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0"/>
  </p:handoutMasterIdLst>
  <p:sldIdLst>
    <p:sldId id="256" r:id="rId2"/>
    <p:sldId id="257" r:id="rId3"/>
    <p:sldId id="305" r:id="rId4"/>
    <p:sldId id="306" r:id="rId5"/>
    <p:sldId id="307" r:id="rId6"/>
    <p:sldId id="308" r:id="rId7"/>
    <p:sldId id="298" r:id="rId8"/>
    <p:sldId id="300" r:id="rId9"/>
    <p:sldId id="258" r:id="rId10"/>
    <p:sldId id="259" r:id="rId11"/>
    <p:sldId id="292" r:id="rId12"/>
    <p:sldId id="260" r:id="rId13"/>
    <p:sldId id="291" r:id="rId14"/>
    <p:sldId id="301" r:id="rId15"/>
    <p:sldId id="294" r:id="rId16"/>
    <p:sldId id="311" r:id="rId17"/>
    <p:sldId id="274" r:id="rId18"/>
    <p:sldId id="276" r:id="rId19"/>
    <p:sldId id="303" r:id="rId20"/>
    <p:sldId id="295" r:id="rId21"/>
    <p:sldId id="296" r:id="rId22"/>
    <p:sldId id="293" r:id="rId23"/>
    <p:sldId id="270" r:id="rId24"/>
    <p:sldId id="269" r:id="rId25"/>
    <p:sldId id="297" r:id="rId26"/>
    <p:sldId id="309" r:id="rId27"/>
    <p:sldId id="302" r:id="rId28"/>
    <p:sldId id="310" r:id="rId29"/>
  </p:sldIdLst>
  <p:sldSz cx="12192000" cy="6858000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1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F455E80F-230D-4100-8069-DBBECE4B735B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47B8F903-7C52-4E39-952A-F1A2120DB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0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067F0-D2D2-493F-BD4C-6538BD027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588A7-E196-40DF-9391-78D763BC361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32DEA-6FD6-4680-9798-EBDFF6231A0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8925A9-9ED6-4117-B784-28AEDDECCE6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1E6DA49-70DD-477D-9D7C-D873583487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9FC02F-E7EF-48E9-9D28-08ADC7AB8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EE755B-7DE6-416B-A37C-9D0136816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2B65407-D346-425E-8ADF-1B570C5DAE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61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4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lexispot.com/ergonomic-calculator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lexispot.com/ergonomic-calculator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line.com/nutrition/7-benefits-of-a-standing-desk?utm_medium=email&amp;utm_source=email-share&amp;utm_campaign=social-sharebar-referred-tablet" TargetMode="External"/><Relationship Id="rId2" Type="http://schemas.openxmlformats.org/officeDocument/2006/relationships/hyperlink" Target="https://www.republiclab.com/ergonomic-office-chairs-gui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lexispot.com/ergonomic-calculator" TargetMode="External"/><Relationship Id="rId5" Type="http://schemas.openxmlformats.org/officeDocument/2006/relationships/hyperlink" Target="https://www.techradar.com/news/computing-components/peripherals/what-mouse-10-best-mice-compared-1027809" TargetMode="External"/><Relationship Id="rId4" Type="http://schemas.openxmlformats.org/officeDocument/2006/relationships/hyperlink" Target="https://www.bestreviews.guide/foot-rests-for-desks#.XRdTv9O6bWc.emai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3BC92-678E-42CA-831B-5A6AE145E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894751"/>
          </a:xfrm>
        </p:spPr>
        <p:txBody>
          <a:bodyPr/>
          <a:lstStyle/>
          <a:p>
            <a:r>
              <a:rPr lang="en-US" dirty="0"/>
              <a:t>Workstation Ergonomics &amp; Injury Prevention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360E6-5190-4526-86E6-00B7411A4E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Mark Gugliotti</a:t>
            </a:r>
          </a:p>
          <a:p>
            <a:r>
              <a:rPr lang="en-US" sz="2400" dirty="0"/>
              <a:t>Associate Professor, Physical Therapy</a:t>
            </a:r>
          </a:p>
        </p:txBody>
      </p:sp>
    </p:spTree>
    <p:extLst>
      <p:ext uri="{BB962C8B-B14F-4D97-AF65-F5344CB8AC3E}">
        <p14:creationId xmlns:p14="http://schemas.microsoft.com/office/powerpoint/2010/main" val="2635249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582B8B-914C-47D2-A682-74489811D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756" y="2377538"/>
            <a:ext cx="6714487" cy="4480462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8472AD4D-DE15-4AC5-8930-DD7AD2BA588A}"/>
              </a:ext>
            </a:extLst>
          </p:cNvPr>
          <p:cNvSpPr/>
          <p:nvPr/>
        </p:nvSpPr>
        <p:spPr>
          <a:xfrm rot="161882">
            <a:off x="1771446" y="273060"/>
            <a:ext cx="4840500" cy="2322863"/>
          </a:xfrm>
          <a:prstGeom prst="cloudCallout">
            <a:avLst>
              <a:gd name="adj1" fmla="val 44381"/>
              <a:gd name="adj2" fmla="val 567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54B577-1828-4607-9261-A126876CF5ED}"/>
              </a:ext>
            </a:extLst>
          </p:cNvPr>
          <p:cNvSpPr txBox="1"/>
          <p:nvPr/>
        </p:nvSpPr>
        <p:spPr>
          <a:xfrm>
            <a:off x="2346854" y="791926"/>
            <a:ext cx="368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Maybe just more ergonomic. Hmm?</a:t>
            </a:r>
          </a:p>
        </p:txBody>
      </p:sp>
    </p:spTree>
    <p:extLst>
      <p:ext uri="{BB962C8B-B14F-4D97-AF65-F5344CB8AC3E}">
        <p14:creationId xmlns:p14="http://schemas.microsoft.com/office/powerpoint/2010/main" val="108858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19B5FA-B1D5-49D6-9F8D-33C1A1466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Ergonomics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EE03C-96F2-4B20-A1CA-960D7A05C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" y="3338905"/>
            <a:ext cx="6079997" cy="22813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An applied science concerned with designing and arranging things for people use so that the people and things interact most efficiently and safely.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4E6C78-219B-48CE-A2DE-987E4E00A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542367"/>
            <a:ext cx="5975887" cy="387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98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5DD14-FF02-4C47-A09C-34F2FD1C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Sit or Stand?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1C447-8F90-445A-A44A-E076F52EF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193" y="2603500"/>
            <a:ext cx="4825157" cy="576262"/>
          </a:xfrm>
        </p:spPr>
        <p:txBody>
          <a:bodyPr/>
          <a:lstStyle/>
          <a:p>
            <a:pPr algn="ctr"/>
            <a:r>
              <a:rPr lang="en-US" sz="2800" b="1" dirty="0"/>
              <a:t>Sitting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5B511-AB62-435B-9F11-F86C7D132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5432" y="3179762"/>
            <a:ext cx="5434680" cy="2840039"/>
          </a:xfrm>
        </p:spPr>
        <p:txBody>
          <a:bodyPr>
            <a:noAutofit/>
          </a:bodyPr>
          <a:lstStyle/>
          <a:p>
            <a:r>
              <a:rPr lang="en-US" sz="2400" dirty="0"/>
              <a:t>Unloads hips, knees, and feet</a:t>
            </a:r>
          </a:p>
          <a:p>
            <a:r>
              <a:rPr lang="en-US" sz="2400" dirty="0"/>
              <a:t>Provides support to neck and back</a:t>
            </a:r>
          </a:p>
          <a:p>
            <a:r>
              <a:rPr lang="en-US" sz="2400" dirty="0"/>
              <a:t>Provides support to arms</a:t>
            </a:r>
          </a:p>
          <a:p>
            <a:r>
              <a:rPr lang="en-US" sz="2400" dirty="0"/>
              <a:t>Provides easy access to drawers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239186-CE2A-4A34-9804-3B996A9C4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2800" b="1" dirty="0"/>
              <a:t>Standing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8F203F-C2B4-4B74-BDD5-AD1AE7531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5630362" cy="2840039"/>
          </a:xfrm>
        </p:spPr>
        <p:txBody>
          <a:bodyPr>
            <a:normAutofit fontScale="92500"/>
          </a:bodyPr>
          <a:lstStyle/>
          <a:p>
            <a:r>
              <a:rPr lang="en-US" sz="2600" dirty="0">
                <a:cs typeface="Times New Roman" panose="02020603050405020304" pitchFamily="18" charset="0"/>
              </a:rPr>
              <a:t>May ↓ risk of weight gain/obesity</a:t>
            </a:r>
          </a:p>
          <a:p>
            <a:r>
              <a:rPr lang="en-US" sz="2600" dirty="0">
                <a:cs typeface="Times New Roman" panose="02020603050405020304" pitchFamily="18" charset="0"/>
              </a:rPr>
              <a:t>May ↓ risk of heart disease</a:t>
            </a:r>
          </a:p>
          <a:p>
            <a:r>
              <a:rPr lang="en-US" sz="2600" dirty="0">
                <a:cs typeface="Times New Roman" panose="02020603050405020304" pitchFamily="18" charset="0"/>
              </a:rPr>
              <a:t>May ↓ blood sugar levels</a:t>
            </a:r>
          </a:p>
          <a:p>
            <a:r>
              <a:rPr lang="en-US" sz="2600" dirty="0">
                <a:cs typeface="Times New Roman" panose="02020603050405020304" pitchFamily="18" charset="0"/>
              </a:rPr>
              <a:t>Appears to ↓ low back pain</a:t>
            </a:r>
          </a:p>
          <a:p>
            <a:r>
              <a:rPr lang="en-US" sz="2600" dirty="0">
                <a:cs typeface="Times New Roman" panose="02020603050405020304" pitchFamily="18" charset="0"/>
              </a:rPr>
              <a:t>May improve mood/energy levels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4423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9A291D-2AB4-4263-9D8E-2C7BA93CA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56" y="1089861"/>
            <a:ext cx="9287487" cy="5224211"/>
          </a:xfrm>
          <a:prstGeom prst="rect">
            <a:avLst/>
          </a:prstGeom>
        </p:spPr>
      </p:pic>
      <p:sp>
        <p:nvSpPr>
          <p:cNvPr id="8" name="Minus Sign 7">
            <a:extLst>
              <a:ext uri="{FF2B5EF4-FFF2-40B4-BE49-F238E27FC236}">
                <a16:creationId xmlns:a16="http://schemas.microsoft.com/office/drawing/2014/main" id="{5E2ADEA4-7A8B-4BA6-BF3C-3217AB6D7482}"/>
              </a:ext>
            </a:extLst>
          </p:cNvPr>
          <p:cNvSpPr/>
          <p:nvPr/>
        </p:nvSpPr>
        <p:spPr>
          <a:xfrm>
            <a:off x="4957011" y="3515178"/>
            <a:ext cx="1138989" cy="450183"/>
          </a:xfrm>
          <a:prstGeom prst="mathMinus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5F7F91F8-9991-49CD-8E21-CED4029CB1C5}"/>
              </a:ext>
            </a:extLst>
          </p:cNvPr>
          <p:cNvSpPr/>
          <p:nvPr/>
        </p:nvSpPr>
        <p:spPr>
          <a:xfrm rot="5400000">
            <a:off x="4998650" y="3952406"/>
            <a:ext cx="1071678" cy="465294"/>
          </a:xfrm>
          <a:prstGeom prst="mathMinus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60FF75F6-1A72-4B7F-B7C4-1562C5FDAC14}"/>
              </a:ext>
            </a:extLst>
          </p:cNvPr>
          <p:cNvSpPr/>
          <p:nvPr/>
        </p:nvSpPr>
        <p:spPr>
          <a:xfrm rot="10800000">
            <a:off x="1716505" y="175461"/>
            <a:ext cx="8598568" cy="914400"/>
          </a:xfrm>
          <a:prstGeom prst="round2SameRect">
            <a:avLst/>
          </a:prstGeom>
          <a:solidFill>
            <a:srgbClr val="6014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355A82-3A8C-483F-BAF1-1A97CF219CFF}"/>
              </a:ext>
            </a:extLst>
          </p:cNvPr>
          <p:cNvSpPr txBox="1"/>
          <p:nvPr/>
        </p:nvSpPr>
        <p:spPr>
          <a:xfrm>
            <a:off x="5198097" y="309495"/>
            <a:ext cx="163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Sitting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91A375-CAD0-4294-9EA3-F1133ABB9C96}"/>
              </a:ext>
            </a:extLst>
          </p:cNvPr>
          <p:cNvSpPr/>
          <p:nvPr/>
        </p:nvSpPr>
        <p:spPr>
          <a:xfrm>
            <a:off x="3757191" y="6313208"/>
            <a:ext cx="5030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https://flexispot.com/ergonomic-calculator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08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A2E31-0761-4017-9EE6-7F03319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Chairs</a:t>
            </a:r>
          </a:p>
        </p:txBody>
      </p:sp>
      <p:pic>
        <p:nvPicPr>
          <p:cNvPr id="1026" name="Picture 2" descr="https://www.republiclab.com/wp-content/uploads/2017/08/The-walker-Adjustable-Office-Ch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3572"/>
            <a:ext cx="333375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aders Executive Ergonomic Office Ch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776" y="2313572"/>
            <a:ext cx="2598937" cy="454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rta Back Mid Back Ergonomic Office Cha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905" y="2512343"/>
            <a:ext cx="2878096" cy="424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worth Zody Ergonomic Office Chai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15" y="2280952"/>
            <a:ext cx="3063033" cy="457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688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images-na.ssl-images-amazon.com/images/I/41eCLwryds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443" y="2296833"/>
            <a:ext cx="6081557" cy="456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BA2E31-0761-4017-9EE6-7F03319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Chairs</a:t>
            </a:r>
          </a:p>
        </p:txBody>
      </p:sp>
      <p:pic>
        <p:nvPicPr>
          <p:cNvPr id="2052" name="Picture 4" descr="Ergohuman High Back Swivel Ergonomic Office Chair with Head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36" y="2296832"/>
            <a:ext cx="333375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M Seating Ergolux Genuine Leather Executive Hi Swivel Cha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103" y="2312525"/>
            <a:ext cx="2364891" cy="443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452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7CF19-C5FD-410D-8688-FB3E7A2EB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9" y="3256546"/>
            <a:ext cx="4251158" cy="972553"/>
          </a:xfrm>
        </p:spPr>
        <p:txBody>
          <a:bodyPr/>
          <a:lstStyle/>
          <a:p>
            <a:pPr algn="ctr"/>
            <a:r>
              <a:rPr lang="en-US" sz="4000" dirty="0"/>
              <a:t>Chair Adjustment Knobs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D8A06-DE24-454A-9500-FB3F23AD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926" y="1153943"/>
            <a:ext cx="7267073" cy="537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04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6935BF6B-175F-404E-9F48-C433BEA8A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Healthy Sitting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6317464B-53F8-4D66-A77E-05AD27C882F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54954" y="2603500"/>
            <a:ext cx="5515385" cy="40332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/>
              <a:t>   </a:t>
            </a:r>
            <a:r>
              <a:rPr lang="en-US" altLang="en-US" sz="2400" b="1" dirty="0"/>
              <a:t>Chair Considerations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Seat height adjustment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Caster rollers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Pan tilts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Seat set back adjusts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Lumbar support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Seat back pivots forward and back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Waterfall seat front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600" dirty="0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B390B0E6-745B-4BE9-BA9B-41058723463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670339" y="2624221"/>
            <a:ext cx="4825159" cy="34163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/>
              <a:t>         </a:t>
            </a:r>
            <a:r>
              <a:rPr lang="en-US" altLang="en-US" sz="2600" b="1" dirty="0"/>
              <a:t>Good Sitting Practice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Use sitting bones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Use least amount of energy (balanced) and supported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Need to use proper workplace layout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Change position often every 20 min. quick stretch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3A2D8B1F-70EB-47E1-92C6-B222A1A83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Posture Do’s &amp; Don’ts: Sitting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8CF345A5-74BD-4724-A933-4735E49BDF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52847" y="2504794"/>
            <a:ext cx="5630441" cy="416872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200" dirty="0"/>
              <a:t>         </a:t>
            </a:r>
            <a:r>
              <a:rPr lang="en-US" altLang="en-US" sz="2400" b="1" dirty="0"/>
              <a:t>Sitting Do’s</a:t>
            </a:r>
          </a:p>
          <a:p>
            <a:r>
              <a:rPr lang="en-US" altLang="en-US" sz="2400" dirty="0"/>
              <a:t>Sit close to you work</a:t>
            </a:r>
          </a:p>
          <a:p>
            <a:r>
              <a:rPr lang="en-US" altLang="en-US" sz="2400" dirty="0"/>
              <a:t>Have a chair that supports your back</a:t>
            </a:r>
          </a:p>
          <a:p>
            <a:r>
              <a:rPr lang="en-US" altLang="en-US" sz="2400" dirty="0"/>
              <a:t>Do maintain your low back arch</a:t>
            </a:r>
          </a:p>
          <a:p>
            <a:r>
              <a:rPr lang="en-US" altLang="en-US" sz="2400" dirty="0"/>
              <a:t>Maintain proper posture while at your workstation</a:t>
            </a:r>
          </a:p>
          <a:p>
            <a:r>
              <a:rPr lang="en-US" altLang="en-US" sz="2400" dirty="0"/>
              <a:t>Do sit in a chair that you can rest your feet on the ground or use foot rest</a:t>
            </a:r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F22B14CD-E187-42AB-B3B3-D051801267D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208712" y="2603500"/>
            <a:ext cx="5790783" cy="3416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          </a:t>
            </a:r>
            <a:r>
              <a:rPr lang="en-US" altLang="en-US" sz="2400" b="1" dirty="0"/>
              <a:t>Sitting don'ts</a:t>
            </a:r>
          </a:p>
          <a:p>
            <a:r>
              <a:rPr lang="en-US" altLang="en-US" sz="2400" dirty="0"/>
              <a:t>Don’t slump sit</a:t>
            </a:r>
          </a:p>
          <a:p>
            <a:r>
              <a:rPr lang="en-US" altLang="en-US" sz="2400" dirty="0"/>
              <a:t>Don’t reach forward for your work</a:t>
            </a:r>
          </a:p>
          <a:p>
            <a:r>
              <a:rPr lang="en-US" altLang="en-US" sz="2400" dirty="0"/>
              <a:t>Don’t sit for long periods of time</a:t>
            </a:r>
          </a:p>
          <a:p>
            <a:r>
              <a:rPr lang="en-US" altLang="en-US" sz="2400" dirty="0"/>
              <a:t>Don’t stay seated if your in pain</a:t>
            </a:r>
          </a:p>
          <a:p>
            <a:r>
              <a:rPr lang="en-US" altLang="en-US" sz="2400" dirty="0"/>
              <a:t>Don’t forget to adjust your seat for you!</a:t>
            </a:r>
          </a:p>
          <a:p>
            <a:endParaRPr lang="en-US" alt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878D9-1872-446B-8FD9-C9A9FE08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CF87E-B1F5-4455-AB2B-378B530B2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373" y="2360815"/>
            <a:ext cx="6027242" cy="4414058"/>
          </a:xfrm>
        </p:spPr>
        <p:txBody>
          <a:bodyPr>
            <a:normAutofit/>
          </a:bodyPr>
          <a:lstStyle/>
          <a:p>
            <a:r>
              <a:rPr lang="en-US" sz="2400" dirty="0"/>
              <a:t>Placement that eliminates glare</a:t>
            </a:r>
          </a:p>
          <a:p>
            <a:r>
              <a:rPr lang="en-US" sz="2400" dirty="0"/>
              <a:t>Minimize direct light around screen</a:t>
            </a:r>
          </a:p>
          <a:p>
            <a:r>
              <a:rPr lang="en-US" sz="2400" dirty="0"/>
              <a:t>Place directly in front of you</a:t>
            </a:r>
          </a:p>
          <a:p>
            <a:r>
              <a:rPr lang="en-US" sz="2400" dirty="0"/>
              <a:t>Top line of screen at or slightly below eye level</a:t>
            </a:r>
          </a:p>
          <a:p>
            <a:r>
              <a:rPr lang="en-US" sz="2400" dirty="0"/>
              <a:t>Monitor at least arm length away</a:t>
            </a:r>
          </a:p>
          <a:p>
            <a:r>
              <a:rPr lang="en-US" sz="2400" dirty="0"/>
              <a:t>Ability to read the screen without bending head, neck, or trunk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455" y="5098925"/>
            <a:ext cx="6234545" cy="1570813"/>
          </a:xfrm>
          <a:prstGeom prst="rect">
            <a:avLst/>
          </a:prstGeom>
        </p:spPr>
      </p:pic>
      <p:pic>
        <p:nvPicPr>
          <p:cNvPr id="5124" name="Picture 4" descr="Image result for computer moni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01" y="2517554"/>
            <a:ext cx="3348159" cy="207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12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24E7-A13F-4AB2-BB4A-1838F2CA4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Work-related Injury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1FB4A-9128-4C6E-9DBC-558D7C993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90" y="2603500"/>
            <a:ext cx="11486148" cy="3416300"/>
          </a:xfrm>
        </p:spPr>
        <p:txBody>
          <a:bodyPr>
            <a:normAutofit/>
          </a:bodyPr>
          <a:lstStyle/>
          <a:p>
            <a:r>
              <a:rPr lang="en-US" sz="2400" dirty="0"/>
              <a:t>Every 7 seconds a worker is injured on the job. (immediate/over time) </a:t>
            </a:r>
          </a:p>
          <a:p>
            <a:pPr lvl="1"/>
            <a:r>
              <a:rPr lang="en-US" sz="2400" dirty="0"/>
              <a:t>Neck pain and/or headache</a:t>
            </a:r>
          </a:p>
          <a:p>
            <a:pPr lvl="1"/>
            <a:r>
              <a:rPr lang="en-US" sz="2400" dirty="0"/>
              <a:t>Low back pain</a:t>
            </a:r>
          </a:p>
          <a:p>
            <a:pPr lvl="1"/>
            <a:r>
              <a:rPr lang="en-US" sz="2400" dirty="0"/>
              <a:t>Shoulder pain</a:t>
            </a:r>
          </a:p>
          <a:p>
            <a:pPr lvl="1"/>
            <a:r>
              <a:rPr lang="en-US" sz="2400" dirty="0"/>
              <a:t>Wrist pain</a:t>
            </a:r>
          </a:p>
          <a:p>
            <a:pPr lvl="1"/>
            <a:r>
              <a:rPr lang="en-US" sz="2400" dirty="0"/>
              <a:t>Nerve compression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B9723-4C0E-4C1A-98A5-AC2B36B9A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464" y="3140242"/>
            <a:ext cx="3820367" cy="325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8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878D9-1872-446B-8FD9-C9A9FE08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Monitors-Dual Screens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CF87E-B1F5-4455-AB2B-378B530B2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74" y="3507970"/>
            <a:ext cx="5645361" cy="2511829"/>
          </a:xfrm>
        </p:spPr>
        <p:txBody>
          <a:bodyPr>
            <a:normAutofit/>
          </a:bodyPr>
          <a:lstStyle/>
          <a:p>
            <a:r>
              <a:rPr lang="en-US" sz="2400" dirty="0"/>
              <a:t>Place in a semi-circle around you</a:t>
            </a:r>
          </a:p>
          <a:p>
            <a:r>
              <a:rPr lang="en-US" sz="2400" dirty="0"/>
              <a:t>Keep screens close together</a:t>
            </a:r>
          </a:p>
          <a:p>
            <a:r>
              <a:rPr lang="en-US" sz="2400" dirty="0"/>
              <a:t>Sit more in line with your primary</a:t>
            </a:r>
          </a:p>
          <a:p>
            <a:endParaRPr lang="en-US" dirty="0"/>
          </a:p>
        </p:txBody>
      </p:sp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5" y="2681244"/>
            <a:ext cx="4937471" cy="370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296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FC3C-79A7-4DE1-820D-194E1414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 Rests</a:t>
            </a:r>
          </a:p>
        </p:txBody>
      </p:sp>
      <p:pic>
        <p:nvPicPr>
          <p:cNvPr id="4098" name="Picture 2" descr="Adjustable Foot Rest - Under Desk Footrest Review and Compariso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32" y="2700748"/>
            <a:ext cx="3932074" cy="393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rgonomic Footrest, Adjustable Under Desk Foot Rest Cushion,Compact Review and Comparison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424" y="2548937"/>
            <a:ext cx="4083885" cy="408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61" y="3095245"/>
            <a:ext cx="3705742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30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60FF75F6-1A72-4B7F-B7C4-1562C5FDAC14}"/>
              </a:ext>
            </a:extLst>
          </p:cNvPr>
          <p:cNvSpPr/>
          <p:nvPr/>
        </p:nvSpPr>
        <p:spPr>
          <a:xfrm rot="10800000">
            <a:off x="6211053" y="1296460"/>
            <a:ext cx="4331370" cy="923675"/>
          </a:xfrm>
          <a:prstGeom prst="round2SameRect">
            <a:avLst/>
          </a:prstGeom>
          <a:solidFill>
            <a:srgbClr val="6014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355A82-3A8C-483F-BAF1-1A97CF219CFF}"/>
              </a:ext>
            </a:extLst>
          </p:cNvPr>
          <p:cNvSpPr txBox="1"/>
          <p:nvPr/>
        </p:nvSpPr>
        <p:spPr>
          <a:xfrm>
            <a:off x="7227224" y="1435132"/>
            <a:ext cx="2299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Standing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5FE1C4-0AE7-4C64-B2BD-37A949014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164" y="0"/>
            <a:ext cx="482278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C4905F-74A7-41FC-B627-14776BBE3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089" y="2448912"/>
            <a:ext cx="4360519" cy="43605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E5148F-D3D2-4D75-B11E-7A5662FB3D1F}"/>
              </a:ext>
            </a:extLst>
          </p:cNvPr>
          <p:cNvSpPr/>
          <p:nvPr/>
        </p:nvSpPr>
        <p:spPr>
          <a:xfrm>
            <a:off x="3569556" y="6488668"/>
            <a:ext cx="5030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https://flexispot.com/ergonomic-calculator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63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A83F390-BACF-45B0-A42C-1F7200CAB1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Poor vs Good Standing</a:t>
            </a:r>
          </a:p>
        </p:txBody>
      </p:sp>
      <p:pic>
        <p:nvPicPr>
          <p:cNvPr id="44036" name="Picture 4" descr="Posture">
            <a:extLst>
              <a:ext uri="{FF2B5EF4-FFF2-40B4-BE49-F238E27FC236}">
                <a16:creationId xmlns:a16="http://schemas.microsoft.com/office/drawing/2014/main" id="{94B71AA3-919B-4C99-B09A-CF8D3A379C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0900" y="2286000"/>
            <a:ext cx="54102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379531B-6CAA-4517-ACA4-A64E083A7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Posture </a:t>
            </a:r>
            <a:r>
              <a:rPr lang="en-US" altLang="en-US" dirty="0"/>
              <a:t>Do’s &amp; Don’ts: Standing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C9AF0C1-F167-486D-82BC-62F48AF4F6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384759" y="2482518"/>
            <a:ext cx="4892842" cy="43402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200" dirty="0"/>
              <a:t>           </a:t>
            </a:r>
            <a:r>
              <a:rPr lang="en-US" altLang="en-US" sz="2400" b="1" dirty="0"/>
              <a:t>Standing Don’ts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Don’t stand in Same position for too long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Don’t wear high heals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Don’t stand with knees locked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Don’t stand bent forward at neck or waist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07CF433B-ED62-4255-AE65-3C93FABDBF0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37937" y="2482518"/>
            <a:ext cx="5209675" cy="453072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/>
              <a:t>Standing Do’s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Distribute weight evenly on both feet or use a foot rest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Stand on cushioned mat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Keep work at a comfortable height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Work should be close to you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Change positions often    (every 20 minutes)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FC3C-79A7-4DE1-820D-194E1414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04" y="4023059"/>
            <a:ext cx="5048525" cy="2834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1937"/>
            <a:ext cx="4031231" cy="2263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904" y="2261937"/>
            <a:ext cx="4516228" cy="2536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9778" y="2194204"/>
            <a:ext cx="3115411" cy="33260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77" y="4652628"/>
            <a:ext cx="3225792" cy="213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6860" y="5101974"/>
            <a:ext cx="1258329" cy="157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91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Lifestyle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948" y="3135514"/>
            <a:ext cx="6642383" cy="2625205"/>
          </a:xfrm>
        </p:spPr>
        <p:txBody>
          <a:bodyPr>
            <a:normAutofit/>
          </a:bodyPr>
          <a:lstStyle/>
          <a:p>
            <a:r>
              <a:rPr lang="en-US" sz="2400" dirty="0"/>
              <a:t>Walk 25-30 minutes a day</a:t>
            </a:r>
          </a:p>
          <a:p>
            <a:r>
              <a:rPr lang="en-US" sz="2400" dirty="0"/>
              <a:t>Stay hydrated</a:t>
            </a:r>
          </a:p>
          <a:p>
            <a:r>
              <a:rPr lang="en-US" sz="2400" dirty="0"/>
              <a:t>Stop-Stand-Stretch (every 30-40 minutes)</a:t>
            </a:r>
          </a:p>
          <a:p>
            <a:r>
              <a:rPr lang="en-US" sz="2400" dirty="0"/>
              <a:t>Log off and power down</a:t>
            </a:r>
          </a:p>
          <a:p>
            <a:r>
              <a:rPr lang="en-US" sz="2400" dirty="0"/>
              <a:t>Keep a balance</a:t>
            </a:r>
          </a:p>
        </p:txBody>
      </p:sp>
      <p:pic>
        <p:nvPicPr>
          <p:cNvPr id="3074" name="Picture 2" descr="Image result for sun salutation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088" y="2315318"/>
            <a:ext cx="4115075" cy="425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859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240" y="1998935"/>
            <a:ext cx="8825659" cy="4859065"/>
          </a:xfrm>
        </p:spPr>
        <p:txBody>
          <a:bodyPr>
            <a:normAutofit/>
          </a:bodyPr>
          <a:lstStyle/>
          <a:p>
            <a:r>
              <a:rPr lang="en-US" dirty="0"/>
              <a:t>Chairs</a:t>
            </a:r>
          </a:p>
          <a:p>
            <a:pPr lvl="1"/>
            <a:r>
              <a:rPr lang="en-US" dirty="0">
                <a:hlinkClick r:id="rId2"/>
              </a:rPr>
              <a:t>https://www.republiclab.com/ergonomic-office-chairs-guide/</a:t>
            </a:r>
            <a:r>
              <a:rPr lang="en-US" dirty="0"/>
              <a:t> </a:t>
            </a:r>
          </a:p>
          <a:p>
            <a:r>
              <a:rPr lang="en-US" dirty="0"/>
              <a:t>Standing Desks</a:t>
            </a:r>
          </a:p>
          <a:p>
            <a:pPr lvl="1"/>
            <a:r>
              <a:rPr lang="en-US" u="sng" dirty="0">
                <a:hlinkClick r:id="rId3"/>
              </a:rPr>
              <a:t>https://www.healthline.com/nutrition/7-benefits-of-a-standing-desk?utm_medium=email&amp;utm_source=email-share&amp;utm_campaign=social-sharebar-referred-tablet</a:t>
            </a:r>
            <a:endParaRPr lang="en-US" dirty="0"/>
          </a:p>
          <a:p>
            <a:r>
              <a:rPr lang="en-US" dirty="0"/>
              <a:t>Foot Rests</a:t>
            </a:r>
          </a:p>
          <a:p>
            <a:pPr lvl="1"/>
            <a:r>
              <a:rPr lang="en-US" u="sng" dirty="0">
                <a:hlinkClick r:id="rId4"/>
              </a:rPr>
              <a:t>https://www.bestreviews.guide/foot-rests-for-desks#.XRdTv9O6bWc.email</a:t>
            </a:r>
            <a:endParaRPr lang="en-US" dirty="0"/>
          </a:p>
          <a:p>
            <a:r>
              <a:rPr lang="en-US" dirty="0"/>
              <a:t>Mice</a:t>
            </a:r>
          </a:p>
          <a:p>
            <a:pPr lvl="1"/>
            <a:r>
              <a:rPr lang="en-US" dirty="0">
                <a:hlinkClick r:id="rId5"/>
              </a:rPr>
              <a:t>https://www.techradar.com/news/computing-components/peripherals/what-mouse-10-best-mice-compared-1027809</a:t>
            </a:r>
            <a:endParaRPr lang="en-US" dirty="0"/>
          </a:p>
          <a:p>
            <a:r>
              <a:rPr lang="en-US" dirty="0"/>
              <a:t>Ergonomic-calculator</a:t>
            </a:r>
          </a:p>
          <a:p>
            <a:pPr lvl="1"/>
            <a:r>
              <a:rPr lang="en-US" dirty="0">
                <a:hlinkClick r:id="rId6"/>
              </a:rPr>
              <a:t>https://flexispot.com/ergonomic-calculator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52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End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463" y="2363884"/>
            <a:ext cx="5624232" cy="4341716"/>
          </a:xfrm>
        </p:spPr>
      </p:pic>
      <p:sp>
        <p:nvSpPr>
          <p:cNvPr id="5" name="Oval Callout 4"/>
          <p:cNvSpPr/>
          <p:nvPr/>
        </p:nvSpPr>
        <p:spPr>
          <a:xfrm>
            <a:off x="1365925" y="3229637"/>
            <a:ext cx="3657600" cy="1593863"/>
          </a:xfrm>
          <a:prstGeom prst="wedgeEllipseCallout">
            <a:avLst>
              <a:gd name="adj1" fmla="val 92325"/>
              <a:gd name="adj2" fmla="val 495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405910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Neck pain and Headaches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715274" y="3308466"/>
            <a:ext cx="4825158" cy="2653146"/>
          </a:xfrm>
        </p:spPr>
        <p:txBody>
          <a:bodyPr/>
          <a:lstStyle/>
          <a:p>
            <a:r>
              <a:rPr lang="en-US" altLang="en-US" sz="2400" dirty="0"/>
              <a:t>Results of long term strain placed upon joints, ligaments, and muscles due to poor posture, stress, and working habits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254" y="3657598"/>
            <a:ext cx="2986441" cy="3057735"/>
          </a:xfrm>
        </p:spPr>
      </p:pic>
      <p:pic>
        <p:nvPicPr>
          <p:cNvPr id="1028" name="Picture 4" descr="Image result for bad neck posture sit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2478655"/>
            <a:ext cx="3088582" cy="195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27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Back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2244" y="3203806"/>
            <a:ext cx="4825158" cy="2094808"/>
          </a:xfrm>
        </p:spPr>
        <p:txBody>
          <a:bodyPr/>
          <a:lstStyle/>
          <a:p>
            <a:pPr lvl="0">
              <a:buClr>
                <a:srgbClr val="B31166"/>
              </a:buClr>
            </a:pPr>
            <a:r>
              <a:rPr lang="en-US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Results of long term strain placed upon joints, ligaments, and muscles due to poor posture, stress, and working habits</a:t>
            </a:r>
          </a:p>
          <a:p>
            <a:endParaRPr lang="en-US" dirty="0"/>
          </a:p>
        </p:txBody>
      </p:sp>
      <p:pic>
        <p:nvPicPr>
          <p:cNvPr id="5" name="Picture 10" descr="Image result for lumbar strain from sitting ana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26" y="2877820"/>
            <a:ext cx="3975602" cy="274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9" y="2435629"/>
            <a:ext cx="2576750" cy="390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6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Shoulder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4009" y="3665912"/>
            <a:ext cx="4825158" cy="1338349"/>
          </a:xfrm>
        </p:spPr>
        <p:txBody>
          <a:bodyPr>
            <a:normAutofit/>
          </a:bodyPr>
          <a:lstStyle/>
          <a:p>
            <a:r>
              <a:rPr lang="en-US" sz="2400" dirty="0"/>
              <a:t>Results from long term strain most often from improper table height and mouse use.</a:t>
            </a:r>
          </a:p>
        </p:txBody>
      </p:sp>
      <p:pic>
        <p:nvPicPr>
          <p:cNvPr id="5" name="Picture 8" descr="Image result for shoulder impingement pain ana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680" y="3176044"/>
            <a:ext cx="2947947" cy="27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shoulder pain at de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3" y="2938827"/>
            <a:ext cx="3240620" cy="243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032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Wrist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2371" y="3285144"/>
            <a:ext cx="4825158" cy="1669242"/>
          </a:xfrm>
        </p:spPr>
        <p:txBody>
          <a:bodyPr/>
          <a:lstStyle/>
          <a:p>
            <a:pPr lvl="0">
              <a:buClr>
                <a:srgbClr val="B31166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Results from long term strain most often from improper hand use, table height, and mouse use.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Image result for wrist pain at de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73" y="2986705"/>
            <a:ext cx="3358400" cy="223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268" y="2986705"/>
            <a:ext cx="3324041" cy="226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82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97264B2-7DD5-4A0B-ACE4-99C795008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Common Causes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FC0305E-7C86-4ED4-B045-8493C8E85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4954" y="2603500"/>
            <a:ext cx="9946183" cy="34163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Poor posture 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Faulty body mechanics 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Loss of strength and flexibility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Stressful living and work habits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General decline of physical fitness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494460"/>
            <a:ext cx="8229600" cy="64854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Pain Cycle</a:t>
            </a:r>
          </a:p>
        </p:txBody>
      </p:sp>
      <p:sp>
        <p:nvSpPr>
          <p:cNvPr id="7" name="Donut 6"/>
          <p:cNvSpPr/>
          <p:nvPr/>
        </p:nvSpPr>
        <p:spPr>
          <a:xfrm>
            <a:off x="3352800" y="1447800"/>
            <a:ext cx="5334000" cy="5257800"/>
          </a:xfrm>
          <a:prstGeom prst="donut">
            <a:avLst>
              <a:gd name="adj" fmla="val 25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36311">
            <a:off x="7249341" y="1650089"/>
            <a:ext cx="448237" cy="47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72100" y="1267313"/>
            <a:ext cx="12954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Pain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0400" y="2440632"/>
            <a:ext cx="274466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Muscle Guarding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19635">
            <a:off x="8333066" y="3409122"/>
            <a:ext cx="448237" cy="48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010400" y="4495800"/>
            <a:ext cx="391164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Spasm and Inflammation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5275">
            <a:off x="8038787" y="5143765"/>
            <a:ext cx="448237" cy="48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992549" y="6061550"/>
            <a:ext cx="290143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Restricted Mobility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5152">
            <a:off x="5316485" y="6359061"/>
            <a:ext cx="412101" cy="44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724799" y="5756750"/>
            <a:ext cx="286648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Muscle Weakness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6867">
            <a:off x="3481877" y="5189647"/>
            <a:ext cx="6651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247909" y="4264967"/>
            <a:ext cx="262930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Function Loss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4200">
            <a:off x="3071775" y="3269621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247909" y="2293724"/>
            <a:ext cx="286649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Anger, Frustration,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Helplessness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09554">
            <a:off x="4280116" y="1650873"/>
            <a:ext cx="66516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85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FD8B7-359A-49D2-A12D-24B59BEB4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Workstation Contributing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E292F-0ACD-42E3-B540-A40B562AF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586" y="3145805"/>
            <a:ext cx="3882267" cy="2529974"/>
          </a:xfrm>
        </p:spPr>
        <p:txBody>
          <a:bodyPr>
            <a:normAutofit/>
          </a:bodyPr>
          <a:lstStyle/>
          <a:p>
            <a:r>
              <a:rPr lang="en-US" sz="2400" dirty="0"/>
              <a:t>Crowded space</a:t>
            </a:r>
          </a:p>
          <a:p>
            <a:r>
              <a:rPr lang="en-US" sz="2400" dirty="0"/>
              <a:t>Chair type</a:t>
            </a:r>
          </a:p>
          <a:p>
            <a:r>
              <a:rPr lang="en-US" sz="2400" dirty="0"/>
              <a:t>Desk height</a:t>
            </a:r>
          </a:p>
          <a:p>
            <a:r>
              <a:rPr lang="en-US" sz="2400" dirty="0"/>
              <a:t>Monitor position</a:t>
            </a:r>
          </a:p>
          <a:p>
            <a:r>
              <a:rPr lang="en-US" sz="2400" dirty="0"/>
              <a:t>Keyboard and mouse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246C31-2033-478E-8245-0CB147BE3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854" y="2603500"/>
            <a:ext cx="5087192" cy="361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88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510</TotalTime>
  <Words>703</Words>
  <Application>Microsoft Office PowerPoint</Application>
  <PresentationFormat>Widescreen</PresentationFormat>
  <Paragraphs>137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Wingdings</vt:lpstr>
      <vt:lpstr>Wingdings 3</vt:lpstr>
      <vt:lpstr>Ion Boardroom</vt:lpstr>
      <vt:lpstr>Workstation Ergonomics &amp; Injury Prevention</vt:lpstr>
      <vt:lpstr>Work-related Injury</vt:lpstr>
      <vt:lpstr>Neck pain and Headaches</vt:lpstr>
      <vt:lpstr>Low Back Pain</vt:lpstr>
      <vt:lpstr>Shoulder pain</vt:lpstr>
      <vt:lpstr>Wrist Pain</vt:lpstr>
      <vt:lpstr>Common Causes </vt:lpstr>
      <vt:lpstr>The Pain Cycle</vt:lpstr>
      <vt:lpstr>Workstation Contributing Factors</vt:lpstr>
      <vt:lpstr>PowerPoint Presentation</vt:lpstr>
      <vt:lpstr>Ergonomics</vt:lpstr>
      <vt:lpstr>Sit or Stand?</vt:lpstr>
      <vt:lpstr>PowerPoint Presentation</vt:lpstr>
      <vt:lpstr>Chairs</vt:lpstr>
      <vt:lpstr>Chairs</vt:lpstr>
      <vt:lpstr>Chair Adjustment Knobs</vt:lpstr>
      <vt:lpstr>Healthy Sitting</vt:lpstr>
      <vt:lpstr>Posture Do’s &amp; Don’ts: Sitting</vt:lpstr>
      <vt:lpstr>Monitors</vt:lpstr>
      <vt:lpstr>Monitors-Dual Screens</vt:lpstr>
      <vt:lpstr>Foot Rests</vt:lpstr>
      <vt:lpstr>PowerPoint Presentation</vt:lpstr>
      <vt:lpstr>Poor vs Good Standing</vt:lpstr>
      <vt:lpstr>Posture Do’s &amp; Don’ts: Standing</vt:lpstr>
      <vt:lpstr>Mice</vt:lpstr>
      <vt:lpstr>Healthy Lifestyle Tips</vt:lpstr>
      <vt:lpstr>Helpful Websites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Workstation Ergonomics &amp; Injury Prevention</dc:title>
  <dc:creator>Mark Gugliotti</dc:creator>
  <cp:lastModifiedBy>Mark Gugliotti</cp:lastModifiedBy>
  <cp:revision>45</cp:revision>
  <cp:lastPrinted>2019-07-10T16:49:40Z</cp:lastPrinted>
  <dcterms:created xsi:type="dcterms:W3CDTF">2019-07-09T19:10:13Z</dcterms:created>
  <dcterms:modified xsi:type="dcterms:W3CDTF">2019-07-15T21:12:59Z</dcterms:modified>
</cp:coreProperties>
</file>