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bookmarkIdSeed="2">
  <p:sldMasterIdLst>
    <p:sldMasterId id="2147483783" r:id="rId1"/>
  </p:sldMasterIdLst>
  <p:notesMasterIdLst>
    <p:notesMasterId r:id="rId11"/>
  </p:notesMasterIdLst>
  <p:handoutMasterIdLst>
    <p:handoutMasterId r:id="rId12"/>
  </p:handoutMasterIdLst>
  <p:sldIdLst>
    <p:sldId id="487" r:id="rId2"/>
    <p:sldId id="482" r:id="rId3"/>
    <p:sldId id="488" r:id="rId4"/>
    <p:sldId id="489" r:id="rId5"/>
    <p:sldId id="484" r:id="rId6"/>
    <p:sldId id="491" r:id="rId7"/>
    <p:sldId id="492" r:id="rId8"/>
    <p:sldId id="490" r:id="rId9"/>
    <p:sldId id="485"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hricha"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1119" autoAdjust="0"/>
  </p:normalViewPr>
  <p:slideViewPr>
    <p:cSldViewPr snapToGrid="0">
      <p:cViewPr varScale="1">
        <p:scale>
          <a:sx n="81" d="100"/>
          <a:sy n="81" d="100"/>
        </p:scale>
        <p:origin x="941"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7F0959A-6774-44BC-A07D-B5437736AF43}" type="datetimeFigureOut">
              <a:rPr lang="en-US" smtClean="0"/>
              <a:pPr/>
              <a:t>1/29/2016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4C1A795-6727-4007-B509-D418EEB3AE6F}" type="slidenum">
              <a:rPr lang="en-US" smtClean="0"/>
              <a:pPr/>
              <a:t>‹#›</a:t>
            </a:fld>
            <a:endParaRPr lang="en-US" dirty="0"/>
          </a:p>
        </p:txBody>
      </p:sp>
    </p:spTree>
    <p:extLst>
      <p:ext uri="{BB962C8B-B14F-4D97-AF65-F5344CB8AC3E}">
        <p14:creationId xmlns:p14="http://schemas.microsoft.com/office/powerpoint/2010/main" val="3943138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F7A923B-71E0-4AE5-AB5C-48ECB436F83B}" type="datetimeFigureOut">
              <a:rPr lang="en-US" smtClean="0"/>
              <a:pPr/>
              <a:t>1/29/2016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E654194-B837-4F31-8A5F-9A98B42AF76C}" type="slidenum">
              <a:rPr lang="en-US" smtClean="0"/>
              <a:pPr/>
              <a:t>‹#›</a:t>
            </a:fld>
            <a:endParaRPr lang="en-US" dirty="0"/>
          </a:p>
        </p:txBody>
      </p:sp>
    </p:spTree>
    <p:extLst>
      <p:ext uri="{BB962C8B-B14F-4D97-AF65-F5344CB8AC3E}">
        <p14:creationId xmlns:p14="http://schemas.microsoft.com/office/powerpoint/2010/main" val="2470891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CB42E94-AF00-4631-8527-9884BD243130}" type="slidenum">
              <a:rPr lang="en-US" altLang="en-US"/>
              <a:pPr eaLnBrk="1" hangingPunct="1"/>
              <a:t>2</a:t>
            </a:fld>
            <a:endParaRPr lang="en-US" altLang="en-US"/>
          </a:p>
        </p:txBody>
      </p:sp>
      <p:sp>
        <p:nvSpPr>
          <p:cNvPr id="409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nchor="b"/>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450E3A9-FA45-4E2F-BAE4-EC8579347273}" type="slidenum">
              <a:rPr lang="en-US" altLang="en-US"/>
              <a:pPr algn="r" eaLnBrk="1" hangingPunct="1">
                <a:spcBef>
                  <a:spcPct val="0"/>
                </a:spcBef>
              </a:pPr>
              <a:t>2</a:t>
            </a:fld>
            <a:endParaRPr lang="en-US" altLang="en-US"/>
          </a:p>
        </p:txBody>
      </p:sp>
      <p:sp>
        <p:nvSpPr>
          <p:cNvPr id="40964"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5" name="Rectangle 3"/>
          <p:cNvSpPr>
            <a:spLocks noGrp="1" noChangeArrowheads="1"/>
          </p:cNvSpPr>
          <p:nvPr>
            <p:ph type="body" idx="1"/>
          </p:nvPr>
        </p:nvSpPr>
        <p:spPr bwMode="auto">
          <a:xfrm>
            <a:off x="912813" y="4343400"/>
            <a:ext cx="5032375"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8610" tIns="44305" rIns="88610" bIns="44305" numCol="1" anchor="t" anchorCtr="0" compatLnSpc="1">
            <a:prstTxWarp prst="textNoShape">
              <a:avLst/>
            </a:prstTxWarp>
          </a:bodyPr>
          <a:lstStyle/>
          <a:p>
            <a:pPr eaLnBrk="1" hangingPunct="1">
              <a:spcBef>
                <a:spcPct val="0"/>
              </a:spcBef>
            </a:pPr>
            <a:endParaRPr lang="en-US" altLang="en-US" b="1" smtClean="0"/>
          </a:p>
        </p:txBody>
      </p:sp>
    </p:spTree>
    <p:extLst>
      <p:ext uri="{BB962C8B-B14F-4D97-AF65-F5344CB8AC3E}">
        <p14:creationId xmlns:p14="http://schemas.microsoft.com/office/powerpoint/2010/main" val="25156254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2514600"/>
          </a:xfrm>
          <a:prstGeom prst="rect">
            <a:avLst/>
          </a:prstGeom>
          <a:solidFill>
            <a:srgbClr val="102E5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0" name="Picture 6" descr="SNL_Stacked_White.png"/>
          <p:cNvPicPr>
            <a:picLocks noChangeAspect="1"/>
          </p:cNvPicPr>
          <p:nvPr/>
        </p:nvPicPr>
        <p:blipFill>
          <a:blip r:embed="rId2"/>
          <a:srcRect/>
          <a:stretch>
            <a:fillRect/>
          </a:stretch>
        </p:blipFill>
        <p:spPr bwMode="auto">
          <a:xfrm>
            <a:off x="6934200" y="1008063"/>
            <a:ext cx="1524000" cy="585787"/>
          </a:xfrm>
          <a:prstGeom prst="rect">
            <a:avLst/>
          </a:prstGeom>
          <a:noFill/>
          <a:ln w="9525">
            <a:noFill/>
            <a:miter lim="800000"/>
            <a:headEnd/>
            <a:tailEnd/>
          </a:ln>
        </p:spPr>
      </p:pic>
      <p:pic>
        <p:nvPicPr>
          <p:cNvPr id="11" name="Picture 7" descr="SNL_Motto.png"/>
          <p:cNvPicPr>
            <a:picLocks noChangeAspect="1"/>
          </p:cNvPicPr>
          <p:nvPr/>
        </p:nvPicPr>
        <p:blipFill>
          <a:blip r:embed="rId3"/>
          <a:srcRect/>
          <a:stretch>
            <a:fillRect/>
          </a:stretch>
        </p:blipFill>
        <p:spPr bwMode="auto">
          <a:xfrm>
            <a:off x="1227138" y="1185863"/>
            <a:ext cx="5394325" cy="304800"/>
          </a:xfrm>
          <a:prstGeom prst="rect">
            <a:avLst/>
          </a:prstGeom>
          <a:noFill/>
          <a:ln w="9525">
            <a:noFill/>
            <a:miter lim="800000"/>
            <a:headEnd/>
            <a:tailEnd/>
          </a:ln>
        </p:spPr>
      </p:pic>
      <p:sp>
        <p:nvSpPr>
          <p:cNvPr id="12" name="Rectangle 11"/>
          <p:cNvSpPr/>
          <p:nvPr/>
        </p:nvSpPr>
        <p:spPr>
          <a:xfrm>
            <a:off x="0" y="6553200"/>
            <a:ext cx="9144000" cy="304800"/>
          </a:xfrm>
          <a:prstGeom prst="rect">
            <a:avLst/>
          </a:prstGeom>
          <a:solidFill>
            <a:srgbClr val="9E8C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3" name="Rectangle 12"/>
          <p:cNvSpPr/>
          <p:nvPr/>
        </p:nvSpPr>
        <p:spPr>
          <a:xfrm>
            <a:off x="0" y="6451600"/>
            <a:ext cx="9144000" cy="7620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userDrawn="1"/>
        </p:nvSpPr>
        <p:spPr>
          <a:xfrm>
            <a:off x="3124200" y="6172200"/>
            <a:ext cx="5562600" cy="287338"/>
          </a:xfrm>
          <a:prstGeom prst="rect">
            <a:avLst/>
          </a:prstGeom>
          <a:noFill/>
        </p:spPr>
        <p:txBody>
          <a:bodyPr>
            <a:spAutoFit/>
          </a:bodyPr>
          <a:lstStyle/>
          <a:p>
            <a:pPr algn="r">
              <a:defRPr/>
            </a:pPr>
            <a:r>
              <a:rPr lang="en-US" sz="950" baseline="30000" dirty="0">
                <a:latin typeface="Arial" pitchFamily="-112" charset="0"/>
              </a:rPr>
              <a:t>Sandia National Laboratories is a multi-program laboratory managed and operated by Sandia Corporation, a wholly owned subsidiary of Lockheed Martin Corporation, for the U.S. Department of Energy’s National Nuclear Security Administration under contract DE-AC04-94AL85000. </a:t>
            </a:r>
          </a:p>
        </p:txBody>
      </p:sp>
      <p:pic>
        <p:nvPicPr>
          <p:cNvPr id="16" name="Picture 13" descr="NNSAlogo_Black.jpg"/>
          <p:cNvPicPr>
            <a:picLocks noChangeAspect="1"/>
          </p:cNvPicPr>
          <p:nvPr userDrawn="1"/>
        </p:nvPicPr>
        <p:blipFill>
          <a:blip r:embed="rId4"/>
          <a:srcRect/>
          <a:stretch>
            <a:fillRect/>
          </a:stretch>
        </p:blipFill>
        <p:spPr bwMode="auto">
          <a:xfrm>
            <a:off x="212725" y="6119813"/>
            <a:ext cx="1023938" cy="247650"/>
          </a:xfrm>
          <a:prstGeom prst="rect">
            <a:avLst/>
          </a:prstGeom>
          <a:noFill/>
          <a:ln w="9525">
            <a:noFill/>
            <a:miter lim="800000"/>
            <a:headEnd/>
            <a:tailEnd/>
          </a:ln>
        </p:spPr>
      </p:pic>
      <p:sp>
        <p:nvSpPr>
          <p:cNvPr id="17" name="Rectangle 16"/>
          <p:cNvSpPr/>
          <p:nvPr/>
        </p:nvSpPr>
        <p:spPr>
          <a:xfrm>
            <a:off x="0" y="2590800"/>
            <a:ext cx="3768892" cy="1615326"/>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lumMod val="65000"/>
                  </a:schemeClr>
                </a:solidFill>
              </a:rPr>
              <a:t>Photos placed in horizontal position </a:t>
            </a:r>
            <a:br>
              <a:rPr lang="en-US" sz="1400" dirty="0" smtClean="0">
                <a:solidFill>
                  <a:schemeClr val="bg1">
                    <a:lumMod val="65000"/>
                  </a:schemeClr>
                </a:solidFill>
              </a:rPr>
            </a:br>
            <a:r>
              <a:rPr lang="en-US" sz="1400" dirty="0" smtClean="0">
                <a:solidFill>
                  <a:schemeClr val="bg1">
                    <a:lumMod val="65000"/>
                  </a:schemeClr>
                </a:solidFill>
              </a:rPr>
              <a:t>with even amount of white space</a:t>
            </a:r>
            <a:br>
              <a:rPr lang="en-US" sz="1400" dirty="0" smtClean="0">
                <a:solidFill>
                  <a:schemeClr val="bg1">
                    <a:lumMod val="65000"/>
                  </a:schemeClr>
                </a:solidFill>
              </a:rPr>
            </a:br>
            <a:r>
              <a:rPr lang="en-US" sz="1400" dirty="0" smtClean="0">
                <a:solidFill>
                  <a:schemeClr val="bg1">
                    <a:lumMod val="65000"/>
                  </a:schemeClr>
                </a:solidFill>
              </a:rPr>
              <a:t> between photos and header</a:t>
            </a:r>
            <a:endParaRPr lang="en-US" sz="1400" dirty="0">
              <a:solidFill>
                <a:schemeClr val="bg1">
                  <a:lumMod val="65000"/>
                </a:schemeClr>
              </a:solidFill>
            </a:endParaRPr>
          </a:p>
        </p:txBody>
      </p:sp>
      <p:sp>
        <p:nvSpPr>
          <p:cNvPr id="18" name="Rectangle 17"/>
          <p:cNvSpPr/>
          <p:nvPr/>
        </p:nvSpPr>
        <p:spPr>
          <a:xfrm>
            <a:off x="3852060" y="2590800"/>
            <a:ext cx="2286000" cy="1615326"/>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226864" y="2590800"/>
            <a:ext cx="2917136" cy="1615326"/>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0646" y="4260258"/>
            <a:ext cx="7772400" cy="898198"/>
          </a:xfrm>
        </p:spPr>
        <p:txBody>
          <a:bodyPr/>
          <a:lstStyle>
            <a:lvl1pPr algn="r">
              <a:defRPr>
                <a:solidFill>
                  <a:srgbClr val="9D8C78"/>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44352" y="5173652"/>
            <a:ext cx="5641337" cy="593737"/>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31" name="Rectangle 4"/>
          <p:cNvSpPr>
            <a:spLocks noGrp="1" noChangeArrowheads="1"/>
          </p:cNvSpPr>
          <p:nvPr>
            <p:ph type="dt" sz="half" idx="2"/>
          </p:nvPr>
        </p:nvSpPr>
        <p:spPr bwMode="auto">
          <a:xfrm>
            <a:off x="109536" y="4197659"/>
            <a:ext cx="931864" cy="2812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100">
                <a:latin typeface="Calibri"/>
                <a:cs typeface="Calibri"/>
              </a:defRPr>
            </a:lvl1pPr>
          </a:lstStyle>
          <a:p>
            <a:fld id="{E3A661A9-AB95-644B-88B2-9DDC7A23F4F4}" type="datetime1">
              <a:rPr lang="en-US" smtClean="0"/>
              <a:pPr/>
              <a:t>1/29/2016</a:t>
            </a:fld>
            <a:endParaRPr lang="en-US" dirty="0"/>
          </a:p>
        </p:txBody>
      </p:sp>
      <p:pic>
        <p:nvPicPr>
          <p:cNvPr id="32" name="Picture 12" descr="NNSAlogo_Black.jpg"/>
          <p:cNvPicPr>
            <a:picLocks noChangeAspect="1"/>
          </p:cNvPicPr>
          <p:nvPr userDrawn="1"/>
        </p:nvPicPr>
        <p:blipFill>
          <a:blip r:embed="rId5"/>
          <a:stretch>
            <a:fillRect/>
          </a:stretch>
        </p:blipFill>
        <p:spPr bwMode="auto">
          <a:xfrm>
            <a:off x="1380066" y="6115572"/>
            <a:ext cx="850737" cy="276233"/>
          </a:xfrm>
          <a:prstGeom prst="rect">
            <a:avLst/>
          </a:prstGeom>
          <a:noFill/>
          <a:ln w="9525">
            <a:noFill/>
            <a:miter lim="800000"/>
            <a:headEnd/>
            <a:tailEnd/>
          </a:ln>
        </p:spPr>
      </p:pic>
      <p:sp>
        <p:nvSpPr>
          <p:cNvPr id="33" name="Rectangle 5"/>
          <p:cNvSpPr>
            <a:spLocks noGrp="1" noChangeArrowheads="1"/>
          </p:cNvSpPr>
          <p:nvPr>
            <p:ph type="ftr" sz="quarter" idx="3"/>
          </p:nvPr>
        </p:nvSpPr>
        <p:spPr bwMode="auto">
          <a:xfrm>
            <a:off x="3123405" y="6519332"/>
            <a:ext cx="2895600"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latin typeface="Calibri"/>
                <a:cs typeface="Calibri"/>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2D31639C-5EF8-8C48-833F-078F90087180}" type="datetime1">
              <a:rPr lang="en-US" smtClean="0"/>
              <a:pPr/>
              <a:t>1/29/2016</a:t>
            </a:fld>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A5E55A7B-7854-E145-92D9-B491DF4BAE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B535C3D4-B14E-194D-A22F-ABBD9D7BE7F7}" type="datetime1">
              <a:rPr lang="en-US" smtClean="0"/>
              <a:pPr/>
              <a:t>1/29/2016</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A5E55A7B-7854-E145-92D9-B491DF4BAE2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7865AE2-28C7-4947-8319-D60EEB07BE79}" type="datetime1">
              <a:rPr lang="en-US" smtClean="0"/>
              <a:pPr/>
              <a:t>1/29/2016</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DB0E4600-0381-4CF3-88F2-7ED7D2E3F9C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6782EBC-51D7-AB40-8702-393A26BF0924}" type="datetime1">
              <a:rPr lang="en-US" smtClean="0"/>
              <a:pPr/>
              <a:t>1/29/2016</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A5E55A7B-7854-E145-92D9-B491DF4BAE2D}"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99A187D-6C3F-6D41-880E-F6B6C4095670}" type="datetime1">
              <a:rPr lang="en-US" smtClean="0"/>
              <a:pPr/>
              <a:t>1/29/2016</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A5E55A7B-7854-E145-92D9-B491DF4BAE2D}"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A07F8E1-8F00-1645-9B46-B2F7ACC8F53A}" type="datetime1">
              <a:rPr lang="en-US" smtClean="0"/>
              <a:pPr/>
              <a:t>1/29/2016</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A5E55A7B-7854-E145-92D9-B491DF4BAE2D}"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fld id="{8138B7F0-25BC-B045-8049-7CADA7B3A1D1}" type="datetime1">
              <a:rPr lang="en-US" smtClean="0"/>
              <a:pPr/>
              <a:t>1/29/2016</a:t>
            </a:fld>
            <a:endParaRPr lang="en-US" dirty="0"/>
          </a:p>
        </p:txBody>
      </p:sp>
      <p:sp>
        <p:nvSpPr>
          <p:cNvPr id="7" name="Footer Placeholder 6"/>
          <p:cNvSpPr>
            <a:spLocks noGrp="1"/>
          </p:cNvSpPr>
          <p:nvPr>
            <p:ph type="ftr" sz="quarter" idx="11"/>
          </p:nvPr>
        </p:nvSpPr>
        <p:spPr/>
        <p:txBody>
          <a:bodyPr/>
          <a:lstStyle>
            <a:lvl1pPr>
              <a:defRPr/>
            </a:lvl1pPr>
          </a:lstStyle>
          <a:p>
            <a:endParaRPr lang="en-US" dirty="0"/>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A5E55A7B-7854-E145-92D9-B491DF4BAE2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7" name="Rectangle 6"/>
          <p:cNvSpPr/>
          <p:nvPr userDrawn="1"/>
        </p:nvSpPr>
        <p:spPr>
          <a:xfrm>
            <a:off x="0" y="0"/>
            <a:ext cx="9144000" cy="1593850"/>
          </a:xfrm>
          <a:prstGeom prst="rect">
            <a:avLst/>
          </a:prstGeom>
          <a:solidFill>
            <a:srgbClr val="102E5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2" name="Rectangle 11"/>
          <p:cNvSpPr/>
          <p:nvPr/>
        </p:nvSpPr>
        <p:spPr>
          <a:xfrm>
            <a:off x="0" y="6553200"/>
            <a:ext cx="9144000" cy="304800"/>
          </a:xfrm>
          <a:prstGeom prst="rect">
            <a:avLst/>
          </a:prstGeom>
          <a:solidFill>
            <a:srgbClr val="9E8C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3" name="Rectangle 12"/>
          <p:cNvSpPr/>
          <p:nvPr/>
        </p:nvSpPr>
        <p:spPr>
          <a:xfrm>
            <a:off x="0" y="6451600"/>
            <a:ext cx="9144000" cy="7620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3131178" y="6172200"/>
            <a:ext cx="5562600" cy="287338"/>
          </a:xfrm>
          <a:prstGeom prst="rect">
            <a:avLst/>
          </a:prstGeom>
          <a:noFill/>
        </p:spPr>
        <p:txBody>
          <a:bodyPr>
            <a:spAutoFit/>
          </a:bodyPr>
          <a:lstStyle/>
          <a:p>
            <a:pPr algn="r">
              <a:defRPr/>
            </a:pPr>
            <a:r>
              <a:rPr lang="en-US" sz="950" baseline="30000" dirty="0">
                <a:latin typeface="Arial" pitchFamily="-112" charset="0"/>
              </a:rPr>
              <a:t>Sandia National Laboratories is a multi-program laboratory managed and operated by Sandia Corporation, a wholly owned subsidiary of Lockheed Martin Corporation, for the U.S. Department of Energy’s National Nuclear Security Administration under contract DE-AC04-94AL85000. </a:t>
            </a:r>
          </a:p>
        </p:txBody>
      </p:sp>
      <p:pic>
        <p:nvPicPr>
          <p:cNvPr id="16" name="Picture 13" descr="NNSAlogo_Black.jpg"/>
          <p:cNvPicPr>
            <a:picLocks noChangeAspect="1"/>
          </p:cNvPicPr>
          <p:nvPr/>
        </p:nvPicPr>
        <p:blipFill>
          <a:blip r:embed="rId2"/>
          <a:srcRect/>
          <a:stretch>
            <a:fillRect/>
          </a:stretch>
        </p:blipFill>
        <p:spPr bwMode="auto">
          <a:xfrm>
            <a:off x="212725" y="6119813"/>
            <a:ext cx="1023938" cy="247650"/>
          </a:xfrm>
          <a:prstGeom prst="rect">
            <a:avLst/>
          </a:prstGeom>
          <a:noFill/>
          <a:ln w="9525">
            <a:noFill/>
            <a:miter lim="800000"/>
            <a:headEnd/>
            <a:tailEnd/>
          </a:ln>
        </p:spPr>
      </p:pic>
      <p:sp>
        <p:nvSpPr>
          <p:cNvPr id="17" name="Rectangle 16"/>
          <p:cNvSpPr/>
          <p:nvPr/>
        </p:nvSpPr>
        <p:spPr>
          <a:xfrm>
            <a:off x="0" y="1676633"/>
            <a:ext cx="3768892" cy="1615326"/>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lumMod val="65000"/>
                  </a:schemeClr>
                </a:solidFill>
              </a:rPr>
              <a:t>Photos placed in horizontal position </a:t>
            </a:r>
            <a:br>
              <a:rPr lang="en-US" sz="1400" dirty="0" smtClean="0">
                <a:solidFill>
                  <a:schemeClr val="bg1">
                    <a:lumMod val="65000"/>
                  </a:schemeClr>
                </a:solidFill>
              </a:rPr>
            </a:br>
            <a:r>
              <a:rPr lang="en-US" sz="1400" dirty="0" smtClean="0">
                <a:solidFill>
                  <a:schemeClr val="bg1">
                    <a:lumMod val="65000"/>
                  </a:schemeClr>
                </a:solidFill>
              </a:rPr>
              <a:t>with even amount of white space</a:t>
            </a:r>
            <a:br>
              <a:rPr lang="en-US" sz="1400" dirty="0" smtClean="0">
                <a:solidFill>
                  <a:schemeClr val="bg1">
                    <a:lumMod val="65000"/>
                  </a:schemeClr>
                </a:solidFill>
              </a:rPr>
            </a:br>
            <a:r>
              <a:rPr lang="en-US" sz="1400" dirty="0" smtClean="0">
                <a:solidFill>
                  <a:schemeClr val="bg1">
                    <a:lumMod val="65000"/>
                  </a:schemeClr>
                </a:solidFill>
              </a:rPr>
              <a:t> between photos and header</a:t>
            </a:r>
            <a:endParaRPr lang="en-US" sz="1400" dirty="0">
              <a:solidFill>
                <a:schemeClr val="bg1">
                  <a:lumMod val="65000"/>
                </a:schemeClr>
              </a:solidFill>
            </a:endParaRPr>
          </a:p>
        </p:txBody>
      </p:sp>
      <p:sp>
        <p:nvSpPr>
          <p:cNvPr id="18" name="Rectangle 17"/>
          <p:cNvSpPr/>
          <p:nvPr/>
        </p:nvSpPr>
        <p:spPr>
          <a:xfrm>
            <a:off x="3852060" y="1676633"/>
            <a:ext cx="2286000" cy="1615326"/>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226864" y="1676633"/>
            <a:ext cx="2917136" cy="1615326"/>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0646" y="3517300"/>
            <a:ext cx="7772400" cy="898198"/>
          </a:xfrm>
        </p:spPr>
        <p:txBody>
          <a:bodyPr/>
          <a:lstStyle>
            <a:lvl1pPr algn="r">
              <a:defRPr>
                <a:solidFill>
                  <a:srgbClr val="9D8C78"/>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44352" y="4430694"/>
            <a:ext cx="5641337" cy="593737"/>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21" name="Picture 6" descr="SNL_Stacked_White.png"/>
          <p:cNvPicPr>
            <a:picLocks noChangeAspect="1"/>
          </p:cNvPicPr>
          <p:nvPr userDrawn="1"/>
        </p:nvPicPr>
        <p:blipFill>
          <a:blip r:embed="rId3"/>
          <a:srcRect/>
          <a:stretch>
            <a:fillRect/>
          </a:stretch>
        </p:blipFill>
        <p:spPr bwMode="auto">
          <a:xfrm>
            <a:off x="6934200" y="533559"/>
            <a:ext cx="1524000" cy="585787"/>
          </a:xfrm>
          <a:prstGeom prst="rect">
            <a:avLst/>
          </a:prstGeom>
          <a:noFill/>
          <a:ln w="9525">
            <a:noFill/>
            <a:miter lim="800000"/>
            <a:headEnd/>
            <a:tailEnd/>
          </a:ln>
        </p:spPr>
      </p:pic>
      <p:pic>
        <p:nvPicPr>
          <p:cNvPr id="22" name="Picture 7" descr="SNL_Motto.png"/>
          <p:cNvPicPr>
            <a:picLocks noChangeAspect="1"/>
          </p:cNvPicPr>
          <p:nvPr userDrawn="1"/>
        </p:nvPicPr>
        <p:blipFill>
          <a:blip r:embed="rId4"/>
          <a:srcRect/>
          <a:stretch>
            <a:fillRect/>
          </a:stretch>
        </p:blipFill>
        <p:spPr bwMode="auto">
          <a:xfrm>
            <a:off x="1227138" y="711359"/>
            <a:ext cx="5394325" cy="304800"/>
          </a:xfrm>
          <a:prstGeom prst="rect">
            <a:avLst/>
          </a:prstGeom>
          <a:noFill/>
          <a:ln w="9525">
            <a:noFill/>
            <a:miter lim="800000"/>
            <a:headEnd/>
            <a:tailEnd/>
          </a:ln>
        </p:spPr>
      </p:pic>
      <p:sp>
        <p:nvSpPr>
          <p:cNvPr id="32" name="Rectangle 4"/>
          <p:cNvSpPr>
            <a:spLocks noGrp="1" noChangeArrowheads="1"/>
          </p:cNvSpPr>
          <p:nvPr>
            <p:ph type="dt" sz="half" idx="2"/>
          </p:nvPr>
        </p:nvSpPr>
        <p:spPr bwMode="auto">
          <a:xfrm>
            <a:off x="6934199" y="5797079"/>
            <a:ext cx="1751489" cy="3227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latin typeface="Calibri"/>
                <a:cs typeface="Calibri"/>
              </a:defRPr>
            </a:lvl1pPr>
          </a:lstStyle>
          <a:p>
            <a:fld id="{1B799630-9E30-DE4D-BE8D-4E9CA304B925}" type="datetime1">
              <a:rPr lang="en-US" smtClean="0"/>
              <a:pPr/>
              <a:t>1/29/2016</a:t>
            </a:fld>
            <a:endParaRPr lang="en-US" dirty="0"/>
          </a:p>
        </p:txBody>
      </p:sp>
      <p:pic>
        <p:nvPicPr>
          <p:cNvPr id="20" name="Picture 12" descr="NNSAlogo_Black.jpg"/>
          <p:cNvPicPr>
            <a:picLocks noChangeAspect="1"/>
          </p:cNvPicPr>
          <p:nvPr userDrawn="1"/>
        </p:nvPicPr>
        <p:blipFill>
          <a:blip r:embed="rId5"/>
          <a:stretch>
            <a:fillRect/>
          </a:stretch>
        </p:blipFill>
        <p:spPr bwMode="auto">
          <a:xfrm>
            <a:off x="1380066" y="6115572"/>
            <a:ext cx="850737" cy="276233"/>
          </a:xfrm>
          <a:prstGeom prst="rect">
            <a:avLst/>
          </a:prstGeom>
          <a:noFill/>
          <a:ln w="9525">
            <a:noFill/>
            <a:miter lim="800000"/>
            <a:headEnd/>
            <a:tailEnd/>
          </a:ln>
        </p:spPr>
      </p:pic>
      <p:sp>
        <p:nvSpPr>
          <p:cNvPr id="25" name="Rectangle 5"/>
          <p:cNvSpPr>
            <a:spLocks noGrp="1" noChangeArrowheads="1"/>
          </p:cNvSpPr>
          <p:nvPr>
            <p:ph type="ftr" sz="quarter" idx="3"/>
          </p:nvPr>
        </p:nvSpPr>
        <p:spPr bwMode="auto">
          <a:xfrm>
            <a:off x="3123405" y="6519332"/>
            <a:ext cx="2895600"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latin typeface="Calibri"/>
                <a:cs typeface="Calibri"/>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34" name="Rectangle 33"/>
          <p:cNvSpPr/>
          <p:nvPr userDrawn="1"/>
        </p:nvSpPr>
        <p:spPr>
          <a:xfrm>
            <a:off x="0" y="0"/>
            <a:ext cx="9144000" cy="66124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0" y="6553200"/>
            <a:ext cx="9144000" cy="304800"/>
          </a:xfrm>
          <a:prstGeom prst="rect">
            <a:avLst/>
          </a:prstGeom>
          <a:solidFill>
            <a:srgbClr val="9E8C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3" name="Rectangle 12"/>
          <p:cNvSpPr/>
          <p:nvPr/>
        </p:nvSpPr>
        <p:spPr>
          <a:xfrm>
            <a:off x="0" y="6451600"/>
            <a:ext cx="9144000" cy="7620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3131178" y="6172200"/>
            <a:ext cx="5562600" cy="287338"/>
          </a:xfrm>
          <a:prstGeom prst="rect">
            <a:avLst/>
          </a:prstGeom>
          <a:noFill/>
        </p:spPr>
        <p:txBody>
          <a:bodyPr>
            <a:spAutoFit/>
          </a:bodyPr>
          <a:lstStyle/>
          <a:p>
            <a:pPr algn="r">
              <a:defRPr/>
            </a:pPr>
            <a:r>
              <a:rPr lang="en-US" sz="950" baseline="30000" dirty="0">
                <a:latin typeface="Arial" pitchFamily="-112" charset="0"/>
              </a:rPr>
              <a:t>Sandia National Laboratories is a multi-program laboratory managed and operated by Sandia Corporation, a wholly owned subsidiary of Lockheed Martin Corporation, for the U.S. Department of Energy’s National Nuclear Security Administration under contract DE-AC04-94AL85000. </a:t>
            </a:r>
          </a:p>
        </p:txBody>
      </p:sp>
      <p:pic>
        <p:nvPicPr>
          <p:cNvPr id="16" name="Picture 13" descr="NNSAlogo_Black.jpg"/>
          <p:cNvPicPr>
            <a:picLocks noChangeAspect="1"/>
          </p:cNvPicPr>
          <p:nvPr/>
        </p:nvPicPr>
        <p:blipFill>
          <a:blip r:embed="rId2"/>
          <a:srcRect/>
          <a:stretch>
            <a:fillRect/>
          </a:stretch>
        </p:blipFill>
        <p:spPr bwMode="auto">
          <a:xfrm>
            <a:off x="212725" y="6119813"/>
            <a:ext cx="1023938" cy="247650"/>
          </a:xfrm>
          <a:prstGeom prst="rect">
            <a:avLst/>
          </a:prstGeom>
          <a:noFill/>
          <a:ln w="9525">
            <a:noFill/>
            <a:miter lim="800000"/>
            <a:headEnd/>
            <a:tailEnd/>
          </a:ln>
        </p:spPr>
      </p:pic>
      <p:sp>
        <p:nvSpPr>
          <p:cNvPr id="17" name="Rectangle 16"/>
          <p:cNvSpPr/>
          <p:nvPr/>
        </p:nvSpPr>
        <p:spPr>
          <a:xfrm>
            <a:off x="0" y="1456267"/>
            <a:ext cx="3768892" cy="183569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lumMod val="65000"/>
                  </a:schemeClr>
                </a:solidFill>
              </a:rPr>
              <a:t>Photos placed in horizontal position </a:t>
            </a:r>
            <a:br>
              <a:rPr lang="en-US" sz="1400" dirty="0" smtClean="0">
                <a:solidFill>
                  <a:schemeClr val="bg1">
                    <a:lumMod val="65000"/>
                  </a:schemeClr>
                </a:solidFill>
              </a:rPr>
            </a:br>
            <a:r>
              <a:rPr lang="en-US" sz="1400" dirty="0" smtClean="0">
                <a:solidFill>
                  <a:schemeClr val="bg1">
                    <a:lumMod val="65000"/>
                  </a:schemeClr>
                </a:solidFill>
              </a:rPr>
              <a:t>with even amount of white space</a:t>
            </a:r>
            <a:br>
              <a:rPr lang="en-US" sz="1400" dirty="0" smtClean="0">
                <a:solidFill>
                  <a:schemeClr val="bg1">
                    <a:lumMod val="65000"/>
                  </a:schemeClr>
                </a:solidFill>
              </a:rPr>
            </a:br>
            <a:r>
              <a:rPr lang="en-US" sz="1400" dirty="0" smtClean="0">
                <a:solidFill>
                  <a:schemeClr val="bg1">
                    <a:lumMod val="65000"/>
                  </a:schemeClr>
                </a:solidFill>
              </a:rPr>
              <a:t> between photos and header</a:t>
            </a:r>
            <a:endParaRPr lang="en-US" sz="1400" dirty="0">
              <a:solidFill>
                <a:schemeClr val="bg1">
                  <a:lumMod val="65000"/>
                </a:schemeClr>
              </a:solidFill>
            </a:endParaRPr>
          </a:p>
        </p:txBody>
      </p:sp>
      <p:sp>
        <p:nvSpPr>
          <p:cNvPr id="18" name="Rectangle 17"/>
          <p:cNvSpPr/>
          <p:nvPr/>
        </p:nvSpPr>
        <p:spPr>
          <a:xfrm>
            <a:off x="3852060" y="1456267"/>
            <a:ext cx="2286000" cy="183569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226864" y="1456267"/>
            <a:ext cx="2917136" cy="183569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0646" y="3678173"/>
            <a:ext cx="7772400" cy="898198"/>
          </a:xfrm>
        </p:spPr>
        <p:txBody>
          <a:bodyPr/>
          <a:lstStyle>
            <a:lvl1pPr algn="r">
              <a:defRPr>
                <a:solidFill>
                  <a:srgbClr val="9D8C78"/>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44352" y="4591567"/>
            <a:ext cx="5641337" cy="593737"/>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21" name="Picture 6" descr="SNL_Stacked_White.png"/>
          <p:cNvPicPr>
            <a:picLocks noChangeAspect="1"/>
          </p:cNvPicPr>
          <p:nvPr userDrawn="1"/>
        </p:nvPicPr>
        <p:blipFill>
          <a:blip r:embed="rId3"/>
          <a:srcRect/>
          <a:stretch>
            <a:fillRect/>
          </a:stretch>
        </p:blipFill>
        <p:spPr bwMode="auto">
          <a:xfrm>
            <a:off x="6934200" y="533559"/>
            <a:ext cx="1524000" cy="585787"/>
          </a:xfrm>
          <a:prstGeom prst="rect">
            <a:avLst/>
          </a:prstGeom>
          <a:noFill/>
          <a:ln w="9525">
            <a:noFill/>
            <a:miter lim="800000"/>
            <a:headEnd/>
            <a:tailEnd/>
          </a:ln>
        </p:spPr>
      </p:pic>
      <p:pic>
        <p:nvPicPr>
          <p:cNvPr id="22" name="Picture 7" descr="SNL_Motto.png"/>
          <p:cNvPicPr>
            <a:picLocks noChangeAspect="1"/>
          </p:cNvPicPr>
          <p:nvPr userDrawn="1"/>
        </p:nvPicPr>
        <p:blipFill>
          <a:blip r:embed="rId4"/>
          <a:stretch>
            <a:fillRect/>
          </a:stretch>
        </p:blipFill>
        <p:spPr bwMode="auto">
          <a:xfrm>
            <a:off x="1227748" y="601288"/>
            <a:ext cx="5393104" cy="304800"/>
          </a:xfrm>
          <a:prstGeom prst="rect">
            <a:avLst/>
          </a:prstGeom>
          <a:noFill/>
          <a:ln w="9525">
            <a:noFill/>
            <a:miter lim="800000"/>
            <a:headEnd/>
            <a:tailEnd/>
          </a:ln>
        </p:spPr>
      </p:pic>
      <p:sp>
        <p:nvSpPr>
          <p:cNvPr id="32" name="Rectangle 4"/>
          <p:cNvSpPr>
            <a:spLocks noGrp="1" noChangeArrowheads="1"/>
          </p:cNvSpPr>
          <p:nvPr>
            <p:ph type="dt" sz="half" idx="2"/>
          </p:nvPr>
        </p:nvSpPr>
        <p:spPr bwMode="auto">
          <a:xfrm>
            <a:off x="6934199" y="5797079"/>
            <a:ext cx="1751489" cy="3227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latin typeface="Calibri"/>
                <a:cs typeface="Calibri"/>
              </a:defRPr>
            </a:lvl1pPr>
          </a:lstStyle>
          <a:p>
            <a:fld id="{504244A8-8889-154D-9568-D8C635C53E9B}" type="datetime1">
              <a:rPr lang="en-US" smtClean="0"/>
              <a:pPr/>
              <a:t>1/29/2016</a:t>
            </a:fld>
            <a:endParaRPr lang="en-US" dirty="0"/>
          </a:p>
        </p:txBody>
      </p:sp>
      <p:pic>
        <p:nvPicPr>
          <p:cNvPr id="33" name="Picture 8" descr="SNL_color_stack.png"/>
          <p:cNvPicPr>
            <a:picLocks noChangeAspect="1"/>
          </p:cNvPicPr>
          <p:nvPr userDrawn="1"/>
        </p:nvPicPr>
        <p:blipFill>
          <a:blip r:embed="rId5"/>
          <a:srcRect/>
          <a:stretch>
            <a:fillRect/>
          </a:stretch>
        </p:blipFill>
        <p:spPr bwMode="auto">
          <a:xfrm>
            <a:off x="6934201" y="408000"/>
            <a:ext cx="1524000" cy="669011"/>
          </a:xfrm>
          <a:prstGeom prst="rect">
            <a:avLst/>
          </a:prstGeom>
          <a:noFill/>
          <a:ln w="9525">
            <a:noFill/>
            <a:miter lim="800000"/>
            <a:headEnd/>
            <a:tailEnd/>
          </a:ln>
        </p:spPr>
      </p:pic>
      <p:sp>
        <p:nvSpPr>
          <p:cNvPr id="36" name="Rectangle 35"/>
          <p:cNvSpPr/>
          <p:nvPr userDrawn="1"/>
        </p:nvSpPr>
        <p:spPr>
          <a:xfrm>
            <a:off x="0" y="3369731"/>
            <a:ext cx="9144000" cy="397933"/>
          </a:xfrm>
          <a:prstGeom prst="rect">
            <a:avLst/>
          </a:prstGeom>
          <a:solidFill>
            <a:srgbClr val="102E5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37" name="Picture 12" descr="NNSAlogo_Black.jpg"/>
          <p:cNvPicPr>
            <a:picLocks noChangeAspect="1"/>
          </p:cNvPicPr>
          <p:nvPr userDrawn="1"/>
        </p:nvPicPr>
        <p:blipFill>
          <a:blip r:embed="rId6"/>
          <a:stretch>
            <a:fillRect/>
          </a:stretch>
        </p:blipFill>
        <p:spPr bwMode="auto">
          <a:xfrm>
            <a:off x="1380066" y="6115572"/>
            <a:ext cx="850737" cy="276233"/>
          </a:xfrm>
          <a:prstGeom prst="rect">
            <a:avLst/>
          </a:prstGeom>
          <a:noFill/>
          <a:ln w="9525">
            <a:noFill/>
            <a:miter lim="800000"/>
            <a:headEnd/>
            <a:tailEnd/>
          </a:ln>
        </p:spPr>
      </p:pic>
      <p:sp>
        <p:nvSpPr>
          <p:cNvPr id="38" name="Rectangle 5"/>
          <p:cNvSpPr>
            <a:spLocks noGrp="1" noChangeArrowheads="1"/>
          </p:cNvSpPr>
          <p:nvPr>
            <p:ph type="ftr" sz="quarter" idx="3"/>
          </p:nvPr>
        </p:nvSpPr>
        <p:spPr bwMode="auto">
          <a:xfrm>
            <a:off x="3123405" y="6519332"/>
            <a:ext cx="2895600"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latin typeface="Calibri"/>
                <a:cs typeface="Calibri"/>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34" name="Rectangle 33"/>
          <p:cNvSpPr/>
          <p:nvPr userDrawn="1"/>
        </p:nvSpPr>
        <p:spPr>
          <a:xfrm>
            <a:off x="0" y="0"/>
            <a:ext cx="9144000" cy="66124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3369731"/>
            <a:ext cx="9144000" cy="3089807"/>
          </a:xfrm>
          <a:prstGeom prst="rect">
            <a:avLst/>
          </a:prstGeom>
          <a:solidFill>
            <a:srgbClr val="9E8C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2" name="Rectangle 11"/>
          <p:cNvSpPr/>
          <p:nvPr/>
        </p:nvSpPr>
        <p:spPr>
          <a:xfrm>
            <a:off x="0" y="6553200"/>
            <a:ext cx="9144000" cy="304800"/>
          </a:xfrm>
          <a:prstGeom prst="rect">
            <a:avLst/>
          </a:prstGeom>
          <a:solidFill>
            <a:srgbClr val="30A6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3" name="Rectangle 12"/>
          <p:cNvSpPr/>
          <p:nvPr/>
        </p:nvSpPr>
        <p:spPr>
          <a:xfrm>
            <a:off x="0" y="6451600"/>
            <a:ext cx="9144000" cy="7620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3131178" y="6172200"/>
            <a:ext cx="5562600" cy="287338"/>
          </a:xfrm>
          <a:prstGeom prst="rect">
            <a:avLst/>
          </a:prstGeom>
          <a:noFill/>
        </p:spPr>
        <p:txBody>
          <a:bodyPr>
            <a:spAutoFit/>
          </a:bodyPr>
          <a:lstStyle/>
          <a:p>
            <a:pPr algn="r">
              <a:defRPr/>
            </a:pPr>
            <a:r>
              <a:rPr lang="en-US" sz="950" baseline="30000" dirty="0">
                <a:latin typeface="Arial" pitchFamily="-112" charset="0"/>
              </a:rPr>
              <a:t>Sandia National Laboratories is a multi-program laboratory managed and operated by Sandia Corporation, a wholly owned subsidiary of Lockheed Martin Corporation, for the U.S. Department of Energy’s National Nuclear Security Administration under contract DE-AC04-94AL85000. </a:t>
            </a:r>
          </a:p>
        </p:txBody>
      </p:sp>
      <p:pic>
        <p:nvPicPr>
          <p:cNvPr id="15" name="Picture 12" descr="NNSAlogo_Black.jpg"/>
          <p:cNvPicPr>
            <a:picLocks noChangeAspect="1"/>
          </p:cNvPicPr>
          <p:nvPr/>
        </p:nvPicPr>
        <p:blipFill>
          <a:blip r:embed="rId2"/>
          <a:stretch>
            <a:fillRect/>
          </a:stretch>
        </p:blipFill>
        <p:spPr bwMode="auto">
          <a:xfrm>
            <a:off x="1380066" y="6115572"/>
            <a:ext cx="850737" cy="276233"/>
          </a:xfrm>
          <a:prstGeom prst="rect">
            <a:avLst/>
          </a:prstGeom>
          <a:noFill/>
          <a:ln w="9525">
            <a:noFill/>
            <a:miter lim="800000"/>
            <a:headEnd/>
            <a:tailEnd/>
          </a:ln>
        </p:spPr>
      </p:pic>
      <p:pic>
        <p:nvPicPr>
          <p:cNvPr id="16" name="Picture 13" descr="NNSAlogo_Black.jpg"/>
          <p:cNvPicPr>
            <a:picLocks noChangeAspect="1"/>
          </p:cNvPicPr>
          <p:nvPr/>
        </p:nvPicPr>
        <p:blipFill>
          <a:blip r:embed="rId3"/>
          <a:srcRect/>
          <a:stretch>
            <a:fillRect/>
          </a:stretch>
        </p:blipFill>
        <p:spPr bwMode="auto">
          <a:xfrm>
            <a:off x="212725" y="6119813"/>
            <a:ext cx="1023938" cy="247650"/>
          </a:xfrm>
          <a:prstGeom prst="rect">
            <a:avLst/>
          </a:prstGeom>
          <a:noFill/>
          <a:ln w="9525">
            <a:noFill/>
            <a:miter lim="800000"/>
            <a:headEnd/>
            <a:tailEnd/>
          </a:ln>
        </p:spPr>
      </p:pic>
      <p:sp>
        <p:nvSpPr>
          <p:cNvPr id="17" name="Rectangle 16"/>
          <p:cNvSpPr/>
          <p:nvPr/>
        </p:nvSpPr>
        <p:spPr>
          <a:xfrm>
            <a:off x="0" y="1456267"/>
            <a:ext cx="3768892" cy="183569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lumMod val="65000"/>
                  </a:schemeClr>
                </a:solidFill>
              </a:rPr>
              <a:t>Photos placed in horizontal position </a:t>
            </a:r>
            <a:br>
              <a:rPr lang="en-US" sz="1400" dirty="0" smtClean="0">
                <a:solidFill>
                  <a:schemeClr val="bg1">
                    <a:lumMod val="65000"/>
                  </a:schemeClr>
                </a:solidFill>
              </a:rPr>
            </a:br>
            <a:r>
              <a:rPr lang="en-US" sz="1400" dirty="0" smtClean="0">
                <a:solidFill>
                  <a:schemeClr val="bg1">
                    <a:lumMod val="65000"/>
                  </a:schemeClr>
                </a:solidFill>
              </a:rPr>
              <a:t>with even amount of white space</a:t>
            </a:r>
            <a:br>
              <a:rPr lang="en-US" sz="1400" dirty="0" smtClean="0">
                <a:solidFill>
                  <a:schemeClr val="bg1">
                    <a:lumMod val="65000"/>
                  </a:schemeClr>
                </a:solidFill>
              </a:rPr>
            </a:br>
            <a:r>
              <a:rPr lang="en-US" sz="1400" dirty="0" smtClean="0">
                <a:solidFill>
                  <a:schemeClr val="bg1">
                    <a:lumMod val="65000"/>
                  </a:schemeClr>
                </a:solidFill>
              </a:rPr>
              <a:t> between photos and header</a:t>
            </a:r>
            <a:endParaRPr lang="en-US" sz="1400" dirty="0">
              <a:solidFill>
                <a:schemeClr val="bg1">
                  <a:lumMod val="65000"/>
                </a:schemeClr>
              </a:solidFill>
            </a:endParaRPr>
          </a:p>
        </p:txBody>
      </p:sp>
      <p:sp>
        <p:nvSpPr>
          <p:cNvPr id="18" name="Rectangle 17"/>
          <p:cNvSpPr/>
          <p:nvPr/>
        </p:nvSpPr>
        <p:spPr>
          <a:xfrm>
            <a:off x="3852060" y="1456267"/>
            <a:ext cx="2286000" cy="183569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226864" y="1456267"/>
            <a:ext cx="2917136" cy="183569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0646" y="3678173"/>
            <a:ext cx="7772400" cy="898198"/>
          </a:xfrm>
        </p:spPr>
        <p:txBody>
          <a:bodyPr/>
          <a:lstStyle>
            <a:lvl1pPr algn="r">
              <a:defRPr>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44352" y="4591567"/>
            <a:ext cx="5641337" cy="593737"/>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21" name="Picture 6" descr="SNL_Stacked_White.png"/>
          <p:cNvPicPr>
            <a:picLocks noChangeAspect="1"/>
          </p:cNvPicPr>
          <p:nvPr userDrawn="1"/>
        </p:nvPicPr>
        <p:blipFill>
          <a:blip r:embed="rId4"/>
          <a:srcRect/>
          <a:stretch>
            <a:fillRect/>
          </a:stretch>
        </p:blipFill>
        <p:spPr bwMode="auto">
          <a:xfrm>
            <a:off x="6934200" y="533559"/>
            <a:ext cx="1524000" cy="585787"/>
          </a:xfrm>
          <a:prstGeom prst="rect">
            <a:avLst/>
          </a:prstGeom>
          <a:noFill/>
          <a:ln w="9525">
            <a:noFill/>
            <a:miter lim="800000"/>
            <a:headEnd/>
            <a:tailEnd/>
          </a:ln>
        </p:spPr>
      </p:pic>
      <p:pic>
        <p:nvPicPr>
          <p:cNvPr id="22" name="Picture 7" descr="SNL_Motto.png"/>
          <p:cNvPicPr>
            <a:picLocks noChangeAspect="1"/>
          </p:cNvPicPr>
          <p:nvPr userDrawn="1"/>
        </p:nvPicPr>
        <p:blipFill>
          <a:blip r:embed="rId5"/>
          <a:stretch>
            <a:fillRect/>
          </a:stretch>
        </p:blipFill>
        <p:spPr bwMode="auto">
          <a:xfrm>
            <a:off x="1227748" y="601288"/>
            <a:ext cx="5393104" cy="304800"/>
          </a:xfrm>
          <a:prstGeom prst="rect">
            <a:avLst/>
          </a:prstGeom>
          <a:noFill/>
          <a:ln w="9525">
            <a:noFill/>
            <a:miter lim="800000"/>
            <a:headEnd/>
            <a:tailEnd/>
          </a:ln>
        </p:spPr>
      </p:pic>
      <p:sp>
        <p:nvSpPr>
          <p:cNvPr id="32" name="Rectangle 4"/>
          <p:cNvSpPr>
            <a:spLocks noGrp="1" noChangeArrowheads="1"/>
          </p:cNvSpPr>
          <p:nvPr>
            <p:ph type="dt" sz="half" idx="2"/>
          </p:nvPr>
        </p:nvSpPr>
        <p:spPr bwMode="auto">
          <a:xfrm>
            <a:off x="6934199" y="5797079"/>
            <a:ext cx="1751489" cy="3227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latin typeface="Calibri"/>
                <a:cs typeface="Calibri"/>
              </a:defRPr>
            </a:lvl1pPr>
          </a:lstStyle>
          <a:p>
            <a:fld id="{9522E0D4-989F-3A4B-AA2E-486ADFE0E698}" type="datetime1">
              <a:rPr lang="en-US" smtClean="0"/>
              <a:pPr/>
              <a:t>1/29/2016</a:t>
            </a:fld>
            <a:endParaRPr lang="en-US" dirty="0"/>
          </a:p>
        </p:txBody>
      </p:sp>
      <p:pic>
        <p:nvPicPr>
          <p:cNvPr id="33" name="Picture 8" descr="SNL_color_stack.png"/>
          <p:cNvPicPr>
            <a:picLocks noChangeAspect="1"/>
          </p:cNvPicPr>
          <p:nvPr userDrawn="1"/>
        </p:nvPicPr>
        <p:blipFill>
          <a:blip r:embed="rId6"/>
          <a:srcRect/>
          <a:stretch>
            <a:fillRect/>
          </a:stretch>
        </p:blipFill>
        <p:spPr bwMode="auto">
          <a:xfrm>
            <a:off x="6934201" y="408000"/>
            <a:ext cx="1524000" cy="669011"/>
          </a:xfrm>
          <a:prstGeom prst="rect">
            <a:avLst/>
          </a:prstGeom>
          <a:noFill/>
          <a:ln w="9525">
            <a:noFill/>
            <a:miter lim="800000"/>
            <a:headEnd/>
            <a:tailEnd/>
          </a:ln>
        </p:spPr>
      </p:pic>
      <p:sp>
        <p:nvSpPr>
          <p:cNvPr id="20" name="Rectangle 5"/>
          <p:cNvSpPr>
            <a:spLocks noGrp="1" noChangeArrowheads="1"/>
          </p:cNvSpPr>
          <p:nvPr>
            <p:ph type="ftr" sz="quarter" idx="3"/>
          </p:nvPr>
        </p:nvSpPr>
        <p:spPr bwMode="auto">
          <a:xfrm>
            <a:off x="3123405" y="6519332"/>
            <a:ext cx="2895600"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latin typeface="Calibri"/>
                <a:cs typeface="Calibri"/>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p:bg>
      <p:bgPr>
        <a:solidFill>
          <a:schemeClr val="bg1"/>
        </a:solidFill>
        <a:effectLst/>
      </p:bgPr>
    </p:bg>
    <p:spTree>
      <p:nvGrpSpPr>
        <p:cNvPr id="1" name=""/>
        <p:cNvGrpSpPr/>
        <p:nvPr/>
      </p:nvGrpSpPr>
      <p:grpSpPr>
        <a:xfrm>
          <a:off x="0" y="0"/>
          <a:ext cx="0" cy="0"/>
          <a:chOff x="0" y="0"/>
          <a:chExt cx="0" cy="0"/>
        </a:xfrm>
      </p:grpSpPr>
      <p:sp>
        <p:nvSpPr>
          <p:cNvPr id="29" name="Rectangle 28"/>
          <p:cNvSpPr/>
          <p:nvPr userDrawn="1"/>
        </p:nvSpPr>
        <p:spPr>
          <a:xfrm>
            <a:off x="1" y="0"/>
            <a:ext cx="9143999"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userDrawn="1"/>
        </p:nvSpPr>
        <p:spPr>
          <a:xfrm>
            <a:off x="-1" y="4040484"/>
            <a:ext cx="2484223" cy="2817515"/>
          </a:xfrm>
          <a:prstGeom prst="rect">
            <a:avLst/>
          </a:prstGeom>
          <a:solidFill>
            <a:srgbClr val="102E5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Rectangle 6"/>
          <p:cNvSpPr/>
          <p:nvPr/>
        </p:nvSpPr>
        <p:spPr>
          <a:xfrm>
            <a:off x="-1" y="0"/>
            <a:ext cx="2484223" cy="893232"/>
          </a:xfrm>
          <a:prstGeom prst="rect">
            <a:avLst/>
          </a:prstGeom>
          <a:solidFill>
            <a:srgbClr val="102E5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3" name="Rectangle 12"/>
          <p:cNvSpPr/>
          <p:nvPr/>
        </p:nvSpPr>
        <p:spPr>
          <a:xfrm>
            <a:off x="8806432" y="-1"/>
            <a:ext cx="337567" cy="6857999"/>
          </a:xfrm>
          <a:prstGeom prst="rect">
            <a:avLst/>
          </a:prstGeom>
          <a:solidFill>
            <a:srgbClr val="9D8C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userDrawn="1"/>
        </p:nvSpPr>
        <p:spPr>
          <a:xfrm>
            <a:off x="2703737" y="6264797"/>
            <a:ext cx="5562600" cy="287338"/>
          </a:xfrm>
          <a:prstGeom prst="rect">
            <a:avLst/>
          </a:prstGeom>
          <a:noFill/>
        </p:spPr>
        <p:txBody>
          <a:bodyPr>
            <a:spAutoFit/>
          </a:bodyPr>
          <a:lstStyle/>
          <a:p>
            <a:pPr algn="l">
              <a:defRPr/>
            </a:pPr>
            <a:r>
              <a:rPr lang="en-US" sz="950" baseline="30000" dirty="0">
                <a:latin typeface="Arial" pitchFamily="-112" charset="0"/>
              </a:rPr>
              <a:t>Sandia National Laboratories is a multi-program laboratory managed and operated by Sandia Corporation, a wholly owned subsidiary of Lockheed Martin Corporation, for the U.S. Department of Energy’s National Nuclear Security Administration under contract DE-AC04-94AL85000. </a:t>
            </a:r>
          </a:p>
        </p:txBody>
      </p:sp>
      <p:sp>
        <p:nvSpPr>
          <p:cNvPr id="17" name="Rectangle 16"/>
          <p:cNvSpPr/>
          <p:nvPr/>
        </p:nvSpPr>
        <p:spPr>
          <a:xfrm>
            <a:off x="1" y="989095"/>
            <a:ext cx="1359657" cy="1395877"/>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bg1">
                    <a:lumMod val="65000"/>
                  </a:schemeClr>
                </a:solidFill>
              </a:rPr>
              <a:t>Photos placed in horizontal position </a:t>
            </a:r>
            <a:br>
              <a:rPr lang="en-US" sz="1100" dirty="0" smtClean="0">
                <a:solidFill>
                  <a:schemeClr val="bg1">
                    <a:lumMod val="65000"/>
                  </a:schemeClr>
                </a:solidFill>
              </a:rPr>
            </a:br>
            <a:r>
              <a:rPr lang="en-US" sz="1100" dirty="0" smtClean="0">
                <a:solidFill>
                  <a:schemeClr val="bg1">
                    <a:lumMod val="65000"/>
                  </a:schemeClr>
                </a:solidFill>
              </a:rPr>
              <a:t>with even amount of white space</a:t>
            </a:r>
            <a:br>
              <a:rPr lang="en-US" sz="1100" dirty="0" smtClean="0">
                <a:solidFill>
                  <a:schemeClr val="bg1">
                    <a:lumMod val="65000"/>
                  </a:schemeClr>
                </a:solidFill>
              </a:rPr>
            </a:br>
            <a:r>
              <a:rPr lang="en-US" sz="1100" dirty="0" smtClean="0">
                <a:solidFill>
                  <a:schemeClr val="bg1">
                    <a:lumMod val="65000"/>
                  </a:schemeClr>
                </a:solidFill>
              </a:rPr>
              <a:t> between photos and header</a:t>
            </a:r>
            <a:endParaRPr lang="en-US" sz="1100" dirty="0">
              <a:solidFill>
                <a:schemeClr val="bg1">
                  <a:lumMod val="65000"/>
                </a:schemeClr>
              </a:solidFill>
            </a:endParaRPr>
          </a:p>
        </p:txBody>
      </p:sp>
      <p:sp>
        <p:nvSpPr>
          <p:cNvPr id="2" name="Title 1"/>
          <p:cNvSpPr>
            <a:spLocks noGrp="1"/>
          </p:cNvSpPr>
          <p:nvPr>
            <p:ph type="ctrTitle"/>
          </p:nvPr>
        </p:nvSpPr>
        <p:spPr>
          <a:xfrm>
            <a:off x="2714502" y="1250965"/>
            <a:ext cx="5971187" cy="1233338"/>
          </a:xfrm>
        </p:spPr>
        <p:txBody>
          <a:bodyPr/>
          <a:lstStyle>
            <a:lvl1pPr algn="l">
              <a:lnSpc>
                <a:spcPts val="3800"/>
              </a:lnSpc>
              <a:defRPr>
                <a:solidFill>
                  <a:srgbClr val="9D8C78"/>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714502" y="2588978"/>
            <a:ext cx="5641337" cy="593737"/>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21" name="Picture 6" descr="SNL_Stacked_White.png"/>
          <p:cNvPicPr>
            <a:picLocks noChangeAspect="1"/>
          </p:cNvPicPr>
          <p:nvPr userDrawn="1"/>
        </p:nvPicPr>
        <p:blipFill>
          <a:blip r:embed="rId2"/>
          <a:srcRect/>
          <a:stretch>
            <a:fillRect/>
          </a:stretch>
        </p:blipFill>
        <p:spPr bwMode="auto">
          <a:xfrm>
            <a:off x="357199" y="4339006"/>
            <a:ext cx="1524000" cy="585787"/>
          </a:xfrm>
          <a:prstGeom prst="rect">
            <a:avLst/>
          </a:prstGeom>
          <a:noFill/>
          <a:ln w="9525">
            <a:noFill/>
            <a:miter lim="800000"/>
            <a:headEnd/>
            <a:tailEnd/>
          </a:ln>
        </p:spPr>
      </p:pic>
      <p:pic>
        <p:nvPicPr>
          <p:cNvPr id="22" name="Picture 7" descr="SNL_Motto.png"/>
          <p:cNvPicPr>
            <a:picLocks noChangeAspect="1"/>
          </p:cNvPicPr>
          <p:nvPr userDrawn="1"/>
        </p:nvPicPr>
        <p:blipFill>
          <a:blip r:embed="rId3"/>
          <a:stretch>
            <a:fillRect/>
          </a:stretch>
        </p:blipFill>
        <p:spPr bwMode="auto">
          <a:xfrm>
            <a:off x="298048" y="5157318"/>
            <a:ext cx="970718" cy="1453660"/>
          </a:xfrm>
          <a:prstGeom prst="rect">
            <a:avLst/>
          </a:prstGeom>
          <a:noFill/>
          <a:ln w="9525">
            <a:noFill/>
            <a:miter lim="800000"/>
            <a:headEnd/>
            <a:tailEnd/>
          </a:ln>
        </p:spPr>
      </p:pic>
      <p:pic>
        <p:nvPicPr>
          <p:cNvPr id="27" name="Picture 13" descr="NNSAlogo_Black.jpg"/>
          <p:cNvPicPr>
            <a:picLocks noChangeAspect="1"/>
          </p:cNvPicPr>
          <p:nvPr userDrawn="1"/>
        </p:nvPicPr>
        <p:blipFill>
          <a:blip r:embed="rId4"/>
          <a:srcRect/>
          <a:stretch>
            <a:fillRect/>
          </a:stretch>
        </p:blipFill>
        <p:spPr bwMode="auto">
          <a:xfrm>
            <a:off x="2763683" y="5932869"/>
            <a:ext cx="1023938" cy="247650"/>
          </a:xfrm>
          <a:prstGeom prst="rect">
            <a:avLst/>
          </a:prstGeom>
          <a:noFill/>
          <a:ln w="9525">
            <a:noFill/>
            <a:miter lim="800000"/>
            <a:headEnd/>
            <a:tailEnd/>
          </a:ln>
        </p:spPr>
      </p:pic>
      <p:sp>
        <p:nvSpPr>
          <p:cNvPr id="32" name="Rectangle 4"/>
          <p:cNvSpPr>
            <a:spLocks noGrp="1" noChangeArrowheads="1"/>
          </p:cNvSpPr>
          <p:nvPr>
            <p:ph type="dt" sz="half" idx="2"/>
          </p:nvPr>
        </p:nvSpPr>
        <p:spPr bwMode="auto">
          <a:xfrm>
            <a:off x="2714502" y="26517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100">
                <a:latin typeface="Calibri"/>
                <a:cs typeface="Calibri"/>
              </a:defRPr>
            </a:lvl1pPr>
          </a:lstStyle>
          <a:p>
            <a:fld id="{5B35050C-AFC0-D74A-963F-148736DC45A4}" type="datetime1">
              <a:rPr lang="en-US" smtClean="0"/>
              <a:pPr/>
              <a:t>1/29/2016</a:t>
            </a:fld>
            <a:endParaRPr lang="en-US" dirty="0"/>
          </a:p>
        </p:txBody>
      </p:sp>
      <p:sp>
        <p:nvSpPr>
          <p:cNvPr id="20" name="Rectangle 19"/>
          <p:cNvSpPr/>
          <p:nvPr userDrawn="1"/>
        </p:nvSpPr>
        <p:spPr>
          <a:xfrm>
            <a:off x="0" y="2484303"/>
            <a:ext cx="2484222" cy="146794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lumMod val="65000"/>
                  </a:schemeClr>
                </a:solidFill>
              </a:rPr>
              <a:t>Photos placed in horizontal position </a:t>
            </a:r>
            <a:br>
              <a:rPr lang="en-US" sz="1400" dirty="0" smtClean="0">
                <a:solidFill>
                  <a:schemeClr val="bg1">
                    <a:lumMod val="65000"/>
                  </a:schemeClr>
                </a:solidFill>
              </a:rPr>
            </a:br>
            <a:r>
              <a:rPr lang="en-US" sz="1400" dirty="0" smtClean="0">
                <a:solidFill>
                  <a:schemeClr val="bg1">
                    <a:lumMod val="65000"/>
                  </a:schemeClr>
                </a:solidFill>
              </a:rPr>
              <a:t>with even amount of white space</a:t>
            </a:r>
            <a:br>
              <a:rPr lang="en-US" sz="1400" dirty="0" smtClean="0">
                <a:solidFill>
                  <a:schemeClr val="bg1">
                    <a:lumMod val="65000"/>
                  </a:schemeClr>
                </a:solidFill>
              </a:rPr>
            </a:br>
            <a:r>
              <a:rPr lang="en-US" sz="1400" dirty="0" smtClean="0">
                <a:solidFill>
                  <a:schemeClr val="bg1">
                    <a:lumMod val="65000"/>
                  </a:schemeClr>
                </a:solidFill>
              </a:rPr>
              <a:t> between photos and header</a:t>
            </a:r>
            <a:endParaRPr lang="en-US" sz="1400" dirty="0">
              <a:solidFill>
                <a:schemeClr val="bg1">
                  <a:lumMod val="65000"/>
                </a:schemeClr>
              </a:solidFill>
            </a:endParaRPr>
          </a:p>
        </p:txBody>
      </p:sp>
      <p:sp>
        <p:nvSpPr>
          <p:cNvPr id="25" name="Rectangle 24"/>
          <p:cNvSpPr/>
          <p:nvPr userDrawn="1"/>
        </p:nvSpPr>
        <p:spPr>
          <a:xfrm>
            <a:off x="1472391" y="989095"/>
            <a:ext cx="1011831" cy="1395877"/>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bg1">
                  <a:lumMod val="65000"/>
                </a:schemeClr>
              </a:solidFill>
            </a:endParaRPr>
          </a:p>
        </p:txBody>
      </p:sp>
      <p:sp>
        <p:nvSpPr>
          <p:cNvPr id="31" name="Rectangle 30"/>
          <p:cNvSpPr/>
          <p:nvPr userDrawn="1"/>
        </p:nvSpPr>
        <p:spPr>
          <a:xfrm>
            <a:off x="8693778" y="-1"/>
            <a:ext cx="77764" cy="6857999"/>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33" name="Picture 12" descr="NNSAlogo_Black.jpg"/>
          <p:cNvPicPr>
            <a:picLocks noChangeAspect="1"/>
          </p:cNvPicPr>
          <p:nvPr userDrawn="1"/>
        </p:nvPicPr>
        <p:blipFill>
          <a:blip r:embed="rId5"/>
          <a:stretch>
            <a:fillRect/>
          </a:stretch>
        </p:blipFill>
        <p:spPr bwMode="auto">
          <a:xfrm>
            <a:off x="4039700" y="5921220"/>
            <a:ext cx="850737" cy="276233"/>
          </a:xfrm>
          <a:prstGeom prst="rect">
            <a:avLst/>
          </a:prstGeom>
          <a:noFill/>
          <a:ln w="9525">
            <a:noFill/>
            <a:miter lim="800000"/>
            <a:headEnd/>
            <a:tailEnd/>
          </a:ln>
        </p:spPr>
      </p:pic>
      <p:sp>
        <p:nvSpPr>
          <p:cNvPr id="34" name="Rectangle 5"/>
          <p:cNvSpPr>
            <a:spLocks noGrp="1" noChangeArrowheads="1"/>
          </p:cNvSpPr>
          <p:nvPr>
            <p:ph type="ftr" sz="quarter" idx="3"/>
          </p:nvPr>
        </p:nvSpPr>
        <p:spPr bwMode="auto">
          <a:xfrm>
            <a:off x="2708522" y="6519332"/>
            <a:ext cx="2895600"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Calibri"/>
                <a:cs typeface="Calibri"/>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chemeClr val="bg1"/>
        </a:solidFill>
        <a:effectLst/>
      </p:bgPr>
    </p:bg>
    <p:spTree>
      <p:nvGrpSpPr>
        <p:cNvPr id="1" name=""/>
        <p:cNvGrpSpPr/>
        <p:nvPr/>
      </p:nvGrpSpPr>
      <p:grpSpPr>
        <a:xfrm>
          <a:off x="0" y="0"/>
          <a:ext cx="0" cy="0"/>
          <a:chOff x="0" y="0"/>
          <a:chExt cx="0" cy="0"/>
        </a:xfrm>
      </p:grpSpPr>
      <p:sp>
        <p:nvSpPr>
          <p:cNvPr id="29" name="Rectangle 28"/>
          <p:cNvSpPr/>
          <p:nvPr userDrawn="1"/>
        </p:nvSpPr>
        <p:spPr>
          <a:xfrm>
            <a:off x="1" y="0"/>
            <a:ext cx="9143999"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userDrawn="1"/>
        </p:nvSpPr>
        <p:spPr>
          <a:xfrm>
            <a:off x="4571999" y="0"/>
            <a:ext cx="4572001" cy="2817515"/>
          </a:xfrm>
          <a:prstGeom prst="rect">
            <a:avLst/>
          </a:prstGeom>
          <a:solidFill>
            <a:srgbClr val="102E5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Rectangle 6"/>
          <p:cNvSpPr/>
          <p:nvPr/>
        </p:nvSpPr>
        <p:spPr>
          <a:xfrm>
            <a:off x="4571999" y="5964768"/>
            <a:ext cx="4572001" cy="893232"/>
          </a:xfrm>
          <a:prstGeom prst="rect">
            <a:avLst/>
          </a:prstGeom>
          <a:solidFill>
            <a:srgbClr val="102E5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Rectangle 16"/>
          <p:cNvSpPr/>
          <p:nvPr/>
        </p:nvSpPr>
        <p:spPr>
          <a:xfrm>
            <a:off x="4572001" y="2908379"/>
            <a:ext cx="1359657" cy="1395877"/>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bg1">
                    <a:lumMod val="65000"/>
                  </a:schemeClr>
                </a:solidFill>
              </a:rPr>
              <a:t>Photos placed in horizontal position </a:t>
            </a:r>
            <a:br>
              <a:rPr lang="en-US" sz="1100" dirty="0" smtClean="0">
                <a:solidFill>
                  <a:schemeClr val="bg1">
                    <a:lumMod val="65000"/>
                  </a:schemeClr>
                </a:solidFill>
              </a:rPr>
            </a:br>
            <a:r>
              <a:rPr lang="en-US" sz="1100" dirty="0" smtClean="0">
                <a:solidFill>
                  <a:schemeClr val="bg1">
                    <a:lumMod val="65000"/>
                  </a:schemeClr>
                </a:solidFill>
              </a:rPr>
              <a:t>with even amount of white space</a:t>
            </a:r>
            <a:br>
              <a:rPr lang="en-US" sz="1100" dirty="0" smtClean="0">
                <a:solidFill>
                  <a:schemeClr val="bg1">
                    <a:lumMod val="65000"/>
                  </a:schemeClr>
                </a:solidFill>
              </a:rPr>
            </a:br>
            <a:r>
              <a:rPr lang="en-US" sz="1100" dirty="0" smtClean="0">
                <a:solidFill>
                  <a:schemeClr val="bg1">
                    <a:lumMod val="65000"/>
                  </a:schemeClr>
                </a:solidFill>
              </a:rPr>
              <a:t> between photos and header</a:t>
            </a:r>
            <a:endParaRPr lang="en-US" sz="1100" dirty="0">
              <a:solidFill>
                <a:schemeClr val="bg1">
                  <a:lumMod val="65000"/>
                </a:schemeClr>
              </a:solidFill>
            </a:endParaRPr>
          </a:p>
        </p:txBody>
      </p:sp>
      <p:pic>
        <p:nvPicPr>
          <p:cNvPr id="21" name="Picture 6" descr="SNL_Stacked_White.png"/>
          <p:cNvPicPr>
            <a:picLocks noChangeAspect="1"/>
          </p:cNvPicPr>
          <p:nvPr userDrawn="1"/>
        </p:nvPicPr>
        <p:blipFill>
          <a:blip r:embed="rId2"/>
          <a:srcRect/>
          <a:stretch>
            <a:fillRect/>
          </a:stretch>
        </p:blipFill>
        <p:spPr bwMode="auto">
          <a:xfrm>
            <a:off x="7193248" y="1488545"/>
            <a:ext cx="1524000" cy="585787"/>
          </a:xfrm>
          <a:prstGeom prst="rect">
            <a:avLst/>
          </a:prstGeom>
          <a:noFill/>
          <a:ln w="9525">
            <a:noFill/>
            <a:miter lim="800000"/>
            <a:headEnd/>
            <a:tailEnd/>
          </a:ln>
        </p:spPr>
      </p:pic>
      <p:sp>
        <p:nvSpPr>
          <p:cNvPr id="20" name="Rectangle 19"/>
          <p:cNvSpPr/>
          <p:nvPr userDrawn="1"/>
        </p:nvSpPr>
        <p:spPr>
          <a:xfrm>
            <a:off x="4572000" y="4403587"/>
            <a:ext cx="4572000" cy="146794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lumMod val="65000"/>
                  </a:schemeClr>
                </a:solidFill>
              </a:rPr>
              <a:t>Photos placed in horizontal position </a:t>
            </a:r>
            <a:br>
              <a:rPr lang="en-US" sz="1400" dirty="0" smtClean="0">
                <a:solidFill>
                  <a:schemeClr val="bg1">
                    <a:lumMod val="65000"/>
                  </a:schemeClr>
                </a:solidFill>
              </a:rPr>
            </a:br>
            <a:r>
              <a:rPr lang="en-US" sz="1400" dirty="0" smtClean="0">
                <a:solidFill>
                  <a:schemeClr val="bg1">
                    <a:lumMod val="65000"/>
                  </a:schemeClr>
                </a:solidFill>
              </a:rPr>
              <a:t>with even amount of white space</a:t>
            </a:r>
            <a:br>
              <a:rPr lang="en-US" sz="1400" dirty="0" smtClean="0">
                <a:solidFill>
                  <a:schemeClr val="bg1">
                    <a:lumMod val="65000"/>
                  </a:schemeClr>
                </a:solidFill>
              </a:rPr>
            </a:br>
            <a:r>
              <a:rPr lang="en-US" sz="1400" dirty="0" smtClean="0">
                <a:solidFill>
                  <a:schemeClr val="bg1">
                    <a:lumMod val="65000"/>
                  </a:schemeClr>
                </a:solidFill>
              </a:rPr>
              <a:t> between photos and header</a:t>
            </a:r>
            <a:endParaRPr lang="en-US" sz="1400" dirty="0">
              <a:solidFill>
                <a:schemeClr val="bg1">
                  <a:lumMod val="65000"/>
                </a:schemeClr>
              </a:solidFill>
            </a:endParaRPr>
          </a:p>
        </p:txBody>
      </p:sp>
      <p:sp>
        <p:nvSpPr>
          <p:cNvPr id="25" name="Rectangle 24"/>
          <p:cNvSpPr/>
          <p:nvPr userDrawn="1"/>
        </p:nvSpPr>
        <p:spPr>
          <a:xfrm>
            <a:off x="6044391" y="2908379"/>
            <a:ext cx="3099609" cy="1395877"/>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bg1">
                  <a:lumMod val="65000"/>
                </a:schemeClr>
              </a:solidFill>
            </a:endParaRPr>
          </a:p>
        </p:txBody>
      </p:sp>
      <p:sp>
        <p:nvSpPr>
          <p:cNvPr id="13" name="Rectangle 12"/>
          <p:cNvSpPr/>
          <p:nvPr/>
        </p:nvSpPr>
        <p:spPr>
          <a:xfrm rot="10800000">
            <a:off x="112655" y="-1"/>
            <a:ext cx="337567" cy="6857999"/>
          </a:xfrm>
          <a:prstGeom prst="rect">
            <a:avLst/>
          </a:prstGeom>
          <a:solidFill>
            <a:srgbClr val="9D8C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userDrawn="1"/>
        </p:nvSpPr>
        <p:spPr>
          <a:xfrm>
            <a:off x="700353" y="6375406"/>
            <a:ext cx="3761580" cy="384720"/>
          </a:xfrm>
          <a:prstGeom prst="rect">
            <a:avLst/>
          </a:prstGeom>
          <a:noFill/>
        </p:spPr>
        <p:txBody>
          <a:bodyPr wrap="square">
            <a:spAutoFit/>
          </a:bodyPr>
          <a:lstStyle/>
          <a:p>
            <a:pPr algn="l">
              <a:defRPr/>
            </a:pPr>
            <a:r>
              <a:rPr lang="en-US" sz="950" baseline="30000" dirty="0">
                <a:latin typeface="Arial" pitchFamily="-112" charset="0"/>
              </a:rPr>
              <a:t>Sandia National Laboratories is a multi-program laboratory managed and operated by Sandia Corporation, a wholly owned subsidiary of Lockheed Martin Corporation, for the U.S. Department of Energy’s National Nuclear Security Administration under contract DE-AC04-94AL85000. </a:t>
            </a:r>
          </a:p>
        </p:txBody>
      </p:sp>
      <p:sp>
        <p:nvSpPr>
          <p:cNvPr id="2" name="Title 1"/>
          <p:cNvSpPr>
            <a:spLocks noGrp="1"/>
          </p:cNvSpPr>
          <p:nvPr>
            <p:ph type="ctrTitle"/>
          </p:nvPr>
        </p:nvSpPr>
        <p:spPr>
          <a:xfrm>
            <a:off x="672418" y="1250965"/>
            <a:ext cx="3789515" cy="1233338"/>
          </a:xfrm>
        </p:spPr>
        <p:txBody>
          <a:bodyPr/>
          <a:lstStyle>
            <a:lvl1pPr algn="l">
              <a:lnSpc>
                <a:spcPts val="3800"/>
              </a:lnSpc>
              <a:defRPr>
                <a:solidFill>
                  <a:srgbClr val="9D8C78"/>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72418" y="2588978"/>
            <a:ext cx="3586315" cy="1085555"/>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27" name="Picture 13" descr="NNSAlogo_Black.jpg"/>
          <p:cNvPicPr>
            <a:picLocks noChangeAspect="1"/>
          </p:cNvPicPr>
          <p:nvPr userDrawn="1"/>
        </p:nvPicPr>
        <p:blipFill>
          <a:blip r:embed="rId3"/>
          <a:srcRect/>
          <a:stretch>
            <a:fillRect/>
          </a:stretch>
        </p:blipFill>
        <p:spPr bwMode="auto">
          <a:xfrm>
            <a:off x="801957" y="6051407"/>
            <a:ext cx="1023938" cy="247650"/>
          </a:xfrm>
          <a:prstGeom prst="rect">
            <a:avLst/>
          </a:prstGeom>
          <a:noFill/>
          <a:ln w="9525">
            <a:noFill/>
            <a:miter lim="800000"/>
            <a:headEnd/>
            <a:tailEnd/>
          </a:ln>
        </p:spPr>
      </p:pic>
      <p:sp>
        <p:nvSpPr>
          <p:cNvPr id="32" name="Rectangle 4"/>
          <p:cNvSpPr>
            <a:spLocks noGrp="1" noChangeArrowheads="1"/>
          </p:cNvSpPr>
          <p:nvPr>
            <p:ph type="dt" sz="half" idx="2"/>
          </p:nvPr>
        </p:nvSpPr>
        <p:spPr bwMode="auto">
          <a:xfrm>
            <a:off x="672418" y="265178"/>
            <a:ext cx="1029382" cy="2851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100">
                <a:latin typeface="Calibri"/>
                <a:cs typeface="Calibri"/>
              </a:defRPr>
            </a:lvl1pPr>
          </a:lstStyle>
          <a:p>
            <a:fld id="{7D098A99-26EF-B34F-91F8-30EA53688AF7}" type="datetime1">
              <a:rPr lang="en-US" smtClean="0"/>
              <a:pPr/>
              <a:t>1/29/2016</a:t>
            </a:fld>
            <a:endParaRPr lang="en-US" dirty="0"/>
          </a:p>
        </p:txBody>
      </p:sp>
      <p:sp>
        <p:nvSpPr>
          <p:cNvPr id="31" name="Rectangle 30"/>
          <p:cNvSpPr/>
          <p:nvPr userDrawn="1"/>
        </p:nvSpPr>
        <p:spPr>
          <a:xfrm rot="10800000">
            <a:off x="1" y="-1"/>
            <a:ext cx="77764" cy="6857999"/>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33" name="Picture 12" descr="NNSAlogo_Black.jpg"/>
          <p:cNvPicPr>
            <a:picLocks noChangeAspect="1"/>
          </p:cNvPicPr>
          <p:nvPr userDrawn="1"/>
        </p:nvPicPr>
        <p:blipFill>
          <a:blip r:embed="rId4"/>
          <a:stretch>
            <a:fillRect/>
          </a:stretch>
        </p:blipFill>
        <p:spPr bwMode="auto">
          <a:xfrm>
            <a:off x="2077974" y="6039758"/>
            <a:ext cx="850737" cy="276233"/>
          </a:xfrm>
          <a:prstGeom prst="rect">
            <a:avLst/>
          </a:prstGeom>
          <a:noFill/>
          <a:ln w="9525">
            <a:noFill/>
            <a:miter lim="800000"/>
            <a:headEnd/>
            <a:tailEnd/>
          </a:ln>
        </p:spPr>
      </p:pic>
      <p:pic>
        <p:nvPicPr>
          <p:cNvPr id="18" name="Picture 17" descr="SNL_motto_2 lines.png"/>
          <p:cNvPicPr>
            <a:picLocks noChangeAspect="1"/>
          </p:cNvPicPr>
          <p:nvPr userDrawn="1"/>
        </p:nvPicPr>
        <p:blipFill>
          <a:blip r:embed="rId5"/>
          <a:stretch>
            <a:fillRect/>
          </a:stretch>
        </p:blipFill>
        <p:spPr>
          <a:xfrm>
            <a:off x="4995332" y="1586652"/>
            <a:ext cx="1935484" cy="394494"/>
          </a:xfrm>
          <a:prstGeom prst="rect">
            <a:avLst/>
          </a:prstGeom>
        </p:spPr>
      </p:pic>
      <p:sp>
        <p:nvSpPr>
          <p:cNvPr id="19" name="Rectangle 5"/>
          <p:cNvSpPr>
            <a:spLocks noGrp="1" noChangeArrowheads="1"/>
          </p:cNvSpPr>
          <p:nvPr>
            <p:ph type="ftr" sz="quarter" idx="3"/>
          </p:nvPr>
        </p:nvSpPr>
        <p:spPr bwMode="auto">
          <a:xfrm>
            <a:off x="4613597" y="6519332"/>
            <a:ext cx="2895600"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FFFFFF"/>
                </a:solidFill>
                <a:latin typeface="Calibri"/>
                <a:cs typeface="Calibri"/>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3"/>
          </p:nvPr>
        </p:nvSpPr>
        <p:spPr bwMode="auto">
          <a:xfrm>
            <a:off x="3123405" y="6519332"/>
            <a:ext cx="2895600"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latin typeface="Calibri"/>
                <a:cs typeface="Calibri"/>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DADE15B5-4D50-754D-8585-236811896E05}" type="datetime1">
              <a:rPr lang="en-US" smtClean="0"/>
              <a:pPr/>
              <a:t>1/29/2016</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114F66A0-55BE-484A-9667-5C4C7A46FB26}" type="datetime1">
              <a:rPr lang="en-US" smtClean="0"/>
              <a:pPr/>
              <a:t>1/29/2016</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A5E55A7B-7854-E145-92D9-B491DF4BAE2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553200"/>
            <a:ext cx="9144000" cy="304800"/>
          </a:xfrm>
          <a:prstGeom prst="rect">
            <a:avLst/>
          </a:prstGeom>
          <a:solidFill>
            <a:srgbClr val="9E8C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Rectangle 7"/>
          <p:cNvSpPr/>
          <p:nvPr/>
        </p:nvSpPr>
        <p:spPr>
          <a:xfrm>
            <a:off x="0" y="6451600"/>
            <a:ext cx="9144000" cy="7620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29" name="Rectangle 2"/>
          <p:cNvSpPr>
            <a:spLocks noGrp="1" noChangeArrowheads="1"/>
          </p:cNvSpPr>
          <p:nvPr>
            <p:ph type="title"/>
          </p:nvPr>
        </p:nvSpPr>
        <p:spPr bwMode="auto">
          <a:xfrm>
            <a:off x="457200" y="0"/>
            <a:ext cx="8229600" cy="991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30" name="Rectangle 3"/>
          <p:cNvSpPr>
            <a:spLocks noGrp="1" noChangeArrowheads="1"/>
          </p:cNvSpPr>
          <p:nvPr>
            <p:ph type="body" idx="1"/>
          </p:nvPr>
        </p:nvSpPr>
        <p:spPr bwMode="auto">
          <a:xfrm>
            <a:off x="457200" y="1278740"/>
            <a:ext cx="8229600" cy="4847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Rectangle 4"/>
          <p:cNvSpPr>
            <a:spLocks noGrp="1" noChangeArrowheads="1"/>
          </p:cNvSpPr>
          <p:nvPr>
            <p:ph type="dt" sz="half" idx="2"/>
          </p:nvPr>
        </p:nvSpPr>
        <p:spPr bwMode="auto">
          <a:xfrm>
            <a:off x="109274" y="6166934"/>
            <a:ext cx="1490926"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a:cs typeface="Calibri"/>
              </a:defRPr>
            </a:lvl1pPr>
          </a:lstStyle>
          <a:p>
            <a:fld id="{30B37176-1C50-7042-8162-64D2C2671FE5}" type="datetime1">
              <a:rPr lang="en-US" smtClean="0"/>
              <a:pPr/>
              <a:t>1/29/2016</a:t>
            </a:fld>
            <a:endParaRPr lang="en-US" dirty="0"/>
          </a:p>
        </p:txBody>
      </p:sp>
      <p:sp>
        <p:nvSpPr>
          <p:cNvPr id="3" name="Rectangle 5"/>
          <p:cNvSpPr>
            <a:spLocks noGrp="1" noChangeArrowheads="1"/>
          </p:cNvSpPr>
          <p:nvPr>
            <p:ph type="ftr" sz="quarter" idx="3"/>
          </p:nvPr>
        </p:nvSpPr>
        <p:spPr bwMode="auto">
          <a:xfrm>
            <a:off x="3123405" y="6519332"/>
            <a:ext cx="2895600"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latin typeface="Calibri"/>
                <a:cs typeface="Calibri"/>
              </a:defRPr>
            </a:lvl1pPr>
          </a:lstStyle>
          <a:p>
            <a:endParaRPr lang="en-US" dirty="0"/>
          </a:p>
        </p:txBody>
      </p:sp>
      <p:sp>
        <p:nvSpPr>
          <p:cNvPr id="4" name="Rectangle 6"/>
          <p:cNvSpPr>
            <a:spLocks noGrp="1" noChangeArrowheads="1"/>
          </p:cNvSpPr>
          <p:nvPr>
            <p:ph type="sldNum" sz="quarter" idx="4"/>
          </p:nvPr>
        </p:nvSpPr>
        <p:spPr bwMode="auto">
          <a:xfrm>
            <a:off x="8305800" y="6153150"/>
            <a:ext cx="609600" cy="37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a:cs typeface="Calibri"/>
              </a:defRPr>
            </a:lvl1pPr>
          </a:lstStyle>
          <a:p>
            <a:fld id="{A5E55A7B-7854-E145-92D9-B491DF4BAE2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4" r:id="rId1"/>
    <p:sldLayoutId id="2147483798" r:id="rId2"/>
    <p:sldLayoutId id="2147483796" r:id="rId3"/>
    <p:sldLayoutId id="2147483799" r:id="rId4"/>
    <p:sldLayoutId id="2147483797" r:id="rId5"/>
    <p:sldLayoutId id="2147483800" r:id="rId6"/>
    <p:sldLayoutId id="2147483785" r:id="rId7"/>
    <p:sldLayoutId id="2147483786" r:id="rId8"/>
    <p:sldLayoutId id="2147483787" r:id="rId9"/>
    <p:sldLayoutId id="2147483788" r:id="rId10"/>
    <p:sldLayoutId id="2147483789" r:id="rId11"/>
    <p:sldLayoutId id="2147483791" r:id="rId12"/>
    <p:sldLayoutId id="2147483792" r:id="rId13"/>
    <p:sldLayoutId id="2147483793" r:id="rId14"/>
    <p:sldLayoutId id="2147483794" r:id="rId15"/>
    <p:sldLayoutId id="2147483795" r:id="rId16"/>
  </p:sldLayoutIdLst>
  <p:hf hdr="0" ftr="0" dt="0"/>
  <p:txStyles>
    <p:titleStyle>
      <a:lvl1pPr algn="l" rtl="0" eaLnBrk="1" fontAlgn="base" hangingPunct="1">
        <a:spcBef>
          <a:spcPct val="0"/>
        </a:spcBef>
        <a:spcAft>
          <a:spcPct val="0"/>
        </a:spcAft>
        <a:defRPr sz="4000">
          <a:solidFill>
            <a:srgbClr val="102E54"/>
          </a:solidFill>
          <a:latin typeface="Calibri"/>
          <a:ea typeface="ＭＳ Ｐゴシック" charset="-128"/>
          <a:cs typeface="Calibri"/>
        </a:defRPr>
      </a:lvl1pPr>
      <a:lvl2pPr algn="l" rtl="0" eaLnBrk="1" fontAlgn="base" hangingPunct="1">
        <a:spcBef>
          <a:spcPct val="0"/>
        </a:spcBef>
        <a:spcAft>
          <a:spcPct val="0"/>
        </a:spcAft>
        <a:defRPr sz="4000">
          <a:solidFill>
            <a:srgbClr val="102E54"/>
          </a:solidFill>
          <a:latin typeface="Calibri" charset="0"/>
          <a:ea typeface="ＭＳ Ｐゴシック" charset="-128"/>
        </a:defRPr>
      </a:lvl2pPr>
      <a:lvl3pPr algn="l" rtl="0" eaLnBrk="1" fontAlgn="base" hangingPunct="1">
        <a:spcBef>
          <a:spcPct val="0"/>
        </a:spcBef>
        <a:spcAft>
          <a:spcPct val="0"/>
        </a:spcAft>
        <a:defRPr sz="4000">
          <a:solidFill>
            <a:srgbClr val="102E54"/>
          </a:solidFill>
          <a:latin typeface="Calibri" charset="0"/>
          <a:ea typeface="ＭＳ Ｐゴシック" charset="-128"/>
        </a:defRPr>
      </a:lvl3pPr>
      <a:lvl4pPr algn="l" rtl="0" eaLnBrk="1" fontAlgn="base" hangingPunct="1">
        <a:spcBef>
          <a:spcPct val="0"/>
        </a:spcBef>
        <a:spcAft>
          <a:spcPct val="0"/>
        </a:spcAft>
        <a:defRPr sz="4000">
          <a:solidFill>
            <a:srgbClr val="102E54"/>
          </a:solidFill>
          <a:latin typeface="Calibri" charset="0"/>
          <a:ea typeface="ＭＳ Ｐゴシック" charset="-128"/>
        </a:defRPr>
      </a:lvl4pPr>
      <a:lvl5pPr algn="l" rtl="0" eaLnBrk="1" fontAlgn="base" hangingPunct="1">
        <a:spcBef>
          <a:spcPct val="0"/>
        </a:spcBef>
        <a:spcAft>
          <a:spcPct val="0"/>
        </a:spcAft>
        <a:defRPr sz="4000">
          <a:solidFill>
            <a:srgbClr val="102E54"/>
          </a:solidFill>
          <a:latin typeface="Calibri" charset="0"/>
          <a:ea typeface="ＭＳ Ｐゴシック" charset="-128"/>
        </a:defRPr>
      </a:lvl5pPr>
      <a:lvl6pPr marL="457200" algn="ctr" rtl="0" eaLnBrk="1" fontAlgn="base" hangingPunct="1">
        <a:spcBef>
          <a:spcPct val="0"/>
        </a:spcBef>
        <a:spcAft>
          <a:spcPct val="0"/>
        </a:spcAft>
        <a:defRPr sz="4400">
          <a:solidFill>
            <a:schemeClr val="tx2"/>
          </a:solidFill>
          <a:latin typeface="Arial" pitchFamily="-112" charset="0"/>
        </a:defRPr>
      </a:lvl6pPr>
      <a:lvl7pPr marL="914400" algn="ctr" rtl="0" eaLnBrk="1" fontAlgn="base" hangingPunct="1">
        <a:spcBef>
          <a:spcPct val="0"/>
        </a:spcBef>
        <a:spcAft>
          <a:spcPct val="0"/>
        </a:spcAft>
        <a:defRPr sz="4400">
          <a:solidFill>
            <a:schemeClr val="tx2"/>
          </a:solidFill>
          <a:latin typeface="Arial" pitchFamily="-112" charset="0"/>
        </a:defRPr>
      </a:lvl7pPr>
      <a:lvl8pPr marL="1371600" algn="ctr" rtl="0" eaLnBrk="1" fontAlgn="base" hangingPunct="1">
        <a:spcBef>
          <a:spcPct val="0"/>
        </a:spcBef>
        <a:spcAft>
          <a:spcPct val="0"/>
        </a:spcAft>
        <a:defRPr sz="4400">
          <a:solidFill>
            <a:schemeClr val="tx2"/>
          </a:solidFill>
          <a:latin typeface="Arial" pitchFamily="-112" charset="0"/>
        </a:defRPr>
      </a:lvl8pPr>
      <a:lvl9pPr marL="1828800" algn="ctr" rtl="0" eaLnBrk="1" fontAlgn="base" hangingPunct="1">
        <a:spcBef>
          <a:spcPct val="0"/>
        </a:spcBef>
        <a:spcAft>
          <a:spcPct val="0"/>
        </a:spcAft>
        <a:defRPr sz="4400">
          <a:solidFill>
            <a:schemeClr val="tx2"/>
          </a:solidFill>
          <a:latin typeface="Arial" pitchFamily="-112" charset="0"/>
        </a:defRPr>
      </a:lvl9pPr>
    </p:titleStyle>
    <p:bodyStyle>
      <a:lvl1pPr marL="342900" indent="-342900" algn="l" rtl="0" eaLnBrk="1" fontAlgn="base" hangingPunct="1">
        <a:spcBef>
          <a:spcPct val="20000"/>
        </a:spcBef>
        <a:spcAft>
          <a:spcPct val="0"/>
        </a:spcAft>
        <a:buClr>
          <a:srgbClr val="102E54"/>
        </a:buClr>
        <a:buFont typeface="Wingdings" pitchFamily="-111" charset="2"/>
        <a:buChar char="§"/>
        <a:defRPr sz="2400">
          <a:solidFill>
            <a:schemeClr val="tx1"/>
          </a:solidFill>
          <a:latin typeface="Calibri"/>
          <a:ea typeface="ＭＳ Ｐゴシック" charset="-128"/>
          <a:cs typeface="Calibri"/>
        </a:defRPr>
      </a:lvl1pPr>
      <a:lvl2pPr marL="742950" indent="-285750" algn="l" rtl="0" eaLnBrk="1" fontAlgn="base" hangingPunct="1">
        <a:spcBef>
          <a:spcPct val="20000"/>
        </a:spcBef>
        <a:spcAft>
          <a:spcPct val="0"/>
        </a:spcAft>
        <a:buClr>
          <a:srgbClr val="800000"/>
        </a:buClr>
        <a:buFont typeface="Wingdings" pitchFamily="-111" charset="2"/>
        <a:buChar char="§"/>
        <a:defRPr sz="2000">
          <a:solidFill>
            <a:schemeClr val="tx1"/>
          </a:solidFill>
          <a:latin typeface="Calibri"/>
          <a:ea typeface="ＭＳ Ｐゴシック" pitchFamily="-112" charset="-128"/>
          <a:cs typeface="Calibri"/>
        </a:defRPr>
      </a:lvl2pPr>
      <a:lvl3pPr marL="1143000" indent="-228600" algn="l" rtl="0" eaLnBrk="1" fontAlgn="base" hangingPunct="1">
        <a:spcBef>
          <a:spcPct val="20000"/>
        </a:spcBef>
        <a:spcAft>
          <a:spcPct val="0"/>
        </a:spcAft>
        <a:buClr>
          <a:srgbClr val="9E8C78"/>
        </a:buClr>
        <a:buFont typeface="Wingdings" pitchFamily="-111" charset="2"/>
        <a:buChar char="§"/>
        <a:defRPr>
          <a:solidFill>
            <a:schemeClr val="tx1"/>
          </a:solidFill>
          <a:latin typeface="Calibri"/>
          <a:ea typeface="ＭＳ Ｐゴシック" pitchFamily="-112" charset="-128"/>
          <a:cs typeface="Calibri"/>
        </a:defRPr>
      </a:lvl3pPr>
      <a:lvl4pPr marL="1600200" indent="-228600" algn="l" rtl="0" eaLnBrk="1" fontAlgn="base" hangingPunct="1">
        <a:spcBef>
          <a:spcPct val="20000"/>
        </a:spcBef>
        <a:spcAft>
          <a:spcPct val="0"/>
        </a:spcAft>
        <a:buChar char="–"/>
        <a:defRPr sz="1600">
          <a:solidFill>
            <a:schemeClr val="tx1"/>
          </a:solidFill>
          <a:latin typeface="Calibri"/>
          <a:ea typeface="ＭＳ Ｐゴシック" pitchFamily="-112" charset="-128"/>
          <a:cs typeface="Calibri"/>
        </a:defRPr>
      </a:lvl4pPr>
      <a:lvl5pPr marL="2057400" indent="-228600" algn="l" rtl="0" eaLnBrk="1" fontAlgn="base" hangingPunct="1">
        <a:spcBef>
          <a:spcPct val="20000"/>
        </a:spcBef>
        <a:spcAft>
          <a:spcPct val="0"/>
        </a:spcAft>
        <a:buChar char="»"/>
        <a:defRPr sz="1600">
          <a:solidFill>
            <a:schemeClr val="tx1"/>
          </a:solidFill>
          <a:latin typeface="Calibri"/>
          <a:ea typeface="ＭＳ Ｐゴシック" pitchFamily="-112" charset="-128"/>
          <a:cs typeface="Calibri"/>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6" name="Text Box 8"/>
          <p:cNvSpPr txBox="1">
            <a:spLocks noChangeArrowheads="1"/>
          </p:cNvSpPr>
          <p:nvPr/>
        </p:nvSpPr>
        <p:spPr bwMode="auto">
          <a:xfrm>
            <a:off x="6448425" y="5056188"/>
            <a:ext cx="184150" cy="452437"/>
          </a:xfrm>
          <a:prstGeom prst="rect">
            <a:avLst/>
          </a:prstGeom>
          <a:noFill/>
          <a:ln w="9525">
            <a:noFill/>
            <a:miter lim="800000"/>
            <a:headEnd/>
            <a:tailEnd/>
          </a:ln>
          <a:effectLst/>
        </p:spPr>
        <p:txBody>
          <a:bodyPr wrap="none">
            <a:spAutoFit/>
          </a:bodyPr>
          <a:lstStyle/>
          <a:p>
            <a:pPr eaLnBrk="0" fontAlgn="auto" hangingPunct="0">
              <a:lnSpc>
                <a:spcPct val="90000"/>
              </a:lnSpc>
              <a:spcBef>
                <a:spcPts val="0"/>
              </a:spcBef>
              <a:spcAft>
                <a:spcPts val="0"/>
              </a:spcAft>
              <a:buClr>
                <a:schemeClr val="tx1"/>
              </a:buClr>
              <a:buFont typeface="Wingdings" pitchFamily="2" charset="2"/>
              <a:buNone/>
              <a:defRPr/>
            </a:pPr>
            <a:endParaRPr lang="en-US" sz="2600" dirty="0">
              <a:effectLst>
                <a:outerShdw blurRad="38100" dist="38100" dir="2700000" algn="tl">
                  <a:srgbClr val="C0C0C0"/>
                </a:outerShdw>
              </a:effectLst>
              <a:latin typeface="Tahoma" pitchFamily="34" charset="0"/>
              <a:cs typeface="+mn-cs"/>
            </a:endParaRPr>
          </a:p>
        </p:txBody>
      </p:sp>
      <p:sp>
        <p:nvSpPr>
          <p:cNvPr id="339977" name="Text Box 9"/>
          <p:cNvSpPr txBox="1">
            <a:spLocks noChangeArrowheads="1"/>
          </p:cNvSpPr>
          <p:nvPr/>
        </p:nvSpPr>
        <p:spPr bwMode="auto">
          <a:xfrm>
            <a:off x="6105525" y="4611688"/>
            <a:ext cx="184150" cy="452437"/>
          </a:xfrm>
          <a:prstGeom prst="rect">
            <a:avLst/>
          </a:prstGeom>
          <a:noFill/>
          <a:ln w="9525">
            <a:noFill/>
            <a:miter lim="800000"/>
            <a:headEnd/>
            <a:tailEnd/>
          </a:ln>
          <a:effectLst/>
        </p:spPr>
        <p:txBody>
          <a:bodyPr wrap="none">
            <a:spAutoFit/>
          </a:bodyPr>
          <a:lstStyle/>
          <a:p>
            <a:pPr eaLnBrk="0" fontAlgn="auto" hangingPunct="0">
              <a:lnSpc>
                <a:spcPct val="90000"/>
              </a:lnSpc>
              <a:spcBef>
                <a:spcPts val="0"/>
              </a:spcBef>
              <a:spcAft>
                <a:spcPts val="0"/>
              </a:spcAft>
              <a:buClr>
                <a:schemeClr val="tx1"/>
              </a:buClr>
              <a:buFont typeface="Wingdings" pitchFamily="2" charset="2"/>
              <a:buNone/>
              <a:defRPr/>
            </a:pPr>
            <a:endParaRPr lang="en-US" sz="2600" dirty="0">
              <a:effectLst>
                <a:outerShdw blurRad="38100" dist="38100" dir="2700000" algn="tl">
                  <a:srgbClr val="C0C0C0"/>
                </a:outerShdw>
              </a:effectLst>
              <a:latin typeface="Tahoma" pitchFamily="34" charset="0"/>
              <a:cs typeface="+mn-cs"/>
            </a:endParaRPr>
          </a:p>
        </p:txBody>
      </p:sp>
      <p:pic>
        <p:nvPicPr>
          <p:cNvPr id="20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84" y="0"/>
            <a:ext cx="3038475" cy="109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3" name="Rectangle 9"/>
          <p:cNvSpPr>
            <a:spLocks noChangeArrowheads="1"/>
          </p:cNvSpPr>
          <p:nvPr/>
        </p:nvSpPr>
        <p:spPr bwMode="auto">
          <a:xfrm>
            <a:off x="609600" y="304800"/>
            <a:ext cx="76962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a:solidFill>
                  <a:srgbClr val="E3B24F"/>
                </a:solidFill>
              </a:rPr>
              <a:t/>
            </a:r>
            <a:br>
              <a:rPr lang="en-US" altLang="en-US" sz="2000" b="1">
                <a:solidFill>
                  <a:srgbClr val="E3B24F"/>
                </a:solidFill>
              </a:rPr>
            </a:br>
            <a:endParaRPr lang="en-US" altLang="en-US" sz="2000" b="1">
              <a:solidFill>
                <a:srgbClr val="E3B24F"/>
              </a:solidFill>
            </a:endParaRPr>
          </a:p>
          <a:p>
            <a:pPr algn="ctr" eaLnBrk="1" hangingPunct="1">
              <a:spcBef>
                <a:spcPct val="0"/>
              </a:spcBef>
              <a:buFontTx/>
              <a:buNone/>
            </a:pPr>
            <a:endParaRPr lang="en-US" altLang="en-US" sz="2400" b="1">
              <a:solidFill>
                <a:srgbClr val="E3B24F"/>
              </a:solidFill>
            </a:endParaRPr>
          </a:p>
        </p:txBody>
      </p:sp>
      <p:sp>
        <p:nvSpPr>
          <p:cNvPr id="7" name="Title 6"/>
          <p:cNvSpPr>
            <a:spLocks noGrp="1"/>
          </p:cNvSpPr>
          <p:nvPr>
            <p:ph type="title"/>
          </p:nvPr>
        </p:nvSpPr>
        <p:spPr>
          <a:xfrm>
            <a:off x="266700" y="1397000"/>
            <a:ext cx="8763000" cy="4720996"/>
          </a:xfrm>
        </p:spPr>
        <p:txBody>
          <a:bodyPr rtlCol="0">
            <a:normAutofit fontScale="90000"/>
          </a:bodyPr>
          <a:lstStyle/>
          <a:p>
            <a:pPr eaLnBrk="1" fontAlgn="auto" hangingPunct="1">
              <a:spcAft>
                <a:spcPts val="0"/>
              </a:spcAft>
              <a:defRPr/>
            </a:pPr>
            <a:r>
              <a:rPr lang="en-US" b="1" dirty="0" smtClean="0">
                <a:solidFill>
                  <a:srgbClr val="003296"/>
                </a:solidFill>
              </a:rPr>
              <a:t/>
            </a:r>
            <a:br>
              <a:rPr lang="en-US" b="1" dirty="0" smtClean="0">
                <a:solidFill>
                  <a:srgbClr val="003296"/>
                </a:solidFill>
              </a:rPr>
            </a:br>
            <a:r>
              <a:rPr lang="en-US" b="1" dirty="0">
                <a:solidFill>
                  <a:srgbClr val="003296"/>
                </a:solidFill>
              </a:rPr>
              <a:t/>
            </a:r>
            <a:br>
              <a:rPr lang="en-US" b="1" dirty="0">
                <a:solidFill>
                  <a:srgbClr val="003296"/>
                </a:solidFill>
              </a:rPr>
            </a:br>
            <a:r>
              <a:rPr lang="en-US" b="1" dirty="0" smtClean="0">
                <a:solidFill>
                  <a:srgbClr val="003296"/>
                </a:solidFill>
              </a:rPr>
              <a:t>Workshop: Food, Energy and Water Nexus in Sustainable Cities</a:t>
            </a:r>
            <a:br>
              <a:rPr lang="en-US" b="1" dirty="0" smtClean="0">
                <a:solidFill>
                  <a:srgbClr val="003296"/>
                </a:solidFill>
              </a:rPr>
            </a:br>
            <a:r>
              <a:rPr lang="en-US" sz="3600" b="1" dirty="0">
                <a:solidFill>
                  <a:srgbClr val="003296"/>
                </a:solidFill>
              </a:rPr>
              <a:t>Beijing</a:t>
            </a:r>
            <a:r>
              <a:rPr lang="en-US" b="1" dirty="0">
                <a:solidFill>
                  <a:srgbClr val="003296"/>
                </a:solidFill>
              </a:rPr>
              <a:t/>
            </a:r>
            <a:br>
              <a:rPr lang="en-US" b="1" dirty="0">
                <a:solidFill>
                  <a:srgbClr val="003296"/>
                </a:solidFill>
              </a:rPr>
            </a:br>
            <a:r>
              <a:rPr lang="en-US" sz="3600" b="1" dirty="0">
                <a:solidFill>
                  <a:srgbClr val="003296"/>
                </a:solidFill>
              </a:rPr>
              <a:t>October 20-21, 2015</a:t>
            </a:r>
            <a:br>
              <a:rPr lang="en-US" sz="3600" b="1" dirty="0">
                <a:solidFill>
                  <a:srgbClr val="003296"/>
                </a:solidFill>
              </a:rPr>
            </a:br>
            <a:r>
              <a:rPr lang="en-US" b="1" dirty="0">
                <a:solidFill>
                  <a:srgbClr val="003296"/>
                </a:solidFill>
              </a:rPr>
              <a:t/>
            </a:r>
            <a:br>
              <a:rPr lang="en-US" b="1" dirty="0">
                <a:solidFill>
                  <a:srgbClr val="003296"/>
                </a:solidFill>
              </a:rPr>
            </a:br>
            <a:r>
              <a:rPr lang="en-US" b="1" dirty="0" smtClean="0">
                <a:solidFill>
                  <a:srgbClr val="003296"/>
                </a:solidFill>
              </a:rPr>
              <a:t/>
            </a:r>
            <a:br>
              <a:rPr lang="en-US" b="1" dirty="0" smtClean="0">
                <a:solidFill>
                  <a:srgbClr val="003296"/>
                </a:solidFill>
              </a:rPr>
            </a:br>
            <a:r>
              <a:rPr lang="en-US" b="1" dirty="0">
                <a:solidFill>
                  <a:srgbClr val="003296"/>
                </a:solidFill>
              </a:rPr>
              <a:t/>
            </a:r>
            <a:br>
              <a:rPr lang="en-US" b="1" dirty="0">
                <a:solidFill>
                  <a:srgbClr val="003296"/>
                </a:solidFill>
              </a:rPr>
            </a:br>
            <a:r>
              <a:rPr lang="en-US" b="1" dirty="0" smtClean="0">
                <a:solidFill>
                  <a:srgbClr val="003296"/>
                </a:solidFill>
              </a:rPr>
              <a:t/>
            </a:r>
            <a:br>
              <a:rPr lang="en-US" b="1" dirty="0" smtClean="0">
                <a:solidFill>
                  <a:srgbClr val="003296"/>
                </a:solidFill>
              </a:rPr>
            </a:br>
            <a:r>
              <a:rPr lang="en-US" b="1" dirty="0" smtClean="0">
                <a:solidFill>
                  <a:srgbClr val="003296"/>
                </a:solidFill>
              </a:rPr>
              <a:t/>
            </a:r>
            <a:br>
              <a:rPr lang="en-US" b="1" dirty="0" smtClean="0">
                <a:solidFill>
                  <a:srgbClr val="003296"/>
                </a:solidFill>
              </a:rPr>
            </a:br>
            <a:endParaRPr lang="en-US" sz="3600" b="1" dirty="0">
              <a:solidFill>
                <a:srgbClr val="00297A"/>
              </a:solidFill>
              <a:latin typeface="+mn-lt"/>
            </a:endParaRPr>
          </a:p>
        </p:txBody>
      </p:sp>
      <p:sp>
        <p:nvSpPr>
          <p:cNvPr id="8" name="Content Placeholder 7"/>
          <p:cNvSpPr>
            <a:spLocks noGrp="1"/>
          </p:cNvSpPr>
          <p:nvPr>
            <p:ph idx="1"/>
          </p:nvPr>
        </p:nvSpPr>
        <p:spPr>
          <a:xfrm>
            <a:off x="429705" y="4343797"/>
            <a:ext cx="8229600" cy="3250406"/>
          </a:xfrm>
        </p:spPr>
        <p:txBody>
          <a:bodyPr rtlCol="0">
            <a:normAutofit/>
          </a:bodyPr>
          <a:lstStyle/>
          <a:p>
            <a:pPr algn="ctr" eaLnBrk="1" fontAlgn="auto" hangingPunct="1">
              <a:spcAft>
                <a:spcPts val="0"/>
              </a:spcAft>
              <a:buFont typeface="Arial" panose="020B0604020202020204" pitchFamily="34" charset="0"/>
              <a:buNone/>
              <a:defRPr/>
            </a:pPr>
            <a:r>
              <a:rPr lang="en-US" b="1" dirty="0" smtClean="0">
                <a:solidFill>
                  <a:srgbClr val="000099"/>
                </a:solidFill>
                <a:effectLst>
                  <a:outerShdw blurRad="38100" dist="38100" dir="2700000" algn="tl">
                    <a:srgbClr val="000000">
                      <a:alpha val="43137"/>
                    </a:srgbClr>
                  </a:outerShdw>
                </a:effectLst>
              </a:rPr>
              <a:t>Nada Marie Anid, Ph.D.</a:t>
            </a:r>
          </a:p>
          <a:p>
            <a:pPr algn="ctr" eaLnBrk="1" fontAlgn="auto" hangingPunct="1">
              <a:spcAft>
                <a:spcPts val="0"/>
              </a:spcAft>
              <a:buFont typeface="Arial" panose="020B0604020202020204" pitchFamily="34" charset="0"/>
              <a:buNone/>
              <a:defRPr/>
            </a:pPr>
            <a:r>
              <a:rPr lang="en-US" b="1" dirty="0" smtClean="0">
                <a:solidFill>
                  <a:srgbClr val="000099"/>
                </a:solidFill>
              </a:rPr>
              <a:t>Dean</a:t>
            </a:r>
            <a:r>
              <a:rPr lang="en-US" b="1" dirty="0" smtClean="0">
                <a:solidFill>
                  <a:srgbClr val="000099"/>
                </a:solidFill>
              </a:rPr>
              <a:t>, </a:t>
            </a:r>
            <a:r>
              <a:rPr lang="en-US" b="1" dirty="0" smtClean="0">
                <a:solidFill>
                  <a:srgbClr val="000099"/>
                </a:solidFill>
              </a:rPr>
              <a:t>School </a:t>
            </a:r>
            <a:r>
              <a:rPr lang="en-US" b="1" dirty="0" smtClean="0">
                <a:solidFill>
                  <a:srgbClr val="000099"/>
                </a:solidFill>
              </a:rPr>
              <a:t>of Engineering and Computing </a:t>
            </a:r>
            <a:r>
              <a:rPr lang="en-US" b="1" dirty="0" smtClean="0">
                <a:solidFill>
                  <a:srgbClr val="000099"/>
                </a:solidFill>
              </a:rPr>
              <a:t>Science</a:t>
            </a:r>
            <a:r>
              <a:rPr lang="en-US" sz="2000" b="1" dirty="0" smtClean="0">
                <a:solidFill>
                  <a:srgbClr val="000099"/>
                </a:solidFill>
              </a:rPr>
              <a:t>s</a:t>
            </a:r>
          </a:p>
          <a:p>
            <a:pPr algn="ctr" eaLnBrk="1" fontAlgn="auto" hangingPunct="1">
              <a:spcAft>
                <a:spcPts val="0"/>
              </a:spcAft>
              <a:buFont typeface="Arial" panose="020B0604020202020204" pitchFamily="34" charset="0"/>
              <a:buNone/>
              <a:defRPr/>
            </a:pPr>
            <a:r>
              <a:rPr lang="en-US" b="1" dirty="0" smtClean="0">
                <a:solidFill>
                  <a:srgbClr val="000099"/>
                </a:solidFill>
              </a:rPr>
              <a:t>Marta Panero, Ph.D.</a:t>
            </a:r>
            <a:endParaRPr lang="en-US" sz="2800" b="1" dirty="0" smtClean="0">
              <a:solidFill>
                <a:srgbClr val="000099"/>
              </a:solidFill>
            </a:endParaRPr>
          </a:p>
          <a:p>
            <a:pPr algn="ctr" eaLnBrk="1" fontAlgn="auto" hangingPunct="1">
              <a:spcAft>
                <a:spcPts val="0"/>
              </a:spcAft>
              <a:buFont typeface="Arial" panose="020B0604020202020204" pitchFamily="34" charset="0"/>
              <a:buNone/>
              <a:defRPr/>
            </a:pPr>
            <a:endParaRPr lang="en-US" sz="1800" dirty="0" smtClean="0">
              <a:solidFill>
                <a:srgbClr val="003296"/>
              </a:solidFill>
            </a:endParaRPr>
          </a:p>
        </p:txBody>
      </p:sp>
    </p:spTree>
    <p:extLst>
      <p:ext uri="{BB962C8B-B14F-4D97-AF65-F5344CB8AC3E}">
        <p14:creationId xmlns:p14="http://schemas.microsoft.com/office/powerpoint/2010/main" val="917571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rPr>
              <a:t>Overarching Goal of the Workshop </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rPr>
              <a:t>stimulate </a:t>
            </a:r>
            <a:r>
              <a:rPr lang="en-US" dirty="0">
                <a:latin typeface="Times New Roman" panose="02020603050405020304" pitchFamily="18" charset="0"/>
              </a:rPr>
              <a:t>basic research on the interdependence of systems involving agriculture, water and energy, </a:t>
            </a:r>
            <a:endParaRPr lang="en-US" dirty="0" smtClean="0">
              <a:latin typeface="Times New Roman" panose="02020603050405020304" pitchFamily="18" charset="0"/>
            </a:endParaRPr>
          </a:p>
          <a:p>
            <a:r>
              <a:rPr lang="en-US" dirty="0" smtClean="0">
                <a:latin typeface="Times New Roman" panose="02020603050405020304" pitchFamily="18" charset="0"/>
              </a:rPr>
              <a:t>identify </a:t>
            </a:r>
            <a:r>
              <a:rPr lang="en-US" dirty="0">
                <a:latin typeface="Times New Roman" panose="02020603050405020304" pitchFamily="18" charset="0"/>
              </a:rPr>
              <a:t>barriers to sustainability in food production, transport, distribution, use and access in urban environments. </a:t>
            </a:r>
            <a:endParaRPr lang="en-US" dirty="0" smtClean="0">
              <a:latin typeface="Times New Roman" panose="02020603050405020304" pitchFamily="18" charset="0"/>
            </a:endParaRPr>
          </a:p>
          <a:p>
            <a:r>
              <a:rPr lang="en-US" dirty="0" smtClean="0">
                <a:latin typeface="Times New Roman" panose="02020603050405020304" pitchFamily="18" charset="0"/>
              </a:rPr>
              <a:t>bring </a:t>
            </a:r>
            <a:r>
              <a:rPr lang="en-US" dirty="0">
                <a:latin typeface="Times New Roman" panose="02020603050405020304" pitchFamily="18" charset="0"/>
              </a:rPr>
              <a:t>improved understanding on how best to study FEW couplings and stressors, with attention to systems-based approaches to analyze fundamental principles underlying various socio-economic, physical, and natural processes operating within built environments.</a:t>
            </a:r>
          </a:p>
          <a:p>
            <a:endParaRPr lang="en-US" dirty="0"/>
          </a:p>
        </p:txBody>
      </p:sp>
      <p:sp>
        <p:nvSpPr>
          <p:cNvPr id="4" name="Rectangle 3"/>
          <p:cNvSpPr/>
          <p:nvPr/>
        </p:nvSpPr>
        <p:spPr>
          <a:xfrm>
            <a:off x="664590" y="2032724"/>
            <a:ext cx="7659278" cy="646331"/>
          </a:xfrm>
          <a:prstGeom prst="rect">
            <a:avLst/>
          </a:prstGeom>
        </p:spPr>
        <p:txBody>
          <a:bodyPr wrap="square">
            <a:spAutoFit/>
          </a:bodyPr>
          <a:lstStyle/>
          <a:p>
            <a:endParaRPr lang="en-US" dirty="0">
              <a:latin typeface="Times New Roman" panose="02020603050405020304" pitchFamily="18" charset="0"/>
            </a:endParaRPr>
          </a:p>
          <a:p>
            <a:endParaRPr lang="en-US" dirty="0">
              <a:latin typeface="Times New Roman" panose="02020603050405020304"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92132"/>
            <a:ext cx="3038475" cy="109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44066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rPr>
              <a:t>Specific Goals and Objectives</a:t>
            </a:r>
            <a:endParaRPr lang="en-US" dirty="0"/>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rPr>
              <a:t>The </a:t>
            </a:r>
            <a:r>
              <a:rPr lang="en-US" dirty="0" smtClean="0">
                <a:latin typeface="Times New Roman" panose="02020603050405020304" pitchFamily="18" charset="0"/>
              </a:rPr>
              <a:t>FEW </a:t>
            </a:r>
            <a:r>
              <a:rPr lang="en-US" dirty="0">
                <a:latin typeface="Times New Roman" panose="02020603050405020304" pitchFamily="18" charset="0"/>
              </a:rPr>
              <a:t>workshop “</a:t>
            </a:r>
            <a:r>
              <a:rPr lang="en-US" i="1" dirty="0">
                <a:latin typeface="Times New Roman" panose="02020603050405020304" pitchFamily="18" charset="0"/>
              </a:rPr>
              <a:t>Food, Energy, and Water Nexus in Sustainable </a:t>
            </a:r>
            <a:r>
              <a:rPr lang="en-US" i="1" dirty="0" smtClean="0">
                <a:latin typeface="Times New Roman" panose="02020603050405020304" pitchFamily="18" charset="0"/>
              </a:rPr>
              <a:t>Cities”</a:t>
            </a:r>
            <a:r>
              <a:rPr lang="en-US" dirty="0" smtClean="0">
                <a:latin typeface="Times New Roman" panose="02020603050405020304" pitchFamily="18" charset="0"/>
              </a:rPr>
              <a:t>:</a:t>
            </a:r>
          </a:p>
          <a:p>
            <a:r>
              <a:rPr lang="en-US" dirty="0" smtClean="0">
                <a:latin typeface="Times New Roman" panose="02020603050405020304" pitchFamily="18" charset="0"/>
              </a:rPr>
              <a:t>Seeks to facilitate </a:t>
            </a:r>
            <a:r>
              <a:rPr lang="en-US" dirty="0">
                <a:latin typeface="Times New Roman" panose="02020603050405020304" pitchFamily="18" charset="0"/>
              </a:rPr>
              <a:t>and enable multidisciplinary partnerships among researchers at the forefront of scientific research in sustainability in the United States and China. </a:t>
            </a:r>
            <a:endParaRPr lang="en-US" dirty="0" smtClean="0">
              <a:latin typeface="Times New Roman" panose="02020603050405020304" pitchFamily="18" charset="0"/>
            </a:endParaRPr>
          </a:p>
          <a:p>
            <a:r>
              <a:rPr lang="en-US" dirty="0" smtClean="0">
                <a:latin typeface="Times New Roman" panose="02020603050405020304" pitchFamily="18" charset="0"/>
              </a:rPr>
              <a:t>Is convened </a:t>
            </a:r>
            <a:r>
              <a:rPr lang="en-US" dirty="0">
                <a:latin typeface="Times New Roman" panose="02020603050405020304" pitchFamily="18" charset="0"/>
              </a:rPr>
              <a:t>to explore scientific challenges of mutual interest, while addressing fundamental research questions of global significance in the fields of sustainability, engineering, social and natural sciences and cyber, physical and information systems.</a:t>
            </a:r>
          </a:p>
          <a:p>
            <a:endParaRPr lang="en-US" dirty="0">
              <a:latin typeface="Times New Roman" panose="02020603050405020304" pitchFamily="18" charset="0"/>
            </a:endParaRPr>
          </a:p>
          <a:p>
            <a:endParaRPr lang="en-US" dirty="0"/>
          </a:p>
        </p:txBody>
      </p:sp>
      <p:sp>
        <p:nvSpPr>
          <p:cNvPr id="4" name="Rectangle 3"/>
          <p:cNvSpPr/>
          <p:nvPr/>
        </p:nvSpPr>
        <p:spPr>
          <a:xfrm>
            <a:off x="664590" y="2032724"/>
            <a:ext cx="7659278" cy="646331"/>
          </a:xfrm>
          <a:prstGeom prst="rect">
            <a:avLst/>
          </a:prstGeom>
        </p:spPr>
        <p:txBody>
          <a:bodyPr wrap="square">
            <a:spAutoFit/>
          </a:bodyPr>
          <a:lstStyle/>
          <a:p>
            <a:endParaRPr lang="en-US" dirty="0">
              <a:latin typeface="Times New Roman" panose="02020603050405020304" pitchFamily="18" charset="0"/>
            </a:endParaRPr>
          </a:p>
          <a:p>
            <a:endParaRPr lang="en-US" dirty="0">
              <a:latin typeface="Times New Roman" panose="02020603050405020304"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92132"/>
            <a:ext cx="3038475" cy="109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87348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rPr>
              <a:t>Objective 1 and Outcomes:</a:t>
            </a:r>
            <a:endParaRPr lang="en-US" dirty="0"/>
          </a:p>
        </p:txBody>
      </p:sp>
      <p:sp>
        <p:nvSpPr>
          <p:cNvPr id="3" name="Content Placeholder 2"/>
          <p:cNvSpPr>
            <a:spLocks noGrp="1"/>
          </p:cNvSpPr>
          <p:nvPr>
            <p:ph idx="1"/>
          </p:nvPr>
        </p:nvSpPr>
        <p:spPr>
          <a:xfrm>
            <a:off x="457200" y="873387"/>
            <a:ext cx="8229600" cy="4847424"/>
          </a:xfrm>
        </p:spPr>
        <p:txBody>
          <a:bodyPr/>
          <a:lstStyle/>
          <a:p>
            <a:pPr marL="0" indent="0">
              <a:buNone/>
            </a:pPr>
            <a:r>
              <a:rPr lang="en-US" b="1" dirty="0" smtClean="0"/>
              <a:t>Objective 1: </a:t>
            </a:r>
            <a:r>
              <a:rPr lang="en-US" dirty="0" smtClean="0"/>
              <a:t>To </a:t>
            </a:r>
            <a:r>
              <a:rPr lang="en-US" dirty="0"/>
              <a:t>build a research platform that supports active engagement and joint approaches to global FEW challenges, with attention to urban centers</a:t>
            </a:r>
            <a:r>
              <a:rPr lang="en-US" dirty="0" smtClean="0"/>
              <a:t>.</a:t>
            </a:r>
          </a:p>
          <a:p>
            <a:pPr marL="0" indent="0">
              <a:buNone/>
            </a:pPr>
            <a:endParaRPr lang="en-US" sz="1000" dirty="0"/>
          </a:p>
          <a:p>
            <a:pPr marL="0" indent="0">
              <a:buNone/>
            </a:pPr>
            <a:r>
              <a:rPr lang="en-US" b="1" dirty="0" smtClean="0"/>
              <a:t>Outcomes </a:t>
            </a:r>
            <a:r>
              <a:rPr lang="en-US" b="1" dirty="0"/>
              <a:t>under objective 1:</a:t>
            </a:r>
            <a:endParaRPr lang="en-US" dirty="0"/>
          </a:p>
          <a:p>
            <a:r>
              <a:rPr lang="en-US" sz="2000" dirty="0" smtClean="0"/>
              <a:t>Determine </a:t>
            </a:r>
            <a:r>
              <a:rPr lang="en-US" sz="2000" dirty="0"/>
              <a:t>priority FEW themes for research collaborations in the US and in China, with respect to megacities and/or the built environment.</a:t>
            </a:r>
          </a:p>
          <a:p>
            <a:r>
              <a:rPr lang="en-US" sz="2000" dirty="0" smtClean="0"/>
              <a:t>Define </a:t>
            </a:r>
            <a:r>
              <a:rPr lang="en-US" sz="2000" dirty="0"/>
              <a:t>scientific, engineering, and data challenges that affect the food, energy and water complex system, as they relate to urban centers.</a:t>
            </a:r>
          </a:p>
          <a:p>
            <a:r>
              <a:rPr lang="en-US" sz="2000" dirty="0" smtClean="0"/>
              <a:t>Discuss </a:t>
            </a:r>
            <a:r>
              <a:rPr lang="en-US" sz="2000" dirty="0"/>
              <a:t>the role of infrastructure and technological innovations in addressing / fostering optimal use of resources in </a:t>
            </a:r>
            <a:r>
              <a:rPr lang="en-US" sz="2000" dirty="0" smtClean="0"/>
              <a:t>cities.</a:t>
            </a:r>
          </a:p>
          <a:p>
            <a:r>
              <a:rPr lang="en-US" sz="2000" dirty="0" smtClean="0"/>
              <a:t>Identify </a:t>
            </a:r>
            <a:r>
              <a:rPr lang="en-US" sz="2000" dirty="0"/>
              <a:t>key actors to support implementation of an integrated approach to resource management and discuss how the integration may be achieved.</a:t>
            </a:r>
          </a:p>
          <a:p>
            <a:endParaRPr lang="en-US" dirty="0"/>
          </a:p>
        </p:txBody>
      </p:sp>
    </p:spTree>
    <p:extLst>
      <p:ext uri="{BB962C8B-B14F-4D97-AF65-F5344CB8AC3E}">
        <p14:creationId xmlns:p14="http://schemas.microsoft.com/office/powerpoint/2010/main" val="161851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rPr>
              <a:t>Objective 2 and Outcomes:</a:t>
            </a:r>
            <a:endParaRPr lang="en-US" dirty="0"/>
          </a:p>
        </p:txBody>
      </p:sp>
      <p:sp>
        <p:nvSpPr>
          <p:cNvPr id="3" name="Content Placeholder 2"/>
          <p:cNvSpPr>
            <a:spLocks noGrp="1"/>
          </p:cNvSpPr>
          <p:nvPr>
            <p:ph idx="1"/>
          </p:nvPr>
        </p:nvSpPr>
        <p:spPr>
          <a:xfrm>
            <a:off x="457200" y="991675"/>
            <a:ext cx="8229600" cy="4847424"/>
          </a:xfrm>
        </p:spPr>
        <p:txBody>
          <a:bodyPr/>
          <a:lstStyle/>
          <a:p>
            <a:pPr marL="0" indent="0">
              <a:buNone/>
            </a:pPr>
            <a:r>
              <a:rPr lang="en-US" b="1" dirty="0" smtClean="0"/>
              <a:t>Objective 2: </a:t>
            </a:r>
            <a:r>
              <a:rPr lang="en-US" dirty="0" smtClean="0"/>
              <a:t>To </a:t>
            </a:r>
            <a:r>
              <a:rPr lang="en-US" dirty="0"/>
              <a:t>form a global FEW research and education community and provide </a:t>
            </a:r>
            <a:r>
              <a:rPr lang="en-US" dirty="0" smtClean="0"/>
              <a:t>some initial </a:t>
            </a:r>
            <a:r>
              <a:rPr lang="en-US" dirty="0"/>
              <a:t>groundwork for the formulation of some U.S.-China FEW partnerships.</a:t>
            </a:r>
          </a:p>
          <a:p>
            <a:pPr marL="0" indent="0">
              <a:buNone/>
            </a:pPr>
            <a:endParaRPr lang="en-US" sz="1800" b="1" dirty="0" smtClean="0"/>
          </a:p>
          <a:p>
            <a:pPr marL="0" indent="0">
              <a:buNone/>
            </a:pPr>
            <a:r>
              <a:rPr lang="en-US" b="1" dirty="0" smtClean="0"/>
              <a:t>Outcomes </a:t>
            </a:r>
            <a:r>
              <a:rPr lang="en-US" b="1" dirty="0"/>
              <a:t>under objective 2:</a:t>
            </a:r>
            <a:endParaRPr lang="en-US" dirty="0"/>
          </a:p>
          <a:p>
            <a:r>
              <a:rPr lang="en-US" sz="2000" dirty="0" smtClean="0"/>
              <a:t>Develop </a:t>
            </a:r>
            <a:r>
              <a:rPr lang="en-US" sz="2000" dirty="0"/>
              <a:t>a mechanism to connect the research and educational efforts of </a:t>
            </a:r>
            <a:r>
              <a:rPr lang="en-US" sz="2000" dirty="0" smtClean="0"/>
              <a:t>all participants </a:t>
            </a:r>
            <a:r>
              <a:rPr lang="en-US" sz="2000" dirty="0"/>
              <a:t>and facilitate the formation of </a:t>
            </a:r>
            <a:r>
              <a:rPr lang="en-US" sz="2000" dirty="0" smtClean="0"/>
              <a:t>partnerships.</a:t>
            </a:r>
          </a:p>
          <a:p>
            <a:r>
              <a:rPr lang="en-US" sz="2000" dirty="0" smtClean="0"/>
              <a:t>Leverage </a:t>
            </a:r>
            <a:r>
              <a:rPr lang="en-US" sz="2000" dirty="0"/>
              <a:t>the capacity of all leading institutions in education and </a:t>
            </a:r>
            <a:r>
              <a:rPr lang="en-US" sz="2000" dirty="0" smtClean="0"/>
              <a:t>service/outreach to </a:t>
            </a:r>
            <a:r>
              <a:rPr lang="en-US" sz="2000" dirty="0"/>
              <a:t>help engage participants across the two nations.</a:t>
            </a:r>
          </a:p>
          <a:p>
            <a:r>
              <a:rPr lang="en-US" sz="2000" dirty="0" smtClean="0"/>
              <a:t>Determine </a:t>
            </a:r>
            <a:r>
              <a:rPr lang="en-US" sz="2000" dirty="0"/>
              <a:t>best models for the promotion of open data and data sharing </a:t>
            </a:r>
            <a:r>
              <a:rPr lang="en-US" sz="2000" dirty="0" smtClean="0"/>
              <a:t>across participating </a:t>
            </a:r>
            <a:r>
              <a:rPr lang="en-US" sz="2000" dirty="0"/>
              <a:t>institutions and entities.</a:t>
            </a:r>
          </a:p>
          <a:p>
            <a:endParaRPr lang="en-US" dirty="0"/>
          </a:p>
        </p:txBody>
      </p:sp>
    </p:spTree>
    <p:extLst>
      <p:ext uri="{BB962C8B-B14F-4D97-AF65-F5344CB8AC3E}">
        <p14:creationId xmlns:p14="http://schemas.microsoft.com/office/powerpoint/2010/main" val="77728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1675"/>
          </a:xfrm>
        </p:spPr>
        <p:txBody>
          <a:bodyPr/>
          <a:lstStyle/>
          <a:p>
            <a:r>
              <a:rPr lang="en-US" b="1" dirty="0" smtClean="0">
                <a:solidFill>
                  <a:srgbClr val="003296"/>
                </a:solidFill>
              </a:rPr>
              <a:t>Workshop Sessions</a:t>
            </a:r>
            <a:endParaRPr lang="en-US" dirty="0"/>
          </a:p>
        </p:txBody>
      </p:sp>
      <p:sp>
        <p:nvSpPr>
          <p:cNvPr id="3" name="Content Placeholder 2"/>
          <p:cNvSpPr>
            <a:spLocks noGrp="1"/>
          </p:cNvSpPr>
          <p:nvPr>
            <p:ph idx="1"/>
          </p:nvPr>
        </p:nvSpPr>
        <p:spPr>
          <a:xfrm>
            <a:off x="344078" y="779120"/>
            <a:ext cx="8639666" cy="4847424"/>
          </a:xfrm>
        </p:spPr>
        <p:txBody>
          <a:bodyPr/>
          <a:lstStyle/>
          <a:p>
            <a:pPr marL="0" indent="0">
              <a:buNone/>
            </a:pPr>
            <a:r>
              <a:rPr lang="en-US" sz="2000" b="1" dirty="0"/>
              <a:t>SESSION </a:t>
            </a:r>
            <a:r>
              <a:rPr lang="en-US" sz="2000" b="1" dirty="0" smtClean="0"/>
              <a:t>1:  FEW </a:t>
            </a:r>
            <a:r>
              <a:rPr lang="en-US" sz="2000" b="1" dirty="0"/>
              <a:t>Nexus: Sustainability Challenges </a:t>
            </a:r>
            <a:endParaRPr lang="en-US" sz="2000" dirty="0"/>
          </a:p>
          <a:p>
            <a:r>
              <a:rPr lang="en-US" sz="1800" dirty="0"/>
              <a:t>This session will advance the understanding of the interactions among FEW resources recognizing their inter-related nature and feedback mechanisms.  Participants will also consider sustainability challenges, responses to stressors and coupling affecting FEW resources as part of a dynamic and interrelated structural system</a:t>
            </a:r>
            <a:r>
              <a:rPr lang="en-US" sz="2000" dirty="0"/>
              <a:t>. </a:t>
            </a:r>
          </a:p>
          <a:p>
            <a:pPr marL="0" indent="0">
              <a:buNone/>
            </a:pPr>
            <a:endParaRPr lang="en-US" sz="2000" b="1" dirty="0" smtClean="0"/>
          </a:p>
          <a:p>
            <a:pPr marL="0" indent="0">
              <a:buNone/>
            </a:pPr>
            <a:r>
              <a:rPr lang="en-US" sz="2000" b="1" dirty="0" smtClean="0"/>
              <a:t>SESSION </a:t>
            </a:r>
            <a:r>
              <a:rPr lang="en-US" sz="2000" b="1" dirty="0"/>
              <a:t>2: </a:t>
            </a:r>
            <a:r>
              <a:rPr lang="en-US" sz="2000" b="1" dirty="0" smtClean="0"/>
              <a:t>Impacts </a:t>
            </a:r>
            <a:r>
              <a:rPr lang="en-US" sz="2000" b="1" dirty="0"/>
              <a:t>of Urbanization and Anthropogenic Disruptions on Vital FEW Resources </a:t>
            </a:r>
            <a:r>
              <a:rPr lang="en-US" b="1" dirty="0"/>
              <a:t> </a:t>
            </a:r>
            <a:endParaRPr lang="en-US" dirty="0"/>
          </a:p>
          <a:p>
            <a:r>
              <a:rPr lang="en-US" sz="1800" dirty="0"/>
              <a:t>Increased disruptions to, and competition for, resources that sustain life have a significant impact on the livelihoods of large populations and the environment.  Advancing the understanding of the interactions among FEW resources requires a systems-based approach that recognizes their inter-related nature and feedback mechanisms.  For example, 71% of global freshwater resources and 30% of total energy consumed globally are used for agriculture and food production.  This session will highlight technological breakthroughs and ecological deterioration of water bodies that are vital for fisheries and other activities, as a result of growing urbanization and agricultural development. Restoration approaches to sustainable FEW resources and environments will be proposed.  </a:t>
            </a:r>
          </a:p>
          <a:p>
            <a:endParaRPr lang="en-US" dirty="0"/>
          </a:p>
          <a:p>
            <a:endParaRPr lang="en-US" dirty="0"/>
          </a:p>
        </p:txBody>
      </p:sp>
    </p:spTree>
    <p:extLst>
      <p:ext uri="{BB962C8B-B14F-4D97-AF65-F5344CB8AC3E}">
        <p14:creationId xmlns:p14="http://schemas.microsoft.com/office/powerpoint/2010/main" val="4036252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3296"/>
                </a:solidFill>
              </a:rPr>
              <a:t>Workshop </a:t>
            </a:r>
            <a:r>
              <a:rPr lang="en-US" b="1" dirty="0" smtClean="0">
                <a:solidFill>
                  <a:srgbClr val="003296"/>
                </a:solidFill>
              </a:rPr>
              <a:t>Sessions (cont.)</a:t>
            </a:r>
            <a:endParaRPr lang="en-US" dirty="0"/>
          </a:p>
        </p:txBody>
      </p:sp>
      <p:sp>
        <p:nvSpPr>
          <p:cNvPr id="3" name="Content Placeholder 2"/>
          <p:cNvSpPr>
            <a:spLocks noGrp="1"/>
          </p:cNvSpPr>
          <p:nvPr>
            <p:ph idx="1"/>
          </p:nvPr>
        </p:nvSpPr>
        <p:spPr>
          <a:xfrm>
            <a:off x="457200" y="1278740"/>
            <a:ext cx="8479410" cy="4847424"/>
          </a:xfrm>
        </p:spPr>
        <p:txBody>
          <a:bodyPr/>
          <a:lstStyle/>
          <a:p>
            <a:pPr marL="0" indent="0">
              <a:buNone/>
            </a:pPr>
            <a:r>
              <a:rPr lang="en-US" sz="2000" b="1" dirty="0"/>
              <a:t>SESSION 3: </a:t>
            </a:r>
            <a:r>
              <a:rPr lang="en-US" sz="2000" b="1" dirty="0" smtClean="0"/>
              <a:t>Research </a:t>
            </a:r>
            <a:r>
              <a:rPr lang="en-US" sz="2000" b="1" dirty="0"/>
              <a:t>Advances on Systems-Based Analysis for Complex FEW Systems </a:t>
            </a:r>
            <a:r>
              <a:rPr lang="en-US" b="1" dirty="0"/>
              <a:t> </a:t>
            </a:r>
            <a:endParaRPr lang="en-US" dirty="0"/>
          </a:p>
          <a:p>
            <a:pPr hangingPunct="0"/>
            <a:r>
              <a:rPr lang="en-US" sz="1800" dirty="0"/>
              <a:t>This session will explore research advances for FEW systems protection, in particular the integration of heterogeneous data and uncertainties for systems-based modeling and analysis of FEW systems. Researchers will also address challenges in the analysis and protection of FEW resources utilizing mathematical modeling and GIS techniques. </a:t>
            </a:r>
          </a:p>
          <a:p>
            <a:pPr marL="0" indent="0">
              <a:buNone/>
            </a:pPr>
            <a:r>
              <a:rPr lang="en-US" sz="2000" b="1" dirty="0"/>
              <a:t>Session </a:t>
            </a:r>
            <a:r>
              <a:rPr lang="en-US" sz="2000" b="1" dirty="0" smtClean="0"/>
              <a:t>4: Sensors </a:t>
            </a:r>
            <a:r>
              <a:rPr lang="en-US" sz="2000" b="1" dirty="0"/>
              <a:t>and information systems for real-time monitoring and analyses of FEW systems</a:t>
            </a:r>
          </a:p>
          <a:p>
            <a:r>
              <a:rPr lang="en-US" sz="1800" dirty="0" smtClean="0"/>
              <a:t>This </a:t>
            </a:r>
            <a:r>
              <a:rPr lang="en-US" sz="1800" dirty="0"/>
              <a:t>session will focus on advances in the integration of IT and cyber-physical systems for real-time water quality monitoring and analysis.  The effective management of FEW resources implies increased coordination among public agencies, city officials, farmers, and consumers as well as synergistic activities to optimize resource use. Advances in sensors and other information systems for real-time monitoring can enhance FEW resources management by supporting analyses of FEW system interactions. </a:t>
            </a:r>
          </a:p>
          <a:p>
            <a:pPr marL="0" indent="0" eaLnBrk="0" hangingPunct="0">
              <a:buNone/>
            </a:pPr>
            <a:r>
              <a:rPr lang="en-US" dirty="0"/>
              <a:t> </a:t>
            </a:r>
          </a:p>
          <a:p>
            <a:endParaRPr lang="en-US" dirty="0"/>
          </a:p>
        </p:txBody>
      </p:sp>
    </p:spTree>
    <p:extLst>
      <p:ext uri="{BB962C8B-B14F-4D97-AF65-F5344CB8AC3E}">
        <p14:creationId xmlns:p14="http://schemas.microsoft.com/office/powerpoint/2010/main" val="2398199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065"/>
            <a:ext cx="8229600" cy="991675"/>
          </a:xfrm>
        </p:spPr>
        <p:txBody>
          <a:bodyPr/>
          <a:lstStyle/>
          <a:p>
            <a:r>
              <a:rPr lang="en-US" b="1" dirty="0" smtClean="0">
                <a:solidFill>
                  <a:srgbClr val="003296"/>
                </a:solidFill>
              </a:rPr>
              <a:t>Key Deliverables: </a:t>
            </a:r>
            <a:r>
              <a:rPr lang="en-US" b="1" dirty="0"/>
              <a:t/>
            </a:r>
            <a:br>
              <a:rPr lang="en-US" b="1" dirty="0"/>
            </a:b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main workshop’s deliverable will be a white paper </a:t>
            </a:r>
            <a:r>
              <a:rPr lang="en-US" dirty="0" smtClean="0"/>
              <a:t>that: </a:t>
            </a:r>
          </a:p>
          <a:p>
            <a:r>
              <a:rPr lang="en-US" dirty="0" smtClean="0"/>
              <a:t>defines </a:t>
            </a:r>
            <a:r>
              <a:rPr lang="en-US" dirty="0"/>
              <a:t>scientific, engineering </a:t>
            </a:r>
            <a:r>
              <a:rPr lang="en-US" dirty="0" smtClean="0"/>
              <a:t>and data </a:t>
            </a:r>
            <a:r>
              <a:rPr lang="en-US" dirty="0"/>
              <a:t>challenges in understanding the food, energy and water systems and their inter-relations </a:t>
            </a:r>
            <a:r>
              <a:rPr lang="en-US" dirty="0" smtClean="0"/>
              <a:t>and feedback </a:t>
            </a:r>
            <a:r>
              <a:rPr lang="en-US" dirty="0"/>
              <a:t>mechanisms. </a:t>
            </a:r>
            <a:endParaRPr lang="en-US" dirty="0" smtClean="0"/>
          </a:p>
          <a:p>
            <a:r>
              <a:rPr lang="en-US" dirty="0" smtClean="0"/>
              <a:t>The </a:t>
            </a:r>
            <a:r>
              <a:rPr lang="en-US" dirty="0"/>
              <a:t>report will provide a synthesis of the </a:t>
            </a:r>
            <a:r>
              <a:rPr lang="en-US" dirty="0" smtClean="0"/>
              <a:t>discussion regarding </a:t>
            </a:r>
            <a:r>
              <a:rPr lang="en-US" dirty="0"/>
              <a:t>an integrated and cohesive framework for research, ultimately leading to </a:t>
            </a:r>
            <a:r>
              <a:rPr lang="en-US" dirty="0" smtClean="0"/>
              <a:t>more efficient </a:t>
            </a:r>
            <a:r>
              <a:rPr lang="en-US" dirty="0"/>
              <a:t>FEW systems as they operate within urban centers throughout the globe.</a:t>
            </a:r>
          </a:p>
        </p:txBody>
      </p:sp>
    </p:spTree>
    <p:extLst>
      <p:ext uri="{BB962C8B-B14F-4D97-AF65-F5344CB8AC3E}">
        <p14:creationId xmlns:p14="http://schemas.microsoft.com/office/powerpoint/2010/main" val="44840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rPr>
              <a:t>Workshop Programming Team</a:t>
            </a:r>
            <a:endParaRPr lang="en-US" dirty="0"/>
          </a:p>
        </p:txBody>
      </p:sp>
      <p:sp>
        <p:nvSpPr>
          <p:cNvPr id="3" name="Content Placeholder 2"/>
          <p:cNvSpPr>
            <a:spLocks noGrp="1"/>
          </p:cNvSpPr>
          <p:nvPr>
            <p:ph idx="1"/>
          </p:nvPr>
        </p:nvSpPr>
        <p:spPr/>
        <p:txBody>
          <a:bodyPr/>
          <a:lstStyle/>
          <a:p>
            <a:pPr marL="0" marR="2010" indent="0">
              <a:buNone/>
            </a:pPr>
            <a:r>
              <a:rPr lang="en-US" dirty="0">
                <a:latin typeface="Times New Roman" panose="02020603050405020304" pitchFamily="18" charset="0"/>
              </a:rPr>
              <a:t>The workshop’s programming team is led </a:t>
            </a:r>
            <a:r>
              <a:rPr lang="en-US" dirty="0" smtClean="0">
                <a:latin typeface="Times New Roman" panose="02020603050405020304" pitchFamily="18" charset="0"/>
              </a:rPr>
              <a:t>by:</a:t>
            </a:r>
          </a:p>
          <a:p>
            <a:pPr marR="2010"/>
            <a:r>
              <a:rPr lang="en-US" sz="2000" dirty="0" smtClean="0">
                <a:latin typeface="Times New Roman" panose="02020603050405020304" pitchFamily="18" charset="0"/>
              </a:rPr>
              <a:t> </a:t>
            </a:r>
            <a:r>
              <a:rPr lang="en-US" sz="2000" dirty="0">
                <a:latin typeface="Times New Roman" panose="02020603050405020304" pitchFamily="18" charset="0"/>
              </a:rPr>
              <a:t>New York Institute of Technology (NYIT) and Peking University (PKU), who initiated their U.S.-China EcoPartnership collaboration in 2013 </a:t>
            </a:r>
            <a:endParaRPr lang="en-US" sz="2000" dirty="0" smtClean="0">
              <a:latin typeface="Times New Roman" panose="02020603050405020304" pitchFamily="18" charset="0"/>
            </a:endParaRPr>
          </a:p>
          <a:p>
            <a:pPr marR="2010"/>
            <a:r>
              <a:rPr lang="en-US" sz="2000" dirty="0" smtClean="0">
                <a:latin typeface="Times New Roman" panose="02020603050405020304" pitchFamily="18" charset="0"/>
              </a:rPr>
              <a:t>the </a:t>
            </a:r>
            <a:r>
              <a:rPr lang="en-US" sz="2000" dirty="0">
                <a:latin typeface="Times New Roman" panose="02020603050405020304" pitchFamily="18" charset="0"/>
              </a:rPr>
              <a:t>American Institute of Chemical Engineers and its Institute for Sustainability (</a:t>
            </a:r>
            <a:r>
              <a:rPr lang="en-US" sz="2000" dirty="0" err="1">
                <a:latin typeface="Times New Roman" panose="02020603050405020304" pitchFamily="18" charset="0"/>
              </a:rPr>
              <a:t>AIChE-IfS</a:t>
            </a:r>
            <a:r>
              <a:rPr lang="en-US" sz="2000" dirty="0">
                <a:latin typeface="Times New Roman" panose="02020603050405020304" pitchFamily="18" charset="0"/>
              </a:rPr>
              <a:t>, Dr. Darlene Schuster), </a:t>
            </a:r>
            <a:endParaRPr lang="en-US" sz="2000" dirty="0" smtClean="0">
              <a:latin typeface="Times New Roman" panose="02020603050405020304" pitchFamily="18" charset="0"/>
            </a:endParaRPr>
          </a:p>
          <a:p>
            <a:pPr marR="2010"/>
            <a:r>
              <a:rPr lang="en-US" sz="2000" dirty="0" smtClean="0">
                <a:latin typeface="Times New Roman" panose="02020603050405020304" pitchFamily="18" charset="0"/>
              </a:rPr>
              <a:t>Wuhan </a:t>
            </a:r>
            <a:r>
              <a:rPr lang="en-US" sz="2000" dirty="0">
                <a:latin typeface="Times New Roman" panose="02020603050405020304" pitchFamily="18" charset="0"/>
              </a:rPr>
              <a:t>University (WHU) (Dr. </a:t>
            </a:r>
            <a:r>
              <a:rPr lang="en-US" sz="2000" dirty="0" err="1">
                <a:latin typeface="Times New Roman" panose="02020603050405020304" pitchFamily="18" charset="0"/>
              </a:rPr>
              <a:t>Xiahui</a:t>
            </a:r>
            <a:r>
              <a:rPr lang="en-US" sz="2000" dirty="0">
                <a:latin typeface="Times New Roman" panose="02020603050405020304" pitchFamily="18" charset="0"/>
              </a:rPr>
              <a:t> Cui), along with</a:t>
            </a:r>
          </a:p>
          <a:p>
            <a:pPr marR="1150"/>
            <a:r>
              <a:rPr lang="en-US" sz="2000" dirty="0">
                <a:latin typeface="Times New Roman" panose="02020603050405020304" pitchFamily="18" charset="0"/>
              </a:rPr>
              <a:t>HDR, Inc</a:t>
            </a:r>
            <a:r>
              <a:rPr lang="en-US" sz="2000" dirty="0" smtClean="0">
                <a:latin typeface="Times New Roman" panose="02020603050405020304" pitchFamily="18" charset="0"/>
              </a:rPr>
              <a:t>.</a:t>
            </a:r>
            <a:endParaRPr lang="en-US" sz="2000" dirty="0">
              <a:latin typeface="Times New Roman" panose="02020603050405020304" pitchFamily="18" charset="0"/>
            </a:endParaRPr>
          </a:p>
          <a:p>
            <a:pPr marL="0" indent="0">
              <a:buNone/>
            </a:pPr>
            <a:r>
              <a:rPr lang="en-US" dirty="0"/>
              <a:t>The organizers leverage previous and ongoing work, along with existing research collaborations and networks, including: </a:t>
            </a:r>
          </a:p>
          <a:p>
            <a:r>
              <a:rPr lang="en-US" sz="2000" dirty="0"/>
              <a:t>the U.S. - China </a:t>
            </a:r>
            <a:r>
              <a:rPr lang="en-US" sz="2000" dirty="0" err="1" smtClean="0"/>
              <a:t>EcoPartners</a:t>
            </a:r>
            <a:r>
              <a:rPr lang="en-US" sz="2000" dirty="0" smtClean="0"/>
              <a:t> </a:t>
            </a:r>
            <a:r>
              <a:rPr lang="en-US" sz="2000" dirty="0"/>
              <a:t>working on food, energy and water </a:t>
            </a:r>
            <a:r>
              <a:rPr lang="en-US" sz="2000" dirty="0" smtClean="0"/>
              <a:t>systems;</a:t>
            </a:r>
          </a:p>
          <a:p>
            <a:r>
              <a:rPr lang="en-US" sz="2000" dirty="0" smtClean="0"/>
              <a:t>the </a:t>
            </a:r>
            <a:r>
              <a:rPr lang="en-US" sz="2000" dirty="0"/>
              <a:t>American Institute of Chemical Engineers’ Institute for </a:t>
            </a:r>
            <a:r>
              <a:rPr lang="en-US" sz="2000" dirty="0" smtClean="0"/>
              <a:t>Sustainability,</a:t>
            </a:r>
          </a:p>
          <a:p>
            <a:r>
              <a:rPr lang="en-US" sz="2000" dirty="0" smtClean="0"/>
              <a:t>the World </a:t>
            </a:r>
            <a:r>
              <a:rPr lang="en-US" sz="2000" dirty="0"/>
              <a:t>Environment </a:t>
            </a:r>
            <a:r>
              <a:rPr lang="en-US" sz="2000" dirty="0" smtClean="0"/>
              <a:t>Center (WEC)</a:t>
            </a:r>
            <a:endParaRPr lang="en-US" sz="2000" dirty="0"/>
          </a:p>
          <a:p>
            <a:pPr marR="1150"/>
            <a:endParaRPr lang="en-US" dirty="0">
              <a:latin typeface="Times New Roman" panose="02020603050405020304" pitchFamily="18" charset="0"/>
            </a:endParaRPr>
          </a:p>
        </p:txBody>
      </p:sp>
    </p:spTree>
    <p:extLst>
      <p:ext uri="{BB962C8B-B14F-4D97-AF65-F5344CB8AC3E}">
        <p14:creationId xmlns:p14="http://schemas.microsoft.com/office/powerpoint/2010/main" val="3690260588"/>
      </p:ext>
    </p:extLst>
  </p:cSld>
  <p:clrMapOvr>
    <a:masterClrMapping/>
  </p:clrMapOvr>
</p:sld>
</file>

<file path=ppt/theme/theme1.xml><?xml version="1.0" encoding="utf-8"?>
<a:theme xmlns:a="http://schemas.openxmlformats.org/drawingml/2006/main" name="Sandia_CorpPresentation_Templat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Sandia_CorpPresentation_Template1</Template>
  <TotalTime>4795</TotalTime>
  <Words>679</Words>
  <Application>Microsoft Office PowerPoint</Application>
  <PresentationFormat>On-screen Show (4:3)</PresentationFormat>
  <Paragraphs>56</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ＭＳ Ｐゴシック</vt:lpstr>
      <vt:lpstr>Arial</vt:lpstr>
      <vt:lpstr>Calibri</vt:lpstr>
      <vt:lpstr>Tahoma</vt:lpstr>
      <vt:lpstr>Times New Roman</vt:lpstr>
      <vt:lpstr>Wingdings</vt:lpstr>
      <vt:lpstr>Sandia_CorpPresentation_Template1</vt:lpstr>
      <vt:lpstr>  Workshop: Food, Energy and Water Nexus in Sustainable Cities Beijing October 20-21, 2015      </vt:lpstr>
      <vt:lpstr>Overarching Goal of the Workshop </vt:lpstr>
      <vt:lpstr>Specific Goals and Objectives</vt:lpstr>
      <vt:lpstr>Objective 1 and Outcomes:</vt:lpstr>
      <vt:lpstr>Objective 2 and Outcomes:</vt:lpstr>
      <vt:lpstr>Workshop Sessions</vt:lpstr>
      <vt:lpstr>Workshop Sessions (cont.)</vt:lpstr>
      <vt:lpstr>Key Deliverables:  </vt:lpstr>
      <vt:lpstr>Workshop Programming Team</vt:lpstr>
    </vt:vector>
  </TitlesOfParts>
  <Company>Sandia National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Programs at Sandia Labs</dc:title>
  <dc:creator>Laurence Brown</dc:creator>
  <cp:lastModifiedBy>Marta Panero</cp:lastModifiedBy>
  <cp:revision>262</cp:revision>
  <dcterms:created xsi:type="dcterms:W3CDTF">2011-09-12T21:18:50Z</dcterms:created>
  <dcterms:modified xsi:type="dcterms:W3CDTF">2016-01-29T23:07:39Z</dcterms:modified>
</cp:coreProperties>
</file>