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1"/>
  </p:sldMasterIdLst>
  <p:notesMasterIdLst>
    <p:notesMasterId r:id="rId54"/>
  </p:notesMasterIdLst>
  <p:sldIdLst>
    <p:sldId id="256" r:id="rId2"/>
    <p:sldId id="257" r:id="rId3"/>
    <p:sldId id="261" r:id="rId4"/>
    <p:sldId id="260" r:id="rId5"/>
    <p:sldId id="262" r:id="rId6"/>
    <p:sldId id="311" r:id="rId7"/>
    <p:sldId id="263" r:id="rId8"/>
    <p:sldId id="264" r:id="rId9"/>
    <p:sldId id="265" r:id="rId10"/>
    <p:sldId id="305" r:id="rId11"/>
    <p:sldId id="306" r:id="rId12"/>
    <p:sldId id="307" r:id="rId13"/>
    <p:sldId id="308" r:id="rId14"/>
    <p:sldId id="282" r:id="rId15"/>
    <p:sldId id="277" r:id="rId16"/>
    <p:sldId id="267" r:id="rId17"/>
    <p:sldId id="299" r:id="rId18"/>
    <p:sldId id="300" r:id="rId19"/>
    <p:sldId id="301" r:id="rId20"/>
    <p:sldId id="298" r:id="rId21"/>
    <p:sldId id="303" r:id="rId22"/>
    <p:sldId id="304" r:id="rId23"/>
    <p:sldId id="269" r:id="rId24"/>
    <p:sldId id="279" r:id="rId25"/>
    <p:sldId id="297" r:id="rId26"/>
    <p:sldId id="280" r:id="rId27"/>
    <p:sldId id="270" r:id="rId28"/>
    <p:sldId id="271" r:id="rId29"/>
    <p:sldId id="272" r:id="rId30"/>
    <p:sldId id="273" r:id="rId31"/>
    <p:sldId id="274" r:id="rId32"/>
    <p:sldId id="275" r:id="rId33"/>
    <p:sldId id="309" r:id="rId34"/>
    <p:sldId id="310" r:id="rId35"/>
    <p:sldId id="276" r:id="rId36"/>
    <p:sldId id="281" r:id="rId37"/>
    <p:sldId id="259" r:id="rId38"/>
    <p:sldId id="285" r:id="rId39"/>
    <p:sldId id="284" r:id="rId40"/>
    <p:sldId id="294" r:id="rId41"/>
    <p:sldId id="290" r:id="rId42"/>
    <p:sldId id="283" r:id="rId43"/>
    <p:sldId id="291" r:id="rId44"/>
    <p:sldId id="286" r:id="rId45"/>
    <p:sldId id="293" r:id="rId46"/>
    <p:sldId id="287" r:id="rId47"/>
    <p:sldId id="289" r:id="rId48"/>
    <p:sldId id="295" r:id="rId49"/>
    <p:sldId id="288" r:id="rId50"/>
    <p:sldId id="278" r:id="rId51"/>
    <p:sldId id="296" r:id="rId52"/>
    <p:sldId id="258" r:id="rId53"/>
  </p:sldIdLst>
  <p:sldSz cx="9144000" cy="5143500" type="screen16x9"/>
  <p:notesSz cx="6858000" cy="9144000"/>
  <p:defaultTextStyle>
    <a:lvl1pPr algn="ctr" defTabSz="366702">
      <a:defRPr sz="2300">
        <a:latin typeface="+mn-lt"/>
        <a:ea typeface="+mn-ea"/>
        <a:cs typeface="+mn-cs"/>
        <a:sym typeface="Helvetica Light"/>
      </a:defRPr>
    </a:lvl1pPr>
    <a:lvl2pPr indent="143492" algn="ctr" defTabSz="366702">
      <a:defRPr sz="2300">
        <a:latin typeface="+mn-lt"/>
        <a:ea typeface="+mn-ea"/>
        <a:cs typeface="+mn-cs"/>
        <a:sym typeface="Helvetica Light"/>
      </a:defRPr>
    </a:lvl2pPr>
    <a:lvl3pPr indent="286984" algn="ctr" defTabSz="366702">
      <a:defRPr sz="2300">
        <a:latin typeface="+mn-lt"/>
        <a:ea typeface="+mn-ea"/>
        <a:cs typeface="+mn-cs"/>
        <a:sym typeface="Helvetica Light"/>
      </a:defRPr>
    </a:lvl3pPr>
    <a:lvl4pPr indent="430477" algn="ctr" defTabSz="366702">
      <a:defRPr sz="2300">
        <a:latin typeface="+mn-lt"/>
        <a:ea typeface="+mn-ea"/>
        <a:cs typeface="+mn-cs"/>
        <a:sym typeface="Helvetica Light"/>
      </a:defRPr>
    </a:lvl4pPr>
    <a:lvl5pPr indent="573969" algn="ctr" defTabSz="366702">
      <a:defRPr sz="2300">
        <a:latin typeface="+mn-lt"/>
        <a:ea typeface="+mn-ea"/>
        <a:cs typeface="+mn-cs"/>
        <a:sym typeface="Helvetica Light"/>
      </a:defRPr>
    </a:lvl5pPr>
    <a:lvl6pPr indent="717461" algn="ctr" defTabSz="366702">
      <a:defRPr sz="2300">
        <a:latin typeface="+mn-lt"/>
        <a:ea typeface="+mn-ea"/>
        <a:cs typeface="+mn-cs"/>
        <a:sym typeface="Helvetica Light"/>
      </a:defRPr>
    </a:lvl6pPr>
    <a:lvl7pPr indent="860953" algn="ctr" defTabSz="366702">
      <a:defRPr sz="2300">
        <a:latin typeface="+mn-lt"/>
        <a:ea typeface="+mn-ea"/>
        <a:cs typeface="+mn-cs"/>
        <a:sym typeface="Helvetica Light"/>
      </a:defRPr>
    </a:lvl7pPr>
    <a:lvl8pPr indent="1004446" algn="ctr" defTabSz="366702">
      <a:defRPr sz="2300">
        <a:latin typeface="+mn-lt"/>
        <a:ea typeface="+mn-ea"/>
        <a:cs typeface="+mn-cs"/>
        <a:sym typeface="Helvetica Light"/>
      </a:defRPr>
    </a:lvl8pPr>
    <a:lvl9pPr indent="1147938" algn="ctr" defTabSz="366702">
      <a:defRPr sz="2300">
        <a:latin typeface="+mn-lt"/>
        <a:ea typeface="+mn-ea"/>
        <a:cs typeface="+mn-cs"/>
        <a:sym typeface="Helvetica Light"/>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35" autoAdjust="0"/>
  </p:normalViewPr>
  <p:slideViewPr>
    <p:cSldViewPr snapToGrid="0" snapToObjects="1">
      <p:cViewPr varScale="1">
        <p:scale>
          <a:sx n="117" d="100"/>
          <a:sy n="117" d="100"/>
        </p:scale>
        <p:origin x="663" y="57"/>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969242575"/>
      </p:ext>
    </p:extLst>
  </p:cSld>
  <p:clrMap bg1="lt1" tx1="dk1" bg2="lt2" tx2="dk2" accent1="accent1" accent2="accent2" accent3="accent3" accent4="accent4" accent5="accent5" accent6="accent6" hlink="hlink" folHlink="folHlink"/>
  <p:notesStyle>
    <a:lvl1pPr defTabSz="286984">
      <a:lnSpc>
        <a:spcPct val="117999"/>
      </a:lnSpc>
      <a:defRPr sz="1400">
        <a:latin typeface="Helvetica Neue"/>
        <a:ea typeface="Helvetica Neue"/>
        <a:cs typeface="Helvetica Neue"/>
        <a:sym typeface="Helvetica Neue"/>
      </a:defRPr>
    </a:lvl1pPr>
    <a:lvl2pPr indent="143492" defTabSz="286984">
      <a:lnSpc>
        <a:spcPct val="117999"/>
      </a:lnSpc>
      <a:defRPr sz="1400">
        <a:latin typeface="Helvetica Neue"/>
        <a:ea typeface="Helvetica Neue"/>
        <a:cs typeface="Helvetica Neue"/>
        <a:sym typeface="Helvetica Neue"/>
      </a:defRPr>
    </a:lvl2pPr>
    <a:lvl3pPr indent="286984" defTabSz="286984">
      <a:lnSpc>
        <a:spcPct val="117999"/>
      </a:lnSpc>
      <a:defRPr sz="1400">
        <a:latin typeface="Helvetica Neue"/>
        <a:ea typeface="Helvetica Neue"/>
        <a:cs typeface="Helvetica Neue"/>
        <a:sym typeface="Helvetica Neue"/>
      </a:defRPr>
    </a:lvl3pPr>
    <a:lvl4pPr indent="430477" defTabSz="286984">
      <a:lnSpc>
        <a:spcPct val="117999"/>
      </a:lnSpc>
      <a:defRPr sz="1400">
        <a:latin typeface="Helvetica Neue"/>
        <a:ea typeface="Helvetica Neue"/>
        <a:cs typeface="Helvetica Neue"/>
        <a:sym typeface="Helvetica Neue"/>
      </a:defRPr>
    </a:lvl4pPr>
    <a:lvl5pPr indent="573969" defTabSz="286984">
      <a:lnSpc>
        <a:spcPct val="117999"/>
      </a:lnSpc>
      <a:defRPr sz="1400">
        <a:latin typeface="Helvetica Neue"/>
        <a:ea typeface="Helvetica Neue"/>
        <a:cs typeface="Helvetica Neue"/>
        <a:sym typeface="Helvetica Neue"/>
      </a:defRPr>
    </a:lvl5pPr>
    <a:lvl6pPr indent="717461" defTabSz="286984">
      <a:lnSpc>
        <a:spcPct val="117999"/>
      </a:lnSpc>
      <a:defRPr sz="1400">
        <a:latin typeface="Helvetica Neue"/>
        <a:ea typeface="Helvetica Neue"/>
        <a:cs typeface="Helvetica Neue"/>
        <a:sym typeface="Helvetica Neue"/>
      </a:defRPr>
    </a:lvl6pPr>
    <a:lvl7pPr indent="860953" defTabSz="286984">
      <a:lnSpc>
        <a:spcPct val="117999"/>
      </a:lnSpc>
      <a:defRPr sz="1400">
        <a:latin typeface="Helvetica Neue"/>
        <a:ea typeface="Helvetica Neue"/>
        <a:cs typeface="Helvetica Neue"/>
        <a:sym typeface="Helvetica Neue"/>
      </a:defRPr>
    </a:lvl7pPr>
    <a:lvl8pPr indent="1004446" defTabSz="286984">
      <a:lnSpc>
        <a:spcPct val="117999"/>
      </a:lnSpc>
      <a:defRPr sz="1400">
        <a:latin typeface="Helvetica Neue"/>
        <a:ea typeface="Helvetica Neue"/>
        <a:cs typeface="Helvetica Neue"/>
        <a:sym typeface="Helvetica Neue"/>
      </a:defRPr>
    </a:lvl8pPr>
    <a:lvl9pPr indent="1147938" defTabSz="286984">
      <a:lnSpc>
        <a:spcPct val="117999"/>
      </a:lnSpc>
      <a:defRPr sz="14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xfrm>
            <a:off x="3884613" y="8685213"/>
            <a:ext cx="2971800" cy="457200"/>
          </a:xfrm>
          <a:prstGeom prst="rect">
            <a:avLst/>
          </a:prstGeom>
          <a:noFill/>
        </p:spPr>
        <p:txBody>
          <a:bodyPr/>
          <a:lstStyle/>
          <a:p>
            <a:fld id="{009362E5-24C2-4A45-AC93-56F4CBACC537}" type="slidenum">
              <a:rPr lang="de-DE" smtClean="0"/>
              <a:pPr/>
              <a:t>7</a:t>
            </a:fld>
            <a:endParaRPr lang="de-DE"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77484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838CD48-8DBE-4197-B2A9-02927B91A889}" type="slidenum">
              <a:rPr lang="en-US" smtClean="0"/>
              <a:pPr/>
              <a:t>17</a:t>
            </a:fld>
            <a:endParaRPr lang="en-US"/>
          </a:p>
        </p:txBody>
      </p:sp>
    </p:spTree>
    <p:extLst>
      <p:ext uri="{BB962C8B-B14F-4D97-AF65-F5344CB8AC3E}">
        <p14:creationId xmlns:p14="http://schemas.microsoft.com/office/powerpoint/2010/main" val="576969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838CD48-8DBE-4197-B2A9-02927B91A889}" type="slidenum">
              <a:rPr lang="en-US" smtClean="0"/>
              <a:pPr/>
              <a:t>18</a:t>
            </a:fld>
            <a:endParaRPr lang="en-US"/>
          </a:p>
        </p:txBody>
      </p:sp>
    </p:spTree>
    <p:extLst>
      <p:ext uri="{BB962C8B-B14F-4D97-AF65-F5344CB8AC3E}">
        <p14:creationId xmlns:p14="http://schemas.microsoft.com/office/powerpoint/2010/main" val="1635892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838CD48-8DBE-4197-B2A9-02927B91A889}" type="slidenum">
              <a:rPr lang="en-US" smtClean="0"/>
              <a:pPr/>
              <a:t>19</a:t>
            </a:fld>
            <a:endParaRPr lang="en-US"/>
          </a:p>
        </p:txBody>
      </p:sp>
    </p:spTree>
    <p:extLst>
      <p:ext uri="{BB962C8B-B14F-4D97-AF65-F5344CB8AC3E}">
        <p14:creationId xmlns:p14="http://schemas.microsoft.com/office/powerpoint/2010/main" val="2448500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838CD48-8DBE-4197-B2A9-02927B91A889}" type="slidenum">
              <a:rPr lang="en-US" smtClean="0"/>
              <a:pPr/>
              <a:t>20</a:t>
            </a:fld>
            <a:endParaRPr lang="en-US"/>
          </a:p>
        </p:txBody>
      </p:sp>
    </p:spTree>
    <p:extLst>
      <p:ext uri="{BB962C8B-B14F-4D97-AF65-F5344CB8AC3E}">
        <p14:creationId xmlns:p14="http://schemas.microsoft.com/office/powerpoint/2010/main" val="1191485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838CD48-8DBE-4197-B2A9-02927B91A889}" type="slidenum">
              <a:rPr lang="en-US" smtClean="0"/>
              <a:pPr/>
              <a:t>21</a:t>
            </a:fld>
            <a:endParaRPr lang="en-US"/>
          </a:p>
        </p:txBody>
      </p:sp>
    </p:spTree>
    <p:extLst>
      <p:ext uri="{BB962C8B-B14F-4D97-AF65-F5344CB8AC3E}">
        <p14:creationId xmlns:p14="http://schemas.microsoft.com/office/powerpoint/2010/main" val="2541384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838CD48-8DBE-4197-B2A9-02927B91A889}" type="slidenum">
              <a:rPr lang="en-US" smtClean="0"/>
              <a:pPr/>
              <a:t>22</a:t>
            </a:fld>
            <a:endParaRPr lang="en-US"/>
          </a:p>
        </p:txBody>
      </p:sp>
    </p:spTree>
    <p:extLst>
      <p:ext uri="{BB962C8B-B14F-4D97-AF65-F5344CB8AC3E}">
        <p14:creationId xmlns:p14="http://schemas.microsoft.com/office/powerpoint/2010/main" val="3505227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393700" y="692150"/>
            <a:ext cx="6072188" cy="3416300"/>
          </a:xfrm>
          <a:noFill/>
          <a:ln>
            <a:solidFill>
              <a:srgbClr val="000000"/>
            </a:solidFill>
            <a:miter lim="800000"/>
            <a:headEnd/>
            <a:tailEnd/>
          </a:ln>
        </p:spPr>
      </p:sp>
      <p:sp>
        <p:nvSpPr>
          <p:cNvPr id="58371" name="Rectangle 3"/>
          <p:cNvSpPr>
            <a:spLocks noGrp="1" noChangeArrowheads="1"/>
          </p:cNvSpPr>
          <p:nvPr>
            <p:ph type="body" idx="1"/>
          </p:nvPr>
        </p:nvSpPr>
        <p:spPr>
          <a:xfrm>
            <a:off x="913260" y="4343400"/>
            <a:ext cx="5031482" cy="4114800"/>
          </a:xfrm>
        </p:spPr>
        <p:txBody>
          <a:bodyPr lIns="90482" tIns="44447" rIns="90482" bIns="44447"/>
          <a:lstStyle/>
          <a:p>
            <a:endParaRPr lang="en-US" smtClean="0"/>
          </a:p>
        </p:txBody>
      </p:sp>
    </p:spTree>
    <p:extLst>
      <p:ext uri="{BB962C8B-B14F-4D97-AF65-F5344CB8AC3E}">
        <p14:creationId xmlns:p14="http://schemas.microsoft.com/office/powerpoint/2010/main" val="430286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49156" name="Slide Number Placeholder 3"/>
          <p:cNvSpPr>
            <a:spLocks noGrp="1"/>
          </p:cNvSpPr>
          <p:nvPr>
            <p:ph type="sldNum" sz="quarter" idx="5"/>
          </p:nvPr>
        </p:nvSpPr>
        <p:spPr>
          <a:xfrm>
            <a:off x="3884613" y="8829675"/>
            <a:ext cx="2971800"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C5F1E9-5571-48A2-84E5-4A05D5B2267F}" type="slidenum">
              <a:rPr lang="en-US" altLang="en-US"/>
              <a:pPr eaLnBrk="1" hangingPunct="1"/>
              <a:t>24</a:t>
            </a:fld>
            <a:endParaRPr lang="en-US" altLang="en-US"/>
          </a:p>
        </p:txBody>
      </p:sp>
    </p:spTree>
    <p:extLst>
      <p:ext uri="{BB962C8B-B14F-4D97-AF65-F5344CB8AC3E}">
        <p14:creationId xmlns:p14="http://schemas.microsoft.com/office/powerpoint/2010/main" val="610648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838CD48-8DBE-4197-B2A9-02927B91A889}" type="slidenum">
              <a:rPr lang="en-US" smtClean="0"/>
              <a:pPr/>
              <a:t>25</a:t>
            </a:fld>
            <a:endParaRPr lang="en-US"/>
          </a:p>
        </p:txBody>
      </p:sp>
    </p:spTree>
    <p:extLst>
      <p:ext uri="{BB962C8B-B14F-4D97-AF65-F5344CB8AC3E}">
        <p14:creationId xmlns:p14="http://schemas.microsoft.com/office/powerpoint/2010/main" val="3380329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393700" y="692150"/>
            <a:ext cx="6072188" cy="3416300"/>
          </a:xfrm>
          <a:noFill/>
          <a:ln>
            <a:solidFill>
              <a:srgbClr val="000000"/>
            </a:solidFill>
            <a:miter lim="800000"/>
            <a:headEnd/>
            <a:tailEnd/>
          </a:ln>
        </p:spPr>
      </p:sp>
      <p:sp>
        <p:nvSpPr>
          <p:cNvPr id="52227" name="Rectangle 3"/>
          <p:cNvSpPr>
            <a:spLocks noGrp="1" noChangeArrowheads="1"/>
          </p:cNvSpPr>
          <p:nvPr>
            <p:ph type="body" idx="1"/>
          </p:nvPr>
        </p:nvSpPr>
        <p:spPr>
          <a:xfrm>
            <a:off x="913260" y="4343400"/>
            <a:ext cx="5031482" cy="4114800"/>
          </a:xfrm>
        </p:spPr>
        <p:txBody>
          <a:bodyPr lIns="90482" tIns="44447" rIns="90482" bIns="44447"/>
          <a:lstStyle/>
          <a:p>
            <a:endParaRPr lang="en-US" smtClean="0"/>
          </a:p>
        </p:txBody>
      </p:sp>
    </p:spTree>
    <p:extLst>
      <p:ext uri="{BB962C8B-B14F-4D97-AF65-F5344CB8AC3E}">
        <p14:creationId xmlns:p14="http://schemas.microsoft.com/office/powerpoint/2010/main" val="344783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p>
        </p:txBody>
      </p:sp>
      <p:sp>
        <p:nvSpPr>
          <p:cNvPr id="36868" name="Slide Number Placeholder 3"/>
          <p:cNvSpPr>
            <a:spLocks noGrp="1"/>
          </p:cNvSpPr>
          <p:nvPr>
            <p:ph type="sldNum" sz="quarter" idx="5"/>
          </p:nvPr>
        </p:nvSpPr>
        <p:spPr>
          <a:xfrm>
            <a:off x="3884613" y="8685213"/>
            <a:ext cx="2971800" cy="457200"/>
          </a:xfrm>
          <a:prstGeom prst="rect">
            <a:avLst/>
          </a:prstGeom>
          <a:noFill/>
        </p:spPr>
        <p:txBody>
          <a:bodyPr/>
          <a:lstStyle/>
          <a:p>
            <a:fld id="{A436EFF0-E121-44DF-ABEF-EB257B23E721}" type="slidenum">
              <a:rPr lang="de-DE" smtClean="0"/>
              <a:pPr/>
              <a:t>8</a:t>
            </a:fld>
            <a:endParaRPr lang="de-DE" smtClean="0"/>
          </a:p>
        </p:txBody>
      </p:sp>
    </p:spTree>
    <p:extLst>
      <p:ext uri="{BB962C8B-B14F-4D97-AF65-F5344CB8AC3E}">
        <p14:creationId xmlns:p14="http://schemas.microsoft.com/office/powerpoint/2010/main" val="910018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p:txBody>
          <a:bodyPr/>
          <a:lstStyle/>
          <a:p>
            <a:pPr eaLnBrk="1" hangingPunct="1"/>
            <a:endParaRPr lang="en-US" smtClean="0"/>
          </a:p>
        </p:txBody>
      </p:sp>
      <p:sp>
        <p:nvSpPr>
          <p:cNvPr id="4" name="Slide Number Placeholder 3"/>
          <p:cNvSpPr txBox="1">
            <a:spLocks noGrp="1"/>
          </p:cNvSpPr>
          <p:nvPr/>
        </p:nvSpPr>
        <p:spPr bwMode="auto">
          <a:xfrm>
            <a:off x="3884852" y="8685235"/>
            <a:ext cx="2971593" cy="457200"/>
          </a:xfrm>
          <a:prstGeom prst="rect">
            <a:avLst/>
          </a:prstGeom>
          <a:noFill/>
          <a:ln w="9525">
            <a:noFill/>
            <a:miter lim="800000"/>
            <a:headEnd/>
            <a:tailEnd/>
          </a:ln>
        </p:spPr>
        <p:txBody>
          <a:bodyPr lIns="91427" tIns="45714" rIns="91427" bIns="45714" anchor="b"/>
          <a:lstStyle/>
          <a:p>
            <a:pPr algn="r" defTabSz="865052"/>
            <a:fld id="{FE8EC8D7-2F0B-4928-9191-742AE64215BD}" type="slidenum">
              <a:rPr lang="en-US" sz="1200"/>
              <a:pPr algn="r" defTabSz="865052"/>
              <a:t>27</a:t>
            </a:fld>
            <a:endParaRPr lang="en-US" sz="1200" dirty="0"/>
          </a:p>
        </p:txBody>
      </p:sp>
    </p:spTree>
    <p:extLst>
      <p:ext uri="{BB962C8B-B14F-4D97-AF65-F5344CB8AC3E}">
        <p14:creationId xmlns:p14="http://schemas.microsoft.com/office/powerpoint/2010/main" val="562827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393700" y="692150"/>
            <a:ext cx="6072188" cy="3416300"/>
          </a:xfrm>
          <a:noFill/>
          <a:ln>
            <a:solidFill>
              <a:srgbClr val="000000"/>
            </a:solidFill>
            <a:miter lim="800000"/>
            <a:headEnd/>
            <a:tailEnd/>
          </a:ln>
        </p:spPr>
      </p:sp>
      <p:sp>
        <p:nvSpPr>
          <p:cNvPr id="52227" name="Rectangle 3"/>
          <p:cNvSpPr>
            <a:spLocks noGrp="1" noChangeArrowheads="1"/>
          </p:cNvSpPr>
          <p:nvPr>
            <p:ph type="body" idx="1"/>
          </p:nvPr>
        </p:nvSpPr>
        <p:spPr>
          <a:xfrm>
            <a:off x="913260" y="4343400"/>
            <a:ext cx="5031482" cy="4114800"/>
          </a:xfrm>
        </p:spPr>
        <p:txBody>
          <a:bodyPr lIns="90482" tIns="44447" rIns="90482" bIns="44447"/>
          <a:lstStyle/>
          <a:p>
            <a:endParaRPr lang="en-US" smtClean="0"/>
          </a:p>
        </p:txBody>
      </p:sp>
    </p:spTree>
    <p:extLst>
      <p:ext uri="{BB962C8B-B14F-4D97-AF65-F5344CB8AC3E}">
        <p14:creationId xmlns:p14="http://schemas.microsoft.com/office/powerpoint/2010/main" val="1444386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p:txBody>
          <a:bodyPr/>
          <a:lstStyle/>
          <a:p>
            <a:pPr eaLnBrk="1" hangingPunct="1"/>
            <a:endParaRPr lang="en-US" smtClean="0"/>
          </a:p>
        </p:txBody>
      </p:sp>
      <p:sp>
        <p:nvSpPr>
          <p:cNvPr id="4" name="Slide Number Placeholder 3"/>
          <p:cNvSpPr txBox="1">
            <a:spLocks noGrp="1"/>
          </p:cNvSpPr>
          <p:nvPr/>
        </p:nvSpPr>
        <p:spPr bwMode="auto">
          <a:xfrm>
            <a:off x="3884852" y="8685235"/>
            <a:ext cx="2971593" cy="457200"/>
          </a:xfrm>
          <a:prstGeom prst="rect">
            <a:avLst/>
          </a:prstGeom>
          <a:noFill/>
          <a:ln w="9525">
            <a:noFill/>
            <a:miter lim="800000"/>
            <a:headEnd/>
            <a:tailEnd/>
          </a:ln>
        </p:spPr>
        <p:txBody>
          <a:bodyPr lIns="91427" tIns="45714" rIns="91427" bIns="45714" anchor="b"/>
          <a:lstStyle/>
          <a:p>
            <a:pPr algn="r" defTabSz="865052"/>
            <a:fld id="{B8E760F8-4C35-4963-94F9-9E433A651197}" type="slidenum">
              <a:rPr lang="en-US" sz="1200"/>
              <a:pPr algn="r" defTabSz="865052"/>
              <a:t>29</a:t>
            </a:fld>
            <a:endParaRPr lang="en-US" sz="1200" dirty="0"/>
          </a:p>
        </p:txBody>
      </p:sp>
    </p:spTree>
    <p:extLst>
      <p:ext uri="{BB962C8B-B14F-4D97-AF65-F5344CB8AC3E}">
        <p14:creationId xmlns:p14="http://schemas.microsoft.com/office/powerpoint/2010/main" val="986269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393700" y="692150"/>
            <a:ext cx="6072188" cy="3416300"/>
          </a:xfrm>
          <a:noFill/>
          <a:ln>
            <a:solidFill>
              <a:srgbClr val="000000"/>
            </a:solidFill>
            <a:miter lim="800000"/>
            <a:headEnd/>
            <a:tailEnd/>
          </a:ln>
        </p:spPr>
      </p:sp>
      <p:sp>
        <p:nvSpPr>
          <p:cNvPr id="62467" name="Rectangle 3"/>
          <p:cNvSpPr>
            <a:spLocks noGrp="1" noChangeArrowheads="1"/>
          </p:cNvSpPr>
          <p:nvPr>
            <p:ph type="body" idx="1"/>
          </p:nvPr>
        </p:nvSpPr>
        <p:spPr>
          <a:xfrm>
            <a:off x="913260" y="4343400"/>
            <a:ext cx="5031482" cy="4114800"/>
          </a:xfrm>
        </p:spPr>
        <p:txBody>
          <a:bodyPr lIns="90482" tIns="44447" rIns="90482" bIns="44447"/>
          <a:lstStyle/>
          <a:p>
            <a:endParaRPr lang="en-US" smtClean="0"/>
          </a:p>
        </p:txBody>
      </p:sp>
    </p:spTree>
    <p:extLst>
      <p:ext uri="{BB962C8B-B14F-4D97-AF65-F5344CB8AC3E}">
        <p14:creationId xmlns:p14="http://schemas.microsoft.com/office/powerpoint/2010/main" val="3778771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p:txBody>
          <a:bodyPr/>
          <a:lstStyle/>
          <a:p>
            <a:pPr eaLnBrk="1" hangingPunct="1"/>
            <a:endParaRPr lang="en-US" smtClean="0"/>
          </a:p>
        </p:txBody>
      </p:sp>
      <p:sp>
        <p:nvSpPr>
          <p:cNvPr id="4" name="Slide Number Placeholder 3"/>
          <p:cNvSpPr txBox="1">
            <a:spLocks noGrp="1"/>
          </p:cNvSpPr>
          <p:nvPr/>
        </p:nvSpPr>
        <p:spPr bwMode="auto">
          <a:xfrm>
            <a:off x="3884852" y="8685235"/>
            <a:ext cx="2971593" cy="457200"/>
          </a:xfrm>
          <a:prstGeom prst="rect">
            <a:avLst/>
          </a:prstGeom>
          <a:noFill/>
          <a:ln w="9525">
            <a:noFill/>
            <a:miter lim="800000"/>
            <a:headEnd/>
            <a:tailEnd/>
          </a:ln>
        </p:spPr>
        <p:txBody>
          <a:bodyPr lIns="91427" tIns="45714" rIns="91427" bIns="45714" anchor="b"/>
          <a:lstStyle/>
          <a:p>
            <a:pPr algn="r" defTabSz="865052"/>
            <a:fld id="{B5B4DF61-C79B-4310-ABA5-218BC7EE7206}" type="slidenum">
              <a:rPr lang="en-US" sz="1200"/>
              <a:pPr algn="r" defTabSz="865052"/>
              <a:t>31</a:t>
            </a:fld>
            <a:endParaRPr lang="en-US" sz="1200" dirty="0"/>
          </a:p>
        </p:txBody>
      </p:sp>
    </p:spTree>
    <p:extLst>
      <p:ext uri="{BB962C8B-B14F-4D97-AF65-F5344CB8AC3E}">
        <p14:creationId xmlns:p14="http://schemas.microsoft.com/office/powerpoint/2010/main" val="2329700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261BDAA-9F7D-42DC-9E33-1B18348203E5}" type="slidenum">
              <a:rPr lang="en-US" smtClean="0"/>
              <a:pPr/>
              <a:t>32</a:t>
            </a:fld>
            <a:endParaRPr lang="en-US"/>
          </a:p>
        </p:txBody>
      </p:sp>
    </p:spTree>
    <p:extLst>
      <p:ext uri="{BB962C8B-B14F-4D97-AF65-F5344CB8AC3E}">
        <p14:creationId xmlns:p14="http://schemas.microsoft.com/office/powerpoint/2010/main" val="2025984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p:txBody>
          <a:bodyPr/>
          <a:lstStyle/>
          <a:p>
            <a:pPr eaLnBrk="1" hangingPunct="1"/>
            <a:endParaRPr lang="en-US" smtClean="0"/>
          </a:p>
        </p:txBody>
      </p:sp>
      <p:sp>
        <p:nvSpPr>
          <p:cNvPr id="4" name="Slide Number Placeholder 3"/>
          <p:cNvSpPr txBox="1">
            <a:spLocks noGrp="1"/>
          </p:cNvSpPr>
          <p:nvPr/>
        </p:nvSpPr>
        <p:spPr bwMode="auto">
          <a:xfrm>
            <a:off x="3884852" y="8685235"/>
            <a:ext cx="2971593" cy="457200"/>
          </a:xfrm>
          <a:prstGeom prst="rect">
            <a:avLst/>
          </a:prstGeom>
          <a:noFill/>
          <a:ln w="9525">
            <a:noFill/>
            <a:miter lim="800000"/>
            <a:headEnd/>
            <a:tailEnd/>
          </a:ln>
        </p:spPr>
        <p:txBody>
          <a:bodyPr lIns="91427" tIns="45714" rIns="91427" bIns="45714" anchor="b"/>
          <a:lstStyle/>
          <a:p>
            <a:pPr algn="r" defTabSz="865052"/>
            <a:fld id="{B8E760F8-4C35-4963-94F9-9E433A651197}" type="slidenum">
              <a:rPr lang="en-US" sz="1200"/>
              <a:pPr algn="r" defTabSz="865052"/>
              <a:t>37</a:t>
            </a:fld>
            <a:endParaRPr lang="en-US" sz="1200" dirty="0"/>
          </a:p>
        </p:txBody>
      </p:sp>
    </p:spTree>
    <p:extLst>
      <p:ext uri="{BB962C8B-B14F-4D97-AF65-F5344CB8AC3E}">
        <p14:creationId xmlns:p14="http://schemas.microsoft.com/office/powerpoint/2010/main" val="2791306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77950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26915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p>
        </p:txBody>
      </p:sp>
      <p:sp>
        <p:nvSpPr>
          <p:cNvPr id="37892" name="Slide Number Placeholder 3"/>
          <p:cNvSpPr>
            <a:spLocks noGrp="1"/>
          </p:cNvSpPr>
          <p:nvPr>
            <p:ph type="sldNum" sz="quarter" idx="5"/>
          </p:nvPr>
        </p:nvSpPr>
        <p:spPr>
          <a:xfrm>
            <a:off x="3884613" y="8685213"/>
            <a:ext cx="2971800" cy="457200"/>
          </a:xfrm>
          <a:prstGeom prst="rect">
            <a:avLst/>
          </a:prstGeom>
          <a:noFill/>
        </p:spPr>
        <p:txBody>
          <a:bodyPr/>
          <a:lstStyle/>
          <a:p>
            <a:fld id="{791D0D8A-37DA-4C85-8D15-E5A4CD777088}" type="slidenum">
              <a:rPr lang="de-DE" smtClean="0"/>
              <a:pPr/>
              <a:t>9</a:t>
            </a:fld>
            <a:endParaRPr lang="de-DE" smtClean="0"/>
          </a:p>
        </p:txBody>
      </p:sp>
    </p:spTree>
    <p:extLst>
      <p:ext uri="{BB962C8B-B14F-4D97-AF65-F5344CB8AC3E}">
        <p14:creationId xmlns:p14="http://schemas.microsoft.com/office/powerpoint/2010/main" val="282213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46784DD-B98B-4E61-B853-1626EC88FB87}" type="slidenum">
              <a:rPr lang="de-DE" smtClean="0"/>
              <a:pPr/>
              <a:t>10</a:t>
            </a:fld>
            <a:endParaRPr lang="de-DE"/>
          </a:p>
        </p:txBody>
      </p:sp>
    </p:spTree>
    <p:extLst>
      <p:ext uri="{BB962C8B-B14F-4D97-AF65-F5344CB8AC3E}">
        <p14:creationId xmlns:p14="http://schemas.microsoft.com/office/powerpoint/2010/main" val="199245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46784DD-B98B-4E61-B853-1626EC88FB87}" type="slidenum">
              <a:rPr lang="de-DE" smtClean="0"/>
              <a:pPr/>
              <a:t>11</a:t>
            </a:fld>
            <a:endParaRPr lang="de-DE"/>
          </a:p>
        </p:txBody>
      </p:sp>
    </p:spTree>
    <p:extLst>
      <p:ext uri="{BB962C8B-B14F-4D97-AF65-F5344CB8AC3E}">
        <p14:creationId xmlns:p14="http://schemas.microsoft.com/office/powerpoint/2010/main" val="962147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2971800" cy="457200"/>
          </a:xfrm>
          <a:prstGeom prst="rect">
            <a:avLst/>
          </a:prstGeom>
          <a:ln/>
        </p:spPr>
        <p:txBody>
          <a:bodyPr/>
          <a:lstStyle/>
          <a:p>
            <a:r>
              <a:rPr lang="en-US"/>
              <a:t>WSN Training: Intro to WSN &amp; Mote Kits</a:t>
            </a:r>
          </a:p>
        </p:txBody>
      </p:sp>
      <p:sp>
        <p:nvSpPr>
          <p:cNvPr id="5" name="Rectangle 3"/>
          <p:cNvSpPr>
            <a:spLocks noGrp="1" noChangeArrowheads="1"/>
          </p:cNvSpPr>
          <p:nvPr>
            <p:ph type="dt" idx="1"/>
          </p:nvPr>
        </p:nvSpPr>
        <p:spPr>
          <a:xfrm>
            <a:off x="3884613" y="0"/>
            <a:ext cx="2971800" cy="457200"/>
          </a:xfrm>
          <a:prstGeom prst="rect">
            <a:avLst/>
          </a:prstGeom>
          <a:ln/>
        </p:spPr>
        <p:txBody>
          <a:bodyPr/>
          <a:lstStyle/>
          <a:p>
            <a:r>
              <a:rPr lang="en-US"/>
              <a:t>Feb 2007</a:t>
            </a:r>
          </a:p>
        </p:txBody>
      </p:sp>
      <p:sp>
        <p:nvSpPr>
          <p:cNvPr id="6" name="Rectangle 6"/>
          <p:cNvSpPr>
            <a:spLocks noGrp="1" noChangeArrowheads="1"/>
          </p:cNvSpPr>
          <p:nvPr>
            <p:ph type="ftr" sz="quarter" idx="4"/>
          </p:nvPr>
        </p:nvSpPr>
        <p:spPr>
          <a:xfrm>
            <a:off x="0" y="8685213"/>
            <a:ext cx="2971800" cy="457200"/>
          </a:xfrm>
          <a:prstGeom prst="rect">
            <a:avLst/>
          </a:prstGeom>
          <a:ln/>
        </p:spPr>
        <p:txBody>
          <a:bodyPr/>
          <a:lstStyle/>
          <a:p>
            <a:r>
              <a:rPr lang="en-US"/>
              <a:t>Crossbow Technology, Inc. Proprietary</a:t>
            </a:r>
          </a:p>
        </p:txBody>
      </p:sp>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A7B18983-2893-424C-A52D-9B2EAADA8A92}" type="slidenum">
              <a:rPr lang="en-US"/>
              <a:pPr/>
              <a:t>12</a:t>
            </a:fld>
            <a:endParaRPr lang="en-US"/>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6928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2971800" cy="457200"/>
          </a:xfrm>
          <a:prstGeom prst="rect">
            <a:avLst/>
          </a:prstGeom>
          <a:ln/>
        </p:spPr>
        <p:txBody>
          <a:bodyPr/>
          <a:lstStyle/>
          <a:p>
            <a:r>
              <a:rPr lang="en-US"/>
              <a:t>WSN Training: Intro to WSN &amp; Mote Kits</a:t>
            </a:r>
          </a:p>
        </p:txBody>
      </p:sp>
      <p:sp>
        <p:nvSpPr>
          <p:cNvPr id="5" name="Rectangle 3"/>
          <p:cNvSpPr>
            <a:spLocks noGrp="1" noChangeArrowheads="1"/>
          </p:cNvSpPr>
          <p:nvPr>
            <p:ph type="dt" idx="1"/>
          </p:nvPr>
        </p:nvSpPr>
        <p:spPr>
          <a:xfrm>
            <a:off x="3884613" y="0"/>
            <a:ext cx="2971800" cy="457200"/>
          </a:xfrm>
          <a:prstGeom prst="rect">
            <a:avLst/>
          </a:prstGeom>
          <a:ln/>
        </p:spPr>
        <p:txBody>
          <a:bodyPr/>
          <a:lstStyle/>
          <a:p>
            <a:r>
              <a:rPr lang="en-US"/>
              <a:t>Feb 2007</a:t>
            </a:r>
          </a:p>
        </p:txBody>
      </p:sp>
      <p:sp>
        <p:nvSpPr>
          <p:cNvPr id="6" name="Rectangle 6"/>
          <p:cNvSpPr>
            <a:spLocks noGrp="1" noChangeArrowheads="1"/>
          </p:cNvSpPr>
          <p:nvPr>
            <p:ph type="ftr" sz="quarter" idx="4"/>
          </p:nvPr>
        </p:nvSpPr>
        <p:spPr>
          <a:xfrm>
            <a:off x="0" y="8685213"/>
            <a:ext cx="2971800" cy="457200"/>
          </a:xfrm>
          <a:prstGeom prst="rect">
            <a:avLst/>
          </a:prstGeom>
          <a:ln/>
        </p:spPr>
        <p:txBody>
          <a:bodyPr/>
          <a:lstStyle/>
          <a:p>
            <a:r>
              <a:rPr lang="en-US"/>
              <a:t>Crossbow Technology, Inc. Proprietary</a:t>
            </a:r>
          </a:p>
        </p:txBody>
      </p:sp>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E9F951B-5FF5-4470-8DC0-6269C97349A4}" type="slidenum">
              <a:rPr lang="en-US"/>
              <a:pPr/>
              <a:t>13</a:t>
            </a:fld>
            <a:endParaRPr lang="en-US"/>
          </a:p>
        </p:txBody>
      </p:sp>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2913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65163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p:txBody>
          <a:bodyPr/>
          <a:lstStyle/>
          <a:p>
            <a:pPr eaLnBrk="1" hangingPunct="1"/>
            <a:endParaRPr lang="en-US" smtClean="0"/>
          </a:p>
        </p:txBody>
      </p:sp>
      <p:sp>
        <p:nvSpPr>
          <p:cNvPr id="4" name="Slide Number Placeholder 3"/>
          <p:cNvSpPr>
            <a:spLocks noGrp="1"/>
          </p:cNvSpPr>
          <p:nvPr>
            <p:ph type="sldNum" sz="quarter" idx="5"/>
          </p:nvPr>
        </p:nvSpPr>
        <p:spPr>
          <a:xfrm>
            <a:off x="3884613" y="8685213"/>
            <a:ext cx="2971800" cy="457200"/>
          </a:xfrm>
          <a:prstGeom prst="rect">
            <a:avLst/>
          </a:prstGeom>
          <a:noFill/>
        </p:spPr>
        <p:txBody>
          <a:bodyPr/>
          <a:lstStyle/>
          <a:p>
            <a:fld id="{C8A25DAB-4828-4A96-A1A5-F16CB0A218A6}" type="slidenum">
              <a:rPr lang="en-US"/>
              <a:pPr/>
              <a:t>16</a:t>
            </a:fld>
            <a:endParaRPr lang="en-US"/>
          </a:p>
        </p:txBody>
      </p:sp>
    </p:spTree>
    <p:extLst>
      <p:ext uri="{BB962C8B-B14F-4D97-AF65-F5344CB8AC3E}">
        <p14:creationId xmlns:p14="http://schemas.microsoft.com/office/powerpoint/2010/main" val="4085677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8149" indent="0" algn="ctr">
              <a:buNone/>
              <a:defRPr>
                <a:solidFill>
                  <a:schemeClr val="tx1">
                    <a:tint val="75000"/>
                  </a:schemeClr>
                </a:solidFill>
              </a:defRPr>
            </a:lvl2pPr>
            <a:lvl3pPr marL="816299" indent="0" algn="ctr">
              <a:buNone/>
              <a:defRPr>
                <a:solidFill>
                  <a:schemeClr val="tx1">
                    <a:tint val="75000"/>
                  </a:schemeClr>
                </a:solidFill>
              </a:defRPr>
            </a:lvl3pPr>
            <a:lvl4pPr marL="1224448" indent="0" algn="ctr">
              <a:buNone/>
              <a:defRPr>
                <a:solidFill>
                  <a:schemeClr val="tx1">
                    <a:tint val="75000"/>
                  </a:schemeClr>
                </a:solidFill>
              </a:defRPr>
            </a:lvl4pPr>
            <a:lvl5pPr marL="1632597" indent="0" algn="ctr">
              <a:buNone/>
              <a:defRPr>
                <a:solidFill>
                  <a:schemeClr val="tx1">
                    <a:tint val="75000"/>
                  </a:schemeClr>
                </a:solidFill>
              </a:defRPr>
            </a:lvl5pPr>
            <a:lvl6pPr marL="2040746" indent="0" algn="ctr">
              <a:buNone/>
              <a:defRPr>
                <a:solidFill>
                  <a:schemeClr val="tx1">
                    <a:tint val="75000"/>
                  </a:schemeClr>
                </a:solidFill>
              </a:defRPr>
            </a:lvl6pPr>
            <a:lvl7pPr marL="2448896" indent="0" algn="ctr">
              <a:buNone/>
              <a:defRPr>
                <a:solidFill>
                  <a:schemeClr val="tx1">
                    <a:tint val="75000"/>
                  </a:schemeClr>
                </a:solidFill>
              </a:defRPr>
            </a:lvl7pPr>
            <a:lvl8pPr marL="2857045" indent="0" algn="ctr">
              <a:buNone/>
              <a:defRPr>
                <a:solidFill>
                  <a:schemeClr val="tx1">
                    <a:tint val="75000"/>
                  </a:schemeClr>
                </a:solidFill>
              </a:defRPr>
            </a:lvl8pPr>
            <a:lvl9pPr marL="326519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616141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71786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308476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69" y="863947"/>
            <a:ext cx="7358063" cy="1741289"/>
          </a:xfrm>
          <a:prstGeom prst="rect">
            <a:avLst/>
          </a:prstGeom>
        </p:spPr>
        <p:txBody>
          <a:bodyPr anchor="b"/>
          <a:lstStyle/>
          <a:p>
            <a:pPr lvl="0">
              <a:defRPr sz="1800"/>
            </a:pPr>
            <a:r>
              <a:rPr sz="5000"/>
              <a:t>Title Text</a:t>
            </a:r>
          </a:p>
        </p:txBody>
      </p:sp>
      <p:sp>
        <p:nvSpPr>
          <p:cNvPr id="6" name="Shape 6"/>
          <p:cNvSpPr>
            <a:spLocks noGrp="1"/>
          </p:cNvSpPr>
          <p:nvPr>
            <p:ph type="body" idx="1"/>
          </p:nvPr>
        </p:nvSpPr>
        <p:spPr>
          <a:xfrm>
            <a:off x="892969" y="2652117"/>
            <a:ext cx="7358063" cy="596057"/>
          </a:xfrm>
          <a:prstGeom prst="rect">
            <a:avLst/>
          </a:prstGeom>
        </p:spPr>
        <p:txBody>
          <a:bodyPr anchor="t"/>
          <a:lstStyle>
            <a:lvl1pPr marL="0" indent="0" algn="ctr">
              <a:spcBef>
                <a:spcPts val="0"/>
              </a:spcBef>
              <a:buSzTx/>
              <a:buNone/>
              <a:defRPr sz="2000"/>
            </a:lvl1pPr>
            <a:lvl2pPr marL="0" indent="143492" algn="ctr">
              <a:spcBef>
                <a:spcPts val="0"/>
              </a:spcBef>
              <a:buSzTx/>
              <a:buNone/>
              <a:defRPr sz="2000"/>
            </a:lvl2pPr>
            <a:lvl3pPr marL="0" indent="286984" algn="ctr">
              <a:spcBef>
                <a:spcPts val="0"/>
              </a:spcBef>
              <a:buSzTx/>
              <a:buNone/>
              <a:defRPr sz="2000"/>
            </a:lvl3pPr>
            <a:lvl4pPr marL="0" indent="430477" algn="ctr">
              <a:spcBef>
                <a:spcPts val="0"/>
              </a:spcBef>
              <a:buSzTx/>
              <a:buNone/>
              <a:defRPr sz="2000"/>
            </a:lvl4pPr>
            <a:lvl5pPr marL="0" indent="573969" algn="ctr">
              <a:spcBef>
                <a:spcPts val="0"/>
              </a:spcBef>
              <a:buSzTx/>
              <a:buNone/>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669727" y="669727"/>
            <a:ext cx="7804547" cy="3804047"/>
          </a:xfrm>
          <a:prstGeom prst="rect">
            <a:avLst/>
          </a:prstGeom>
        </p:spPr>
        <p:txBody>
          <a:bodyPr/>
          <a:lstStyle/>
          <a:p>
            <a:pPr lvl="0">
              <a:defRPr sz="1800"/>
            </a:pPr>
            <a:r>
              <a:rPr sz="2300"/>
              <a:t>Body Level One</a:t>
            </a:r>
          </a:p>
          <a:p>
            <a:pPr lvl="1">
              <a:defRPr sz="1800"/>
            </a:pPr>
            <a:r>
              <a:rPr sz="2300"/>
              <a:t>Body Level Two</a:t>
            </a:r>
          </a:p>
          <a:p>
            <a:pPr lvl="2">
              <a:defRPr sz="1800"/>
            </a:pPr>
            <a:r>
              <a:rPr sz="2300"/>
              <a:t>Body Level Three</a:t>
            </a:r>
          </a:p>
          <a:p>
            <a:pPr lvl="3">
              <a:defRPr sz="1800"/>
            </a:pPr>
            <a:r>
              <a:rPr sz="2300"/>
              <a:t>Body Level Four</a:t>
            </a:r>
          </a:p>
          <a:p>
            <a:pPr lvl="4">
              <a:defRPr sz="1800"/>
            </a:pPr>
            <a:r>
              <a:rPr sz="2300"/>
              <a:t>Body Level Five</a:t>
            </a:r>
          </a:p>
        </p:txBody>
      </p:sp>
    </p:spTree>
  </p:cSld>
  <p:clrMapOvr>
    <a:masterClrMapping/>
  </p:clrMapOvr>
  <p:transition spd="med"/>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381000" y="1314450"/>
            <a:ext cx="8382000" cy="337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1"/>
          <p:cNvPicPr>
            <a:picLocks noChangeAspect="1" noChangeArrowheads="1"/>
          </p:cNvPicPr>
          <p:nvPr userDrawn="1"/>
        </p:nvPicPr>
        <p:blipFill>
          <a:blip r:embed="rId2" cstate="print"/>
          <a:srcRect/>
          <a:stretch>
            <a:fillRect/>
          </a:stretch>
        </p:blipFill>
        <p:spPr bwMode="auto">
          <a:xfrm>
            <a:off x="5881480" y="0"/>
            <a:ext cx="3262520" cy="721519"/>
          </a:xfrm>
          <a:prstGeom prst="ellipse">
            <a:avLst/>
          </a:prstGeom>
          <a:noFill/>
          <a:ln w="9525">
            <a:noFill/>
            <a:miter lim="800000"/>
            <a:headEnd/>
            <a:tailEnd/>
          </a:ln>
          <a:effectLst>
            <a:glow rad="63500">
              <a:schemeClr val="accent1">
                <a:satMod val="175000"/>
                <a:alpha val="40000"/>
              </a:schemeClr>
            </a:glow>
            <a:outerShdw blurRad="152400" dist="317500" dir="5400000" sx="90000" sy="-19000" rotWithShape="0">
              <a:prstClr val="black">
                <a:alpha val="15000"/>
              </a:prstClr>
            </a:outerShdw>
            <a:softEdge rad="31750"/>
          </a:effectLst>
        </p:spPr>
      </p:pic>
    </p:spTree>
    <p:extLst>
      <p:ext uri="{BB962C8B-B14F-4D97-AF65-F5344CB8AC3E}">
        <p14:creationId xmlns:p14="http://schemas.microsoft.com/office/powerpoint/2010/main" val="270027290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3737202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6"/>
            <a:ext cx="7772400" cy="1125140"/>
          </a:xfrm>
        </p:spPr>
        <p:txBody>
          <a:bodyPr anchor="b"/>
          <a:lstStyle>
            <a:lvl1pPr marL="0" indent="0">
              <a:buNone/>
              <a:defRPr sz="1800">
                <a:solidFill>
                  <a:schemeClr val="tx1">
                    <a:tint val="75000"/>
                  </a:schemeClr>
                </a:solidFill>
              </a:defRPr>
            </a:lvl1pPr>
            <a:lvl2pPr marL="408149" indent="0">
              <a:buNone/>
              <a:defRPr sz="1600">
                <a:solidFill>
                  <a:schemeClr val="tx1">
                    <a:tint val="75000"/>
                  </a:schemeClr>
                </a:solidFill>
              </a:defRPr>
            </a:lvl2pPr>
            <a:lvl3pPr marL="816299" indent="0">
              <a:buNone/>
              <a:defRPr sz="1400">
                <a:solidFill>
                  <a:schemeClr val="tx1">
                    <a:tint val="75000"/>
                  </a:schemeClr>
                </a:solidFill>
              </a:defRPr>
            </a:lvl3pPr>
            <a:lvl4pPr marL="1224448" indent="0">
              <a:buNone/>
              <a:defRPr sz="1300">
                <a:solidFill>
                  <a:schemeClr val="tx1">
                    <a:tint val="75000"/>
                  </a:schemeClr>
                </a:solidFill>
              </a:defRPr>
            </a:lvl4pPr>
            <a:lvl5pPr marL="1632597" indent="0">
              <a:buNone/>
              <a:defRPr sz="1300">
                <a:solidFill>
                  <a:schemeClr val="tx1">
                    <a:tint val="75000"/>
                  </a:schemeClr>
                </a:solidFill>
              </a:defRPr>
            </a:lvl5pPr>
            <a:lvl6pPr marL="2040746" indent="0">
              <a:buNone/>
              <a:defRPr sz="1300">
                <a:solidFill>
                  <a:schemeClr val="tx1">
                    <a:tint val="75000"/>
                  </a:schemeClr>
                </a:solidFill>
              </a:defRPr>
            </a:lvl6pPr>
            <a:lvl7pPr marL="2448896" indent="0">
              <a:buNone/>
              <a:defRPr sz="1300">
                <a:solidFill>
                  <a:schemeClr val="tx1">
                    <a:tint val="75000"/>
                  </a:schemeClr>
                </a:solidFill>
              </a:defRPr>
            </a:lvl7pPr>
            <a:lvl8pPr marL="2857045" indent="0">
              <a:buNone/>
              <a:defRPr sz="1300">
                <a:solidFill>
                  <a:schemeClr val="tx1">
                    <a:tint val="75000"/>
                  </a:schemeClr>
                </a:solidFill>
              </a:defRPr>
            </a:lvl8pPr>
            <a:lvl9pPr marL="3265194"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7012546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326265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100" b="1"/>
            </a:lvl1pPr>
            <a:lvl2pPr marL="408149" indent="0">
              <a:buNone/>
              <a:defRPr sz="1800" b="1"/>
            </a:lvl2pPr>
            <a:lvl3pPr marL="816299" indent="0">
              <a:buNone/>
              <a:defRPr sz="1600" b="1"/>
            </a:lvl3pPr>
            <a:lvl4pPr marL="1224448" indent="0">
              <a:buNone/>
              <a:defRPr sz="1400" b="1"/>
            </a:lvl4pPr>
            <a:lvl5pPr marL="1632597" indent="0">
              <a:buNone/>
              <a:defRPr sz="1400" b="1"/>
            </a:lvl5pPr>
            <a:lvl6pPr marL="2040746" indent="0">
              <a:buNone/>
              <a:defRPr sz="1400" b="1"/>
            </a:lvl6pPr>
            <a:lvl7pPr marL="2448896" indent="0">
              <a:buNone/>
              <a:defRPr sz="1400" b="1"/>
            </a:lvl7pPr>
            <a:lvl8pPr marL="2857045" indent="0">
              <a:buNone/>
              <a:defRPr sz="1400" b="1"/>
            </a:lvl8pPr>
            <a:lvl9pPr marL="3265194"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100" b="1"/>
            </a:lvl1pPr>
            <a:lvl2pPr marL="408149" indent="0">
              <a:buNone/>
              <a:defRPr sz="1800" b="1"/>
            </a:lvl2pPr>
            <a:lvl3pPr marL="816299" indent="0">
              <a:buNone/>
              <a:defRPr sz="1600" b="1"/>
            </a:lvl3pPr>
            <a:lvl4pPr marL="1224448" indent="0">
              <a:buNone/>
              <a:defRPr sz="1400" b="1"/>
            </a:lvl4pPr>
            <a:lvl5pPr marL="1632597" indent="0">
              <a:buNone/>
              <a:defRPr sz="1400" b="1"/>
            </a:lvl5pPr>
            <a:lvl6pPr marL="2040746" indent="0">
              <a:buNone/>
              <a:defRPr sz="1400" b="1"/>
            </a:lvl6pPr>
            <a:lvl7pPr marL="2448896" indent="0">
              <a:buNone/>
              <a:defRPr sz="1400" b="1"/>
            </a:lvl7pPr>
            <a:lvl8pPr marL="2857045" indent="0">
              <a:buNone/>
              <a:defRPr sz="1400" b="1"/>
            </a:lvl8pPr>
            <a:lvl9pPr marL="3265194"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10/21/2015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31697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61091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11618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8"/>
            <a:ext cx="3008313" cy="87153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300"/>
            </a:lvl1pPr>
            <a:lvl2pPr marL="408149" indent="0">
              <a:buNone/>
              <a:defRPr sz="1100"/>
            </a:lvl2pPr>
            <a:lvl3pPr marL="816299" indent="0">
              <a:buNone/>
              <a:defRPr sz="900"/>
            </a:lvl3pPr>
            <a:lvl4pPr marL="1224448" indent="0">
              <a:buNone/>
              <a:defRPr sz="800"/>
            </a:lvl4pPr>
            <a:lvl5pPr marL="1632597" indent="0">
              <a:buNone/>
              <a:defRPr sz="800"/>
            </a:lvl5pPr>
            <a:lvl6pPr marL="2040746" indent="0">
              <a:buNone/>
              <a:defRPr sz="800"/>
            </a:lvl6pPr>
            <a:lvl7pPr marL="2448896" indent="0">
              <a:buNone/>
              <a:defRPr sz="800"/>
            </a:lvl7pPr>
            <a:lvl8pPr marL="2857045" indent="0">
              <a:buNone/>
              <a:defRPr sz="800"/>
            </a:lvl8pPr>
            <a:lvl9pPr marL="3265194"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697055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3"/>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49" indent="0">
              <a:buNone/>
              <a:defRPr sz="2500"/>
            </a:lvl2pPr>
            <a:lvl3pPr marL="816299" indent="0">
              <a:buNone/>
              <a:defRPr sz="2100"/>
            </a:lvl3pPr>
            <a:lvl4pPr marL="1224448" indent="0">
              <a:buNone/>
              <a:defRPr sz="1800"/>
            </a:lvl4pPr>
            <a:lvl5pPr marL="1632597" indent="0">
              <a:buNone/>
              <a:defRPr sz="1800"/>
            </a:lvl5pPr>
            <a:lvl6pPr marL="2040746" indent="0">
              <a:buNone/>
              <a:defRPr sz="1800"/>
            </a:lvl6pPr>
            <a:lvl7pPr marL="2448896" indent="0">
              <a:buNone/>
              <a:defRPr sz="1800"/>
            </a:lvl7pPr>
            <a:lvl8pPr marL="2857045" indent="0">
              <a:buNone/>
              <a:defRPr sz="1800"/>
            </a:lvl8pPr>
            <a:lvl9pPr marL="3265194" indent="0">
              <a:buNone/>
              <a:defRPr sz="18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300"/>
            </a:lvl1pPr>
            <a:lvl2pPr marL="408149" indent="0">
              <a:buNone/>
              <a:defRPr sz="1100"/>
            </a:lvl2pPr>
            <a:lvl3pPr marL="816299" indent="0">
              <a:buNone/>
              <a:defRPr sz="900"/>
            </a:lvl3pPr>
            <a:lvl4pPr marL="1224448" indent="0">
              <a:buNone/>
              <a:defRPr sz="800"/>
            </a:lvl4pPr>
            <a:lvl5pPr marL="1632597" indent="0">
              <a:buNone/>
              <a:defRPr sz="800"/>
            </a:lvl5pPr>
            <a:lvl6pPr marL="2040746" indent="0">
              <a:buNone/>
              <a:defRPr sz="800"/>
            </a:lvl6pPr>
            <a:lvl7pPr marL="2448896" indent="0">
              <a:buNone/>
              <a:defRPr sz="800"/>
            </a:lvl7pPr>
            <a:lvl8pPr marL="2857045" indent="0">
              <a:buNone/>
              <a:defRPr sz="800"/>
            </a:lvl8pPr>
            <a:lvl9pPr marL="3265194"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68161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81630" tIns="40815" rIns="81630" bIns="40815"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76182" y="1200151"/>
            <a:ext cx="7510618" cy="3394472"/>
          </a:xfrm>
          <a:prstGeom prst="rect">
            <a:avLst/>
          </a:prstGeom>
        </p:spPr>
        <p:txBody>
          <a:bodyPr vert="horz" lIns="81630" tIns="40815" rIns="81630" bIns="408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81630" tIns="40815" rIns="81630" bIns="40815" rtlCol="0" anchor="ctr"/>
          <a:lstStyle>
            <a:lvl1pPr algn="l">
              <a:defRPr sz="1100">
                <a:solidFill>
                  <a:schemeClr val="tx1">
                    <a:tint val="75000"/>
                  </a:schemeClr>
                </a:solidFill>
              </a:defRPr>
            </a:lvl1pPr>
          </a:lstStyle>
          <a:p>
            <a:fld id="{6BFECD78-3C8E-49F2-8FAB-59489D168ABB}" type="datetimeFigureOut">
              <a:rPr lang="en-US" smtClean="0"/>
              <a:t>10/21/2015</a:t>
            </a:fld>
            <a:endParaRPr lang="en-US"/>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81630" tIns="40815" rIns="81630" bIns="40815"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81630" tIns="40815" rIns="81630" bIns="40815" rtlCol="0" anchor="ctr"/>
          <a:lstStyle>
            <a:lvl1pPr algn="r">
              <a:defRPr sz="1100">
                <a:solidFill>
                  <a:schemeClr val="tx1">
                    <a:tint val="75000"/>
                  </a:schemeClr>
                </a:solidFill>
              </a:defRPr>
            </a:lvl1pPr>
          </a:lstStyle>
          <a:p>
            <a:fld id="{0FB56013-B943-42BA-886F-6F9D4EB85E9D}" type="slidenum">
              <a:rPr lang="en-US" smtClean="0"/>
              <a:t>‹#›</a:t>
            </a:fld>
            <a:endParaRPr lang="en-US"/>
          </a:p>
        </p:txBody>
      </p:sp>
      <p:pic>
        <p:nvPicPr>
          <p:cNvPr id="7" name="Picture 6" descr="NYIT-LOGO-NewRGB.eps"/>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57200" y="3875641"/>
            <a:ext cx="718982" cy="718982"/>
          </a:xfrm>
          <a:prstGeom prst="rect">
            <a:avLst/>
          </a:prstGeom>
        </p:spPr>
      </p:pic>
    </p:spTree>
    <p:extLst>
      <p:ext uri="{BB962C8B-B14F-4D97-AF65-F5344CB8AC3E}">
        <p14:creationId xmlns:p14="http://schemas.microsoft.com/office/powerpoint/2010/main" val="273179729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id="1" dur="indefinite" restart="never" nodeType="tmRoot"/>
      </p:par>
    </p:tnLst>
  </p:timing>
  <p:txStyles>
    <p:titleStyle>
      <a:lvl1pPr algn="ctr" defTabSz="408149" rtl="0" eaLnBrk="1" latinLnBrk="0" hangingPunct="1">
        <a:spcBef>
          <a:spcPct val="0"/>
        </a:spcBef>
        <a:buNone/>
        <a:defRPr sz="4000" b="0" kern="1200" cap="none" spc="0">
          <a:ln w="0"/>
          <a:solidFill>
            <a:schemeClr val="accent1"/>
          </a:solidFill>
          <a:effectLst>
            <a:outerShdw blurRad="38100" dist="25400" dir="5400000" algn="ctr" rotWithShape="0">
              <a:srgbClr val="6E747A">
                <a:alpha val="43000"/>
              </a:srgbClr>
            </a:outerShdw>
          </a:effectLst>
          <a:latin typeface="+mj-lt"/>
          <a:ea typeface="+mj-ea"/>
          <a:cs typeface="+mj-cs"/>
        </a:defRPr>
      </a:lvl1pPr>
    </p:titleStyle>
    <p:bodyStyle>
      <a:lvl1pPr marL="306112" indent="-306112" algn="l" defTabSz="408149" rtl="0" eaLnBrk="1" latinLnBrk="0" hangingPunct="1">
        <a:spcBef>
          <a:spcPct val="20000"/>
        </a:spcBef>
        <a:buFont typeface="Arial"/>
        <a:buChar char="•"/>
        <a:defRPr sz="2900" kern="1200">
          <a:solidFill>
            <a:schemeClr val="tx1"/>
          </a:solidFill>
          <a:latin typeface="+mn-lt"/>
          <a:ea typeface="+mn-ea"/>
          <a:cs typeface="+mn-cs"/>
        </a:defRPr>
      </a:lvl1pPr>
      <a:lvl2pPr marL="663242" indent="-255094" algn="l" defTabSz="408149" rtl="0" eaLnBrk="1" latinLnBrk="0" hangingPunct="1">
        <a:spcBef>
          <a:spcPct val="20000"/>
        </a:spcBef>
        <a:buFont typeface="Arial"/>
        <a:buChar char="–"/>
        <a:defRPr sz="2500" kern="1200">
          <a:solidFill>
            <a:schemeClr val="tx1"/>
          </a:solidFill>
          <a:latin typeface="+mn-lt"/>
          <a:ea typeface="+mn-ea"/>
          <a:cs typeface="+mn-cs"/>
        </a:defRPr>
      </a:lvl2pPr>
      <a:lvl3pPr marL="1020373" indent="-204075" algn="l" defTabSz="408149" rtl="0" eaLnBrk="1" latinLnBrk="0" hangingPunct="1">
        <a:spcBef>
          <a:spcPct val="20000"/>
        </a:spcBef>
        <a:buFont typeface="Arial"/>
        <a:buChar char="•"/>
        <a:defRPr sz="2100" kern="1200">
          <a:solidFill>
            <a:schemeClr val="tx1"/>
          </a:solidFill>
          <a:latin typeface="+mn-lt"/>
          <a:ea typeface="+mn-ea"/>
          <a:cs typeface="+mn-cs"/>
        </a:defRPr>
      </a:lvl3pPr>
      <a:lvl4pPr marL="1428522" indent="-204075" algn="l" defTabSz="408149" rtl="0" eaLnBrk="1" latinLnBrk="0" hangingPunct="1">
        <a:spcBef>
          <a:spcPct val="20000"/>
        </a:spcBef>
        <a:buFont typeface="Arial"/>
        <a:buChar char="–"/>
        <a:defRPr sz="1800" kern="1200">
          <a:solidFill>
            <a:schemeClr val="tx1"/>
          </a:solidFill>
          <a:latin typeface="+mn-lt"/>
          <a:ea typeface="+mn-ea"/>
          <a:cs typeface="+mn-cs"/>
        </a:defRPr>
      </a:lvl4pPr>
      <a:lvl5pPr marL="1836672" indent="-204075" algn="l" defTabSz="408149" rtl="0" eaLnBrk="1" latinLnBrk="0" hangingPunct="1">
        <a:spcBef>
          <a:spcPct val="20000"/>
        </a:spcBef>
        <a:buFont typeface="Arial"/>
        <a:buChar char="»"/>
        <a:defRPr sz="1800" kern="1200">
          <a:solidFill>
            <a:schemeClr val="tx1"/>
          </a:solidFill>
          <a:latin typeface="+mn-lt"/>
          <a:ea typeface="+mn-ea"/>
          <a:cs typeface="+mn-cs"/>
        </a:defRPr>
      </a:lvl5pPr>
      <a:lvl6pPr marL="2244821" indent="-204075" algn="l" defTabSz="408149" rtl="0" eaLnBrk="1" latinLnBrk="0" hangingPunct="1">
        <a:spcBef>
          <a:spcPct val="20000"/>
        </a:spcBef>
        <a:buFont typeface="Arial"/>
        <a:buChar char="•"/>
        <a:defRPr sz="1800" kern="1200">
          <a:solidFill>
            <a:schemeClr val="tx1"/>
          </a:solidFill>
          <a:latin typeface="+mn-lt"/>
          <a:ea typeface="+mn-ea"/>
          <a:cs typeface="+mn-cs"/>
        </a:defRPr>
      </a:lvl6pPr>
      <a:lvl7pPr marL="2652970" indent="-204075" algn="l" defTabSz="408149" rtl="0" eaLnBrk="1" latinLnBrk="0" hangingPunct="1">
        <a:spcBef>
          <a:spcPct val="20000"/>
        </a:spcBef>
        <a:buFont typeface="Arial"/>
        <a:buChar char="•"/>
        <a:defRPr sz="1800" kern="1200">
          <a:solidFill>
            <a:schemeClr val="tx1"/>
          </a:solidFill>
          <a:latin typeface="+mn-lt"/>
          <a:ea typeface="+mn-ea"/>
          <a:cs typeface="+mn-cs"/>
        </a:defRPr>
      </a:lvl7pPr>
      <a:lvl8pPr marL="3061120" indent="-204075" algn="l" defTabSz="408149" rtl="0" eaLnBrk="1" latinLnBrk="0" hangingPunct="1">
        <a:spcBef>
          <a:spcPct val="20000"/>
        </a:spcBef>
        <a:buFont typeface="Arial"/>
        <a:buChar char="•"/>
        <a:defRPr sz="1800" kern="1200">
          <a:solidFill>
            <a:schemeClr val="tx1"/>
          </a:solidFill>
          <a:latin typeface="+mn-lt"/>
          <a:ea typeface="+mn-ea"/>
          <a:cs typeface="+mn-cs"/>
        </a:defRPr>
      </a:lvl8pPr>
      <a:lvl9pPr marL="3469269" indent="-204075" algn="l" defTabSz="408149"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49" rtl="0" eaLnBrk="1" latinLnBrk="0" hangingPunct="1">
        <a:defRPr sz="1600" kern="1200">
          <a:solidFill>
            <a:schemeClr val="tx1"/>
          </a:solidFill>
          <a:latin typeface="+mn-lt"/>
          <a:ea typeface="+mn-ea"/>
          <a:cs typeface="+mn-cs"/>
        </a:defRPr>
      </a:lvl1pPr>
      <a:lvl2pPr marL="408149" algn="l" defTabSz="408149" rtl="0" eaLnBrk="1" latinLnBrk="0" hangingPunct="1">
        <a:defRPr sz="1600" kern="1200">
          <a:solidFill>
            <a:schemeClr val="tx1"/>
          </a:solidFill>
          <a:latin typeface="+mn-lt"/>
          <a:ea typeface="+mn-ea"/>
          <a:cs typeface="+mn-cs"/>
        </a:defRPr>
      </a:lvl2pPr>
      <a:lvl3pPr marL="816299" algn="l" defTabSz="408149" rtl="0" eaLnBrk="1" latinLnBrk="0" hangingPunct="1">
        <a:defRPr sz="1600" kern="1200">
          <a:solidFill>
            <a:schemeClr val="tx1"/>
          </a:solidFill>
          <a:latin typeface="+mn-lt"/>
          <a:ea typeface="+mn-ea"/>
          <a:cs typeface="+mn-cs"/>
        </a:defRPr>
      </a:lvl3pPr>
      <a:lvl4pPr marL="1224448" algn="l" defTabSz="408149" rtl="0" eaLnBrk="1" latinLnBrk="0" hangingPunct="1">
        <a:defRPr sz="1600" kern="1200">
          <a:solidFill>
            <a:schemeClr val="tx1"/>
          </a:solidFill>
          <a:latin typeface="+mn-lt"/>
          <a:ea typeface="+mn-ea"/>
          <a:cs typeface="+mn-cs"/>
        </a:defRPr>
      </a:lvl4pPr>
      <a:lvl5pPr marL="1632597" algn="l" defTabSz="408149" rtl="0" eaLnBrk="1" latinLnBrk="0" hangingPunct="1">
        <a:defRPr sz="1600" kern="1200">
          <a:solidFill>
            <a:schemeClr val="tx1"/>
          </a:solidFill>
          <a:latin typeface="+mn-lt"/>
          <a:ea typeface="+mn-ea"/>
          <a:cs typeface="+mn-cs"/>
        </a:defRPr>
      </a:lvl5pPr>
      <a:lvl6pPr marL="2040746" algn="l" defTabSz="408149" rtl="0" eaLnBrk="1" latinLnBrk="0" hangingPunct="1">
        <a:defRPr sz="1600" kern="1200">
          <a:solidFill>
            <a:schemeClr val="tx1"/>
          </a:solidFill>
          <a:latin typeface="+mn-lt"/>
          <a:ea typeface="+mn-ea"/>
          <a:cs typeface="+mn-cs"/>
        </a:defRPr>
      </a:lvl6pPr>
      <a:lvl7pPr marL="2448896" algn="l" defTabSz="408149" rtl="0" eaLnBrk="1" latinLnBrk="0" hangingPunct="1">
        <a:defRPr sz="1600" kern="1200">
          <a:solidFill>
            <a:schemeClr val="tx1"/>
          </a:solidFill>
          <a:latin typeface="+mn-lt"/>
          <a:ea typeface="+mn-ea"/>
          <a:cs typeface="+mn-cs"/>
        </a:defRPr>
      </a:lvl7pPr>
      <a:lvl8pPr marL="2857045" algn="l" defTabSz="408149" rtl="0" eaLnBrk="1" latinLnBrk="0" hangingPunct="1">
        <a:defRPr sz="1600" kern="1200">
          <a:solidFill>
            <a:schemeClr val="tx1"/>
          </a:solidFill>
          <a:latin typeface="+mn-lt"/>
          <a:ea typeface="+mn-ea"/>
          <a:cs typeface="+mn-cs"/>
        </a:defRPr>
      </a:lvl8pPr>
      <a:lvl9pPr marL="3265194" algn="l" defTabSz="40814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Shape 33"/>
          <p:cNvSpPr>
            <a:spLocks noGrp="1"/>
          </p:cNvSpPr>
          <p:nvPr>
            <p:ph type="title"/>
          </p:nvPr>
        </p:nvSpPr>
        <p:spPr>
          <a:xfrm>
            <a:off x="2735456" y="943211"/>
            <a:ext cx="5381921" cy="2997022"/>
          </a:xfrm>
          <a:prstGeom prst="rect">
            <a:avLst/>
          </a:prstGeom>
        </p:spPr>
        <p:txBody>
          <a:bodyPr lIns="0" tIns="0" rIns="0" bIns="0" anchor="t" anchorCtr="0">
            <a:normAutofit fontScale="90000"/>
          </a:bodyPr>
          <a:lstStyle/>
          <a:p>
            <a:pPr lvl="0" algn="l">
              <a:defRPr sz="1800"/>
            </a:pPr>
            <a:r>
              <a:rPr lang="en-US" sz="3500" dirty="0">
                <a:solidFill>
                  <a:srgbClr val="FFFFFF"/>
                </a:solidFill>
                <a:latin typeface="Helvetica Neue"/>
                <a:ea typeface="Helvetica Neue"/>
                <a:cs typeface="Helvetica Neue"/>
                <a:sym typeface="Helvetica Neue"/>
              </a:rPr>
              <a:t>A Framework for Wireless Sensor Network </a:t>
            </a:r>
            <a:r>
              <a:rPr lang="en-US" sz="3500" dirty="0" smtClean="0">
                <a:solidFill>
                  <a:srgbClr val="FFFFFF"/>
                </a:solidFill>
                <a:latin typeface="Helvetica Neue"/>
                <a:ea typeface="Helvetica Neue"/>
                <a:cs typeface="Helvetica Neue"/>
                <a:sym typeface="Helvetica Neue"/>
              </a:rPr>
              <a:t>Security</a:t>
            </a:r>
            <a:br>
              <a:rPr lang="en-US" sz="3500" dirty="0" smtClean="0">
                <a:solidFill>
                  <a:srgbClr val="FFFFFF"/>
                </a:solidFill>
                <a:latin typeface="Helvetica Neue"/>
                <a:ea typeface="Helvetica Neue"/>
                <a:cs typeface="Helvetica Neue"/>
                <a:sym typeface="Helvetica Neue"/>
              </a:rPr>
            </a:br>
            <a:r>
              <a:rPr lang="en-US" sz="3500" dirty="0" smtClean="0">
                <a:solidFill>
                  <a:srgbClr val="FFFFFF"/>
                </a:solidFill>
                <a:latin typeface="Helvetica Neue"/>
                <a:ea typeface="Helvetica Neue"/>
                <a:cs typeface="Helvetica Neue"/>
                <a:sym typeface="Helvetica Neue"/>
              </a:rPr>
              <a:t/>
            </a:r>
            <a:br>
              <a:rPr lang="en-US" sz="3500" dirty="0" smtClean="0">
                <a:solidFill>
                  <a:srgbClr val="FFFFFF"/>
                </a:solidFill>
                <a:latin typeface="Helvetica Neue"/>
                <a:ea typeface="Helvetica Neue"/>
                <a:cs typeface="Helvetica Neue"/>
                <a:sym typeface="Helvetica Neue"/>
              </a:rPr>
            </a:br>
            <a:r>
              <a:rPr lang="en-US" sz="2200" dirty="0" smtClean="0">
                <a:solidFill>
                  <a:srgbClr val="FFFFFF"/>
                </a:solidFill>
                <a:latin typeface="Helvetica Neue"/>
                <a:ea typeface="Helvetica Neue"/>
                <a:cs typeface="Helvetica Neue"/>
                <a:sym typeface="Helvetica Neue"/>
              </a:rPr>
              <a:t>Babak </a:t>
            </a:r>
            <a:r>
              <a:rPr lang="en-US" sz="2200" dirty="0">
                <a:solidFill>
                  <a:srgbClr val="FFFFFF"/>
                </a:solidFill>
                <a:latin typeface="Helvetica Neue"/>
                <a:ea typeface="Helvetica Neue"/>
                <a:cs typeface="Helvetica Neue"/>
                <a:sym typeface="Helvetica Neue"/>
              </a:rPr>
              <a:t>D. Beheshti</a:t>
            </a:r>
            <a:br>
              <a:rPr lang="en-US" sz="2200" dirty="0">
                <a:solidFill>
                  <a:srgbClr val="FFFFFF"/>
                </a:solidFill>
                <a:latin typeface="Helvetica Neue"/>
                <a:ea typeface="Helvetica Neue"/>
                <a:cs typeface="Helvetica Neue"/>
                <a:sym typeface="Helvetica Neue"/>
              </a:rPr>
            </a:br>
            <a:r>
              <a:rPr lang="en-US" sz="2200" dirty="0" smtClean="0">
                <a:solidFill>
                  <a:srgbClr val="FFFFFF"/>
                </a:solidFill>
                <a:latin typeface="Helvetica Neue"/>
                <a:ea typeface="Helvetica Neue"/>
                <a:cs typeface="Helvetica Neue"/>
                <a:sym typeface="Helvetica Neue"/>
              </a:rPr>
              <a:t>Professor &amp; Associate Dean,</a:t>
            </a:r>
            <a:br>
              <a:rPr lang="en-US" sz="2200" dirty="0" smtClean="0">
                <a:solidFill>
                  <a:srgbClr val="FFFFFF"/>
                </a:solidFill>
                <a:latin typeface="Helvetica Neue"/>
                <a:ea typeface="Helvetica Neue"/>
                <a:cs typeface="Helvetica Neue"/>
                <a:sym typeface="Helvetica Neue"/>
              </a:rPr>
            </a:br>
            <a:r>
              <a:rPr lang="en-US" sz="2200" dirty="0" smtClean="0">
                <a:solidFill>
                  <a:srgbClr val="FFFFFF"/>
                </a:solidFill>
                <a:latin typeface="Helvetica Neue"/>
                <a:ea typeface="Helvetica Neue"/>
                <a:cs typeface="Helvetica Neue"/>
                <a:sym typeface="Helvetica Neue"/>
              </a:rPr>
              <a:t>School </a:t>
            </a:r>
            <a:r>
              <a:rPr lang="en-US" sz="2200" dirty="0">
                <a:solidFill>
                  <a:srgbClr val="FFFFFF"/>
                </a:solidFill>
                <a:latin typeface="Helvetica Neue"/>
                <a:ea typeface="Helvetica Neue"/>
                <a:cs typeface="Helvetica Neue"/>
                <a:sym typeface="Helvetica Neue"/>
              </a:rPr>
              <a:t>of Engineering &amp; Computing </a:t>
            </a:r>
            <a:r>
              <a:rPr lang="en-US" sz="2200" dirty="0" smtClean="0">
                <a:solidFill>
                  <a:srgbClr val="FFFFFF"/>
                </a:solidFill>
                <a:latin typeface="Helvetica Neue"/>
                <a:ea typeface="Helvetica Neue"/>
                <a:cs typeface="Helvetica Neue"/>
                <a:sym typeface="Helvetica Neue"/>
              </a:rPr>
              <a:t>Sciences, New </a:t>
            </a:r>
            <a:r>
              <a:rPr lang="en-US" sz="2200" dirty="0">
                <a:solidFill>
                  <a:srgbClr val="FFFFFF"/>
                </a:solidFill>
                <a:latin typeface="Helvetica Neue"/>
                <a:ea typeface="Helvetica Neue"/>
                <a:cs typeface="Helvetica Neue"/>
                <a:sym typeface="Helvetica Neue"/>
              </a:rPr>
              <a:t>York Institute of Technology</a:t>
            </a:r>
            <a:br>
              <a:rPr lang="en-US" sz="2200" dirty="0">
                <a:solidFill>
                  <a:srgbClr val="FFFFFF"/>
                </a:solidFill>
                <a:latin typeface="Helvetica Neue"/>
                <a:ea typeface="Helvetica Neue"/>
                <a:cs typeface="Helvetica Neue"/>
                <a:sym typeface="Helvetica Neue"/>
              </a:rPr>
            </a:br>
            <a:r>
              <a:rPr lang="en-US" sz="2200" dirty="0">
                <a:solidFill>
                  <a:srgbClr val="FFFFFF"/>
                </a:solidFill>
                <a:latin typeface="Helvetica Neue"/>
                <a:ea typeface="Helvetica Neue"/>
                <a:cs typeface="Helvetica Neue"/>
                <a:sym typeface="Helvetica Neue"/>
              </a:rPr>
              <a:t>Old Westbury, NY, USA</a:t>
            </a:r>
            <a:r>
              <a:rPr lang="en-US" sz="3500" dirty="0">
                <a:solidFill>
                  <a:srgbClr val="FFFFFF"/>
                </a:solidFill>
                <a:latin typeface="Helvetica Neue"/>
                <a:ea typeface="Helvetica Neue"/>
                <a:cs typeface="Helvetica Neue"/>
                <a:sym typeface="Helvetica Neue"/>
              </a:rPr>
              <a:t/>
            </a:r>
            <a:br>
              <a:rPr lang="en-US" sz="3500" dirty="0">
                <a:solidFill>
                  <a:srgbClr val="FFFFFF"/>
                </a:solidFill>
                <a:latin typeface="Helvetica Neue"/>
                <a:ea typeface="Helvetica Neue"/>
                <a:cs typeface="Helvetica Neue"/>
                <a:sym typeface="Helvetica Neue"/>
              </a:rPr>
            </a:br>
            <a:endParaRPr sz="3500" dirty="0">
              <a:solidFill>
                <a:srgbClr val="FFFFFF"/>
              </a:solidFill>
              <a:latin typeface="Helvetica Neue"/>
              <a:ea typeface="Helvetica Neue"/>
              <a:cs typeface="Helvetica Neue"/>
              <a:sym typeface="Helvetica Neue"/>
            </a:endParaRPr>
          </a:p>
        </p:txBody>
      </p:sp>
      <p:sp>
        <p:nvSpPr>
          <p:cNvPr id="35" name="Shape 35"/>
          <p:cNvSpPr/>
          <p:nvPr/>
        </p:nvSpPr>
        <p:spPr>
          <a:xfrm>
            <a:off x="2610989" y="4559284"/>
            <a:ext cx="64397" cy="418340"/>
          </a:xfrm>
          <a:prstGeom prst="rect">
            <a:avLst/>
          </a:prstGeom>
          <a:ln w="12700">
            <a:miter lim="400000"/>
          </a:ln>
        </p:spPr>
        <p:txBody>
          <a:bodyPr wrap="none" lIns="31887" tIns="31887" rIns="31887" bIns="31887" anchor="ctr">
            <a:spAutoFit/>
          </a:bodyPr>
          <a:lstStyle/>
          <a:p>
            <a:pPr lvl="0"/>
            <a:endParaRPr/>
          </a:p>
        </p:txBody>
      </p:sp>
      <p:sp>
        <p:nvSpPr>
          <p:cNvPr id="36" name="Shape 36"/>
          <p:cNvSpPr/>
          <p:nvPr/>
        </p:nvSpPr>
        <p:spPr>
          <a:xfrm>
            <a:off x="2735459" y="4473774"/>
            <a:ext cx="4457728" cy="65335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gn="l">
              <a:defRPr>
                <a:solidFill>
                  <a:srgbClr val="FFFFFF"/>
                </a:solidFill>
                <a:latin typeface="Helvetica Neue"/>
                <a:ea typeface="Helvetica Neue"/>
                <a:cs typeface="Helvetica Neue"/>
                <a:sym typeface="Helvetica Neue"/>
              </a:defRPr>
            </a:lvl1pPr>
          </a:lstStyle>
          <a:p>
            <a:pPr lvl="0">
              <a:defRPr sz="1800">
                <a:solidFill>
                  <a:srgbClr val="000000"/>
                </a:solidFill>
              </a:defRPr>
            </a:pPr>
            <a:r>
              <a:rPr dirty="0"/>
              <a:t>Presenter and Date</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553981" y="334736"/>
            <a:ext cx="8062232" cy="428625"/>
          </a:xfrm>
        </p:spPr>
        <p:txBody>
          <a:bodyPr>
            <a:normAutofit fontScale="90000"/>
          </a:bodyPr>
          <a:lstStyle/>
          <a:p>
            <a:r>
              <a:rPr lang="en-US" dirty="0"/>
              <a:t>Battery-operated devices </a:t>
            </a:r>
            <a:r>
              <a:rPr lang="en-US" dirty="0" smtClean="0">
                <a:latin typeface="cmsy10" pitchFamily="34" charset="0"/>
              </a:rPr>
              <a:t>–</a:t>
            </a:r>
            <a:r>
              <a:rPr lang="en-US" dirty="0" smtClean="0"/>
              <a:t> </a:t>
            </a:r>
            <a:br>
              <a:rPr lang="en-US" dirty="0" smtClean="0"/>
            </a:br>
            <a:r>
              <a:rPr lang="en-US" dirty="0" smtClean="0"/>
              <a:t>energy-efficient </a:t>
            </a:r>
            <a:r>
              <a:rPr lang="en-US" dirty="0"/>
              <a:t>operation</a:t>
            </a:r>
          </a:p>
        </p:txBody>
      </p:sp>
      <p:sp>
        <p:nvSpPr>
          <p:cNvPr id="325635" name="Rectangle 3"/>
          <p:cNvSpPr>
            <a:spLocks noGrp="1" noChangeArrowheads="1"/>
          </p:cNvSpPr>
          <p:nvPr>
            <p:ph type="body" idx="1"/>
          </p:nvPr>
        </p:nvSpPr>
        <p:spPr>
          <a:xfrm>
            <a:off x="1371600" y="1085850"/>
            <a:ext cx="6426994" cy="3893344"/>
          </a:xfrm>
        </p:spPr>
        <p:txBody>
          <a:bodyPr>
            <a:normAutofit fontScale="85000" lnSpcReduction="20000"/>
          </a:bodyPr>
          <a:lstStyle/>
          <a:p>
            <a:r>
              <a:rPr lang="en-US" dirty="0"/>
              <a:t>Often (not always!), participants in an ad hoc network draw energy from batteries</a:t>
            </a:r>
          </a:p>
          <a:p>
            <a:r>
              <a:rPr lang="en-US" dirty="0"/>
              <a:t>Desirable: long run time for </a:t>
            </a:r>
          </a:p>
          <a:p>
            <a:pPr lvl="1"/>
            <a:r>
              <a:rPr lang="en-US" dirty="0"/>
              <a:t>Individual devices </a:t>
            </a:r>
          </a:p>
          <a:p>
            <a:pPr lvl="1"/>
            <a:r>
              <a:rPr lang="en-US" dirty="0"/>
              <a:t>Network as a whole </a:t>
            </a:r>
          </a:p>
          <a:p>
            <a:r>
              <a:rPr lang="en-US" dirty="0"/>
              <a:t> </a:t>
            </a:r>
            <a:r>
              <a:rPr lang="en-US" dirty="0" smtClean="0"/>
              <a:t>Energy-efficient </a:t>
            </a:r>
            <a:r>
              <a:rPr lang="en-US" dirty="0"/>
              <a:t>networking protocols</a:t>
            </a:r>
          </a:p>
          <a:p>
            <a:pPr lvl="1"/>
            <a:r>
              <a:rPr lang="en-US" dirty="0"/>
              <a:t>E.g., use multi-hop routes with low energy consumption (energy/bit)</a:t>
            </a:r>
          </a:p>
          <a:p>
            <a:pPr lvl="1"/>
            <a:r>
              <a:rPr lang="en-US" dirty="0"/>
              <a:t>E.g., take available battery capacity of devices into account</a:t>
            </a:r>
          </a:p>
          <a:p>
            <a:pPr lvl="1"/>
            <a:r>
              <a:rPr lang="en-US" dirty="0"/>
              <a:t>How to resolve conflicts between different optimizations? </a:t>
            </a:r>
          </a:p>
        </p:txBody>
      </p:sp>
    </p:spTree>
    <p:extLst>
      <p:ext uri="{BB962C8B-B14F-4D97-AF65-F5344CB8AC3E}">
        <p14:creationId xmlns:p14="http://schemas.microsoft.com/office/powerpoint/2010/main" val="2073096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normAutofit/>
          </a:bodyPr>
          <a:lstStyle/>
          <a:p>
            <a:r>
              <a:rPr lang="en-US"/>
              <a:t>Structuring WSN application types</a:t>
            </a:r>
          </a:p>
        </p:txBody>
      </p:sp>
      <p:sp>
        <p:nvSpPr>
          <p:cNvPr id="343043" name="Rectangle 3"/>
          <p:cNvSpPr>
            <a:spLocks noGrp="1" noChangeArrowheads="1"/>
          </p:cNvSpPr>
          <p:nvPr>
            <p:ph type="body" idx="1"/>
          </p:nvPr>
        </p:nvSpPr>
        <p:spPr/>
        <p:txBody>
          <a:bodyPr>
            <a:normAutofit fontScale="77500" lnSpcReduction="20000"/>
          </a:bodyPr>
          <a:lstStyle/>
          <a:p>
            <a:r>
              <a:rPr lang="en-US" b="1" i="1" dirty="0"/>
              <a:t>Interaction patterns </a:t>
            </a:r>
            <a:r>
              <a:rPr lang="en-US" dirty="0"/>
              <a:t>between sources and sinks classify application types</a:t>
            </a:r>
          </a:p>
          <a:p>
            <a:pPr lvl="1"/>
            <a:r>
              <a:rPr lang="en-US" b="1" i="1" dirty="0"/>
              <a:t>Event detection</a:t>
            </a:r>
            <a:r>
              <a:rPr lang="en-US" dirty="0"/>
              <a:t>: Nodes locally detect events (maybe jointly with nearby neighbors), report these events to interested sinks</a:t>
            </a:r>
          </a:p>
          <a:p>
            <a:pPr lvl="2"/>
            <a:r>
              <a:rPr lang="en-US" b="1" i="1" dirty="0"/>
              <a:t>Event classification </a:t>
            </a:r>
            <a:r>
              <a:rPr lang="en-US" dirty="0"/>
              <a:t>additional option </a:t>
            </a:r>
          </a:p>
          <a:p>
            <a:pPr lvl="1"/>
            <a:r>
              <a:rPr lang="en-US" b="1" i="1" dirty="0"/>
              <a:t>Periodic measurement</a:t>
            </a:r>
          </a:p>
          <a:p>
            <a:pPr lvl="1"/>
            <a:r>
              <a:rPr lang="en-US" b="1" i="1" dirty="0"/>
              <a:t>Function approximation: </a:t>
            </a:r>
            <a:r>
              <a:rPr lang="en-US" dirty="0"/>
              <a:t>Use sensor network to approximate a function of space and/or time (e.g., temperature map)</a:t>
            </a:r>
          </a:p>
          <a:p>
            <a:pPr lvl="1"/>
            <a:r>
              <a:rPr lang="en-US" b="1" i="1" dirty="0"/>
              <a:t>Edge detection: </a:t>
            </a:r>
            <a:r>
              <a:rPr lang="en-US" dirty="0"/>
              <a:t>Find edges (or other structures) in such a </a:t>
            </a:r>
            <a:r>
              <a:rPr lang="en-US" dirty="0" smtClean="0"/>
              <a:t>function</a:t>
            </a:r>
          </a:p>
          <a:p>
            <a:pPr lvl="1"/>
            <a:r>
              <a:rPr lang="en-US" b="1" i="1" dirty="0" smtClean="0"/>
              <a:t>Tracking</a:t>
            </a:r>
            <a:r>
              <a:rPr lang="en-US" b="1" dirty="0"/>
              <a:t>: </a:t>
            </a:r>
            <a:r>
              <a:rPr lang="en-US" dirty="0"/>
              <a:t>Report (or at least, know) position of an observed intruder (“pink elephant”)</a:t>
            </a:r>
            <a:endParaRPr lang="en-US" b="1" i="1" dirty="0"/>
          </a:p>
        </p:txBody>
      </p:sp>
    </p:spTree>
    <p:extLst>
      <p:ext uri="{BB962C8B-B14F-4D97-AF65-F5344CB8AC3E}">
        <p14:creationId xmlns:p14="http://schemas.microsoft.com/office/powerpoint/2010/main" val="90413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ChangeArrowheads="1"/>
          </p:cNvSpPr>
          <p:nvPr/>
        </p:nvSpPr>
        <p:spPr bwMode="auto">
          <a:xfrm>
            <a:off x="1934308" y="1657350"/>
            <a:ext cx="3429000" cy="357790"/>
          </a:xfrm>
          <a:prstGeom prst="rect">
            <a:avLst/>
          </a:prstGeom>
          <a:noFill/>
          <a:ln w="9525">
            <a:noFill/>
            <a:miter lim="800000"/>
            <a:headEnd/>
            <a:tailEnd/>
          </a:ln>
          <a:effectLst/>
        </p:spPr>
        <p:txBody>
          <a:bodyPr>
            <a:spAutoFit/>
          </a:bodyPr>
          <a:lstStyle/>
          <a:p>
            <a:pPr algn="ctr"/>
            <a:r>
              <a:rPr lang="en-US" sz="1725">
                <a:solidFill>
                  <a:schemeClr val="bg1"/>
                </a:solidFill>
              </a:rPr>
              <a:t>Design Engineering Services</a:t>
            </a:r>
          </a:p>
        </p:txBody>
      </p:sp>
      <p:sp>
        <p:nvSpPr>
          <p:cNvPr id="591875" name="Rectangle 3"/>
          <p:cNvSpPr>
            <a:spLocks noGrp="1" noChangeArrowheads="1"/>
          </p:cNvSpPr>
          <p:nvPr>
            <p:ph type="title"/>
          </p:nvPr>
        </p:nvSpPr>
        <p:spPr/>
        <p:txBody>
          <a:bodyPr/>
          <a:lstStyle/>
          <a:p>
            <a:r>
              <a:rPr lang="en-US"/>
              <a:t>Hardware Platform</a:t>
            </a:r>
          </a:p>
        </p:txBody>
      </p:sp>
      <p:sp>
        <p:nvSpPr>
          <p:cNvPr id="591876" name="Rectangle 4"/>
          <p:cNvSpPr>
            <a:spLocks noChangeArrowheads="1"/>
          </p:cNvSpPr>
          <p:nvPr/>
        </p:nvSpPr>
        <p:spPr bwMode="auto">
          <a:xfrm>
            <a:off x="1428750" y="1200150"/>
            <a:ext cx="6372225" cy="3662363"/>
          </a:xfrm>
          <a:prstGeom prst="rect">
            <a:avLst/>
          </a:prstGeom>
          <a:solidFill>
            <a:srgbClr val="DDDDDD"/>
          </a:solidFill>
          <a:ln w="9525">
            <a:solidFill>
              <a:schemeClr val="tx1"/>
            </a:solidFill>
            <a:miter lim="800000"/>
            <a:headEnd/>
            <a:tailEnd/>
          </a:ln>
          <a:effectLst/>
        </p:spPr>
        <p:txBody>
          <a:bodyPr wrap="none" anchor="ctr"/>
          <a:lstStyle/>
          <a:p>
            <a:pPr algn="ctr"/>
            <a:endParaRPr lang="en-US" sz="1725"/>
          </a:p>
        </p:txBody>
      </p:sp>
      <p:sp>
        <p:nvSpPr>
          <p:cNvPr id="591877" name="Text Box 5"/>
          <p:cNvSpPr txBox="1">
            <a:spLocks noChangeArrowheads="1"/>
          </p:cNvSpPr>
          <p:nvPr/>
        </p:nvSpPr>
        <p:spPr bwMode="auto">
          <a:xfrm>
            <a:off x="1815612" y="3977880"/>
            <a:ext cx="1321044" cy="461665"/>
          </a:xfrm>
          <a:prstGeom prst="rect">
            <a:avLst/>
          </a:prstGeom>
          <a:noFill/>
          <a:ln w="9525">
            <a:noFill/>
            <a:miter lim="800000"/>
            <a:headEnd/>
            <a:tailEnd/>
          </a:ln>
          <a:effectLst/>
        </p:spPr>
        <p:txBody>
          <a:bodyPr>
            <a:spAutoFit/>
          </a:bodyPr>
          <a:lstStyle/>
          <a:p>
            <a:pPr algn="ctr"/>
            <a:r>
              <a:rPr lang="en-US" sz="1200">
                <a:latin typeface="Helvetica" pitchFamily="34" charset="0"/>
              </a:rPr>
              <a:t>Processor/</a:t>
            </a:r>
          </a:p>
          <a:p>
            <a:pPr algn="ctr"/>
            <a:r>
              <a:rPr lang="en-US" sz="1200">
                <a:latin typeface="Helvetica" pitchFamily="34" charset="0"/>
              </a:rPr>
              <a:t>Radio Boards</a:t>
            </a:r>
          </a:p>
        </p:txBody>
      </p:sp>
      <p:sp>
        <p:nvSpPr>
          <p:cNvPr id="591878" name="Text Box 6"/>
          <p:cNvSpPr txBox="1">
            <a:spLocks noChangeArrowheads="1"/>
          </p:cNvSpPr>
          <p:nvPr/>
        </p:nvSpPr>
        <p:spPr bwMode="auto">
          <a:xfrm>
            <a:off x="3289423" y="3977879"/>
            <a:ext cx="1237517" cy="276999"/>
          </a:xfrm>
          <a:prstGeom prst="rect">
            <a:avLst/>
          </a:prstGeom>
          <a:noFill/>
          <a:ln w="9525">
            <a:noFill/>
            <a:miter lim="800000"/>
            <a:headEnd/>
            <a:tailEnd/>
          </a:ln>
          <a:effectLst/>
        </p:spPr>
        <p:txBody>
          <a:bodyPr>
            <a:spAutoFit/>
          </a:bodyPr>
          <a:lstStyle/>
          <a:p>
            <a:pPr algn="ctr"/>
            <a:r>
              <a:rPr lang="en-US" sz="1200">
                <a:latin typeface="Helvetica" pitchFamily="34" charset="0"/>
              </a:rPr>
              <a:t>OEM Modules</a:t>
            </a:r>
          </a:p>
        </p:txBody>
      </p:sp>
      <p:sp>
        <p:nvSpPr>
          <p:cNvPr id="591879" name="Text Box 7"/>
          <p:cNvSpPr txBox="1">
            <a:spLocks noChangeArrowheads="1"/>
          </p:cNvSpPr>
          <p:nvPr/>
        </p:nvSpPr>
        <p:spPr bwMode="auto">
          <a:xfrm>
            <a:off x="4724767" y="3977879"/>
            <a:ext cx="1232022" cy="276999"/>
          </a:xfrm>
          <a:prstGeom prst="rect">
            <a:avLst/>
          </a:prstGeom>
          <a:noFill/>
          <a:ln w="9525">
            <a:noFill/>
            <a:miter lim="800000"/>
            <a:headEnd/>
            <a:tailEnd/>
          </a:ln>
          <a:effectLst/>
        </p:spPr>
        <p:txBody>
          <a:bodyPr>
            <a:spAutoFit/>
          </a:bodyPr>
          <a:lstStyle/>
          <a:p>
            <a:pPr algn="ctr"/>
            <a:r>
              <a:rPr lang="en-US" sz="1200">
                <a:latin typeface="Helvetica" pitchFamily="34" charset="0"/>
              </a:rPr>
              <a:t>Sensor Boards</a:t>
            </a:r>
            <a:endParaRPr lang="en-US" sz="1725"/>
          </a:p>
        </p:txBody>
      </p:sp>
      <p:sp>
        <p:nvSpPr>
          <p:cNvPr id="591880" name="Text Box 8"/>
          <p:cNvSpPr txBox="1">
            <a:spLocks noChangeArrowheads="1"/>
          </p:cNvSpPr>
          <p:nvPr/>
        </p:nvSpPr>
        <p:spPr bwMode="auto">
          <a:xfrm>
            <a:off x="6156814" y="3977879"/>
            <a:ext cx="1246310" cy="461665"/>
          </a:xfrm>
          <a:prstGeom prst="rect">
            <a:avLst/>
          </a:prstGeom>
          <a:noFill/>
          <a:ln w="9525">
            <a:noFill/>
            <a:miter lim="800000"/>
            <a:headEnd/>
            <a:tailEnd/>
          </a:ln>
          <a:effectLst/>
        </p:spPr>
        <p:txBody>
          <a:bodyPr>
            <a:spAutoFit/>
          </a:bodyPr>
          <a:lstStyle/>
          <a:p>
            <a:pPr algn="ctr"/>
            <a:r>
              <a:rPr lang="en-US" sz="1200">
                <a:latin typeface="Helvetica" pitchFamily="34" charset="0"/>
              </a:rPr>
              <a:t>Gateway Boards</a:t>
            </a:r>
          </a:p>
        </p:txBody>
      </p:sp>
      <p:sp>
        <p:nvSpPr>
          <p:cNvPr id="591881" name="Rectangle 9"/>
          <p:cNvSpPr>
            <a:spLocks noChangeArrowheads="1"/>
          </p:cNvSpPr>
          <p:nvPr/>
        </p:nvSpPr>
        <p:spPr bwMode="auto">
          <a:xfrm>
            <a:off x="1866167" y="2808685"/>
            <a:ext cx="1144100" cy="1109663"/>
          </a:xfrm>
          <a:prstGeom prst="rect">
            <a:avLst/>
          </a:prstGeom>
          <a:solidFill>
            <a:schemeClr val="bg1"/>
          </a:solidFill>
          <a:ln w="28575">
            <a:solidFill>
              <a:srgbClr val="0A1F62"/>
            </a:solidFill>
            <a:miter lim="800000"/>
            <a:headEnd/>
            <a:tailEnd/>
          </a:ln>
          <a:effectLst/>
        </p:spPr>
        <p:txBody>
          <a:bodyPr wrap="none" anchor="ctr"/>
          <a:lstStyle/>
          <a:p>
            <a:endParaRPr lang="en-US" sz="1725"/>
          </a:p>
        </p:txBody>
      </p:sp>
      <p:sp>
        <p:nvSpPr>
          <p:cNvPr id="591882" name="Rectangle 10"/>
          <p:cNvSpPr>
            <a:spLocks noChangeArrowheads="1"/>
          </p:cNvSpPr>
          <p:nvPr/>
        </p:nvSpPr>
        <p:spPr bwMode="auto">
          <a:xfrm>
            <a:off x="6201875" y="2808685"/>
            <a:ext cx="1143000" cy="1109663"/>
          </a:xfrm>
          <a:prstGeom prst="rect">
            <a:avLst/>
          </a:prstGeom>
          <a:solidFill>
            <a:schemeClr val="bg1"/>
          </a:solidFill>
          <a:ln w="28575">
            <a:solidFill>
              <a:srgbClr val="0A1F62"/>
            </a:solidFill>
            <a:miter lim="800000"/>
            <a:headEnd/>
            <a:tailEnd/>
          </a:ln>
          <a:effectLst/>
        </p:spPr>
        <p:txBody>
          <a:bodyPr wrap="none" anchor="ctr"/>
          <a:lstStyle/>
          <a:p>
            <a:endParaRPr lang="en-US" sz="1725"/>
          </a:p>
        </p:txBody>
      </p:sp>
      <p:sp>
        <p:nvSpPr>
          <p:cNvPr id="591883" name="Text Box 11"/>
          <p:cNvSpPr txBox="1">
            <a:spLocks noChangeArrowheads="1"/>
          </p:cNvSpPr>
          <p:nvPr/>
        </p:nvSpPr>
        <p:spPr bwMode="auto">
          <a:xfrm>
            <a:off x="3836745" y="2293145"/>
            <a:ext cx="1579318" cy="424732"/>
          </a:xfrm>
          <a:prstGeom prst="rect">
            <a:avLst/>
          </a:prstGeom>
          <a:noFill/>
          <a:ln w="9525">
            <a:noFill/>
            <a:miter lim="800000"/>
            <a:headEnd/>
            <a:tailEnd/>
          </a:ln>
          <a:effectLst/>
        </p:spPr>
        <p:txBody>
          <a:bodyPr>
            <a:spAutoFit/>
          </a:bodyPr>
          <a:lstStyle/>
          <a:p>
            <a:pPr algn="ctr">
              <a:lnSpc>
                <a:spcPct val="65000"/>
              </a:lnSpc>
              <a:spcBef>
                <a:spcPct val="50000"/>
              </a:spcBef>
            </a:pPr>
            <a:r>
              <a:rPr lang="en-US" sz="1200">
                <a:latin typeface="Helvetica" pitchFamily="34" charset="0"/>
              </a:rPr>
              <a:t>Evaluation &amp; </a:t>
            </a:r>
          </a:p>
          <a:p>
            <a:pPr algn="ctr">
              <a:lnSpc>
                <a:spcPct val="65000"/>
              </a:lnSpc>
              <a:spcBef>
                <a:spcPct val="50000"/>
              </a:spcBef>
            </a:pPr>
            <a:r>
              <a:rPr lang="en-US" sz="1200">
                <a:latin typeface="Helvetica" pitchFamily="34" charset="0"/>
              </a:rPr>
              <a:t>Development Kits</a:t>
            </a:r>
          </a:p>
        </p:txBody>
      </p:sp>
      <p:sp>
        <p:nvSpPr>
          <p:cNvPr id="591884" name="Line 12"/>
          <p:cNvSpPr>
            <a:spLocks noChangeShapeType="1"/>
          </p:cNvSpPr>
          <p:nvPr/>
        </p:nvSpPr>
        <p:spPr bwMode="auto">
          <a:xfrm flipV="1">
            <a:off x="2438767" y="1659733"/>
            <a:ext cx="0" cy="1135856"/>
          </a:xfrm>
          <a:prstGeom prst="line">
            <a:avLst/>
          </a:prstGeom>
          <a:noFill/>
          <a:ln w="38100">
            <a:solidFill>
              <a:srgbClr val="0A1F62"/>
            </a:solidFill>
            <a:miter lim="800000"/>
            <a:headEnd/>
            <a:tailEnd/>
          </a:ln>
          <a:effectLst/>
        </p:spPr>
        <p:txBody>
          <a:bodyPr wrap="none"/>
          <a:lstStyle/>
          <a:p>
            <a:endParaRPr lang="en-US" sz="1725"/>
          </a:p>
        </p:txBody>
      </p:sp>
      <p:sp>
        <p:nvSpPr>
          <p:cNvPr id="591885" name="Line 13"/>
          <p:cNvSpPr>
            <a:spLocks noChangeShapeType="1"/>
          </p:cNvSpPr>
          <p:nvPr/>
        </p:nvSpPr>
        <p:spPr bwMode="auto">
          <a:xfrm>
            <a:off x="2440965" y="1666875"/>
            <a:ext cx="4325816" cy="0"/>
          </a:xfrm>
          <a:prstGeom prst="line">
            <a:avLst/>
          </a:prstGeom>
          <a:noFill/>
          <a:ln w="38100">
            <a:solidFill>
              <a:srgbClr val="0A1F62"/>
            </a:solidFill>
            <a:miter lim="800000"/>
            <a:headEnd/>
            <a:tailEnd/>
          </a:ln>
          <a:effectLst/>
        </p:spPr>
        <p:txBody>
          <a:bodyPr wrap="none"/>
          <a:lstStyle/>
          <a:p>
            <a:endParaRPr lang="en-US" sz="1725"/>
          </a:p>
        </p:txBody>
      </p:sp>
      <p:sp>
        <p:nvSpPr>
          <p:cNvPr id="591886" name="Line 14"/>
          <p:cNvSpPr>
            <a:spLocks noChangeShapeType="1"/>
          </p:cNvSpPr>
          <p:nvPr/>
        </p:nvSpPr>
        <p:spPr bwMode="auto">
          <a:xfrm>
            <a:off x="6760186" y="1668067"/>
            <a:ext cx="0" cy="1148953"/>
          </a:xfrm>
          <a:prstGeom prst="line">
            <a:avLst/>
          </a:prstGeom>
          <a:noFill/>
          <a:ln w="38100">
            <a:solidFill>
              <a:srgbClr val="0A1F62"/>
            </a:solidFill>
            <a:miter lim="800000"/>
            <a:headEnd/>
            <a:tailEnd/>
          </a:ln>
          <a:effectLst/>
        </p:spPr>
        <p:txBody>
          <a:bodyPr wrap="none"/>
          <a:lstStyle/>
          <a:p>
            <a:endParaRPr lang="en-US" sz="1725"/>
          </a:p>
        </p:txBody>
      </p:sp>
      <p:sp>
        <p:nvSpPr>
          <p:cNvPr id="591887" name="Line 15"/>
          <p:cNvSpPr>
            <a:spLocks noChangeShapeType="1"/>
          </p:cNvSpPr>
          <p:nvPr/>
        </p:nvSpPr>
        <p:spPr bwMode="auto">
          <a:xfrm>
            <a:off x="3818060" y="1675210"/>
            <a:ext cx="0" cy="1170384"/>
          </a:xfrm>
          <a:prstGeom prst="line">
            <a:avLst/>
          </a:prstGeom>
          <a:noFill/>
          <a:ln w="38100">
            <a:solidFill>
              <a:srgbClr val="0A1F62"/>
            </a:solidFill>
            <a:miter lim="800000"/>
            <a:headEnd/>
            <a:tailEnd/>
          </a:ln>
          <a:effectLst/>
        </p:spPr>
        <p:txBody>
          <a:bodyPr wrap="none"/>
          <a:lstStyle/>
          <a:p>
            <a:endParaRPr lang="en-US" sz="1725"/>
          </a:p>
        </p:txBody>
      </p:sp>
      <p:sp>
        <p:nvSpPr>
          <p:cNvPr id="591888" name="Line 16"/>
          <p:cNvSpPr>
            <a:spLocks noChangeShapeType="1"/>
          </p:cNvSpPr>
          <p:nvPr/>
        </p:nvSpPr>
        <p:spPr bwMode="auto">
          <a:xfrm>
            <a:off x="5443538" y="1675211"/>
            <a:ext cx="0" cy="1178719"/>
          </a:xfrm>
          <a:prstGeom prst="line">
            <a:avLst/>
          </a:prstGeom>
          <a:noFill/>
          <a:ln w="38100">
            <a:solidFill>
              <a:srgbClr val="0A1F62"/>
            </a:solidFill>
            <a:miter lim="800000"/>
            <a:headEnd/>
            <a:tailEnd/>
          </a:ln>
          <a:effectLst/>
        </p:spPr>
        <p:txBody>
          <a:bodyPr wrap="none"/>
          <a:lstStyle/>
          <a:p>
            <a:endParaRPr lang="en-US" sz="1725"/>
          </a:p>
        </p:txBody>
      </p:sp>
      <p:sp>
        <p:nvSpPr>
          <p:cNvPr id="591889" name="Rectangle 17"/>
          <p:cNvSpPr>
            <a:spLocks noChangeArrowheads="1"/>
          </p:cNvSpPr>
          <p:nvPr/>
        </p:nvSpPr>
        <p:spPr bwMode="auto">
          <a:xfrm>
            <a:off x="4082929" y="1115616"/>
            <a:ext cx="1101236" cy="1070372"/>
          </a:xfrm>
          <a:prstGeom prst="rect">
            <a:avLst/>
          </a:prstGeom>
          <a:solidFill>
            <a:schemeClr val="bg1"/>
          </a:solidFill>
          <a:ln w="28575">
            <a:solidFill>
              <a:srgbClr val="0A1F62"/>
            </a:solidFill>
            <a:miter lim="800000"/>
            <a:headEnd/>
            <a:tailEnd/>
          </a:ln>
          <a:effectLst/>
        </p:spPr>
        <p:txBody>
          <a:bodyPr wrap="none" anchor="ctr"/>
          <a:lstStyle/>
          <a:p>
            <a:endParaRPr lang="en-US" sz="1725"/>
          </a:p>
        </p:txBody>
      </p:sp>
      <p:sp>
        <p:nvSpPr>
          <p:cNvPr id="591890" name="Rectangle 18"/>
          <p:cNvSpPr>
            <a:spLocks noChangeArrowheads="1"/>
          </p:cNvSpPr>
          <p:nvPr/>
        </p:nvSpPr>
        <p:spPr bwMode="auto">
          <a:xfrm>
            <a:off x="4770926" y="2808685"/>
            <a:ext cx="1143000" cy="1109663"/>
          </a:xfrm>
          <a:prstGeom prst="rect">
            <a:avLst/>
          </a:prstGeom>
          <a:solidFill>
            <a:schemeClr val="bg1"/>
          </a:solidFill>
          <a:ln w="28575">
            <a:solidFill>
              <a:srgbClr val="0A1F62"/>
            </a:solidFill>
            <a:miter lim="800000"/>
            <a:headEnd/>
            <a:tailEnd/>
          </a:ln>
          <a:effectLst/>
        </p:spPr>
        <p:txBody>
          <a:bodyPr wrap="none" anchor="ctr"/>
          <a:lstStyle/>
          <a:p>
            <a:endParaRPr lang="en-US" sz="1725"/>
          </a:p>
        </p:txBody>
      </p:sp>
      <p:pic>
        <p:nvPicPr>
          <p:cNvPr id="591891" name="Picture 19" descr="MDA320_1"/>
          <p:cNvPicPr>
            <a:picLocks noChangeAspect="1" noChangeArrowheads="1"/>
          </p:cNvPicPr>
          <p:nvPr/>
        </p:nvPicPr>
        <p:blipFill>
          <a:blip r:embed="rId3" cstate="print"/>
          <a:srcRect/>
          <a:stretch>
            <a:fillRect/>
          </a:stretch>
        </p:blipFill>
        <p:spPr bwMode="auto">
          <a:xfrm>
            <a:off x="4842364" y="2900363"/>
            <a:ext cx="995729" cy="952500"/>
          </a:xfrm>
          <a:prstGeom prst="rect">
            <a:avLst/>
          </a:prstGeom>
          <a:noFill/>
        </p:spPr>
      </p:pic>
      <p:pic>
        <p:nvPicPr>
          <p:cNvPr id="591892" name="Picture 20" descr="MIB520_new_1"/>
          <p:cNvPicPr>
            <a:picLocks noChangeAspect="1" noChangeArrowheads="1"/>
          </p:cNvPicPr>
          <p:nvPr/>
        </p:nvPicPr>
        <p:blipFill>
          <a:blip r:embed="rId4" cstate="print"/>
          <a:srcRect/>
          <a:stretch>
            <a:fillRect/>
          </a:stretch>
        </p:blipFill>
        <p:spPr bwMode="auto">
          <a:xfrm>
            <a:off x="6226054" y="2999186"/>
            <a:ext cx="1086949" cy="883444"/>
          </a:xfrm>
          <a:prstGeom prst="rect">
            <a:avLst/>
          </a:prstGeom>
          <a:noFill/>
        </p:spPr>
      </p:pic>
      <p:pic>
        <p:nvPicPr>
          <p:cNvPr id="591893" name="Picture 21" descr="MICAz_New_1"/>
          <p:cNvPicPr>
            <a:picLocks noChangeAspect="1" noChangeArrowheads="1"/>
          </p:cNvPicPr>
          <p:nvPr/>
        </p:nvPicPr>
        <p:blipFill>
          <a:blip r:embed="rId5" cstate="print"/>
          <a:srcRect/>
          <a:stretch>
            <a:fillRect/>
          </a:stretch>
        </p:blipFill>
        <p:spPr bwMode="auto">
          <a:xfrm>
            <a:off x="1923317" y="2874169"/>
            <a:ext cx="1023206" cy="987029"/>
          </a:xfrm>
          <a:prstGeom prst="rect">
            <a:avLst/>
          </a:prstGeom>
          <a:noFill/>
        </p:spPr>
      </p:pic>
      <p:pic>
        <p:nvPicPr>
          <p:cNvPr id="591894" name="Picture 22" descr="MW_hardware_new_OEM_1"/>
          <p:cNvPicPr>
            <a:picLocks noChangeAspect="1" noChangeArrowheads="1"/>
          </p:cNvPicPr>
          <p:nvPr/>
        </p:nvPicPr>
        <p:blipFill>
          <a:blip r:embed="rId6" cstate="print"/>
          <a:srcRect/>
          <a:stretch>
            <a:fillRect/>
          </a:stretch>
        </p:blipFill>
        <p:spPr bwMode="auto">
          <a:xfrm>
            <a:off x="4122494" y="1185864"/>
            <a:ext cx="1000125" cy="878681"/>
          </a:xfrm>
          <a:prstGeom prst="rect">
            <a:avLst/>
          </a:prstGeom>
          <a:noFill/>
        </p:spPr>
      </p:pic>
      <p:sp>
        <p:nvSpPr>
          <p:cNvPr id="591895" name="Rectangle 23"/>
          <p:cNvSpPr>
            <a:spLocks noChangeArrowheads="1"/>
          </p:cNvSpPr>
          <p:nvPr/>
        </p:nvSpPr>
        <p:spPr bwMode="auto">
          <a:xfrm>
            <a:off x="1866167" y="2808685"/>
            <a:ext cx="1144100" cy="1109663"/>
          </a:xfrm>
          <a:prstGeom prst="rect">
            <a:avLst/>
          </a:prstGeom>
          <a:solidFill>
            <a:schemeClr val="bg1"/>
          </a:solidFill>
          <a:ln w="28575">
            <a:solidFill>
              <a:srgbClr val="0A1F62"/>
            </a:solidFill>
            <a:miter lim="800000"/>
            <a:headEnd/>
            <a:tailEnd/>
          </a:ln>
          <a:effectLst/>
        </p:spPr>
        <p:txBody>
          <a:bodyPr wrap="none" anchor="ctr"/>
          <a:lstStyle/>
          <a:p>
            <a:endParaRPr lang="en-US" sz="1725"/>
          </a:p>
        </p:txBody>
      </p:sp>
      <p:pic>
        <p:nvPicPr>
          <p:cNvPr id="591896" name="Picture 24" descr="MICAz_New_1"/>
          <p:cNvPicPr>
            <a:picLocks noChangeAspect="1" noChangeArrowheads="1"/>
          </p:cNvPicPr>
          <p:nvPr/>
        </p:nvPicPr>
        <p:blipFill>
          <a:blip r:embed="rId5" cstate="print"/>
          <a:srcRect/>
          <a:stretch>
            <a:fillRect/>
          </a:stretch>
        </p:blipFill>
        <p:spPr bwMode="auto">
          <a:xfrm>
            <a:off x="1923317" y="2874169"/>
            <a:ext cx="1023206" cy="987029"/>
          </a:xfrm>
          <a:prstGeom prst="rect">
            <a:avLst/>
          </a:prstGeom>
          <a:noFill/>
        </p:spPr>
      </p:pic>
      <p:sp>
        <p:nvSpPr>
          <p:cNvPr id="591897" name="Rectangle 25"/>
          <p:cNvSpPr>
            <a:spLocks noChangeArrowheads="1"/>
          </p:cNvSpPr>
          <p:nvPr/>
        </p:nvSpPr>
        <p:spPr bwMode="auto">
          <a:xfrm>
            <a:off x="3327889" y="2808685"/>
            <a:ext cx="1144100" cy="1109663"/>
          </a:xfrm>
          <a:prstGeom prst="rect">
            <a:avLst/>
          </a:prstGeom>
          <a:solidFill>
            <a:schemeClr val="bg1"/>
          </a:solidFill>
          <a:ln w="28575">
            <a:solidFill>
              <a:srgbClr val="0A1F62"/>
            </a:solidFill>
            <a:miter lim="800000"/>
            <a:headEnd/>
            <a:tailEnd/>
          </a:ln>
          <a:effectLst/>
        </p:spPr>
        <p:txBody>
          <a:bodyPr wrap="none" anchor="ctr"/>
          <a:lstStyle/>
          <a:p>
            <a:endParaRPr lang="en-US" sz="1725"/>
          </a:p>
        </p:txBody>
      </p:sp>
      <p:pic>
        <p:nvPicPr>
          <p:cNvPr id="591898" name="Picture 26" descr="postage_stamp_no_shadow"/>
          <p:cNvPicPr>
            <a:picLocks noChangeAspect="1" noChangeArrowheads="1"/>
          </p:cNvPicPr>
          <p:nvPr/>
        </p:nvPicPr>
        <p:blipFill>
          <a:blip r:embed="rId7" cstate="print"/>
          <a:srcRect/>
          <a:stretch>
            <a:fillRect/>
          </a:stretch>
        </p:blipFill>
        <p:spPr bwMode="auto">
          <a:xfrm>
            <a:off x="3454279" y="3117056"/>
            <a:ext cx="885825" cy="595313"/>
          </a:xfrm>
          <a:prstGeom prst="rect">
            <a:avLst/>
          </a:prstGeom>
          <a:noFill/>
        </p:spPr>
      </p:pic>
    </p:spTree>
    <p:extLst>
      <p:ext uri="{BB962C8B-B14F-4D97-AF65-F5344CB8AC3E}">
        <p14:creationId xmlns:p14="http://schemas.microsoft.com/office/powerpoint/2010/main" val="3788241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p:txBody>
          <a:bodyPr/>
          <a:lstStyle/>
          <a:p>
            <a:r>
              <a:rPr lang="en-US"/>
              <a:t>Basic Anatomy of a Sensor Node</a:t>
            </a:r>
          </a:p>
        </p:txBody>
      </p:sp>
      <p:pic>
        <p:nvPicPr>
          <p:cNvPr id="642051" name="Picture 3" descr="anatomy_mote150"/>
          <p:cNvPicPr>
            <a:picLocks noChangeAspect="1" noChangeArrowheads="1"/>
          </p:cNvPicPr>
          <p:nvPr/>
        </p:nvPicPr>
        <p:blipFill>
          <a:blip r:embed="rId3" cstate="print"/>
          <a:srcRect/>
          <a:stretch>
            <a:fillRect/>
          </a:stretch>
        </p:blipFill>
        <p:spPr bwMode="auto">
          <a:xfrm>
            <a:off x="1771651" y="1257300"/>
            <a:ext cx="5609492" cy="3752850"/>
          </a:xfrm>
          <a:prstGeom prst="rect">
            <a:avLst/>
          </a:prstGeom>
          <a:noFill/>
        </p:spPr>
      </p:pic>
    </p:spTree>
    <p:extLst>
      <p:ext uri="{BB962C8B-B14F-4D97-AF65-F5344CB8AC3E}">
        <p14:creationId xmlns:p14="http://schemas.microsoft.com/office/powerpoint/2010/main" val="704773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normAutofit/>
          </a:bodyPr>
          <a:lstStyle/>
          <a:p>
            <a:r>
              <a:rPr lang="en-US" sz="2400" dirty="0"/>
              <a:t>Standards and Specifications</a:t>
            </a:r>
          </a:p>
        </p:txBody>
      </p:sp>
      <p:sp>
        <p:nvSpPr>
          <p:cNvPr id="22" name="Content Placeholder 21"/>
          <p:cNvSpPr>
            <a:spLocks noGrp="1"/>
          </p:cNvSpPr>
          <p:nvPr>
            <p:ph idx="1"/>
          </p:nvPr>
        </p:nvSpPr>
        <p:spPr/>
        <p:txBody>
          <a:bodyPr>
            <a:normAutofit fontScale="55000" lnSpcReduction="20000"/>
          </a:bodyPr>
          <a:lstStyle/>
          <a:p>
            <a:r>
              <a:rPr lang="en-US" sz="3200" spc="-7" dirty="0" smtClean="0">
                <a:latin typeface="Times New Roman"/>
                <a:cs typeface="Times New Roman"/>
              </a:rPr>
              <a:t>P</a:t>
            </a:r>
            <a:r>
              <a:rPr lang="en-US" sz="3200" spc="-10" dirty="0" smtClean="0">
                <a:latin typeface="Times New Roman"/>
                <a:cs typeface="Times New Roman"/>
              </a:rPr>
              <a:t>r</a:t>
            </a:r>
            <a:r>
              <a:rPr lang="en-US" sz="3200" spc="-7" dirty="0" smtClean="0">
                <a:latin typeface="Times New Roman"/>
                <a:cs typeface="Times New Roman"/>
              </a:rPr>
              <a:t>e</a:t>
            </a:r>
            <a:r>
              <a:rPr lang="en-US" sz="3200" spc="-3" dirty="0" smtClean="0">
                <a:latin typeface="Times New Roman"/>
                <a:cs typeface="Times New Roman"/>
              </a:rPr>
              <a:t>do</a:t>
            </a:r>
            <a:r>
              <a:rPr lang="en-US" sz="3200" spc="-30" dirty="0" smtClean="0">
                <a:latin typeface="Times New Roman"/>
                <a:cs typeface="Times New Roman"/>
              </a:rPr>
              <a:t>m</a:t>
            </a:r>
            <a:r>
              <a:rPr lang="en-US" sz="3200" spc="-3" dirty="0" smtClean="0">
                <a:latin typeface="Times New Roman"/>
                <a:cs typeface="Times New Roman"/>
              </a:rPr>
              <a:t>in</a:t>
            </a:r>
            <a:r>
              <a:rPr lang="en-US" sz="3200" spc="-7" dirty="0" smtClean="0">
                <a:latin typeface="Times New Roman"/>
                <a:cs typeface="Times New Roman"/>
              </a:rPr>
              <a:t>a</a:t>
            </a:r>
            <a:r>
              <a:rPr lang="en-US" sz="3200" spc="-3" dirty="0" smtClean="0">
                <a:latin typeface="Times New Roman"/>
                <a:cs typeface="Times New Roman"/>
              </a:rPr>
              <a:t>nt</a:t>
            </a:r>
            <a:r>
              <a:rPr lang="en-US" sz="3200" spc="26" dirty="0" smtClean="0">
                <a:latin typeface="Times New Roman"/>
                <a:cs typeface="Times New Roman"/>
              </a:rPr>
              <a:t> </a:t>
            </a:r>
            <a:r>
              <a:rPr lang="en-US" sz="3200" spc="-7" dirty="0">
                <a:latin typeface="Times New Roman"/>
                <a:cs typeface="Times New Roman"/>
              </a:rPr>
              <a:t>sta</a:t>
            </a:r>
            <a:r>
              <a:rPr lang="en-US" sz="3200" spc="-3" dirty="0">
                <a:latin typeface="Times New Roman"/>
                <a:cs typeface="Times New Roman"/>
              </a:rPr>
              <a:t>nd</a:t>
            </a:r>
            <a:r>
              <a:rPr lang="en-US" sz="3200" spc="-7" dirty="0">
                <a:latin typeface="Times New Roman"/>
                <a:cs typeface="Times New Roman"/>
              </a:rPr>
              <a:t>a</a:t>
            </a:r>
            <a:r>
              <a:rPr lang="en-US" sz="3200" spc="-10" dirty="0">
                <a:latin typeface="Times New Roman"/>
                <a:cs typeface="Times New Roman"/>
              </a:rPr>
              <a:t>r</a:t>
            </a:r>
            <a:r>
              <a:rPr lang="en-US" sz="3200" spc="-3" dirty="0">
                <a:latin typeface="Times New Roman"/>
                <a:cs typeface="Times New Roman"/>
              </a:rPr>
              <a:t>d</a:t>
            </a:r>
            <a:r>
              <a:rPr lang="en-US" sz="3200" spc="-7" dirty="0">
                <a:latin typeface="Times New Roman"/>
                <a:cs typeface="Times New Roman"/>
              </a:rPr>
              <a:t>s</a:t>
            </a:r>
            <a:r>
              <a:rPr lang="en-US" sz="3200" spc="7" dirty="0">
                <a:latin typeface="Times New Roman"/>
                <a:cs typeface="Times New Roman"/>
              </a:rPr>
              <a:t> </a:t>
            </a:r>
            <a:r>
              <a:rPr lang="en-US" sz="3200" spc="-7" dirty="0">
                <a:latin typeface="Times New Roman"/>
                <a:cs typeface="Times New Roman"/>
              </a:rPr>
              <a:t>c</a:t>
            </a:r>
            <a:r>
              <a:rPr lang="en-US" sz="3200" spc="-3" dirty="0">
                <a:latin typeface="Times New Roman"/>
                <a:cs typeface="Times New Roman"/>
              </a:rPr>
              <a:t>o</a:t>
            </a:r>
            <a:r>
              <a:rPr lang="en-US" sz="3200" spc="-23" dirty="0">
                <a:latin typeface="Times New Roman"/>
                <a:cs typeface="Times New Roman"/>
              </a:rPr>
              <a:t>m</a:t>
            </a:r>
            <a:r>
              <a:rPr lang="en-US" sz="3200" spc="-17" dirty="0">
                <a:latin typeface="Times New Roman"/>
                <a:cs typeface="Times New Roman"/>
              </a:rPr>
              <a:t>m</a:t>
            </a:r>
            <a:r>
              <a:rPr lang="en-US" sz="3200" spc="-3" dirty="0">
                <a:latin typeface="Times New Roman"/>
                <a:cs typeface="Times New Roman"/>
              </a:rPr>
              <a:t>on</a:t>
            </a:r>
            <a:r>
              <a:rPr lang="en-US" sz="3200" spc="-7" dirty="0">
                <a:latin typeface="Times New Roman"/>
                <a:cs typeface="Times New Roman"/>
              </a:rPr>
              <a:t>ly</a:t>
            </a:r>
            <a:r>
              <a:rPr lang="en-US" sz="3200" spc="23" dirty="0">
                <a:latin typeface="Times New Roman"/>
                <a:cs typeface="Times New Roman"/>
              </a:rPr>
              <a:t> </a:t>
            </a:r>
            <a:r>
              <a:rPr lang="en-US" sz="3200" spc="-3" dirty="0">
                <a:latin typeface="Times New Roman"/>
                <a:cs typeface="Times New Roman"/>
              </a:rPr>
              <a:t>u</a:t>
            </a:r>
            <a:r>
              <a:rPr lang="en-US" sz="3200" spc="-7" dirty="0">
                <a:latin typeface="Times New Roman"/>
                <a:cs typeface="Times New Roman"/>
              </a:rPr>
              <a:t>sed</a:t>
            </a:r>
            <a:r>
              <a:rPr lang="en-US" sz="3200" spc="7" dirty="0">
                <a:latin typeface="Times New Roman"/>
                <a:cs typeface="Times New Roman"/>
              </a:rPr>
              <a:t> </a:t>
            </a:r>
            <a:r>
              <a:rPr lang="en-US" sz="3200" spc="-7" dirty="0">
                <a:latin typeface="Times New Roman"/>
                <a:cs typeface="Times New Roman"/>
              </a:rPr>
              <a:t>in</a:t>
            </a:r>
            <a:r>
              <a:rPr lang="en-US" sz="3200" spc="-17" dirty="0">
                <a:latin typeface="Times New Roman"/>
                <a:cs typeface="Times New Roman"/>
              </a:rPr>
              <a:t> </a:t>
            </a:r>
            <a:r>
              <a:rPr lang="en-US" sz="3200" spc="-20" dirty="0">
                <a:latin typeface="Times New Roman"/>
                <a:cs typeface="Times New Roman"/>
              </a:rPr>
              <a:t>W</a:t>
            </a:r>
            <a:r>
              <a:rPr lang="en-US" sz="3200" spc="-10" dirty="0">
                <a:latin typeface="Times New Roman"/>
                <a:cs typeface="Times New Roman"/>
              </a:rPr>
              <a:t>SN</a:t>
            </a:r>
            <a:r>
              <a:rPr lang="en-US" sz="3200" spc="3" dirty="0">
                <a:latin typeface="Times New Roman"/>
                <a:cs typeface="Times New Roman"/>
              </a:rPr>
              <a:t> </a:t>
            </a:r>
            <a:r>
              <a:rPr lang="en-US" sz="3200" spc="-7" dirty="0">
                <a:latin typeface="Times New Roman"/>
                <a:cs typeface="Times New Roman"/>
              </a:rPr>
              <a:t>c</a:t>
            </a:r>
            <a:r>
              <a:rPr lang="en-US" sz="3200" spc="-3" dirty="0">
                <a:latin typeface="Times New Roman"/>
                <a:cs typeface="Times New Roman"/>
              </a:rPr>
              <a:t>o</a:t>
            </a:r>
            <a:r>
              <a:rPr lang="en-US" sz="3200" spc="-23" dirty="0">
                <a:latin typeface="Times New Roman"/>
                <a:cs typeface="Times New Roman"/>
              </a:rPr>
              <a:t>mm</a:t>
            </a:r>
            <a:r>
              <a:rPr lang="en-US" sz="3200" spc="-3" dirty="0">
                <a:latin typeface="Times New Roman"/>
                <a:cs typeface="Times New Roman"/>
              </a:rPr>
              <a:t>uni</a:t>
            </a:r>
            <a:r>
              <a:rPr lang="en-US" sz="3200" dirty="0">
                <a:latin typeface="Times New Roman"/>
                <a:cs typeface="Times New Roman"/>
              </a:rPr>
              <a:t>c</a:t>
            </a:r>
            <a:r>
              <a:rPr lang="en-US" sz="3200" spc="-7" dirty="0">
                <a:latin typeface="Times New Roman"/>
                <a:cs typeface="Times New Roman"/>
              </a:rPr>
              <a:t>a</a:t>
            </a:r>
            <a:r>
              <a:rPr lang="en-US" sz="3200" dirty="0">
                <a:latin typeface="Times New Roman"/>
                <a:cs typeface="Times New Roman"/>
              </a:rPr>
              <a:t>t</a:t>
            </a:r>
            <a:r>
              <a:rPr lang="en-US" sz="3200" spc="-3" dirty="0">
                <a:latin typeface="Times New Roman"/>
                <a:cs typeface="Times New Roman"/>
              </a:rPr>
              <a:t>ion</a:t>
            </a:r>
            <a:r>
              <a:rPr lang="en-US" sz="3200" spc="-7" dirty="0">
                <a:latin typeface="Times New Roman"/>
                <a:cs typeface="Times New Roman"/>
              </a:rPr>
              <a:t>s</a:t>
            </a:r>
            <a:r>
              <a:rPr lang="en-US" sz="3200" spc="30" dirty="0">
                <a:latin typeface="Times New Roman"/>
                <a:cs typeface="Times New Roman"/>
              </a:rPr>
              <a:t> </a:t>
            </a:r>
            <a:r>
              <a:rPr lang="en-US" sz="3200" spc="-3" dirty="0">
                <a:latin typeface="Times New Roman"/>
                <a:cs typeface="Times New Roman"/>
              </a:rPr>
              <a:t>in</a:t>
            </a:r>
            <a:r>
              <a:rPr lang="en-US" sz="3200" spc="-7" dirty="0">
                <a:latin typeface="Times New Roman"/>
                <a:cs typeface="Times New Roman"/>
              </a:rPr>
              <a:t>cl</a:t>
            </a:r>
            <a:r>
              <a:rPr lang="en-US" sz="3200" spc="-3" dirty="0">
                <a:latin typeface="Times New Roman"/>
                <a:cs typeface="Times New Roman"/>
              </a:rPr>
              <a:t>ud</a:t>
            </a:r>
            <a:r>
              <a:rPr lang="en-US" sz="3200" spc="-7" dirty="0">
                <a:latin typeface="Times New Roman"/>
                <a:cs typeface="Times New Roman"/>
              </a:rPr>
              <a:t>e</a:t>
            </a:r>
            <a:r>
              <a:rPr lang="en-US" sz="3200" spc="-7" dirty="0" smtClean="0">
                <a:latin typeface="Times New Roman"/>
                <a:cs typeface="Times New Roman"/>
              </a:rPr>
              <a:t>:</a:t>
            </a:r>
          </a:p>
          <a:p>
            <a:pPr marL="722666" lvl="2">
              <a:spcBef>
                <a:spcPts val="251"/>
              </a:spcBef>
            </a:pPr>
            <a:r>
              <a:rPr lang="en-US" sz="2400" dirty="0" err="1">
                <a:latin typeface="Times New Roman"/>
                <a:cs typeface="Times New Roman"/>
              </a:rPr>
              <a:t>WirelessHART</a:t>
            </a:r>
            <a:r>
              <a:rPr lang="en-US" sz="2400" dirty="0">
                <a:latin typeface="Times New Roman"/>
                <a:cs typeface="Times New Roman"/>
              </a:rPr>
              <a:t> (The wireless standard for process automation)</a:t>
            </a:r>
          </a:p>
          <a:p>
            <a:pPr marL="722666" lvl="2">
              <a:spcBef>
                <a:spcPts val="251"/>
              </a:spcBef>
            </a:pPr>
            <a:r>
              <a:rPr lang="en-US" sz="2400" dirty="0">
                <a:latin typeface="Times New Roman"/>
                <a:cs typeface="Times New Roman"/>
              </a:rPr>
              <a:t>ISA100 (</a:t>
            </a:r>
            <a:r>
              <a:rPr lang="en-US" sz="2400" dirty="0" err="1">
                <a:latin typeface="Times New Roman"/>
                <a:cs typeface="Times New Roman"/>
              </a:rPr>
              <a:t>WirelessHART</a:t>
            </a:r>
            <a:r>
              <a:rPr lang="en-US" sz="2400" dirty="0">
                <a:latin typeface="Times New Roman"/>
                <a:cs typeface="Times New Roman"/>
              </a:rPr>
              <a:t> and ISA100.11a </a:t>
            </a:r>
            <a:r>
              <a:rPr lang="en-US" sz="2400" dirty="0" err="1">
                <a:latin typeface="Times New Roman"/>
                <a:cs typeface="Times New Roman"/>
              </a:rPr>
              <a:t>convered</a:t>
            </a:r>
            <a:r>
              <a:rPr lang="en-US" sz="2400" dirty="0">
                <a:latin typeface="Times New Roman"/>
                <a:cs typeface="Times New Roman"/>
              </a:rPr>
              <a:t> in a recent Control Engineering article</a:t>
            </a:r>
          </a:p>
          <a:p>
            <a:pPr marL="722666" lvl="2">
              <a:spcBef>
                <a:spcPts val="251"/>
              </a:spcBef>
            </a:pPr>
            <a:r>
              <a:rPr lang="en-US" sz="2400" dirty="0">
                <a:latin typeface="Times New Roman"/>
                <a:cs typeface="Times New Roman"/>
              </a:rPr>
              <a:t>IEEE 1451 (IEEE 1451 is a set of Smart transducer interface standards developed by the IEEE Instrumentation and Measurement Society’s Sensor Technology Technical Committee that describe a set of open, common, network-independent communication interfaces for connecting transducers (sensors or actuators) to microprocessors, instrumentation systems, and control/field networks.)</a:t>
            </a:r>
          </a:p>
          <a:p>
            <a:pPr marL="722666" lvl="2">
              <a:spcBef>
                <a:spcPts val="251"/>
              </a:spcBef>
            </a:pPr>
            <a:r>
              <a:rPr lang="en-US" sz="2400" dirty="0">
                <a:latin typeface="Times New Roman"/>
                <a:cs typeface="Times New Roman"/>
              </a:rPr>
              <a:t>ZigBee / 802.15.4 (IEEE 802.15.4/ZigBee is intended as a specification for low-powered networks for such uses as wireless monitoring and control of lights, security alarms, motion sensors, thermostats and smoke detectors.)</a:t>
            </a:r>
          </a:p>
          <a:p>
            <a:pPr marL="722666" lvl="2">
              <a:spcBef>
                <a:spcPts val="251"/>
              </a:spcBef>
            </a:pPr>
            <a:r>
              <a:rPr lang="en-US" sz="2400" dirty="0">
                <a:latin typeface="Times New Roman"/>
                <a:cs typeface="Times New Roman"/>
              </a:rPr>
              <a:t>IEEE 802.11 (IEEE 802.11p-2010 IEEE Standard for Information technology—</a:t>
            </a:r>
          </a:p>
          <a:p>
            <a:pPr marL="722666" lvl="2">
              <a:spcBef>
                <a:spcPts val="251"/>
              </a:spcBef>
            </a:pPr>
            <a:r>
              <a:rPr lang="en-US" sz="2400" dirty="0">
                <a:latin typeface="Times New Roman"/>
                <a:cs typeface="Times New Roman"/>
              </a:rPr>
              <a:t>Telecommunications and information exchange between systems--Local and metropolitan area networks--Specific requirements Part 11: Wireless LAN Medium Access Control (MAC) and Physical Layer (PHY) Specifications Amendment 6: Wireless Access in Vehicular Environments)</a:t>
            </a:r>
          </a:p>
          <a:p>
            <a:pPr marL="722666" lvl="2">
              <a:spcBef>
                <a:spcPts val="251"/>
              </a:spcBef>
            </a:pPr>
            <a:r>
              <a:rPr lang="en-US" sz="2400" dirty="0">
                <a:latin typeface="Times New Roman"/>
                <a:cs typeface="Times New Roman"/>
              </a:rPr>
              <a:t>The IEEE focuses on the physical and MAC layers;</a:t>
            </a:r>
          </a:p>
          <a:p>
            <a:pPr marL="722666" lvl="2">
              <a:spcBef>
                <a:spcPts val="251"/>
              </a:spcBef>
            </a:pPr>
            <a:r>
              <a:rPr lang="en-US" sz="2400" dirty="0">
                <a:latin typeface="Times New Roman"/>
                <a:cs typeface="Times New Roman"/>
              </a:rPr>
              <a:t>The Internet Engineering Task Force works on layers 3 and above; In addition to these, bodies such as the International Society of Automation provide vertical solutions, covering all protocol layers.</a:t>
            </a:r>
          </a:p>
          <a:p>
            <a:pPr marL="722666" lvl="2">
              <a:spcBef>
                <a:spcPts val="251"/>
              </a:spcBef>
            </a:pPr>
            <a:endParaRPr lang="en-US" sz="2400" dirty="0">
              <a:latin typeface="Times New Roman"/>
              <a:cs typeface="Times New Roman"/>
            </a:endParaRPr>
          </a:p>
          <a:p>
            <a:endParaRPr lang="en-US" sz="3200" dirty="0">
              <a:latin typeface="Times New Roman"/>
              <a:cs typeface="Times New Roman"/>
            </a:endParaRPr>
          </a:p>
          <a:p>
            <a:endParaRPr lang="en-US" dirty="0"/>
          </a:p>
        </p:txBody>
      </p:sp>
    </p:spTree>
    <p:extLst>
      <p:ext uri="{BB962C8B-B14F-4D97-AF65-F5344CB8AC3E}">
        <p14:creationId xmlns:p14="http://schemas.microsoft.com/office/powerpoint/2010/main" val="2593445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nvSpPr>
        <p:spPr>
          <a:xfrm>
            <a:off x="1637109" y="405981"/>
            <a:ext cx="1009207" cy="433729"/>
          </a:xfrm>
          <a:prstGeom prst="rect">
            <a:avLst/>
          </a:prstGeom>
          <a:ln w="12700">
            <a:miter lim="400000"/>
          </a:ln>
          <a:extLst>
            <a:ext uri="{C572A759-6A51-4108-AA02-DFA0A04FC94B}">
              <ma14:wrappingTextBoxFlag xmlns="" xmlns:ma14="http://schemas.microsoft.com/office/mac/drawingml/2011/main" val="1"/>
            </a:ext>
          </a:extLst>
        </p:spPr>
        <p:txBody>
          <a:bodyPr wrap="none" lIns="31887" tIns="31887" rIns="31887" bIns="31887" anchor="ctr">
            <a:spAutoFit/>
          </a:bodyPr>
          <a:lstStyle/>
          <a:p>
            <a:pPr lvl="0" algn="l">
              <a:defRPr sz="1800"/>
            </a:pPr>
            <a:r>
              <a:rPr lang="en-US" sz="2400" kern="1200" dirty="0">
                <a:ln w="0"/>
                <a:solidFill>
                  <a:schemeClr val="accent1"/>
                </a:solidFill>
                <a:effectLst>
                  <a:outerShdw blurRad="38100" dist="25400" dir="5400000" algn="ctr" rotWithShape="0">
                    <a:srgbClr val="6E747A">
                      <a:alpha val="43000"/>
                    </a:srgbClr>
                  </a:outerShdw>
                </a:effectLst>
                <a:latin typeface="+mj-lt"/>
                <a:ea typeface="+mj-ea"/>
                <a:cs typeface="+mj-cs"/>
                <a:sym typeface="Helvetica Neue"/>
              </a:rPr>
              <a:t>Agenda</a:t>
            </a:r>
            <a:endParaRPr sz="2400" kern="1200" dirty="0">
              <a:ln w="0"/>
              <a:solidFill>
                <a:schemeClr val="accent1"/>
              </a:solidFill>
              <a:effectLst>
                <a:outerShdw blurRad="38100" dist="25400" dir="5400000" algn="ctr" rotWithShape="0">
                  <a:srgbClr val="6E747A">
                    <a:alpha val="43000"/>
                  </a:srgbClr>
                </a:outerShdw>
              </a:effectLst>
              <a:latin typeface="+mj-lt"/>
              <a:ea typeface="+mj-ea"/>
              <a:cs typeface="+mj-cs"/>
              <a:sym typeface="Helvetica Neue"/>
            </a:endParaRPr>
          </a:p>
        </p:txBody>
      </p:sp>
      <p:sp>
        <p:nvSpPr>
          <p:cNvPr id="40" name="Shape 40"/>
          <p:cNvSpPr/>
          <p:nvPr/>
        </p:nvSpPr>
        <p:spPr>
          <a:xfrm flipV="1">
            <a:off x="1679711" y="1043832"/>
            <a:ext cx="6896338" cy="1"/>
          </a:xfrm>
          <a:prstGeom prst="line">
            <a:avLst/>
          </a:prstGeom>
          <a:ln w="38100">
            <a:solidFill>
              <a:srgbClr val="F7A800"/>
            </a:solidFill>
            <a:miter lim="400000"/>
          </a:ln>
        </p:spPr>
        <p:txBody>
          <a:bodyPr lIns="0" tIns="0" rIns="0" bIns="0" anchor="ctr"/>
          <a:lstStyle/>
          <a:p>
            <a:pPr lvl="0">
              <a:defRPr sz="2400"/>
            </a:pPr>
            <a:endParaRPr/>
          </a:p>
        </p:txBody>
      </p:sp>
      <p:sp>
        <p:nvSpPr>
          <p:cNvPr id="41" name="Shape 41"/>
          <p:cNvSpPr>
            <a:spLocks noGrp="1"/>
          </p:cNvSpPr>
          <p:nvPr>
            <p:ph type="body" idx="1"/>
          </p:nvPr>
        </p:nvSpPr>
        <p:spPr>
          <a:xfrm>
            <a:off x="1637109" y="1321594"/>
            <a:ext cx="6858498" cy="3869555"/>
          </a:xfrm>
          <a:prstGeom prst="rect">
            <a:avLst/>
          </a:prstGeom>
        </p:spPr>
        <p:txBody>
          <a:bodyPr anchor="t"/>
          <a:lstStyle/>
          <a:p>
            <a:pPr marL="183351" indent="-183351">
              <a:lnSpc>
                <a:spcPct val="120000"/>
              </a:lnSpc>
              <a:spcBef>
                <a:spcPts val="565"/>
              </a:spcBef>
              <a:buSzPct val="120000"/>
              <a:defRPr sz="1800"/>
            </a:pPr>
            <a:r>
              <a:rPr lang="en-US" sz="1900" dirty="0" smtClean="0">
                <a:latin typeface="Helvetica Neue"/>
                <a:ea typeface="Helvetica Neue"/>
                <a:cs typeface="Helvetica Neue"/>
                <a:sym typeface="Helvetica Neue"/>
              </a:rPr>
              <a:t>Abstract</a:t>
            </a:r>
            <a:endParaRPr sz="1900" dirty="0">
              <a:latin typeface="Helvetica Neue"/>
              <a:ea typeface="Helvetica Neue"/>
              <a:cs typeface="Helvetica Neue"/>
              <a:sym typeface="Helvetica Neue"/>
            </a:endParaRPr>
          </a:p>
          <a:p>
            <a:pPr marL="183351" indent="-183351">
              <a:lnSpc>
                <a:spcPct val="120000"/>
              </a:lnSpc>
              <a:spcBef>
                <a:spcPts val="816"/>
              </a:spcBef>
              <a:buSzPct val="120000"/>
              <a:defRPr sz="1800"/>
            </a:pPr>
            <a:r>
              <a:rPr lang="en-US" sz="1900" dirty="0" smtClean="0">
                <a:latin typeface="Helvetica Neue"/>
                <a:ea typeface="Helvetica Neue"/>
                <a:cs typeface="Helvetica Neue"/>
                <a:sym typeface="Helvetica Neue"/>
              </a:rPr>
              <a:t>Context</a:t>
            </a:r>
          </a:p>
          <a:p>
            <a:pPr marL="183351" indent="-183351">
              <a:lnSpc>
                <a:spcPct val="120000"/>
              </a:lnSpc>
              <a:spcBef>
                <a:spcPts val="816"/>
              </a:spcBef>
              <a:buSzPct val="120000"/>
              <a:defRPr sz="1800"/>
            </a:pPr>
            <a:r>
              <a:rPr lang="en-US" sz="1900" dirty="0" smtClean="0">
                <a:solidFill>
                  <a:srgbClr val="FF0000"/>
                </a:solidFill>
                <a:latin typeface="Helvetica Neue"/>
                <a:ea typeface="Helvetica Neue"/>
                <a:cs typeface="Helvetica Neue"/>
                <a:sym typeface="Helvetica Neue"/>
              </a:rPr>
              <a:t>The I-TRM</a:t>
            </a:r>
          </a:p>
          <a:p>
            <a:pPr marL="183351" indent="-183351">
              <a:lnSpc>
                <a:spcPct val="120000"/>
              </a:lnSpc>
              <a:spcBef>
                <a:spcPts val="816"/>
              </a:spcBef>
              <a:buSzPct val="120000"/>
              <a:defRPr sz="1800"/>
            </a:pPr>
            <a:r>
              <a:rPr lang="en-US" sz="1900" dirty="0" smtClean="0">
                <a:latin typeface="Helvetica Neue"/>
                <a:ea typeface="Helvetica Neue"/>
                <a:cs typeface="Helvetica Neue"/>
                <a:sym typeface="Helvetica Neue"/>
              </a:rPr>
              <a:t>New Security Face of I-TRM</a:t>
            </a:r>
          </a:p>
          <a:p>
            <a:pPr marL="183351" indent="-183351">
              <a:lnSpc>
                <a:spcPct val="120000"/>
              </a:lnSpc>
              <a:spcBef>
                <a:spcPts val="816"/>
              </a:spcBef>
              <a:buSzPct val="120000"/>
              <a:defRPr sz="1800"/>
            </a:pPr>
            <a:r>
              <a:rPr lang="en-US" sz="1900" dirty="0" smtClean="0">
                <a:latin typeface="Helvetica Neue"/>
                <a:ea typeface="Helvetica Neue"/>
                <a:cs typeface="Helvetica Neue"/>
                <a:sym typeface="Helvetica Neue"/>
              </a:rPr>
              <a:t>Future Work</a:t>
            </a:r>
            <a:endParaRPr lang="en-US" sz="1400" dirty="0">
              <a:latin typeface="Helvetica Neue"/>
              <a:ea typeface="Helvetica Neue"/>
              <a:cs typeface="Helvetica Neue"/>
              <a:sym typeface="Helvetica Neue"/>
            </a:endParaRPr>
          </a:p>
        </p:txBody>
      </p:sp>
    </p:spTree>
    <p:extLst>
      <p:ext uri="{BB962C8B-B14F-4D97-AF65-F5344CB8AC3E}">
        <p14:creationId xmlns:p14="http://schemas.microsoft.com/office/powerpoint/2010/main" val="113930387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What is this Research all about?</a:t>
            </a:r>
          </a:p>
        </p:txBody>
      </p:sp>
      <p:sp>
        <p:nvSpPr>
          <p:cNvPr id="9218" name="Text Placeholder 2"/>
          <p:cNvSpPr>
            <a:spLocks noGrp="1"/>
          </p:cNvSpPr>
          <p:nvPr>
            <p:ph idx="1"/>
          </p:nvPr>
        </p:nvSpPr>
        <p:spPr/>
        <p:txBody>
          <a:bodyPr>
            <a:normAutofit/>
          </a:bodyPr>
          <a:lstStyle/>
          <a:p>
            <a:pPr eaLnBrk="1" hangingPunct="1"/>
            <a:r>
              <a:rPr lang="en-US" sz="2400" dirty="0"/>
              <a:t>To develop an architecture for an</a:t>
            </a:r>
          </a:p>
          <a:p>
            <a:pPr lvl="1" eaLnBrk="1" hangingPunct="1"/>
            <a:r>
              <a:rPr lang="en-US" sz="2400" dirty="0"/>
              <a:t>Autonomous Sensor Network </a:t>
            </a:r>
          </a:p>
          <a:p>
            <a:pPr lvl="1" eaLnBrk="1" hangingPunct="1"/>
            <a:r>
              <a:rPr lang="en-US" sz="2400" dirty="0"/>
              <a:t>which is</a:t>
            </a:r>
            <a:r>
              <a:rPr lang="en-US" sz="2400" dirty="0">
                <a:solidFill>
                  <a:schemeClr val="accent2"/>
                </a:solidFill>
              </a:rPr>
              <a:t> </a:t>
            </a:r>
            <a:r>
              <a:rPr lang="en-US" sz="2400" dirty="0">
                <a:solidFill>
                  <a:srgbClr val="FF3300"/>
                </a:solidFill>
              </a:rPr>
              <a:t>self-aware</a:t>
            </a:r>
            <a:r>
              <a:rPr lang="en-US" sz="2400" dirty="0">
                <a:solidFill>
                  <a:schemeClr val="accent2"/>
                </a:solidFill>
              </a:rPr>
              <a:t> </a:t>
            </a:r>
            <a:r>
              <a:rPr lang="en-US" sz="2400" dirty="0"/>
              <a:t>and </a:t>
            </a:r>
            <a:r>
              <a:rPr lang="en-US" sz="2400" dirty="0">
                <a:solidFill>
                  <a:srgbClr val="FF3300"/>
                </a:solidFill>
              </a:rPr>
              <a:t>adaptable to </a:t>
            </a:r>
            <a:r>
              <a:rPr lang="en-US" sz="2400" dirty="0" smtClean="0">
                <a:solidFill>
                  <a:srgbClr val="FF3300"/>
                </a:solidFill>
              </a:rPr>
              <a:t>changes</a:t>
            </a:r>
          </a:p>
          <a:p>
            <a:r>
              <a:rPr lang="en-US" sz="2400" dirty="0"/>
              <a:t>Three Integral Aspects of </a:t>
            </a:r>
            <a:r>
              <a:rPr lang="en-US" sz="2400" dirty="0" smtClean="0"/>
              <a:t>Autonomous Systems</a:t>
            </a:r>
          </a:p>
          <a:p>
            <a:pPr lvl="1"/>
            <a:r>
              <a:rPr lang="en-US" sz="2000" dirty="0"/>
              <a:t>Information </a:t>
            </a:r>
            <a:r>
              <a:rPr lang="en-US" sz="2000" dirty="0" smtClean="0"/>
              <a:t>Processing</a:t>
            </a:r>
            <a:endParaRPr lang="en-US" sz="2000" dirty="0"/>
          </a:p>
          <a:p>
            <a:pPr lvl="1"/>
            <a:r>
              <a:rPr lang="en-US" sz="2000" dirty="0"/>
              <a:t>Control Distribution and </a:t>
            </a:r>
            <a:r>
              <a:rPr lang="en-US" sz="2000" dirty="0" smtClean="0"/>
              <a:t>Implementation</a:t>
            </a:r>
            <a:endParaRPr lang="en-US" sz="2000" dirty="0"/>
          </a:p>
          <a:p>
            <a:pPr lvl="1"/>
            <a:r>
              <a:rPr lang="en-US" sz="2000" dirty="0"/>
              <a:t>Working (Behavior) of System, Sub-Systems and Components</a:t>
            </a:r>
          </a:p>
          <a:p>
            <a:pPr lvl="1"/>
            <a:endParaRPr lang="en-US" sz="2000" dirty="0"/>
          </a:p>
        </p:txBody>
      </p:sp>
    </p:spTree>
    <p:extLst>
      <p:ext uri="{BB962C8B-B14F-4D97-AF65-F5344CB8AC3E}">
        <p14:creationId xmlns:p14="http://schemas.microsoft.com/office/powerpoint/2010/main" val="3494869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SWE &amp; SensorML</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83402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Sensor Web Enablement (SWE) Family of Standards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OGC’s SWE initiative was intended to develop standards to enable the discovery, exchange, and processing of sensor observations, as well as the tasking of sensor systems. </a:t>
            </a:r>
          </a:p>
          <a:p>
            <a:r>
              <a:rPr lang="en-US" dirty="0" smtClean="0"/>
              <a:t>Functionalities :</a:t>
            </a:r>
          </a:p>
          <a:p>
            <a:pPr lvl="1"/>
            <a:r>
              <a:rPr lang="en-US" dirty="0" smtClean="0"/>
              <a:t>Discovery of sensor systems, observations, and observation processes that meet an application or users immediate needs;</a:t>
            </a:r>
          </a:p>
          <a:p>
            <a:pPr lvl="1"/>
            <a:r>
              <a:rPr lang="en-US" dirty="0" smtClean="0"/>
              <a:t>Determination of a sensor’s capabilities and quality of measurements;</a:t>
            </a:r>
          </a:p>
          <a:p>
            <a:pPr lvl="1"/>
            <a:r>
              <a:rPr lang="en-US" dirty="0" smtClean="0"/>
              <a:t>Access to sensor parameters that automatically allow software to process and geo-locate observations;</a:t>
            </a:r>
          </a:p>
          <a:p>
            <a:pPr lvl="1"/>
            <a:r>
              <a:rPr lang="en-US" dirty="0" smtClean="0"/>
              <a:t>Retrieval of real-time or time-series observations and coverage in standard encodings</a:t>
            </a:r>
          </a:p>
          <a:p>
            <a:pPr lvl="1"/>
            <a:r>
              <a:rPr lang="en-US" dirty="0" smtClean="0"/>
              <a:t>Tasking of sensors to acquire observations of interest;</a:t>
            </a:r>
          </a:p>
          <a:p>
            <a:pPr lvl="1"/>
            <a:r>
              <a:rPr lang="en-US" dirty="0" smtClean="0"/>
              <a:t>Subscription to and publishing of alerts to be issued by sensors or sensor services based upon certain criteria.</a:t>
            </a:r>
          </a:p>
          <a:p>
            <a:endParaRPr lang="en-US" dirty="0"/>
          </a:p>
        </p:txBody>
      </p:sp>
    </p:spTree>
    <p:extLst>
      <p:ext uri="{BB962C8B-B14F-4D97-AF65-F5344CB8AC3E}">
        <p14:creationId xmlns:p14="http://schemas.microsoft.com/office/powerpoint/2010/main" val="2016696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SWE standards include the following </a:t>
            </a:r>
            <a:r>
              <a:rPr lang="en-US" dirty="0" err="1" smtClean="0"/>
              <a:t>OpenGIS</a:t>
            </a:r>
            <a:r>
              <a:rPr lang="en-US" dirty="0" smtClean="0"/>
              <a:t>® Specifications</a:t>
            </a:r>
            <a:endParaRPr lang="en-US" dirty="0"/>
          </a:p>
        </p:txBody>
      </p:sp>
      <p:sp>
        <p:nvSpPr>
          <p:cNvPr id="3" name="Content Placeholder 2"/>
          <p:cNvSpPr>
            <a:spLocks noGrp="1"/>
          </p:cNvSpPr>
          <p:nvPr>
            <p:ph idx="1"/>
          </p:nvPr>
        </p:nvSpPr>
        <p:spPr/>
        <p:txBody>
          <a:bodyPr>
            <a:normAutofit/>
          </a:bodyPr>
          <a:lstStyle/>
          <a:p>
            <a:r>
              <a:rPr lang="en-US" sz="1800" dirty="0"/>
              <a:t>Observations &amp; Measurements Schema (O&amp;M)</a:t>
            </a:r>
          </a:p>
          <a:p>
            <a:r>
              <a:rPr lang="en-US" sz="1800" dirty="0"/>
              <a:t>Sensor Model Language (SensorML)</a:t>
            </a:r>
          </a:p>
          <a:p>
            <a:r>
              <a:rPr lang="en-US" sz="1800" dirty="0"/>
              <a:t>Transducer Markup Language (</a:t>
            </a:r>
            <a:r>
              <a:rPr lang="en-US" sz="1800" dirty="0" err="1"/>
              <a:t>TransducerML</a:t>
            </a:r>
            <a:r>
              <a:rPr lang="en-US" sz="1800" dirty="0"/>
              <a:t> or TML)</a:t>
            </a:r>
          </a:p>
          <a:p>
            <a:r>
              <a:rPr lang="en-US" sz="1800" dirty="0"/>
              <a:t>Sensor Observations Service (SOS)</a:t>
            </a:r>
          </a:p>
          <a:p>
            <a:r>
              <a:rPr lang="en-US" sz="1800" dirty="0"/>
              <a:t>Sensor Planning Service (SPS)</a:t>
            </a:r>
          </a:p>
          <a:p>
            <a:r>
              <a:rPr lang="en-US" sz="1800" dirty="0"/>
              <a:t>Sensor Alert Service (SAS)</a:t>
            </a:r>
          </a:p>
          <a:p>
            <a:r>
              <a:rPr lang="en-US" sz="1800" dirty="0"/>
              <a:t>Web Notification Services (WNS)</a:t>
            </a:r>
            <a:endParaRPr lang="en-US" sz="1800" dirty="0"/>
          </a:p>
        </p:txBody>
      </p:sp>
    </p:spTree>
    <p:extLst>
      <p:ext uri="{BB962C8B-B14F-4D97-AF65-F5344CB8AC3E}">
        <p14:creationId xmlns:p14="http://schemas.microsoft.com/office/powerpoint/2010/main" val="210696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nvSpPr>
        <p:spPr>
          <a:xfrm>
            <a:off x="1637109" y="282871"/>
            <a:ext cx="1637520" cy="679950"/>
          </a:xfrm>
          <a:prstGeom prst="rect">
            <a:avLst/>
          </a:prstGeom>
          <a:ln w="12700">
            <a:miter lim="400000"/>
          </a:ln>
          <a:extLst>
            <a:ext uri="{C572A759-6A51-4108-AA02-DFA0A04FC94B}">
              <ma14:wrappingTextBoxFlag xmlns="" xmlns:ma14="http://schemas.microsoft.com/office/mac/drawingml/2011/main" val="1"/>
            </a:ext>
          </a:extLst>
        </p:spPr>
        <p:txBody>
          <a:bodyPr wrap="none" lIns="31887" tIns="31887" rIns="31887" bIns="31887" anchor="ctr">
            <a:spAutoFit/>
          </a:bodyPr>
          <a:lstStyle/>
          <a:p>
            <a:pPr lvl="0" algn="l">
              <a:defRPr sz="1800"/>
            </a:pPr>
            <a:r>
              <a:rPr lang="en-US" sz="4000" kern="1200" dirty="0">
                <a:ln w="0"/>
                <a:solidFill>
                  <a:schemeClr val="accent1"/>
                </a:solidFill>
                <a:effectLst>
                  <a:outerShdw blurRad="38100" dist="25400" dir="5400000" algn="ctr" rotWithShape="0">
                    <a:srgbClr val="6E747A">
                      <a:alpha val="43000"/>
                    </a:srgbClr>
                  </a:outerShdw>
                </a:effectLst>
                <a:latin typeface="+mj-lt"/>
                <a:ea typeface="+mj-ea"/>
                <a:cs typeface="+mj-cs"/>
                <a:sym typeface="Helvetica Neue"/>
              </a:rPr>
              <a:t>Agenda</a:t>
            </a:r>
            <a:endParaRPr sz="4000" kern="1200" dirty="0">
              <a:ln w="0"/>
              <a:solidFill>
                <a:schemeClr val="accent1"/>
              </a:solidFill>
              <a:effectLst>
                <a:outerShdw blurRad="38100" dist="25400" dir="5400000" algn="ctr" rotWithShape="0">
                  <a:srgbClr val="6E747A">
                    <a:alpha val="43000"/>
                  </a:srgbClr>
                </a:outerShdw>
              </a:effectLst>
              <a:latin typeface="+mj-lt"/>
              <a:ea typeface="+mj-ea"/>
              <a:cs typeface="+mj-cs"/>
              <a:sym typeface="Helvetica Neue"/>
            </a:endParaRPr>
          </a:p>
        </p:txBody>
      </p:sp>
      <p:sp>
        <p:nvSpPr>
          <p:cNvPr id="40" name="Shape 40"/>
          <p:cNvSpPr/>
          <p:nvPr/>
        </p:nvSpPr>
        <p:spPr>
          <a:xfrm flipV="1">
            <a:off x="1679711" y="1043832"/>
            <a:ext cx="6896338" cy="1"/>
          </a:xfrm>
          <a:prstGeom prst="line">
            <a:avLst/>
          </a:prstGeom>
          <a:ln w="38100">
            <a:solidFill>
              <a:srgbClr val="F7A800"/>
            </a:solidFill>
            <a:miter lim="400000"/>
          </a:ln>
        </p:spPr>
        <p:txBody>
          <a:bodyPr lIns="0" tIns="0" rIns="0" bIns="0" anchor="ctr"/>
          <a:lstStyle/>
          <a:p>
            <a:pPr lvl="0">
              <a:defRPr sz="2400"/>
            </a:pPr>
            <a:endParaRPr/>
          </a:p>
        </p:txBody>
      </p:sp>
      <p:sp>
        <p:nvSpPr>
          <p:cNvPr id="41" name="Shape 41"/>
          <p:cNvSpPr>
            <a:spLocks noGrp="1"/>
          </p:cNvSpPr>
          <p:nvPr>
            <p:ph type="body" idx="1"/>
          </p:nvPr>
        </p:nvSpPr>
        <p:spPr>
          <a:xfrm>
            <a:off x="1637109" y="1321594"/>
            <a:ext cx="6858498" cy="3869555"/>
          </a:xfrm>
          <a:prstGeom prst="rect">
            <a:avLst/>
          </a:prstGeom>
        </p:spPr>
        <p:txBody>
          <a:bodyPr anchor="t"/>
          <a:lstStyle/>
          <a:p>
            <a:pPr marL="183351" indent="-183351">
              <a:lnSpc>
                <a:spcPct val="120000"/>
              </a:lnSpc>
              <a:spcBef>
                <a:spcPts val="565"/>
              </a:spcBef>
              <a:buSzPct val="120000"/>
              <a:defRPr sz="1800"/>
            </a:pPr>
            <a:r>
              <a:rPr lang="en-US" sz="1900" dirty="0" smtClean="0">
                <a:latin typeface="Helvetica Neue"/>
                <a:ea typeface="Helvetica Neue"/>
                <a:cs typeface="Helvetica Neue"/>
                <a:sym typeface="Helvetica Neue"/>
              </a:rPr>
              <a:t>Abstract</a:t>
            </a:r>
            <a:endParaRPr sz="1900" dirty="0">
              <a:latin typeface="Helvetica Neue"/>
              <a:ea typeface="Helvetica Neue"/>
              <a:cs typeface="Helvetica Neue"/>
              <a:sym typeface="Helvetica Neue"/>
            </a:endParaRPr>
          </a:p>
          <a:p>
            <a:pPr marL="183351" indent="-183351">
              <a:lnSpc>
                <a:spcPct val="120000"/>
              </a:lnSpc>
              <a:spcBef>
                <a:spcPts val="816"/>
              </a:spcBef>
              <a:buSzPct val="120000"/>
              <a:defRPr sz="1800"/>
            </a:pPr>
            <a:r>
              <a:rPr lang="en-US" sz="1900" dirty="0" smtClean="0">
                <a:latin typeface="Helvetica Neue"/>
                <a:ea typeface="Helvetica Neue"/>
                <a:cs typeface="Helvetica Neue"/>
                <a:sym typeface="Helvetica Neue"/>
              </a:rPr>
              <a:t>Context</a:t>
            </a:r>
          </a:p>
          <a:p>
            <a:pPr marL="183351" indent="-183351">
              <a:lnSpc>
                <a:spcPct val="120000"/>
              </a:lnSpc>
              <a:spcBef>
                <a:spcPts val="816"/>
              </a:spcBef>
              <a:buSzPct val="120000"/>
              <a:defRPr sz="1800"/>
            </a:pPr>
            <a:r>
              <a:rPr lang="en-US" sz="1900" dirty="0" smtClean="0">
                <a:latin typeface="Helvetica Neue"/>
                <a:ea typeface="Helvetica Neue"/>
                <a:cs typeface="Helvetica Neue"/>
                <a:sym typeface="Helvetica Neue"/>
              </a:rPr>
              <a:t>The I-TRM</a:t>
            </a:r>
          </a:p>
          <a:p>
            <a:pPr marL="183351" indent="-183351">
              <a:lnSpc>
                <a:spcPct val="120000"/>
              </a:lnSpc>
              <a:spcBef>
                <a:spcPts val="816"/>
              </a:spcBef>
              <a:buSzPct val="120000"/>
              <a:defRPr sz="1800"/>
            </a:pPr>
            <a:r>
              <a:rPr lang="en-US" sz="1900" dirty="0" smtClean="0">
                <a:latin typeface="Helvetica Neue"/>
                <a:ea typeface="Helvetica Neue"/>
                <a:cs typeface="Helvetica Neue"/>
                <a:sym typeface="Helvetica Neue"/>
              </a:rPr>
              <a:t>New Security Face of I-TRM</a:t>
            </a:r>
          </a:p>
          <a:p>
            <a:pPr marL="183351" indent="-183351">
              <a:lnSpc>
                <a:spcPct val="120000"/>
              </a:lnSpc>
              <a:spcBef>
                <a:spcPts val="816"/>
              </a:spcBef>
              <a:buSzPct val="120000"/>
              <a:defRPr sz="1800"/>
            </a:pPr>
            <a:r>
              <a:rPr lang="en-US" sz="1900" dirty="0" smtClean="0">
                <a:latin typeface="Helvetica Neue"/>
                <a:ea typeface="Helvetica Neue"/>
                <a:cs typeface="Helvetica Neue"/>
                <a:sym typeface="Helvetica Neue"/>
              </a:rPr>
              <a:t>Future Work</a:t>
            </a:r>
            <a:endParaRPr lang="en-US" sz="1400" dirty="0">
              <a:latin typeface="Helvetica Neue"/>
              <a:ea typeface="Helvetica Neue"/>
              <a:cs typeface="Helvetica Neue"/>
              <a:sym typeface="Helvetica Neue"/>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Complex System</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885950" y="1067420"/>
            <a:ext cx="5372100" cy="3639729"/>
          </a:xfrm>
          <a:prstGeom prst="rect">
            <a:avLst/>
          </a:prstGeom>
          <a:noFill/>
          <a:ln w="9525">
            <a:noFill/>
            <a:miter lim="800000"/>
            <a:headEnd/>
            <a:tailEnd/>
          </a:ln>
        </p:spPr>
      </p:pic>
    </p:spTree>
    <p:extLst>
      <p:ext uri="{BB962C8B-B14F-4D97-AF65-F5344CB8AC3E}">
        <p14:creationId xmlns:p14="http://schemas.microsoft.com/office/powerpoint/2010/main" val="1243545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Sensor Model Language</a:t>
            </a:r>
            <a:br>
              <a:rPr lang="en-US" dirty="0" smtClean="0"/>
            </a:br>
            <a:r>
              <a:rPr lang="en-US" dirty="0" smtClean="0"/>
              <a:t>(SensorML)</a:t>
            </a:r>
          </a:p>
        </p:txBody>
      </p:sp>
      <p:sp>
        <p:nvSpPr>
          <p:cNvPr id="3" name="Content Placeholder 2"/>
          <p:cNvSpPr>
            <a:spLocks noGrp="1"/>
          </p:cNvSpPr>
          <p:nvPr>
            <p:ph idx="1"/>
          </p:nvPr>
        </p:nvSpPr>
        <p:spPr/>
        <p:txBody>
          <a:bodyPr>
            <a:normAutofit fontScale="77500" lnSpcReduction="20000"/>
          </a:bodyPr>
          <a:lstStyle/>
          <a:p>
            <a:r>
              <a:rPr lang="en-US" dirty="0" smtClean="0"/>
              <a:t>The role of the SensorML is to provide characteristics required for processing, geo-registering, and assessing the quality of measurements from sensor systems. </a:t>
            </a:r>
          </a:p>
          <a:p>
            <a:endParaRPr lang="en-US" dirty="0" smtClean="0"/>
          </a:p>
          <a:p>
            <a:r>
              <a:rPr lang="en-US" dirty="0" smtClean="0"/>
              <a:t>Two possible roles: </a:t>
            </a:r>
          </a:p>
          <a:p>
            <a:pPr marL="728663" lvl="1" indent="-385763">
              <a:buFont typeface="+mj-lt"/>
              <a:buAutoNum type="arabicPeriod"/>
            </a:pPr>
            <a:r>
              <a:rPr lang="en-US" dirty="0" smtClean="0"/>
              <a:t>To describe the procedure by which an existing observation was obtained. This would include the sensor measurement process, as well as any post processing of the raw observations; </a:t>
            </a:r>
          </a:p>
          <a:p>
            <a:pPr marL="728663" lvl="1" indent="-385763">
              <a:buFont typeface="+mj-lt"/>
              <a:buAutoNum type="arabicPeriod"/>
            </a:pPr>
            <a:r>
              <a:rPr lang="en-US" dirty="0" smtClean="0"/>
              <a:t>To provide processing chains with which SensorML-enabled software could derive new data from existing observations on-demand. SensorML calls this a “Derivable Observation”, since the values do not exist prior to execution of the processing chain</a:t>
            </a:r>
            <a:endParaRPr lang="en-US" dirty="0"/>
          </a:p>
        </p:txBody>
      </p:sp>
    </p:spTree>
    <p:extLst>
      <p:ext uri="{BB962C8B-B14F-4D97-AF65-F5344CB8AC3E}">
        <p14:creationId xmlns:p14="http://schemas.microsoft.com/office/powerpoint/2010/main" val="3056094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0"/>
          <p:cNvSpPr>
            <a:spLocks noGrp="1" noChangeArrowheads="1"/>
          </p:cNvSpPr>
          <p:nvPr>
            <p:ph type="sldNum" sz="quarter" idx="12"/>
          </p:nvPr>
        </p:nvSpPr>
        <p:spPr>
          <a:xfrm>
            <a:off x="7296297" y="4462462"/>
            <a:ext cx="550398" cy="205740"/>
          </a:xfrm>
        </p:spPr>
        <p:txBody>
          <a:bodyPr/>
          <a:lstStyle/>
          <a:p>
            <a:pPr>
              <a:defRPr/>
            </a:pPr>
            <a:fld id="{3BAEDB09-638A-4358-9331-290C011D9ECB}" type="slidenum">
              <a:rPr lang="en-US"/>
              <a:pPr>
                <a:defRPr/>
              </a:pPr>
              <a:t>22</a:t>
            </a:fld>
            <a:endParaRPr lang="en-US"/>
          </a:p>
        </p:txBody>
      </p:sp>
      <p:sp>
        <p:nvSpPr>
          <p:cNvPr id="5" name="Rectangle 2"/>
          <p:cNvSpPr>
            <a:spLocks noChangeArrowheads="1"/>
          </p:cNvSpPr>
          <p:nvPr/>
        </p:nvSpPr>
        <p:spPr bwMode="auto">
          <a:xfrm>
            <a:off x="2038368" y="4444604"/>
            <a:ext cx="5298246" cy="230832"/>
          </a:xfrm>
          <a:prstGeom prst="rect">
            <a:avLst/>
          </a:prstGeom>
          <a:noFill/>
          <a:ln w="9525" algn="ctr">
            <a:noFill/>
            <a:miter lim="800000"/>
            <a:headEnd/>
            <a:tailEnd/>
          </a:ln>
        </p:spPr>
        <p:txBody>
          <a:bodyPr wrap="none">
            <a:spAutoFit/>
          </a:bodyPr>
          <a:lstStyle/>
          <a:p>
            <a:r>
              <a:rPr lang="en-US" sz="900">
                <a:solidFill>
                  <a:schemeClr val="tx1"/>
                </a:solidFill>
                <a:latin typeface="Georgia" pitchFamily="18" charset="0"/>
              </a:rPr>
              <a:t>Mike Botts, "SensorML and Sensor Web Enablement," Earth System Science Center, UAB Huntsville</a:t>
            </a:r>
          </a:p>
        </p:txBody>
      </p:sp>
      <p:pic>
        <p:nvPicPr>
          <p:cNvPr id="6" name="Picture 4" descr="describedBy"/>
          <p:cNvPicPr>
            <a:picLocks noChangeAspect="1" noChangeArrowheads="1"/>
          </p:cNvPicPr>
          <p:nvPr/>
        </p:nvPicPr>
        <p:blipFill>
          <a:blip r:embed="rId3" cstate="print"/>
          <a:srcRect/>
          <a:stretch>
            <a:fillRect/>
          </a:stretch>
        </p:blipFill>
        <p:spPr bwMode="auto">
          <a:xfrm>
            <a:off x="1168004" y="285750"/>
            <a:ext cx="3619500" cy="4429125"/>
          </a:xfrm>
          <a:prstGeom prst="rect">
            <a:avLst/>
          </a:prstGeom>
          <a:noFill/>
          <a:ln w="9525">
            <a:noFill/>
            <a:miter lim="800000"/>
            <a:headEnd/>
            <a:tailEnd/>
          </a:ln>
        </p:spPr>
      </p:pic>
      <p:pic>
        <p:nvPicPr>
          <p:cNvPr id="7" name="Picture 5" descr="ex_describedBy"/>
          <p:cNvPicPr>
            <a:picLocks noChangeAspect="1" noChangeArrowheads="1"/>
          </p:cNvPicPr>
          <p:nvPr/>
        </p:nvPicPr>
        <p:blipFill>
          <a:blip r:embed="rId4" cstate="print"/>
          <a:srcRect/>
          <a:stretch>
            <a:fillRect/>
          </a:stretch>
        </p:blipFill>
        <p:spPr bwMode="auto">
          <a:xfrm>
            <a:off x="4518423" y="285750"/>
            <a:ext cx="3401615" cy="4429125"/>
          </a:xfrm>
          <a:prstGeom prst="rect">
            <a:avLst/>
          </a:prstGeom>
          <a:noFill/>
          <a:ln w="9525">
            <a:noFill/>
            <a:miter lim="800000"/>
            <a:headEnd/>
            <a:tailEnd/>
          </a:ln>
        </p:spPr>
      </p:pic>
      <p:sp>
        <p:nvSpPr>
          <p:cNvPr id="8" name="Rectangle 6"/>
          <p:cNvSpPr>
            <a:spLocks noChangeArrowheads="1"/>
          </p:cNvSpPr>
          <p:nvPr/>
        </p:nvSpPr>
        <p:spPr bwMode="auto">
          <a:xfrm>
            <a:off x="4950619" y="772716"/>
            <a:ext cx="2915841" cy="1727597"/>
          </a:xfrm>
          <a:prstGeom prst="rect">
            <a:avLst/>
          </a:prstGeom>
          <a:solidFill>
            <a:srgbClr val="000066">
              <a:alpha val="0"/>
            </a:srgbClr>
          </a:solidFill>
          <a:ln w="25400" algn="ctr">
            <a:solidFill>
              <a:srgbClr val="800000"/>
            </a:solidFill>
            <a:miter lim="800000"/>
            <a:headEnd/>
            <a:tailEnd/>
          </a:ln>
        </p:spPr>
        <p:txBody>
          <a:bodyPr wrap="none" anchor="ctr"/>
          <a:lstStyle/>
          <a:p>
            <a:endParaRPr lang="en-US" sz="1725"/>
          </a:p>
        </p:txBody>
      </p:sp>
      <p:sp>
        <p:nvSpPr>
          <p:cNvPr id="9" name="Rectangle 7"/>
          <p:cNvSpPr>
            <a:spLocks noChangeArrowheads="1"/>
          </p:cNvSpPr>
          <p:nvPr/>
        </p:nvSpPr>
        <p:spPr bwMode="auto">
          <a:xfrm>
            <a:off x="4950619" y="2500313"/>
            <a:ext cx="2915841" cy="917972"/>
          </a:xfrm>
          <a:prstGeom prst="rect">
            <a:avLst/>
          </a:prstGeom>
          <a:solidFill>
            <a:srgbClr val="000066">
              <a:alpha val="0"/>
            </a:srgbClr>
          </a:solidFill>
          <a:ln w="25400" algn="ctr">
            <a:solidFill>
              <a:srgbClr val="800000"/>
            </a:solidFill>
            <a:miter lim="800000"/>
            <a:headEnd/>
            <a:tailEnd/>
          </a:ln>
        </p:spPr>
        <p:txBody>
          <a:bodyPr wrap="none" anchor="ctr"/>
          <a:lstStyle/>
          <a:p>
            <a:endParaRPr lang="en-US" sz="1725"/>
          </a:p>
        </p:txBody>
      </p:sp>
      <p:sp>
        <p:nvSpPr>
          <p:cNvPr id="10" name="Rectangle 8"/>
          <p:cNvSpPr>
            <a:spLocks noChangeArrowheads="1"/>
          </p:cNvSpPr>
          <p:nvPr/>
        </p:nvSpPr>
        <p:spPr bwMode="auto">
          <a:xfrm>
            <a:off x="4787504" y="3526631"/>
            <a:ext cx="3078956" cy="1025129"/>
          </a:xfrm>
          <a:prstGeom prst="rect">
            <a:avLst/>
          </a:prstGeom>
          <a:solidFill>
            <a:srgbClr val="000066">
              <a:alpha val="0"/>
            </a:srgbClr>
          </a:solidFill>
          <a:ln w="25400" algn="ctr">
            <a:solidFill>
              <a:srgbClr val="800000"/>
            </a:solidFill>
            <a:miter lim="800000"/>
            <a:headEnd/>
            <a:tailEnd/>
          </a:ln>
        </p:spPr>
        <p:txBody>
          <a:bodyPr wrap="none" anchor="ctr"/>
          <a:lstStyle/>
          <a:p>
            <a:endParaRPr lang="en-US" sz="1725"/>
          </a:p>
        </p:txBody>
      </p:sp>
      <p:sp>
        <p:nvSpPr>
          <p:cNvPr id="11" name="Line 9"/>
          <p:cNvSpPr>
            <a:spLocks noChangeShapeType="1"/>
          </p:cNvSpPr>
          <p:nvPr/>
        </p:nvSpPr>
        <p:spPr bwMode="auto">
          <a:xfrm flipV="1">
            <a:off x="3654028" y="1582341"/>
            <a:ext cx="1241822" cy="0"/>
          </a:xfrm>
          <a:prstGeom prst="line">
            <a:avLst/>
          </a:prstGeom>
          <a:noFill/>
          <a:ln w="25400">
            <a:solidFill>
              <a:srgbClr val="800000"/>
            </a:solidFill>
            <a:round/>
            <a:headEnd/>
            <a:tailEnd type="triangle" w="med" len="med"/>
          </a:ln>
        </p:spPr>
        <p:txBody>
          <a:bodyPr wrap="none" anchor="ctr"/>
          <a:lstStyle/>
          <a:p>
            <a:endParaRPr lang="en-US" sz="1725"/>
          </a:p>
        </p:txBody>
      </p:sp>
      <p:sp>
        <p:nvSpPr>
          <p:cNvPr id="12" name="Line 10"/>
          <p:cNvSpPr>
            <a:spLocks noChangeShapeType="1"/>
          </p:cNvSpPr>
          <p:nvPr/>
        </p:nvSpPr>
        <p:spPr bwMode="auto">
          <a:xfrm>
            <a:off x="3762375" y="2176463"/>
            <a:ext cx="1133475" cy="756047"/>
          </a:xfrm>
          <a:prstGeom prst="line">
            <a:avLst/>
          </a:prstGeom>
          <a:noFill/>
          <a:ln w="25400">
            <a:solidFill>
              <a:srgbClr val="800000"/>
            </a:solidFill>
            <a:round/>
            <a:headEnd/>
            <a:tailEnd type="triangle" w="med" len="med"/>
          </a:ln>
        </p:spPr>
        <p:txBody>
          <a:bodyPr wrap="none" anchor="ctr"/>
          <a:lstStyle/>
          <a:p>
            <a:endParaRPr lang="en-US" sz="1725"/>
          </a:p>
        </p:txBody>
      </p:sp>
      <p:sp>
        <p:nvSpPr>
          <p:cNvPr id="13" name="Line 11"/>
          <p:cNvSpPr>
            <a:spLocks noChangeShapeType="1"/>
          </p:cNvSpPr>
          <p:nvPr/>
        </p:nvSpPr>
        <p:spPr bwMode="auto">
          <a:xfrm>
            <a:off x="3654028" y="2878931"/>
            <a:ext cx="1079897" cy="809625"/>
          </a:xfrm>
          <a:prstGeom prst="line">
            <a:avLst/>
          </a:prstGeom>
          <a:noFill/>
          <a:ln w="25400">
            <a:solidFill>
              <a:srgbClr val="800000"/>
            </a:solidFill>
            <a:round/>
            <a:headEnd/>
            <a:tailEnd type="triangle" w="med" len="med"/>
          </a:ln>
        </p:spPr>
        <p:txBody>
          <a:bodyPr wrap="none" anchor="ctr"/>
          <a:lstStyle/>
          <a:p>
            <a:endParaRPr lang="en-US" sz="1725"/>
          </a:p>
        </p:txBody>
      </p:sp>
      <p:sp>
        <p:nvSpPr>
          <p:cNvPr id="14" name="Line 12"/>
          <p:cNvSpPr>
            <a:spLocks noChangeShapeType="1"/>
          </p:cNvSpPr>
          <p:nvPr/>
        </p:nvSpPr>
        <p:spPr bwMode="auto">
          <a:xfrm flipV="1">
            <a:off x="2681288" y="461962"/>
            <a:ext cx="2106216" cy="53579"/>
          </a:xfrm>
          <a:prstGeom prst="line">
            <a:avLst/>
          </a:prstGeom>
          <a:noFill/>
          <a:ln w="25400">
            <a:solidFill>
              <a:srgbClr val="800000"/>
            </a:solidFill>
            <a:round/>
            <a:headEnd/>
            <a:tailEnd type="triangle" w="med" len="med"/>
          </a:ln>
        </p:spPr>
        <p:txBody>
          <a:bodyPr wrap="none" anchor="ctr"/>
          <a:lstStyle/>
          <a:p>
            <a:endParaRPr lang="en-US" sz="1725"/>
          </a:p>
        </p:txBody>
      </p:sp>
      <p:sp>
        <p:nvSpPr>
          <p:cNvPr id="15" name="Line 13"/>
          <p:cNvSpPr>
            <a:spLocks noChangeShapeType="1"/>
          </p:cNvSpPr>
          <p:nvPr/>
        </p:nvSpPr>
        <p:spPr bwMode="auto">
          <a:xfrm flipV="1">
            <a:off x="2412207" y="610791"/>
            <a:ext cx="2375297" cy="161925"/>
          </a:xfrm>
          <a:prstGeom prst="line">
            <a:avLst/>
          </a:prstGeom>
          <a:noFill/>
          <a:ln w="25400">
            <a:solidFill>
              <a:srgbClr val="800000"/>
            </a:solidFill>
            <a:round/>
            <a:headEnd/>
            <a:tailEnd type="triangle" w="med" len="med"/>
          </a:ln>
        </p:spPr>
        <p:txBody>
          <a:bodyPr wrap="none" anchor="ctr"/>
          <a:lstStyle/>
          <a:p>
            <a:endParaRPr lang="en-US" sz="1725"/>
          </a:p>
        </p:txBody>
      </p:sp>
      <p:sp>
        <p:nvSpPr>
          <p:cNvPr id="16" name="Line 14"/>
          <p:cNvSpPr>
            <a:spLocks noChangeShapeType="1"/>
          </p:cNvSpPr>
          <p:nvPr/>
        </p:nvSpPr>
        <p:spPr bwMode="auto">
          <a:xfrm flipV="1">
            <a:off x="2736057" y="664369"/>
            <a:ext cx="2051447" cy="323850"/>
          </a:xfrm>
          <a:prstGeom prst="line">
            <a:avLst/>
          </a:prstGeom>
          <a:noFill/>
          <a:ln w="25400">
            <a:solidFill>
              <a:srgbClr val="800000"/>
            </a:solidFill>
            <a:round/>
            <a:headEnd/>
            <a:tailEnd type="triangle" w="med" len="med"/>
          </a:ln>
        </p:spPr>
        <p:txBody>
          <a:bodyPr wrap="none" anchor="ctr"/>
          <a:lstStyle/>
          <a:p>
            <a:endParaRPr lang="en-US" sz="1725"/>
          </a:p>
        </p:txBody>
      </p:sp>
    </p:spTree>
    <p:extLst>
      <p:ext uri="{BB962C8B-B14F-4D97-AF65-F5344CB8AC3E}">
        <p14:creationId xmlns:p14="http://schemas.microsoft.com/office/powerpoint/2010/main" val="221201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347" name="Slide Number Placeholder 4"/>
          <p:cNvSpPr txBox="1">
            <a:spLocks noGrp="1"/>
          </p:cNvSpPr>
          <p:nvPr/>
        </p:nvSpPr>
        <p:spPr bwMode="auto">
          <a:xfrm>
            <a:off x="6057900" y="4683919"/>
            <a:ext cx="1600200" cy="357188"/>
          </a:xfrm>
          <a:prstGeom prst="rect">
            <a:avLst/>
          </a:prstGeom>
          <a:noFill/>
          <a:ln w="9525">
            <a:noFill/>
            <a:miter lim="800000"/>
            <a:headEnd/>
            <a:tailEnd/>
          </a:ln>
        </p:spPr>
        <p:txBody>
          <a:bodyPr/>
          <a:lstStyle/>
          <a:p>
            <a:pPr algn="r"/>
            <a:endParaRPr lang="en-US" sz="1050">
              <a:latin typeface="Arial" charset="0"/>
            </a:endParaRPr>
          </a:p>
        </p:txBody>
      </p:sp>
      <p:sp>
        <p:nvSpPr>
          <p:cNvPr id="57348" name="Rectangle 2"/>
          <p:cNvSpPr>
            <a:spLocks noGrp="1" noChangeArrowheads="1"/>
          </p:cNvSpPr>
          <p:nvPr>
            <p:ph type="title" idx="4294967295"/>
          </p:nvPr>
        </p:nvSpPr>
        <p:spPr>
          <a:xfrm>
            <a:off x="1429789" y="571500"/>
            <a:ext cx="6275388" cy="857250"/>
          </a:xfrm>
          <a:noFill/>
          <a:ln/>
        </p:spPr>
        <p:txBody>
          <a:bodyPr>
            <a:normAutofit/>
          </a:bodyPr>
          <a:lstStyle/>
          <a:p>
            <a:pPr algn="ctr"/>
            <a:r>
              <a:rPr lang="en-US" sz="2400" dirty="0" smtClean="0"/>
              <a:t>Integrated Technical </a:t>
            </a:r>
            <a:r>
              <a:rPr lang="en-US" sz="2400" dirty="0"/>
              <a:t>Reference </a:t>
            </a:r>
            <a:r>
              <a:rPr lang="en-US" sz="2400" dirty="0" smtClean="0"/>
              <a:t>Model (I-TRM)</a:t>
            </a:r>
            <a:endParaRPr lang="en-US" sz="2400" dirty="0"/>
          </a:p>
        </p:txBody>
      </p:sp>
      <p:sp>
        <p:nvSpPr>
          <p:cNvPr id="57349" name="Rectangle 1031"/>
          <p:cNvSpPr>
            <a:spLocks noChangeArrowheads="1"/>
          </p:cNvSpPr>
          <p:nvPr/>
        </p:nvSpPr>
        <p:spPr bwMode="auto">
          <a:xfrm>
            <a:off x="432262" y="1313411"/>
            <a:ext cx="7225838" cy="3087140"/>
          </a:xfrm>
          <a:prstGeom prst="rect">
            <a:avLst/>
          </a:prstGeom>
          <a:noFill/>
          <a:ln w="9525">
            <a:noFill/>
            <a:miter lim="800000"/>
            <a:headEnd/>
            <a:tailEnd/>
          </a:ln>
        </p:spPr>
        <p:txBody>
          <a:bodyPr>
            <a:normAutofit fontScale="85000" lnSpcReduction="10000"/>
          </a:bodyPr>
          <a:lstStyle/>
          <a:p>
            <a:pPr marL="257175" indent="-257175" algn="l">
              <a:spcBef>
                <a:spcPct val="20000"/>
              </a:spcBef>
              <a:buFontTx/>
              <a:buChar char="•"/>
            </a:pPr>
            <a:r>
              <a:rPr lang="en-US" sz="2400" dirty="0"/>
              <a:t>Defines a layered architecture </a:t>
            </a:r>
            <a:r>
              <a:rPr lang="en-US" sz="2400" dirty="0" smtClean="0"/>
              <a:t>with a high-level </a:t>
            </a:r>
            <a:r>
              <a:rPr lang="en-US" sz="2400" dirty="0"/>
              <a:t>goal definition to task execution.</a:t>
            </a:r>
          </a:p>
          <a:p>
            <a:pPr marL="257175" indent="-257175" algn="l">
              <a:spcBef>
                <a:spcPct val="20000"/>
              </a:spcBef>
              <a:buFontTx/>
              <a:buChar char="•"/>
            </a:pPr>
            <a:r>
              <a:rPr lang="en-US" sz="2400" dirty="0"/>
              <a:t>Manages how and where the data is collected.</a:t>
            </a:r>
          </a:p>
          <a:p>
            <a:pPr marL="257175" indent="-257175" algn="l">
              <a:spcBef>
                <a:spcPct val="20000"/>
              </a:spcBef>
              <a:buFontTx/>
              <a:buChar char="•"/>
            </a:pPr>
            <a:r>
              <a:rPr lang="en-US" sz="2400" dirty="0"/>
              <a:t>The I-TRM </a:t>
            </a:r>
            <a:r>
              <a:rPr lang="en-US" sz="2400" dirty="0" smtClean="0"/>
              <a:t>combines</a:t>
            </a:r>
            <a:endParaRPr lang="en-US" sz="2400" dirty="0"/>
          </a:p>
          <a:p>
            <a:pPr marL="342900" lvl="8" indent="-342900" algn="l">
              <a:spcBef>
                <a:spcPct val="20000"/>
              </a:spcBef>
              <a:buFont typeface="Arial" panose="020B0604020202020204" pitchFamily="34" charset="0"/>
              <a:buChar char="•"/>
            </a:pPr>
            <a:r>
              <a:rPr lang="en-US" sz="2400" dirty="0"/>
              <a:t>An Information-Centric Technical Reference Model (IC-TRM), </a:t>
            </a:r>
          </a:p>
          <a:p>
            <a:pPr marL="342900" lvl="5" indent="-342900" algn="l">
              <a:spcBef>
                <a:spcPct val="20000"/>
              </a:spcBef>
              <a:buFont typeface="Arial" panose="020B0604020202020204" pitchFamily="34" charset="0"/>
              <a:buChar char="•"/>
            </a:pPr>
            <a:r>
              <a:rPr lang="en-US" sz="2400" dirty="0" smtClean="0"/>
              <a:t>A </a:t>
            </a:r>
            <a:r>
              <a:rPr lang="en-US" sz="2400" dirty="0"/>
              <a:t>Control Technical Reference Model (C-TRM)  </a:t>
            </a:r>
          </a:p>
          <a:p>
            <a:pPr marL="342900" lvl="5" indent="-342900" algn="l">
              <a:spcBef>
                <a:spcPct val="20000"/>
              </a:spcBef>
              <a:buFont typeface="Arial" panose="020B0604020202020204" pitchFamily="34" charset="0"/>
              <a:buChar char="•"/>
            </a:pPr>
            <a:r>
              <a:rPr lang="en-US" sz="2400" dirty="0" smtClean="0"/>
              <a:t>A </a:t>
            </a:r>
            <a:r>
              <a:rPr lang="en-US" sz="2400" dirty="0"/>
              <a:t>Behavioral (intelligence-based) Technical Reference Model (B-TRM) </a:t>
            </a:r>
            <a:r>
              <a:rPr lang="en-US" sz="2400" dirty="0" smtClean="0"/>
              <a:t>to </a:t>
            </a:r>
            <a:r>
              <a:rPr lang="en-US" sz="2400" dirty="0"/>
              <a:t>provide a complete system technical reference model.</a:t>
            </a:r>
          </a:p>
          <a:p>
            <a:pPr marL="257175" indent="-257175" algn="l">
              <a:spcBef>
                <a:spcPct val="20000"/>
              </a:spcBef>
              <a:buFontTx/>
              <a:buChar char="•"/>
            </a:pPr>
            <a:endParaRPr lang="en-US" sz="2400" dirty="0"/>
          </a:p>
          <a:p>
            <a:pPr marL="257175" indent="-257175" algn="l">
              <a:spcBef>
                <a:spcPct val="20000"/>
              </a:spcBef>
              <a:buFontTx/>
              <a:buChar char="•"/>
            </a:pPr>
            <a:endParaRPr lang="en-US" sz="2400" dirty="0"/>
          </a:p>
        </p:txBody>
      </p:sp>
    </p:spTree>
    <p:extLst>
      <p:ext uri="{BB962C8B-B14F-4D97-AF65-F5344CB8AC3E}">
        <p14:creationId xmlns:p14="http://schemas.microsoft.com/office/powerpoint/2010/main" val="389235080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3462" y="0"/>
            <a:ext cx="2928938" cy="405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6266" y="2000250"/>
            <a:ext cx="4180284"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8750" y="0"/>
            <a:ext cx="2890838"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923415" y="2114550"/>
            <a:ext cx="1281222" cy="6232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defRPr/>
            </a:pPr>
            <a:r>
              <a:rPr lang="en-US" sz="1725" dirty="0"/>
              <a:t>Information Centric Face</a:t>
            </a:r>
          </a:p>
        </p:txBody>
      </p:sp>
      <p:sp>
        <p:nvSpPr>
          <p:cNvPr id="13" name="TextBox 12"/>
          <p:cNvSpPr txBox="1"/>
          <p:nvPr/>
        </p:nvSpPr>
        <p:spPr>
          <a:xfrm>
            <a:off x="2457450" y="514350"/>
            <a:ext cx="1143000" cy="6232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1725" dirty="0"/>
              <a:t>Behavior Face</a:t>
            </a:r>
          </a:p>
        </p:txBody>
      </p:sp>
      <p:sp>
        <p:nvSpPr>
          <p:cNvPr id="14" name="TextBox 13"/>
          <p:cNvSpPr txBox="1"/>
          <p:nvPr/>
        </p:nvSpPr>
        <p:spPr>
          <a:xfrm>
            <a:off x="5486400" y="514350"/>
            <a:ext cx="1143000" cy="623248"/>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US" sz="1725" dirty="0"/>
              <a:t>Control Face</a:t>
            </a:r>
          </a:p>
        </p:txBody>
      </p:sp>
    </p:spTree>
    <p:extLst>
      <p:ext uri="{BB962C8B-B14F-4D97-AF65-F5344CB8AC3E}">
        <p14:creationId xmlns:p14="http://schemas.microsoft.com/office/powerpoint/2010/main" val="624558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Adaptive Feedback System</a:t>
            </a:r>
            <a:endParaRPr lang="en-US" dirty="0"/>
          </a:p>
        </p:txBody>
      </p:sp>
      <p:cxnSp>
        <p:nvCxnSpPr>
          <p:cNvPr id="5" name="Straight Arrow Connector 4"/>
          <p:cNvCxnSpPr/>
          <p:nvPr/>
        </p:nvCxnSpPr>
        <p:spPr>
          <a:xfrm>
            <a:off x="865414" y="2191936"/>
            <a:ext cx="457200" cy="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283834" y="1868755"/>
            <a:ext cx="1792061" cy="6232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725" dirty="0"/>
              <a:t>Information Centric Face</a:t>
            </a:r>
            <a:endParaRPr lang="en-US" sz="1725" dirty="0"/>
          </a:p>
        </p:txBody>
      </p:sp>
      <p:cxnSp>
        <p:nvCxnSpPr>
          <p:cNvPr id="7" name="Straight Arrow Connector 6"/>
          <p:cNvCxnSpPr>
            <a:stCxn id="30" idx="6"/>
            <a:endCxn id="8" idx="1"/>
          </p:cNvCxnSpPr>
          <p:nvPr/>
        </p:nvCxnSpPr>
        <p:spPr>
          <a:xfrm>
            <a:off x="4000500" y="2171700"/>
            <a:ext cx="971550" cy="8679"/>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4972050" y="1915552"/>
            <a:ext cx="1143000" cy="8887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1725" dirty="0"/>
              <a:t>Control Face</a:t>
            </a:r>
          </a:p>
          <a:p>
            <a:pPr algn="ctr"/>
            <a:endParaRPr lang="en-US" sz="1725" dirty="0"/>
          </a:p>
        </p:txBody>
      </p:sp>
      <p:cxnSp>
        <p:nvCxnSpPr>
          <p:cNvPr id="9" name="Straight Arrow Connector 8"/>
          <p:cNvCxnSpPr/>
          <p:nvPr/>
        </p:nvCxnSpPr>
        <p:spPr>
          <a:xfrm>
            <a:off x="6629400" y="2171700"/>
            <a:ext cx="857250" cy="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6572250" y="2171700"/>
            <a:ext cx="0" cy="1600200"/>
          </a:xfrm>
          <a:prstGeom prst="straightConnector1">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a:off x="5543550" y="3771900"/>
            <a:ext cx="1028700" cy="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4400550" y="3543301"/>
            <a:ext cx="1143000" cy="8887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725" dirty="0"/>
              <a:t>Behavior Face</a:t>
            </a:r>
          </a:p>
          <a:p>
            <a:pPr algn="ctr"/>
            <a:endParaRPr lang="en-US" sz="1725" dirty="0"/>
          </a:p>
        </p:txBody>
      </p:sp>
      <p:cxnSp>
        <p:nvCxnSpPr>
          <p:cNvPr id="18" name="Straight Arrow Connector 17"/>
          <p:cNvCxnSpPr/>
          <p:nvPr/>
        </p:nvCxnSpPr>
        <p:spPr>
          <a:xfrm flipH="1">
            <a:off x="3829050" y="3771900"/>
            <a:ext cx="514350" cy="0"/>
          </a:xfrm>
          <a:prstGeom prst="straightConnector1">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6115050" y="2171700"/>
            <a:ext cx="514350" cy="0"/>
          </a:xfrm>
          <a:prstGeom prst="straightConnector1">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Arrow Connector 25"/>
          <p:cNvCxnSpPr>
            <a:endCxn id="30" idx="4"/>
          </p:cNvCxnSpPr>
          <p:nvPr/>
        </p:nvCxnSpPr>
        <p:spPr>
          <a:xfrm flipH="1" flipV="1">
            <a:off x="3800475" y="2343150"/>
            <a:ext cx="28575" cy="142875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30" name="Oval 29"/>
          <p:cNvSpPr/>
          <p:nvPr/>
        </p:nvSpPr>
        <p:spPr>
          <a:xfrm>
            <a:off x="3600450" y="2000250"/>
            <a:ext cx="400050" cy="3429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725" dirty="0"/>
              <a:t>+</a:t>
            </a:r>
            <a:endParaRPr lang="en-US" sz="1725" dirty="0"/>
          </a:p>
        </p:txBody>
      </p:sp>
      <p:cxnSp>
        <p:nvCxnSpPr>
          <p:cNvPr id="44" name="Straight Arrow Connector 43"/>
          <p:cNvCxnSpPr>
            <a:stCxn id="6" idx="3"/>
            <a:endCxn id="30" idx="2"/>
          </p:cNvCxnSpPr>
          <p:nvPr/>
        </p:nvCxnSpPr>
        <p:spPr>
          <a:xfrm flipV="1">
            <a:off x="3075895" y="2171700"/>
            <a:ext cx="524555" cy="8679"/>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64273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5"/>
          <p:cNvSpPr txBox="1">
            <a:spLocks noGrp="1"/>
          </p:cNvSpPr>
          <p:nvPr/>
        </p:nvSpPr>
        <p:spPr bwMode="auto">
          <a:xfrm>
            <a:off x="6057900" y="4683919"/>
            <a:ext cx="1600200" cy="357188"/>
          </a:xfrm>
          <a:prstGeom prst="rect">
            <a:avLst/>
          </a:prstGeom>
          <a:noFill/>
          <a:ln w="9525">
            <a:noFill/>
            <a:miter lim="800000"/>
            <a:headEnd/>
            <a:tailEnd/>
          </a:ln>
        </p:spPr>
        <p:txBody>
          <a:bodyPr/>
          <a:lstStyle/>
          <a:p>
            <a:pPr algn="r"/>
            <a:endParaRPr lang="en-US" sz="1050">
              <a:latin typeface="Arial" charset="0"/>
            </a:endParaRPr>
          </a:p>
        </p:txBody>
      </p:sp>
      <p:sp>
        <p:nvSpPr>
          <p:cNvPr id="51204" name="Rectangle 2"/>
          <p:cNvSpPr>
            <a:spLocks noGrp="1" noChangeArrowheads="1"/>
          </p:cNvSpPr>
          <p:nvPr>
            <p:ph type="title"/>
          </p:nvPr>
        </p:nvSpPr>
        <p:spPr>
          <a:noFill/>
          <a:ln/>
        </p:spPr>
        <p:txBody>
          <a:bodyPr>
            <a:normAutofit/>
          </a:bodyPr>
          <a:lstStyle/>
          <a:p>
            <a:pPr algn="ctr" eaLnBrk="1" hangingPunct="1"/>
            <a:r>
              <a:rPr lang="en-US" sz="2400" dirty="0" smtClean="0"/>
              <a:t>Control</a:t>
            </a:r>
            <a:r>
              <a:rPr lang="en-US" sz="2400" dirty="0"/>
              <a:t/>
            </a:r>
            <a:br>
              <a:rPr lang="en-US" sz="2400" dirty="0"/>
            </a:br>
            <a:r>
              <a:rPr lang="en-US" sz="2400" dirty="0"/>
              <a:t>Technical Reference </a:t>
            </a:r>
            <a:r>
              <a:rPr lang="en-US" sz="2400" dirty="0" smtClean="0"/>
              <a:t>Model (C-TRM)</a:t>
            </a:r>
            <a:endParaRPr lang="en-US" sz="2400" dirty="0"/>
          </a:p>
        </p:txBody>
      </p:sp>
      <p:sp>
        <p:nvSpPr>
          <p:cNvPr id="51205" name="Rectangle 1029"/>
          <p:cNvSpPr>
            <a:spLocks noGrp="1" noChangeArrowheads="1"/>
          </p:cNvSpPr>
          <p:nvPr>
            <p:ph idx="1"/>
          </p:nvPr>
        </p:nvSpPr>
        <p:spPr>
          <a:xfrm>
            <a:off x="845288" y="1200151"/>
            <a:ext cx="7841512" cy="3394472"/>
          </a:xfrm>
        </p:spPr>
        <p:txBody>
          <a:bodyPr>
            <a:normAutofit fontScale="85000" lnSpcReduction="10000"/>
          </a:bodyPr>
          <a:lstStyle/>
          <a:p>
            <a:r>
              <a:rPr lang="en-US" sz="2400" dirty="0"/>
              <a:t>The Control Plane is responsible for the goal setting and control of the system. </a:t>
            </a:r>
            <a:endParaRPr lang="en-US" sz="2400" dirty="0" smtClean="0"/>
          </a:p>
          <a:p>
            <a:r>
              <a:rPr lang="en-US" sz="2400" dirty="0" smtClean="0"/>
              <a:t>This </a:t>
            </a:r>
            <a:r>
              <a:rPr lang="en-US" sz="2400" dirty="0"/>
              <a:t>closely follows the work done in the field of control architecture, authentication of the semantic correctness of the goal, and decomposition of valid goals into functional tasks based on knowledge about the lower layers. </a:t>
            </a:r>
          </a:p>
          <a:p>
            <a:r>
              <a:rPr lang="en-US" sz="2400" dirty="0"/>
              <a:t>The control plane of the I-TRM is responsible for the control data that flows downstream in a WSN. </a:t>
            </a:r>
            <a:endParaRPr lang="en-US" sz="2400" dirty="0" smtClean="0"/>
          </a:p>
          <a:p>
            <a:r>
              <a:rPr lang="en-US" sz="2400" dirty="0" smtClean="0"/>
              <a:t>The </a:t>
            </a:r>
            <a:r>
              <a:rPr lang="en-US" sz="2400" dirty="0"/>
              <a:t>control face provides details about the control organization of the system. The layers starting from layer 6 down are described from the top layer down, in the natural direction of control message flow.</a:t>
            </a:r>
          </a:p>
        </p:txBody>
      </p:sp>
    </p:spTree>
    <p:extLst>
      <p:ext uri="{BB962C8B-B14F-4D97-AF65-F5344CB8AC3E}">
        <p14:creationId xmlns:p14="http://schemas.microsoft.com/office/powerpoint/2010/main" val="408238224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1337113" y="262102"/>
            <a:ext cx="6343650" cy="4572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25"/>
          </a:p>
        </p:txBody>
      </p:sp>
      <p:sp>
        <p:nvSpPr>
          <p:cNvPr id="6" name="TextBox 5"/>
          <p:cNvSpPr txBox="1"/>
          <p:nvPr/>
        </p:nvSpPr>
        <p:spPr bwMode="auto">
          <a:xfrm>
            <a:off x="2114550" y="4342423"/>
            <a:ext cx="5143500" cy="35779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en-US" sz="1725" dirty="0">
                <a:solidFill>
                  <a:schemeClr val="bg1"/>
                </a:solidFill>
              </a:rPr>
              <a:t>Physical </a:t>
            </a:r>
          </a:p>
        </p:txBody>
      </p:sp>
      <p:sp>
        <p:nvSpPr>
          <p:cNvPr id="8" name="TextBox 7"/>
          <p:cNvSpPr txBox="1"/>
          <p:nvPr/>
        </p:nvSpPr>
        <p:spPr bwMode="auto">
          <a:xfrm>
            <a:off x="2228850" y="3747769"/>
            <a:ext cx="4629150" cy="35779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en-US" sz="1725" dirty="0">
                <a:solidFill>
                  <a:schemeClr val="bg1"/>
                </a:solidFill>
              </a:rPr>
              <a:t>Execution </a:t>
            </a:r>
          </a:p>
        </p:txBody>
      </p:sp>
      <p:sp>
        <p:nvSpPr>
          <p:cNvPr id="10" name="TextBox 9"/>
          <p:cNvSpPr txBox="1"/>
          <p:nvPr/>
        </p:nvSpPr>
        <p:spPr bwMode="auto">
          <a:xfrm>
            <a:off x="2508688" y="3170842"/>
            <a:ext cx="4000500" cy="35779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en-US" sz="1725" dirty="0" smtClean="0">
                <a:solidFill>
                  <a:schemeClr val="bg1"/>
                </a:solidFill>
              </a:rPr>
              <a:t>Distribution</a:t>
            </a:r>
            <a:endParaRPr lang="en-US" sz="1725" dirty="0">
              <a:solidFill>
                <a:schemeClr val="bg1"/>
              </a:solidFill>
            </a:endParaRPr>
          </a:p>
        </p:txBody>
      </p:sp>
      <p:sp>
        <p:nvSpPr>
          <p:cNvPr id="12" name="TextBox 11"/>
          <p:cNvSpPr txBox="1"/>
          <p:nvPr/>
        </p:nvSpPr>
        <p:spPr bwMode="auto">
          <a:xfrm>
            <a:off x="3023038" y="2496435"/>
            <a:ext cx="2971800" cy="35779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en-US" sz="1725" dirty="0" smtClean="0">
                <a:solidFill>
                  <a:schemeClr val="bg1"/>
                </a:solidFill>
              </a:rPr>
              <a:t>Translation</a:t>
            </a:r>
            <a:endParaRPr lang="en-US" sz="1725" dirty="0">
              <a:solidFill>
                <a:schemeClr val="bg1"/>
              </a:solidFill>
            </a:endParaRPr>
          </a:p>
        </p:txBody>
      </p:sp>
      <p:sp>
        <p:nvSpPr>
          <p:cNvPr id="14" name="TextBox 13"/>
          <p:cNvSpPr txBox="1"/>
          <p:nvPr/>
        </p:nvSpPr>
        <p:spPr bwMode="auto">
          <a:xfrm>
            <a:off x="3423088" y="1927013"/>
            <a:ext cx="2171700" cy="35779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en-US" sz="1725" dirty="0" smtClean="0">
                <a:solidFill>
                  <a:schemeClr val="bg1"/>
                </a:solidFill>
              </a:rPr>
              <a:t>Validation</a:t>
            </a:r>
            <a:endParaRPr lang="en-US" sz="1725" dirty="0">
              <a:solidFill>
                <a:schemeClr val="bg1"/>
              </a:solidFill>
            </a:endParaRPr>
          </a:p>
        </p:txBody>
      </p:sp>
      <p:sp>
        <p:nvSpPr>
          <p:cNvPr id="16" name="TextBox 15"/>
          <p:cNvSpPr txBox="1"/>
          <p:nvPr/>
        </p:nvSpPr>
        <p:spPr bwMode="auto">
          <a:xfrm>
            <a:off x="3765988" y="1388320"/>
            <a:ext cx="1485900" cy="35779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en-US" sz="1725" dirty="0" smtClean="0">
                <a:solidFill>
                  <a:schemeClr val="bg1"/>
                </a:solidFill>
              </a:rPr>
              <a:t>Application</a:t>
            </a:r>
            <a:endParaRPr lang="en-US" sz="1725" dirty="0">
              <a:solidFill>
                <a:schemeClr val="bg1"/>
              </a:solidFill>
            </a:endParaRPr>
          </a:p>
        </p:txBody>
      </p:sp>
      <p:sp>
        <p:nvSpPr>
          <p:cNvPr id="2" name="Rectangle 1"/>
          <p:cNvSpPr/>
          <p:nvPr/>
        </p:nvSpPr>
        <p:spPr>
          <a:xfrm>
            <a:off x="-171450" y="300352"/>
            <a:ext cx="4572000" cy="707886"/>
          </a:xfrm>
          <a:prstGeom prst="rect">
            <a:avLst/>
          </a:prstGeom>
        </p:spPr>
        <p:txBody>
          <a:bodyPr>
            <a:spAutoFit/>
          </a:bodyPr>
          <a:lstStyle/>
          <a:p>
            <a:r>
              <a:rPr lang="en-US" sz="2000" dirty="0"/>
              <a:t>Control</a:t>
            </a:r>
            <a:br>
              <a:rPr lang="en-US" sz="2000" dirty="0"/>
            </a:br>
            <a:r>
              <a:rPr lang="en-US" sz="2000" dirty="0"/>
              <a:t>Technical Reference Model (C-TRM)</a:t>
            </a:r>
            <a:endParaRPr lang="en-US" dirty="0"/>
          </a:p>
        </p:txBody>
      </p:sp>
    </p:spTree>
    <p:extLst>
      <p:ext uri="{BB962C8B-B14F-4D97-AF65-F5344CB8AC3E}">
        <p14:creationId xmlns:p14="http://schemas.microsoft.com/office/powerpoint/2010/main" val="2360161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5"/>
          <p:cNvSpPr txBox="1">
            <a:spLocks noGrp="1"/>
          </p:cNvSpPr>
          <p:nvPr/>
        </p:nvSpPr>
        <p:spPr bwMode="auto">
          <a:xfrm>
            <a:off x="6057900" y="4683919"/>
            <a:ext cx="1600200" cy="357188"/>
          </a:xfrm>
          <a:prstGeom prst="rect">
            <a:avLst/>
          </a:prstGeom>
          <a:noFill/>
          <a:ln w="9525">
            <a:noFill/>
            <a:miter lim="800000"/>
            <a:headEnd/>
            <a:tailEnd/>
          </a:ln>
        </p:spPr>
        <p:txBody>
          <a:bodyPr/>
          <a:lstStyle/>
          <a:p>
            <a:pPr algn="r"/>
            <a:endParaRPr lang="en-US" sz="1050">
              <a:latin typeface="Arial" charset="0"/>
            </a:endParaRPr>
          </a:p>
        </p:txBody>
      </p:sp>
      <p:sp>
        <p:nvSpPr>
          <p:cNvPr id="51204" name="Rectangle 2"/>
          <p:cNvSpPr>
            <a:spLocks noGrp="1" noChangeArrowheads="1"/>
          </p:cNvSpPr>
          <p:nvPr>
            <p:ph type="title"/>
          </p:nvPr>
        </p:nvSpPr>
        <p:spPr>
          <a:noFill/>
          <a:ln/>
        </p:spPr>
        <p:txBody>
          <a:bodyPr>
            <a:normAutofit/>
          </a:bodyPr>
          <a:lstStyle/>
          <a:p>
            <a:pPr algn="ctr" eaLnBrk="1" hangingPunct="1"/>
            <a:r>
              <a:rPr lang="en-US" sz="2400" dirty="0"/>
              <a:t>Information-Centric </a:t>
            </a:r>
            <a:br>
              <a:rPr lang="en-US" sz="2400" dirty="0"/>
            </a:br>
            <a:r>
              <a:rPr lang="en-US" sz="2400" dirty="0"/>
              <a:t>Technical Reference </a:t>
            </a:r>
            <a:r>
              <a:rPr lang="en-US" sz="2400" dirty="0" smtClean="0"/>
              <a:t>Model (IC-TRM)</a:t>
            </a:r>
            <a:endParaRPr lang="en-US" sz="2400" dirty="0"/>
          </a:p>
        </p:txBody>
      </p:sp>
      <p:sp>
        <p:nvSpPr>
          <p:cNvPr id="51205" name="Rectangle 1029"/>
          <p:cNvSpPr>
            <a:spLocks noGrp="1" noChangeArrowheads="1"/>
          </p:cNvSpPr>
          <p:nvPr>
            <p:ph idx="1"/>
          </p:nvPr>
        </p:nvSpPr>
        <p:spPr/>
        <p:txBody>
          <a:bodyPr/>
          <a:lstStyle/>
          <a:p>
            <a:pPr eaLnBrk="1" hangingPunct="1"/>
            <a:r>
              <a:rPr lang="en-US" sz="2400"/>
              <a:t>Defines a layered architecture</a:t>
            </a:r>
          </a:p>
          <a:p>
            <a:pPr lvl="1" eaLnBrk="1" hangingPunct="1"/>
            <a:r>
              <a:rPr lang="en-US" sz="2400"/>
              <a:t>data collection</a:t>
            </a:r>
          </a:p>
          <a:p>
            <a:pPr lvl="1" eaLnBrk="1" hangingPunct="1"/>
            <a:r>
              <a:rPr lang="en-US" sz="2400"/>
              <a:t>information aggregation</a:t>
            </a:r>
          </a:p>
          <a:p>
            <a:pPr lvl="1" eaLnBrk="1" hangingPunct="1"/>
            <a:r>
              <a:rPr lang="en-US" sz="2400"/>
              <a:t>presentation</a:t>
            </a:r>
          </a:p>
          <a:p>
            <a:pPr eaLnBrk="1" hangingPunct="1"/>
            <a:r>
              <a:rPr lang="en-US" sz="2400"/>
              <a:t>Not how and where the data is collected.</a:t>
            </a:r>
          </a:p>
        </p:txBody>
      </p:sp>
    </p:spTree>
    <p:extLst>
      <p:ext uri="{BB962C8B-B14F-4D97-AF65-F5344CB8AC3E}">
        <p14:creationId xmlns:p14="http://schemas.microsoft.com/office/powerpoint/2010/main" val="318665635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1485900" y="171450"/>
            <a:ext cx="6343650" cy="4572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25"/>
          </a:p>
        </p:txBody>
      </p:sp>
      <p:sp>
        <p:nvSpPr>
          <p:cNvPr id="6" name="TextBox 5"/>
          <p:cNvSpPr txBox="1"/>
          <p:nvPr/>
        </p:nvSpPr>
        <p:spPr bwMode="auto">
          <a:xfrm>
            <a:off x="2114550" y="4074405"/>
            <a:ext cx="5143500" cy="35779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en-US" sz="1725" dirty="0" smtClean="0">
                <a:solidFill>
                  <a:schemeClr val="bg1"/>
                </a:solidFill>
              </a:rPr>
              <a:t>Physical</a:t>
            </a:r>
            <a:endParaRPr lang="en-US" sz="1725" dirty="0">
              <a:solidFill>
                <a:schemeClr val="bg1"/>
              </a:solidFill>
            </a:endParaRPr>
          </a:p>
        </p:txBody>
      </p:sp>
      <p:sp>
        <p:nvSpPr>
          <p:cNvPr id="8" name="TextBox 7"/>
          <p:cNvSpPr txBox="1"/>
          <p:nvPr/>
        </p:nvSpPr>
        <p:spPr bwMode="auto">
          <a:xfrm>
            <a:off x="2343150" y="3564431"/>
            <a:ext cx="4629150" cy="35779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en-US" sz="1725" dirty="0" smtClean="0">
                <a:solidFill>
                  <a:schemeClr val="bg1"/>
                </a:solidFill>
              </a:rPr>
              <a:t>Data</a:t>
            </a:r>
            <a:endParaRPr lang="en-US" sz="1725" dirty="0">
              <a:solidFill>
                <a:schemeClr val="bg1"/>
              </a:solidFill>
            </a:endParaRPr>
          </a:p>
        </p:txBody>
      </p:sp>
      <p:sp>
        <p:nvSpPr>
          <p:cNvPr id="10" name="TextBox 9"/>
          <p:cNvSpPr txBox="1"/>
          <p:nvPr/>
        </p:nvSpPr>
        <p:spPr bwMode="auto">
          <a:xfrm>
            <a:off x="2686050" y="3107230"/>
            <a:ext cx="4000500" cy="35779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en-US" sz="1725" dirty="0">
                <a:solidFill>
                  <a:schemeClr val="bg1"/>
                </a:solidFill>
              </a:rPr>
              <a:t>Information </a:t>
            </a:r>
          </a:p>
        </p:txBody>
      </p:sp>
      <p:sp>
        <p:nvSpPr>
          <p:cNvPr id="12" name="TextBox 11"/>
          <p:cNvSpPr txBox="1"/>
          <p:nvPr/>
        </p:nvSpPr>
        <p:spPr bwMode="auto">
          <a:xfrm>
            <a:off x="3143250" y="2531355"/>
            <a:ext cx="2971800" cy="35779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en-US" sz="1725" dirty="0" smtClean="0">
                <a:solidFill>
                  <a:schemeClr val="bg1"/>
                </a:solidFill>
              </a:rPr>
              <a:t>Aggregation</a:t>
            </a:r>
            <a:endParaRPr lang="en-US" sz="1725" dirty="0">
              <a:solidFill>
                <a:schemeClr val="bg1"/>
              </a:solidFill>
            </a:endParaRPr>
          </a:p>
        </p:txBody>
      </p:sp>
      <p:sp>
        <p:nvSpPr>
          <p:cNvPr id="14" name="TextBox 13"/>
          <p:cNvSpPr txBox="1"/>
          <p:nvPr/>
        </p:nvSpPr>
        <p:spPr bwMode="auto">
          <a:xfrm>
            <a:off x="3486150" y="2074155"/>
            <a:ext cx="2171700" cy="35779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en-US" sz="1725" dirty="0">
                <a:solidFill>
                  <a:schemeClr val="bg1"/>
                </a:solidFill>
              </a:rPr>
              <a:t>Knowledge </a:t>
            </a:r>
          </a:p>
        </p:txBody>
      </p:sp>
      <p:sp>
        <p:nvSpPr>
          <p:cNvPr id="16" name="TextBox 15"/>
          <p:cNvSpPr txBox="1"/>
          <p:nvPr/>
        </p:nvSpPr>
        <p:spPr bwMode="auto">
          <a:xfrm>
            <a:off x="3943350" y="1445505"/>
            <a:ext cx="1485900" cy="35779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en-US" sz="1725" dirty="0" smtClean="0">
                <a:solidFill>
                  <a:schemeClr val="bg1"/>
                </a:solidFill>
              </a:rPr>
              <a:t>Application</a:t>
            </a:r>
            <a:endParaRPr lang="en-US" sz="1725" dirty="0">
              <a:solidFill>
                <a:schemeClr val="bg1"/>
              </a:solidFill>
            </a:endParaRPr>
          </a:p>
        </p:txBody>
      </p:sp>
      <p:sp>
        <p:nvSpPr>
          <p:cNvPr id="2" name="Rectangle 1"/>
          <p:cNvSpPr/>
          <p:nvPr/>
        </p:nvSpPr>
        <p:spPr>
          <a:xfrm>
            <a:off x="0" y="141905"/>
            <a:ext cx="4572000" cy="707886"/>
          </a:xfrm>
          <a:prstGeom prst="rect">
            <a:avLst/>
          </a:prstGeom>
        </p:spPr>
        <p:txBody>
          <a:bodyPr>
            <a:spAutoFit/>
          </a:bodyPr>
          <a:lstStyle/>
          <a:p>
            <a:r>
              <a:rPr lang="en-US" sz="2000" dirty="0"/>
              <a:t>Information-Centric </a:t>
            </a:r>
            <a:br>
              <a:rPr lang="en-US" sz="2000" dirty="0"/>
            </a:br>
            <a:r>
              <a:rPr lang="en-US" sz="2000" dirty="0"/>
              <a:t>Technical Reference Model (IC-TRM)</a:t>
            </a:r>
            <a:endParaRPr lang="en-US" dirty="0"/>
          </a:p>
        </p:txBody>
      </p:sp>
    </p:spTree>
    <p:extLst>
      <p:ext uri="{BB962C8B-B14F-4D97-AF65-F5344CB8AC3E}">
        <p14:creationId xmlns:p14="http://schemas.microsoft.com/office/powerpoint/2010/main" val="13533965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nvSpPr>
        <p:spPr>
          <a:xfrm>
            <a:off x="1637109" y="282871"/>
            <a:ext cx="1637520" cy="679950"/>
          </a:xfrm>
          <a:prstGeom prst="rect">
            <a:avLst/>
          </a:prstGeom>
          <a:ln w="12700">
            <a:miter lim="400000"/>
          </a:ln>
          <a:extLst>
            <a:ext uri="{C572A759-6A51-4108-AA02-DFA0A04FC94B}">
              <ma14:wrappingTextBoxFlag xmlns="" xmlns:ma14="http://schemas.microsoft.com/office/mac/drawingml/2011/main" val="1"/>
            </a:ext>
          </a:extLst>
        </p:spPr>
        <p:txBody>
          <a:bodyPr wrap="none" lIns="31887" tIns="31887" rIns="31887" bIns="31887" anchor="ctr">
            <a:spAutoFit/>
          </a:bodyPr>
          <a:lstStyle/>
          <a:p>
            <a:pPr lvl="0" algn="l">
              <a:defRPr sz="1800"/>
            </a:pPr>
            <a:r>
              <a:rPr lang="en-US" sz="4000" kern="1200" dirty="0">
                <a:ln w="0"/>
                <a:solidFill>
                  <a:schemeClr val="accent1"/>
                </a:solidFill>
                <a:effectLst>
                  <a:outerShdw blurRad="38100" dist="25400" dir="5400000" algn="ctr" rotWithShape="0">
                    <a:srgbClr val="6E747A">
                      <a:alpha val="43000"/>
                    </a:srgbClr>
                  </a:outerShdw>
                </a:effectLst>
                <a:latin typeface="+mj-lt"/>
                <a:ea typeface="+mj-ea"/>
                <a:cs typeface="+mj-cs"/>
                <a:sym typeface="Helvetica Neue"/>
              </a:rPr>
              <a:t>Agenda</a:t>
            </a:r>
            <a:endParaRPr sz="4000" kern="1200" dirty="0">
              <a:ln w="0"/>
              <a:solidFill>
                <a:schemeClr val="accent1"/>
              </a:solidFill>
              <a:effectLst>
                <a:outerShdw blurRad="38100" dist="25400" dir="5400000" algn="ctr" rotWithShape="0">
                  <a:srgbClr val="6E747A">
                    <a:alpha val="43000"/>
                  </a:srgbClr>
                </a:outerShdw>
              </a:effectLst>
              <a:latin typeface="+mj-lt"/>
              <a:ea typeface="+mj-ea"/>
              <a:cs typeface="+mj-cs"/>
              <a:sym typeface="Helvetica Neue"/>
            </a:endParaRPr>
          </a:p>
        </p:txBody>
      </p:sp>
      <p:sp>
        <p:nvSpPr>
          <p:cNvPr id="40" name="Shape 40"/>
          <p:cNvSpPr/>
          <p:nvPr/>
        </p:nvSpPr>
        <p:spPr>
          <a:xfrm flipV="1">
            <a:off x="1679711" y="1043832"/>
            <a:ext cx="6896338" cy="1"/>
          </a:xfrm>
          <a:prstGeom prst="line">
            <a:avLst/>
          </a:prstGeom>
          <a:ln w="38100">
            <a:solidFill>
              <a:srgbClr val="F7A800"/>
            </a:solidFill>
            <a:miter lim="400000"/>
          </a:ln>
        </p:spPr>
        <p:txBody>
          <a:bodyPr lIns="0" tIns="0" rIns="0" bIns="0" anchor="ctr"/>
          <a:lstStyle/>
          <a:p>
            <a:pPr lvl="0">
              <a:defRPr sz="2400"/>
            </a:pPr>
            <a:endParaRPr/>
          </a:p>
        </p:txBody>
      </p:sp>
      <p:sp>
        <p:nvSpPr>
          <p:cNvPr id="41" name="Shape 41"/>
          <p:cNvSpPr>
            <a:spLocks noGrp="1"/>
          </p:cNvSpPr>
          <p:nvPr>
            <p:ph type="body" idx="1"/>
          </p:nvPr>
        </p:nvSpPr>
        <p:spPr>
          <a:xfrm>
            <a:off x="1637109" y="1321594"/>
            <a:ext cx="6858498" cy="3869555"/>
          </a:xfrm>
          <a:prstGeom prst="rect">
            <a:avLst/>
          </a:prstGeom>
        </p:spPr>
        <p:txBody>
          <a:bodyPr anchor="t"/>
          <a:lstStyle/>
          <a:p>
            <a:pPr marL="183351" indent="-183351">
              <a:lnSpc>
                <a:spcPct val="120000"/>
              </a:lnSpc>
              <a:spcBef>
                <a:spcPts val="565"/>
              </a:spcBef>
              <a:buSzPct val="120000"/>
              <a:defRPr sz="1800"/>
            </a:pPr>
            <a:r>
              <a:rPr lang="en-US" sz="1900" dirty="0" smtClean="0">
                <a:solidFill>
                  <a:srgbClr val="FF0000"/>
                </a:solidFill>
                <a:latin typeface="Helvetica Neue"/>
                <a:ea typeface="Helvetica Neue"/>
                <a:cs typeface="Helvetica Neue"/>
                <a:sym typeface="Helvetica Neue"/>
              </a:rPr>
              <a:t>Abstract</a:t>
            </a:r>
            <a:endParaRPr sz="1900" dirty="0">
              <a:solidFill>
                <a:srgbClr val="FF0000"/>
              </a:solidFill>
              <a:latin typeface="Helvetica Neue"/>
              <a:ea typeface="Helvetica Neue"/>
              <a:cs typeface="Helvetica Neue"/>
              <a:sym typeface="Helvetica Neue"/>
            </a:endParaRPr>
          </a:p>
          <a:p>
            <a:pPr marL="183351" indent="-183351">
              <a:lnSpc>
                <a:spcPct val="120000"/>
              </a:lnSpc>
              <a:spcBef>
                <a:spcPts val="816"/>
              </a:spcBef>
              <a:buSzPct val="120000"/>
              <a:defRPr sz="1800"/>
            </a:pPr>
            <a:r>
              <a:rPr lang="en-US" sz="1900" dirty="0" smtClean="0">
                <a:latin typeface="Helvetica Neue"/>
                <a:ea typeface="Helvetica Neue"/>
                <a:cs typeface="Helvetica Neue"/>
                <a:sym typeface="Helvetica Neue"/>
              </a:rPr>
              <a:t>Context</a:t>
            </a:r>
          </a:p>
          <a:p>
            <a:pPr marL="183351" indent="-183351">
              <a:lnSpc>
                <a:spcPct val="120000"/>
              </a:lnSpc>
              <a:spcBef>
                <a:spcPts val="816"/>
              </a:spcBef>
              <a:buSzPct val="120000"/>
              <a:defRPr sz="1800"/>
            </a:pPr>
            <a:r>
              <a:rPr lang="en-US" sz="1900" dirty="0" smtClean="0">
                <a:latin typeface="Helvetica Neue"/>
                <a:ea typeface="Helvetica Neue"/>
                <a:cs typeface="Helvetica Neue"/>
                <a:sym typeface="Helvetica Neue"/>
              </a:rPr>
              <a:t>The I-TRM</a:t>
            </a:r>
          </a:p>
          <a:p>
            <a:pPr marL="183351" indent="-183351">
              <a:lnSpc>
                <a:spcPct val="120000"/>
              </a:lnSpc>
              <a:spcBef>
                <a:spcPts val="816"/>
              </a:spcBef>
              <a:buSzPct val="120000"/>
              <a:defRPr sz="1800"/>
            </a:pPr>
            <a:r>
              <a:rPr lang="en-US" sz="1900" dirty="0" smtClean="0">
                <a:latin typeface="Helvetica Neue"/>
                <a:ea typeface="Helvetica Neue"/>
                <a:cs typeface="Helvetica Neue"/>
                <a:sym typeface="Helvetica Neue"/>
              </a:rPr>
              <a:t>New Security Face of I-TRM</a:t>
            </a:r>
          </a:p>
          <a:p>
            <a:pPr marL="183351" indent="-183351">
              <a:lnSpc>
                <a:spcPct val="120000"/>
              </a:lnSpc>
              <a:spcBef>
                <a:spcPts val="816"/>
              </a:spcBef>
              <a:buSzPct val="120000"/>
              <a:defRPr sz="1800"/>
            </a:pPr>
            <a:r>
              <a:rPr lang="en-US" sz="1900" dirty="0" smtClean="0">
                <a:latin typeface="Helvetica Neue"/>
                <a:ea typeface="Helvetica Neue"/>
                <a:cs typeface="Helvetica Neue"/>
                <a:sym typeface="Helvetica Neue"/>
              </a:rPr>
              <a:t>Future Work</a:t>
            </a:r>
            <a:endParaRPr lang="en-US" sz="1400" dirty="0">
              <a:latin typeface="Helvetica Neue"/>
              <a:ea typeface="Helvetica Neue"/>
              <a:cs typeface="Helvetica Neue"/>
              <a:sym typeface="Helvetica Neue"/>
            </a:endParaRPr>
          </a:p>
        </p:txBody>
      </p:sp>
    </p:spTree>
    <p:extLst>
      <p:ext uri="{BB962C8B-B14F-4D97-AF65-F5344CB8AC3E}">
        <p14:creationId xmlns:p14="http://schemas.microsoft.com/office/powerpoint/2010/main" val="3496641647"/>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Slide Number Placeholder 4"/>
          <p:cNvSpPr txBox="1">
            <a:spLocks noGrp="1"/>
          </p:cNvSpPr>
          <p:nvPr/>
        </p:nvSpPr>
        <p:spPr bwMode="auto">
          <a:xfrm>
            <a:off x="6057900" y="4683919"/>
            <a:ext cx="1600200" cy="357188"/>
          </a:xfrm>
          <a:prstGeom prst="rect">
            <a:avLst/>
          </a:prstGeom>
          <a:noFill/>
          <a:ln w="9525">
            <a:noFill/>
            <a:miter lim="800000"/>
            <a:headEnd/>
            <a:tailEnd/>
          </a:ln>
        </p:spPr>
        <p:txBody>
          <a:bodyPr/>
          <a:lstStyle/>
          <a:p>
            <a:pPr algn="r"/>
            <a:endParaRPr lang="en-US" sz="1050">
              <a:latin typeface="Arial" charset="0"/>
            </a:endParaRPr>
          </a:p>
        </p:txBody>
      </p:sp>
      <p:sp>
        <p:nvSpPr>
          <p:cNvPr id="61444" name="Rectangle 2"/>
          <p:cNvSpPr>
            <a:spLocks noGrp="1" noChangeArrowheads="1"/>
          </p:cNvSpPr>
          <p:nvPr>
            <p:ph type="title"/>
          </p:nvPr>
        </p:nvSpPr>
        <p:spPr>
          <a:noFill/>
          <a:ln/>
        </p:spPr>
        <p:txBody>
          <a:bodyPr>
            <a:normAutofit/>
          </a:bodyPr>
          <a:lstStyle/>
          <a:p>
            <a:r>
              <a:rPr lang="en-US" sz="2400" dirty="0" smtClean="0"/>
              <a:t>Behavior</a:t>
            </a:r>
            <a:r>
              <a:rPr lang="en-US" sz="2400" dirty="0"/>
              <a:t/>
            </a:r>
            <a:br>
              <a:rPr lang="en-US" sz="2400" dirty="0"/>
            </a:br>
            <a:r>
              <a:rPr lang="en-US" sz="2400" dirty="0"/>
              <a:t>Technical Reference Model </a:t>
            </a:r>
            <a:r>
              <a:rPr lang="en-US" sz="2400" dirty="0" smtClean="0"/>
              <a:t>(B-TRM</a:t>
            </a:r>
            <a:r>
              <a:rPr lang="en-US" sz="2400" dirty="0"/>
              <a:t>)</a:t>
            </a:r>
          </a:p>
        </p:txBody>
      </p:sp>
      <p:sp>
        <p:nvSpPr>
          <p:cNvPr id="2" name="Content Placeholder 1"/>
          <p:cNvSpPr>
            <a:spLocks noGrp="1"/>
          </p:cNvSpPr>
          <p:nvPr>
            <p:ph idx="1"/>
          </p:nvPr>
        </p:nvSpPr>
        <p:spPr/>
        <p:txBody>
          <a:bodyPr>
            <a:normAutofit lnSpcReduction="10000"/>
          </a:bodyPr>
          <a:lstStyle/>
          <a:p>
            <a:pPr marL="257175" indent="-257175">
              <a:lnSpc>
                <a:spcPct val="90000"/>
              </a:lnSpc>
            </a:pPr>
            <a:r>
              <a:rPr lang="en-US" sz="2600" u="sng" dirty="0"/>
              <a:t>Behavior is</a:t>
            </a:r>
            <a:r>
              <a:rPr lang="en-US" sz="2600" dirty="0"/>
              <a:t>:</a:t>
            </a:r>
          </a:p>
          <a:p>
            <a:pPr marL="257175" indent="-257175">
              <a:lnSpc>
                <a:spcPct val="90000"/>
              </a:lnSpc>
              <a:buFontTx/>
              <a:buChar char="•"/>
            </a:pPr>
            <a:r>
              <a:rPr lang="en-US" sz="2600" dirty="0"/>
              <a:t>A mapping of sensory</a:t>
            </a:r>
            <a:r>
              <a:rPr lang="en-US" sz="2600" dirty="0">
                <a:solidFill>
                  <a:srgbClr val="FF3300"/>
                </a:solidFill>
              </a:rPr>
              <a:t> inputs</a:t>
            </a:r>
            <a:r>
              <a:rPr lang="en-US" sz="2600" dirty="0">
                <a:solidFill>
                  <a:schemeClr val="accent2"/>
                </a:solidFill>
              </a:rPr>
              <a:t> </a:t>
            </a:r>
            <a:r>
              <a:rPr lang="en-US" sz="2600" dirty="0"/>
              <a:t>to a pattern of motor/component</a:t>
            </a:r>
            <a:r>
              <a:rPr lang="en-US" sz="2600" dirty="0">
                <a:solidFill>
                  <a:schemeClr val="accent2"/>
                </a:solidFill>
              </a:rPr>
              <a:t> </a:t>
            </a:r>
            <a:r>
              <a:rPr lang="en-US" sz="2600" dirty="0">
                <a:solidFill>
                  <a:srgbClr val="FF3300"/>
                </a:solidFill>
              </a:rPr>
              <a:t>actions</a:t>
            </a:r>
            <a:r>
              <a:rPr lang="en-US" sz="2600" dirty="0">
                <a:solidFill>
                  <a:schemeClr val="accent2"/>
                </a:solidFill>
              </a:rPr>
              <a:t> </a:t>
            </a:r>
            <a:r>
              <a:rPr lang="en-US" sz="2600" dirty="0"/>
              <a:t>which then are used to </a:t>
            </a:r>
            <a:r>
              <a:rPr lang="en-US" sz="2600" dirty="0" smtClean="0"/>
              <a:t>perform a</a:t>
            </a:r>
            <a:r>
              <a:rPr lang="en-US" sz="2600" dirty="0" smtClean="0">
                <a:solidFill>
                  <a:schemeClr val="accent2"/>
                </a:solidFill>
              </a:rPr>
              <a:t> </a:t>
            </a:r>
            <a:r>
              <a:rPr lang="en-US" sz="2600" dirty="0">
                <a:solidFill>
                  <a:srgbClr val="FF3300"/>
                </a:solidFill>
              </a:rPr>
              <a:t>task</a:t>
            </a:r>
            <a:r>
              <a:rPr lang="en-US" sz="2600" dirty="0">
                <a:solidFill>
                  <a:schemeClr val="accent2"/>
                </a:solidFill>
              </a:rPr>
              <a:t>.</a:t>
            </a:r>
          </a:p>
          <a:p>
            <a:pPr marL="257175" indent="-257175">
              <a:lnSpc>
                <a:spcPct val="90000"/>
              </a:lnSpc>
              <a:buFontTx/>
              <a:buChar char="•"/>
            </a:pPr>
            <a:r>
              <a:rPr lang="en-US" sz="2600" dirty="0"/>
              <a:t>The </a:t>
            </a:r>
            <a:r>
              <a:rPr lang="en-US" sz="2600" dirty="0">
                <a:solidFill>
                  <a:srgbClr val="FF3300"/>
                </a:solidFill>
              </a:rPr>
              <a:t>action or</a:t>
            </a:r>
            <a:r>
              <a:rPr lang="en-US" sz="2600" dirty="0">
                <a:solidFill>
                  <a:schemeClr val="accent2"/>
                </a:solidFill>
              </a:rPr>
              <a:t> </a:t>
            </a:r>
            <a:r>
              <a:rPr lang="en-US" sz="2600" dirty="0">
                <a:solidFill>
                  <a:srgbClr val="FF3300"/>
                </a:solidFill>
              </a:rPr>
              <a:t>reaction</a:t>
            </a:r>
            <a:r>
              <a:rPr lang="en-US" sz="2600" dirty="0">
                <a:solidFill>
                  <a:schemeClr val="accent2"/>
                </a:solidFill>
              </a:rPr>
              <a:t> </a:t>
            </a:r>
            <a:r>
              <a:rPr lang="en-US" sz="2600" dirty="0"/>
              <a:t>of something under specified</a:t>
            </a:r>
            <a:r>
              <a:rPr lang="en-US" sz="2600" dirty="0">
                <a:solidFill>
                  <a:schemeClr val="accent2"/>
                </a:solidFill>
              </a:rPr>
              <a:t> </a:t>
            </a:r>
            <a:r>
              <a:rPr lang="en-US" sz="2600" dirty="0">
                <a:solidFill>
                  <a:srgbClr val="FF3300"/>
                </a:solidFill>
              </a:rPr>
              <a:t>circumstances</a:t>
            </a:r>
            <a:r>
              <a:rPr lang="en-US" sz="2600" dirty="0">
                <a:solidFill>
                  <a:schemeClr val="accent2"/>
                </a:solidFill>
              </a:rPr>
              <a:t>.</a:t>
            </a:r>
          </a:p>
          <a:p>
            <a:pPr marL="257175" indent="-257175">
              <a:lnSpc>
                <a:spcPct val="90000"/>
              </a:lnSpc>
              <a:buFontTx/>
              <a:buChar char="•"/>
            </a:pPr>
            <a:r>
              <a:rPr lang="en-US" sz="2600" dirty="0"/>
              <a:t>A </a:t>
            </a:r>
            <a:r>
              <a:rPr lang="en-US" sz="2600" dirty="0">
                <a:solidFill>
                  <a:srgbClr val="FF3300"/>
                </a:solidFill>
              </a:rPr>
              <a:t>series of events</a:t>
            </a:r>
            <a:r>
              <a:rPr lang="en-US" sz="2600" dirty="0">
                <a:solidFill>
                  <a:schemeClr val="accent2"/>
                </a:solidFill>
              </a:rPr>
              <a:t> </a:t>
            </a:r>
            <a:r>
              <a:rPr lang="en-US" sz="2600" dirty="0"/>
              <a:t>resulting from the execution of the operating rules of that system, as defined</a:t>
            </a:r>
            <a:r>
              <a:rPr lang="en-US" sz="2600" dirty="0">
                <a:solidFill>
                  <a:schemeClr val="accent2"/>
                </a:solidFill>
              </a:rPr>
              <a:t> </a:t>
            </a:r>
            <a:r>
              <a:rPr lang="en-US" sz="2600" dirty="0">
                <a:solidFill>
                  <a:srgbClr val="FF3300"/>
                </a:solidFill>
              </a:rPr>
              <a:t>within rule-clusters</a:t>
            </a:r>
            <a:r>
              <a:rPr lang="en-US" sz="2600" dirty="0">
                <a:solidFill>
                  <a:schemeClr val="accent2"/>
                </a:solidFill>
              </a:rPr>
              <a:t>.</a:t>
            </a:r>
            <a:r>
              <a:rPr lang="en-US" sz="2600" dirty="0"/>
              <a:t> </a:t>
            </a:r>
          </a:p>
          <a:p>
            <a:endParaRPr lang="en-US" dirty="0"/>
          </a:p>
        </p:txBody>
      </p:sp>
      <p:sp>
        <p:nvSpPr>
          <p:cNvPr id="61445" name="Rectangle 1029"/>
          <p:cNvSpPr>
            <a:spLocks noChangeArrowheads="1"/>
          </p:cNvSpPr>
          <p:nvPr/>
        </p:nvSpPr>
        <p:spPr bwMode="auto">
          <a:xfrm>
            <a:off x="1543050" y="2000250"/>
            <a:ext cx="6172200" cy="2752725"/>
          </a:xfrm>
          <a:prstGeom prst="rect">
            <a:avLst/>
          </a:prstGeom>
          <a:noFill/>
          <a:ln w="9525">
            <a:noFill/>
            <a:miter lim="800000"/>
            <a:headEnd/>
            <a:tailEnd/>
          </a:ln>
        </p:spPr>
        <p:txBody>
          <a:bodyPr/>
          <a:lstStyle/>
          <a:p>
            <a:pPr marL="257175" indent="-257175">
              <a:lnSpc>
                <a:spcPct val="90000"/>
              </a:lnSpc>
              <a:spcBef>
                <a:spcPct val="20000"/>
              </a:spcBef>
            </a:pPr>
            <a:endParaRPr lang="en-US" sz="2100" dirty="0"/>
          </a:p>
        </p:txBody>
      </p:sp>
    </p:spTree>
    <p:extLst>
      <p:ext uri="{BB962C8B-B14F-4D97-AF65-F5344CB8AC3E}">
        <p14:creationId xmlns:p14="http://schemas.microsoft.com/office/powerpoint/2010/main" val="287940389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1485900" y="171450"/>
            <a:ext cx="6343650" cy="4572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25"/>
          </a:p>
        </p:txBody>
      </p:sp>
      <p:sp>
        <p:nvSpPr>
          <p:cNvPr id="6" name="TextBox 5"/>
          <p:cNvSpPr txBox="1"/>
          <p:nvPr/>
        </p:nvSpPr>
        <p:spPr bwMode="auto">
          <a:xfrm>
            <a:off x="2114550" y="4074405"/>
            <a:ext cx="5143500" cy="35779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en-US" sz="1725" dirty="0">
                <a:solidFill>
                  <a:schemeClr val="bg1"/>
                </a:solidFill>
              </a:rPr>
              <a:t>Physical </a:t>
            </a:r>
          </a:p>
        </p:txBody>
      </p:sp>
      <p:sp>
        <p:nvSpPr>
          <p:cNvPr id="8" name="TextBox 7"/>
          <p:cNvSpPr txBox="1"/>
          <p:nvPr/>
        </p:nvSpPr>
        <p:spPr bwMode="auto">
          <a:xfrm>
            <a:off x="2343150" y="3564431"/>
            <a:ext cx="4629150" cy="35779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en-US" sz="1725" dirty="0">
                <a:solidFill>
                  <a:schemeClr val="bg1"/>
                </a:solidFill>
              </a:rPr>
              <a:t>Basic Innate Behavior</a:t>
            </a:r>
          </a:p>
        </p:txBody>
      </p:sp>
      <p:sp>
        <p:nvSpPr>
          <p:cNvPr id="10" name="TextBox 9"/>
          <p:cNvSpPr txBox="1"/>
          <p:nvPr/>
        </p:nvSpPr>
        <p:spPr bwMode="auto">
          <a:xfrm>
            <a:off x="2686050" y="3107230"/>
            <a:ext cx="4000500" cy="35779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en-US" sz="1725" dirty="0">
                <a:solidFill>
                  <a:schemeClr val="bg1"/>
                </a:solidFill>
              </a:rPr>
              <a:t>Complex Innate Behavior</a:t>
            </a:r>
          </a:p>
        </p:txBody>
      </p:sp>
      <p:sp>
        <p:nvSpPr>
          <p:cNvPr id="12" name="TextBox 11"/>
          <p:cNvSpPr txBox="1"/>
          <p:nvPr/>
        </p:nvSpPr>
        <p:spPr bwMode="auto">
          <a:xfrm>
            <a:off x="3143250" y="2531355"/>
            <a:ext cx="2971800" cy="35779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en-US" sz="1725" dirty="0">
                <a:solidFill>
                  <a:schemeClr val="bg1"/>
                </a:solidFill>
              </a:rPr>
              <a:t>Reactive Behavior</a:t>
            </a:r>
          </a:p>
        </p:txBody>
      </p:sp>
      <p:sp>
        <p:nvSpPr>
          <p:cNvPr id="14" name="TextBox 13"/>
          <p:cNvSpPr txBox="1"/>
          <p:nvPr/>
        </p:nvSpPr>
        <p:spPr bwMode="auto">
          <a:xfrm>
            <a:off x="3486150" y="2074155"/>
            <a:ext cx="2171700" cy="35779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en-US" sz="1725" dirty="0">
                <a:solidFill>
                  <a:schemeClr val="bg1"/>
                </a:solidFill>
              </a:rPr>
              <a:t>Conscious Behavior</a:t>
            </a:r>
          </a:p>
        </p:txBody>
      </p:sp>
      <p:sp>
        <p:nvSpPr>
          <p:cNvPr id="16" name="TextBox 15"/>
          <p:cNvSpPr txBox="1"/>
          <p:nvPr/>
        </p:nvSpPr>
        <p:spPr bwMode="auto">
          <a:xfrm>
            <a:off x="3914775" y="1510151"/>
            <a:ext cx="1485900" cy="35779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en-US" sz="1725" dirty="0" smtClean="0">
                <a:solidFill>
                  <a:schemeClr val="bg1"/>
                </a:solidFill>
              </a:rPr>
              <a:t>Application</a:t>
            </a:r>
            <a:endParaRPr lang="en-US" sz="1725" dirty="0">
              <a:solidFill>
                <a:schemeClr val="bg1"/>
              </a:solidFill>
            </a:endParaRPr>
          </a:p>
        </p:txBody>
      </p:sp>
      <p:sp>
        <p:nvSpPr>
          <p:cNvPr id="2" name="Rectangle 1"/>
          <p:cNvSpPr/>
          <p:nvPr/>
        </p:nvSpPr>
        <p:spPr>
          <a:xfrm>
            <a:off x="-108065" y="225935"/>
            <a:ext cx="4572000" cy="707886"/>
          </a:xfrm>
          <a:prstGeom prst="rect">
            <a:avLst/>
          </a:prstGeom>
        </p:spPr>
        <p:txBody>
          <a:bodyPr>
            <a:spAutoFit/>
          </a:bodyPr>
          <a:lstStyle/>
          <a:p>
            <a:r>
              <a:rPr lang="en-US" sz="2000" dirty="0"/>
              <a:t>Behavior</a:t>
            </a:r>
            <a:br>
              <a:rPr lang="en-US" sz="2000" dirty="0"/>
            </a:br>
            <a:r>
              <a:rPr lang="en-US" sz="2000" dirty="0"/>
              <a:t>Technical Reference Model (B-TRM)</a:t>
            </a:r>
            <a:endParaRPr lang="en-US" dirty="0"/>
          </a:p>
        </p:txBody>
      </p:sp>
    </p:spTree>
    <p:extLst>
      <p:ext uri="{BB962C8B-B14F-4D97-AF65-F5344CB8AC3E}">
        <p14:creationId xmlns:p14="http://schemas.microsoft.com/office/powerpoint/2010/main" val="335191133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Slide Number Placeholder 4"/>
          <p:cNvSpPr txBox="1">
            <a:spLocks noGrp="1"/>
          </p:cNvSpPr>
          <p:nvPr/>
        </p:nvSpPr>
        <p:spPr bwMode="auto">
          <a:xfrm>
            <a:off x="6057900" y="4683919"/>
            <a:ext cx="1600200" cy="357188"/>
          </a:xfrm>
          <a:prstGeom prst="rect">
            <a:avLst/>
          </a:prstGeom>
          <a:noFill/>
          <a:ln w="9525">
            <a:noFill/>
            <a:miter lim="800000"/>
            <a:headEnd/>
            <a:tailEnd/>
          </a:ln>
        </p:spPr>
        <p:txBody>
          <a:bodyPr/>
          <a:lstStyle/>
          <a:p>
            <a:pPr algn="r"/>
            <a:endParaRPr lang="en-US" sz="1050">
              <a:latin typeface="Arial" charset="0"/>
            </a:endParaRPr>
          </a:p>
        </p:txBody>
      </p:sp>
      <p:graphicFrame>
        <p:nvGraphicFramePr>
          <p:cNvPr id="71684" name="Object 2"/>
          <p:cNvGraphicFramePr>
            <a:graphicFrameLocks noGrp="1" noChangeAspect="1"/>
          </p:cNvGraphicFramePr>
          <p:nvPr>
            <p:ph idx="4294967295"/>
          </p:nvPr>
        </p:nvGraphicFramePr>
        <p:xfrm>
          <a:off x="2255044" y="171450"/>
          <a:ext cx="4545806" cy="4686300"/>
        </p:xfrm>
        <a:graphic>
          <a:graphicData uri="http://schemas.openxmlformats.org/presentationml/2006/ole">
            <mc:AlternateContent xmlns:mc="http://schemas.openxmlformats.org/markup-compatibility/2006">
              <mc:Choice xmlns:v="urn:schemas-microsoft-com:vml" Requires="v">
                <p:oleObj spid="_x0000_s1111" name="Visio" r:id="rId4" imgW="5518023" imgH="6621399" progId="">
                  <p:embed/>
                </p:oleObj>
              </mc:Choice>
              <mc:Fallback>
                <p:oleObj name="Visio" r:id="rId4" imgW="5518023" imgH="662139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5044" y="171450"/>
                        <a:ext cx="4545806" cy="468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4301710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Software Architecture</a:t>
            </a:r>
            <a:endParaRPr lang="en-US" dirty="0"/>
          </a:p>
        </p:txBody>
      </p:sp>
      <p:pic>
        <p:nvPicPr>
          <p:cNvPr id="3" name="Picture 2"/>
          <p:cNvPicPr/>
          <p:nvPr/>
        </p:nvPicPr>
        <p:blipFill>
          <a:blip r:embed="rId2" cstate="print"/>
          <a:srcRect/>
          <a:stretch>
            <a:fillRect/>
          </a:stretch>
        </p:blipFill>
        <p:spPr bwMode="auto">
          <a:xfrm>
            <a:off x="1816010" y="1063228"/>
            <a:ext cx="5299710" cy="3958590"/>
          </a:xfrm>
          <a:prstGeom prst="rect">
            <a:avLst/>
          </a:prstGeom>
          <a:noFill/>
        </p:spPr>
      </p:pic>
    </p:spTree>
    <p:extLst>
      <p:ext uri="{BB962C8B-B14F-4D97-AF65-F5344CB8AC3E}">
        <p14:creationId xmlns:p14="http://schemas.microsoft.com/office/powerpoint/2010/main" val="1052938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p:nvPr/>
        </p:nvPicPr>
        <p:blipFill>
          <a:blip r:embed="rId2" cstate="print"/>
          <a:srcRect/>
          <a:stretch>
            <a:fillRect/>
          </a:stretch>
        </p:blipFill>
        <p:spPr bwMode="auto">
          <a:xfrm>
            <a:off x="152854" y="36285"/>
            <a:ext cx="5384800" cy="2997200"/>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1334861" y="2189716"/>
            <a:ext cx="2027328" cy="2745695"/>
          </a:xfrm>
          <a:prstGeom prst="rect">
            <a:avLst/>
          </a:prstGeom>
          <a:noFill/>
          <a:ln w="9525">
            <a:noFill/>
            <a:miter lim="800000"/>
            <a:headEnd/>
            <a:tailEnd/>
          </a:ln>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4748" y="1951546"/>
            <a:ext cx="4345940" cy="2983865"/>
          </a:xfrm>
          <a:prstGeom prst="rect">
            <a:avLst/>
          </a:prstGeom>
          <a:noFill/>
        </p:spPr>
      </p:pic>
    </p:spTree>
    <p:extLst>
      <p:ext uri="{BB962C8B-B14F-4D97-AF65-F5344CB8AC3E}">
        <p14:creationId xmlns:p14="http://schemas.microsoft.com/office/powerpoint/2010/main" val="844898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nvSpPr>
        <p:spPr>
          <a:xfrm>
            <a:off x="1637109" y="436759"/>
            <a:ext cx="1006963" cy="372173"/>
          </a:xfrm>
          <a:prstGeom prst="rect">
            <a:avLst/>
          </a:prstGeom>
          <a:ln w="12700">
            <a:miter lim="400000"/>
          </a:ln>
          <a:extLst>
            <a:ext uri="{C572A759-6A51-4108-AA02-DFA0A04FC94B}">
              <ma14:wrappingTextBoxFlag xmlns="" xmlns:ma14="http://schemas.microsoft.com/office/mac/drawingml/2011/main" val="1"/>
            </a:ext>
          </a:extLst>
        </p:spPr>
        <p:txBody>
          <a:bodyPr wrap="none" lIns="31887" tIns="31887" rIns="31887" bIns="31887" anchor="ctr">
            <a:spAutoFit/>
          </a:bodyPr>
          <a:lstStyle/>
          <a:p>
            <a:pPr lvl="0" algn="l">
              <a:defRPr sz="1800"/>
            </a:pPr>
            <a:r>
              <a:rPr lang="en-US" sz="2000" b="1" dirty="0" smtClean="0">
                <a:solidFill>
                  <a:srgbClr val="767877"/>
                </a:solidFill>
                <a:latin typeface="Helvetica Neue"/>
                <a:ea typeface="Helvetica Neue"/>
                <a:cs typeface="Helvetica Neue"/>
                <a:sym typeface="Helvetica Neue"/>
              </a:rPr>
              <a:t>Agenda</a:t>
            </a:r>
            <a:endParaRPr sz="2000" b="1" dirty="0">
              <a:solidFill>
                <a:srgbClr val="767877"/>
              </a:solidFill>
              <a:latin typeface="Helvetica Neue"/>
              <a:ea typeface="Helvetica Neue"/>
              <a:cs typeface="Helvetica Neue"/>
              <a:sym typeface="Helvetica Neue"/>
            </a:endParaRPr>
          </a:p>
        </p:txBody>
      </p:sp>
      <p:sp>
        <p:nvSpPr>
          <p:cNvPr id="40" name="Shape 40"/>
          <p:cNvSpPr/>
          <p:nvPr/>
        </p:nvSpPr>
        <p:spPr>
          <a:xfrm flipV="1">
            <a:off x="1679711" y="1043832"/>
            <a:ext cx="6896338" cy="1"/>
          </a:xfrm>
          <a:prstGeom prst="line">
            <a:avLst/>
          </a:prstGeom>
          <a:ln w="38100">
            <a:solidFill>
              <a:srgbClr val="F7A800"/>
            </a:solidFill>
            <a:miter lim="400000"/>
          </a:ln>
        </p:spPr>
        <p:txBody>
          <a:bodyPr lIns="0" tIns="0" rIns="0" bIns="0" anchor="ctr"/>
          <a:lstStyle/>
          <a:p>
            <a:pPr lvl="0">
              <a:defRPr sz="2400"/>
            </a:pPr>
            <a:endParaRPr/>
          </a:p>
        </p:txBody>
      </p:sp>
      <p:sp>
        <p:nvSpPr>
          <p:cNvPr id="41" name="Shape 41"/>
          <p:cNvSpPr>
            <a:spLocks noGrp="1"/>
          </p:cNvSpPr>
          <p:nvPr>
            <p:ph type="body" idx="1"/>
          </p:nvPr>
        </p:nvSpPr>
        <p:spPr>
          <a:xfrm>
            <a:off x="1637109" y="1321594"/>
            <a:ext cx="6858498" cy="3869555"/>
          </a:xfrm>
          <a:prstGeom prst="rect">
            <a:avLst/>
          </a:prstGeom>
        </p:spPr>
        <p:txBody>
          <a:bodyPr anchor="t"/>
          <a:lstStyle/>
          <a:p>
            <a:pPr marL="183351" indent="-183351">
              <a:lnSpc>
                <a:spcPct val="120000"/>
              </a:lnSpc>
              <a:spcBef>
                <a:spcPts val="565"/>
              </a:spcBef>
              <a:buSzPct val="120000"/>
              <a:defRPr sz="1800"/>
            </a:pPr>
            <a:r>
              <a:rPr lang="en-US" sz="1900" dirty="0" smtClean="0">
                <a:latin typeface="Helvetica Neue"/>
                <a:ea typeface="Helvetica Neue"/>
                <a:cs typeface="Helvetica Neue"/>
                <a:sym typeface="Helvetica Neue"/>
              </a:rPr>
              <a:t>Abstract</a:t>
            </a:r>
            <a:endParaRPr sz="1900" dirty="0">
              <a:latin typeface="Helvetica Neue"/>
              <a:ea typeface="Helvetica Neue"/>
              <a:cs typeface="Helvetica Neue"/>
              <a:sym typeface="Helvetica Neue"/>
            </a:endParaRPr>
          </a:p>
          <a:p>
            <a:pPr marL="183351" indent="-183351">
              <a:lnSpc>
                <a:spcPct val="120000"/>
              </a:lnSpc>
              <a:spcBef>
                <a:spcPts val="816"/>
              </a:spcBef>
              <a:buSzPct val="120000"/>
              <a:defRPr sz="1800"/>
            </a:pPr>
            <a:r>
              <a:rPr lang="en-US" sz="1900" dirty="0" smtClean="0">
                <a:latin typeface="Helvetica Neue"/>
                <a:ea typeface="Helvetica Neue"/>
                <a:cs typeface="Helvetica Neue"/>
                <a:sym typeface="Helvetica Neue"/>
              </a:rPr>
              <a:t>Context</a:t>
            </a:r>
          </a:p>
          <a:p>
            <a:pPr marL="183351" indent="-183351">
              <a:lnSpc>
                <a:spcPct val="120000"/>
              </a:lnSpc>
              <a:spcBef>
                <a:spcPts val="816"/>
              </a:spcBef>
              <a:buSzPct val="120000"/>
              <a:defRPr sz="1800"/>
            </a:pPr>
            <a:r>
              <a:rPr lang="en-US" sz="1900" dirty="0" smtClean="0">
                <a:latin typeface="Helvetica Neue"/>
                <a:ea typeface="Helvetica Neue"/>
                <a:cs typeface="Helvetica Neue"/>
                <a:sym typeface="Helvetica Neue"/>
              </a:rPr>
              <a:t>The I-TRM</a:t>
            </a:r>
          </a:p>
          <a:p>
            <a:pPr marL="183351" indent="-183351">
              <a:lnSpc>
                <a:spcPct val="120000"/>
              </a:lnSpc>
              <a:spcBef>
                <a:spcPts val="816"/>
              </a:spcBef>
              <a:buSzPct val="120000"/>
              <a:defRPr sz="1800"/>
            </a:pPr>
            <a:r>
              <a:rPr lang="en-US" sz="1900" dirty="0" smtClean="0">
                <a:solidFill>
                  <a:srgbClr val="FF0000"/>
                </a:solidFill>
                <a:latin typeface="Helvetica Neue"/>
                <a:ea typeface="Helvetica Neue"/>
                <a:cs typeface="Helvetica Neue"/>
                <a:sym typeface="Helvetica Neue"/>
              </a:rPr>
              <a:t>New Security Face of I-TRM (S-TRM)</a:t>
            </a:r>
          </a:p>
          <a:p>
            <a:pPr marL="183351" indent="-183351">
              <a:lnSpc>
                <a:spcPct val="120000"/>
              </a:lnSpc>
              <a:spcBef>
                <a:spcPts val="816"/>
              </a:spcBef>
              <a:buSzPct val="120000"/>
              <a:defRPr sz="1800"/>
            </a:pPr>
            <a:r>
              <a:rPr lang="en-US" sz="1900" dirty="0" smtClean="0">
                <a:latin typeface="Helvetica Neue"/>
                <a:ea typeface="Helvetica Neue"/>
                <a:cs typeface="Helvetica Neue"/>
                <a:sym typeface="Helvetica Neue"/>
              </a:rPr>
              <a:t>Future Work</a:t>
            </a:r>
            <a:endParaRPr lang="en-US" sz="1400" dirty="0">
              <a:latin typeface="Helvetica Neue"/>
              <a:ea typeface="Helvetica Neue"/>
              <a:cs typeface="Helvetica Neue"/>
              <a:sym typeface="Helvetica Neue"/>
            </a:endParaRPr>
          </a:p>
        </p:txBody>
      </p:sp>
    </p:spTree>
    <p:extLst>
      <p:ext uri="{BB962C8B-B14F-4D97-AF65-F5344CB8AC3E}">
        <p14:creationId xmlns:p14="http://schemas.microsoft.com/office/powerpoint/2010/main" val="1422905480"/>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Security</a:t>
            </a:r>
            <a:br>
              <a:rPr lang="en-US" sz="2400" dirty="0"/>
            </a:br>
            <a:r>
              <a:rPr lang="en-US" sz="2400" dirty="0"/>
              <a:t>Technical Reference Model (S-TRM)</a:t>
            </a:r>
          </a:p>
        </p:txBody>
      </p:sp>
      <p:sp>
        <p:nvSpPr>
          <p:cNvPr id="4" name="Content Placeholder 3"/>
          <p:cNvSpPr>
            <a:spLocks noGrp="1"/>
          </p:cNvSpPr>
          <p:nvPr>
            <p:ph idx="1"/>
          </p:nvPr>
        </p:nvSpPr>
        <p:spPr>
          <a:xfrm>
            <a:off x="1222744" y="1200151"/>
            <a:ext cx="7464056" cy="3394472"/>
          </a:xfrm>
        </p:spPr>
        <p:txBody>
          <a:bodyPr>
            <a:normAutofit fontScale="77500" lnSpcReduction="20000"/>
          </a:bodyPr>
          <a:lstStyle/>
          <a:p>
            <a:r>
              <a:rPr lang="en-US" sz="2800" dirty="0">
                <a:latin typeface="Times New Roman"/>
                <a:cs typeface="Times New Roman"/>
              </a:rPr>
              <a:t>Im</a:t>
            </a:r>
            <a:r>
              <a:rPr lang="en-US" sz="2800" spc="5" dirty="0">
                <a:latin typeface="Times New Roman"/>
                <a:cs typeface="Times New Roman"/>
              </a:rPr>
              <a:t>po</a:t>
            </a:r>
            <a:r>
              <a:rPr lang="en-US" sz="2800" dirty="0">
                <a:latin typeface="Times New Roman"/>
                <a:cs typeface="Times New Roman"/>
              </a:rPr>
              <a:t>rta</a:t>
            </a:r>
            <a:r>
              <a:rPr lang="en-US" sz="2800" spc="-10" dirty="0">
                <a:latin typeface="Times New Roman"/>
                <a:cs typeface="Times New Roman"/>
              </a:rPr>
              <a:t>n</a:t>
            </a:r>
            <a:r>
              <a:rPr lang="en-US" sz="2800" dirty="0">
                <a:latin typeface="Times New Roman"/>
                <a:cs typeface="Times New Roman"/>
              </a:rPr>
              <a:t>t</a:t>
            </a:r>
            <a:r>
              <a:rPr lang="en-US" sz="2800" spc="-50" dirty="0">
                <a:latin typeface="Times New Roman"/>
                <a:cs typeface="Times New Roman"/>
              </a:rPr>
              <a:t> </a:t>
            </a:r>
            <a:r>
              <a:rPr lang="en-US" sz="2800" dirty="0">
                <a:latin typeface="Times New Roman"/>
                <a:cs typeface="Times New Roman"/>
              </a:rPr>
              <a:t>s</a:t>
            </a:r>
            <a:r>
              <a:rPr lang="en-US" sz="2800" spc="5" dirty="0">
                <a:latin typeface="Times New Roman"/>
                <a:cs typeface="Times New Roman"/>
              </a:rPr>
              <a:t>ecu</a:t>
            </a:r>
            <a:r>
              <a:rPr lang="en-US" sz="2800" dirty="0">
                <a:latin typeface="Times New Roman"/>
                <a:cs typeface="Times New Roman"/>
              </a:rPr>
              <a:t>ri</a:t>
            </a:r>
            <a:r>
              <a:rPr lang="en-US" sz="2800" spc="-5" dirty="0">
                <a:latin typeface="Times New Roman"/>
                <a:cs typeface="Times New Roman"/>
              </a:rPr>
              <a:t>t</a:t>
            </a:r>
            <a:r>
              <a:rPr lang="en-US" sz="2800" dirty="0">
                <a:latin typeface="Times New Roman"/>
                <a:cs typeface="Times New Roman"/>
              </a:rPr>
              <a:t>y</a:t>
            </a:r>
            <a:r>
              <a:rPr lang="en-US" sz="2800" spc="-30" dirty="0">
                <a:latin typeface="Times New Roman"/>
                <a:cs typeface="Times New Roman"/>
              </a:rPr>
              <a:t> </a:t>
            </a:r>
            <a:r>
              <a:rPr lang="en-US" sz="2800" dirty="0">
                <a:latin typeface="Times New Roman"/>
                <a:cs typeface="Times New Roman"/>
              </a:rPr>
              <a:t>iss</a:t>
            </a:r>
            <a:r>
              <a:rPr lang="en-US" sz="2800" spc="5" dirty="0">
                <a:latin typeface="Times New Roman"/>
                <a:cs typeface="Times New Roman"/>
              </a:rPr>
              <a:t>ue</a:t>
            </a:r>
            <a:r>
              <a:rPr lang="en-US" sz="2800" dirty="0">
                <a:latin typeface="Times New Roman"/>
                <a:cs typeface="Times New Roman"/>
              </a:rPr>
              <a:t>s</a:t>
            </a:r>
            <a:r>
              <a:rPr lang="en-US" sz="2800" spc="-10" dirty="0">
                <a:latin typeface="Times New Roman"/>
                <a:cs typeface="Times New Roman"/>
              </a:rPr>
              <a:t> </a:t>
            </a:r>
            <a:r>
              <a:rPr lang="en-US" sz="2800" dirty="0" smtClean="0">
                <a:latin typeface="Times New Roman"/>
                <a:cs typeface="Times New Roman"/>
              </a:rPr>
              <a:t>in</a:t>
            </a:r>
            <a:r>
              <a:rPr lang="en-US" sz="2800" spc="5" dirty="0" smtClean="0">
                <a:latin typeface="Times New Roman"/>
                <a:cs typeface="Times New Roman"/>
              </a:rPr>
              <a:t>c</a:t>
            </a:r>
            <a:r>
              <a:rPr lang="en-US" sz="2800" dirty="0" smtClean="0">
                <a:latin typeface="Times New Roman"/>
                <a:cs typeface="Times New Roman"/>
              </a:rPr>
              <a:t>lu</a:t>
            </a:r>
            <a:r>
              <a:rPr lang="en-US" sz="2800" spc="5" dirty="0" smtClean="0">
                <a:latin typeface="Times New Roman"/>
                <a:cs typeface="Times New Roman"/>
              </a:rPr>
              <a:t>d</a:t>
            </a:r>
            <a:r>
              <a:rPr lang="en-US" sz="2800" dirty="0" smtClean="0">
                <a:latin typeface="Times New Roman"/>
                <a:cs typeface="Times New Roman"/>
              </a:rPr>
              <a:t>e</a:t>
            </a:r>
          </a:p>
          <a:p>
            <a:pPr lvl="1"/>
            <a:r>
              <a:rPr lang="en-US" dirty="0" smtClean="0"/>
              <a:t>key </a:t>
            </a:r>
            <a:r>
              <a:rPr lang="en-US" dirty="0"/>
              <a:t>establishment</a:t>
            </a:r>
          </a:p>
          <a:p>
            <a:pPr lvl="1"/>
            <a:r>
              <a:rPr lang="en-US" dirty="0"/>
              <a:t>secrecy</a:t>
            </a:r>
          </a:p>
          <a:p>
            <a:pPr lvl="1"/>
            <a:r>
              <a:rPr lang="en-US" dirty="0"/>
              <a:t>authentication</a:t>
            </a:r>
          </a:p>
          <a:p>
            <a:pPr lvl="1"/>
            <a:r>
              <a:rPr lang="en-US" dirty="0"/>
              <a:t>privacy</a:t>
            </a:r>
          </a:p>
          <a:p>
            <a:pPr lvl="1"/>
            <a:r>
              <a:rPr lang="en-US" dirty="0"/>
              <a:t>denial-of-service attacks </a:t>
            </a:r>
            <a:endParaRPr lang="en-US" dirty="0" smtClean="0"/>
          </a:p>
          <a:p>
            <a:pPr lvl="1"/>
            <a:r>
              <a:rPr lang="en-US" dirty="0" smtClean="0"/>
              <a:t>secure </a:t>
            </a:r>
            <a:r>
              <a:rPr lang="en-US" dirty="0"/>
              <a:t>routing </a:t>
            </a:r>
          </a:p>
          <a:p>
            <a:pPr lvl="1"/>
            <a:r>
              <a:rPr lang="en-US" dirty="0"/>
              <a:t>node </a:t>
            </a:r>
            <a:r>
              <a:rPr lang="en-US" dirty="0" smtClean="0"/>
              <a:t>capture</a:t>
            </a:r>
          </a:p>
          <a:p>
            <a:pPr lvl="1"/>
            <a:r>
              <a:rPr lang="en-US" dirty="0" smtClean="0"/>
              <a:t>…</a:t>
            </a:r>
            <a:endParaRPr lang="en-US" dirty="0"/>
          </a:p>
          <a:p>
            <a:r>
              <a:rPr lang="en-US" dirty="0" smtClean="0"/>
              <a:t>We </a:t>
            </a:r>
            <a:r>
              <a:rPr lang="en-US" dirty="0"/>
              <a:t>need special security models in </a:t>
            </a:r>
            <a:r>
              <a:rPr lang="en-US" dirty="0" smtClean="0"/>
              <a:t>WSN that are power and resource efficient</a:t>
            </a:r>
            <a:endParaRPr lang="en-US" dirty="0"/>
          </a:p>
          <a:p>
            <a:pPr marL="0" indent="0">
              <a:buNone/>
            </a:pPr>
            <a:endParaRPr lang="en-US" dirty="0"/>
          </a:p>
        </p:txBody>
      </p:sp>
    </p:spTree>
    <p:extLst>
      <p:ext uri="{BB962C8B-B14F-4D97-AF65-F5344CB8AC3E}">
        <p14:creationId xmlns:p14="http://schemas.microsoft.com/office/powerpoint/2010/main" val="2571460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1485900" y="171450"/>
            <a:ext cx="6343650" cy="4572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25"/>
          </a:p>
        </p:txBody>
      </p:sp>
      <p:sp>
        <p:nvSpPr>
          <p:cNvPr id="6" name="TextBox 5"/>
          <p:cNvSpPr txBox="1"/>
          <p:nvPr/>
        </p:nvSpPr>
        <p:spPr bwMode="auto">
          <a:xfrm>
            <a:off x="2114550" y="4336254"/>
            <a:ext cx="5143500" cy="35779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en-US" sz="1725" dirty="0">
                <a:solidFill>
                  <a:schemeClr val="bg1"/>
                </a:solidFill>
              </a:rPr>
              <a:t>Physical </a:t>
            </a:r>
            <a:r>
              <a:rPr lang="en-US" sz="1725" dirty="0" smtClean="0">
                <a:solidFill>
                  <a:schemeClr val="bg1"/>
                </a:solidFill>
              </a:rPr>
              <a:t>(Communication Link, Tampering)</a:t>
            </a:r>
            <a:endParaRPr lang="en-US" sz="1725" dirty="0">
              <a:solidFill>
                <a:schemeClr val="bg1"/>
              </a:solidFill>
            </a:endParaRPr>
          </a:p>
        </p:txBody>
      </p:sp>
      <p:sp>
        <p:nvSpPr>
          <p:cNvPr id="8" name="TextBox 7"/>
          <p:cNvSpPr txBox="1"/>
          <p:nvPr/>
        </p:nvSpPr>
        <p:spPr bwMode="auto">
          <a:xfrm>
            <a:off x="2343150" y="3901097"/>
            <a:ext cx="4629150" cy="35779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en-US" sz="1725" dirty="0" smtClean="0">
                <a:solidFill>
                  <a:schemeClr val="bg1"/>
                </a:solidFill>
              </a:rPr>
              <a:t>Link (Cipher, Collisions, Unfairness &amp; Exhaustion)</a:t>
            </a:r>
            <a:endParaRPr lang="en-US" sz="1725" dirty="0">
              <a:solidFill>
                <a:schemeClr val="bg1"/>
              </a:solidFill>
            </a:endParaRPr>
          </a:p>
        </p:txBody>
      </p:sp>
      <p:sp>
        <p:nvSpPr>
          <p:cNvPr id="10" name="TextBox 9"/>
          <p:cNvSpPr txBox="1"/>
          <p:nvPr/>
        </p:nvSpPr>
        <p:spPr bwMode="auto">
          <a:xfrm>
            <a:off x="2657475" y="3200482"/>
            <a:ext cx="4000500" cy="62324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en-US" sz="1725" dirty="0" smtClean="0">
                <a:solidFill>
                  <a:schemeClr val="bg1"/>
                </a:solidFill>
              </a:rPr>
              <a:t>Network (Spoofed Info, Sinkhole, Sybil, Wormholes…)</a:t>
            </a:r>
            <a:endParaRPr lang="en-US" sz="1725" dirty="0">
              <a:solidFill>
                <a:schemeClr val="bg1"/>
              </a:solidFill>
            </a:endParaRPr>
          </a:p>
        </p:txBody>
      </p:sp>
      <p:sp>
        <p:nvSpPr>
          <p:cNvPr id="12" name="TextBox 11"/>
          <p:cNvSpPr txBox="1"/>
          <p:nvPr/>
        </p:nvSpPr>
        <p:spPr bwMode="auto">
          <a:xfrm>
            <a:off x="3143250" y="2723412"/>
            <a:ext cx="2971800" cy="35779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en-US" sz="1725" dirty="0" smtClean="0">
                <a:solidFill>
                  <a:schemeClr val="bg1"/>
                </a:solidFill>
              </a:rPr>
              <a:t>Transport (Flooding, Desynch)</a:t>
            </a:r>
            <a:endParaRPr lang="en-US" sz="1725" dirty="0">
              <a:solidFill>
                <a:schemeClr val="bg1"/>
              </a:solidFill>
            </a:endParaRPr>
          </a:p>
        </p:txBody>
      </p:sp>
      <p:sp>
        <p:nvSpPr>
          <p:cNvPr id="14" name="TextBox 13"/>
          <p:cNvSpPr txBox="1"/>
          <p:nvPr/>
        </p:nvSpPr>
        <p:spPr bwMode="auto">
          <a:xfrm>
            <a:off x="3486150" y="2214630"/>
            <a:ext cx="2171700" cy="35779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defRPr/>
            </a:pPr>
            <a:r>
              <a:rPr lang="en-US" sz="1725" dirty="0">
                <a:solidFill>
                  <a:schemeClr val="bg1"/>
                </a:solidFill>
              </a:rPr>
              <a:t>Trust </a:t>
            </a:r>
            <a:r>
              <a:rPr lang="en-US" sz="1725" dirty="0" smtClean="0">
                <a:solidFill>
                  <a:schemeClr val="bg1"/>
                </a:solidFill>
              </a:rPr>
              <a:t>Management</a:t>
            </a:r>
            <a:endParaRPr lang="en-US" sz="1725" dirty="0">
              <a:solidFill>
                <a:schemeClr val="bg1"/>
              </a:solidFill>
            </a:endParaRPr>
          </a:p>
        </p:txBody>
      </p:sp>
      <p:sp>
        <p:nvSpPr>
          <p:cNvPr id="16" name="TextBox 15"/>
          <p:cNvSpPr txBox="1"/>
          <p:nvPr/>
        </p:nvSpPr>
        <p:spPr bwMode="auto">
          <a:xfrm>
            <a:off x="4074795" y="1288584"/>
            <a:ext cx="1223010" cy="73866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defRPr/>
            </a:pPr>
            <a:r>
              <a:rPr lang="en-US" sz="1400" dirty="0">
                <a:solidFill>
                  <a:schemeClr val="bg1"/>
                </a:solidFill>
              </a:rPr>
              <a:t>Application</a:t>
            </a:r>
          </a:p>
          <a:p>
            <a:pPr algn="ctr">
              <a:defRPr/>
            </a:pPr>
            <a:r>
              <a:rPr lang="en-US" sz="1400" dirty="0" smtClean="0">
                <a:solidFill>
                  <a:schemeClr val="bg1"/>
                </a:solidFill>
              </a:rPr>
              <a:t>(Security Coordinator)</a:t>
            </a:r>
            <a:endParaRPr lang="en-US" sz="1400" dirty="0">
              <a:solidFill>
                <a:schemeClr val="bg1"/>
              </a:solidFill>
            </a:endParaRPr>
          </a:p>
        </p:txBody>
      </p:sp>
      <p:sp>
        <p:nvSpPr>
          <p:cNvPr id="2" name="Rectangle 1"/>
          <p:cNvSpPr/>
          <p:nvPr/>
        </p:nvSpPr>
        <p:spPr>
          <a:xfrm>
            <a:off x="-41563" y="178068"/>
            <a:ext cx="4572000" cy="707886"/>
          </a:xfrm>
          <a:prstGeom prst="rect">
            <a:avLst/>
          </a:prstGeom>
        </p:spPr>
        <p:txBody>
          <a:bodyPr>
            <a:spAutoFit/>
          </a:bodyPr>
          <a:lstStyle/>
          <a:p>
            <a:r>
              <a:rPr lang="en-US" sz="2000" dirty="0"/>
              <a:t>Security</a:t>
            </a:r>
            <a:br>
              <a:rPr lang="en-US" sz="2000" dirty="0"/>
            </a:br>
            <a:r>
              <a:rPr lang="en-US" sz="2000" dirty="0"/>
              <a:t>Technical Reference Model (S-TRM)</a:t>
            </a:r>
            <a:endParaRPr lang="en-US" dirty="0"/>
          </a:p>
        </p:txBody>
      </p:sp>
    </p:spTree>
    <p:extLst>
      <p:ext uri="{BB962C8B-B14F-4D97-AF65-F5344CB8AC3E}">
        <p14:creationId xmlns:p14="http://schemas.microsoft.com/office/powerpoint/2010/main" val="14884521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a:t>
            </a:r>
            <a:endParaRPr lang="en-US" dirty="0"/>
          </a:p>
        </p:txBody>
      </p:sp>
      <p:sp>
        <p:nvSpPr>
          <p:cNvPr id="3" name="Content Placeholder 2"/>
          <p:cNvSpPr>
            <a:spLocks noGrp="1"/>
          </p:cNvSpPr>
          <p:nvPr>
            <p:ph idx="1"/>
          </p:nvPr>
        </p:nvSpPr>
        <p:spPr>
          <a:xfrm>
            <a:off x="1036674" y="1200151"/>
            <a:ext cx="7650126" cy="3394472"/>
          </a:xfrm>
        </p:spPr>
        <p:txBody>
          <a:bodyPr>
            <a:normAutofit fontScale="85000" lnSpcReduction="20000"/>
          </a:bodyPr>
          <a:lstStyle/>
          <a:p>
            <a:r>
              <a:rPr lang="en-US" dirty="0"/>
              <a:t>The physical layer attack includes </a:t>
            </a:r>
            <a:r>
              <a:rPr lang="en-US" dirty="0" smtClean="0"/>
              <a:t>jamming (interferences </a:t>
            </a:r>
            <a:r>
              <a:rPr lang="en-US" dirty="0"/>
              <a:t>with radio </a:t>
            </a:r>
            <a:r>
              <a:rPr lang="en-US" dirty="0" smtClean="0"/>
              <a:t>frequencies) </a:t>
            </a:r>
            <a:r>
              <a:rPr lang="en-US" dirty="0"/>
              <a:t>and physical tampering of nodes</a:t>
            </a:r>
            <a:r>
              <a:rPr lang="en-US" dirty="0" smtClean="0"/>
              <a:t>. </a:t>
            </a:r>
            <a:r>
              <a:rPr lang="en-US" sz="2400" dirty="0" smtClean="0"/>
              <a:t>(e.g. in frequency hopping: hopping </a:t>
            </a:r>
            <a:r>
              <a:rPr lang="en-US" sz="2400" dirty="0"/>
              <a:t>set (</a:t>
            </a:r>
            <a:r>
              <a:rPr lang="en-US" sz="2400" dirty="0" smtClean="0"/>
              <a:t>available frequencies </a:t>
            </a:r>
            <a:r>
              <a:rPr lang="en-US" sz="2400" dirty="0"/>
              <a:t>for hopping), dwell time (time interval per hop</a:t>
            </a:r>
            <a:r>
              <a:rPr lang="en-US" sz="2400" dirty="0" smtClean="0"/>
              <a:t>), and </a:t>
            </a:r>
            <a:r>
              <a:rPr lang="en-US" sz="2400" dirty="0"/>
              <a:t>hopping pattern (the sequence in which the </a:t>
            </a:r>
            <a:r>
              <a:rPr lang="en-US" sz="2400" dirty="0" smtClean="0"/>
              <a:t>frequencies from the available hopping set is used)</a:t>
            </a:r>
          </a:p>
          <a:p>
            <a:endParaRPr lang="en-US" sz="2400" dirty="0" smtClean="0"/>
          </a:p>
          <a:p>
            <a:r>
              <a:rPr lang="en-US" dirty="0" smtClean="0"/>
              <a:t>The specifications in this layer include:</a:t>
            </a:r>
          </a:p>
          <a:p>
            <a:pPr lvl="1"/>
            <a:r>
              <a:rPr lang="en-US" dirty="0" smtClean="0"/>
              <a:t>Modulation Scheme</a:t>
            </a:r>
          </a:p>
          <a:p>
            <a:pPr lvl="1"/>
            <a:r>
              <a:rPr lang="en-US" dirty="0" smtClean="0"/>
              <a:t>Configurable parameters for coding and modulation</a:t>
            </a:r>
          </a:p>
          <a:p>
            <a:pPr lvl="1"/>
            <a:r>
              <a:rPr lang="en-US" dirty="0" smtClean="0"/>
              <a:t>Tamper-proofing API and configurations</a:t>
            </a:r>
          </a:p>
          <a:p>
            <a:endParaRPr lang="en-US" dirty="0"/>
          </a:p>
          <a:p>
            <a:endParaRPr lang="en-US" dirty="0"/>
          </a:p>
        </p:txBody>
      </p:sp>
    </p:spTree>
    <p:extLst>
      <p:ext uri="{BB962C8B-B14F-4D97-AF65-F5344CB8AC3E}">
        <p14:creationId xmlns:p14="http://schemas.microsoft.com/office/powerpoint/2010/main" val="8566072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Layer</a:t>
            </a:r>
            <a:endParaRPr lang="en-US" dirty="0"/>
          </a:p>
        </p:txBody>
      </p:sp>
      <p:sp>
        <p:nvSpPr>
          <p:cNvPr id="3" name="Content Placeholder 2"/>
          <p:cNvSpPr>
            <a:spLocks noGrp="1"/>
          </p:cNvSpPr>
          <p:nvPr>
            <p:ph idx="1"/>
          </p:nvPr>
        </p:nvSpPr>
        <p:spPr/>
        <p:txBody>
          <a:bodyPr>
            <a:normAutofit/>
          </a:bodyPr>
          <a:lstStyle/>
          <a:p>
            <a:r>
              <a:rPr lang="en-US" dirty="0"/>
              <a:t>The data link layer attacks include </a:t>
            </a:r>
            <a:endParaRPr lang="en-US" dirty="0" smtClean="0"/>
          </a:p>
          <a:p>
            <a:pPr lvl="1"/>
            <a:r>
              <a:rPr lang="en-US" dirty="0" smtClean="0"/>
              <a:t>Collision </a:t>
            </a:r>
            <a:r>
              <a:rPr lang="en-US" dirty="0"/>
              <a:t>(link layer </a:t>
            </a:r>
            <a:r>
              <a:rPr lang="en-US" dirty="0" smtClean="0"/>
              <a:t>jamming)</a:t>
            </a:r>
          </a:p>
          <a:p>
            <a:pPr lvl="1"/>
            <a:r>
              <a:rPr lang="en-US" dirty="0" smtClean="0"/>
              <a:t>Abuse </a:t>
            </a:r>
            <a:r>
              <a:rPr lang="en-US" dirty="0"/>
              <a:t>of MAC priority </a:t>
            </a:r>
            <a:r>
              <a:rPr lang="en-US" dirty="0" smtClean="0"/>
              <a:t>schemes</a:t>
            </a:r>
          </a:p>
          <a:p>
            <a:pPr lvl="1"/>
            <a:r>
              <a:rPr lang="en-US" dirty="0" smtClean="0"/>
              <a:t>Exhaustion </a:t>
            </a:r>
            <a:r>
              <a:rPr lang="en-US" dirty="0"/>
              <a:t>of battery </a:t>
            </a:r>
            <a:r>
              <a:rPr lang="en-US" dirty="0" smtClean="0"/>
              <a:t>resources</a:t>
            </a:r>
          </a:p>
          <a:p>
            <a:endParaRPr lang="en-US" dirty="0"/>
          </a:p>
        </p:txBody>
      </p:sp>
    </p:spTree>
    <p:extLst>
      <p:ext uri="{BB962C8B-B14F-4D97-AF65-F5344CB8AC3E}">
        <p14:creationId xmlns:p14="http://schemas.microsoft.com/office/powerpoint/2010/main" val="532611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0"/>
                <a:solidFill>
                  <a:schemeClr val="accent1"/>
                </a:solidFill>
                <a:effectLst>
                  <a:outerShdw blurRad="38100" dist="25400" dir="5400000" algn="ctr" rotWithShape="0">
                    <a:srgbClr val="6E747A">
                      <a:alpha val="43000"/>
                    </a:srgbClr>
                  </a:outerShdw>
                </a:effectLst>
              </a:rPr>
              <a:t>Abstract</a:t>
            </a:r>
            <a:endParaRPr lang="en-US" dirty="0"/>
          </a:p>
        </p:txBody>
      </p:sp>
      <p:sp>
        <p:nvSpPr>
          <p:cNvPr id="3" name="Content Placeholder 2"/>
          <p:cNvSpPr>
            <a:spLocks noGrp="1"/>
          </p:cNvSpPr>
          <p:nvPr>
            <p:ph idx="1"/>
          </p:nvPr>
        </p:nvSpPr>
        <p:spPr/>
        <p:txBody>
          <a:bodyPr>
            <a:normAutofit fontScale="55000" lnSpcReduction="20000"/>
          </a:bodyPr>
          <a:lstStyle/>
          <a:p>
            <a:r>
              <a:rPr lang="en-US" dirty="0"/>
              <a:t>Wireless Sensor Networks (WSNs) have become prolific in the past few years as low cost and easily deployable means to collect environmental data. </a:t>
            </a:r>
            <a:endParaRPr lang="en-US" dirty="0" smtClean="0"/>
          </a:p>
          <a:p>
            <a:r>
              <a:rPr lang="en-US" dirty="0" smtClean="0"/>
              <a:t>With </a:t>
            </a:r>
            <a:r>
              <a:rPr lang="en-US" dirty="0"/>
              <a:t>the increased scope of applications of WSNs it is imperative to assure security of the network itself against attacks, as well as to assure privacy and integrity of the data that is being collected and transmitted through the network. The I-TRM (Integrated Technical Reference Model) of a WSN has been proposed to standardize these network models in a three faced pyramid, where the three faces are Control, Information and Behavior protocol stacks. </a:t>
            </a:r>
            <a:endParaRPr lang="en-US" dirty="0" smtClean="0"/>
          </a:p>
          <a:p>
            <a:r>
              <a:rPr lang="en-US" dirty="0" smtClean="0"/>
              <a:t>We </a:t>
            </a:r>
            <a:r>
              <a:rPr lang="en-US" dirty="0"/>
              <a:t>expand the I-TRM into a four faced pyramid, where the fourth face is the Security Centric face. This </a:t>
            </a:r>
            <a:r>
              <a:rPr lang="en-US" dirty="0" smtClean="0"/>
              <a:t>presentation introduces </a:t>
            </a:r>
            <a:r>
              <a:rPr lang="en-US" dirty="0"/>
              <a:t>the proposed expansion at a high level, with system level requirements of the newly expanded I-TRM. Future </a:t>
            </a:r>
            <a:r>
              <a:rPr lang="en-US" dirty="0" smtClean="0"/>
              <a:t>work will </a:t>
            </a:r>
            <a:r>
              <a:rPr lang="en-US" dirty="0"/>
              <a:t>present more detailed specifications of the new I-TRM.</a:t>
            </a:r>
          </a:p>
        </p:txBody>
      </p:sp>
    </p:spTree>
    <p:extLst>
      <p:ext uri="{BB962C8B-B14F-4D97-AF65-F5344CB8AC3E}">
        <p14:creationId xmlns:p14="http://schemas.microsoft.com/office/powerpoint/2010/main" val="3898760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Layer</a:t>
            </a:r>
            <a:endParaRPr lang="en-US" dirty="0"/>
          </a:p>
        </p:txBody>
      </p:sp>
      <p:sp>
        <p:nvSpPr>
          <p:cNvPr id="3" name="Content Placeholder 2"/>
          <p:cNvSpPr>
            <a:spLocks noGrp="1"/>
          </p:cNvSpPr>
          <p:nvPr>
            <p:ph idx="1"/>
          </p:nvPr>
        </p:nvSpPr>
        <p:spPr/>
        <p:txBody>
          <a:bodyPr>
            <a:normAutofit fontScale="85000" lnSpcReduction="20000"/>
          </a:bodyPr>
          <a:lstStyle/>
          <a:p>
            <a:r>
              <a:rPr lang="en-US" sz="2800" dirty="0" smtClean="0"/>
              <a:t>Cryptographic </a:t>
            </a:r>
            <a:r>
              <a:rPr lang="en-US" sz="2800" dirty="0"/>
              <a:t>methods used in WSNs </a:t>
            </a:r>
            <a:r>
              <a:rPr lang="en-US" sz="2800" dirty="0" smtClean="0"/>
              <a:t>should meet </a:t>
            </a:r>
            <a:r>
              <a:rPr lang="en-US" sz="2800" dirty="0"/>
              <a:t>the constraints of sensor nodes and be evaluated </a:t>
            </a:r>
            <a:r>
              <a:rPr lang="en-US" sz="2800" dirty="0" smtClean="0"/>
              <a:t>by code </a:t>
            </a:r>
            <a:r>
              <a:rPr lang="en-US" sz="2800" dirty="0"/>
              <a:t>size, data size, processing time, and </a:t>
            </a:r>
            <a:r>
              <a:rPr lang="en-US" sz="2800" dirty="0" smtClean="0"/>
              <a:t>power consumption.</a:t>
            </a:r>
          </a:p>
          <a:p>
            <a:endParaRPr lang="en-US" sz="2800" dirty="0" smtClean="0"/>
          </a:p>
          <a:p>
            <a:r>
              <a:rPr lang="en-US" sz="2800" dirty="0"/>
              <a:t>Specification of WSN specific cipher related issues such as:</a:t>
            </a:r>
          </a:p>
          <a:p>
            <a:pPr lvl="1"/>
            <a:r>
              <a:rPr lang="en-US" dirty="0"/>
              <a:t>How the keys are generated or disseminated</a:t>
            </a:r>
          </a:p>
          <a:p>
            <a:pPr lvl="1"/>
            <a:r>
              <a:rPr lang="en-US" dirty="0"/>
              <a:t>How the keys are managed, revoked, assigned to a new sensor added to the network or renewed for ensuring robust security</a:t>
            </a:r>
          </a:p>
          <a:p>
            <a:endParaRPr lang="en-US" dirty="0"/>
          </a:p>
        </p:txBody>
      </p:sp>
    </p:spTree>
    <p:extLst>
      <p:ext uri="{BB962C8B-B14F-4D97-AF65-F5344CB8AC3E}">
        <p14:creationId xmlns:p14="http://schemas.microsoft.com/office/powerpoint/2010/main" val="23300833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Layer</a:t>
            </a:r>
            <a:endParaRPr lang="en-US" dirty="0"/>
          </a:p>
        </p:txBody>
      </p:sp>
      <p:sp>
        <p:nvSpPr>
          <p:cNvPr id="3" name="Content Placeholder 2"/>
          <p:cNvSpPr>
            <a:spLocks noGrp="1"/>
          </p:cNvSpPr>
          <p:nvPr>
            <p:ph idx="1"/>
          </p:nvPr>
        </p:nvSpPr>
        <p:spPr>
          <a:xfrm>
            <a:off x="1100470" y="1200151"/>
            <a:ext cx="7586330" cy="3394472"/>
          </a:xfrm>
        </p:spPr>
        <p:txBody>
          <a:bodyPr>
            <a:normAutofit lnSpcReduction="10000"/>
          </a:bodyPr>
          <a:lstStyle/>
          <a:p>
            <a:r>
              <a:rPr lang="en-US" dirty="0" smtClean="0"/>
              <a:t>Countermeasures that would be included in this layer include:</a:t>
            </a:r>
          </a:p>
          <a:p>
            <a:endParaRPr lang="en-US" dirty="0"/>
          </a:p>
          <a:p>
            <a:endParaRPr lang="en-US" dirty="0" smtClean="0"/>
          </a:p>
          <a:p>
            <a:endParaRPr lang="en-US" dirty="0"/>
          </a:p>
          <a:p>
            <a:endParaRPr lang="en-US" dirty="0" smtClean="0"/>
          </a:p>
          <a:p>
            <a:pPr marL="0" indent="0">
              <a:buNone/>
            </a:pPr>
            <a:r>
              <a:rPr lang="en-US" sz="1500" i="1" dirty="0"/>
              <a:t>Source: Y. Wang, G. </a:t>
            </a:r>
            <a:r>
              <a:rPr lang="en-US" sz="1500" i="1" dirty="0" err="1"/>
              <a:t>Attebury</a:t>
            </a:r>
            <a:r>
              <a:rPr lang="en-US" sz="1500" i="1" dirty="0"/>
              <a:t>, and B. Ramamurthy, IEEE Communications</a:t>
            </a:r>
          </a:p>
          <a:p>
            <a:pPr marL="0" indent="0">
              <a:buNone/>
            </a:pPr>
            <a:r>
              <a:rPr lang="en-US" sz="1500" i="1" dirty="0"/>
              <a:t>Surveys and Tutorials, Vol. 8, No. 2, pp. 2-23, 2006</a:t>
            </a:r>
            <a:endParaRPr lang="en-US" sz="1500" i="1" dirty="0" smtClean="0"/>
          </a:p>
          <a:p>
            <a:endParaRPr lang="en-US"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91031652"/>
              </p:ext>
            </p:extLst>
          </p:nvPr>
        </p:nvGraphicFramePr>
        <p:xfrm>
          <a:off x="1651499" y="2281840"/>
          <a:ext cx="6096000" cy="1483360"/>
        </p:xfrm>
        <a:graphic>
          <a:graphicData uri="http://schemas.openxmlformats.org/drawingml/2006/table">
            <a:tbl>
              <a:tblPr firstRow="1" bandRow="1">
                <a:tableStyleId>{69012ECD-51FC-41F1-AA8D-1B2483CD663E}</a:tableStyleId>
              </a:tblPr>
              <a:tblGrid>
                <a:gridCol w="3048000"/>
                <a:gridCol w="3048000"/>
              </a:tblGrid>
              <a:tr h="370840">
                <a:tc>
                  <a:txBody>
                    <a:bodyPr/>
                    <a:lstStyle/>
                    <a:p>
                      <a:r>
                        <a:rPr lang="en-US" dirty="0" smtClean="0"/>
                        <a:t>Attack</a:t>
                      </a:r>
                      <a:endParaRPr lang="en-US" dirty="0"/>
                    </a:p>
                  </a:txBody>
                  <a:tcPr/>
                </a:tc>
                <a:tc>
                  <a:txBody>
                    <a:bodyPr/>
                    <a:lstStyle/>
                    <a:p>
                      <a:r>
                        <a:rPr lang="en-US" dirty="0" smtClean="0"/>
                        <a:t>Countermeasure</a:t>
                      </a:r>
                      <a:endParaRPr lang="en-US" dirty="0"/>
                    </a:p>
                  </a:txBody>
                  <a:tcPr/>
                </a:tc>
              </a:tr>
              <a:tr h="370840">
                <a:tc>
                  <a:txBody>
                    <a:bodyPr/>
                    <a:lstStyle/>
                    <a:p>
                      <a:r>
                        <a:rPr lang="en-US" dirty="0" smtClean="0"/>
                        <a:t>Collision</a:t>
                      </a:r>
                      <a:endParaRPr lang="en-US" dirty="0"/>
                    </a:p>
                  </a:txBody>
                  <a:tcPr/>
                </a:tc>
                <a:tc>
                  <a:txBody>
                    <a:bodyPr/>
                    <a:lstStyle/>
                    <a:p>
                      <a:r>
                        <a:rPr lang="en-US" sz="1600" u="none" strike="noStrike" kern="1200" baseline="0" dirty="0" smtClean="0"/>
                        <a:t>Error-correction code</a:t>
                      </a:r>
                      <a:endParaRPr lang="en-US" dirty="0"/>
                    </a:p>
                  </a:txBody>
                  <a:tcPr/>
                </a:tc>
              </a:tr>
              <a:tr h="370840">
                <a:tc>
                  <a:txBody>
                    <a:bodyPr/>
                    <a:lstStyle/>
                    <a:p>
                      <a:r>
                        <a:rPr lang="en-US" sz="1600" u="none" strike="noStrike" kern="1200" baseline="0" dirty="0" smtClean="0"/>
                        <a:t>Exhaustion</a:t>
                      </a:r>
                      <a:endParaRPr lang="en-US" dirty="0"/>
                    </a:p>
                  </a:txBody>
                  <a:tcPr/>
                </a:tc>
                <a:tc>
                  <a:txBody>
                    <a:bodyPr/>
                    <a:lstStyle/>
                    <a:p>
                      <a:r>
                        <a:rPr lang="en-US" dirty="0" smtClean="0"/>
                        <a:t>Rate Limitation</a:t>
                      </a:r>
                      <a:endParaRPr lang="en-US" dirty="0"/>
                    </a:p>
                  </a:txBody>
                  <a:tcPr/>
                </a:tc>
              </a:tr>
              <a:tr h="370840">
                <a:tc>
                  <a:txBody>
                    <a:bodyPr/>
                    <a:lstStyle/>
                    <a:p>
                      <a:r>
                        <a:rPr lang="en-US" sz="1600" u="none" strike="noStrike" kern="1200" baseline="0" dirty="0" smtClean="0"/>
                        <a:t>Unfairness</a:t>
                      </a:r>
                      <a:endParaRPr lang="en-US" dirty="0"/>
                    </a:p>
                  </a:txBody>
                  <a:tcPr/>
                </a:tc>
                <a:tc>
                  <a:txBody>
                    <a:bodyPr/>
                    <a:lstStyle/>
                    <a:p>
                      <a:r>
                        <a:rPr lang="en-US" dirty="0" smtClean="0"/>
                        <a:t>Small Frame Size</a:t>
                      </a:r>
                      <a:endParaRPr lang="en-US" dirty="0"/>
                    </a:p>
                  </a:txBody>
                  <a:tcPr/>
                </a:tc>
              </a:tr>
            </a:tbl>
          </a:graphicData>
        </a:graphic>
      </p:graphicFrame>
    </p:spTree>
    <p:extLst>
      <p:ext uri="{BB962C8B-B14F-4D97-AF65-F5344CB8AC3E}">
        <p14:creationId xmlns:p14="http://schemas.microsoft.com/office/powerpoint/2010/main" val="38831323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Network Layer</a:t>
            </a:r>
            <a:endParaRPr lang="en-US" dirty="0"/>
          </a:p>
        </p:txBody>
      </p:sp>
      <p:sp>
        <p:nvSpPr>
          <p:cNvPr id="9" name="Content Placeholder 8"/>
          <p:cNvSpPr>
            <a:spLocks noGrp="1"/>
          </p:cNvSpPr>
          <p:nvPr>
            <p:ph idx="1"/>
          </p:nvPr>
        </p:nvSpPr>
        <p:spPr>
          <a:xfrm>
            <a:off x="1148316" y="1200151"/>
            <a:ext cx="7538484" cy="3394472"/>
          </a:xfrm>
        </p:spPr>
        <p:txBody>
          <a:bodyPr>
            <a:normAutofit fontScale="92500" lnSpcReduction="10000"/>
          </a:bodyPr>
          <a:lstStyle/>
          <a:p>
            <a:r>
              <a:rPr lang="en-US" dirty="0"/>
              <a:t>The network layer attacks include </a:t>
            </a:r>
            <a:endParaRPr lang="en-US" dirty="0" smtClean="0"/>
          </a:p>
          <a:p>
            <a:pPr lvl="1"/>
            <a:r>
              <a:rPr lang="en-US" dirty="0" smtClean="0"/>
              <a:t>Spoofed</a:t>
            </a:r>
            <a:r>
              <a:rPr lang="en-US" dirty="0"/>
              <a:t>, altered or replaying information, </a:t>
            </a:r>
            <a:endParaRPr lang="en-US" dirty="0" smtClean="0"/>
          </a:p>
          <a:p>
            <a:pPr lvl="1"/>
            <a:r>
              <a:rPr lang="en-US" dirty="0" smtClean="0"/>
              <a:t>Selective </a:t>
            </a:r>
            <a:r>
              <a:rPr lang="en-US" dirty="0"/>
              <a:t>forwarding, </a:t>
            </a:r>
            <a:endParaRPr lang="en-US" dirty="0" smtClean="0"/>
          </a:p>
          <a:p>
            <a:pPr lvl="1"/>
            <a:r>
              <a:rPr lang="en-US" dirty="0" smtClean="0"/>
              <a:t>Sinkhole </a:t>
            </a:r>
            <a:r>
              <a:rPr lang="en-US" dirty="0"/>
              <a:t>attacks, </a:t>
            </a:r>
            <a:endParaRPr lang="en-US" dirty="0" smtClean="0"/>
          </a:p>
          <a:p>
            <a:pPr lvl="1"/>
            <a:r>
              <a:rPr lang="en-US" dirty="0" smtClean="0"/>
              <a:t>Sybil </a:t>
            </a:r>
            <a:r>
              <a:rPr lang="en-US" dirty="0"/>
              <a:t>attack, </a:t>
            </a:r>
            <a:endParaRPr lang="en-US" dirty="0" smtClean="0"/>
          </a:p>
          <a:p>
            <a:pPr lvl="1"/>
            <a:r>
              <a:rPr lang="en-US" dirty="0" smtClean="0"/>
              <a:t>Wormholes</a:t>
            </a:r>
            <a:r>
              <a:rPr lang="en-US" dirty="0"/>
              <a:t>, </a:t>
            </a:r>
            <a:endParaRPr lang="en-US" dirty="0" smtClean="0"/>
          </a:p>
          <a:p>
            <a:pPr lvl="1"/>
            <a:r>
              <a:rPr lang="en-US" dirty="0" smtClean="0"/>
              <a:t>Hello </a:t>
            </a:r>
            <a:r>
              <a:rPr lang="en-US" dirty="0"/>
              <a:t>flood attacks, and </a:t>
            </a:r>
            <a:endParaRPr lang="en-US" dirty="0" smtClean="0"/>
          </a:p>
          <a:p>
            <a:pPr lvl="1"/>
            <a:r>
              <a:rPr lang="en-US" dirty="0" smtClean="0"/>
              <a:t>Acknowledgement </a:t>
            </a:r>
            <a:r>
              <a:rPr lang="en-US" dirty="0"/>
              <a:t>spoofing.</a:t>
            </a:r>
          </a:p>
          <a:p>
            <a:endParaRPr lang="en-US" dirty="0"/>
          </a:p>
        </p:txBody>
      </p:sp>
    </p:spTree>
    <p:extLst>
      <p:ext uri="{BB962C8B-B14F-4D97-AF65-F5344CB8AC3E}">
        <p14:creationId xmlns:p14="http://schemas.microsoft.com/office/powerpoint/2010/main" val="15727179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09353" y="120918"/>
            <a:ext cx="8229600" cy="857250"/>
          </a:xfrm>
        </p:spPr>
        <p:txBody>
          <a:bodyPr/>
          <a:lstStyle/>
          <a:p>
            <a:r>
              <a:rPr lang="en-US" dirty="0" smtClean="0"/>
              <a:t>Network Layer</a:t>
            </a:r>
            <a:endParaRPr lang="en-US" dirty="0"/>
          </a:p>
        </p:txBody>
      </p:sp>
      <p:sp>
        <p:nvSpPr>
          <p:cNvPr id="9" name="Content Placeholder 8"/>
          <p:cNvSpPr>
            <a:spLocks noGrp="1"/>
          </p:cNvSpPr>
          <p:nvPr>
            <p:ph idx="1"/>
          </p:nvPr>
        </p:nvSpPr>
        <p:spPr>
          <a:xfrm>
            <a:off x="462455" y="822668"/>
            <a:ext cx="8229600" cy="3394472"/>
          </a:xfrm>
        </p:spPr>
        <p:txBody>
          <a:bodyPr>
            <a:normAutofit/>
          </a:bodyPr>
          <a:lstStyle/>
          <a:p>
            <a:pPr marL="0" indent="0">
              <a:buNone/>
            </a:pPr>
            <a:r>
              <a:rPr lang="en-US" sz="2800" dirty="0"/>
              <a:t>Countermeasures that would be included in this layer include</a:t>
            </a:r>
            <a:r>
              <a:rPr lang="en-US" sz="2800" dirty="0" smtClean="0"/>
              <a:t>: </a:t>
            </a:r>
            <a:r>
              <a:rPr lang="en-US" sz="1400" dirty="0" smtClean="0"/>
              <a:t>(</a:t>
            </a:r>
            <a:r>
              <a:rPr lang="en-US" sz="1400" i="1" dirty="0"/>
              <a:t>Source: Y. Wang, G. </a:t>
            </a:r>
            <a:r>
              <a:rPr lang="en-US" sz="1400" i="1" dirty="0" err="1"/>
              <a:t>Attebury</a:t>
            </a:r>
            <a:r>
              <a:rPr lang="en-US" sz="1400" i="1" dirty="0"/>
              <a:t>, and B. Ramamurthy, IEEE </a:t>
            </a:r>
            <a:r>
              <a:rPr lang="en-US" sz="1400" i="1" dirty="0" smtClean="0"/>
              <a:t>Communications Surveys </a:t>
            </a:r>
            <a:r>
              <a:rPr lang="en-US" sz="1400" i="1" dirty="0"/>
              <a:t>and </a:t>
            </a:r>
            <a:r>
              <a:rPr lang="en-US" sz="1400" i="1" dirty="0" smtClean="0"/>
              <a:t>Tutorials</a:t>
            </a:r>
            <a:r>
              <a:rPr lang="en-US" sz="1400" i="1" dirty="0"/>
              <a:t>, Vol. 8, No. 2, pp. 2-23, </a:t>
            </a:r>
            <a:r>
              <a:rPr lang="en-US" sz="1400" i="1" dirty="0" smtClean="0"/>
              <a:t>2006)</a:t>
            </a:r>
            <a:endParaRPr lang="en-US" sz="1400" dirty="0"/>
          </a:p>
          <a:p>
            <a:endParaRPr lang="en-US" dirty="0"/>
          </a:p>
          <a:p>
            <a:pPr marL="0" indent="0">
              <a:buNone/>
            </a:pP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97059169"/>
              </p:ext>
            </p:extLst>
          </p:nvPr>
        </p:nvGraphicFramePr>
        <p:xfrm>
          <a:off x="1244009" y="2005509"/>
          <a:ext cx="7394944" cy="2909745"/>
        </p:xfrm>
        <a:graphic>
          <a:graphicData uri="http://schemas.openxmlformats.org/drawingml/2006/table">
            <a:tbl>
              <a:tblPr firstRow="1" bandRow="1">
                <a:tableStyleId>{69012ECD-51FC-41F1-AA8D-1B2483CD663E}</a:tableStyleId>
              </a:tblPr>
              <a:tblGrid>
                <a:gridCol w="3483520"/>
                <a:gridCol w="3911424"/>
              </a:tblGrid>
              <a:tr h="370840">
                <a:tc>
                  <a:txBody>
                    <a:bodyPr/>
                    <a:lstStyle/>
                    <a:p>
                      <a:r>
                        <a:rPr lang="en-US" sz="1400" dirty="0" smtClean="0"/>
                        <a:t>Attack</a:t>
                      </a:r>
                      <a:endParaRPr lang="en-US" sz="1400" dirty="0"/>
                    </a:p>
                  </a:txBody>
                  <a:tcPr/>
                </a:tc>
                <a:tc>
                  <a:txBody>
                    <a:bodyPr/>
                    <a:lstStyle/>
                    <a:p>
                      <a:r>
                        <a:rPr lang="en-US" sz="1400" dirty="0" smtClean="0"/>
                        <a:t>Countermeasure</a:t>
                      </a:r>
                      <a:endParaRPr lang="en-US" sz="1400" dirty="0"/>
                    </a:p>
                  </a:txBody>
                  <a:tcPr/>
                </a:tc>
              </a:tr>
              <a:tr h="390065">
                <a:tc>
                  <a:txBody>
                    <a:bodyPr/>
                    <a:lstStyle/>
                    <a:p>
                      <a:pPr algn="l"/>
                      <a:r>
                        <a:rPr lang="en-US" sz="1400" kern="1200" dirty="0" smtClean="0">
                          <a:solidFill>
                            <a:schemeClr val="tx1"/>
                          </a:solidFill>
                          <a:latin typeface="+mn-lt"/>
                          <a:ea typeface="+mn-ea"/>
                          <a:cs typeface="+mn-cs"/>
                        </a:rPr>
                        <a:t>Spoofed routing info &amp; selective forwarding</a:t>
                      </a:r>
                    </a:p>
                  </a:txBody>
                  <a:tcPr/>
                </a:tc>
                <a:tc>
                  <a:txBody>
                    <a:bodyPr/>
                    <a:lstStyle/>
                    <a:p>
                      <a:pPr algn="l"/>
                      <a:r>
                        <a:rPr lang="en-US" sz="1400" kern="1200" dirty="0" smtClean="0">
                          <a:solidFill>
                            <a:schemeClr val="tx1"/>
                          </a:solidFill>
                          <a:latin typeface="+mn-lt"/>
                          <a:ea typeface="+mn-ea"/>
                          <a:cs typeface="+mn-cs"/>
                        </a:rPr>
                        <a:t>Egress filtering, authentication, monitoring</a:t>
                      </a:r>
                      <a:endParaRPr lang="en-US" sz="1400" kern="1200" dirty="0">
                        <a:solidFill>
                          <a:schemeClr val="tx1"/>
                        </a:solidFill>
                        <a:latin typeface="+mn-lt"/>
                        <a:ea typeface="+mn-ea"/>
                        <a:cs typeface="+mn-cs"/>
                      </a:endParaRPr>
                    </a:p>
                  </a:txBody>
                  <a:tcPr/>
                </a:tc>
              </a:tr>
              <a:tr h="370840">
                <a:tc>
                  <a:txBody>
                    <a:bodyPr/>
                    <a:lstStyle/>
                    <a:p>
                      <a:r>
                        <a:rPr lang="en-US" sz="1400" kern="1200" dirty="0" smtClean="0">
                          <a:solidFill>
                            <a:schemeClr val="tx1"/>
                          </a:solidFill>
                          <a:latin typeface="+mn-lt"/>
                          <a:ea typeface="+mn-ea"/>
                          <a:cs typeface="+mn-cs"/>
                        </a:rPr>
                        <a:t>Sinkhole</a:t>
                      </a:r>
                      <a:endParaRPr lang="en-US" sz="1400" kern="1200" dirty="0">
                        <a:solidFill>
                          <a:schemeClr val="tx1"/>
                        </a:solidFill>
                        <a:latin typeface="+mn-lt"/>
                        <a:ea typeface="+mn-ea"/>
                        <a:cs typeface="+mn-cs"/>
                      </a:endParaRPr>
                    </a:p>
                  </a:txBody>
                  <a:tcPr/>
                </a:tc>
                <a:tc>
                  <a:txBody>
                    <a:bodyPr/>
                    <a:lstStyle/>
                    <a:p>
                      <a:r>
                        <a:rPr lang="en-US" sz="1400" kern="1200" dirty="0" smtClean="0">
                          <a:solidFill>
                            <a:schemeClr val="tx1"/>
                          </a:solidFill>
                          <a:latin typeface="+mn-lt"/>
                          <a:ea typeface="+mn-ea"/>
                          <a:cs typeface="+mn-cs"/>
                        </a:rPr>
                        <a:t>Redundancy checking</a:t>
                      </a:r>
                      <a:endParaRPr lang="en-US" sz="1400" kern="1200" dirty="0">
                        <a:solidFill>
                          <a:schemeClr val="tx1"/>
                        </a:solidFill>
                        <a:latin typeface="+mn-lt"/>
                        <a:ea typeface="+mn-ea"/>
                        <a:cs typeface="+mn-cs"/>
                      </a:endParaRPr>
                    </a:p>
                  </a:txBody>
                  <a:tcPr/>
                </a:tc>
              </a:tr>
              <a:tr h="370840">
                <a:tc>
                  <a:txBody>
                    <a:bodyPr/>
                    <a:lstStyle/>
                    <a:p>
                      <a:pPr algn="l"/>
                      <a:r>
                        <a:rPr lang="en-US" sz="1400" kern="1200" dirty="0" smtClean="0">
                          <a:solidFill>
                            <a:schemeClr val="tx1"/>
                          </a:solidFill>
                          <a:latin typeface="+mn-lt"/>
                          <a:ea typeface="+mn-ea"/>
                          <a:cs typeface="+mn-cs"/>
                        </a:rPr>
                        <a:t>Sybil</a:t>
                      </a:r>
                      <a:endParaRPr lang="en-US" sz="1400" kern="1200" dirty="0">
                        <a:solidFill>
                          <a:schemeClr val="tx1"/>
                        </a:solidFill>
                        <a:latin typeface="+mn-lt"/>
                        <a:ea typeface="+mn-ea"/>
                        <a:cs typeface="+mn-cs"/>
                      </a:endParaRPr>
                    </a:p>
                  </a:txBody>
                  <a:tcPr/>
                </a:tc>
                <a:tc>
                  <a:txBody>
                    <a:bodyPr/>
                    <a:lstStyle/>
                    <a:p>
                      <a:pPr algn="l"/>
                      <a:r>
                        <a:rPr lang="en-US" sz="1400" kern="1200" dirty="0" smtClean="0">
                          <a:solidFill>
                            <a:schemeClr val="tx1"/>
                          </a:solidFill>
                          <a:latin typeface="+mn-lt"/>
                          <a:ea typeface="+mn-ea"/>
                          <a:cs typeface="+mn-cs"/>
                        </a:rPr>
                        <a:t>Authentication, monitoring, Redundancy</a:t>
                      </a:r>
                      <a:endParaRPr lang="en-US" sz="1400" kern="1200" dirty="0">
                        <a:solidFill>
                          <a:schemeClr val="tx1"/>
                        </a:solidFill>
                        <a:latin typeface="+mn-lt"/>
                        <a:ea typeface="+mn-ea"/>
                        <a:cs typeface="+mn-cs"/>
                      </a:endParaRPr>
                    </a:p>
                  </a:txBody>
                  <a:tcPr/>
                </a:tc>
              </a:tr>
              <a:tr h="370840">
                <a:tc>
                  <a:txBody>
                    <a:bodyPr/>
                    <a:lstStyle/>
                    <a:p>
                      <a:pPr algn="l"/>
                      <a:r>
                        <a:rPr lang="en-US" sz="1400" kern="1200" dirty="0" smtClean="0">
                          <a:solidFill>
                            <a:schemeClr val="tx1"/>
                          </a:solidFill>
                          <a:latin typeface="+mn-lt"/>
                          <a:ea typeface="+mn-ea"/>
                          <a:cs typeface="+mn-cs"/>
                        </a:rPr>
                        <a:t>Wormhole</a:t>
                      </a:r>
                      <a:endParaRPr lang="en-US" sz="1400" kern="1200" dirty="0">
                        <a:solidFill>
                          <a:schemeClr val="tx1"/>
                        </a:solidFill>
                        <a:latin typeface="+mn-lt"/>
                        <a:ea typeface="+mn-ea"/>
                        <a:cs typeface="+mn-cs"/>
                      </a:endParaRPr>
                    </a:p>
                  </a:txBody>
                  <a:tcPr/>
                </a:tc>
                <a:tc>
                  <a:txBody>
                    <a:bodyPr/>
                    <a:lstStyle/>
                    <a:p>
                      <a:pPr algn="l"/>
                      <a:r>
                        <a:rPr lang="en-US" sz="1400" kern="1200" dirty="0" smtClean="0">
                          <a:solidFill>
                            <a:schemeClr val="tx1"/>
                          </a:solidFill>
                          <a:latin typeface="+mn-lt"/>
                          <a:ea typeface="+mn-ea"/>
                          <a:cs typeface="+mn-cs"/>
                        </a:rPr>
                        <a:t>Authentication, probing</a:t>
                      </a:r>
                      <a:endParaRPr lang="en-US" sz="1400" kern="1200" dirty="0">
                        <a:solidFill>
                          <a:schemeClr val="tx1"/>
                        </a:solidFill>
                        <a:latin typeface="+mn-lt"/>
                        <a:ea typeface="+mn-ea"/>
                        <a:cs typeface="+mn-cs"/>
                      </a:endParaRPr>
                    </a:p>
                  </a:txBody>
                  <a:tcPr/>
                </a:tc>
              </a:tr>
              <a:tr h="370840">
                <a:tc>
                  <a:txBody>
                    <a:bodyPr/>
                    <a:lstStyle/>
                    <a:p>
                      <a:pPr algn="l"/>
                      <a:r>
                        <a:rPr lang="en-US" sz="1400" kern="1200" dirty="0" smtClean="0">
                          <a:solidFill>
                            <a:schemeClr val="tx1"/>
                          </a:solidFill>
                          <a:latin typeface="+mn-lt"/>
                          <a:ea typeface="+mn-ea"/>
                          <a:cs typeface="+mn-cs"/>
                        </a:rPr>
                        <a:t>Hello Flood</a:t>
                      </a:r>
                      <a:endParaRPr lang="en-US" sz="1400" kern="1200" dirty="0">
                        <a:solidFill>
                          <a:schemeClr val="tx1"/>
                        </a:solidFill>
                        <a:latin typeface="+mn-lt"/>
                        <a:ea typeface="+mn-ea"/>
                        <a:cs typeface="+mn-cs"/>
                      </a:endParaRPr>
                    </a:p>
                  </a:txBody>
                  <a:tcPr/>
                </a:tc>
                <a:tc>
                  <a:txBody>
                    <a:bodyPr/>
                    <a:lstStyle/>
                    <a:p>
                      <a:pPr algn="l"/>
                      <a:r>
                        <a:rPr lang="en-US" sz="1400" kern="1200" dirty="0" smtClean="0">
                          <a:solidFill>
                            <a:schemeClr val="tx1"/>
                          </a:solidFill>
                          <a:latin typeface="+mn-lt"/>
                          <a:ea typeface="+mn-ea"/>
                          <a:cs typeface="+mn-cs"/>
                        </a:rPr>
                        <a:t>Authentication, packet leashes by using geographic and temporal info</a:t>
                      </a:r>
                      <a:endParaRPr lang="en-US" sz="1400" kern="1200" dirty="0">
                        <a:solidFill>
                          <a:schemeClr val="tx1"/>
                        </a:solidFill>
                        <a:latin typeface="+mn-lt"/>
                        <a:ea typeface="+mn-ea"/>
                        <a:cs typeface="+mn-cs"/>
                      </a:endParaRPr>
                    </a:p>
                  </a:txBody>
                  <a:tcPr/>
                </a:tc>
              </a:tr>
              <a:tr h="370840">
                <a:tc>
                  <a:txBody>
                    <a:bodyPr/>
                    <a:lstStyle/>
                    <a:p>
                      <a:pPr algn="l"/>
                      <a:r>
                        <a:rPr lang="en-US" sz="1400" kern="1200" dirty="0" smtClean="0">
                          <a:solidFill>
                            <a:schemeClr val="tx1"/>
                          </a:solidFill>
                          <a:latin typeface="+mn-lt"/>
                          <a:ea typeface="+mn-ea"/>
                          <a:cs typeface="+mn-cs"/>
                        </a:rPr>
                        <a:t>Ack. flooding</a:t>
                      </a:r>
                      <a:endParaRPr lang="en-US" sz="1400" kern="1200" dirty="0">
                        <a:solidFill>
                          <a:schemeClr val="tx1"/>
                        </a:solidFill>
                        <a:latin typeface="+mn-lt"/>
                        <a:ea typeface="+mn-ea"/>
                        <a:cs typeface="+mn-cs"/>
                      </a:endParaRPr>
                    </a:p>
                  </a:txBody>
                  <a:tcPr/>
                </a:tc>
                <a:tc>
                  <a:txBody>
                    <a:bodyPr/>
                    <a:lstStyle/>
                    <a:p>
                      <a:pPr algn="l"/>
                      <a:r>
                        <a:rPr lang="en-US" sz="1400" kern="1200" dirty="0" smtClean="0">
                          <a:solidFill>
                            <a:schemeClr val="tx1"/>
                          </a:solidFill>
                          <a:latin typeface="+mn-lt"/>
                          <a:ea typeface="+mn-ea"/>
                          <a:cs typeface="+mn-cs"/>
                        </a:rPr>
                        <a:t>Authentication, bi-directional link authentication</a:t>
                      </a:r>
                    </a:p>
                    <a:p>
                      <a:pPr algn="l"/>
                      <a:r>
                        <a:rPr lang="en-US" sz="1400" kern="1200" dirty="0" smtClean="0">
                          <a:solidFill>
                            <a:schemeClr val="tx1"/>
                          </a:solidFill>
                          <a:latin typeface="+mn-lt"/>
                          <a:ea typeface="+mn-ea"/>
                          <a:cs typeface="+mn-cs"/>
                        </a:rPr>
                        <a:t>verification</a:t>
                      </a:r>
                      <a:endParaRPr lang="en-US" sz="1400" kern="1200" dirty="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val="2369793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 Layer</a:t>
            </a:r>
            <a:endParaRPr lang="en-US" dirty="0"/>
          </a:p>
        </p:txBody>
      </p:sp>
      <p:sp>
        <p:nvSpPr>
          <p:cNvPr id="3" name="Content Placeholder 2"/>
          <p:cNvSpPr>
            <a:spLocks noGrp="1"/>
          </p:cNvSpPr>
          <p:nvPr>
            <p:ph idx="1"/>
          </p:nvPr>
        </p:nvSpPr>
        <p:spPr/>
        <p:txBody>
          <a:bodyPr/>
          <a:lstStyle/>
          <a:p>
            <a:r>
              <a:rPr lang="en-US" dirty="0"/>
              <a:t>The transport layer can be attacked via flooding or de-synchronization</a:t>
            </a:r>
          </a:p>
          <a:p>
            <a:r>
              <a:rPr lang="en-US" dirty="0"/>
              <a:t>The </a:t>
            </a:r>
            <a:r>
              <a:rPr lang="en-US" dirty="0" err="1"/>
              <a:t>DoS</a:t>
            </a:r>
            <a:r>
              <a:rPr lang="en-US" dirty="0"/>
              <a:t> (denial of service) vulnerabilities are normally for the last four layers of the stack (except application layer).</a:t>
            </a:r>
          </a:p>
          <a:p>
            <a:endParaRPr lang="en-US" dirty="0"/>
          </a:p>
        </p:txBody>
      </p:sp>
    </p:spTree>
    <p:extLst>
      <p:ext uri="{BB962C8B-B14F-4D97-AF65-F5344CB8AC3E}">
        <p14:creationId xmlns:p14="http://schemas.microsoft.com/office/powerpoint/2010/main" val="40634966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 Layer</a:t>
            </a:r>
            <a:endParaRPr lang="en-US" dirty="0"/>
          </a:p>
        </p:txBody>
      </p:sp>
      <p:sp>
        <p:nvSpPr>
          <p:cNvPr id="3" name="Content Placeholder 2"/>
          <p:cNvSpPr>
            <a:spLocks noGrp="1"/>
          </p:cNvSpPr>
          <p:nvPr>
            <p:ph idx="1"/>
          </p:nvPr>
        </p:nvSpPr>
        <p:spPr>
          <a:xfrm>
            <a:off x="1185530" y="1200151"/>
            <a:ext cx="7501270" cy="3394472"/>
          </a:xfrm>
        </p:spPr>
        <p:txBody>
          <a:bodyPr>
            <a:normAutofit fontScale="92500" lnSpcReduction="10000"/>
          </a:bodyPr>
          <a:lstStyle/>
          <a:p>
            <a:r>
              <a:rPr lang="en-US" dirty="0" smtClean="0"/>
              <a:t>Countermeasures that would be included in this layer include:</a:t>
            </a:r>
          </a:p>
          <a:p>
            <a:endParaRPr lang="en-US" dirty="0"/>
          </a:p>
          <a:p>
            <a:endParaRPr lang="en-US" dirty="0" smtClean="0"/>
          </a:p>
          <a:p>
            <a:endParaRPr lang="en-US" dirty="0"/>
          </a:p>
          <a:p>
            <a:endParaRPr lang="en-US" dirty="0" smtClean="0"/>
          </a:p>
          <a:p>
            <a:pPr marL="0" indent="0">
              <a:buNone/>
            </a:pPr>
            <a:r>
              <a:rPr lang="en-US" sz="1900" i="1" dirty="0"/>
              <a:t>Source: Y. Wang, G. </a:t>
            </a:r>
            <a:r>
              <a:rPr lang="en-US" sz="1900" i="1" dirty="0" err="1"/>
              <a:t>Attebury</a:t>
            </a:r>
            <a:r>
              <a:rPr lang="en-US" sz="1900" i="1" dirty="0"/>
              <a:t>, and B. Ramamurthy, IEEE Communications</a:t>
            </a:r>
          </a:p>
          <a:p>
            <a:pPr marL="0" indent="0">
              <a:buNone/>
            </a:pPr>
            <a:r>
              <a:rPr lang="en-US" sz="1900" i="1" dirty="0"/>
              <a:t>Surveys and Tutorials, Vol. 8, No. 2, pp. 2-23, 2006</a:t>
            </a:r>
          </a:p>
          <a:p>
            <a:endParaRPr lang="en-US" dirty="0" smtClean="0"/>
          </a:p>
          <a:p>
            <a:endParaRPr lang="en-US"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49777824"/>
              </p:ext>
            </p:extLst>
          </p:nvPr>
        </p:nvGraphicFramePr>
        <p:xfrm>
          <a:off x="1646183" y="2063873"/>
          <a:ext cx="6096000" cy="1529080"/>
        </p:xfrm>
        <a:graphic>
          <a:graphicData uri="http://schemas.openxmlformats.org/drawingml/2006/table">
            <a:tbl>
              <a:tblPr firstRow="1" bandRow="1">
                <a:tableStyleId>{69012ECD-51FC-41F1-AA8D-1B2483CD663E}</a:tableStyleId>
              </a:tblPr>
              <a:tblGrid>
                <a:gridCol w="3048000"/>
                <a:gridCol w="3048000"/>
              </a:tblGrid>
              <a:tr h="370840">
                <a:tc>
                  <a:txBody>
                    <a:bodyPr/>
                    <a:lstStyle/>
                    <a:p>
                      <a:r>
                        <a:rPr lang="en-US" dirty="0" smtClean="0"/>
                        <a:t>Attack</a:t>
                      </a:r>
                      <a:endParaRPr lang="en-US" dirty="0"/>
                    </a:p>
                  </a:txBody>
                  <a:tcPr/>
                </a:tc>
                <a:tc>
                  <a:txBody>
                    <a:bodyPr/>
                    <a:lstStyle/>
                    <a:p>
                      <a:r>
                        <a:rPr lang="en-US" dirty="0" smtClean="0"/>
                        <a:t>Countermeasure</a:t>
                      </a:r>
                      <a:endParaRPr lang="en-US" dirty="0"/>
                    </a:p>
                  </a:txBody>
                  <a:tcPr/>
                </a:tc>
              </a:tr>
              <a:tr h="370840">
                <a:tc>
                  <a:txBody>
                    <a:bodyPr/>
                    <a:lstStyle/>
                    <a:p>
                      <a:r>
                        <a:rPr lang="en-US" sz="1600" b="0" i="0" u="none" strike="noStrike" kern="1200" baseline="0" dirty="0" smtClean="0">
                          <a:solidFill>
                            <a:schemeClr val="tx1"/>
                          </a:solidFill>
                          <a:latin typeface="+mn-lt"/>
                          <a:ea typeface="+mn-ea"/>
                          <a:cs typeface="+mn-cs"/>
                        </a:rPr>
                        <a:t>Flooding</a:t>
                      </a:r>
                    </a:p>
                  </a:txBody>
                  <a:tcPr/>
                </a:tc>
                <a:tc>
                  <a:txBody>
                    <a:bodyPr/>
                    <a:lstStyle/>
                    <a:p>
                      <a:pPr marL="0" marR="0" indent="0" algn="l" defTabSz="408149"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tx1"/>
                          </a:solidFill>
                          <a:latin typeface="+mn-lt"/>
                          <a:ea typeface="+mn-ea"/>
                          <a:cs typeface="+mn-cs"/>
                        </a:rPr>
                        <a:t>Client puzzles</a:t>
                      </a:r>
                    </a:p>
                    <a:p>
                      <a:endParaRPr lang="en-US" dirty="0"/>
                    </a:p>
                  </a:txBody>
                  <a:tcPr/>
                </a:tc>
              </a:tr>
              <a:tr h="370840">
                <a:tc>
                  <a:txBody>
                    <a:bodyPr/>
                    <a:lstStyle/>
                    <a:p>
                      <a:pPr marL="0" marR="0" indent="0" algn="l" defTabSz="408149"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tx1"/>
                          </a:solidFill>
                          <a:latin typeface="+mn-lt"/>
                          <a:ea typeface="+mn-ea"/>
                          <a:cs typeface="+mn-cs"/>
                        </a:rPr>
                        <a:t>De-synchronization</a:t>
                      </a:r>
                    </a:p>
                    <a:p>
                      <a:endParaRPr lang="en-US" dirty="0"/>
                    </a:p>
                  </a:txBody>
                  <a:tcPr/>
                </a:tc>
                <a:tc>
                  <a:txBody>
                    <a:bodyPr/>
                    <a:lstStyle/>
                    <a:p>
                      <a:pPr marL="0" marR="0" indent="0" algn="l" defTabSz="408149"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tx1"/>
                          </a:solidFill>
                          <a:latin typeface="+mn-lt"/>
                          <a:ea typeface="+mn-ea"/>
                          <a:cs typeface="+mn-cs"/>
                        </a:rPr>
                        <a:t>Authentication</a:t>
                      </a:r>
                      <a:endParaRPr lang="en-US" dirty="0" smtClean="0"/>
                    </a:p>
                    <a:p>
                      <a:endParaRPr lang="en-US" dirty="0"/>
                    </a:p>
                  </a:txBody>
                  <a:tcPr/>
                </a:tc>
              </a:tr>
            </a:tbl>
          </a:graphicData>
        </a:graphic>
      </p:graphicFrame>
    </p:spTree>
    <p:extLst>
      <p:ext uri="{BB962C8B-B14F-4D97-AF65-F5344CB8AC3E}">
        <p14:creationId xmlns:p14="http://schemas.microsoft.com/office/powerpoint/2010/main" val="36596235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Management Layer</a:t>
            </a:r>
            <a:endParaRPr lang="en-US" dirty="0"/>
          </a:p>
        </p:txBody>
      </p:sp>
      <p:sp>
        <p:nvSpPr>
          <p:cNvPr id="3" name="Content Placeholder 2"/>
          <p:cNvSpPr>
            <a:spLocks noGrp="1"/>
          </p:cNvSpPr>
          <p:nvPr>
            <p:ph idx="1"/>
          </p:nvPr>
        </p:nvSpPr>
        <p:spPr>
          <a:xfrm>
            <a:off x="1132366" y="1200151"/>
            <a:ext cx="7554433" cy="3394472"/>
          </a:xfrm>
        </p:spPr>
        <p:txBody>
          <a:bodyPr>
            <a:normAutofit fontScale="77500" lnSpcReduction="20000"/>
          </a:bodyPr>
          <a:lstStyle/>
          <a:p>
            <a:r>
              <a:rPr lang="en-US" dirty="0"/>
              <a:t>A holistic approach </a:t>
            </a:r>
            <a:r>
              <a:rPr lang="en-US" dirty="0" smtClean="0"/>
              <a:t>aims </a:t>
            </a:r>
            <a:r>
              <a:rPr lang="en-US" dirty="0"/>
              <a:t>at improving the </a:t>
            </a:r>
            <a:r>
              <a:rPr lang="en-US" dirty="0" smtClean="0"/>
              <a:t>performance of </a:t>
            </a:r>
            <a:r>
              <a:rPr lang="en-US" dirty="0"/>
              <a:t>wireless sensor networks with respect to security, </a:t>
            </a:r>
            <a:r>
              <a:rPr lang="en-US" dirty="0" smtClean="0"/>
              <a:t>longevity and </a:t>
            </a:r>
            <a:r>
              <a:rPr lang="en-US" dirty="0"/>
              <a:t>connectivity under changing environmental conditions.</a:t>
            </a:r>
          </a:p>
          <a:p>
            <a:r>
              <a:rPr lang="en-US" dirty="0"/>
              <a:t>The holistic approach of security concerns </a:t>
            </a:r>
            <a:r>
              <a:rPr lang="en-US" dirty="0" smtClean="0"/>
              <a:t>is about </a:t>
            </a:r>
            <a:r>
              <a:rPr lang="en-US" dirty="0"/>
              <a:t>involving </a:t>
            </a:r>
            <a:r>
              <a:rPr lang="en-US" dirty="0" smtClean="0"/>
              <a:t>all the </a:t>
            </a:r>
            <a:r>
              <a:rPr lang="en-US" dirty="0"/>
              <a:t>layers for ensuring overall security in a network. </a:t>
            </a:r>
            <a:r>
              <a:rPr lang="en-US" dirty="0"/>
              <a:t>[14] </a:t>
            </a:r>
            <a:endParaRPr lang="en-US" dirty="0" smtClean="0"/>
          </a:p>
          <a:p>
            <a:r>
              <a:rPr lang="en-US" dirty="0" smtClean="0"/>
              <a:t>For </a:t>
            </a:r>
            <a:r>
              <a:rPr lang="en-US" dirty="0"/>
              <a:t>such </a:t>
            </a:r>
            <a:r>
              <a:rPr lang="en-US" dirty="0" smtClean="0"/>
              <a:t>a network</a:t>
            </a:r>
            <a:r>
              <a:rPr lang="en-US" dirty="0"/>
              <a:t>, </a:t>
            </a:r>
            <a:r>
              <a:rPr lang="en-US" dirty="0">
                <a:solidFill>
                  <a:srgbClr val="FF0000"/>
                </a:solidFill>
              </a:rPr>
              <a:t>a single security solution for a single layer might </a:t>
            </a:r>
            <a:r>
              <a:rPr lang="en-US" dirty="0" smtClean="0">
                <a:solidFill>
                  <a:srgbClr val="FF0000"/>
                </a:solidFill>
              </a:rPr>
              <a:t>not be </a:t>
            </a:r>
            <a:r>
              <a:rPr lang="en-US" dirty="0">
                <a:solidFill>
                  <a:srgbClr val="FF0000"/>
                </a:solidFill>
              </a:rPr>
              <a:t>an efficient solution</a:t>
            </a:r>
            <a:r>
              <a:rPr lang="en-US" dirty="0"/>
              <a:t> rather employing a holistic </a:t>
            </a:r>
            <a:r>
              <a:rPr lang="en-US" dirty="0" smtClean="0"/>
              <a:t>approach could </a:t>
            </a:r>
            <a:r>
              <a:rPr lang="en-US" dirty="0"/>
              <a:t>be the best option.</a:t>
            </a:r>
          </a:p>
        </p:txBody>
      </p:sp>
    </p:spTree>
    <p:extLst>
      <p:ext uri="{BB962C8B-B14F-4D97-AF65-F5344CB8AC3E}">
        <p14:creationId xmlns:p14="http://schemas.microsoft.com/office/powerpoint/2010/main" val="16379022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Management Layer</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Anomaly </a:t>
            </a:r>
            <a:r>
              <a:rPr lang="en-US" dirty="0"/>
              <a:t>D</a:t>
            </a:r>
            <a:r>
              <a:rPr lang="en-US" dirty="0" smtClean="0"/>
              <a:t>etection:</a:t>
            </a:r>
          </a:p>
          <a:p>
            <a:pPr marL="661930" lvl="1" indent="-290830">
              <a:tabLst>
                <a:tab pos="305435" algn="l"/>
              </a:tabLst>
            </a:pPr>
            <a:r>
              <a:rPr lang="en-US" dirty="0"/>
              <a:t>Analyze the network flow and infer the status</a:t>
            </a:r>
          </a:p>
          <a:p>
            <a:pPr marL="661930" lvl="1" indent="-290830">
              <a:spcBef>
                <a:spcPts val="240"/>
              </a:spcBef>
              <a:tabLst>
                <a:tab pos="305435" algn="l"/>
              </a:tabLst>
            </a:pPr>
            <a:r>
              <a:rPr lang="en-US" dirty="0"/>
              <a:t>Apply statistical or heuristic measures to determine the status</a:t>
            </a:r>
          </a:p>
          <a:p>
            <a:pPr marL="661930" lvl="1" indent="-290830">
              <a:spcBef>
                <a:spcPts val="240"/>
              </a:spcBef>
              <a:tabLst>
                <a:tab pos="305435" algn="l"/>
              </a:tabLst>
            </a:pPr>
            <a:r>
              <a:rPr lang="en-US" dirty="0"/>
              <a:t>If the events are not normal generate alert</a:t>
            </a:r>
          </a:p>
          <a:p>
            <a:pPr marL="408148" lvl="1" indent="0">
              <a:buNone/>
            </a:pPr>
            <a:endParaRPr lang="en-US" dirty="0" smtClean="0"/>
          </a:p>
          <a:p>
            <a:r>
              <a:rPr lang="en-US" dirty="0" smtClean="0"/>
              <a:t>Abnormal Node Detection:</a:t>
            </a:r>
          </a:p>
          <a:p>
            <a:pPr lvl="1"/>
            <a:r>
              <a:rPr lang="en-US" dirty="0" smtClean="0"/>
              <a:t>Useful </a:t>
            </a:r>
            <a:r>
              <a:rPr lang="en-US" dirty="0"/>
              <a:t>for detecting a node which is not behaving as expected (either faulty or malicious)</a:t>
            </a:r>
          </a:p>
          <a:p>
            <a:pPr lvl="1"/>
            <a:r>
              <a:rPr lang="en-US" dirty="0"/>
              <a:t>Attach trust value for each </a:t>
            </a:r>
            <a:r>
              <a:rPr lang="en-US" dirty="0" smtClean="0"/>
              <a:t>node based on:</a:t>
            </a:r>
          </a:p>
          <a:p>
            <a:pPr lvl="2"/>
            <a:r>
              <a:rPr lang="en-US" dirty="0"/>
              <a:t>statistics, </a:t>
            </a:r>
            <a:endParaRPr lang="en-US" dirty="0" smtClean="0"/>
          </a:p>
          <a:p>
            <a:pPr lvl="2"/>
            <a:r>
              <a:rPr lang="en-US" dirty="0" smtClean="0"/>
              <a:t>data </a:t>
            </a:r>
            <a:r>
              <a:rPr lang="en-US" dirty="0"/>
              <a:t>value, </a:t>
            </a:r>
            <a:endParaRPr lang="en-US" dirty="0" smtClean="0"/>
          </a:p>
          <a:p>
            <a:pPr lvl="2"/>
            <a:r>
              <a:rPr lang="en-US" dirty="0" smtClean="0"/>
              <a:t>intrusion detection</a:t>
            </a:r>
            <a:endParaRPr lang="en-US" dirty="0"/>
          </a:p>
          <a:p>
            <a:pPr lvl="2"/>
            <a:r>
              <a:rPr lang="en-US" dirty="0" smtClean="0"/>
              <a:t>…</a:t>
            </a:r>
          </a:p>
          <a:p>
            <a:endParaRPr lang="en-US" dirty="0"/>
          </a:p>
        </p:txBody>
      </p:sp>
    </p:spTree>
    <p:extLst>
      <p:ext uri="{BB962C8B-B14F-4D97-AF65-F5344CB8AC3E}">
        <p14:creationId xmlns:p14="http://schemas.microsoft.com/office/powerpoint/2010/main" val="31858939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Management Layer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Trust </a:t>
            </a:r>
            <a:r>
              <a:rPr lang="en-US" dirty="0"/>
              <a:t>between the nodes </a:t>
            </a:r>
            <a:r>
              <a:rPr lang="en-US" dirty="0" smtClean="0"/>
              <a:t>can be based </a:t>
            </a:r>
            <a:r>
              <a:rPr lang="en-US" dirty="0"/>
              <a:t>on the sensed events (sensed continuous data of temperature). </a:t>
            </a:r>
            <a:endParaRPr lang="en-US" dirty="0" smtClean="0"/>
          </a:p>
          <a:p>
            <a:r>
              <a:rPr lang="en-US" dirty="0" smtClean="0"/>
              <a:t>Use Bayesian </a:t>
            </a:r>
            <a:r>
              <a:rPr lang="en-US" dirty="0"/>
              <a:t>probabilistic approach for mixing second hand information from neighboring  nodes with directly observed information to calculate </a:t>
            </a:r>
            <a:r>
              <a:rPr lang="en-US" dirty="0" smtClean="0"/>
              <a:t>trust</a:t>
            </a:r>
            <a:r>
              <a:rPr lang="en-US" baseline="30000" dirty="0" smtClean="0"/>
              <a:t>1</a:t>
            </a:r>
          </a:p>
          <a:p>
            <a:r>
              <a:rPr lang="en-US" dirty="0" smtClean="0"/>
              <a:t> Trust-based </a:t>
            </a:r>
            <a:r>
              <a:rPr lang="en-US" dirty="0" smtClean="0"/>
              <a:t>models usually </a:t>
            </a:r>
            <a:r>
              <a:rPr lang="en-US" dirty="0"/>
              <a:t>involve high computational overhead, and building </a:t>
            </a:r>
            <a:r>
              <a:rPr lang="en-US" dirty="0" smtClean="0"/>
              <a:t>an efficient </a:t>
            </a:r>
            <a:r>
              <a:rPr lang="en-US" dirty="0"/>
              <a:t>scheme for resource-constrained WSNs is a </a:t>
            </a:r>
            <a:r>
              <a:rPr lang="en-US" dirty="0" smtClean="0"/>
              <a:t>very challenging </a:t>
            </a:r>
            <a:r>
              <a:rPr lang="en-US" dirty="0"/>
              <a:t>task.</a:t>
            </a:r>
          </a:p>
          <a:p>
            <a:endParaRPr lang="en-US" dirty="0"/>
          </a:p>
        </p:txBody>
      </p:sp>
      <p:sp>
        <p:nvSpPr>
          <p:cNvPr id="4" name="Rectangle 3"/>
          <p:cNvSpPr/>
          <p:nvPr/>
        </p:nvSpPr>
        <p:spPr>
          <a:xfrm>
            <a:off x="1081768" y="4498774"/>
            <a:ext cx="7890782" cy="584775"/>
          </a:xfrm>
          <a:prstGeom prst="rect">
            <a:avLst/>
          </a:prstGeom>
        </p:spPr>
        <p:txBody>
          <a:bodyPr wrap="square">
            <a:spAutoFit/>
          </a:bodyPr>
          <a:lstStyle/>
          <a:p>
            <a:pPr algn="l"/>
            <a:r>
              <a:rPr lang="en-US" sz="1600" i="1" dirty="0" smtClean="0"/>
              <a:t>1. Trust </a:t>
            </a:r>
            <a:r>
              <a:rPr lang="en-US" sz="1600" i="1" dirty="0"/>
              <a:t>Management in Wireless sensor Networks – Mohammad Momani and </a:t>
            </a:r>
            <a:r>
              <a:rPr lang="en-US" sz="1600" i="1" dirty="0" err="1"/>
              <a:t>Subhash</a:t>
            </a:r>
            <a:r>
              <a:rPr lang="en-US" sz="1600" i="1" dirty="0"/>
              <a:t> </a:t>
            </a:r>
            <a:r>
              <a:rPr lang="en-US" sz="1600" i="1" dirty="0" err="1" smtClean="0"/>
              <a:t>Challa</a:t>
            </a:r>
            <a:endParaRPr lang="en-US" sz="1600" dirty="0"/>
          </a:p>
        </p:txBody>
      </p:sp>
    </p:spTree>
    <p:extLst>
      <p:ext uri="{BB962C8B-B14F-4D97-AF65-F5344CB8AC3E}">
        <p14:creationId xmlns:p14="http://schemas.microsoft.com/office/powerpoint/2010/main" val="19248916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Layer</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uppermost layer provides a means for the user to access and use </a:t>
            </a:r>
            <a:r>
              <a:rPr lang="en-US" dirty="0" smtClean="0"/>
              <a:t>the security based information </a:t>
            </a:r>
            <a:r>
              <a:rPr lang="en-US" dirty="0"/>
              <a:t>from the system in a consistent format. </a:t>
            </a:r>
            <a:endParaRPr lang="en-US" dirty="0" smtClean="0"/>
          </a:p>
          <a:p>
            <a:r>
              <a:rPr lang="en-US" dirty="0" smtClean="0"/>
              <a:t>It also allows for configuration of the security layers at any time.</a:t>
            </a:r>
          </a:p>
          <a:p>
            <a:r>
              <a:rPr lang="en-US" dirty="0" smtClean="0"/>
              <a:t>All </a:t>
            </a:r>
            <a:r>
              <a:rPr lang="en-US" dirty="0"/>
              <a:t>event reports of </a:t>
            </a:r>
            <a:r>
              <a:rPr lang="en-US" dirty="0" smtClean="0"/>
              <a:t>lower layers are </a:t>
            </a:r>
            <a:r>
              <a:rPr lang="en-US" dirty="0"/>
              <a:t>made available to the applications via this layer. </a:t>
            </a:r>
            <a:endParaRPr lang="en-US" dirty="0" smtClean="0"/>
          </a:p>
          <a:p>
            <a:r>
              <a:rPr lang="en-US" dirty="0" smtClean="0"/>
              <a:t>This </a:t>
            </a:r>
            <a:r>
              <a:rPr lang="en-US" dirty="0"/>
              <a:t>layer </a:t>
            </a:r>
            <a:r>
              <a:rPr lang="en-US" dirty="0" smtClean="0"/>
              <a:t>provides </a:t>
            </a:r>
            <a:r>
              <a:rPr lang="en-US" dirty="0"/>
              <a:t>a universal and standard interface to all applications utilizing the I-TRM. </a:t>
            </a:r>
          </a:p>
        </p:txBody>
      </p:sp>
    </p:spTree>
    <p:extLst>
      <p:ext uri="{BB962C8B-B14F-4D97-AF65-F5344CB8AC3E}">
        <p14:creationId xmlns:p14="http://schemas.microsoft.com/office/powerpoint/2010/main" val="4048213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nvSpPr>
        <p:spPr>
          <a:xfrm>
            <a:off x="1637109" y="282871"/>
            <a:ext cx="1637520" cy="679950"/>
          </a:xfrm>
          <a:prstGeom prst="rect">
            <a:avLst/>
          </a:prstGeom>
          <a:ln w="12700">
            <a:miter lim="400000"/>
          </a:ln>
          <a:extLst>
            <a:ext uri="{C572A759-6A51-4108-AA02-DFA0A04FC94B}">
              <ma14:wrappingTextBoxFlag xmlns="" xmlns:ma14="http://schemas.microsoft.com/office/mac/drawingml/2011/main" val="1"/>
            </a:ext>
          </a:extLst>
        </p:spPr>
        <p:txBody>
          <a:bodyPr wrap="none" lIns="31887" tIns="31887" rIns="31887" bIns="31887" anchor="ctr">
            <a:spAutoFit/>
          </a:bodyPr>
          <a:lstStyle/>
          <a:p>
            <a:pPr lvl="0" algn="l">
              <a:defRPr sz="1800"/>
            </a:pPr>
            <a:r>
              <a:rPr lang="en-US" sz="4000" kern="1200" dirty="0">
                <a:ln w="0"/>
                <a:solidFill>
                  <a:schemeClr val="accent1"/>
                </a:solidFill>
                <a:effectLst>
                  <a:outerShdw blurRad="38100" dist="25400" dir="5400000" algn="ctr" rotWithShape="0">
                    <a:srgbClr val="6E747A">
                      <a:alpha val="43000"/>
                    </a:srgbClr>
                  </a:outerShdw>
                </a:effectLst>
                <a:latin typeface="+mj-lt"/>
                <a:ea typeface="+mj-ea"/>
                <a:cs typeface="+mj-cs"/>
                <a:sym typeface="Helvetica Neue"/>
              </a:rPr>
              <a:t>Agenda</a:t>
            </a:r>
            <a:endParaRPr sz="4000" kern="1200" dirty="0">
              <a:ln w="0"/>
              <a:solidFill>
                <a:schemeClr val="accent1"/>
              </a:solidFill>
              <a:effectLst>
                <a:outerShdw blurRad="38100" dist="25400" dir="5400000" algn="ctr" rotWithShape="0">
                  <a:srgbClr val="6E747A">
                    <a:alpha val="43000"/>
                  </a:srgbClr>
                </a:outerShdw>
              </a:effectLst>
              <a:latin typeface="+mj-lt"/>
              <a:ea typeface="+mj-ea"/>
              <a:cs typeface="+mj-cs"/>
              <a:sym typeface="Helvetica Neue"/>
            </a:endParaRPr>
          </a:p>
        </p:txBody>
      </p:sp>
      <p:sp>
        <p:nvSpPr>
          <p:cNvPr id="40" name="Shape 40"/>
          <p:cNvSpPr/>
          <p:nvPr/>
        </p:nvSpPr>
        <p:spPr>
          <a:xfrm flipV="1">
            <a:off x="1679711" y="1043832"/>
            <a:ext cx="6896338" cy="1"/>
          </a:xfrm>
          <a:prstGeom prst="line">
            <a:avLst/>
          </a:prstGeom>
          <a:ln w="38100">
            <a:solidFill>
              <a:srgbClr val="F7A800"/>
            </a:solidFill>
            <a:miter lim="400000"/>
          </a:ln>
        </p:spPr>
        <p:txBody>
          <a:bodyPr lIns="0" tIns="0" rIns="0" bIns="0" anchor="ctr"/>
          <a:lstStyle/>
          <a:p>
            <a:pPr lvl="0">
              <a:defRPr sz="2400"/>
            </a:pPr>
            <a:endParaRPr/>
          </a:p>
        </p:txBody>
      </p:sp>
      <p:sp>
        <p:nvSpPr>
          <p:cNvPr id="41" name="Shape 41"/>
          <p:cNvSpPr>
            <a:spLocks noGrp="1"/>
          </p:cNvSpPr>
          <p:nvPr>
            <p:ph type="body" idx="1"/>
          </p:nvPr>
        </p:nvSpPr>
        <p:spPr>
          <a:xfrm>
            <a:off x="1637109" y="1321594"/>
            <a:ext cx="6858498" cy="3869555"/>
          </a:xfrm>
          <a:prstGeom prst="rect">
            <a:avLst/>
          </a:prstGeom>
        </p:spPr>
        <p:txBody>
          <a:bodyPr anchor="t"/>
          <a:lstStyle/>
          <a:p>
            <a:pPr marL="183351" indent="-183351">
              <a:lnSpc>
                <a:spcPct val="120000"/>
              </a:lnSpc>
              <a:spcBef>
                <a:spcPts val="565"/>
              </a:spcBef>
              <a:buSzPct val="120000"/>
              <a:defRPr sz="1800"/>
            </a:pPr>
            <a:r>
              <a:rPr lang="en-US" sz="1900" dirty="0" smtClean="0">
                <a:latin typeface="Helvetica Neue"/>
                <a:ea typeface="Helvetica Neue"/>
                <a:cs typeface="Helvetica Neue"/>
                <a:sym typeface="Helvetica Neue"/>
              </a:rPr>
              <a:t>Abstract</a:t>
            </a:r>
            <a:endParaRPr sz="1900" dirty="0">
              <a:latin typeface="Helvetica Neue"/>
              <a:ea typeface="Helvetica Neue"/>
              <a:cs typeface="Helvetica Neue"/>
              <a:sym typeface="Helvetica Neue"/>
            </a:endParaRPr>
          </a:p>
          <a:p>
            <a:pPr marL="183351" indent="-183351">
              <a:lnSpc>
                <a:spcPct val="120000"/>
              </a:lnSpc>
              <a:spcBef>
                <a:spcPts val="816"/>
              </a:spcBef>
              <a:buSzPct val="120000"/>
              <a:defRPr sz="1800"/>
            </a:pPr>
            <a:r>
              <a:rPr lang="en-US" sz="1900" dirty="0" smtClean="0">
                <a:solidFill>
                  <a:srgbClr val="FF0000"/>
                </a:solidFill>
                <a:latin typeface="Helvetica Neue"/>
                <a:ea typeface="Helvetica Neue"/>
                <a:cs typeface="Helvetica Neue"/>
                <a:sym typeface="Helvetica Neue"/>
              </a:rPr>
              <a:t>Context</a:t>
            </a:r>
          </a:p>
          <a:p>
            <a:pPr marL="183351" indent="-183351">
              <a:lnSpc>
                <a:spcPct val="120000"/>
              </a:lnSpc>
              <a:spcBef>
                <a:spcPts val="816"/>
              </a:spcBef>
              <a:buSzPct val="120000"/>
              <a:defRPr sz="1800"/>
            </a:pPr>
            <a:r>
              <a:rPr lang="en-US" sz="1900" dirty="0" smtClean="0">
                <a:latin typeface="Helvetica Neue"/>
                <a:ea typeface="Helvetica Neue"/>
                <a:cs typeface="Helvetica Neue"/>
                <a:sym typeface="Helvetica Neue"/>
              </a:rPr>
              <a:t>The I-TRM</a:t>
            </a:r>
          </a:p>
          <a:p>
            <a:pPr marL="183351" indent="-183351">
              <a:lnSpc>
                <a:spcPct val="120000"/>
              </a:lnSpc>
              <a:spcBef>
                <a:spcPts val="816"/>
              </a:spcBef>
              <a:buSzPct val="120000"/>
              <a:defRPr sz="1800"/>
            </a:pPr>
            <a:r>
              <a:rPr lang="en-US" sz="1900" dirty="0" smtClean="0">
                <a:latin typeface="Helvetica Neue"/>
                <a:ea typeface="Helvetica Neue"/>
                <a:cs typeface="Helvetica Neue"/>
                <a:sym typeface="Helvetica Neue"/>
              </a:rPr>
              <a:t>New Security Face of I-TRM</a:t>
            </a:r>
          </a:p>
          <a:p>
            <a:pPr marL="183351" indent="-183351">
              <a:lnSpc>
                <a:spcPct val="120000"/>
              </a:lnSpc>
              <a:spcBef>
                <a:spcPts val="816"/>
              </a:spcBef>
              <a:buSzPct val="120000"/>
              <a:defRPr sz="1800"/>
            </a:pPr>
            <a:r>
              <a:rPr lang="en-US" sz="1900" dirty="0" smtClean="0">
                <a:latin typeface="Helvetica Neue"/>
                <a:ea typeface="Helvetica Neue"/>
                <a:cs typeface="Helvetica Neue"/>
                <a:sym typeface="Helvetica Neue"/>
              </a:rPr>
              <a:t>Future Work</a:t>
            </a:r>
            <a:endParaRPr lang="en-US" sz="1400" dirty="0">
              <a:latin typeface="Helvetica Neue"/>
              <a:ea typeface="Helvetica Neue"/>
              <a:cs typeface="Helvetica Neue"/>
              <a:sym typeface="Helvetica Neue"/>
            </a:endParaRPr>
          </a:p>
        </p:txBody>
      </p:sp>
    </p:spTree>
    <p:extLst>
      <p:ext uri="{BB962C8B-B14F-4D97-AF65-F5344CB8AC3E}">
        <p14:creationId xmlns:p14="http://schemas.microsoft.com/office/powerpoint/2010/main" val="276265446"/>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nvSpPr>
        <p:spPr>
          <a:xfrm>
            <a:off x="1637109" y="282871"/>
            <a:ext cx="1637520" cy="679950"/>
          </a:xfrm>
          <a:prstGeom prst="rect">
            <a:avLst/>
          </a:prstGeom>
          <a:ln w="12700">
            <a:miter lim="400000"/>
          </a:ln>
          <a:extLst>
            <a:ext uri="{C572A759-6A51-4108-AA02-DFA0A04FC94B}">
              <ma14:wrappingTextBoxFlag xmlns="" xmlns:ma14="http://schemas.microsoft.com/office/mac/drawingml/2011/main" val="1"/>
            </a:ext>
          </a:extLst>
        </p:spPr>
        <p:txBody>
          <a:bodyPr wrap="none" lIns="31887" tIns="31887" rIns="31887" bIns="31887" anchor="ctr">
            <a:spAutoFit/>
          </a:bodyPr>
          <a:lstStyle/>
          <a:p>
            <a:pPr lvl="0" algn="l">
              <a:defRPr sz="1800"/>
            </a:pPr>
            <a:r>
              <a:rPr lang="en-US" sz="4000" kern="1200" dirty="0">
                <a:ln w="0"/>
                <a:solidFill>
                  <a:schemeClr val="accent1"/>
                </a:solidFill>
                <a:effectLst>
                  <a:outerShdw blurRad="38100" dist="25400" dir="5400000" algn="ctr" rotWithShape="0">
                    <a:srgbClr val="6E747A">
                      <a:alpha val="43000"/>
                    </a:srgbClr>
                  </a:outerShdw>
                </a:effectLst>
                <a:latin typeface="+mj-lt"/>
                <a:ea typeface="+mj-ea"/>
                <a:cs typeface="+mj-cs"/>
                <a:sym typeface="Helvetica Neue"/>
              </a:rPr>
              <a:t>Agenda</a:t>
            </a:r>
            <a:endParaRPr sz="4000" kern="1200" dirty="0">
              <a:ln w="0"/>
              <a:solidFill>
                <a:schemeClr val="accent1"/>
              </a:solidFill>
              <a:effectLst>
                <a:outerShdw blurRad="38100" dist="25400" dir="5400000" algn="ctr" rotWithShape="0">
                  <a:srgbClr val="6E747A">
                    <a:alpha val="43000"/>
                  </a:srgbClr>
                </a:outerShdw>
              </a:effectLst>
              <a:latin typeface="+mj-lt"/>
              <a:ea typeface="+mj-ea"/>
              <a:cs typeface="+mj-cs"/>
              <a:sym typeface="Helvetica Neue"/>
            </a:endParaRPr>
          </a:p>
        </p:txBody>
      </p:sp>
      <p:sp>
        <p:nvSpPr>
          <p:cNvPr id="40" name="Shape 40"/>
          <p:cNvSpPr/>
          <p:nvPr/>
        </p:nvSpPr>
        <p:spPr>
          <a:xfrm flipV="1">
            <a:off x="1679711" y="1043832"/>
            <a:ext cx="6896338" cy="1"/>
          </a:xfrm>
          <a:prstGeom prst="line">
            <a:avLst/>
          </a:prstGeom>
          <a:ln w="38100">
            <a:solidFill>
              <a:srgbClr val="F7A800"/>
            </a:solidFill>
            <a:miter lim="400000"/>
          </a:ln>
        </p:spPr>
        <p:txBody>
          <a:bodyPr lIns="0" tIns="0" rIns="0" bIns="0" anchor="ctr"/>
          <a:lstStyle/>
          <a:p>
            <a:pPr lvl="0">
              <a:defRPr sz="2400"/>
            </a:pPr>
            <a:endParaRPr/>
          </a:p>
        </p:txBody>
      </p:sp>
      <p:sp>
        <p:nvSpPr>
          <p:cNvPr id="41" name="Shape 41"/>
          <p:cNvSpPr>
            <a:spLocks noGrp="1"/>
          </p:cNvSpPr>
          <p:nvPr>
            <p:ph type="body" idx="1"/>
          </p:nvPr>
        </p:nvSpPr>
        <p:spPr>
          <a:xfrm>
            <a:off x="1637109" y="1321594"/>
            <a:ext cx="6858498" cy="3869555"/>
          </a:xfrm>
          <a:prstGeom prst="rect">
            <a:avLst/>
          </a:prstGeom>
        </p:spPr>
        <p:txBody>
          <a:bodyPr anchor="t"/>
          <a:lstStyle/>
          <a:p>
            <a:pPr marL="183351" indent="-183351">
              <a:lnSpc>
                <a:spcPct val="120000"/>
              </a:lnSpc>
              <a:spcBef>
                <a:spcPts val="565"/>
              </a:spcBef>
              <a:buSzPct val="120000"/>
              <a:defRPr sz="1800"/>
            </a:pPr>
            <a:r>
              <a:rPr lang="en-US" sz="1900" dirty="0" smtClean="0">
                <a:latin typeface="Helvetica Neue"/>
                <a:ea typeface="Helvetica Neue"/>
                <a:cs typeface="Helvetica Neue"/>
                <a:sym typeface="Helvetica Neue"/>
              </a:rPr>
              <a:t>Abstract</a:t>
            </a:r>
            <a:endParaRPr sz="1900" dirty="0">
              <a:latin typeface="Helvetica Neue"/>
              <a:ea typeface="Helvetica Neue"/>
              <a:cs typeface="Helvetica Neue"/>
              <a:sym typeface="Helvetica Neue"/>
            </a:endParaRPr>
          </a:p>
          <a:p>
            <a:pPr marL="183351" indent="-183351">
              <a:lnSpc>
                <a:spcPct val="120000"/>
              </a:lnSpc>
              <a:spcBef>
                <a:spcPts val="816"/>
              </a:spcBef>
              <a:buSzPct val="120000"/>
              <a:defRPr sz="1800"/>
            </a:pPr>
            <a:r>
              <a:rPr lang="en-US" sz="1900" dirty="0" smtClean="0">
                <a:latin typeface="Helvetica Neue"/>
                <a:ea typeface="Helvetica Neue"/>
                <a:cs typeface="Helvetica Neue"/>
                <a:sym typeface="Helvetica Neue"/>
              </a:rPr>
              <a:t>Context</a:t>
            </a:r>
          </a:p>
          <a:p>
            <a:pPr marL="183351" indent="-183351">
              <a:lnSpc>
                <a:spcPct val="120000"/>
              </a:lnSpc>
              <a:spcBef>
                <a:spcPts val="816"/>
              </a:spcBef>
              <a:buSzPct val="120000"/>
              <a:defRPr sz="1800"/>
            </a:pPr>
            <a:r>
              <a:rPr lang="en-US" sz="1900" dirty="0" smtClean="0">
                <a:latin typeface="Helvetica Neue"/>
                <a:ea typeface="Helvetica Neue"/>
                <a:cs typeface="Helvetica Neue"/>
                <a:sym typeface="Helvetica Neue"/>
              </a:rPr>
              <a:t>The I-TRM</a:t>
            </a:r>
          </a:p>
          <a:p>
            <a:pPr marL="183351" indent="-183351">
              <a:lnSpc>
                <a:spcPct val="120000"/>
              </a:lnSpc>
              <a:spcBef>
                <a:spcPts val="816"/>
              </a:spcBef>
              <a:buSzPct val="120000"/>
              <a:defRPr sz="1800"/>
            </a:pPr>
            <a:r>
              <a:rPr lang="en-US" sz="1900" dirty="0">
                <a:latin typeface="Helvetica Neue"/>
                <a:ea typeface="Helvetica Neue"/>
                <a:cs typeface="Helvetica Neue"/>
                <a:sym typeface="Helvetica Neue"/>
              </a:rPr>
              <a:t>New Security Face of I-TRM</a:t>
            </a:r>
          </a:p>
          <a:p>
            <a:pPr marL="183351" indent="-183351">
              <a:lnSpc>
                <a:spcPct val="120000"/>
              </a:lnSpc>
              <a:spcBef>
                <a:spcPts val="816"/>
              </a:spcBef>
              <a:buSzPct val="120000"/>
              <a:defRPr sz="1800"/>
            </a:pPr>
            <a:r>
              <a:rPr lang="en-US" sz="1900" dirty="0" smtClean="0">
                <a:solidFill>
                  <a:srgbClr val="FF0000"/>
                </a:solidFill>
                <a:latin typeface="Helvetica Neue"/>
                <a:ea typeface="Helvetica Neue"/>
                <a:cs typeface="Helvetica Neue"/>
                <a:sym typeface="Helvetica Neue"/>
              </a:rPr>
              <a:t>Future Work</a:t>
            </a:r>
            <a:endParaRPr lang="en-US" sz="1400" dirty="0">
              <a:solidFill>
                <a:srgbClr val="FF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310528875"/>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Autofit/>
          </a:bodyPr>
          <a:lstStyle/>
          <a:p>
            <a:r>
              <a:rPr lang="en-US" sz="2500" dirty="0"/>
              <a:t>Development of an API and meta-data for all S-TRM layers</a:t>
            </a:r>
          </a:p>
          <a:p>
            <a:r>
              <a:rPr lang="en-US" sz="2500" dirty="0"/>
              <a:t>The </a:t>
            </a:r>
            <a:r>
              <a:rPr lang="en-US" sz="2500" dirty="0"/>
              <a:t>mobility of sensor </a:t>
            </a:r>
            <a:r>
              <a:rPr lang="en-US" sz="2500" dirty="0"/>
              <a:t>nodes has </a:t>
            </a:r>
            <a:r>
              <a:rPr lang="en-US" sz="2500" dirty="0"/>
              <a:t>a great influence on sensor network topology and </a:t>
            </a:r>
            <a:r>
              <a:rPr lang="en-US" sz="2500" dirty="0"/>
              <a:t>thus raises </a:t>
            </a:r>
            <a:r>
              <a:rPr lang="en-US" sz="2500" dirty="0"/>
              <a:t>many issues in secure routing </a:t>
            </a:r>
            <a:r>
              <a:rPr lang="en-US" sz="2500" dirty="0"/>
              <a:t>protocols</a:t>
            </a:r>
          </a:p>
          <a:p>
            <a:r>
              <a:rPr lang="en-US" sz="2500" dirty="0"/>
              <a:t>Current </a:t>
            </a:r>
            <a:r>
              <a:rPr lang="en-US" sz="2500" dirty="0"/>
              <a:t>work </a:t>
            </a:r>
            <a:r>
              <a:rPr lang="en-US" sz="2500" dirty="0"/>
              <a:t>on security </a:t>
            </a:r>
            <a:r>
              <a:rPr lang="en-US" sz="2500" dirty="0"/>
              <a:t>in sensor networks focuses on discrete events such </a:t>
            </a:r>
            <a:r>
              <a:rPr lang="en-US" sz="2500" dirty="0"/>
              <a:t>as temperature </a:t>
            </a:r>
            <a:r>
              <a:rPr lang="en-US" sz="2500" dirty="0"/>
              <a:t>and humidity. Continuous stream events such </a:t>
            </a:r>
            <a:r>
              <a:rPr lang="en-US" sz="2500" dirty="0"/>
              <a:t>as video </a:t>
            </a:r>
            <a:r>
              <a:rPr lang="en-US" sz="2500" dirty="0"/>
              <a:t>and images are not discussed.</a:t>
            </a:r>
          </a:p>
        </p:txBody>
      </p:sp>
    </p:spTree>
    <p:extLst>
      <p:ext uri="{BB962C8B-B14F-4D97-AF65-F5344CB8AC3E}">
        <p14:creationId xmlns:p14="http://schemas.microsoft.com/office/powerpoint/2010/main" val="29081699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32500" lnSpcReduction="20000"/>
          </a:bodyPr>
          <a:lstStyle/>
          <a:p>
            <a:pPr marL="514350" indent="-514350">
              <a:buFont typeface="+mj-lt"/>
              <a:buAutoNum type="arabicPeriod"/>
            </a:pPr>
            <a:r>
              <a:rPr lang="en-US" dirty="0" smtClean="0"/>
              <a:t>Joshi</a:t>
            </a:r>
            <a:r>
              <a:rPr lang="en-US" dirty="0"/>
              <a:t>, H., &amp; Michel, H. (2008). Integrated Technical Reference Model and Sensor Network Architecture.  International Conference on Wireless Networks.  Las Vegas, NV.</a:t>
            </a:r>
          </a:p>
          <a:p>
            <a:pPr marL="514350" indent="-514350">
              <a:buFont typeface="+mj-lt"/>
              <a:buAutoNum type="arabicPeriod"/>
            </a:pPr>
            <a:r>
              <a:rPr lang="en-US" dirty="0" smtClean="0"/>
              <a:t>Michel</a:t>
            </a:r>
            <a:r>
              <a:rPr lang="en-US" dirty="0"/>
              <a:t>, H., &amp; Joshi, H.  (2008). A Sensor Network Architecture: Information, Control and Behavior Definitions for Large-Scale or Systems-of-Systems Testing.  Journal of the International Test and Evaluation Association , 29 (4).</a:t>
            </a:r>
          </a:p>
          <a:p>
            <a:pPr marL="514350" indent="-514350">
              <a:buFont typeface="+mj-lt"/>
              <a:buAutoNum type="arabicPeriod"/>
            </a:pPr>
            <a:r>
              <a:rPr lang="en-US" dirty="0" smtClean="0"/>
              <a:t>Joshi</a:t>
            </a:r>
            <a:r>
              <a:rPr lang="en-US" dirty="0"/>
              <a:t>, H.  (2008). Autonomous Mobile Sensor Networks Architecture for Hazard Detection and Surveillance.  Dartmouth, MA: </a:t>
            </a:r>
            <a:r>
              <a:rPr lang="en-US" dirty="0" err="1"/>
              <a:t>M.S.,University</a:t>
            </a:r>
            <a:r>
              <a:rPr lang="en-US" dirty="0"/>
              <a:t> of Massachusetts Dartmouth.</a:t>
            </a:r>
          </a:p>
          <a:p>
            <a:pPr marL="514350" indent="-514350">
              <a:buFont typeface="+mj-lt"/>
              <a:buAutoNum type="arabicPeriod"/>
            </a:pPr>
            <a:r>
              <a:rPr lang="en-US" dirty="0" smtClean="0"/>
              <a:t>Dipple</a:t>
            </a:r>
            <a:r>
              <a:rPr lang="en-US" dirty="0"/>
              <a:t>, H., &amp; Michel, H.  (2006). The Control Technical Reference Manual.  International Conference on Artificial Intelligence.  Las Vegas, NV.</a:t>
            </a:r>
          </a:p>
          <a:p>
            <a:pPr marL="514350" indent="-514350">
              <a:buFont typeface="+mj-lt"/>
              <a:buAutoNum type="arabicPeriod"/>
            </a:pPr>
            <a:r>
              <a:rPr lang="en-US" dirty="0" smtClean="0"/>
              <a:t>Joshi</a:t>
            </a:r>
            <a:r>
              <a:rPr lang="en-US" dirty="0"/>
              <a:t>, H., &amp; Michel, H.  (2007). Integrating Information-Centric, Control-Centric and Behavior-Centric Technical Reference Models for Autonomous Sensor Networks.  Proceedings of the 2007 International Conference on Wireless Networks ICWN, (pp.  319-324).  Las Vegas, NV.</a:t>
            </a:r>
          </a:p>
          <a:p>
            <a:pPr marL="514350" indent="-514350">
              <a:buFont typeface="+mj-lt"/>
              <a:buAutoNum type="arabicPeriod"/>
            </a:pPr>
            <a:r>
              <a:rPr lang="en-US" dirty="0" smtClean="0"/>
              <a:t>Fortier</a:t>
            </a:r>
            <a:r>
              <a:rPr lang="en-US" dirty="0"/>
              <a:t>, P., &amp; Michel, H.  (2005).  Comparison of the EI TRM versus TENA.  ITEA Technology Review Workshop.  Atlanta, GA.</a:t>
            </a:r>
          </a:p>
          <a:p>
            <a:pPr marL="514350" indent="-514350">
              <a:buFont typeface="+mj-lt"/>
              <a:buAutoNum type="arabicPeriod"/>
            </a:pPr>
            <a:r>
              <a:rPr lang="en-US" dirty="0" smtClean="0"/>
              <a:t>Sophia </a:t>
            </a:r>
            <a:r>
              <a:rPr lang="en-US" dirty="0" err="1"/>
              <a:t>Kaplantzis</a:t>
            </a:r>
            <a:r>
              <a:rPr lang="en-US" dirty="0"/>
              <a:t>, “Security Models for Wireless Sensor Networks”, March 2006</a:t>
            </a:r>
          </a:p>
          <a:p>
            <a:pPr marL="514350" indent="-514350">
              <a:buFont typeface="+mj-lt"/>
              <a:buAutoNum type="arabicPeriod"/>
            </a:pPr>
            <a:r>
              <a:rPr lang="en-US" dirty="0"/>
              <a:t>John Paul Walters, </a:t>
            </a:r>
            <a:r>
              <a:rPr lang="en-US" dirty="0" err="1"/>
              <a:t>Zhengqiang</a:t>
            </a:r>
            <a:r>
              <a:rPr lang="en-US" dirty="0"/>
              <a:t> Liang, </a:t>
            </a:r>
            <a:r>
              <a:rPr lang="en-US" dirty="0" err="1"/>
              <a:t>Weisong</a:t>
            </a:r>
            <a:r>
              <a:rPr lang="en-US" dirty="0"/>
              <a:t> Shi, and </a:t>
            </a:r>
            <a:r>
              <a:rPr lang="en-US" dirty="0" err="1"/>
              <a:t>Vipin</a:t>
            </a:r>
            <a:r>
              <a:rPr lang="en-US" dirty="0"/>
              <a:t> Chaudhary, “Wireless Sensor Network Security, A survey. Chapter 17, Security in Distributed Grid, and Pervasive Computing (Yang Xiao editors), 2006 CRC press</a:t>
            </a:r>
          </a:p>
          <a:p>
            <a:pPr marL="514350" indent="-514350">
              <a:buFont typeface="+mj-lt"/>
              <a:buAutoNum type="arabicPeriod"/>
            </a:pPr>
            <a:r>
              <a:rPr lang="en-US" dirty="0" err="1"/>
              <a:t>Jaydip</a:t>
            </a:r>
            <a:r>
              <a:rPr lang="en-US" dirty="0"/>
              <a:t> Sen, “A survey on Wireless Sensor Network Security”, Int. Jr. of Communication Networks and Information Security (IJCNIS), Vol 1, No.2 , Aug 2009</a:t>
            </a:r>
          </a:p>
          <a:p>
            <a:pPr marL="514350" indent="-514350">
              <a:buFont typeface="+mj-lt"/>
              <a:buAutoNum type="arabicPeriod"/>
            </a:pPr>
            <a:r>
              <a:rPr lang="en-US" dirty="0" err="1"/>
              <a:t>Vasyl</a:t>
            </a:r>
            <a:r>
              <a:rPr lang="en-US" dirty="0"/>
              <a:t> A. </a:t>
            </a:r>
            <a:r>
              <a:rPr lang="en-US" dirty="0" err="1"/>
              <a:t>Radzevych</a:t>
            </a:r>
            <a:r>
              <a:rPr lang="en-US" dirty="0"/>
              <a:t> and </a:t>
            </a:r>
            <a:r>
              <a:rPr lang="en-US" dirty="0" err="1"/>
              <a:t>Sunu</a:t>
            </a:r>
            <a:r>
              <a:rPr lang="en-US" dirty="0"/>
              <a:t> Mathew, “Security in Wireless Sensor Networks: Key Management Approaches (Power point presentation, available on Internet)</a:t>
            </a:r>
          </a:p>
          <a:p>
            <a:pPr marL="514350" indent="-514350">
              <a:buFont typeface="+mj-lt"/>
              <a:buAutoNum type="arabicPeriod"/>
            </a:pPr>
            <a:r>
              <a:rPr lang="en-US" dirty="0"/>
              <a:t>Joshua Backfield, “Network Security Model”,  SANS Institute 2008</a:t>
            </a:r>
          </a:p>
          <a:p>
            <a:pPr marL="514350" indent="-514350">
              <a:buFont typeface="+mj-lt"/>
              <a:buAutoNum type="arabicPeriod"/>
            </a:pPr>
            <a:r>
              <a:rPr lang="en-US" dirty="0"/>
              <a:t>J. Hill, R. </a:t>
            </a:r>
            <a:r>
              <a:rPr lang="en-US" dirty="0" err="1"/>
              <a:t>Szewczyk</a:t>
            </a:r>
            <a:r>
              <a:rPr lang="en-US" dirty="0"/>
              <a:t>, A. Woo, S. </a:t>
            </a:r>
            <a:r>
              <a:rPr lang="en-US" dirty="0" err="1"/>
              <a:t>Hollar</a:t>
            </a:r>
            <a:r>
              <a:rPr lang="en-US" dirty="0"/>
              <a:t>, D.E. Culler, and K. </a:t>
            </a:r>
            <a:r>
              <a:rPr lang="en-US" dirty="0" err="1"/>
              <a:t>Pister</a:t>
            </a:r>
            <a:r>
              <a:rPr lang="en-US" dirty="0"/>
              <a:t>, “System architecture directions for networked sensors”, In Proceedings of the 9th International Conference on Architectural Support for Programming Languages and Operating Systems, New York, ACM Press, 2000, pp. 93-104.</a:t>
            </a:r>
          </a:p>
          <a:p>
            <a:pPr marL="514350" indent="-514350">
              <a:buFont typeface="+mj-lt"/>
              <a:buAutoNum type="arabicPeriod"/>
            </a:pPr>
            <a:r>
              <a:rPr lang="en-US" dirty="0"/>
              <a:t>G. </a:t>
            </a:r>
            <a:r>
              <a:rPr lang="en-US" dirty="0" err="1"/>
              <a:t>Gaubatz</a:t>
            </a:r>
            <a:r>
              <a:rPr lang="en-US" dirty="0"/>
              <a:t>, J.P. </a:t>
            </a:r>
            <a:r>
              <a:rPr lang="en-US" dirty="0" err="1"/>
              <a:t>Kaps</a:t>
            </a:r>
            <a:r>
              <a:rPr lang="en-US" dirty="0"/>
              <a:t>, and B. </a:t>
            </a:r>
            <a:r>
              <a:rPr lang="en-US" dirty="0" err="1"/>
              <a:t>Sunar</a:t>
            </a:r>
            <a:r>
              <a:rPr lang="en-US" dirty="0"/>
              <a:t>, “Public key cryptography in sensor networks-Revisited”, In Proceedings1st European Workshop on Security in Ad-Hoc and Sensor Networks (ESAS ‘04), 2004</a:t>
            </a:r>
            <a:r>
              <a:rPr lang="en-US" dirty="0" smtClean="0"/>
              <a:t>.</a:t>
            </a:r>
          </a:p>
          <a:p>
            <a:pPr marL="514350" indent="-514350">
              <a:buFont typeface="+mj-lt"/>
              <a:buAutoNum type="arabicPeriod"/>
            </a:pPr>
            <a:r>
              <a:rPr lang="en-US" dirty="0" err="1"/>
              <a:t>Avancha</a:t>
            </a:r>
            <a:r>
              <a:rPr lang="en-US" dirty="0"/>
              <a:t>, S, “A Holistic Approach to Secure Sensor Networks”, </a:t>
            </a:r>
            <a:r>
              <a:rPr lang="en-US" dirty="0" smtClean="0"/>
              <a:t>PhD </a:t>
            </a:r>
            <a:r>
              <a:rPr lang="en-US" dirty="0" err="1" smtClean="0"/>
              <a:t>Dissertition</a:t>
            </a:r>
            <a:r>
              <a:rPr lang="en-US" dirty="0"/>
              <a:t>, University of Maryland, 2005</a:t>
            </a:r>
            <a:r>
              <a:rPr lang="en-US" dirty="0" smtClean="0"/>
              <a:t>.</a:t>
            </a:r>
          </a:p>
          <a:p>
            <a:pPr marL="514350" indent="-514350">
              <a:buFont typeface="+mj-lt"/>
              <a:buAutoNum type="arabicPeriod"/>
            </a:pPr>
            <a:r>
              <a:rPr lang="en-US" dirty="0" smtClean="0"/>
              <a:t>Sen, J., </a:t>
            </a:r>
            <a:r>
              <a:rPr lang="en-US" dirty="0"/>
              <a:t>“A Survey on Wireless Sensor Network </a:t>
            </a:r>
            <a:r>
              <a:rPr lang="en-US" dirty="0" smtClean="0"/>
              <a:t>Security”, International </a:t>
            </a:r>
            <a:r>
              <a:rPr lang="en-US" dirty="0"/>
              <a:t>Journal of Communication Networks and Information Security (IJCNIS) Vol. 1, No. 2, August </a:t>
            </a:r>
            <a:r>
              <a:rPr lang="en-US" dirty="0" smtClean="0"/>
              <a:t>2009.</a:t>
            </a:r>
            <a:endParaRPr lang="en-US" dirty="0"/>
          </a:p>
          <a:p>
            <a:pPr marL="0" indent="0">
              <a:buNone/>
            </a:pPr>
            <a:endParaRPr lang="en-US" dirty="0"/>
          </a:p>
        </p:txBody>
      </p:sp>
    </p:spTree>
    <p:extLst>
      <p:ext uri="{BB962C8B-B14F-4D97-AF65-F5344CB8AC3E}">
        <p14:creationId xmlns:p14="http://schemas.microsoft.com/office/powerpoint/2010/main" val="2041331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How Does This Research Fit into the Sustainable FEW Systems Domain? </a:t>
            </a:r>
            <a:endParaRPr lang="en-US" dirty="0"/>
          </a:p>
        </p:txBody>
      </p:sp>
      <p:sp>
        <p:nvSpPr>
          <p:cNvPr id="4" name="Content Placeholder 3"/>
          <p:cNvSpPr>
            <a:spLocks noGrp="1"/>
          </p:cNvSpPr>
          <p:nvPr>
            <p:ph sz="half" idx="1"/>
          </p:nvPr>
        </p:nvSpPr>
        <p:spPr>
          <a:xfrm>
            <a:off x="457200" y="1200151"/>
            <a:ext cx="8229600" cy="3277960"/>
          </a:xfrm>
        </p:spPr>
        <p:txBody>
          <a:bodyPr/>
          <a:lstStyle/>
          <a:p>
            <a:r>
              <a:rPr lang="en-US" dirty="0" smtClean="0"/>
              <a:t>A unified and comprehensive reference model for Wireless Sensor Networks (WSN) is needed to cover limitless &amp; diverse applications of WSNs</a:t>
            </a:r>
          </a:p>
          <a:p>
            <a:r>
              <a:rPr lang="en-US" dirty="0" smtClean="0"/>
              <a:t>A  reusable and flexible framework to allow code reuse and rapid reconfiguration of a WSN for evolving needs and requirements</a:t>
            </a:r>
          </a:p>
          <a:p>
            <a:endParaRPr lang="en-US" dirty="0"/>
          </a:p>
        </p:txBody>
      </p:sp>
    </p:spTree>
    <p:extLst>
      <p:ext uri="{BB962C8B-B14F-4D97-AF65-F5344CB8AC3E}">
        <p14:creationId xmlns:p14="http://schemas.microsoft.com/office/powerpoint/2010/main" val="28736087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sz="3000" dirty="0"/>
              <a:t>Infrastructure-based wireless networks</a:t>
            </a:r>
          </a:p>
        </p:txBody>
      </p:sp>
      <p:sp>
        <p:nvSpPr>
          <p:cNvPr id="5123" name="Rectangle 3"/>
          <p:cNvSpPr>
            <a:spLocks noGrp="1" noChangeArrowheads="1"/>
          </p:cNvSpPr>
          <p:nvPr>
            <p:ph idx="1"/>
          </p:nvPr>
        </p:nvSpPr>
        <p:spPr/>
        <p:txBody>
          <a:bodyPr/>
          <a:lstStyle/>
          <a:p>
            <a:r>
              <a:rPr lang="en-US" sz="2100" dirty="0"/>
              <a:t>Typical wireless network: Based on infrastructure</a:t>
            </a:r>
          </a:p>
          <a:p>
            <a:pPr lvl="1"/>
            <a:r>
              <a:rPr lang="en-US" sz="1350" dirty="0"/>
              <a:t>E.g., GSM, UMTS, …  </a:t>
            </a:r>
          </a:p>
          <a:p>
            <a:pPr lvl="1"/>
            <a:r>
              <a:rPr lang="en-US" sz="1350" dirty="0"/>
              <a:t>Base stations connected to a wired backbone network</a:t>
            </a:r>
          </a:p>
          <a:p>
            <a:pPr lvl="1"/>
            <a:r>
              <a:rPr lang="en-US" sz="1350" dirty="0"/>
              <a:t>Mobile entities communicate wirelessly to these base stations</a:t>
            </a:r>
          </a:p>
          <a:p>
            <a:pPr lvl="1"/>
            <a:r>
              <a:rPr lang="en-US" sz="1350" dirty="0"/>
              <a:t>Traffic between different mobile entities is relayed by base stations and wired backbone</a:t>
            </a:r>
          </a:p>
          <a:p>
            <a:pPr lvl="1"/>
            <a:r>
              <a:rPr lang="en-US" sz="1350" dirty="0"/>
              <a:t>Mobility is supported by switching from one base station to another</a:t>
            </a:r>
          </a:p>
          <a:p>
            <a:pPr lvl="1"/>
            <a:r>
              <a:rPr lang="en-US" sz="1350" dirty="0"/>
              <a:t>Backbone infrastructure required for administrative tasks</a:t>
            </a:r>
            <a:r>
              <a:rPr lang="en-US" sz="1800" dirty="0"/>
              <a:t> </a:t>
            </a:r>
          </a:p>
        </p:txBody>
      </p:sp>
      <p:grpSp>
        <p:nvGrpSpPr>
          <p:cNvPr id="2" name="Group 883"/>
          <p:cNvGrpSpPr>
            <a:grpSpLocks/>
          </p:cNvGrpSpPr>
          <p:nvPr/>
        </p:nvGrpSpPr>
        <p:grpSpPr bwMode="auto">
          <a:xfrm>
            <a:off x="1600201" y="3371850"/>
            <a:ext cx="6137672" cy="1569244"/>
            <a:chOff x="204788" y="3976688"/>
            <a:chExt cx="8183562" cy="2092325"/>
          </a:xfrm>
        </p:grpSpPr>
        <p:grpSp>
          <p:nvGrpSpPr>
            <p:cNvPr id="3" name="Group 5"/>
            <p:cNvGrpSpPr>
              <a:grpSpLocks/>
            </p:cNvGrpSpPr>
            <p:nvPr/>
          </p:nvGrpSpPr>
          <p:grpSpPr bwMode="auto">
            <a:xfrm>
              <a:off x="6659563" y="4643438"/>
              <a:ext cx="393700" cy="458787"/>
              <a:chOff x="2064" y="1411"/>
              <a:chExt cx="1287" cy="1697"/>
            </a:xfrm>
          </p:grpSpPr>
          <p:sp>
            <p:nvSpPr>
              <p:cNvPr id="5946" name="Freeform 6"/>
              <p:cNvSpPr>
                <a:spLocks/>
              </p:cNvSpPr>
              <p:nvPr/>
            </p:nvSpPr>
            <p:spPr bwMode="auto">
              <a:xfrm>
                <a:off x="2064" y="1545"/>
                <a:ext cx="1287" cy="1563"/>
              </a:xfrm>
              <a:custGeom>
                <a:avLst/>
                <a:gdLst>
                  <a:gd name="T0" fmla="*/ 0 w 2574"/>
                  <a:gd name="T1" fmla="*/ 0 h 3126"/>
                  <a:gd name="T2" fmla="*/ 0 w 2574"/>
                  <a:gd name="T3" fmla="*/ 12 h 3126"/>
                  <a:gd name="T4" fmla="*/ 0 w 2574"/>
                  <a:gd name="T5" fmla="*/ 38 h 3126"/>
                  <a:gd name="T6" fmla="*/ 0 w 2574"/>
                  <a:gd name="T7" fmla="*/ 77 h 3126"/>
                  <a:gd name="T8" fmla="*/ 1 w 2574"/>
                  <a:gd name="T9" fmla="*/ 127 h 3126"/>
                  <a:gd name="T10" fmla="*/ 2 w 2574"/>
                  <a:gd name="T11" fmla="*/ 186 h 3126"/>
                  <a:gd name="T12" fmla="*/ 3 w 2574"/>
                  <a:gd name="T13" fmla="*/ 249 h 3126"/>
                  <a:gd name="T14" fmla="*/ 5 w 2574"/>
                  <a:gd name="T15" fmla="*/ 318 h 3126"/>
                  <a:gd name="T16" fmla="*/ 6 w 2574"/>
                  <a:gd name="T17" fmla="*/ 389 h 3126"/>
                  <a:gd name="T18" fmla="*/ 7 w 2574"/>
                  <a:gd name="T19" fmla="*/ 458 h 3126"/>
                  <a:gd name="T20" fmla="*/ 9 w 2574"/>
                  <a:gd name="T21" fmla="*/ 526 h 3126"/>
                  <a:gd name="T22" fmla="*/ 10 w 2574"/>
                  <a:gd name="T23" fmla="*/ 589 h 3126"/>
                  <a:gd name="T24" fmla="*/ 11 w 2574"/>
                  <a:gd name="T25" fmla="*/ 646 h 3126"/>
                  <a:gd name="T26" fmla="*/ 12 w 2574"/>
                  <a:gd name="T27" fmla="*/ 693 h 3126"/>
                  <a:gd name="T28" fmla="*/ 13 w 2574"/>
                  <a:gd name="T29" fmla="*/ 730 h 3126"/>
                  <a:gd name="T30" fmla="*/ 13 w 2574"/>
                  <a:gd name="T31" fmla="*/ 753 h 3126"/>
                  <a:gd name="T32" fmla="*/ 14 w 2574"/>
                  <a:gd name="T33" fmla="*/ 762 h 3126"/>
                  <a:gd name="T34" fmla="*/ 193 w 2574"/>
                  <a:gd name="T35" fmla="*/ 762 h 3126"/>
                  <a:gd name="T36" fmla="*/ 111 w 2574"/>
                  <a:gd name="T37" fmla="*/ 1488 h 3126"/>
                  <a:gd name="T38" fmla="*/ 493 w 2574"/>
                  <a:gd name="T39" fmla="*/ 1563 h 3126"/>
                  <a:gd name="T40" fmla="*/ 1093 w 2574"/>
                  <a:gd name="T41" fmla="*/ 1456 h 3126"/>
                  <a:gd name="T42" fmla="*/ 907 w 2574"/>
                  <a:gd name="T43" fmla="*/ 830 h 3126"/>
                  <a:gd name="T44" fmla="*/ 901 w 2574"/>
                  <a:gd name="T45" fmla="*/ 599 h 3126"/>
                  <a:gd name="T46" fmla="*/ 1287 w 2574"/>
                  <a:gd name="T47" fmla="*/ 602 h 3126"/>
                  <a:gd name="T48" fmla="*/ 1283 w 2574"/>
                  <a:gd name="T49" fmla="*/ 138 h 3126"/>
                  <a:gd name="T50" fmla="*/ 408 w 2574"/>
                  <a:gd name="T51" fmla="*/ 149 h 3126"/>
                  <a:gd name="T52" fmla="*/ 415 w 2574"/>
                  <a:gd name="T53" fmla="*/ 0 h 3126"/>
                  <a:gd name="T54" fmla="*/ 0 w 2574"/>
                  <a:gd name="T55" fmla="*/ 0 h 3126"/>
                  <a:gd name="T56" fmla="*/ 0 w 2574"/>
                  <a:gd name="T57" fmla="*/ 0 h 31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74"/>
                  <a:gd name="T88" fmla="*/ 0 h 3126"/>
                  <a:gd name="T89" fmla="*/ 2574 w 2574"/>
                  <a:gd name="T90" fmla="*/ 3126 h 31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74" h="3126">
                    <a:moveTo>
                      <a:pt x="0" y="0"/>
                    </a:moveTo>
                    <a:lnTo>
                      <a:pt x="0" y="23"/>
                    </a:lnTo>
                    <a:lnTo>
                      <a:pt x="0" y="76"/>
                    </a:lnTo>
                    <a:lnTo>
                      <a:pt x="0" y="154"/>
                    </a:lnTo>
                    <a:lnTo>
                      <a:pt x="2" y="255"/>
                    </a:lnTo>
                    <a:lnTo>
                      <a:pt x="4" y="371"/>
                    </a:lnTo>
                    <a:lnTo>
                      <a:pt x="6" y="498"/>
                    </a:lnTo>
                    <a:lnTo>
                      <a:pt x="10" y="635"/>
                    </a:lnTo>
                    <a:lnTo>
                      <a:pt x="13" y="778"/>
                    </a:lnTo>
                    <a:lnTo>
                      <a:pt x="15" y="917"/>
                    </a:lnTo>
                    <a:lnTo>
                      <a:pt x="17" y="1052"/>
                    </a:lnTo>
                    <a:lnTo>
                      <a:pt x="21" y="1177"/>
                    </a:lnTo>
                    <a:lnTo>
                      <a:pt x="23" y="1291"/>
                    </a:lnTo>
                    <a:lnTo>
                      <a:pt x="25" y="1386"/>
                    </a:lnTo>
                    <a:lnTo>
                      <a:pt x="27" y="1460"/>
                    </a:lnTo>
                    <a:lnTo>
                      <a:pt x="27" y="1506"/>
                    </a:lnTo>
                    <a:lnTo>
                      <a:pt x="29" y="1523"/>
                    </a:lnTo>
                    <a:lnTo>
                      <a:pt x="386" y="1523"/>
                    </a:lnTo>
                    <a:lnTo>
                      <a:pt x="222" y="2976"/>
                    </a:lnTo>
                    <a:lnTo>
                      <a:pt x="987" y="3126"/>
                    </a:lnTo>
                    <a:lnTo>
                      <a:pt x="2186" y="2911"/>
                    </a:lnTo>
                    <a:lnTo>
                      <a:pt x="1815" y="1660"/>
                    </a:lnTo>
                    <a:lnTo>
                      <a:pt x="1802" y="1198"/>
                    </a:lnTo>
                    <a:lnTo>
                      <a:pt x="2574" y="1204"/>
                    </a:lnTo>
                    <a:lnTo>
                      <a:pt x="2566" y="276"/>
                    </a:lnTo>
                    <a:lnTo>
                      <a:pt x="817" y="297"/>
                    </a:lnTo>
                    <a:lnTo>
                      <a:pt x="831" y="0"/>
                    </a:lnTo>
                    <a:lnTo>
                      <a:pt x="0" y="0"/>
                    </a:lnTo>
                    <a:close/>
                  </a:path>
                </a:pathLst>
              </a:custGeom>
              <a:solidFill>
                <a:srgbClr val="FFFFFF"/>
              </a:solidFill>
              <a:ln w="9525">
                <a:noFill/>
                <a:round/>
                <a:headEnd/>
                <a:tailEnd/>
              </a:ln>
            </p:spPr>
            <p:txBody>
              <a:bodyPr/>
              <a:lstStyle/>
              <a:p>
                <a:endParaRPr lang="en-US" sz="1725"/>
              </a:p>
            </p:txBody>
          </p:sp>
          <p:sp>
            <p:nvSpPr>
              <p:cNvPr id="5947" name="Freeform 7"/>
              <p:cNvSpPr>
                <a:spLocks/>
              </p:cNvSpPr>
              <p:nvPr/>
            </p:nvSpPr>
            <p:spPr bwMode="auto">
              <a:xfrm>
                <a:off x="2113" y="1411"/>
                <a:ext cx="1182" cy="805"/>
              </a:xfrm>
              <a:custGeom>
                <a:avLst/>
                <a:gdLst>
                  <a:gd name="T0" fmla="*/ 0 w 2363"/>
                  <a:gd name="T1" fmla="*/ 141 h 1610"/>
                  <a:gd name="T2" fmla="*/ 19 w 2363"/>
                  <a:gd name="T3" fmla="*/ 778 h 1610"/>
                  <a:gd name="T4" fmla="*/ 1182 w 2363"/>
                  <a:gd name="T5" fmla="*/ 805 h 1610"/>
                  <a:gd name="T6" fmla="*/ 1175 w 2363"/>
                  <a:gd name="T7" fmla="*/ 86 h 1610"/>
                  <a:gd name="T8" fmla="*/ 1172 w 2363"/>
                  <a:gd name="T9" fmla="*/ 84 h 1610"/>
                  <a:gd name="T10" fmla="*/ 1166 w 2363"/>
                  <a:gd name="T11" fmla="*/ 78 h 1610"/>
                  <a:gd name="T12" fmla="*/ 1153 w 2363"/>
                  <a:gd name="T13" fmla="*/ 70 h 1610"/>
                  <a:gd name="T14" fmla="*/ 1137 w 2363"/>
                  <a:gd name="T15" fmla="*/ 58 h 1610"/>
                  <a:gd name="T16" fmla="*/ 1116 w 2363"/>
                  <a:gd name="T17" fmla="*/ 46 h 1610"/>
                  <a:gd name="T18" fmla="*/ 1091 w 2363"/>
                  <a:gd name="T19" fmla="*/ 34 h 1610"/>
                  <a:gd name="T20" fmla="*/ 1062 w 2363"/>
                  <a:gd name="T21" fmla="*/ 23 h 1610"/>
                  <a:gd name="T22" fmla="*/ 1030 w 2363"/>
                  <a:gd name="T23" fmla="*/ 13 h 1610"/>
                  <a:gd name="T24" fmla="*/ 991 w 2363"/>
                  <a:gd name="T25" fmla="*/ 5 h 1610"/>
                  <a:gd name="T26" fmla="*/ 949 w 2363"/>
                  <a:gd name="T27" fmla="*/ 0 h 1610"/>
                  <a:gd name="T28" fmla="*/ 903 w 2363"/>
                  <a:gd name="T29" fmla="*/ 0 h 1610"/>
                  <a:gd name="T30" fmla="*/ 854 w 2363"/>
                  <a:gd name="T31" fmla="*/ 5 h 1610"/>
                  <a:gd name="T32" fmla="*/ 800 w 2363"/>
                  <a:gd name="T33" fmla="*/ 15 h 1610"/>
                  <a:gd name="T34" fmla="*/ 743 w 2363"/>
                  <a:gd name="T35" fmla="*/ 33 h 1610"/>
                  <a:gd name="T36" fmla="*/ 681 w 2363"/>
                  <a:gd name="T37" fmla="*/ 56 h 1610"/>
                  <a:gd name="T38" fmla="*/ 617 w 2363"/>
                  <a:gd name="T39" fmla="*/ 90 h 1610"/>
                  <a:gd name="T40" fmla="*/ 551 w 2363"/>
                  <a:gd name="T41" fmla="*/ 122 h 1610"/>
                  <a:gd name="T42" fmla="*/ 488 w 2363"/>
                  <a:gd name="T43" fmla="*/ 149 h 1610"/>
                  <a:gd name="T44" fmla="*/ 428 w 2363"/>
                  <a:gd name="T45" fmla="*/ 168 h 1610"/>
                  <a:gd name="T46" fmla="*/ 371 w 2363"/>
                  <a:gd name="T47" fmla="*/ 182 h 1610"/>
                  <a:gd name="T48" fmla="*/ 316 w 2363"/>
                  <a:gd name="T49" fmla="*/ 189 h 1610"/>
                  <a:gd name="T50" fmla="*/ 265 w 2363"/>
                  <a:gd name="T51" fmla="*/ 193 h 1610"/>
                  <a:gd name="T52" fmla="*/ 218 w 2363"/>
                  <a:gd name="T53" fmla="*/ 193 h 1610"/>
                  <a:gd name="T54" fmla="*/ 175 w 2363"/>
                  <a:gd name="T55" fmla="*/ 190 h 1610"/>
                  <a:gd name="T56" fmla="*/ 135 w 2363"/>
                  <a:gd name="T57" fmla="*/ 184 h 1610"/>
                  <a:gd name="T58" fmla="*/ 102 w 2363"/>
                  <a:gd name="T59" fmla="*/ 177 h 1610"/>
                  <a:gd name="T60" fmla="*/ 71 w 2363"/>
                  <a:gd name="T61" fmla="*/ 169 h 1610"/>
                  <a:gd name="T62" fmla="*/ 47 w 2363"/>
                  <a:gd name="T63" fmla="*/ 161 h 1610"/>
                  <a:gd name="T64" fmla="*/ 27 w 2363"/>
                  <a:gd name="T65" fmla="*/ 153 h 1610"/>
                  <a:gd name="T66" fmla="*/ 12 w 2363"/>
                  <a:gd name="T67" fmla="*/ 147 h 1610"/>
                  <a:gd name="T68" fmla="*/ 3 w 2363"/>
                  <a:gd name="T69" fmla="*/ 143 h 1610"/>
                  <a:gd name="T70" fmla="*/ 0 w 2363"/>
                  <a:gd name="T71" fmla="*/ 141 h 1610"/>
                  <a:gd name="T72" fmla="*/ 0 w 2363"/>
                  <a:gd name="T73" fmla="*/ 141 h 16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63"/>
                  <a:gd name="T112" fmla="*/ 0 h 1610"/>
                  <a:gd name="T113" fmla="*/ 2363 w 2363"/>
                  <a:gd name="T114" fmla="*/ 1610 h 16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63" h="1610">
                    <a:moveTo>
                      <a:pt x="0" y="281"/>
                    </a:moveTo>
                    <a:lnTo>
                      <a:pt x="38" y="1555"/>
                    </a:lnTo>
                    <a:lnTo>
                      <a:pt x="2363" y="1610"/>
                    </a:lnTo>
                    <a:lnTo>
                      <a:pt x="2350" y="171"/>
                    </a:lnTo>
                    <a:lnTo>
                      <a:pt x="2344" y="167"/>
                    </a:lnTo>
                    <a:lnTo>
                      <a:pt x="2331" y="156"/>
                    </a:lnTo>
                    <a:lnTo>
                      <a:pt x="2306" y="139"/>
                    </a:lnTo>
                    <a:lnTo>
                      <a:pt x="2273" y="116"/>
                    </a:lnTo>
                    <a:lnTo>
                      <a:pt x="2232" y="91"/>
                    </a:lnTo>
                    <a:lnTo>
                      <a:pt x="2182" y="68"/>
                    </a:lnTo>
                    <a:lnTo>
                      <a:pt x="2123" y="46"/>
                    </a:lnTo>
                    <a:lnTo>
                      <a:pt x="2059" y="25"/>
                    </a:lnTo>
                    <a:lnTo>
                      <a:pt x="1981" y="10"/>
                    </a:lnTo>
                    <a:lnTo>
                      <a:pt x="1897" y="0"/>
                    </a:lnTo>
                    <a:lnTo>
                      <a:pt x="1806" y="0"/>
                    </a:lnTo>
                    <a:lnTo>
                      <a:pt x="1707" y="10"/>
                    </a:lnTo>
                    <a:lnTo>
                      <a:pt x="1599" y="30"/>
                    </a:lnTo>
                    <a:lnTo>
                      <a:pt x="1485" y="65"/>
                    </a:lnTo>
                    <a:lnTo>
                      <a:pt x="1361" y="112"/>
                    </a:lnTo>
                    <a:lnTo>
                      <a:pt x="1234" y="179"/>
                    </a:lnTo>
                    <a:lnTo>
                      <a:pt x="1101" y="245"/>
                    </a:lnTo>
                    <a:lnTo>
                      <a:pt x="975" y="297"/>
                    </a:lnTo>
                    <a:lnTo>
                      <a:pt x="855" y="335"/>
                    </a:lnTo>
                    <a:lnTo>
                      <a:pt x="741" y="363"/>
                    </a:lnTo>
                    <a:lnTo>
                      <a:pt x="631" y="378"/>
                    </a:lnTo>
                    <a:lnTo>
                      <a:pt x="530" y="386"/>
                    </a:lnTo>
                    <a:lnTo>
                      <a:pt x="435" y="386"/>
                    </a:lnTo>
                    <a:lnTo>
                      <a:pt x="350" y="380"/>
                    </a:lnTo>
                    <a:lnTo>
                      <a:pt x="270" y="367"/>
                    </a:lnTo>
                    <a:lnTo>
                      <a:pt x="203" y="354"/>
                    </a:lnTo>
                    <a:lnTo>
                      <a:pt x="142" y="338"/>
                    </a:lnTo>
                    <a:lnTo>
                      <a:pt x="93" y="321"/>
                    </a:lnTo>
                    <a:lnTo>
                      <a:pt x="53" y="306"/>
                    </a:lnTo>
                    <a:lnTo>
                      <a:pt x="23" y="293"/>
                    </a:lnTo>
                    <a:lnTo>
                      <a:pt x="6" y="285"/>
                    </a:lnTo>
                    <a:lnTo>
                      <a:pt x="0" y="281"/>
                    </a:lnTo>
                    <a:close/>
                  </a:path>
                </a:pathLst>
              </a:custGeom>
              <a:solidFill>
                <a:srgbClr val="F7FAFF"/>
              </a:solidFill>
              <a:ln w="9525">
                <a:noFill/>
                <a:round/>
                <a:headEnd/>
                <a:tailEnd/>
              </a:ln>
            </p:spPr>
            <p:txBody>
              <a:bodyPr/>
              <a:lstStyle/>
              <a:p>
                <a:endParaRPr lang="en-US" sz="1725"/>
              </a:p>
            </p:txBody>
          </p:sp>
          <p:sp>
            <p:nvSpPr>
              <p:cNvPr id="5948" name="Freeform 8"/>
              <p:cNvSpPr>
                <a:spLocks/>
              </p:cNvSpPr>
              <p:nvPr/>
            </p:nvSpPr>
            <p:spPr bwMode="auto">
              <a:xfrm>
                <a:off x="2199" y="1768"/>
                <a:ext cx="104" cy="203"/>
              </a:xfrm>
              <a:custGeom>
                <a:avLst/>
                <a:gdLst>
                  <a:gd name="T0" fmla="*/ 0 w 207"/>
                  <a:gd name="T1" fmla="*/ 3 h 405"/>
                  <a:gd name="T2" fmla="*/ 6 w 207"/>
                  <a:gd name="T3" fmla="*/ 203 h 405"/>
                  <a:gd name="T4" fmla="*/ 104 w 207"/>
                  <a:gd name="T5" fmla="*/ 203 h 405"/>
                  <a:gd name="T6" fmla="*/ 91 w 207"/>
                  <a:gd name="T7" fmla="*/ 0 h 405"/>
                  <a:gd name="T8" fmla="*/ 0 w 207"/>
                  <a:gd name="T9" fmla="*/ 3 h 405"/>
                  <a:gd name="T10" fmla="*/ 0 w 207"/>
                  <a:gd name="T11" fmla="*/ 3 h 405"/>
                  <a:gd name="T12" fmla="*/ 0 60000 65536"/>
                  <a:gd name="T13" fmla="*/ 0 60000 65536"/>
                  <a:gd name="T14" fmla="*/ 0 60000 65536"/>
                  <a:gd name="T15" fmla="*/ 0 60000 65536"/>
                  <a:gd name="T16" fmla="*/ 0 60000 65536"/>
                  <a:gd name="T17" fmla="*/ 0 60000 65536"/>
                  <a:gd name="T18" fmla="*/ 0 w 207"/>
                  <a:gd name="T19" fmla="*/ 0 h 405"/>
                  <a:gd name="T20" fmla="*/ 207 w 207"/>
                  <a:gd name="T21" fmla="*/ 405 h 405"/>
                </a:gdLst>
                <a:ahLst/>
                <a:cxnLst>
                  <a:cxn ang="T12">
                    <a:pos x="T0" y="T1"/>
                  </a:cxn>
                  <a:cxn ang="T13">
                    <a:pos x="T2" y="T3"/>
                  </a:cxn>
                  <a:cxn ang="T14">
                    <a:pos x="T4" y="T5"/>
                  </a:cxn>
                  <a:cxn ang="T15">
                    <a:pos x="T6" y="T7"/>
                  </a:cxn>
                  <a:cxn ang="T16">
                    <a:pos x="T8" y="T9"/>
                  </a:cxn>
                  <a:cxn ang="T17">
                    <a:pos x="T10" y="T11"/>
                  </a:cxn>
                </a:cxnLst>
                <a:rect l="T18" t="T19" r="T20" b="T21"/>
                <a:pathLst>
                  <a:path w="207" h="405">
                    <a:moveTo>
                      <a:pt x="0" y="6"/>
                    </a:moveTo>
                    <a:lnTo>
                      <a:pt x="11" y="405"/>
                    </a:lnTo>
                    <a:lnTo>
                      <a:pt x="207" y="405"/>
                    </a:lnTo>
                    <a:lnTo>
                      <a:pt x="181" y="0"/>
                    </a:lnTo>
                    <a:lnTo>
                      <a:pt x="0" y="6"/>
                    </a:lnTo>
                    <a:close/>
                  </a:path>
                </a:pathLst>
              </a:custGeom>
              <a:solidFill>
                <a:srgbClr val="A6BFFF"/>
              </a:solidFill>
              <a:ln w="9525">
                <a:noFill/>
                <a:round/>
                <a:headEnd/>
                <a:tailEnd/>
              </a:ln>
            </p:spPr>
            <p:txBody>
              <a:bodyPr/>
              <a:lstStyle/>
              <a:p>
                <a:endParaRPr lang="en-US" sz="1725"/>
              </a:p>
            </p:txBody>
          </p:sp>
          <p:sp>
            <p:nvSpPr>
              <p:cNvPr id="5949" name="Freeform 9"/>
              <p:cNvSpPr>
                <a:spLocks/>
              </p:cNvSpPr>
              <p:nvPr/>
            </p:nvSpPr>
            <p:spPr bwMode="auto">
              <a:xfrm>
                <a:off x="2214" y="1480"/>
                <a:ext cx="994" cy="1501"/>
              </a:xfrm>
              <a:custGeom>
                <a:avLst/>
                <a:gdLst>
                  <a:gd name="T0" fmla="*/ 22 w 1989"/>
                  <a:gd name="T1" fmla="*/ 167 h 3000"/>
                  <a:gd name="T2" fmla="*/ 47 w 1989"/>
                  <a:gd name="T3" fmla="*/ 595 h 3000"/>
                  <a:gd name="T4" fmla="*/ 138 w 1989"/>
                  <a:gd name="T5" fmla="*/ 612 h 3000"/>
                  <a:gd name="T6" fmla="*/ 0 w 1989"/>
                  <a:gd name="T7" fmla="*/ 1439 h 3000"/>
                  <a:gd name="T8" fmla="*/ 304 w 1989"/>
                  <a:gd name="T9" fmla="*/ 1501 h 3000"/>
                  <a:gd name="T10" fmla="*/ 607 w 1989"/>
                  <a:gd name="T11" fmla="*/ 1458 h 3000"/>
                  <a:gd name="T12" fmla="*/ 438 w 1989"/>
                  <a:gd name="T13" fmla="*/ 611 h 3000"/>
                  <a:gd name="T14" fmla="*/ 493 w 1989"/>
                  <a:gd name="T15" fmla="*/ 527 h 3000"/>
                  <a:gd name="T16" fmla="*/ 914 w 1989"/>
                  <a:gd name="T17" fmla="*/ 654 h 3000"/>
                  <a:gd name="T18" fmla="*/ 916 w 1989"/>
                  <a:gd name="T19" fmla="*/ 650 h 3000"/>
                  <a:gd name="T20" fmla="*/ 921 w 1989"/>
                  <a:gd name="T21" fmla="*/ 639 h 3000"/>
                  <a:gd name="T22" fmla="*/ 930 w 1989"/>
                  <a:gd name="T23" fmla="*/ 621 h 3000"/>
                  <a:gd name="T24" fmla="*/ 940 w 1989"/>
                  <a:gd name="T25" fmla="*/ 596 h 3000"/>
                  <a:gd name="T26" fmla="*/ 950 w 1989"/>
                  <a:gd name="T27" fmla="*/ 567 h 3000"/>
                  <a:gd name="T28" fmla="*/ 962 w 1989"/>
                  <a:gd name="T29" fmla="*/ 532 h 3000"/>
                  <a:gd name="T30" fmla="*/ 973 w 1989"/>
                  <a:gd name="T31" fmla="*/ 492 h 3000"/>
                  <a:gd name="T32" fmla="*/ 983 w 1989"/>
                  <a:gd name="T33" fmla="*/ 447 h 3000"/>
                  <a:gd name="T34" fmla="*/ 989 w 1989"/>
                  <a:gd name="T35" fmla="*/ 399 h 3000"/>
                  <a:gd name="T36" fmla="*/ 994 w 1989"/>
                  <a:gd name="T37" fmla="*/ 347 h 3000"/>
                  <a:gd name="T38" fmla="*/ 994 w 1989"/>
                  <a:gd name="T39" fmla="*/ 293 h 3000"/>
                  <a:gd name="T40" fmla="*/ 991 w 1989"/>
                  <a:gd name="T41" fmla="*/ 237 h 3000"/>
                  <a:gd name="T42" fmla="*/ 982 w 1989"/>
                  <a:gd name="T43" fmla="*/ 179 h 3000"/>
                  <a:gd name="T44" fmla="*/ 967 w 1989"/>
                  <a:gd name="T45" fmla="*/ 120 h 3000"/>
                  <a:gd name="T46" fmla="*/ 944 w 1989"/>
                  <a:gd name="T47" fmla="*/ 60 h 3000"/>
                  <a:gd name="T48" fmla="*/ 914 w 1989"/>
                  <a:gd name="T49" fmla="*/ 0 h 3000"/>
                  <a:gd name="T50" fmla="*/ 536 w 1989"/>
                  <a:gd name="T51" fmla="*/ 249 h 3000"/>
                  <a:gd name="T52" fmla="*/ 134 w 1989"/>
                  <a:gd name="T53" fmla="*/ 243 h 3000"/>
                  <a:gd name="T54" fmla="*/ 124 w 1989"/>
                  <a:gd name="T55" fmla="*/ 160 h 3000"/>
                  <a:gd name="T56" fmla="*/ 22 w 1989"/>
                  <a:gd name="T57" fmla="*/ 167 h 3000"/>
                  <a:gd name="T58" fmla="*/ 22 w 1989"/>
                  <a:gd name="T59" fmla="*/ 167 h 30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3000"/>
                  <a:gd name="T92" fmla="*/ 1989 w 1989"/>
                  <a:gd name="T93" fmla="*/ 3000 h 30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3000">
                    <a:moveTo>
                      <a:pt x="44" y="333"/>
                    </a:moveTo>
                    <a:lnTo>
                      <a:pt x="94" y="1190"/>
                    </a:lnTo>
                    <a:lnTo>
                      <a:pt x="276" y="1224"/>
                    </a:lnTo>
                    <a:lnTo>
                      <a:pt x="0" y="2877"/>
                    </a:lnTo>
                    <a:lnTo>
                      <a:pt x="609" y="3000"/>
                    </a:lnTo>
                    <a:lnTo>
                      <a:pt x="1215" y="2915"/>
                    </a:lnTo>
                    <a:lnTo>
                      <a:pt x="877" y="1222"/>
                    </a:lnTo>
                    <a:lnTo>
                      <a:pt x="987" y="1053"/>
                    </a:lnTo>
                    <a:lnTo>
                      <a:pt x="1829" y="1308"/>
                    </a:lnTo>
                    <a:lnTo>
                      <a:pt x="1833" y="1300"/>
                    </a:lnTo>
                    <a:lnTo>
                      <a:pt x="1842" y="1278"/>
                    </a:lnTo>
                    <a:lnTo>
                      <a:pt x="1860" y="1241"/>
                    </a:lnTo>
                    <a:lnTo>
                      <a:pt x="1880" y="1192"/>
                    </a:lnTo>
                    <a:lnTo>
                      <a:pt x="1901" y="1133"/>
                    </a:lnTo>
                    <a:lnTo>
                      <a:pt x="1924" y="1063"/>
                    </a:lnTo>
                    <a:lnTo>
                      <a:pt x="1947" y="983"/>
                    </a:lnTo>
                    <a:lnTo>
                      <a:pt x="1966" y="893"/>
                    </a:lnTo>
                    <a:lnTo>
                      <a:pt x="1979" y="797"/>
                    </a:lnTo>
                    <a:lnTo>
                      <a:pt x="1989" y="694"/>
                    </a:lnTo>
                    <a:lnTo>
                      <a:pt x="1989" y="585"/>
                    </a:lnTo>
                    <a:lnTo>
                      <a:pt x="1983" y="473"/>
                    </a:lnTo>
                    <a:lnTo>
                      <a:pt x="1964" y="357"/>
                    </a:lnTo>
                    <a:lnTo>
                      <a:pt x="1934" y="239"/>
                    </a:lnTo>
                    <a:lnTo>
                      <a:pt x="1888" y="120"/>
                    </a:lnTo>
                    <a:lnTo>
                      <a:pt x="1829" y="0"/>
                    </a:lnTo>
                    <a:lnTo>
                      <a:pt x="1073" y="498"/>
                    </a:lnTo>
                    <a:lnTo>
                      <a:pt x="268" y="485"/>
                    </a:lnTo>
                    <a:lnTo>
                      <a:pt x="249" y="319"/>
                    </a:lnTo>
                    <a:lnTo>
                      <a:pt x="44" y="333"/>
                    </a:lnTo>
                    <a:close/>
                  </a:path>
                </a:pathLst>
              </a:custGeom>
              <a:solidFill>
                <a:srgbClr val="D4E3FC"/>
              </a:solidFill>
              <a:ln w="9525">
                <a:noFill/>
                <a:round/>
                <a:headEnd/>
                <a:tailEnd/>
              </a:ln>
            </p:spPr>
            <p:txBody>
              <a:bodyPr/>
              <a:lstStyle/>
              <a:p>
                <a:endParaRPr lang="en-US" sz="1725"/>
              </a:p>
            </p:txBody>
          </p:sp>
          <p:sp>
            <p:nvSpPr>
              <p:cNvPr id="5950" name="Freeform 10"/>
              <p:cNvSpPr>
                <a:spLocks/>
              </p:cNvSpPr>
              <p:nvPr/>
            </p:nvSpPr>
            <p:spPr bwMode="auto">
              <a:xfrm>
                <a:off x="2296" y="2373"/>
                <a:ext cx="157" cy="532"/>
              </a:xfrm>
              <a:custGeom>
                <a:avLst/>
                <a:gdLst>
                  <a:gd name="T0" fmla="*/ 75 w 314"/>
                  <a:gd name="T1" fmla="*/ 6 h 1065"/>
                  <a:gd name="T2" fmla="*/ 0 w 314"/>
                  <a:gd name="T3" fmla="*/ 516 h 1065"/>
                  <a:gd name="T4" fmla="*/ 124 w 314"/>
                  <a:gd name="T5" fmla="*/ 532 h 1065"/>
                  <a:gd name="T6" fmla="*/ 157 w 314"/>
                  <a:gd name="T7" fmla="*/ 0 h 1065"/>
                  <a:gd name="T8" fmla="*/ 75 w 314"/>
                  <a:gd name="T9" fmla="*/ 6 h 1065"/>
                  <a:gd name="T10" fmla="*/ 75 w 314"/>
                  <a:gd name="T11" fmla="*/ 6 h 1065"/>
                  <a:gd name="T12" fmla="*/ 0 60000 65536"/>
                  <a:gd name="T13" fmla="*/ 0 60000 65536"/>
                  <a:gd name="T14" fmla="*/ 0 60000 65536"/>
                  <a:gd name="T15" fmla="*/ 0 60000 65536"/>
                  <a:gd name="T16" fmla="*/ 0 60000 65536"/>
                  <a:gd name="T17" fmla="*/ 0 60000 65536"/>
                  <a:gd name="T18" fmla="*/ 0 w 314"/>
                  <a:gd name="T19" fmla="*/ 0 h 1065"/>
                  <a:gd name="T20" fmla="*/ 314 w 314"/>
                  <a:gd name="T21" fmla="*/ 1065 h 1065"/>
                </a:gdLst>
                <a:ahLst/>
                <a:cxnLst>
                  <a:cxn ang="T12">
                    <a:pos x="T0" y="T1"/>
                  </a:cxn>
                  <a:cxn ang="T13">
                    <a:pos x="T2" y="T3"/>
                  </a:cxn>
                  <a:cxn ang="T14">
                    <a:pos x="T4" y="T5"/>
                  </a:cxn>
                  <a:cxn ang="T15">
                    <a:pos x="T6" y="T7"/>
                  </a:cxn>
                  <a:cxn ang="T16">
                    <a:pos x="T8" y="T9"/>
                  </a:cxn>
                  <a:cxn ang="T17">
                    <a:pos x="T10" y="T11"/>
                  </a:cxn>
                </a:cxnLst>
                <a:rect l="T18" t="T19" r="T20" b="T21"/>
                <a:pathLst>
                  <a:path w="314" h="1065">
                    <a:moveTo>
                      <a:pt x="150" y="12"/>
                    </a:moveTo>
                    <a:lnTo>
                      <a:pt x="0" y="1033"/>
                    </a:lnTo>
                    <a:lnTo>
                      <a:pt x="249" y="1065"/>
                    </a:lnTo>
                    <a:lnTo>
                      <a:pt x="314" y="0"/>
                    </a:lnTo>
                    <a:lnTo>
                      <a:pt x="150" y="12"/>
                    </a:lnTo>
                    <a:close/>
                  </a:path>
                </a:pathLst>
              </a:custGeom>
              <a:solidFill>
                <a:srgbClr val="7087DB"/>
              </a:solidFill>
              <a:ln w="9525">
                <a:noFill/>
                <a:round/>
                <a:headEnd/>
                <a:tailEnd/>
              </a:ln>
            </p:spPr>
            <p:txBody>
              <a:bodyPr/>
              <a:lstStyle/>
              <a:p>
                <a:endParaRPr lang="en-US" sz="1725"/>
              </a:p>
            </p:txBody>
          </p:sp>
          <p:sp>
            <p:nvSpPr>
              <p:cNvPr id="5951" name="Freeform 11"/>
              <p:cNvSpPr>
                <a:spLocks/>
              </p:cNvSpPr>
              <p:nvPr/>
            </p:nvSpPr>
            <p:spPr bwMode="auto">
              <a:xfrm>
                <a:off x="2497" y="2755"/>
                <a:ext cx="349" cy="193"/>
              </a:xfrm>
              <a:custGeom>
                <a:avLst/>
                <a:gdLst>
                  <a:gd name="T0" fmla="*/ 0 w 698"/>
                  <a:gd name="T1" fmla="*/ 193 h 386"/>
                  <a:gd name="T2" fmla="*/ 349 w 698"/>
                  <a:gd name="T3" fmla="*/ 142 h 386"/>
                  <a:gd name="T4" fmla="*/ 321 w 698"/>
                  <a:gd name="T5" fmla="*/ 0 h 386"/>
                  <a:gd name="T6" fmla="*/ 15 w 698"/>
                  <a:gd name="T7" fmla="*/ 47 h 386"/>
                  <a:gd name="T8" fmla="*/ 0 w 698"/>
                  <a:gd name="T9" fmla="*/ 193 h 386"/>
                  <a:gd name="T10" fmla="*/ 0 w 698"/>
                  <a:gd name="T11" fmla="*/ 193 h 386"/>
                  <a:gd name="T12" fmla="*/ 0 60000 65536"/>
                  <a:gd name="T13" fmla="*/ 0 60000 65536"/>
                  <a:gd name="T14" fmla="*/ 0 60000 65536"/>
                  <a:gd name="T15" fmla="*/ 0 60000 65536"/>
                  <a:gd name="T16" fmla="*/ 0 60000 65536"/>
                  <a:gd name="T17" fmla="*/ 0 60000 65536"/>
                  <a:gd name="T18" fmla="*/ 0 w 698"/>
                  <a:gd name="T19" fmla="*/ 0 h 386"/>
                  <a:gd name="T20" fmla="*/ 698 w 698"/>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698" h="386">
                    <a:moveTo>
                      <a:pt x="0" y="386"/>
                    </a:moveTo>
                    <a:lnTo>
                      <a:pt x="698" y="283"/>
                    </a:lnTo>
                    <a:lnTo>
                      <a:pt x="642" y="0"/>
                    </a:lnTo>
                    <a:lnTo>
                      <a:pt x="30" y="93"/>
                    </a:lnTo>
                    <a:lnTo>
                      <a:pt x="0" y="386"/>
                    </a:lnTo>
                    <a:close/>
                  </a:path>
                </a:pathLst>
              </a:custGeom>
              <a:solidFill>
                <a:srgbClr val="7087DB"/>
              </a:solidFill>
              <a:ln w="9525">
                <a:noFill/>
                <a:round/>
                <a:headEnd/>
                <a:tailEnd/>
              </a:ln>
            </p:spPr>
            <p:txBody>
              <a:bodyPr/>
              <a:lstStyle/>
              <a:p>
                <a:endParaRPr lang="en-US" sz="1725"/>
              </a:p>
            </p:txBody>
          </p:sp>
          <p:sp>
            <p:nvSpPr>
              <p:cNvPr id="5952" name="Freeform 12"/>
              <p:cNvSpPr>
                <a:spLocks/>
              </p:cNvSpPr>
              <p:nvPr/>
            </p:nvSpPr>
            <p:spPr bwMode="auto">
              <a:xfrm>
                <a:off x="2353" y="1691"/>
                <a:ext cx="310" cy="292"/>
              </a:xfrm>
              <a:custGeom>
                <a:avLst/>
                <a:gdLst>
                  <a:gd name="T0" fmla="*/ 171 w 620"/>
                  <a:gd name="T1" fmla="*/ 290 h 586"/>
                  <a:gd name="T2" fmla="*/ 200 w 620"/>
                  <a:gd name="T3" fmla="*/ 284 h 586"/>
                  <a:gd name="T4" fmla="*/ 229 w 620"/>
                  <a:gd name="T5" fmla="*/ 274 h 586"/>
                  <a:gd name="T6" fmla="*/ 253 w 620"/>
                  <a:gd name="T7" fmla="*/ 258 h 586"/>
                  <a:gd name="T8" fmla="*/ 275 w 620"/>
                  <a:gd name="T9" fmla="*/ 239 h 586"/>
                  <a:gd name="T10" fmla="*/ 291 w 620"/>
                  <a:gd name="T11" fmla="*/ 215 h 586"/>
                  <a:gd name="T12" fmla="*/ 303 w 620"/>
                  <a:gd name="T13" fmla="*/ 189 h 586"/>
                  <a:gd name="T14" fmla="*/ 309 w 620"/>
                  <a:gd name="T15" fmla="*/ 161 h 586"/>
                  <a:gd name="T16" fmla="*/ 309 w 620"/>
                  <a:gd name="T17" fmla="*/ 131 h 586"/>
                  <a:gd name="T18" fmla="*/ 303 w 620"/>
                  <a:gd name="T19" fmla="*/ 102 h 586"/>
                  <a:gd name="T20" fmla="*/ 291 w 620"/>
                  <a:gd name="T21" fmla="*/ 77 h 586"/>
                  <a:gd name="T22" fmla="*/ 275 w 620"/>
                  <a:gd name="T23" fmla="*/ 53 h 586"/>
                  <a:gd name="T24" fmla="*/ 253 w 620"/>
                  <a:gd name="T25" fmla="*/ 33 h 586"/>
                  <a:gd name="T26" fmla="*/ 229 w 620"/>
                  <a:gd name="T27" fmla="*/ 17 h 586"/>
                  <a:gd name="T28" fmla="*/ 200 w 620"/>
                  <a:gd name="T29" fmla="*/ 6 h 586"/>
                  <a:gd name="T30" fmla="*/ 171 w 620"/>
                  <a:gd name="T31" fmla="*/ 1 h 586"/>
                  <a:gd name="T32" fmla="*/ 139 w 620"/>
                  <a:gd name="T33" fmla="*/ 1 h 586"/>
                  <a:gd name="T34" fmla="*/ 108 w 620"/>
                  <a:gd name="T35" fmla="*/ 6 h 586"/>
                  <a:gd name="T36" fmla="*/ 80 w 620"/>
                  <a:gd name="T37" fmla="*/ 17 h 586"/>
                  <a:gd name="T38" fmla="*/ 56 w 620"/>
                  <a:gd name="T39" fmla="*/ 33 h 586"/>
                  <a:gd name="T40" fmla="*/ 35 w 620"/>
                  <a:gd name="T41" fmla="*/ 53 h 586"/>
                  <a:gd name="T42" fmla="*/ 19 w 620"/>
                  <a:gd name="T43" fmla="*/ 77 h 586"/>
                  <a:gd name="T44" fmla="*/ 6 w 620"/>
                  <a:gd name="T45" fmla="*/ 102 h 586"/>
                  <a:gd name="T46" fmla="*/ 1 w 620"/>
                  <a:gd name="T47" fmla="*/ 131 h 586"/>
                  <a:gd name="T48" fmla="*/ 1 w 620"/>
                  <a:gd name="T49" fmla="*/ 161 h 586"/>
                  <a:gd name="T50" fmla="*/ 6 w 620"/>
                  <a:gd name="T51" fmla="*/ 189 h 586"/>
                  <a:gd name="T52" fmla="*/ 19 w 620"/>
                  <a:gd name="T53" fmla="*/ 215 h 586"/>
                  <a:gd name="T54" fmla="*/ 35 w 620"/>
                  <a:gd name="T55" fmla="*/ 239 h 586"/>
                  <a:gd name="T56" fmla="*/ 56 w 620"/>
                  <a:gd name="T57" fmla="*/ 258 h 586"/>
                  <a:gd name="T58" fmla="*/ 80 w 620"/>
                  <a:gd name="T59" fmla="*/ 274 h 586"/>
                  <a:gd name="T60" fmla="*/ 108 w 620"/>
                  <a:gd name="T61" fmla="*/ 284 h 586"/>
                  <a:gd name="T62" fmla="*/ 139 w 620"/>
                  <a:gd name="T63" fmla="*/ 290 h 586"/>
                  <a:gd name="T64" fmla="*/ 156 w 620"/>
                  <a:gd name="T65" fmla="*/ 292 h 5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0"/>
                  <a:gd name="T100" fmla="*/ 0 h 586"/>
                  <a:gd name="T101" fmla="*/ 620 w 620"/>
                  <a:gd name="T102" fmla="*/ 586 h 5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0" h="586">
                    <a:moveTo>
                      <a:pt x="312" y="586"/>
                    </a:moveTo>
                    <a:lnTo>
                      <a:pt x="342" y="582"/>
                    </a:lnTo>
                    <a:lnTo>
                      <a:pt x="373" y="578"/>
                    </a:lnTo>
                    <a:lnTo>
                      <a:pt x="401" y="570"/>
                    </a:lnTo>
                    <a:lnTo>
                      <a:pt x="431" y="563"/>
                    </a:lnTo>
                    <a:lnTo>
                      <a:pt x="458" y="550"/>
                    </a:lnTo>
                    <a:lnTo>
                      <a:pt x="483" y="534"/>
                    </a:lnTo>
                    <a:lnTo>
                      <a:pt x="506" y="517"/>
                    </a:lnTo>
                    <a:lnTo>
                      <a:pt x="528" y="500"/>
                    </a:lnTo>
                    <a:lnTo>
                      <a:pt x="549" y="479"/>
                    </a:lnTo>
                    <a:lnTo>
                      <a:pt x="566" y="456"/>
                    </a:lnTo>
                    <a:lnTo>
                      <a:pt x="582" y="432"/>
                    </a:lnTo>
                    <a:lnTo>
                      <a:pt x="595" y="407"/>
                    </a:lnTo>
                    <a:lnTo>
                      <a:pt x="606" y="380"/>
                    </a:lnTo>
                    <a:lnTo>
                      <a:pt x="614" y="352"/>
                    </a:lnTo>
                    <a:lnTo>
                      <a:pt x="618" y="323"/>
                    </a:lnTo>
                    <a:lnTo>
                      <a:pt x="620" y="295"/>
                    </a:lnTo>
                    <a:lnTo>
                      <a:pt x="618" y="262"/>
                    </a:lnTo>
                    <a:lnTo>
                      <a:pt x="614" y="234"/>
                    </a:lnTo>
                    <a:lnTo>
                      <a:pt x="606" y="205"/>
                    </a:lnTo>
                    <a:lnTo>
                      <a:pt x="595" y="181"/>
                    </a:lnTo>
                    <a:lnTo>
                      <a:pt x="582" y="154"/>
                    </a:lnTo>
                    <a:lnTo>
                      <a:pt x="566" y="129"/>
                    </a:lnTo>
                    <a:lnTo>
                      <a:pt x="549" y="107"/>
                    </a:lnTo>
                    <a:lnTo>
                      <a:pt x="528" y="87"/>
                    </a:lnTo>
                    <a:lnTo>
                      <a:pt x="506" y="67"/>
                    </a:lnTo>
                    <a:lnTo>
                      <a:pt x="483" y="49"/>
                    </a:lnTo>
                    <a:lnTo>
                      <a:pt x="458" y="34"/>
                    </a:lnTo>
                    <a:lnTo>
                      <a:pt x="431" y="23"/>
                    </a:lnTo>
                    <a:lnTo>
                      <a:pt x="401" y="13"/>
                    </a:lnTo>
                    <a:lnTo>
                      <a:pt x="373" y="6"/>
                    </a:lnTo>
                    <a:lnTo>
                      <a:pt x="342" y="2"/>
                    </a:lnTo>
                    <a:lnTo>
                      <a:pt x="312" y="0"/>
                    </a:lnTo>
                    <a:lnTo>
                      <a:pt x="277" y="2"/>
                    </a:lnTo>
                    <a:lnTo>
                      <a:pt x="247" y="6"/>
                    </a:lnTo>
                    <a:lnTo>
                      <a:pt x="217" y="13"/>
                    </a:lnTo>
                    <a:lnTo>
                      <a:pt x="190" y="23"/>
                    </a:lnTo>
                    <a:lnTo>
                      <a:pt x="161" y="34"/>
                    </a:lnTo>
                    <a:lnTo>
                      <a:pt x="137" y="49"/>
                    </a:lnTo>
                    <a:lnTo>
                      <a:pt x="112" y="67"/>
                    </a:lnTo>
                    <a:lnTo>
                      <a:pt x="91" y="87"/>
                    </a:lnTo>
                    <a:lnTo>
                      <a:pt x="70" y="107"/>
                    </a:lnTo>
                    <a:lnTo>
                      <a:pt x="53" y="129"/>
                    </a:lnTo>
                    <a:lnTo>
                      <a:pt x="38" y="154"/>
                    </a:lnTo>
                    <a:lnTo>
                      <a:pt x="25" y="181"/>
                    </a:lnTo>
                    <a:lnTo>
                      <a:pt x="13" y="205"/>
                    </a:lnTo>
                    <a:lnTo>
                      <a:pt x="6" y="234"/>
                    </a:lnTo>
                    <a:lnTo>
                      <a:pt x="2" y="262"/>
                    </a:lnTo>
                    <a:lnTo>
                      <a:pt x="0" y="295"/>
                    </a:lnTo>
                    <a:lnTo>
                      <a:pt x="2" y="323"/>
                    </a:lnTo>
                    <a:lnTo>
                      <a:pt x="6" y="352"/>
                    </a:lnTo>
                    <a:lnTo>
                      <a:pt x="13" y="380"/>
                    </a:lnTo>
                    <a:lnTo>
                      <a:pt x="25" y="407"/>
                    </a:lnTo>
                    <a:lnTo>
                      <a:pt x="38" y="432"/>
                    </a:lnTo>
                    <a:lnTo>
                      <a:pt x="53" y="456"/>
                    </a:lnTo>
                    <a:lnTo>
                      <a:pt x="70" y="479"/>
                    </a:lnTo>
                    <a:lnTo>
                      <a:pt x="91" y="500"/>
                    </a:lnTo>
                    <a:lnTo>
                      <a:pt x="112" y="517"/>
                    </a:lnTo>
                    <a:lnTo>
                      <a:pt x="137" y="534"/>
                    </a:lnTo>
                    <a:lnTo>
                      <a:pt x="161" y="550"/>
                    </a:lnTo>
                    <a:lnTo>
                      <a:pt x="190" y="563"/>
                    </a:lnTo>
                    <a:lnTo>
                      <a:pt x="217" y="570"/>
                    </a:lnTo>
                    <a:lnTo>
                      <a:pt x="247" y="578"/>
                    </a:lnTo>
                    <a:lnTo>
                      <a:pt x="277" y="582"/>
                    </a:lnTo>
                    <a:lnTo>
                      <a:pt x="312" y="586"/>
                    </a:lnTo>
                    <a:close/>
                  </a:path>
                </a:pathLst>
              </a:custGeom>
              <a:solidFill>
                <a:srgbClr val="7087DB"/>
              </a:solidFill>
              <a:ln w="9525">
                <a:noFill/>
                <a:round/>
                <a:headEnd/>
                <a:tailEnd/>
              </a:ln>
            </p:spPr>
            <p:txBody>
              <a:bodyPr/>
              <a:lstStyle/>
              <a:p>
                <a:endParaRPr lang="en-US" sz="1725"/>
              </a:p>
            </p:txBody>
          </p:sp>
          <p:sp>
            <p:nvSpPr>
              <p:cNvPr id="5953" name="Freeform 13"/>
              <p:cNvSpPr>
                <a:spLocks/>
              </p:cNvSpPr>
              <p:nvPr/>
            </p:nvSpPr>
            <p:spPr bwMode="auto">
              <a:xfrm>
                <a:off x="2285" y="1662"/>
                <a:ext cx="391" cy="103"/>
              </a:xfrm>
              <a:custGeom>
                <a:avLst/>
                <a:gdLst>
                  <a:gd name="T0" fmla="*/ 0 w 781"/>
                  <a:gd name="T1" fmla="*/ 0 h 205"/>
                  <a:gd name="T2" fmla="*/ 13 w 781"/>
                  <a:gd name="T3" fmla="*/ 97 h 205"/>
                  <a:gd name="T4" fmla="*/ 387 w 781"/>
                  <a:gd name="T5" fmla="*/ 103 h 205"/>
                  <a:gd name="T6" fmla="*/ 391 w 781"/>
                  <a:gd name="T7" fmla="*/ 11 h 205"/>
                  <a:gd name="T8" fmla="*/ 0 w 781"/>
                  <a:gd name="T9" fmla="*/ 0 h 205"/>
                  <a:gd name="T10" fmla="*/ 0 w 781"/>
                  <a:gd name="T11" fmla="*/ 0 h 205"/>
                  <a:gd name="T12" fmla="*/ 0 60000 65536"/>
                  <a:gd name="T13" fmla="*/ 0 60000 65536"/>
                  <a:gd name="T14" fmla="*/ 0 60000 65536"/>
                  <a:gd name="T15" fmla="*/ 0 60000 65536"/>
                  <a:gd name="T16" fmla="*/ 0 60000 65536"/>
                  <a:gd name="T17" fmla="*/ 0 60000 65536"/>
                  <a:gd name="T18" fmla="*/ 0 w 781"/>
                  <a:gd name="T19" fmla="*/ 0 h 205"/>
                  <a:gd name="T20" fmla="*/ 781 w 781"/>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781" h="205">
                    <a:moveTo>
                      <a:pt x="0" y="0"/>
                    </a:moveTo>
                    <a:lnTo>
                      <a:pt x="25" y="194"/>
                    </a:lnTo>
                    <a:lnTo>
                      <a:pt x="774" y="205"/>
                    </a:lnTo>
                    <a:lnTo>
                      <a:pt x="781" y="21"/>
                    </a:lnTo>
                    <a:lnTo>
                      <a:pt x="0" y="0"/>
                    </a:lnTo>
                    <a:close/>
                  </a:path>
                </a:pathLst>
              </a:custGeom>
              <a:solidFill>
                <a:srgbClr val="CFC99E"/>
              </a:solidFill>
              <a:ln w="9525">
                <a:noFill/>
                <a:round/>
                <a:headEnd/>
                <a:tailEnd/>
              </a:ln>
            </p:spPr>
            <p:txBody>
              <a:bodyPr/>
              <a:lstStyle/>
              <a:p>
                <a:endParaRPr lang="en-US" sz="1725"/>
              </a:p>
            </p:txBody>
          </p:sp>
          <p:sp>
            <p:nvSpPr>
              <p:cNvPr id="5954" name="Freeform 14"/>
              <p:cNvSpPr>
                <a:spLocks/>
              </p:cNvSpPr>
              <p:nvPr/>
            </p:nvSpPr>
            <p:spPr bwMode="auto">
              <a:xfrm>
                <a:off x="2285" y="2019"/>
                <a:ext cx="492" cy="876"/>
              </a:xfrm>
              <a:custGeom>
                <a:avLst/>
                <a:gdLst>
                  <a:gd name="T0" fmla="*/ 130 w 983"/>
                  <a:gd name="T1" fmla="*/ 20 h 1753"/>
                  <a:gd name="T2" fmla="*/ 0 w 983"/>
                  <a:gd name="T3" fmla="*/ 876 h 1753"/>
                  <a:gd name="T4" fmla="*/ 22 w 983"/>
                  <a:gd name="T5" fmla="*/ 876 h 1753"/>
                  <a:gd name="T6" fmla="*/ 148 w 983"/>
                  <a:gd name="T7" fmla="*/ 37 h 1753"/>
                  <a:gd name="T8" fmla="*/ 210 w 983"/>
                  <a:gd name="T9" fmla="*/ 22 h 1753"/>
                  <a:gd name="T10" fmla="*/ 217 w 983"/>
                  <a:gd name="T11" fmla="*/ 876 h 1753"/>
                  <a:gd name="T12" fmla="*/ 239 w 983"/>
                  <a:gd name="T13" fmla="*/ 876 h 1753"/>
                  <a:gd name="T14" fmla="*/ 231 w 983"/>
                  <a:gd name="T15" fmla="*/ 22 h 1753"/>
                  <a:gd name="T16" fmla="*/ 288 w 983"/>
                  <a:gd name="T17" fmla="*/ 35 h 1753"/>
                  <a:gd name="T18" fmla="*/ 466 w 983"/>
                  <a:gd name="T19" fmla="*/ 875 h 1753"/>
                  <a:gd name="T20" fmla="*/ 492 w 983"/>
                  <a:gd name="T21" fmla="*/ 871 h 1753"/>
                  <a:gd name="T22" fmla="*/ 308 w 983"/>
                  <a:gd name="T23" fmla="*/ 16 h 1753"/>
                  <a:gd name="T24" fmla="*/ 226 w 983"/>
                  <a:gd name="T25" fmla="*/ 0 h 1753"/>
                  <a:gd name="T26" fmla="*/ 130 w 983"/>
                  <a:gd name="T27" fmla="*/ 20 h 1753"/>
                  <a:gd name="T28" fmla="*/ 130 w 983"/>
                  <a:gd name="T29" fmla="*/ 20 h 17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3"/>
                  <a:gd name="T46" fmla="*/ 0 h 1753"/>
                  <a:gd name="T47" fmla="*/ 983 w 983"/>
                  <a:gd name="T48" fmla="*/ 1753 h 17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3" h="1753">
                    <a:moveTo>
                      <a:pt x="260" y="40"/>
                    </a:moveTo>
                    <a:lnTo>
                      <a:pt x="0" y="1753"/>
                    </a:lnTo>
                    <a:lnTo>
                      <a:pt x="44" y="1753"/>
                    </a:lnTo>
                    <a:lnTo>
                      <a:pt x="296" y="74"/>
                    </a:lnTo>
                    <a:lnTo>
                      <a:pt x="420" y="44"/>
                    </a:lnTo>
                    <a:lnTo>
                      <a:pt x="433" y="1753"/>
                    </a:lnTo>
                    <a:lnTo>
                      <a:pt x="477" y="1753"/>
                    </a:lnTo>
                    <a:lnTo>
                      <a:pt x="462" y="44"/>
                    </a:lnTo>
                    <a:lnTo>
                      <a:pt x="576" y="70"/>
                    </a:lnTo>
                    <a:lnTo>
                      <a:pt x="931" y="1751"/>
                    </a:lnTo>
                    <a:lnTo>
                      <a:pt x="983" y="1742"/>
                    </a:lnTo>
                    <a:lnTo>
                      <a:pt x="616" y="32"/>
                    </a:lnTo>
                    <a:lnTo>
                      <a:pt x="452" y="0"/>
                    </a:lnTo>
                    <a:lnTo>
                      <a:pt x="260" y="40"/>
                    </a:lnTo>
                    <a:close/>
                  </a:path>
                </a:pathLst>
              </a:custGeom>
              <a:solidFill>
                <a:srgbClr val="000000"/>
              </a:solidFill>
              <a:ln w="9525">
                <a:noFill/>
                <a:round/>
                <a:headEnd/>
                <a:tailEnd/>
              </a:ln>
            </p:spPr>
            <p:txBody>
              <a:bodyPr/>
              <a:lstStyle/>
              <a:p>
                <a:endParaRPr lang="en-US" sz="1725"/>
              </a:p>
            </p:txBody>
          </p:sp>
          <p:sp>
            <p:nvSpPr>
              <p:cNvPr id="5955" name="Freeform 15"/>
              <p:cNvSpPr>
                <a:spLocks/>
              </p:cNvSpPr>
              <p:nvPr/>
            </p:nvSpPr>
            <p:spPr bwMode="auto">
              <a:xfrm>
                <a:off x="2320" y="2708"/>
                <a:ext cx="407" cy="24"/>
              </a:xfrm>
              <a:custGeom>
                <a:avLst/>
                <a:gdLst>
                  <a:gd name="T0" fmla="*/ 0 w 814"/>
                  <a:gd name="T1" fmla="*/ 24 h 48"/>
                  <a:gd name="T2" fmla="*/ 407 w 814"/>
                  <a:gd name="T3" fmla="*/ 20 h 48"/>
                  <a:gd name="T4" fmla="*/ 403 w 814"/>
                  <a:gd name="T5" fmla="*/ 0 h 48"/>
                  <a:gd name="T6" fmla="*/ 6 w 814"/>
                  <a:gd name="T7" fmla="*/ 5 h 48"/>
                  <a:gd name="T8" fmla="*/ 0 w 814"/>
                  <a:gd name="T9" fmla="*/ 24 h 48"/>
                  <a:gd name="T10" fmla="*/ 0 w 814"/>
                  <a:gd name="T11" fmla="*/ 24 h 48"/>
                  <a:gd name="T12" fmla="*/ 0 60000 65536"/>
                  <a:gd name="T13" fmla="*/ 0 60000 65536"/>
                  <a:gd name="T14" fmla="*/ 0 60000 65536"/>
                  <a:gd name="T15" fmla="*/ 0 60000 65536"/>
                  <a:gd name="T16" fmla="*/ 0 60000 65536"/>
                  <a:gd name="T17" fmla="*/ 0 60000 65536"/>
                  <a:gd name="T18" fmla="*/ 0 w 814"/>
                  <a:gd name="T19" fmla="*/ 0 h 48"/>
                  <a:gd name="T20" fmla="*/ 814 w 814"/>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14" h="48">
                    <a:moveTo>
                      <a:pt x="0" y="48"/>
                    </a:moveTo>
                    <a:lnTo>
                      <a:pt x="814" y="39"/>
                    </a:lnTo>
                    <a:lnTo>
                      <a:pt x="806" y="0"/>
                    </a:lnTo>
                    <a:lnTo>
                      <a:pt x="12" y="10"/>
                    </a:lnTo>
                    <a:lnTo>
                      <a:pt x="0" y="48"/>
                    </a:lnTo>
                    <a:close/>
                  </a:path>
                </a:pathLst>
              </a:custGeom>
              <a:solidFill>
                <a:srgbClr val="000000"/>
              </a:solidFill>
              <a:ln w="9525">
                <a:noFill/>
                <a:round/>
                <a:headEnd/>
                <a:tailEnd/>
              </a:ln>
            </p:spPr>
            <p:txBody>
              <a:bodyPr/>
              <a:lstStyle/>
              <a:p>
                <a:endParaRPr lang="en-US" sz="1725"/>
              </a:p>
            </p:txBody>
          </p:sp>
          <p:sp>
            <p:nvSpPr>
              <p:cNvPr id="5956" name="Freeform 16"/>
              <p:cNvSpPr>
                <a:spLocks/>
              </p:cNvSpPr>
              <p:nvPr/>
            </p:nvSpPr>
            <p:spPr bwMode="auto">
              <a:xfrm>
                <a:off x="2342" y="2524"/>
                <a:ext cx="348" cy="30"/>
              </a:xfrm>
              <a:custGeom>
                <a:avLst/>
                <a:gdLst>
                  <a:gd name="T0" fmla="*/ 0 w 696"/>
                  <a:gd name="T1" fmla="*/ 30 h 58"/>
                  <a:gd name="T2" fmla="*/ 348 w 696"/>
                  <a:gd name="T3" fmla="*/ 20 h 58"/>
                  <a:gd name="T4" fmla="*/ 338 w 696"/>
                  <a:gd name="T5" fmla="*/ 0 h 58"/>
                  <a:gd name="T6" fmla="*/ 5 w 696"/>
                  <a:gd name="T7" fmla="*/ 7 h 58"/>
                  <a:gd name="T8" fmla="*/ 0 w 696"/>
                  <a:gd name="T9" fmla="*/ 30 h 58"/>
                  <a:gd name="T10" fmla="*/ 0 w 696"/>
                  <a:gd name="T11" fmla="*/ 30 h 58"/>
                  <a:gd name="T12" fmla="*/ 0 60000 65536"/>
                  <a:gd name="T13" fmla="*/ 0 60000 65536"/>
                  <a:gd name="T14" fmla="*/ 0 60000 65536"/>
                  <a:gd name="T15" fmla="*/ 0 60000 65536"/>
                  <a:gd name="T16" fmla="*/ 0 60000 65536"/>
                  <a:gd name="T17" fmla="*/ 0 60000 65536"/>
                  <a:gd name="T18" fmla="*/ 0 w 696"/>
                  <a:gd name="T19" fmla="*/ 0 h 58"/>
                  <a:gd name="T20" fmla="*/ 696 w 696"/>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696" h="58">
                    <a:moveTo>
                      <a:pt x="0" y="58"/>
                    </a:moveTo>
                    <a:lnTo>
                      <a:pt x="696" y="39"/>
                    </a:lnTo>
                    <a:lnTo>
                      <a:pt x="675" y="0"/>
                    </a:lnTo>
                    <a:lnTo>
                      <a:pt x="11" y="13"/>
                    </a:lnTo>
                    <a:lnTo>
                      <a:pt x="0" y="58"/>
                    </a:lnTo>
                    <a:close/>
                  </a:path>
                </a:pathLst>
              </a:custGeom>
              <a:solidFill>
                <a:srgbClr val="000000"/>
              </a:solidFill>
              <a:ln w="9525">
                <a:noFill/>
                <a:round/>
                <a:headEnd/>
                <a:tailEnd/>
              </a:ln>
            </p:spPr>
            <p:txBody>
              <a:bodyPr/>
              <a:lstStyle/>
              <a:p>
                <a:endParaRPr lang="en-US" sz="1725"/>
              </a:p>
            </p:txBody>
          </p:sp>
          <p:sp>
            <p:nvSpPr>
              <p:cNvPr id="5957" name="Freeform 17"/>
              <p:cNvSpPr>
                <a:spLocks/>
              </p:cNvSpPr>
              <p:nvPr/>
            </p:nvSpPr>
            <p:spPr bwMode="auto">
              <a:xfrm>
                <a:off x="2368" y="2387"/>
                <a:ext cx="295" cy="31"/>
              </a:xfrm>
              <a:custGeom>
                <a:avLst/>
                <a:gdLst>
                  <a:gd name="T0" fmla="*/ 0 w 590"/>
                  <a:gd name="T1" fmla="*/ 31 h 61"/>
                  <a:gd name="T2" fmla="*/ 295 w 590"/>
                  <a:gd name="T3" fmla="*/ 22 h 61"/>
                  <a:gd name="T4" fmla="*/ 289 w 590"/>
                  <a:gd name="T5" fmla="*/ 0 h 61"/>
                  <a:gd name="T6" fmla="*/ 5 w 590"/>
                  <a:gd name="T7" fmla="*/ 12 h 61"/>
                  <a:gd name="T8" fmla="*/ 0 w 590"/>
                  <a:gd name="T9" fmla="*/ 31 h 61"/>
                  <a:gd name="T10" fmla="*/ 0 w 590"/>
                  <a:gd name="T11" fmla="*/ 31 h 61"/>
                  <a:gd name="T12" fmla="*/ 0 60000 65536"/>
                  <a:gd name="T13" fmla="*/ 0 60000 65536"/>
                  <a:gd name="T14" fmla="*/ 0 60000 65536"/>
                  <a:gd name="T15" fmla="*/ 0 60000 65536"/>
                  <a:gd name="T16" fmla="*/ 0 60000 65536"/>
                  <a:gd name="T17" fmla="*/ 0 60000 65536"/>
                  <a:gd name="T18" fmla="*/ 0 w 590"/>
                  <a:gd name="T19" fmla="*/ 0 h 61"/>
                  <a:gd name="T20" fmla="*/ 590 w 590"/>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590" h="61">
                    <a:moveTo>
                      <a:pt x="0" y="61"/>
                    </a:moveTo>
                    <a:lnTo>
                      <a:pt x="590" y="43"/>
                    </a:lnTo>
                    <a:lnTo>
                      <a:pt x="578" y="0"/>
                    </a:lnTo>
                    <a:lnTo>
                      <a:pt x="10" y="23"/>
                    </a:lnTo>
                    <a:lnTo>
                      <a:pt x="0" y="61"/>
                    </a:lnTo>
                    <a:close/>
                  </a:path>
                </a:pathLst>
              </a:custGeom>
              <a:solidFill>
                <a:srgbClr val="000000"/>
              </a:solidFill>
              <a:ln w="9525">
                <a:noFill/>
                <a:round/>
                <a:headEnd/>
                <a:tailEnd/>
              </a:ln>
            </p:spPr>
            <p:txBody>
              <a:bodyPr/>
              <a:lstStyle/>
              <a:p>
                <a:endParaRPr lang="en-US" sz="1725"/>
              </a:p>
            </p:txBody>
          </p:sp>
          <p:sp>
            <p:nvSpPr>
              <p:cNvPr id="5958" name="Freeform 18"/>
              <p:cNvSpPr>
                <a:spLocks/>
              </p:cNvSpPr>
              <p:nvPr/>
            </p:nvSpPr>
            <p:spPr bwMode="auto">
              <a:xfrm>
                <a:off x="2388" y="2256"/>
                <a:ext cx="244" cy="23"/>
              </a:xfrm>
              <a:custGeom>
                <a:avLst/>
                <a:gdLst>
                  <a:gd name="T0" fmla="*/ 0 w 489"/>
                  <a:gd name="T1" fmla="*/ 23 h 46"/>
                  <a:gd name="T2" fmla="*/ 244 w 489"/>
                  <a:gd name="T3" fmla="*/ 20 h 46"/>
                  <a:gd name="T4" fmla="*/ 244 w 489"/>
                  <a:gd name="T5" fmla="*/ 0 h 46"/>
                  <a:gd name="T6" fmla="*/ 1 w 489"/>
                  <a:gd name="T7" fmla="*/ 4 h 46"/>
                  <a:gd name="T8" fmla="*/ 0 w 489"/>
                  <a:gd name="T9" fmla="*/ 23 h 46"/>
                  <a:gd name="T10" fmla="*/ 0 w 489"/>
                  <a:gd name="T11" fmla="*/ 23 h 46"/>
                  <a:gd name="T12" fmla="*/ 0 60000 65536"/>
                  <a:gd name="T13" fmla="*/ 0 60000 65536"/>
                  <a:gd name="T14" fmla="*/ 0 60000 65536"/>
                  <a:gd name="T15" fmla="*/ 0 60000 65536"/>
                  <a:gd name="T16" fmla="*/ 0 60000 65536"/>
                  <a:gd name="T17" fmla="*/ 0 60000 65536"/>
                  <a:gd name="T18" fmla="*/ 0 w 489"/>
                  <a:gd name="T19" fmla="*/ 0 h 46"/>
                  <a:gd name="T20" fmla="*/ 489 w 489"/>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89" h="46">
                    <a:moveTo>
                      <a:pt x="0" y="46"/>
                    </a:moveTo>
                    <a:lnTo>
                      <a:pt x="489" y="40"/>
                    </a:lnTo>
                    <a:lnTo>
                      <a:pt x="489" y="0"/>
                    </a:lnTo>
                    <a:lnTo>
                      <a:pt x="2" y="8"/>
                    </a:lnTo>
                    <a:lnTo>
                      <a:pt x="0" y="46"/>
                    </a:lnTo>
                    <a:close/>
                  </a:path>
                </a:pathLst>
              </a:custGeom>
              <a:solidFill>
                <a:srgbClr val="000000"/>
              </a:solidFill>
              <a:ln w="9525">
                <a:noFill/>
                <a:round/>
                <a:headEnd/>
                <a:tailEnd/>
              </a:ln>
            </p:spPr>
            <p:txBody>
              <a:bodyPr/>
              <a:lstStyle/>
              <a:p>
                <a:endParaRPr lang="en-US" sz="1725"/>
              </a:p>
            </p:txBody>
          </p:sp>
          <p:sp>
            <p:nvSpPr>
              <p:cNvPr id="5959" name="Freeform 19"/>
              <p:cNvSpPr>
                <a:spLocks/>
              </p:cNvSpPr>
              <p:nvPr/>
            </p:nvSpPr>
            <p:spPr bwMode="auto">
              <a:xfrm>
                <a:off x="2401" y="2140"/>
                <a:ext cx="205" cy="21"/>
              </a:xfrm>
              <a:custGeom>
                <a:avLst/>
                <a:gdLst>
                  <a:gd name="T0" fmla="*/ 0 w 409"/>
                  <a:gd name="T1" fmla="*/ 21 h 42"/>
                  <a:gd name="T2" fmla="*/ 205 w 409"/>
                  <a:gd name="T3" fmla="*/ 20 h 42"/>
                  <a:gd name="T4" fmla="*/ 202 w 409"/>
                  <a:gd name="T5" fmla="*/ 7 h 42"/>
                  <a:gd name="T6" fmla="*/ 6 w 409"/>
                  <a:gd name="T7" fmla="*/ 0 h 42"/>
                  <a:gd name="T8" fmla="*/ 0 w 409"/>
                  <a:gd name="T9" fmla="*/ 21 h 42"/>
                  <a:gd name="T10" fmla="*/ 0 w 409"/>
                  <a:gd name="T11" fmla="*/ 21 h 42"/>
                  <a:gd name="T12" fmla="*/ 0 60000 65536"/>
                  <a:gd name="T13" fmla="*/ 0 60000 65536"/>
                  <a:gd name="T14" fmla="*/ 0 60000 65536"/>
                  <a:gd name="T15" fmla="*/ 0 60000 65536"/>
                  <a:gd name="T16" fmla="*/ 0 60000 65536"/>
                  <a:gd name="T17" fmla="*/ 0 60000 65536"/>
                  <a:gd name="T18" fmla="*/ 0 w 409"/>
                  <a:gd name="T19" fmla="*/ 0 h 42"/>
                  <a:gd name="T20" fmla="*/ 409 w 409"/>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09" h="42">
                    <a:moveTo>
                      <a:pt x="0" y="42"/>
                    </a:moveTo>
                    <a:lnTo>
                      <a:pt x="409" y="40"/>
                    </a:lnTo>
                    <a:lnTo>
                      <a:pt x="403" y="14"/>
                    </a:lnTo>
                    <a:lnTo>
                      <a:pt x="11" y="0"/>
                    </a:lnTo>
                    <a:lnTo>
                      <a:pt x="0" y="42"/>
                    </a:lnTo>
                    <a:close/>
                  </a:path>
                </a:pathLst>
              </a:custGeom>
              <a:solidFill>
                <a:srgbClr val="000000"/>
              </a:solidFill>
              <a:ln w="9525">
                <a:noFill/>
                <a:round/>
                <a:headEnd/>
                <a:tailEnd/>
              </a:ln>
            </p:spPr>
            <p:txBody>
              <a:bodyPr/>
              <a:lstStyle/>
              <a:p>
                <a:endParaRPr lang="en-US" sz="1725"/>
              </a:p>
            </p:txBody>
          </p:sp>
          <p:sp>
            <p:nvSpPr>
              <p:cNvPr id="5960" name="Freeform 20"/>
              <p:cNvSpPr>
                <a:spLocks/>
              </p:cNvSpPr>
              <p:nvPr/>
            </p:nvSpPr>
            <p:spPr bwMode="auto">
              <a:xfrm>
                <a:off x="2321" y="2544"/>
                <a:ext cx="188" cy="179"/>
              </a:xfrm>
              <a:custGeom>
                <a:avLst/>
                <a:gdLst>
                  <a:gd name="T0" fmla="*/ 0 w 377"/>
                  <a:gd name="T1" fmla="*/ 168 h 358"/>
                  <a:gd name="T2" fmla="*/ 173 w 377"/>
                  <a:gd name="T3" fmla="*/ 0 h 358"/>
                  <a:gd name="T4" fmla="*/ 188 w 377"/>
                  <a:gd name="T5" fmla="*/ 0 h 358"/>
                  <a:gd name="T6" fmla="*/ 11 w 377"/>
                  <a:gd name="T7" fmla="*/ 179 h 358"/>
                  <a:gd name="T8" fmla="*/ 0 w 377"/>
                  <a:gd name="T9" fmla="*/ 168 h 358"/>
                  <a:gd name="T10" fmla="*/ 0 w 377"/>
                  <a:gd name="T11" fmla="*/ 168 h 358"/>
                  <a:gd name="T12" fmla="*/ 0 60000 65536"/>
                  <a:gd name="T13" fmla="*/ 0 60000 65536"/>
                  <a:gd name="T14" fmla="*/ 0 60000 65536"/>
                  <a:gd name="T15" fmla="*/ 0 60000 65536"/>
                  <a:gd name="T16" fmla="*/ 0 60000 65536"/>
                  <a:gd name="T17" fmla="*/ 0 60000 65536"/>
                  <a:gd name="T18" fmla="*/ 0 w 377"/>
                  <a:gd name="T19" fmla="*/ 0 h 358"/>
                  <a:gd name="T20" fmla="*/ 377 w 377"/>
                  <a:gd name="T21" fmla="*/ 358 h 358"/>
                </a:gdLst>
                <a:ahLst/>
                <a:cxnLst>
                  <a:cxn ang="T12">
                    <a:pos x="T0" y="T1"/>
                  </a:cxn>
                  <a:cxn ang="T13">
                    <a:pos x="T2" y="T3"/>
                  </a:cxn>
                  <a:cxn ang="T14">
                    <a:pos x="T4" y="T5"/>
                  </a:cxn>
                  <a:cxn ang="T15">
                    <a:pos x="T6" y="T7"/>
                  </a:cxn>
                  <a:cxn ang="T16">
                    <a:pos x="T8" y="T9"/>
                  </a:cxn>
                  <a:cxn ang="T17">
                    <a:pos x="T10" y="T11"/>
                  </a:cxn>
                </a:cxnLst>
                <a:rect l="T18" t="T19" r="T20" b="T21"/>
                <a:pathLst>
                  <a:path w="377" h="358">
                    <a:moveTo>
                      <a:pt x="0" y="335"/>
                    </a:moveTo>
                    <a:lnTo>
                      <a:pt x="346" y="0"/>
                    </a:lnTo>
                    <a:lnTo>
                      <a:pt x="377" y="0"/>
                    </a:lnTo>
                    <a:lnTo>
                      <a:pt x="23" y="358"/>
                    </a:lnTo>
                    <a:lnTo>
                      <a:pt x="0" y="335"/>
                    </a:lnTo>
                    <a:close/>
                  </a:path>
                </a:pathLst>
              </a:custGeom>
              <a:solidFill>
                <a:srgbClr val="000000"/>
              </a:solidFill>
              <a:ln w="9525">
                <a:noFill/>
                <a:round/>
                <a:headEnd/>
                <a:tailEnd/>
              </a:ln>
            </p:spPr>
            <p:txBody>
              <a:bodyPr/>
              <a:lstStyle/>
              <a:p>
                <a:endParaRPr lang="en-US" sz="1725"/>
              </a:p>
            </p:txBody>
          </p:sp>
          <p:sp>
            <p:nvSpPr>
              <p:cNvPr id="5961" name="Freeform 21"/>
              <p:cNvSpPr>
                <a:spLocks/>
              </p:cNvSpPr>
              <p:nvPr/>
            </p:nvSpPr>
            <p:spPr bwMode="auto">
              <a:xfrm>
                <a:off x="2295" y="2723"/>
                <a:ext cx="218" cy="174"/>
              </a:xfrm>
              <a:custGeom>
                <a:avLst/>
                <a:gdLst>
                  <a:gd name="T0" fmla="*/ 0 w 435"/>
                  <a:gd name="T1" fmla="*/ 167 h 348"/>
                  <a:gd name="T2" fmla="*/ 201 w 435"/>
                  <a:gd name="T3" fmla="*/ 0 h 348"/>
                  <a:gd name="T4" fmla="*/ 218 w 435"/>
                  <a:gd name="T5" fmla="*/ 0 h 348"/>
                  <a:gd name="T6" fmla="*/ 18 w 435"/>
                  <a:gd name="T7" fmla="*/ 174 h 348"/>
                  <a:gd name="T8" fmla="*/ 0 w 435"/>
                  <a:gd name="T9" fmla="*/ 167 h 348"/>
                  <a:gd name="T10" fmla="*/ 0 w 435"/>
                  <a:gd name="T11" fmla="*/ 167 h 348"/>
                  <a:gd name="T12" fmla="*/ 0 60000 65536"/>
                  <a:gd name="T13" fmla="*/ 0 60000 65536"/>
                  <a:gd name="T14" fmla="*/ 0 60000 65536"/>
                  <a:gd name="T15" fmla="*/ 0 60000 65536"/>
                  <a:gd name="T16" fmla="*/ 0 60000 65536"/>
                  <a:gd name="T17" fmla="*/ 0 60000 65536"/>
                  <a:gd name="T18" fmla="*/ 0 w 435"/>
                  <a:gd name="T19" fmla="*/ 0 h 348"/>
                  <a:gd name="T20" fmla="*/ 435 w 435"/>
                  <a:gd name="T21" fmla="*/ 348 h 348"/>
                </a:gdLst>
                <a:ahLst/>
                <a:cxnLst>
                  <a:cxn ang="T12">
                    <a:pos x="T0" y="T1"/>
                  </a:cxn>
                  <a:cxn ang="T13">
                    <a:pos x="T2" y="T3"/>
                  </a:cxn>
                  <a:cxn ang="T14">
                    <a:pos x="T4" y="T5"/>
                  </a:cxn>
                  <a:cxn ang="T15">
                    <a:pos x="T6" y="T7"/>
                  </a:cxn>
                  <a:cxn ang="T16">
                    <a:pos x="T8" y="T9"/>
                  </a:cxn>
                  <a:cxn ang="T17">
                    <a:pos x="T10" y="T11"/>
                  </a:cxn>
                </a:cxnLst>
                <a:rect l="T18" t="T19" r="T20" b="T21"/>
                <a:pathLst>
                  <a:path w="435" h="348">
                    <a:moveTo>
                      <a:pt x="0" y="333"/>
                    </a:moveTo>
                    <a:lnTo>
                      <a:pt x="401" y="0"/>
                    </a:lnTo>
                    <a:lnTo>
                      <a:pt x="435" y="0"/>
                    </a:lnTo>
                    <a:lnTo>
                      <a:pt x="36" y="348"/>
                    </a:lnTo>
                    <a:lnTo>
                      <a:pt x="0" y="333"/>
                    </a:lnTo>
                    <a:close/>
                  </a:path>
                </a:pathLst>
              </a:custGeom>
              <a:solidFill>
                <a:srgbClr val="000000"/>
              </a:solidFill>
              <a:ln w="9525">
                <a:noFill/>
                <a:round/>
                <a:headEnd/>
                <a:tailEnd/>
              </a:ln>
            </p:spPr>
            <p:txBody>
              <a:bodyPr/>
              <a:lstStyle/>
              <a:p>
                <a:endParaRPr lang="en-US" sz="1725"/>
              </a:p>
            </p:txBody>
          </p:sp>
          <p:sp>
            <p:nvSpPr>
              <p:cNvPr id="5962" name="Freeform 22"/>
              <p:cNvSpPr>
                <a:spLocks/>
              </p:cNvSpPr>
              <p:nvPr/>
            </p:nvSpPr>
            <p:spPr bwMode="auto">
              <a:xfrm>
                <a:off x="2352" y="2404"/>
                <a:ext cx="150" cy="138"/>
              </a:xfrm>
              <a:custGeom>
                <a:avLst/>
                <a:gdLst>
                  <a:gd name="T0" fmla="*/ 0 w 300"/>
                  <a:gd name="T1" fmla="*/ 133 h 278"/>
                  <a:gd name="T2" fmla="*/ 136 w 300"/>
                  <a:gd name="T3" fmla="*/ 0 h 278"/>
                  <a:gd name="T4" fmla="*/ 150 w 300"/>
                  <a:gd name="T5" fmla="*/ 2 h 278"/>
                  <a:gd name="T6" fmla="*/ 16 w 300"/>
                  <a:gd name="T7" fmla="*/ 138 h 278"/>
                  <a:gd name="T8" fmla="*/ 0 w 300"/>
                  <a:gd name="T9" fmla="*/ 133 h 278"/>
                  <a:gd name="T10" fmla="*/ 0 w 300"/>
                  <a:gd name="T11" fmla="*/ 133 h 278"/>
                  <a:gd name="T12" fmla="*/ 0 60000 65536"/>
                  <a:gd name="T13" fmla="*/ 0 60000 65536"/>
                  <a:gd name="T14" fmla="*/ 0 60000 65536"/>
                  <a:gd name="T15" fmla="*/ 0 60000 65536"/>
                  <a:gd name="T16" fmla="*/ 0 60000 65536"/>
                  <a:gd name="T17" fmla="*/ 0 60000 65536"/>
                  <a:gd name="T18" fmla="*/ 0 w 300"/>
                  <a:gd name="T19" fmla="*/ 0 h 278"/>
                  <a:gd name="T20" fmla="*/ 300 w 300"/>
                  <a:gd name="T21" fmla="*/ 278 h 278"/>
                </a:gdLst>
                <a:ahLst/>
                <a:cxnLst>
                  <a:cxn ang="T12">
                    <a:pos x="T0" y="T1"/>
                  </a:cxn>
                  <a:cxn ang="T13">
                    <a:pos x="T2" y="T3"/>
                  </a:cxn>
                  <a:cxn ang="T14">
                    <a:pos x="T4" y="T5"/>
                  </a:cxn>
                  <a:cxn ang="T15">
                    <a:pos x="T6" y="T7"/>
                  </a:cxn>
                  <a:cxn ang="T16">
                    <a:pos x="T8" y="T9"/>
                  </a:cxn>
                  <a:cxn ang="T17">
                    <a:pos x="T10" y="T11"/>
                  </a:cxn>
                </a:cxnLst>
                <a:rect l="T18" t="T19" r="T20" b="T21"/>
                <a:pathLst>
                  <a:path w="300" h="278">
                    <a:moveTo>
                      <a:pt x="0" y="268"/>
                    </a:moveTo>
                    <a:lnTo>
                      <a:pt x="272" y="0"/>
                    </a:lnTo>
                    <a:lnTo>
                      <a:pt x="300" y="4"/>
                    </a:lnTo>
                    <a:lnTo>
                      <a:pt x="32" y="278"/>
                    </a:lnTo>
                    <a:lnTo>
                      <a:pt x="0" y="268"/>
                    </a:lnTo>
                    <a:close/>
                  </a:path>
                </a:pathLst>
              </a:custGeom>
              <a:solidFill>
                <a:srgbClr val="000000"/>
              </a:solidFill>
              <a:ln w="9525">
                <a:noFill/>
                <a:round/>
                <a:headEnd/>
                <a:tailEnd/>
              </a:ln>
            </p:spPr>
            <p:txBody>
              <a:bodyPr/>
              <a:lstStyle/>
              <a:p>
                <a:endParaRPr lang="en-US" sz="1725"/>
              </a:p>
            </p:txBody>
          </p:sp>
          <p:sp>
            <p:nvSpPr>
              <p:cNvPr id="5963" name="Freeform 23"/>
              <p:cNvSpPr>
                <a:spLocks/>
              </p:cNvSpPr>
              <p:nvPr/>
            </p:nvSpPr>
            <p:spPr bwMode="auto">
              <a:xfrm>
                <a:off x="2371" y="2264"/>
                <a:ext cx="135" cy="145"/>
              </a:xfrm>
              <a:custGeom>
                <a:avLst/>
                <a:gdLst>
                  <a:gd name="T0" fmla="*/ 0 w 270"/>
                  <a:gd name="T1" fmla="*/ 130 h 290"/>
                  <a:gd name="T2" fmla="*/ 126 w 270"/>
                  <a:gd name="T3" fmla="*/ 0 h 290"/>
                  <a:gd name="T4" fmla="*/ 135 w 270"/>
                  <a:gd name="T5" fmla="*/ 2 h 290"/>
                  <a:gd name="T6" fmla="*/ 5 w 270"/>
                  <a:gd name="T7" fmla="*/ 145 h 290"/>
                  <a:gd name="T8" fmla="*/ 0 w 270"/>
                  <a:gd name="T9" fmla="*/ 130 h 290"/>
                  <a:gd name="T10" fmla="*/ 0 w 270"/>
                  <a:gd name="T11" fmla="*/ 130 h 290"/>
                  <a:gd name="T12" fmla="*/ 0 60000 65536"/>
                  <a:gd name="T13" fmla="*/ 0 60000 65536"/>
                  <a:gd name="T14" fmla="*/ 0 60000 65536"/>
                  <a:gd name="T15" fmla="*/ 0 60000 65536"/>
                  <a:gd name="T16" fmla="*/ 0 60000 65536"/>
                  <a:gd name="T17" fmla="*/ 0 60000 65536"/>
                  <a:gd name="T18" fmla="*/ 0 w 270"/>
                  <a:gd name="T19" fmla="*/ 0 h 290"/>
                  <a:gd name="T20" fmla="*/ 270 w 270"/>
                  <a:gd name="T21" fmla="*/ 290 h 290"/>
                </a:gdLst>
                <a:ahLst/>
                <a:cxnLst>
                  <a:cxn ang="T12">
                    <a:pos x="T0" y="T1"/>
                  </a:cxn>
                  <a:cxn ang="T13">
                    <a:pos x="T2" y="T3"/>
                  </a:cxn>
                  <a:cxn ang="T14">
                    <a:pos x="T4" y="T5"/>
                  </a:cxn>
                  <a:cxn ang="T15">
                    <a:pos x="T6" y="T7"/>
                  </a:cxn>
                  <a:cxn ang="T16">
                    <a:pos x="T8" y="T9"/>
                  </a:cxn>
                  <a:cxn ang="T17">
                    <a:pos x="T10" y="T11"/>
                  </a:cxn>
                </a:cxnLst>
                <a:rect l="T18" t="T19" r="T20" b="T21"/>
                <a:pathLst>
                  <a:path w="270" h="290">
                    <a:moveTo>
                      <a:pt x="0" y="260"/>
                    </a:moveTo>
                    <a:lnTo>
                      <a:pt x="253" y="0"/>
                    </a:lnTo>
                    <a:lnTo>
                      <a:pt x="270" y="5"/>
                    </a:lnTo>
                    <a:lnTo>
                      <a:pt x="11" y="290"/>
                    </a:lnTo>
                    <a:lnTo>
                      <a:pt x="0" y="260"/>
                    </a:lnTo>
                    <a:close/>
                  </a:path>
                </a:pathLst>
              </a:custGeom>
              <a:solidFill>
                <a:srgbClr val="000000"/>
              </a:solidFill>
              <a:ln w="9525">
                <a:noFill/>
                <a:round/>
                <a:headEnd/>
                <a:tailEnd/>
              </a:ln>
            </p:spPr>
            <p:txBody>
              <a:bodyPr/>
              <a:lstStyle/>
              <a:p>
                <a:endParaRPr lang="en-US" sz="1725"/>
              </a:p>
            </p:txBody>
          </p:sp>
          <p:sp>
            <p:nvSpPr>
              <p:cNvPr id="5964" name="Freeform 24"/>
              <p:cNvSpPr>
                <a:spLocks/>
              </p:cNvSpPr>
              <p:nvPr/>
            </p:nvSpPr>
            <p:spPr bwMode="auto">
              <a:xfrm>
                <a:off x="2393" y="2149"/>
                <a:ext cx="116" cy="118"/>
              </a:xfrm>
              <a:custGeom>
                <a:avLst/>
                <a:gdLst>
                  <a:gd name="T0" fmla="*/ 0 w 232"/>
                  <a:gd name="T1" fmla="*/ 108 h 236"/>
                  <a:gd name="T2" fmla="*/ 101 w 232"/>
                  <a:gd name="T3" fmla="*/ 0 h 236"/>
                  <a:gd name="T4" fmla="*/ 116 w 232"/>
                  <a:gd name="T5" fmla="*/ 4 h 236"/>
                  <a:gd name="T6" fmla="*/ 5 w 232"/>
                  <a:gd name="T7" fmla="*/ 118 h 236"/>
                  <a:gd name="T8" fmla="*/ 0 w 232"/>
                  <a:gd name="T9" fmla="*/ 108 h 236"/>
                  <a:gd name="T10" fmla="*/ 0 w 232"/>
                  <a:gd name="T11" fmla="*/ 108 h 236"/>
                  <a:gd name="T12" fmla="*/ 0 60000 65536"/>
                  <a:gd name="T13" fmla="*/ 0 60000 65536"/>
                  <a:gd name="T14" fmla="*/ 0 60000 65536"/>
                  <a:gd name="T15" fmla="*/ 0 60000 65536"/>
                  <a:gd name="T16" fmla="*/ 0 60000 65536"/>
                  <a:gd name="T17" fmla="*/ 0 60000 65536"/>
                  <a:gd name="T18" fmla="*/ 0 w 232"/>
                  <a:gd name="T19" fmla="*/ 0 h 236"/>
                  <a:gd name="T20" fmla="*/ 232 w 232"/>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232" h="236">
                    <a:moveTo>
                      <a:pt x="0" y="215"/>
                    </a:moveTo>
                    <a:lnTo>
                      <a:pt x="201" y="0"/>
                    </a:lnTo>
                    <a:lnTo>
                      <a:pt x="232" y="8"/>
                    </a:lnTo>
                    <a:lnTo>
                      <a:pt x="9" y="236"/>
                    </a:lnTo>
                    <a:lnTo>
                      <a:pt x="0" y="215"/>
                    </a:lnTo>
                    <a:close/>
                  </a:path>
                </a:pathLst>
              </a:custGeom>
              <a:solidFill>
                <a:srgbClr val="000000"/>
              </a:solidFill>
              <a:ln w="9525">
                <a:noFill/>
                <a:round/>
                <a:headEnd/>
                <a:tailEnd/>
              </a:ln>
            </p:spPr>
            <p:txBody>
              <a:bodyPr/>
              <a:lstStyle/>
              <a:p>
                <a:endParaRPr lang="en-US" sz="1725"/>
              </a:p>
            </p:txBody>
          </p:sp>
          <p:sp>
            <p:nvSpPr>
              <p:cNvPr id="5965" name="Freeform 25"/>
              <p:cNvSpPr>
                <a:spLocks/>
              </p:cNvSpPr>
              <p:nvPr/>
            </p:nvSpPr>
            <p:spPr bwMode="auto">
              <a:xfrm>
                <a:off x="2403" y="2028"/>
                <a:ext cx="103" cy="125"/>
              </a:xfrm>
              <a:custGeom>
                <a:avLst/>
                <a:gdLst>
                  <a:gd name="T0" fmla="*/ 0 w 205"/>
                  <a:gd name="T1" fmla="*/ 124 h 251"/>
                  <a:gd name="T2" fmla="*/ 97 w 205"/>
                  <a:gd name="T3" fmla="*/ 0 h 251"/>
                  <a:gd name="T4" fmla="*/ 103 w 205"/>
                  <a:gd name="T5" fmla="*/ 10 h 251"/>
                  <a:gd name="T6" fmla="*/ 12 w 205"/>
                  <a:gd name="T7" fmla="*/ 125 h 251"/>
                  <a:gd name="T8" fmla="*/ 0 w 205"/>
                  <a:gd name="T9" fmla="*/ 124 h 251"/>
                  <a:gd name="T10" fmla="*/ 0 w 205"/>
                  <a:gd name="T11" fmla="*/ 124 h 251"/>
                  <a:gd name="T12" fmla="*/ 0 60000 65536"/>
                  <a:gd name="T13" fmla="*/ 0 60000 65536"/>
                  <a:gd name="T14" fmla="*/ 0 60000 65536"/>
                  <a:gd name="T15" fmla="*/ 0 60000 65536"/>
                  <a:gd name="T16" fmla="*/ 0 60000 65536"/>
                  <a:gd name="T17" fmla="*/ 0 60000 65536"/>
                  <a:gd name="T18" fmla="*/ 0 w 205"/>
                  <a:gd name="T19" fmla="*/ 0 h 251"/>
                  <a:gd name="T20" fmla="*/ 205 w 205"/>
                  <a:gd name="T21" fmla="*/ 251 h 251"/>
                </a:gdLst>
                <a:ahLst/>
                <a:cxnLst>
                  <a:cxn ang="T12">
                    <a:pos x="T0" y="T1"/>
                  </a:cxn>
                  <a:cxn ang="T13">
                    <a:pos x="T2" y="T3"/>
                  </a:cxn>
                  <a:cxn ang="T14">
                    <a:pos x="T4" y="T5"/>
                  </a:cxn>
                  <a:cxn ang="T15">
                    <a:pos x="T6" y="T7"/>
                  </a:cxn>
                  <a:cxn ang="T16">
                    <a:pos x="T8" y="T9"/>
                  </a:cxn>
                  <a:cxn ang="T17">
                    <a:pos x="T10" y="T11"/>
                  </a:cxn>
                </a:cxnLst>
                <a:rect l="T18" t="T19" r="T20" b="T21"/>
                <a:pathLst>
                  <a:path w="205" h="251">
                    <a:moveTo>
                      <a:pt x="0" y="249"/>
                    </a:moveTo>
                    <a:lnTo>
                      <a:pt x="194" y="0"/>
                    </a:lnTo>
                    <a:lnTo>
                      <a:pt x="205" y="21"/>
                    </a:lnTo>
                    <a:lnTo>
                      <a:pt x="24" y="251"/>
                    </a:lnTo>
                    <a:lnTo>
                      <a:pt x="0" y="249"/>
                    </a:lnTo>
                    <a:close/>
                  </a:path>
                </a:pathLst>
              </a:custGeom>
              <a:solidFill>
                <a:srgbClr val="000000"/>
              </a:solidFill>
              <a:ln w="9525">
                <a:noFill/>
                <a:round/>
                <a:headEnd/>
                <a:tailEnd/>
              </a:ln>
            </p:spPr>
            <p:txBody>
              <a:bodyPr/>
              <a:lstStyle/>
              <a:p>
                <a:endParaRPr lang="en-US" sz="1725"/>
              </a:p>
            </p:txBody>
          </p:sp>
          <p:sp>
            <p:nvSpPr>
              <p:cNvPr id="5966" name="Freeform 26"/>
              <p:cNvSpPr>
                <a:spLocks/>
              </p:cNvSpPr>
              <p:nvPr/>
            </p:nvSpPr>
            <p:spPr bwMode="auto">
              <a:xfrm>
                <a:off x="2440" y="2545"/>
                <a:ext cx="188" cy="179"/>
              </a:xfrm>
              <a:custGeom>
                <a:avLst/>
                <a:gdLst>
                  <a:gd name="T0" fmla="*/ 188 w 374"/>
                  <a:gd name="T1" fmla="*/ 168 h 358"/>
                  <a:gd name="T2" fmla="*/ 14 w 374"/>
                  <a:gd name="T3" fmla="*/ 0 h 358"/>
                  <a:gd name="T4" fmla="*/ 0 w 374"/>
                  <a:gd name="T5" fmla="*/ 0 h 358"/>
                  <a:gd name="T6" fmla="*/ 176 w 374"/>
                  <a:gd name="T7" fmla="*/ 179 h 358"/>
                  <a:gd name="T8" fmla="*/ 188 w 374"/>
                  <a:gd name="T9" fmla="*/ 168 h 358"/>
                  <a:gd name="T10" fmla="*/ 188 w 374"/>
                  <a:gd name="T11" fmla="*/ 168 h 358"/>
                  <a:gd name="T12" fmla="*/ 0 60000 65536"/>
                  <a:gd name="T13" fmla="*/ 0 60000 65536"/>
                  <a:gd name="T14" fmla="*/ 0 60000 65536"/>
                  <a:gd name="T15" fmla="*/ 0 60000 65536"/>
                  <a:gd name="T16" fmla="*/ 0 60000 65536"/>
                  <a:gd name="T17" fmla="*/ 0 60000 65536"/>
                  <a:gd name="T18" fmla="*/ 0 w 374"/>
                  <a:gd name="T19" fmla="*/ 0 h 358"/>
                  <a:gd name="T20" fmla="*/ 374 w 374"/>
                  <a:gd name="T21" fmla="*/ 358 h 358"/>
                </a:gdLst>
                <a:ahLst/>
                <a:cxnLst>
                  <a:cxn ang="T12">
                    <a:pos x="T0" y="T1"/>
                  </a:cxn>
                  <a:cxn ang="T13">
                    <a:pos x="T2" y="T3"/>
                  </a:cxn>
                  <a:cxn ang="T14">
                    <a:pos x="T4" y="T5"/>
                  </a:cxn>
                  <a:cxn ang="T15">
                    <a:pos x="T6" y="T7"/>
                  </a:cxn>
                  <a:cxn ang="T16">
                    <a:pos x="T8" y="T9"/>
                  </a:cxn>
                  <a:cxn ang="T17">
                    <a:pos x="T10" y="T11"/>
                  </a:cxn>
                </a:cxnLst>
                <a:rect l="T18" t="T19" r="T20" b="T21"/>
                <a:pathLst>
                  <a:path w="374" h="358">
                    <a:moveTo>
                      <a:pt x="374" y="335"/>
                    </a:moveTo>
                    <a:lnTo>
                      <a:pt x="28" y="0"/>
                    </a:lnTo>
                    <a:lnTo>
                      <a:pt x="0" y="0"/>
                    </a:lnTo>
                    <a:lnTo>
                      <a:pt x="351" y="358"/>
                    </a:lnTo>
                    <a:lnTo>
                      <a:pt x="374" y="335"/>
                    </a:lnTo>
                    <a:close/>
                  </a:path>
                </a:pathLst>
              </a:custGeom>
              <a:solidFill>
                <a:srgbClr val="000000"/>
              </a:solidFill>
              <a:ln w="9525">
                <a:noFill/>
                <a:round/>
                <a:headEnd/>
                <a:tailEnd/>
              </a:ln>
            </p:spPr>
            <p:txBody>
              <a:bodyPr/>
              <a:lstStyle/>
              <a:p>
                <a:endParaRPr lang="en-US" sz="1725"/>
              </a:p>
            </p:txBody>
          </p:sp>
          <p:sp>
            <p:nvSpPr>
              <p:cNvPr id="5967" name="Freeform 27"/>
              <p:cNvSpPr>
                <a:spLocks/>
              </p:cNvSpPr>
              <p:nvPr/>
            </p:nvSpPr>
            <p:spPr bwMode="auto">
              <a:xfrm>
                <a:off x="2435" y="2724"/>
                <a:ext cx="219" cy="174"/>
              </a:xfrm>
              <a:custGeom>
                <a:avLst/>
                <a:gdLst>
                  <a:gd name="T0" fmla="*/ 219 w 440"/>
                  <a:gd name="T1" fmla="*/ 167 h 348"/>
                  <a:gd name="T2" fmla="*/ 18 w 440"/>
                  <a:gd name="T3" fmla="*/ 0 h 348"/>
                  <a:gd name="T4" fmla="*/ 0 w 440"/>
                  <a:gd name="T5" fmla="*/ 0 h 348"/>
                  <a:gd name="T6" fmla="*/ 201 w 440"/>
                  <a:gd name="T7" fmla="*/ 174 h 348"/>
                  <a:gd name="T8" fmla="*/ 219 w 440"/>
                  <a:gd name="T9" fmla="*/ 167 h 348"/>
                  <a:gd name="T10" fmla="*/ 219 w 440"/>
                  <a:gd name="T11" fmla="*/ 167 h 348"/>
                  <a:gd name="T12" fmla="*/ 0 60000 65536"/>
                  <a:gd name="T13" fmla="*/ 0 60000 65536"/>
                  <a:gd name="T14" fmla="*/ 0 60000 65536"/>
                  <a:gd name="T15" fmla="*/ 0 60000 65536"/>
                  <a:gd name="T16" fmla="*/ 0 60000 65536"/>
                  <a:gd name="T17" fmla="*/ 0 60000 65536"/>
                  <a:gd name="T18" fmla="*/ 0 w 440"/>
                  <a:gd name="T19" fmla="*/ 0 h 348"/>
                  <a:gd name="T20" fmla="*/ 440 w 440"/>
                  <a:gd name="T21" fmla="*/ 348 h 348"/>
                </a:gdLst>
                <a:ahLst/>
                <a:cxnLst>
                  <a:cxn ang="T12">
                    <a:pos x="T0" y="T1"/>
                  </a:cxn>
                  <a:cxn ang="T13">
                    <a:pos x="T2" y="T3"/>
                  </a:cxn>
                  <a:cxn ang="T14">
                    <a:pos x="T4" y="T5"/>
                  </a:cxn>
                  <a:cxn ang="T15">
                    <a:pos x="T6" y="T7"/>
                  </a:cxn>
                  <a:cxn ang="T16">
                    <a:pos x="T8" y="T9"/>
                  </a:cxn>
                  <a:cxn ang="T17">
                    <a:pos x="T10" y="T11"/>
                  </a:cxn>
                </a:cxnLst>
                <a:rect l="T18" t="T19" r="T20" b="T21"/>
                <a:pathLst>
                  <a:path w="440" h="348">
                    <a:moveTo>
                      <a:pt x="440" y="333"/>
                    </a:moveTo>
                    <a:lnTo>
                      <a:pt x="37" y="0"/>
                    </a:lnTo>
                    <a:lnTo>
                      <a:pt x="0" y="0"/>
                    </a:lnTo>
                    <a:lnTo>
                      <a:pt x="403" y="348"/>
                    </a:lnTo>
                    <a:lnTo>
                      <a:pt x="440" y="333"/>
                    </a:lnTo>
                    <a:close/>
                  </a:path>
                </a:pathLst>
              </a:custGeom>
              <a:solidFill>
                <a:srgbClr val="000000"/>
              </a:solidFill>
              <a:ln w="9525">
                <a:noFill/>
                <a:round/>
                <a:headEnd/>
                <a:tailEnd/>
              </a:ln>
            </p:spPr>
            <p:txBody>
              <a:bodyPr/>
              <a:lstStyle/>
              <a:p>
                <a:endParaRPr lang="en-US" sz="1725"/>
              </a:p>
            </p:txBody>
          </p:sp>
          <p:sp>
            <p:nvSpPr>
              <p:cNvPr id="5968" name="Freeform 28"/>
              <p:cNvSpPr>
                <a:spLocks/>
              </p:cNvSpPr>
              <p:nvPr/>
            </p:nvSpPr>
            <p:spPr bwMode="auto">
              <a:xfrm>
                <a:off x="2446" y="2405"/>
                <a:ext cx="151" cy="139"/>
              </a:xfrm>
              <a:custGeom>
                <a:avLst/>
                <a:gdLst>
                  <a:gd name="T0" fmla="*/ 151 w 302"/>
                  <a:gd name="T1" fmla="*/ 133 h 277"/>
                  <a:gd name="T2" fmla="*/ 13 w 302"/>
                  <a:gd name="T3" fmla="*/ 0 h 277"/>
                  <a:gd name="T4" fmla="*/ 0 w 302"/>
                  <a:gd name="T5" fmla="*/ 1 h 277"/>
                  <a:gd name="T6" fmla="*/ 134 w 302"/>
                  <a:gd name="T7" fmla="*/ 139 h 277"/>
                  <a:gd name="T8" fmla="*/ 151 w 302"/>
                  <a:gd name="T9" fmla="*/ 133 h 277"/>
                  <a:gd name="T10" fmla="*/ 151 w 302"/>
                  <a:gd name="T11" fmla="*/ 133 h 277"/>
                  <a:gd name="T12" fmla="*/ 0 60000 65536"/>
                  <a:gd name="T13" fmla="*/ 0 60000 65536"/>
                  <a:gd name="T14" fmla="*/ 0 60000 65536"/>
                  <a:gd name="T15" fmla="*/ 0 60000 65536"/>
                  <a:gd name="T16" fmla="*/ 0 60000 65536"/>
                  <a:gd name="T17" fmla="*/ 0 60000 65536"/>
                  <a:gd name="T18" fmla="*/ 0 w 302"/>
                  <a:gd name="T19" fmla="*/ 0 h 277"/>
                  <a:gd name="T20" fmla="*/ 302 w 302"/>
                  <a:gd name="T21" fmla="*/ 277 h 277"/>
                </a:gdLst>
                <a:ahLst/>
                <a:cxnLst>
                  <a:cxn ang="T12">
                    <a:pos x="T0" y="T1"/>
                  </a:cxn>
                  <a:cxn ang="T13">
                    <a:pos x="T2" y="T3"/>
                  </a:cxn>
                  <a:cxn ang="T14">
                    <a:pos x="T4" y="T5"/>
                  </a:cxn>
                  <a:cxn ang="T15">
                    <a:pos x="T6" y="T7"/>
                  </a:cxn>
                  <a:cxn ang="T16">
                    <a:pos x="T8" y="T9"/>
                  </a:cxn>
                  <a:cxn ang="T17">
                    <a:pos x="T10" y="T11"/>
                  </a:cxn>
                </a:cxnLst>
                <a:rect l="T18" t="T19" r="T20" b="T21"/>
                <a:pathLst>
                  <a:path w="302" h="277">
                    <a:moveTo>
                      <a:pt x="302" y="266"/>
                    </a:moveTo>
                    <a:lnTo>
                      <a:pt x="27" y="0"/>
                    </a:lnTo>
                    <a:lnTo>
                      <a:pt x="0" y="2"/>
                    </a:lnTo>
                    <a:lnTo>
                      <a:pt x="268" y="277"/>
                    </a:lnTo>
                    <a:lnTo>
                      <a:pt x="302" y="266"/>
                    </a:lnTo>
                    <a:close/>
                  </a:path>
                </a:pathLst>
              </a:custGeom>
              <a:solidFill>
                <a:srgbClr val="000000"/>
              </a:solidFill>
              <a:ln w="9525">
                <a:noFill/>
                <a:round/>
                <a:headEnd/>
                <a:tailEnd/>
              </a:ln>
            </p:spPr>
            <p:txBody>
              <a:bodyPr/>
              <a:lstStyle/>
              <a:p>
                <a:endParaRPr lang="en-US" sz="1725"/>
              </a:p>
            </p:txBody>
          </p:sp>
          <p:sp>
            <p:nvSpPr>
              <p:cNvPr id="5969" name="Freeform 29"/>
              <p:cNvSpPr>
                <a:spLocks/>
              </p:cNvSpPr>
              <p:nvPr/>
            </p:nvSpPr>
            <p:spPr bwMode="auto">
              <a:xfrm>
                <a:off x="2441" y="2264"/>
                <a:ext cx="136" cy="146"/>
              </a:xfrm>
              <a:custGeom>
                <a:avLst/>
                <a:gdLst>
                  <a:gd name="T0" fmla="*/ 136 w 272"/>
                  <a:gd name="T1" fmla="*/ 131 h 292"/>
                  <a:gd name="T2" fmla="*/ 10 w 272"/>
                  <a:gd name="T3" fmla="*/ 0 h 292"/>
                  <a:gd name="T4" fmla="*/ 0 w 272"/>
                  <a:gd name="T5" fmla="*/ 3 h 292"/>
                  <a:gd name="T6" fmla="*/ 131 w 272"/>
                  <a:gd name="T7" fmla="*/ 146 h 292"/>
                  <a:gd name="T8" fmla="*/ 136 w 272"/>
                  <a:gd name="T9" fmla="*/ 131 h 292"/>
                  <a:gd name="T10" fmla="*/ 136 w 272"/>
                  <a:gd name="T11" fmla="*/ 131 h 292"/>
                  <a:gd name="T12" fmla="*/ 0 60000 65536"/>
                  <a:gd name="T13" fmla="*/ 0 60000 65536"/>
                  <a:gd name="T14" fmla="*/ 0 60000 65536"/>
                  <a:gd name="T15" fmla="*/ 0 60000 65536"/>
                  <a:gd name="T16" fmla="*/ 0 60000 65536"/>
                  <a:gd name="T17" fmla="*/ 0 60000 65536"/>
                  <a:gd name="T18" fmla="*/ 0 w 272"/>
                  <a:gd name="T19" fmla="*/ 0 h 292"/>
                  <a:gd name="T20" fmla="*/ 272 w 272"/>
                  <a:gd name="T21" fmla="*/ 292 h 292"/>
                </a:gdLst>
                <a:ahLst/>
                <a:cxnLst>
                  <a:cxn ang="T12">
                    <a:pos x="T0" y="T1"/>
                  </a:cxn>
                  <a:cxn ang="T13">
                    <a:pos x="T2" y="T3"/>
                  </a:cxn>
                  <a:cxn ang="T14">
                    <a:pos x="T4" y="T5"/>
                  </a:cxn>
                  <a:cxn ang="T15">
                    <a:pos x="T6" y="T7"/>
                  </a:cxn>
                  <a:cxn ang="T16">
                    <a:pos x="T8" y="T9"/>
                  </a:cxn>
                  <a:cxn ang="T17">
                    <a:pos x="T10" y="T11"/>
                  </a:cxn>
                </a:cxnLst>
                <a:rect l="T18" t="T19" r="T20" b="T21"/>
                <a:pathLst>
                  <a:path w="272" h="292">
                    <a:moveTo>
                      <a:pt x="272" y="262"/>
                    </a:moveTo>
                    <a:lnTo>
                      <a:pt x="21" y="0"/>
                    </a:lnTo>
                    <a:lnTo>
                      <a:pt x="0" y="7"/>
                    </a:lnTo>
                    <a:lnTo>
                      <a:pt x="262" y="292"/>
                    </a:lnTo>
                    <a:lnTo>
                      <a:pt x="272" y="262"/>
                    </a:lnTo>
                    <a:close/>
                  </a:path>
                </a:pathLst>
              </a:custGeom>
              <a:solidFill>
                <a:srgbClr val="000000"/>
              </a:solidFill>
              <a:ln w="9525">
                <a:noFill/>
                <a:round/>
                <a:headEnd/>
                <a:tailEnd/>
              </a:ln>
            </p:spPr>
            <p:txBody>
              <a:bodyPr/>
              <a:lstStyle/>
              <a:p>
                <a:endParaRPr lang="en-US" sz="1725"/>
              </a:p>
            </p:txBody>
          </p:sp>
          <p:sp>
            <p:nvSpPr>
              <p:cNvPr id="5970" name="Freeform 30"/>
              <p:cNvSpPr>
                <a:spLocks/>
              </p:cNvSpPr>
              <p:nvPr/>
            </p:nvSpPr>
            <p:spPr bwMode="auto">
              <a:xfrm>
                <a:off x="2440" y="2151"/>
                <a:ext cx="115" cy="117"/>
              </a:xfrm>
              <a:custGeom>
                <a:avLst/>
                <a:gdLst>
                  <a:gd name="T0" fmla="*/ 115 w 230"/>
                  <a:gd name="T1" fmla="*/ 108 h 234"/>
                  <a:gd name="T2" fmla="*/ 14 w 230"/>
                  <a:gd name="T3" fmla="*/ 0 h 234"/>
                  <a:gd name="T4" fmla="*/ 0 w 230"/>
                  <a:gd name="T5" fmla="*/ 3 h 234"/>
                  <a:gd name="T6" fmla="*/ 110 w 230"/>
                  <a:gd name="T7" fmla="*/ 117 h 234"/>
                  <a:gd name="T8" fmla="*/ 115 w 230"/>
                  <a:gd name="T9" fmla="*/ 108 h 234"/>
                  <a:gd name="T10" fmla="*/ 115 w 230"/>
                  <a:gd name="T11" fmla="*/ 108 h 234"/>
                  <a:gd name="T12" fmla="*/ 0 60000 65536"/>
                  <a:gd name="T13" fmla="*/ 0 60000 65536"/>
                  <a:gd name="T14" fmla="*/ 0 60000 65536"/>
                  <a:gd name="T15" fmla="*/ 0 60000 65536"/>
                  <a:gd name="T16" fmla="*/ 0 60000 65536"/>
                  <a:gd name="T17" fmla="*/ 0 60000 65536"/>
                  <a:gd name="T18" fmla="*/ 0 w 230"/>
                  <a:gd name="T19" fmla="*/ 0 h 234"/>
                  <a:gd name="T20" fmla="*/ 230 w 230"/>
                  <a:gd name="T21" fmla="*/ 234 h 234"/>
                </a:gdLst>
                <a:ahLst/>
                <a:cxnLst>
                  <a:cxn ang="T12">
                    <a:pos x="T0" y="T1"/>
                  </a:cxn>
                  <a:cxn ang="T13">
                    <a:pos x="T2" y="T3"/>
                  </a:cxn>
                  <a:cxn ang="T14">
                    <a:pos x="T4" y="T5"/>
                  </a:cxn>
                  <a:cxn ang="T15">
                    <a:pos x="T6" y="T7"/>
                  </a:cxn>
                  <a:cxn ang="T16">
                    <a:pos x="T8" y="T9"/>
                  </a:cxn>
                  <a:cxn ang="T17">
                    <a:pos x="T10" y="T11"/>
                  </a:cxn>
                </a:cxnLst>
                <a:rect l="T18" t="T19" r="T20" b="T21"/>
                <a:pathLst>
                  <a:path w="230" h="234">
                    <a:moveTo>
                      <a:pt x="230" y="215"/>
                    </a:moveTo>
                    <a:lnTo>
                      <a:pt x="28" y="0"/>
                    </a:lnTo>
                    <a:lnTo>
                      <a:pt x="0" y="6"/>
                    </a:lnTo>
                    <a:lnTo>
                      <a:pt x="220" y="234"/>
                    </a:lnTo>
                    <a:lnTo>
                      <a:pt x="230" y="215"/>
                    </a:lnTo>
                    <a:close/>
                  </a:path>
                </a:pathLst>
              </a:custGeom>
              <a:solidFill>
                <a:srgbClr val="000000"/>
              </a:solidFill>
              <a:ln w="9525">
                <a:noFill/>
                <a:round/>
                <a:headEnd/>
                <a:tailEnd/>
              </a:ln>
            </p:spPr>
            <p:txBody>
              <a:bodyPr/>
              <a:lstStyle/>
              <a:p>
                <a:endParaRPr lang="en-US" sz="1725"/>
              </a:p>
            </p:txBody>
          </p:sp>
          <p:sp>
            <p:nvSpPr>
              <p:cNvPr id="5971" name="Freeform 31"/>
              <p:cNvSpPr>
                <a:spLocks/>
              </p:cNvSpPr>
              <p:nvPr/>
            </p:nvSpPr>
            <p:spPr bwMode="auto">
              <a:xfrm>
                <a:off x="2441" y="2029"/>
                <a:ext cx="104" cy="126"/>
              </a:xfrm>
              <a:custGeom>
                <a:avLst/>
                <a:gdLst>
                  <a:gd name="T0" fmla="*/ 104 w 207"/>
                  <a:gd name="T1" fmla="*/ 124 h 253"/>
                  <a:gd name="T2" fmla="*/ 7 w 207"/>
                  <a:gd name="T3" fmla="*/ 0 h 253"/>
                  <a:gd name="T4" fmla="*/ 0 w 207"/>
                  <a:gd name="T5" fmla="*/ 10 h 253"/>
                  <a:gd name="T6" fmla="*/ 91 w 207"/>
                  <a:gd name="T7" fmla="*/ 126 h 253"/>
                  <a:gd name="T8" fmla="*/ 104 w 207"/>
                  <a:gd name="T9" fmla="*/ 124 h 253"/>
                  <a:gd name="T10" fmla="*/ 104 w 207"/>
                  <a:gd name="T11" fmla="*/ 124 h 253"/>
                  <a:gd name="T12" fmla="*/ 0 60000 65536"/>
                  <a:gd name="T13" fmla="*/ 0 60000 65536"/>
                  <a:gd name="T14" fmla="*/ 0 60000 65536"/>
                  <a:gd name="T15" fmla="*/ 0 60000 65536"/>
                  <a:gd name="T16" fmla="*/ 0 60000 65536"/>
                  <a:gd name="T17" fmla="*/ 0 60000 65536"/>
                  <a:gd name="T18" fmla="*/ 0 w 207"/>
                  <a:gd name="T19" fmla="*/ 0 h 253"/>
                  <a:gd name="T20" fmla="*/ 207 w 207"/>
                  <a:gd name="T21" fmla="*/ 253 h 253"/>
                </a:gdLst>
                <a:ahLst/>
                <a:cxnLst>
                  <a:cxn ang="T12">
                    <a:pos x="T0" y="T1"/>
                  </a:cxn>
                  <a:cxn ang="T13">
                    <a:pos x="T2" y="T3"/>
                  </a:cxn>
                  <a:cxn ang="T14">
                    <a:pos x="T4" y="T5"/>
                  </a:cxn>
                  <a:cxn ang="T15">
                    <a:pos x="T6" y="T7"/>
                  </a:cxn>
                  <a:cxn ang="T16">
                    <a:pos x="T8" y="T9"/>
                  </a:cxn>
                  <a:cxn ang="T17">
                    <a:pos x="T10" y="T11"/>
                  </a:cxn>
                </a:cxnLst>
                <a:rect l="T18" t="T19" r="T20" b="T21"/>
                <a:pathLst>
                  <a:path w="207" h="253">
                    <a:moveTo>
                      <a:pt x="207" y="249"/>
                    </a:moveTo>
                    <a:lnTo>
                      <a:pt x="13" y="0"/>
                    </a:lnTo>
                    <a:lnTo>
                      <a:pt x="0" y="21"/>
                    </a:lnTo>
                    <a:lnTo>
                      <a:pt x="182" y="253"/>
                    </a:lnTo>
                    <a:lnTo>
                      <a:pt x="207" y="249"/>
                    </a:lnTo>
                    <a:close/>
                  </a:path>
                </a:pathLst>
              </a:custGeom>
              <a:solidFill>
                <a:srgbClr val="000000"/>
              </a:solidFill>
              <a:ln w="9525">
                <a:noFill/>
                <a:round/>
                <a:headEnd/>
                <a:tailEnd/>
              </a:ln>
            </p:spPr>
            <p:txBody>
              <a:bodyPr/>
              <a:lstStyle/>
              <a:p>
                <a:endParaRPr lang="en-US" sz="1725"/>
              </a:p>
            </p:txBody>
          </p:sp>
          <p:sp>
            <p:nvSpPr>
              <p:cNvPr id="5972" name="Freeform 32"/>
              <p:cNvSpPr>
                <a:spLocks/>
              </p:cNvSpPr>
              <p:nvPr/>
            </p:nvSpPr>
            <p:spPr bwMode="auto">
              <a:xfrm>
                <a:off x="2497" y="2539"/>
                <a:ext cx="188" cy="178"/>
              </a:xfrm>
              <a:custGeom>
                <a:avLst/>
                <a:gdLst>
                  <a:gd name="T0" fmla="*/ 0 w 374"/>
                  <a:gd name="T1" fmla="*/ 167 h 358"/>
                  <a:gd name="T2" fmla="*/ 173 w 374"/>
                  <a:gd name="T3" fmla="*/ 0 h 358"/>
                  <a:gd name="T4" fmla="*/ 188 w 374"/>
                  <a:gd name="T5" fmla="*/ 0 h 358"/>
                  <a:gd name="T6" fmla="*/ 12 w 374"/>
                  <a:gd name="T7" fmla="*/ 178 h 358"/>
                  <a:gd name="T8" fmla="*/ 0 w 374"/>
                  <a:gd name="T9" fmla="*/ 167 h 358"/>
                  <a:gd name="T10" fmla="*/ 0 w 374"/>
                  <a:gd name="T11" fmla="*/ 167 h 358"/>
                  <a:gd name="T12" fmla="*/ 0 60000 65536"/>
                  <a:gd name="T13" fmla="*/ 0 60000 65536"/>
                  <a:gd name="T14" fmla="*/ 0 60000 65536"/>
                  <a:gd name="T15" fmla="*/ 0 60000 65536"/>
                  <a:gd name="T16" fmla="*/ 0 60000 65536"/>
                  <a:gd name="T17" fmla="*/ 0 60000 65536"/>
                  <a:gd name="T18" fmla="*/ 0 w 374"/>
                  <a:gd name="T19" fmla="*/ 0 h 358"/>
                  <a:gd name="T20" fmla="*/ 374 w 374"/>
                  <a:gd name="T21" fmla="*/ 358 h 358"/>
                </a:gdLst>
                <a:ahLst/>
                <a:cxnLst>
                  <a:cxn ang="T12">
                    <a:pos x="T0" y="T1"/>
                  </a:cxn>
                  <a:cxn ang="T13">
                    <a:pos x="T2" y="T3"/>
                  </a:cxn>
                  <a:cxn ang="T14">
                    <a:pos x="T4" y="T5"/>
                  </a:cxn>
                  <a:cxn ang="T15">
                    <a:pos x="T6" y="T7"/>
                  </a:cxn>
                  <a:cxn ang="T16">
                    <a:pos x="T8" y="T9"/>
                  </a:cxn>
                  <a:cxn ang="T17">
                    <a:pos x="T10" y="T11"/>
                  </a:cxn>
                </a:cxnLst>
                <a:rect l="T18" t="T19" r="T20" b="T21"/>
                <a:pathLst>
                  <a:path w="374" h="358">
                    <a:moveTo>
                      <a:pt x="0" y="335"/>
                    </a:moveTo>
                    <a:lnTo>
                      <a:pt x="344" y="0"/>
                    </a:lnTo>
                    <a:lnTo>
                      <a:pt x="374" y="0"/>
                    </a:lnTo>
                    <a:lnTo>
                      <a:pt x="23" y="358"/>
                    </a:lnTo>
                    <a:lnTo>
                      <a:pt x="0" y="335"/>
                    </a:lnTo>
                    <a:close/>
                  </a:path>
                </a:pathLst>
              </a:custGeom>
              <a:solidFill>
                <a:srgbClr val="000000"/>
              </a:solidFill>
              <a:ln w="9525">
                <a:noFill/>
                <a:round/>
                <a:headEnd/>
                <a:tailEnd/>
              </a:ln>
            </p:spPr>
            <p:txBody>
              <a:bodyPr/>
              <a:lstStyle/>
              <a:p>
                <a:endParaRPr lang="en-US" sz="1725"/>
              </a:p>
            </p:txBody>
          </p:sp>
          <p:sp>
            <p:nvSpPr>
              <p:cNvPr id="5973" name="Freeform 33"/>
              <p:cNvSpPr>
                <a:spLocks/>
              </p:cNvSpPr>
              <p:nvPr/>
            </p:nvSpPr>
            <p:spPr bwMode="auto">
              <a:xfrm>
                <a:off x="2502" y="2715"/>
                <a:ext cx="219" cy="175"/>
              </a:xfrm>
              <a:custGeom>
                <a:avLst/>
                <a:gdLst>
                  <a:gd name="T0" fmla="*/ 0 w 438"/>
                  <a:gd name="T1" fmla="*/ 167 h 350"/>
                  <a:gd name="T2" fmla="*/ 201 w 438"/>
                  <a:gd name="T3" fmla="*/ 0 h 350"/>
                  <a:gd name="T4" fmla="*/ 219 w 438"/>
                  <a:gd name="T5" fmla="*/ 0 h 350"/>
                  <a:gd name="T6" fmla="*/ 18 w 438"/>
                  <a:gd name="T7" fmla="*/ 175 h 350"/>
                  <a:gd name="T8" fmla="*/ 0 w 438"/>
                  <a:gd name="T9" fmla="*/ 167 h 350"/>
                  <a:gd name="T10" fmla="*/ 0 w 438"/>
                  <a:gd name="T11" fmla="*/ 167 h 350"/>
                  <a:gd name="T12" fmla="*/ 0 60000 65536"/>
                  <a:gd name="T13" fmla="*/ 0 60000 65536"/>
                  <a:gd name="T14" fmla="*/ 0 60000 65536"/>
                  <a:gd name="T15" fmla="*/ 0 60000 65536"/>
                  <a:gd name="T16" fmla="*/ 0 60000 65536"/>
                  <a:gd name="T17" fmla="*/ 0 60000 65536"/>
                  <a:gd name="T18" fmla="*/ 0 w 438"/>
                  <a:gd name="T19" fmla="*/ 0 h 350"/>
                  <a:gd name="T20" fmla="*/ 438 w 438"/>
                  <a:gd name="T21" fmla="*/ 350 h 350"/>
                </a:gdLst>
                <a:ahLst/>
                <a:cxnLst>
                  <a:cxn ang="T12">
                    <a:pos x="T0" y="T1"/>
                  </a:cxn>
                  <a:cxn ang="T13">
                    <a:pos x="T2" y="T3"/>
                  </a:cxn>
                  <a:cxn ang="T14">
                    <a:pos x="T4" y="T5"/>
                  </a:cxn>
                  <a:cxn ang="T15">
                    <a:pos x="T6" y="T7"/>
                  </a:cxn>
                  <a:cxn ang="T16">
                    <a:pos x="T8" y="T9"/>
                  </a:cxn>
                  <a:cxn ang="T17">
                    <a:pos x="T10" y="T11"/>
                  </a:cxn>
                </a:cxnLst>
                <a:rect l="T18" t="T19" r="T20" b="T21"/>
                <a:pathLst>
                  <a:path w="438" h="350">
                    <a:moveTo>
                      <a:pt x="0" y="334"/>
                    </a:moveTo>
                    <a:lnTo>
                      <a:pt x="401" y="0"/>
                    </a:lnTo>
                    <a:lnTo>
                      <a:pt x="438" y="0"/>
                    </a:lnTo>
                    <a:lnTo>
                      <a:pt x="36" y="350"/>
                    </a:lnTo>
                    <a:lnTo>
                      <a:pt x="0" y="334"/>
                    </a:lnTo>
                    <a:close/>
                  </a:path>
                </a:pathLst>
              </a:custGeom>
              <a:solidFill>
                <a:srgbClr val="000000"/>
              </a:solidFill>
              <a:ln w="9525">
                <a:noFill/>
                <a:round/>
                <a:headEnd/>
                <a:tailEnd/>
              </a:ln>
            </p:spPr>
            <p:txBody>
              <a:bodyPr/>
              <a:lstStyle/>
              <a:p>
                <a:endParaRPr lang="en-US" sz="1725"/>
              </a:p>
            </p:txBody>
          </p:sp>
          <p:sp>
            <p:nvSpPr>
              <p:cNvPr id="5974" name="Freeform 34"/>
              <p:cNvSpPr>
                <a:spLocks/>
              </p:cNvSpPr>
              <p:nvPr/>
            </p:nvSpPr>
            <p:spPr bwMode="auto">
              <a:xfrm>
                <a:off x="2500" y="2400"/>
                <a:ext cx="150" cy="139"/>
              </a:xfrm>
              <a:custGeom>
                <a:avLst/>
                <a:gdLst>
                  <a:gd name="T0" fmla="*/ 0 w 300"/>
                  <a:gd name="T1" fmla="*/ 135 h 278"/>
                  <a:gd name="T2" fmla="*/ 137 w 300"/>
                  <a:gd name="T3" fmla="*/ 0 h 278"/>
                  <a:gd name="T4" fmla="*/ 150 w 300"/>
                  <a:gd name="T5" fmla="*/ 3 h 278"/>
                  <a:gd name="T6" fmla="*/ 16 w 300"/>
                  <a:gd name="T7" fmla="*/ 139 h 278"/>
                  <a:gd name="T8" fmla="*/ 0 w 300"/>
                  <a:gd name="T9" fmla="*/ 135 h 278"/>
                  <a:gd name="T10" fmla="*/ 0 w 300"/>
                  <a:gd name="T11" fmla="*/ 135 h 278"/>
                  <a:gd name="T12" fmla="*/ 0 60000 65536"/>
                  <a:gd name="T13" fmla="*/ 0 60000 65536"/>
                  <a:gd name="T14" fmla="*/ 0 60000 65536"/>
                  <a:gd name="T15" fmla="*/ 0 60000 65536"/>
                  <a:gd name="T16" fmla="*/ 0 60000 65536"/>
                  <a:gd name="T17" fmla="*/ 0 60000 65536"/>
                  <a:gd name="T18" fmla="*/ 0 w 300"/>
                  <a:gd name="T19" fmla="*/ 0 h 278"/>
                  <a:gd name="T20" fmla="*/ 300 w 300"/>
                  <a:gd name="T21" fmla="*/ 278 h 278"/>
                </a:gdLst>
                <a:ahLst/>
                <a:cxnLst>
                  <a:cxn ang="T12">
                    <a:pos x="T0" y="T1"/>
                  </a:cxn>
                  <a:cxn ang="T13">
                    <a:pos x="T2" y="T3"/>
                  </a:cxn>
                  <a:cxn ang="T14">
                    <a:pos x="T4" y="T5"/>
                  </a:cxn>
                  <a:cxn ang="T15">
                    <a:pos x="T6" y="T7"/>
                  </a:cxn>
                  <a:cxn ang="T16">
                    <a:pos x="T8" y="T9"/>
                  </a:cxn>
                  <a:cxn ang="T17">
                    <a:pos x="T10" y="T11"/>
                  </a:cxn>
                </a:cxnLst>
                <a:rect l="T18" t="T19" r="T20" b="T21"/>
                <a:pathLst>
                  <a:path w="300" h="278">
                    <a:moveTo>
                      <a:pt x="0" y="270"/>
                    </a:moveTo>
                    <a:lnTo>
                      <a:pt x="273" y="0"/>
                    </a:lnTo>
                    <a:lnTo>
                      <a:pt x="300" y="6"/>
                    </a:lnTo>
                    <a:lnTo>
                      <a:pt x="32" y="278"/>
                    </a:lnTo>
                    <a:lnTo>
                      <a:pt x="0" y="270"/>
                    </a:lnTo>
                    <a:close/>
                  </a:path>
                </a:pathLst>
              </a:custGeom>
              <a:solidFill>
                <a:srgbClr val="000000"/>
              </a:solidFill>
              <a:ln w="9525">
                <a:noFill/>
                <a:round/>
                <a:headEnd/>
                <a:tailEnd/>
              </a:ln>
            </p:spPr>
            <p:txBody>
              <a:bodyPr/>
              <a:lstStyle/>
              <a:p>
                <a:endParaRPr lang="en-US" sz="1725"/>
              </a:p>
            </p:txBody>
          </p:sp>
          <p:sp>
            <p:nvSpPr>
              <p:cNvPr id="5975" name="Freeform 35"/>
              <p:cNvSpPr>
                <a:spLocks/>
              </p:cNvSpPr>
              <p:nvPr/>
            </p:nvSpPr>
            <p:spPr bwMode="auto">
              <a:xfrm>
                <a:off x="2498" y="2264"/>
                <a:ext cx="136" cy="145"/>
              </a:xfrm>
              <a:custGeom>
                <a:avLst/>
                <a:gdLst>
                  <a:gd name="T0" fmla="*/ 0 w 272"/>
                  <a:gd name="T1" fmla="*/ 130 h 290"/>
                  <a:gd name="T2" fmla="*/ 125 w 272"/>
                  <a:gd name="T3" fmla="*/ 0 h 290"/>
                  <a:gd name="T4" fmla="*/ 136 w 272"/>
                  <a:gd name="T5" fmla="*/ 2 h 290"/>
                  <a:gd name="T6" fmla="*/ 5 w 272"/>
                  <a:gd name="T7" fmla="*/ 145 h 290"/>
                  <a:gd name="T8" fmla="*/ 0 w 272"/>
                  <a:gd name="T9" fmla="*/ 130 h 290"/>
                  <a:gd name="T10" fmla="*/ 0 w 272"/>
                  <a:gd name="T11" fmla="*/ 130 h 290"/>
                  <a:gd name="T12" fmla="*/ 0 60000 65536"/>
                  <a:gd name="T13" fmla="*/ 0 60000 65536"/>
                  <a:gd name="T14" fmla="*/ 0 60000 65536"/>
                  <a:gd name="T15" fmla="*/ 0 60000 65536"/>
                  <a:gd name="T16" fmla="*/ 0 60000 65536"/>
                  <a:gd name="T17" fmla="*/ 0 60000 65536"/>
                  <a:gd name="T18" fmla="*/ 0 w 272"/>
                  <a:gd name="T19" fmla="*/ 0 h 290"/>
                  <a:gd name="T20" fmla="*/ 272 w 272"/>
                  <a:gd name="T21" fmla="*/ 290 h 290"/>
                </a:gdLst>
                <a:ahLst/>
                <a:cxnLst>
                  <a:cxn ang="T12">
                    <a:pos x="T0" y="T1"/>
                  </a:cxn>
                  <a:cxn ang="T13">
                    <a:pos x="T2" y="T3"/>
                  </a:cxn>
                  <a:cxn ang="T14">
                    <a:pos x="T4" y="T5"/>
                  </a:cxn>
                  <a:cxn ang="T15">
                    <a:pos x="T6" y="T7"/>
                  </a:cxn>
                  <a:cxn ang="T16">
                    <a:pos x="T8" y="T9"/>
                  </a:cxn>
                  <a:cxn ang="T17">
                    <a:pos x="T10" y="T11"/>
                  </a:cxn>
                </a:cxnLst>
                <a:rect l="T18" t="T19" r="T20" b="T21"/>
                <a:pathLst>
                  <a:path w="272" h="290">
                    <a:moveTo>
                      <a:pt x="0" y="260"/>
                    </a:moveTo>
                    <a:lnTo>
                      <a:pt x="251" y="0"/>
                    </a:lnTo>
                    <a:lnTo>
                      <a:pt x="272" y="5"/>
                    </a:lnTo>
                    <a:lnTo>
                      <a:pt x="11" y="290"/>
                    </a:lnTo>
                    <a:lnTo>
                      <a:pt x="0" y="260"/>
                    </a:lnTo>
                    <a:close/>
                  </a:path>
                </a:pathLst>
              </a:custGeom>
              <a:solidFill>
                <a:srgbClr val="000000"/>
              </a:solidFill>
              <a:ln w="9525">
                <a:noFill/>
                <a:round/>
                <a:headEnd/>
                <a:tailEnd/>
              </a:ln>
            </p:spPr>
            <p:txBody>
              <a:bodyPr/>
              <a:lstStyle/>
              <a:p>
                <a:endParaRPr lang="en-US" sz="1725"/>
              </a:p>
            </p:txBody>
          </p:sp>
          <p:sp>
            <p:nvSpPr>
              <p:cNvPr id="5976" name="Freeform 36"/>
              <p:cNvSpPr>
                <a:spLocks/>
              </p:cNvSpPr>
              <p:nvPr/>
            </p:nvSpPr>
            <p:spPr bwMode="auto">
              <a:xfrm>
                <a:off x="2502" y="2153"/>
                <a:ext cx="116" cy="118"/>
              </a:xfrm>
              <a:custGeom>
                <a:avLst/>
                <a:gdLst>
                  <a:gd name="T0" fmla="*/ 0 w 232"/>
                  <a:gd name="T1" fmla="*/ 108 h 236"/>
                  <a:gd name="T2" fmla="*/ 102 w 232"/>
                  <a:gd name="T3" fmla="*/ 0 h 236"/>
                  <a:gd name="T4" fmla="*/ 116 w 232"/>
                  <a:gd name="T5" fmla="*/ 3 h 236"/>
                  <a:gd name="T6" fmla="*/ 4 w 232"/>
                  <a:gd name="T7" fmla="*/ 118 h 236"/>
                  <a:gd name="T8" fmla="*/ 0 w 232"/>
                  <a:gd name="T9" fmla="*/ 108 h 236"/>
                  <a:gd name="T10" fmla="*/ 0 w 232"/>
                  <a:gd name="T11" fmla="*/ 108 h 236"/>
                  <a:gd name="T12" fmla="*/ 0 60000 65536"/>
                  <a:gd name="T13" fmla="*/ 0 60000 65536"/>
                  <a:gd name="T14" fmla="*/ 0 60000 65536"/>
                  <a:gd name="T15" fmla="*/ 0 60000 65536"/>
                  <a:gd name="T16" fmla="*/ 0 60000 65536"/>
                  <a:gd name="T17" fmla="*/ 0 60000 65536"/>
                  <a:gd name="T18" fmla="*/ 0 w 232"/>
                  <a:gd name="T19" fmla="*/ 0 h 236"/>
                  <a:gd name="T20" fmla="*/ 232 w 232"/>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232" h="236">
                    <a:moveTo>
                      <a:pt x="0" y="215"/>
                    </a:moveTo>
                    <a:lnTo>
                      <a:pt x="204" y="0"/>
                    </a:lnTo>
                    <a:lnTo>
                      <a:pt x="232" y="6"/>
                    </a:lnTo>
                    <a:lnTo>
                      <a:pt x="8" y="236"/>
                    </a:lnTo>
                    <a:lnTo>
                      <a:pt x="0" y="215"/>
                    </a:lnTo>
                    <a:close/>
                  </a:path>
                </a:pathLst>
              </a:custGeom>
              <a:solidFill>
                <a:srgbClr val="000000"/>
              </a:solidFill>
              <a:ln w="9525">
                <a:noFill/>
                <a:round/>
                <a:headEnd/>
                <a:tailEnd/>
              </a:ln>
            </p:spPr>
            <p:txBody>
              <a:bodyPr/>
              <a:lstStyle/>
              <a:p>
                <a:endParaRPr lang="en-US" sz="1725"/>
              </a:p>
            </p:txBody>
          </p:sp>
          <p:sp>
            <p:nvSpPr>
              <p:cNvPr id="5977" name="Freeform 37"/>
              <p:cNvSpPr>
                <a:spLocks/>
              </p:cNvSpPr>
              <p:nvPr/>
            </p:nvSpPr>
            <p:spPr bwMode="auto">
              <a:xfrm>
                <a:off x="2484" y="2036"/>
                <a:ext cx="103" cy="125"/>
              </a:xfrm>
              <a:custGeom>
                <a:avLst/>
                <a:gdLst>
                  <a:gd name="T0" fmla="*/ 0 w 206"/>
                  <a:gd name="T1" fmla="*/ 124 h 251"/>
                  <a:gd name="T2" fmla="*/ 96 w 206"/>
                  <a:gd name="T3" fmla="*/ 0 h 251"/>
                  <a:gd name="T4" fmla="*/ 103 w 206"/>
                  <a:gd name="T5" fmla="*/ 10 h 251"/>
                  <a:gd name="T6" fmla="*/ 12 w 206"/>
                  <a:gd name="T7" fmla="*/ 125 h 251"/>
                  <a:gd name="T8" fmla="*/ 0 w 206"/>
                  <a:gd name="T9" fmla="*/ 124 h 251"/>
                  <a:gd name="T10" fmla="*/ 0 w 206"/>
                  <a:gd name="T11" fmla="*/ 124 h 251"/>
                  <a:gd name="T12" fmla="*/ 0 60000 65536"/>
                  <a:gd name="T13" fmla="*/ 0 60000 65536"/>
                  <a:gd name="T14" fmla="*/ 0 60000 65536"/>
                  <a:gd name="T15" fmla="*/ 0 60000 65536"/>
                  <a:gd name="T16" fmla="*/ 0 60000 65536"/>
                  <a:gd name="T17" fmla="*/ 0 60000 65536"/>
                  <a:gd name="T18" fmla="*/ 0 w 206"/>
                  <a:gd name="T19" fmla="*/ 0 h 251"/>
                  <a:gd name="T20" fmla="*/ 206 w 206"/>
                  <a:gd name="T21" fmla="*/ 251 h 251"/>
                </a:gdLst>
                <a:ahLst/>
                <a:cxnLst>
                  <a:cxn ang="T12">
                    <a:pos x="T0" y="T1"/>
                  </a:cxn>
                  <a:cxn ang="T13">
                    <a:pos x="T2" y="T3"/>
                  </a:cxn>
                  <a:cxn ang="T14">
                    <a:pos x="T4" y="T5"/>
                  </a:cxn>
                  <a:cxn ang="T15">
                    <a:pos x="T6" y="T7"/>
                  </a:cxn>
                  <a:cxn ang="T16">
                    <a:pos x="T8" y="T9"/>
                  </a:cxn>
                  <a:cxn ang="T17">
                    <a:pos x="T10" y="T11"/>
                  </a:cxn>
                </a:cxnLst>
                <a:rect l="T18" t="T19" r="T20" b="T21"/>
                <a:pathLst>
                  <a:path w="206" h="251">
                    <a:moveTo>
                      <a:pt x="0" y="249"/>
                    </a:moveTo>
                    <a:lnTo>
                      <a:pt x="192" y="0"/>
                    </a:lnTo>
                    <a:lnTo>
                      <a:pt x="206" y="21"/>
                    </a:lnTo>
                    <a:lnTo>
                      <a:pt x="23" y="251"/>
                    </a:lnTo>
                    <a:lnTo>
                      <a:pt x="0" y="249"/>
                    </a:lnTo>
                    <a:close/>
                  </a:path>
                </a:pathLst>
              </a:custGeom>
              <a:solidFill>
                <a:srgbClr val="000000"/>
              </a:solidFill>
              <a:ln w="9525">
                <a:noFill/>
                <a:round/>
                <a:headEnd/>
                <a:tailEnd/>
              </a:ln>
            </p:spPr>
            <p:txBody>
              <a:bodyPr/>
              <a:lstStyle/>
              <a:p>
                <a:endParaRPr lang="en-US" sz="1725"/>
              </a:p>
            </p:txBody>
          </p:sp>
          <p:sp>
            <p:nvSpPr>
              <p:cNvPr id="5978" name="Freeform 38"/>
              <p:cNvSpPr>
                <a:spLocks/>
              </p:cNvSpPr>
              <p:nvPr/>
            </p:nvSpPr>
            <p:spPr bwMode="auto">
              <a:xfrm>
                <a:off x="2518" y="2541"/>
                <a:ext cx="188" cy="178"/>
              </a:xfrm>
              <a:custGeom>
                <a:avLst/>
                <a:gdLst>
                  <a:gd name="T0" fmla="*/ 188 w 374"/>
                  <a:gd name="T1" fmla="*/ 166 h 355"/>
                  <a:gd name="T2" fmla="*/ 14 w 374"/>
                  <a:gd name="T3" fmla="*/ 0 h 355"/>
                  <a:gd name="T4" fmla="*/ 0 w 374"/>
                  <a:gd name="T5" fmla="*/ 0 h 355"/>
                  <a:gd name="T6" fmla="*/ 176 w 374"/>
                  <a:gd name="T7" fmla="*/ 178 h 355"/>
                  <a:gd name="T8" fmla="*/ 188 w 374"/>
                  <a:gd name="T9" fmla="*/ 166 h 355"/>
                  <a:gd name="T10" fmla="*/ 188 w 374"/>
                  <a:gd name="T11" fmla="*/ 166 h 355"/>
                  <a:gd name="T12" fmla="*/ 0 60000 65536"/>
                  <a:gd name="T13" fmla="*/ 0 60000 65536"/>
                  <a:gd name="T14" fmla="*/ 0 60000 65536"/>
                  <a:gd name="T15" fmla="*/ 0 60000 65536"/>
                  <a:gd name="T16" fmla="*/ 0 60000 65536"/>
                  <a:gd name="T17" fmla="*/ 0 60000 65536"/>
                  <a:gd name="T18" fmla="*/ 0 w 374"/>
                  <a:gd name="T19" fmla="*/ 0 h 355"/>
                  <a:gd name="T20" fmla="*/ 374 w 374"/>
                  <a:gd name="T21" fmla="*/ 355 h 355"/>
                </a:gdLst>
                <a:ahLst/>
                <a:cxnLst>
                  <a:cxn ang="T12">
                    <a:pos x="T0" y="T1"/>
                  </a:cxn>
                  <a:cxn ang="T13">
                    <a:pos x="T2" y="T3"/>
                  </a:cxn>
                  <a:cxn ang="T14">
                    <a:pos x="T4" y="T5"/>
                  </a:cxn>
                  <a:cxn ang="T15">
                    <a:pos x="T6" y="T7"/>
                  </a:cxn>
                  <a:cxn ang="T16">
                    <a:pos x="T8" y="T9"/>
                  </a:cxn>
                  <a:cxn ang="T17">
                    <a:pos x="T10" y="T11"/>
                  </a:cxn>
                </a:cxnLst>
                <a:rect l="T18" t="T19" r="T20" b="T21"/>
                <a:pathLst>
                  <a:path w="374" h="355">
                    <a:moveTo>
                      <a:pt x="374" y="332"/>
                    </a:moveTo>
                    <a:lnTo>
                      <a:pt x="28" y="0"/>
                    </a:lnTo>
                    <a:lnTo>
                      <a:pt x="0" y="0"/>
                    </a:lnTo>
                    <a:lnTo>
                      <a:pt x="351" y="355"/>
                    </a:lnTo>
                    <a:lnTo>
                      <a:pt x="374" y="332"/>
                    </a:lnTo>
                    <a:close/>
                  </a:path>
                </a:pathLst>
              </a:custGeom>
              <a:solidFill>
                <a:srgbClr val="000000"/>
              </a:solidFill>
              <a:ln w="9525">
                <a:noFill/>
                <a:round/>
                <a:headEnd/>
                <a:tailEnd/>
              </a:ln>
            </p:spPr>
            <p:txBody>
              <a:bodyPr/>
              <a:lstStyle/>
              <a:p>
                <a:endParaRPr lang="en-US" sz="1725"/>
              </a:p>
            </p:txBody>
          </p:sp>
          <p:sp>
            <p:nvSpPr>
              <p:cNvPr id="5979" name="Freeform 39"/>
              <p:cNvSpPr>
                <a:spLocks/>
              </p:cNvSpPr>
              <p:nvPr/>
            </p:nvSpPr>
            <p:spPr bwMode="auto">
              <a:xfrm>
                <a:off x="2518" y="2720"/>
                <a:ext cx="219" cy="175"/>
              </a:xfrm>
              <a:custGeom>
                <a:avLst/>
                <a:gdLst>
                  <a:gd name="T0" fmla="*/ 219 w 437"/>
                  <a:gd name="T1" fmla="*/ 168 h 350"/>
                  <a:gd name="T2" fmla="*/ 18 w 437"/>
                  <a:gd name="T3" fmla="*/ 0 h 350"/>
                  <a:gd name="T4" fmla="*/ 0 w 437"/>
                  <a:gd name="T5" fmla="*/ 0 h 350"/>
                  <a:gd name="T6" fmla="*/ 201 w 437"/>
                  <a:gd name="T7" fmla="*/ 175 h 350"/>
                  <a:gd name="T8" fmla="*/ 219 w 437"/>
                  <a:gd name="T9" fmla="*/ 168 h 350"/>
                  <a:gd name="T10" fmla="*/ 219 w 437"/>
                  <a:gd name="T11" fmla="*/ 168 h 350"/>
                  <a:gd name="T12" fmla="*/ 0 60000 65536"/>
                  <a:gd name="T13" fmla="*/ 0 60000 65536"/>
                  <a:gd name="T14" fmla="*/ 0 60000 65536"/>
                  <a:gd name="T15" fmla="*/ 0 60000 65536"/>
                  <a:gd name="T16" fmla="*/ 0 60000 65536"/>
                  <a:gd name="T17" fmla="*/ 0 60000 65536"/>
                  <a:gd name="T18" fmla="*/ 0 w 437"/>
                  <a:gd name="T19" fmla="*/ 0 h 350"/>
                  <a:gd name="T20" fmla="*/ 437 w 437"/>
                  <a:gd name="T21" fmla="*/ 350 h 350"/>
                </a:gdLst>
                <a:ahLst/>
                <a:cxnLst>
                  <a:cxn ang="T12">
                    <a:pos x="T0" y="T1"/>
                  </a:cxn>
                  <a:cxn ang="T13">
                    <a:pos x="T2" y="T3"/>
                  </a:cxn>
                  <a:cxn ang="T14">
                    <a:pos x="T4" y="T5"/>
                  </a:cxn>
                  <a:cxn ang="T15">
                    <a:pos x="T6" y="T7"/>
                  </a:cxn>
                  <a:cxn ang="T16">
                    <a:pos x="T8" y="T9"/>
                  </a:cxn>
                  <a:cxn ang="T17">
                    <a:pos x="T10" y="T11"/>
                  </a:cxn>
                </a:cxnLst>
                <a:rect l="T18" t="T19" r="T20" b="T21"/>
                <a:pathLst>
                  <a:path w="437" h="350">
                    <a:moveTo>
                      <a:pt x="437" y="335"/>
                    </a:moveTo>
                    <a:lnTo>
                      <a:pt x="36" y="0"/>
                    </a:lnTo>
                    <a:lnTo>
                      <a:pt x="0" y="0"/>
                    </a:lnTo>
                    <a:lnTo>
                      <a:pt x="401" y="350"/>
                    </a:lnTo>
                    <a:lnTo>
                      <a:pt x="437" y="335"/>
                    </a:lnTo>
                    <a:close/>
                  </a:path>
                </a:pathLst>
              </a:custGeom>
              <a:solidFill>
                <a:srgbClr val="000000"/>
              </a:solidFill>
              <a:ln w="9525">
                <a:noFill/>
                <a:round/>
                <a:headEnd/>
                <a:tailEnd/>
              </a:ln>
            </p:spPr>
            <p:txBody>
              <a:bodyPr/>
              <a:lstStyle/>
              <a:p>
                <a:endParaRPr lang="en-US" sz="1725"/>
              </a:p>
            </p:txBody>
          </p:sp>
          <p:sp>
            <p:nvSpPr>
              <p:cNvPr id="5980" name="Freeform 40"/>
              <p:cNvSpPr>
                <a:spLocks/>
              </p:cNvSpPr>
              <p:nvPr/>
            </p:nvSpPr>
            <p:spPr bwMode="auto">
              <a:xfrm>
                <a:off x="2515" y="2400"/>
                <a:ext cx="150" cy="139"/>
              </a:xfrm>
              <a:custGeom>
                <a:avLst/>
                <a:gdLst>
                  <a:gd name="T0" fmla="*/ 150 w 298"/>
                  <a:gd name="T1" fmla="*/ 135 h 278"/>
                  <a:gd name="T2" fmla="*/ 13 w 298"/>
                  <a:gd name="T3" fmla="*/ 0 h 278"/>
                  <a:gd name="T4" fmla="*/ 0 w 298"/>
                  <a:gd name="T5" fmla="*/ 3 h 278"/>
                  <a:gd name="T6" fmla="*/ 134 w 298"/>
                  <a:gd name="T7" fmla="*/ 139 h 278"/>
                  <a:gd name="T8" fmla="*/ 150 w 298"/>
                  <a:gd name="T9" fmla="*/ 135 h 278"/>
                  <a:gd name="T10" fmla="*/ 150 w 298"/>
                  <a:gd name="T11" fmla="*/ 135 h 278"/>
                  <a:gd name="T12" fmla="*/ 0 60000 65536"/>
                  <a:gd name="T13" fmla="*/ 0 60000 65536"/>
                  <a:gd name="T14" fmla="*/ 0 60000 65536"/>
                  <a:gd name="T15" fmla="*/ 0 60000 65536"/>
                  <a:gd name="T16" fmla="*/ 0 60000 65536"/>
                  <a:gd name="T17" fmla="*/ 0 60000 65536"/>
                  <a:gd name="T18" fmla="*/ 0 w 298"/>
                  <a:gd name="T19" fmla="*/ 0 h 278"/>
                  <a:gd name="T20" fmla="*/ 298 w 298"/>
                  <a:gd name="T21" fmla="*/ 278 h 278"/>
                </a:gdLst>
                <a:ahLst/>
                <a:cxnLst>
                  <a:cxn ang="T12">
                    <a:pos x="T0" y="T1"/>
                  </a:cxn>
                  <a:cxn ang="T13">
                    <a:pos x="T2" y="T3"/>
                  </a:cxn>
                  <a:cxn ang="T14">
                    <a:pos x="T4" y="T5"/>
                  </a:cxn>
                  <a:cxn ang="T15">
                    <a:pos x="T6" y="T7"/>
                  </a:cxn>
                  <a:cxn ang="T16">
                    <a:pos x="T8" y="T9"/>
                  </a:cxn>
                  <a:cxn ang="T17">
                    <a:pos x="T10" y="T11"/>
                  </a:cxn>
                </a:cxnLst>
                <a:rect l="T18" t="T19" r="T20" b="T21"/>
                <a:pathLst>
                  <a:path w="298" h="278">
                    <a:moveTo>
                      <a:pt x="298" y="270"/>
                    </a:moveTo>
                    <a:lnTo>
                      <a:pt x="25" y="0"/>
                    </a:lnTo>
                    <a:lnTo>
                      <a:pt x="0" y="6"/>
                    </a:lnTo>
                    <a:lnTo>
                      <a:pt x="266" y="278"/>
                    </a:lnTo>
                    <a:lnTo>
                      <a:pt x="298" y="270"/>
                    </a:lnTo>
                    <a:close/>
                  </a:path>
                </a:pathLst>
              </a:custGeom>
              <a:solidFill>
                <a:srgbClr val="000000"/>
              </a:solidFill>
              <a:ln w="9525">
                <a:noFill/>
                <a:round/>
                <a:headEnd/>
                <a:tailEnd/>
              </a:ln>
            </p:spPr>
            <p:txBody>
              <a:bodyPr/>
              <a:lstStyle/>
              <a:p>
                <a:endParaRPr lang="en-US" sz="1725"/>
              </a:p>
            </p:txBody>
          </p:sp>
          <p:sp>
            <p:nvSpPr>
              <p:cNvPr id="5981" name="Freeform 41"/>
              <p:cNvSpPr>
                <a:spLocks/>
              </p:cNvSpPr>
              <p:nvPr/>
            </p:nvSpPr>
            <p:spPr bwMode="auto">
              <a:xfrm>
                <a:off x="2510" y="2260"/>
                <a:ext cx="135" cy="145"/>
              </a:xfrm>
              <a:custGeom>
                <a:avLst/>
                <a:gdLst>
                  <a:gd name="T0" fmla="*/ 135 w 270"/>
                  <a:gd name="T1" fmla="*/ 131 h 291"/>
                  <a:gd name="T2" fmla="*/ 10 w 270"/>
                  <a:gd name="T3" fmla="*/ 0 h 291"/>
                  <a:gd name="T4" fmla="*/ 0 w 270"/>
                  <a:gd name="T5" fmla="*/ 4 h 291"/>
                  <a:gd name="T6" fmla="*/ 130 w 270"/>
                  <a:gd name="T7" fmla="*/ 145 h 291"/>
                  <a:gd name="T8" fmla="*/ 135 w 270"/>
                  <a:gd name="T9" fmla="*/ 131 h 291"/>
                  <a:gd name="T10" fmla="*/ 135 w 270"/>
                  <a:gd name="T11" fmla="*/ 131 h 291"/>
                  <a:gd name="T12" fmla="*/ 0 60000 65536"/>
                  <a:gd name="T13" fmla="*/ 0 60000 65536"/>
                  <a:gd name="T14" fmla="*/ 0 60000 65536"/>
                  <a:gd name="T15" fmla="*/ 0 60000 65536"/>
                  <a:gd name="T16" fmla="*/ 0 60000 65536"/>
                  <a:gd name="T17" fmla="*/ 0 60000 65536"/>
                  <a:gd name="T18" fmla="*/ 0 w 270"/>
                  <a:gd name="T19" fmla="*/ 0 h 291"/>
                  <a:gd name="T20" fmla="*/ 270 w 270"/>
                  <a:gd name="T21" fmla="*/ 291 h 291"/>
                </a:gdLst>
                <a:ahLst/>
                <a:cxnLst>
                  <a:cxn ang="T12">
                    <a:pos x="T0" y="T1"/>
                  </a:cxn>
                  <a:cxn ang="T13">
                    <a:pos x="T2" y="T3"/>
                  </a:cxn>
                  <a:cxn ang="T14">
                    <a:pos x="T4" y="T5"/>
                  </a:cxn>
                  <a:cxn ang="T15">
                    <a:pos x="T6" y="T7"/>
                  </a:cxn>
                  <a:cxn ang="T16">
                    <a:pos x="T8" y="T9"/>
                  </a:cxn>
                  <a:cxn ang="T17">
                    <a:pos x="T10" y="T11"/>
                  </a:cxn>
                </a:cxnLst>
                <a:rect l="T18" t="T19" r="T20" b="T21"/>
                <a:pathLst>
                  <a:path w="270" h="291">
                    <a:moveTo>
                      <a:pt x="270" y="262"/>
                    </a:moveTo>
                    <a:lnTo>
                      <a:pt x="20" y="0"/>
                    </a:lnTo>
                    <a:lnTo>
                      <a:pt x="0" y="8"/>
                    </a:lnTo>
                    <a:lnTo>
                      <a:pt x="260" y="291"/>
                    </a:lnTo>
                    <a:lnTo>
                      <a:pt x="270" y="262"/>
                    </a:lnTo>
                    <a:close/>
                  </a:path>
                </a:pathLst>
              </a:custGeom>
              <a:solidFill>
                <a:srgbClr val="000000"/>
              </a:solidFill>
              <a:ln w="9525">
                <a:noFill/>
                <a:round/>
                <a:headEnd/>
                <a:tailEnd/>
              </a:ln>
            </p:spPr>
            <p:txBody>
              <a:bodyPr/>
              <a:lstStyle/>
              <a:p>
                <a:endParaRPr lang="en-US" sz="1725"/>
              </a:p>
            </p:txBody>
          </p:sp>
          <p:sp>
            <p:nvSpPr>
              <p:cNvPr id="5982" name="Freeform 42"/>
              <p:cNvSpPr>
                <a:spLocks/>
              </p:cNvSpPr>
              <p:nvPr/>
            </p:nvSpPr>
            <p:spPr bwMode="auto">
              <a:xfrm>
                <a:off x="2509" y="2153"/>
                <a:ext cx="115" cy="116"/>
              </a:xfrm>
              <a:custGeom>
                <a:avLst/>
                <a:gdLst>
                  <a:gd name="T0" fmla="*/ 115 w 230"/>
                  <a:gd name="T1" fmla="*/ 107 h 234"/>
                  <a:gd name="T2" fmla="*/ 14 w 230"/>
                  <a:gd name="T3" fmla="*/ 0 h 234"/>
                  <a:gd name="T4" fmla="*/ 0 w 230"/>
                  <a:gd name="T5" fmla="*/ 3 h 234"/>
                  <a:gd name="T6" fmla="*/ 110 w 230"/>
                  <a:gd name="T7" fmla="*/ 116 h 234"/>
                  <a:gd name="T8" fmla="*/ 115 w 230"/>
                  <a:gd name="T9" fmla="*/ 107 h 234"/>
                  <a:gd name="T10" fmla="*/ 115 w 230"/>
                  <a:gd name="T11" fmla="*/ 107 h 234"/>
                  <a:gd name="T12" fmla="*/ 0 60000 65536"/>
                  <a:gd name="T13" fmla="*/ 0 60000 65536"/>
                  <a:gd name="T14" fmla="*/ 0 60000 65536"/>
                  <a:gd name="T15" fmla="*/ 0 60000 65536"/>
                  <a:gd name="T16" fmla="*/ 0 60000 65536"/>
                  <a:gd name="T17" fmla="*/ 0 60000 65536"/>
                  <a:gd name="T18" fmla="*/ 0 w 230"/>
                  <a:gd name="T19" fmla="*/ 0 h 234"/>
                  <a:gd name="T20" fmla="*/ 230 w 230"/>
                  <a:gd name="T21" fmla="*/ 234 h 234"/>
                </a:gdLst>
                <a:ahLst/>
                <a:cxnLst>
                  <a:cxn ang="T12">
                    <a:pos x="T0" y="T1"/>
                  </a:cxn>
                  <a:cxn ang="T13">
                    <a:pos x="T2" y="T3"/>
                  </a:cxn>
                  <a:cxn ang="T14">
                    <a:pos x="T4" y="T5"/>
                  </a:cxn>
                  <a:cxn ang="T15">
                    <a:pos x="T6" y="T7"/>
                  </a:cxn>
                  <a:cxn ang="T16">
                    <a:pos x="T8" y="T9"/>
                  </a:cxn>
                  <a:cxn ang="T17">
                    <a:pos x="T10" y="T11"/>
                  </a:cxn>
                </a:cxnLst>
                <a:rect l="T18" t="T19" r="T20" b="T21"/>
                <a:pathLst>
                  <a:path w="230" h="234">
                    <a:moveTo>
                      <a:pt x="230" y="215"/>
                    </a:moveTo>
                    <a:lnTo>
                      <a:pt x="28" y="0"/>
                    </a:lnTo>
                    <a:lnTo>
                      <a:pt x="0" y="6"/>
                    </a:lnTo>
                    <a:lnTo>
                      <a:pt x="220" y="234"/>
                    </a:lnTo>
                    <a:lnTo>
                      <a:pt x="230" y="215"/>
                    </a:lnTo>
                    <a:close/>
                  </a:path>
                </a:pathLst>
              </a:custGeom>
              <a:solidFill>
                <a:srgbClr val="000000"/>
              </a:solidFill>
              <a:ln w="9525">
                <a:noFill/>
                <a:round/>
                <a:headEnd/>
                <a:tailEnd/>
              </a:ln>
            </p:spPr>
            <p:txBody>
              <a:bodyPr/>
              <a:lstStyle/>
              <a:p>
                <a:endParaRPr lang="en-US" sz="1725"/>
              </a:p>
            </p:txBody>
          </p:sp>
          <p:sp>
            <p:nvSpPr>
              <p:cNvPr id="5983" name="Freeform 43"/>
              <p:cNvSpPr>
                <a:spLocks/>
              </p:cNvSpPr>
              <p:nvPr/>
            </p:nvSpPr>
            <p:spPr bwMode="auto">
              <a:xfrm>
                <a:off x="2506" y="2029"/>
                <a:ext cx="104" cy="126"/>
              </a:xfrm>
              <a:custGeom>
                <a:avLst/>
                <a:gdLst>
                  <a:gd name="T0" fmla="*/ 104 w 207"/>
                  <a:gd name="T1" fmla="*/ 124 h 253"/>
                  <a:gd name="T2" fmla="*/ 7 w 207"/>
                  <a:gd name="T3" fmla="*/ 0 h 253"/>
                  <a:gd name="T4" fmla="*/ 0 w 207"/>
                  <a:gd name="T5" fmla="*/ 10 h 253"/>
                  <a:gd name="T6" fmla="*/ 92 w 207"/>
                  <a:gd name="T7" fmla="*/ 126 h 253"/>
                  <a:gd name="T8" fmla="*/ 104 w 207"/>
                  <a:gd name="T9" fmla="*/ 124 h 253"/>
                  <a:gd name="T10" fmla="*/ 104 w 207"/>
                  <a:gd name="T11" fmla="*/ 124 h 253"/>
                  <a:gd name="T12" fmla="*/ 0 60000 65536"/>
                  <a:gd name="T13" fmla="*/ 0 60000 65536"/>
                  <a:gd name="T14" fmla="*/ 0 60000 65536"/>
                  <a:gd name="T15" fmla="*/ 0 60000 65536"/>
                  <a:gd name="T16" fmla="*/ 0 60000 65536"/>
                  <a:gd name="T17" fmla="*/ 0 60000 65536"/>
                  <a:gd name="T18" fmla="*/ 0 w 207"/>
                  <a:gd name="T19" fmla="*/ 0 h 253"/>
                  <a:gd name="T20" fmla="*/ 207 w 207"/>
                  <a:gd name="T21" fmla="*/ 253 h 253"/>
                </a:gdLst>
                <a:ahLst/>
                <a:cxnLst>
                  <a:cxn ang="T12">
                    <a:pos x="T0" y="T1"/>
                  </a:cxn>
                  <a:cxn ang="T13">
                    <a:pos x="T2" y="T3"/>
                  </a:cxn>
                  <a:cxn ang="T14">
                    <a:pos x="T4" y="T5"/>
                  </a:cxn>
                  <a:cxn ang="T15">
                    <a:pos x="T6" y="T7"/>
                  </a:cxn>
                  <a:cxn ang="T16">
                    <a:pos x="T8" y="T9"/>
                  </a:cxn>
                  <a:cxn ang="T17">
                    <a:pos x="T10" y="T11"/>
                  </a:cxn>
                </a:cxnLst>
                <a:rect l="T18" t="T19" r="T20" b="T21"/>
                <a:pathLst>
                  <a:path w="207" h="253">
                    <a:moveTo>
                      <a:pt x="207" y="249"/>
                    </a:moveTo>
                    <a:lnTo>
                      <a:pt x="13" y="0"/>
                    </a:lnTo>
                    <a:lnTo>
                      <a:pt x="0" y="21"/>
                    </a:lnTo>
                    <a:lnTo>
                      <a:pt x="184" y="253"/>
                    </a:lnTo>
                    <a:lnTo>
                      <a:pt x="207" y="249"/>
                    </a:lnTo>
                    <a:close/>
                  </a:path>
                </a:pathLst>
              </a:custGeom>
              <a:solidFill>
                <a:srgbClr val="000000"/>
              </a:solidFill>
              <a:ln w="9525">
                <a:noFill/>
                <a:round/>
                <a:headEnd/>
                <a:tailEnd/>
              </a:ln>
            </p:spPr>
            <p:txBody>
              <a:bodyPr/>
              <a:lstStyle/>
              <a:p>
                <a:endParaRPr lang="en-US" sz="1725"/>
              </a:p>
            </p:txBody>
          </p:sp>
          <p:sp>
            <p:nvSpPr>
              <p:cNvPr id="5984" name="Freeform 44"/>
              <p:cNvSpPr>
                <a:spLocks/>
              </p:cNvSpPr>
              <p:nvPr/>
            </p:nvSpPr>
            <p:spPr bwMode="auto">
              <a:xfrm>
                <a:off x="2359" y="1935"/>
                <a:ext cx="286" cy="100"/>
              </a:xfrm>
              <a:custGeom>
                <a:avLst/>
                <a:gdLst>
                  <a:gd name="T0" fmla="*/ 0 w 573"/>
                  <a:gd name="T1" fmla="*/ 100 h 199"/>
                  <a:gd name="T2" fmla="*/ 75 w 573"/>
                  <a:gd name="T3" fmla="*/ 69 h 199"/>
                  <a:gd name="T4" fmla="*/ 283 w 573"/>
                  <a:gd name="T5" fmla="*/ 69 h 199"/>
                  <a:gd name="T6" fmla="*/ 286 w 573"/>
                  <a:gd name="T7" fmla="*/ 10 h 199"/>
                  <a:gd name="T8" fmla="*/ 69 w 573"/>
                  <a:gd name="T9" fmla="*/ 0 h 199"/>
                  <a:gd name="T10" fmla="*/ 0 w 573"/>
                  <a:gd name="T11" fmla="*/ 33 h 199"/>
                  <a:gd name="T12" fmla="*/ 0 w 573"/>
                  <a:gd name="T13" fmla="*/ 100 h 199"/>
                  <a:gd name="T14" fmla="*/ 0 w 573"/>
                  <a:gd name="T15" fmla="*/ 100 h 199"/>
                  <a:gd name="T16" fmla="*/ 0 60000 65536"/>
                  <a:gd name="T17" fmla="*/ 0 60000 65536"/>
                  <a:gd name="T18" fmla="*/ 0 60000 65536"/>
                  <a:gd name="T19" fmla="*/ 0 60000 65536"/>
                  <a:gd name="T20" fmla="*/ 0 60000 65536"/>
                  <a:gd name="T21" fmla="*/ 0 60000 65536"/>
                  <a:gd name="T22" fmla="*/ 0 60000 65536"/>
                  <a:gd name="T23" fmla="*/ 0 60000 65536"/>
                  <a:gd name="T24" fmla="*/ 0 w 573"/>
                  <a:gd name="T25" fmla="*/ 0 h 199"/>
                  <a:gd name="T26" fmla="*/ 573 w 573"/>
                  <a:gd name="T27" fmla="*/ 199 h 1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3" h="199">
                    <a:moveTo>
                      <a:pt x="0" y="199"/>
                    </a:moveTo>
                    <a:lnTo>
                      <a:pt x="150" y="137"/>
                    </a:lnTo>
                    <a:lnTo>
                      <a:pt x="567" y="138"/>
                    </a:lnTo>
                    <a:lnTo>
                      <a:pt x="573" y="19"/>
                    </a:lnTo>
                    <a:lnTo>
                      <a:pt x="139" y="0"/>
                    </a:lnTo>
                    <a:lnTo>
                      <a:pt x="0" y="66"/>
                    </a:lnTo>
                    <a:lnTo>
                      <a:pt x="0" y="199"/>
                    </a:lnTo>
                    <a:close/>
                  </a:path>
                </a:pathLst>
              </a:custGeom>
              <a:solidFill>
                <a:srgbClr val="000000"/>
              </a:solidFill>
              <a:ln w="9525">
                <a:noFill/>
                <a:round/>
                <a:headEnd/>
                <a:tailEnd/>
              </a:ln>
            </p:spPr>
            <p:txBody>
              <a:bodyPr/>
              <a:lstStyle/>
              <a:p>
                <a:endParaRPr lang="en-US" sz="1725"/>
              </a:p>
            </p:txBody>
          </p:sp>
          <p:sp>
            <p:nvSpPr>
              <p:cNvPr id="5985" name="Freeform 45"/>
              <p:cNvSpPr>
                <a:spLocks/>
              </p:cNvSpPr>
              <p:nvPr/>
            </p:nvSpPr>
            <p:spPr bwMode="auto">
              <a:xfrm>
                <a:off x="2386" y="1753"/>
                <a:ext cx="246" cy="154"/>
              </a:xfrm>
              <a:custGeom>
                <a:avLst/>
                <a:gdLst>
                  <a:gd name="T0" fmla="*/ 0 w 493"/>
                  <a:gd name="T1" fmla="*/ 2 h 308"/>
                  <a:gd name="T2" fmla="*/ 3 w 493"/>
                  <a:gd name="T3" fmla="*/ 113 h 308"/>
                  <a:gd name="T4" fmla="*/ 4 w 493"/>
                  <a:gd name="T5" fmla="*/ 114 h 308"/>
                  <a:gd name="T6" fmla="*/ 7 w 493"/>
                  <a:gd name="T7" fmla="*/ 115 h 308"/>
                  <a:gd name="T8" fmla="*/ 12 w 493"/>
                  <a:gd name="T9" fmla="*/ 119 h 308"/>
                  <a:gd name="T10" fmla="*/ 21 w 493"/>
                  <a:gd name="T11" fmla="*/ 124 h 308"/>
                  <a:gd name="T12" fmla="*/ 30 w 493"/>
                  <a:gd name="T13" fmla="*/ 129 h 308"/>
                  <a:gd name="T14" fmla="*/ 42 w 493"/>
                  <a:gd name="T15" fmla="*/ 135 h 308"/>
                  <a:gd name="T16" fmla="*/ 56 w 493"/>
                  <a:gd name="T17" fmla="*/ 140 h 308"/>
                  <a:gd name="T18" fmla="*/ 71 w 493"/>
                  <a:gd name="T19" fmla="*/ 145 h 308"/>
                  <a:gd name="T20" fmla="*/ 88 w 493"/>
                  <a:gd name="T21" fmla="*/ 149 h 308"/>
                  <a:gd name="T22" fmla="*/ 106 w 493"/>
                  <a:gd name="T23" fmla="*/ 152 h 308"/>
                  <a:gd name="T24" fmla="*/ 126 w 493"/>
                  <a:gd name="T25" fmla="*/ 153 h 308"/>
                  <a:gd name="T26" fmla="*/ 148 w 493"/>
                  <a:gd name="T27" fmla="*/ 154 h 308"/>
                  <a:gd name="T28" fmla="*/ 171 w 493"/>
                  <a:gd name="T29" fmla="*/ 151 h 308"/>
                  <a:gd name="T30" fmla="*/ 195 w 493"/>
                  <a:gd name="T31" fmla="*/ 147 h 308"/>
                  <a:gd name="T32" fmla="*/ 220 w 493"/>
                  <a:gd name="T33" fmla="*/ 140 h 308"/>
                  <a:gd name="T34" fmla="*/ 246 w 493"/>
                  <a:gd name="T35" fmla="*/ 130 h 308"/>
                  <a:gd name="T36" fmla="*/ 246 w 493"/>
                  <a:gd name="T37" fmla="*/ 18 h 308"/>
                  <a:gd name="T38" fmla="*/ 236 w 493"/>
                  <a:gd name="T39" fmla="*/ 17 h 308"/>
                  <a:gd name="T40" fmla="*/ 236 w 493"/>
                  <a:gd name="T41" fmla="*/ 124 h 308"/>
                  <a:gd name="T42" fmla="*/ 234 w 493"/>
                  <a:gd name="T43" fmla="*/ 125 h 308"/>
                  <a:gd name="T44" fmla="*/ 229 w 493"/>
                  <a:gd name="T45" fmla="*/ 127 h 308"/>
                  <a:gd name="T46" fmla="*/ 222 w 493"/>
                  <a:gd name="T47" fmla="*/ 129 h 308"/>
                  <a:gd name="T48" fmla="*/ 214 w 493"/>
                  <a:gd name="T49" fmla="*/ 132 h 308"/>
                  <a:gd name="T50" fmla="*/ 202 w 493"/>
                  <a:gd name="T51" fmla="*/ 135 h 308"/>
                  <a:gd name="T52" fmla="*/ 189 w 493"/>
                  <a:gd name="T53" fmla="*/ 138 h 308"/>
                  <a:gd name="T54" fmla="*/ 175 w 493"/>
                  <a:gd name="T55" fmla="*/ 141 h 308"/>
                  <a:gd name="T56" fmla="*/ 159 w 493"/>
                  <a:gd name="T57" fmla="*/ 144 h 308"/>
                  <a:gd name="T58" fmla="*/ 142 w 493"/>
                  <a:gd name="T59" fmla="*/ 144 h 308"/>
                  <a:gd name="T60" fmla="*/ 124 w 493"/>
                  <a:gd name="T61" fmla="*/ 144 h 308"/>
                  <a:gd name="T62" fmla="*/ 105 w 493"/>
                  <a:gd name="T63" fmla="*/ 143 h 308"/>
                  <a:gd name="T64" fmla="*/ 86 w 493"/>
                  <a:gd name="T65" fmla="*/ 140 h 308"/>
                  <a:gd name="T66" fmla="*/ 67 w 493"/>
                  <a:gd name="T67" fmla="*/ 135 h 308"/>
                  <a:gd name="T68" fmla="*/ 47 w 493"/>
                  <a:gd name="T69" fmla="*/ 127 h 308"/>
                  <a:gd name="T70" fmla="*/ 28 w 493"/>
                  <a:gd name="T71" fmla="*/ 117 h 308"/>
                  <a:gd name="T72" fmla="*/ 10 w 493"/>
                  <a:gd name="T73" fmla="*/ 105 h 308"/>
                  <a:gd name="T74" fmla="*/ 14 w 493"/>
                  <a:gd name="T75" fmla="*/ 0 h 308"/>
                  <a:gd name="T76" fmla="*/ 0 w 493"/>
                  <a:gd name="T77" fmla="*/ 2 h 308"/>
                  <a:gd name="T78" fmla="*/ 0 w 493"/>
                  <a:gd name="T79" fmla="*/ 2 h 3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3"/>
                  <a:gd name="T121" fmla="*/ 0 h 308"/>
                  <a:gd name="T122" fmla="*/ 493 w 493"/>
                  <a:gd name="T123" fmla="*/ 308 h 3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3" h="308">
                    <a:moveTo>
                      <a:pt x="0" y="5"/>
                    </a:moveTo>
                    <a:lnTo>
                      <a:pt x="6" y="226"/>
                    </a:lnTo>
                    <a:lnTo>
                      <a:pt x="8" y="228"/>
                    </a:lnTo>
                    <a:lnTo>
                      <a:pt x="14" y="231"/>
                    </a:lnTo>
                    <a:lnTo>
                      <a:pt x="25" y="239"/>
                    </a:lnTo>
                    <a:lnTo>
                      <a:pt x="42" y="249"/>
                    </a:lnTo>
                    <a:lnTo>
                      <a:pt x="61" y="258"/>
                    </a:lnTo>
                    <a:lnTo>
                      <a:pt x="84" y="270"/>
                    </a:lnTo>
                    <a:lnTo>
                      <a:pt x="113" y="279"/>
                    </a:lnTo>
                    <a:lnTo>
                      <a:pt x="143" y="290"/>
                    </a:lnTo>
                    <a:lnTo>
                      <a:pt x="177" y="298"/>
                    </a:lnTo>
                    <a:lnTo>
                      <a:pt x="213" y="304"/>
                    </a:lnTo>
                    <a:lnTo>
                      <a:pt x="253" y="306"/>
                    </a:lnTo>
                    <a:lnTo>
                      <a:pt x="297" y="308"/>
                    </a:lnTo>
                    <a:lnTo>
                      <a:pt x="343" y="302"/>
                    </a:lnTo>
                    <a:lnTo>
                      <a:pt x="390" y="294"/>
                    </a:lnTo>
                    <a:lnTo>
                      <a:pt x="441" y="279"/>
                    </a:lnTo>
                    <a:lnTo>
                      <a:pt x="493" y="260"/>
                    </a:lnTo>
                    <a:lnTo>
                      <a:pt x="493" y="36"/>
                    </a:lnTo>
                    <a:lnTo>
                      <a:pt x="472" y="34"/>
                    </a:lnTo>
                    <a:lnTo>
                      <a:pt x="472" y="249"/>
                    </a:lnTo>
                    <a:lnTo>
                      <a:pt x="468" y="251"/>
                    </a:lnTo>
                    <a:lnTo>
                      <a:pt x="459" y="254"/>
                    </a:lnTo>
                    <a:lnTo>
                      <a:pt x="445" y="258"/>
                    </a:lnTo>
                    <a:lnTo>
                      <a:pt x="428" y="264"/>
                    </a:lnTo>
                    <a:lnTo>
                      <a:pt x="405" y="270"/>
                    </a:lnTo>
                    <a:lnTo>
                      <a:pt x="379" y="275"/>
                    </a:lnTo>
                    <a:lnTo>
                      <a:pt x="350" y="281"/>
                    </a:lnTo>
                    <a:lnTo>
                      <a:pt x="318" y="287"/>
                    </a:lnTo>
                    <a:lnTo>
                      <a:pt x="284" y="287"/>
                    </a:lnTo>
                    <a:lnTo>
                      <a:pt x="248" y="287"/>
                    </a:lnTo>
                    <a:lnTo>
                      <a:pt x="210" y="285"/>
                    </a:lnTo>
                    <a:lnTo>
                      <a:pt x="172" y="279"/>
                    </a:lnTo>
                    <a:lnTo>
                      <a:pt x="134" y="270"/>
                    </a:lnTo>
                    <a:lnTo>
                      <a:pt x="95" y="254"/>
                    </a:lnTo>
                    <a:lnTo>
                      <a:pt x="57" y="235"/>
                    </a:lnTo>
                    <a:lnTo>
                      <a:pt x="21" y="211"/>
                    </a:lnTo>
                    <a:lnTo>
                      <a:pt x="29" y="0"/>
                    </a:lnTo>
                    <a:lnTo>
                      <a:pt x="0" y="5"/>
                    </a:lnTo>
                    <a:close/>
                  </a:path>
                </a:pathLst>
              </a:custGeom>
              <a:solidFill>
                <a:srgbClr val="000000"/>
              </a:solidFill>
              <a:ln w="9525">
                <a:noFill/>
                <a:round/>
                <a:headEnd/>
                <a:tailEnd/>
              </a:ln>
            </p:spPr>
            <p:txBody>
              <a:bodyPr/>
              <a:lstStyle/>
              <a:p>
                <a:endParaRPr lang="en-US" sz="1725"/>
              </a:p>
            </p:txBody>
          </p:sp>
          <p:sp>
            <p:nvSpPr>
              <p:cNvPr id="5986" name="Freeform 46"/>
              <p:cNvSpPr>
                <a:spLocks/>
              </p:cNvSpPr>
              <p:nvPr/>
            </p:nvSpPr>
            <p:spPr bwMode="auto">
              <a:xfrm>
                <a:off x="2307" y="1680"/>
                <a:ext cx="362" cy="98"/>
              </a:xfrm>
              <a:custGeom>
                <a:avLst/>
                <a:gdLst>
                  <a:gd name="T0" fmla="*/ 0 w 724"/>
                  <a:gd name="T1" fmla="*/ 3 h 196"/>
                  <a:gd name="T2" fmla="*/ 6 w 724"/>
                  <a:gd name="T3" fmla="*/ 83 h 196"/>
                  <a:gd name="T4" fmla="*/ 362 w 724"/>
                  <a:gd name="T5" fmla="*/ 98 h 196"/>
                  <a:gd name="T6" fmla="*/ 361 w 724"/>
                  <a:gd name="T7" fmla="*/ 20 h 196"/>
                  <a:gd name="T8" fmla="*/ 30 w 724"/>
                  <a:gd name="T9" fmla="*/ 1 h 196"/>
                  <a:gd name="T10" fmla="*/ 31 w 724"/>
                  <a:gd name="T11" fmla="*/ 20 h 196"/>
                  <a:gd name="T12" fmla="*/ 345 w 724"/>
                  <a:gd name="T13" fmla="*/ 33 h 196"/>
                  <a:gd name="T14" fmla="*/ 345 w 724"/>
                  <a:gd name="T15" fmla="*/ 85 h 196"/>
                  <a:gd name="T16" fmla="*/ 20 w 724"/>
                  <a:gd name="T17" fmla="*/ 71 h 196"/>
                  <a:gd name="T18" fmla="*/ 13 w 724"/>
                  <a:gd name="T19" fmla="*/ 0 h 196"/>
                  <a:gd name="T20" fmla="*/ 0 w 724"/>
                  <a:gd name="T21" fmla="*/ 3 h 196"/>
                  <a:gd name="T22" fmla="*/ 0 w 724"/>
                  <a:gd name="T23" fmla="*/ 3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4"/>
                  <a:gd name="T37" fmla="*/ 0 h 196"/>
                  <a:gd name="T38" fmla="*/ 724 w 724"/>
                  <a:gd name="T39" fmla="*/ 196 h 1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4" h="196">
                    <a:moveTo>
                      <a:pt x="0" y="6"/>
                    </a:moveTo>
                    <a:lnTo>
                      <a:pt x="11" y="166"/>
                    </a:lnTo>
                    <a:lnTo>
                      <a:pt x="724" y="196"/>
                    </a:lnTo>
                    <a:lnTo>
                      <a:pt x="722" y="40"/>
                    </a:lnTo>
                    <a:lnTo>
                      <a:pt x="60" y="2"/>
                    </a:lnTo>
                    <a:lnTo>
                      <a:pt x="62" y="40"/>
                    </a:lnTo>
                    <a:lnTo>
                      <a:pt x="690" y="65"/>
                    </a:lnTo>
                    <a:lnTo>
                      <a:pt x="690" y="169"/>
                    </a:lnTo>
                    <a:lnTo>
                      <a:pt x="40" y="141"/>
                    </a:lnTo>
                    <a:lnTo>
                      <a:pt x="26" y="0"/>
                    </a:lnTo>
                    <a:lnTo>
                      <a:pt x="0" y="6"/>
                    </a:lnTo>
                    <a:close/>
                  </a:path>
                </a:pathLst>
              </a:custGeom>
              <a:solidFill>
                <a:srgbClr val="000000"/>
              </a:solidFill>
              <a:ln w="9525">
                <a:noFill/>
                <a:round/>
                <a:headEnd/>
                <a:tailEnd/>
              </a:ln>
            </p:spPr>
            <p:txBody>
              <a:bodyPr/>
              <a:lstStyle/>
              <a:p>
                <a:endParaRPr lang="en-US" sz="1725"/>
              </a:p>
            </p:txBody>
          </p:sp>
          <p:sp>
            <p:nvSpPr>
              <p:cNvPr id="5987" name="Freeform 47"/>
              <p:cNvSpPr>
                <a:spLocks/>
              </p:cNvSpPr>
              <p:nvPr/>
            </p:nvSpPr>
            <p:spPr bwMode="auto">
              <a:xfrm>
                <a:off x="2318" y="1693"/>
                <a:ext cx="342" cy="75"/>
              </a:xfrm>
              <a:custGeom>
                <a:avLst/>
                <a:gdLst>
                  <a:gd name="T0" fmla="*/ 0 w 684"/>
                  <a:gd name="T1" fmla="*/ 58 h 148"/>
                  <a:gd name="T2" fmla="*/ 67 w 684"/>
                  <a:gd name="T3" fmla="*/ 0 h 148"/>
                  <a:gd name="T4" fmla="*/ 140 w 684"/>
                  <a:gd name="T5" fmla="*/ 64 h 148"/>
                  <a:gd name="T6" fmla="*/ 212 w 684"/>
                  <a:gd name="T7" fmla="*/ 7 h 148"/>
                  <a:gd name="T8" fmla="*/ 270 w 684"/>
                  <a:gd name="T9" fmla="*/ 71 h 148"/>
                  <a:gd name="T10" fmla="*/ 339 w 684"/>
                  <a:gd name="T11" fmla="*/ 12 h 148"/>
                  <a:gd name="T12" fmla="*/ 342 w 684"/>
                  <a:gd name="T13" fmla="*/ 20 h 148"/>
                  <a:gd name="T14" fmla="*/ 281 w 684"/>
                  <a:gd name="T15" fmla="*/ 75 h 148"/>
                  <a:gd name="T16" fmla="*/ 254 w 684"/>
                  <a:gd name="T17" fmla="*/ 73 h 148"/>
                  <a:gd name="T18" fmla="*/ 212 w 684"/>
                  <a:gd name="T19" fmla="*/ 20 h 148"/>
                  <a:gd name="T20" fmla="*/ 152 w 684"/>
                  <a:gd name="T21" fmla="*/ 71 h 148"/>
                  <a:gd name="T22" fmla="*/ 122 w 684"/>
                  <a:gd name="T23" fmla="*/ 70 h 148"/>
                  <a:gd name="T24" fmla="*/ 65 w 684"/>
                  <a:gd name="T25" fmla="*/ 12 h 148"/>
                  <a:gd name="T26" fmla="*/ 5 w 684"/>
                  <a:gd name="T27" fmla="*/ 64 h 148"/>
                  <a:gd name="T28" fmla="*/ 0 w 684"/>
                  <a:gd name="T29" fmla="*/ 58 h 148"/>
                  <a:gd name="T30" fmla="*/ 0 w 684"/>
                  <a:gd name="T31" fmla="*/ 58 h 1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4"/>
                  <a:gd name="T49" fmla="*/ 0 h 148"/>
                  <a:gd name="T50" fmla="*/ 684 w 684"/>
                  <a:gd name="T51" fmla="*/ 148 h 1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4" h="148">
                    <a:moveTo>
                      <a:pt x="0" y="114"/>
                    </a:moveTo>
                    <a:lnTo>
                      <a:pt x="133" y="0"/>
                    </a:lnTo>
                    <a:lnTo>
                      <a:pt x="279" y="127"/>
                    </a:lnTo>
                    <a:lnTo>
                      <a:pt x="425" y="13"/>
                    </a:lnTo>
                    <a:lnTo>
                      <a:pt x="539" y="140"/>
                    </a:lnTo>
                    <a:lnTo>
                      <a:pt x="678" y="23"/>
                    </a:lnTo>
                    <a:lnTo>
                      <a:pt x="684" y="40"/>
                    </a:lnTo>
                    <a:lnTo>
                      <a:pt x="562" y="148"/>
                    </a:lnTo>
                    <a:lnTo>
                      <a:pt x="509" y="144"/>
                    </a:lnTo>
                    <a:lnTo>
                      <a:pt x="425" y="40"/>
                    </a:lnTo>
                    <a:lnTo>
                      <a:pt x="304" y="140"/>
                    </a:lnTo>
                    <a:lnTo>
                      <a:pt x="245" y="139"/>
                    </a:lnTo>
                    <a:lnTo>
                      <a:pt x="129" y="24"/>
                    </a:lnTo>
                    <a:lnTo>
                      <a:pt x="9" y="127"/>
                    </a:lnTo>
                    <a:lnTo>
                      <a:pt x="0" y="114"/>
                    </a:lnTo>
                    <a:close/>
                  </a:path>
                </a:pathLst>
              </a:custGeom>
              <a:solidFill>
                <a:srgbClr val="000000"/>
              </a:solidFill>
              <a:ln w="9525">
                <a:noFill/>
                <a:round/>
                <a:headEnd/>
                <a:tailEnd/>
              </a:ln>
            </p:spPr>
            <p:txBody>
              <a:bodyPr/>
              <a:lstStyle/>
              <a:p>
                <a:endParaRPr lang="en-US" sz="1725"/>
              </a:p>
            </p:txBody>
          </p:sp>
          <p:sp>
            <p:nvSpPr>
              <p:cNvPr id="5988" name="Freeform 48"/>
              <p:cNvSpPr>
                <a:spLocks/>
              </p:cNvSpPr>
              <p:nvPr/>
            </p:nvSpPr>
            <p:spPr bwMode="auto">
              <a:xfrm>
                <a:off x="2416" y="1764"/>
                <a:ext cx="11" cy="119"/>
              </a:xfrm>
              <a:custGeom>
                <a:avLst/>
                <a:gdLst>
                  <a:gd name="T0" fmla="*/ 1 w 23"/>
                  <a:gd name="T1" fmla="*/ 1 h 238"/>
                  <a:gd name="T2" fmla="*/ 0 w 23"/>
                  <a:gd name="T3" fmla="*/ 114 h 238"/>
                  <a:gd name="T4" fmla="*/ 9 w 23"/>
                  <a:gd name="T5" fmla="*/ 119 h 238"/>
                  <a:gd name="T6" fmla="*/ 11 w 23"/>
                  <a:gd name="T7" fmla="*/ 0 h 238"/>
                  <a:gd name="T8" fmla="*/ 1 w 23"/>
                  <a:gd name="T9" fmla="*/ 1 h 238"/>
                  <a:gd name="T10" fmla="*/ 1 w 23"/>
                  <a:gd name="T11" fmla="*/ 1 h 238"/>
                  <a:gd name="T12" fmla="*/ 0 60000 65536"/>
                  <a:gd name="T13" fmla="*/ 0 60000 65536"/>
                  <a:gd name="T14" fmla="*/ 0 60000 65536"/>
                  <a:gd name="T15" fmla="*/ 0 60000 65536"/>
                  <a:gd name="T16" fmla="*/ 0 60000 65536"/>
                  <a:gd name="T17" fmla="*/ 0 60000 65536"/>
                  <a:gd name="T18" fmla="*/ 0 w 23"/>
                  <a:gd name="T19" fmla="*/ 0 h 238"/>
                  <a:gd name="T20" fmla="*/ 23 w 23"/>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23" h="238">
                    <a:moveTo>
                      <a:pt x="2" y="2"/>
                    </a:moveTo>
                    <a:lnTo>
                      <a:pt x="0" y="227"/>
                    </a:lnTo>
                    <a:lnTo>
                      <a:pt x="19" y="238"/>
                    </a:lnTo>
                    <a:lnTo>
                      <a:pt x="23" y="0"/>
                    </a:lnTo>
                    <a:lnTo>
                      <a:pt x="2" y="2"/>
                    </a:lnTo>
                    <a:close/>
                  </a:path>
                </a:pathLst>
              </a:custGeom>
              <a:solidFill>
                <a:srgbClr val="000000"/>
              </a:solidFill>
              <a:ln w="9525">
                <a:noFill/>
                <a:round/>
                <a:headEnd/>
                <a:tailEnd/>
              </a:ln>
            </p:spPr>
            <p:txBody>
              <a:bodyPr/>
              <a:lstStyle/>
              <a:p>
                <a:endParaRPr lang="en-US" sz="1725"/>
              </a:p>
            </p:txBody>
          </p:sp>
          <p:sp>
            <p:nvSpPr>
              <p:cNvPr id="5989" name="Freeform 49"/>
              <p:cNvSpPr>
                <a:spLocks/>
              </p:cNvSpPr>
              <p:nvPr/>
            </p:nvSpPr>
            <p:spPr bwMode="auto">
              <a:xfrm>
                <a:off x="2445" y="1775"/>
                <a:ext cx="11" cy="118"/>
              </a:xfrm>
              <a:custGeom>
                <a:avLst/>
                <a:gdLst>
                  <a:gd name="T0" fmla="*/ 2 w 21"/>
                  <a:gd name="T1" fmla="*/ 0 h 236"/>
                  <a:gd name="T2" fmla="*/ 0 w 21"/>
                  <a:gd name="T3" fmla="*/ 114 h 236"/>
                  <a:gd name="T4" fmla="*/ 11 w 21"/>
                  <a:gd name="T5" fmla="*/ 118 h 236"/>
                  <a:gd name="T6" fmla="*/ 11 w 21"/>
                  <a:gd name="T7" fmla="*/ 2 h 236"/>
                  <a:gd name="T8" fmla="*/ 2 w 21"/>
                  <a:gd name="T9" fmla="*/ 0 h 236"/>
                  <a:gd name="T10" fmla="*/ 2 w 21"/>
                  <a:gd name="T11" fmla="*/ 0 h 236"/>
                  <a:gd name="T12" fmla="*/ 0 60000 65536"/>
                  <a:gd name="T13" fmla="*/ 0 60000 65536"/>
                  <a:gd name="T14" fmla="*/ 0 60000 65536"/>
                  <a:gd name="T15" fmla="*/ 0 60000 65536"/>
                  <a:gd name="T16" fmla="*/ 0 60000 65536"/>
                  <a:gd name="T17" fmla="*/ 0 60000 65536"/>
                  <a:gd name="T18" fmla="*/ 0 w 21"/>
                  <a:gd name="T19" fmla="*/ 0 h 236"/>
                  <a:gd name="T20" fmla="*/ 21 w 21"/>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21" h="236">
                    <a:moveTo>
                      <a:pt x="4" y="0"/>
                    </a:moveTo>
                    <a:lnTo>
                      <a:pt x="0" y="228"/>
                    </a:lnTo>
                    <a:lnTo>
                      <a:pt x="21" y="236"/>
                    </a:lnTo>
                    <a:lnTo>
                      <a:pt x="21" y="4"/>
                    </a:lnTo>
                    <a:lnTo>
                      <a:pt x="4" y="0"/>
                    </a:lnTo>
                    <a:close/>
                  </a:path>
                </a:pathLst>
              </a:custGeom>
              <a:solidFill>
                <a:srgbClr val="000000"/>
              </a:solidFill>
              <a:ln w="9525">
                <a:noFill/>
                <a:round/>
                <a:headEnd/>
                <a:tailEnd/>
              </a:ln>
            </p:spPr>
            <p:txBody>
              <a:bodyPr/>
              <a:lstStyle/>
              <a:p>
                <a:endParaRPr lang="en-US" sz="1725"/>
              </a:p>
            </p:txBody>
          </p:sp>
          <p:sp>
            <p:nvSpPr>
              <p:cNvPr id="5990" name="Freeform 50"/>
              <p:cNvSpPr>
                <a:spLocks/>
              </p:cNvSpPr>
              <p:nvPr/>
            </p:nvSpPr>
            <p:spPr bwMode="auto">
              <a:xfrm>
                <a:off x="2473" y="1785"/>
                <a:ext cx="10" cy="118"/>
              </a:xfrm>
              <a:custGeom>
                <a:avLst/>
                <a:gdLst>
                  <a:gd name="T0" fmla="*/ 1 w 21"/>
                  <a:gd name="T1" fmla="*/ 0 h 236"/>
                  <a:gd name="T2" fmla="*/ 0 w 21"/>
                  <a:gd name="T3" fmla="*/ 113 h 236"/>
                  <a:gd name="T4" fmla="*/ 10 w 21"/>
                  <a:gd name="T5" fmla="*/ 118 h 236"/>
                  <a:gd name="T6" fmla="*/ 10 w 21"/>
                  <a:gd name="T7" fmla="*/ 0 h 236"/>
                  <a:gd name="T8" fmla="*/ 1 w 21"/>
                  <a:gd name="T9" fmla="*/ 0 h 236"/>
                  <a:gd name="T10" fmla="*/ 1 w 21"/>
                  <a:gd name="T11" fmla="*/ 0 h 236"/>
                  <a:gd name="T12" fmla="*/ 0 60000 65536"/>
                  <a:gd name="T13" fmla="*/ 0 60000 65536"/>
                  <a:gd name="T14" fmla="*/ 0 60000 65536"/>
                  <a:gd name="T15" fmla="*/ 0 60000 65536"/>
                  <a:gd name="T16" fmla="*/ 0 60000 65536"/>
                  <a:gd name="T17" fmla="*/ 0 60000 65536"/>
                  <a:gd name="T18" fmla="*/ 0 w 21"/>
                  <a:gd name="T19" fmla="*/ 0 h 236"/>
                  <a:gd name="T20" fmla="*/ 21 w 21"/>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21" h="236">
                    <a:moveTo>
                      <a:pt x="2" y="0"/>
                    </a:moveTo>
                    <a:lnTo>
                      <a:pt x="0" y="225"/>
                    </a:lnTo>
                    <a:lnTo>
                      <a:pt x="21" y="236"/>
                    </a:lnTo>
                    <a:lnTo>
                      <a:pt x="21" y="0"/>
                    </a:lnTo>
                    <a:lnTo>
                      <a:pt x="2" y="0"/>
                    </a:lnTo>
                    <a:close/>
                  </a:path>
                </a:pathLst>
              </a:custGeom>
              <a:solidFill>
                <a:srgbClr val="000000"/>
              </a:solidFill>
              <a:ln w="9525">
                <a:noFill/>
                <a:round/>
                <a:headEnd/>
                <a:tailEnd/>
              </a:ln>
            </p:spPr>
            <p:txBody>
              <a:bodyPr/>
              <a:lstStyle/>
              <a:p>
                <a:endParaRPr lang="en-US" sz="1725"/>
              </a:p>
            </p:txBody>
          </p:sp>
          <p:sp>
            <p:nvSpPr>
              <p:cNvPr id="5991" name="Freeform 51"/>
              <p:cNvSpPr>
                <a:spLocks/>
              </p:cNvSpPr>
              <p:nvPr/>
            </p:nvSpPr>
            <p:spPr bwMode="auto">
              <a:xfrm>
                <a:off x="2497" y="1789"/>
                <a:ext cx="12" cy="114"/>
              </a:xfrm>
              <a:custGeom>
                <a:avLst/>
                <a:gdLst>
                  <a:gd name="T0" fmla="*/ 1 w 23"/>
                  <a:gd name="T1" fmla="*/ 1 h 228"/>
                  <a:gd name="T2" fmla="*/ 0 w 23"/>
                  <a:gd name="T3" fmla="*/ 113 h 228"/>
                  <a:gd name="T4" fmla="*/ 11 w 23"/>
                  <a:gd name="T5" fmla="*/ 114 h 228"/>
                  <a:gd name="T6" fmla="*/ 12 w 23"/>
                  <a:gd name="T7" fmla="*/ 0 h 228"/>
                  <a:gd name="T8" fmla="*/ 1 w 23"/>
                  <a:gd name="T9" fmla="*/ 1 h 228"/>
                  <a:gd name="T10" fmla="*/ 1 w 23"/>
                  <a:gd name="T11" fmla="*/ 1 h 228"/>
                  <a:gd name="T12" fmla="*/ 0 60000 65536"/>
                  <a:gd name="T13" fmla="*/ 0 60000 65536"/>
                  <a:gd name="T14" fmla="*/ 0 60000 65536"/>
                  <a:gd name="T15" fmla="*/ 0 60000 65536"/>
                  <a:gd name="T16" fmla="*/ 0 60000 65536"/>
                  <a:gd name="T17" fmla="*/ 0 60000 65536"/>
                  <a:gd name="T18" fmla="*/ 0 w 23"/>
                  <a:gd name="T19" fmla="*/ 0 h 228"/>
                  <a:gd name="T20" fmla="*/ 23 w 23"/>
                  <a:gd name="T21" fmla="*/ 228 h 228"/>
                </a:gdLst>
                <a:ahLst/>
                <a:cxnLst>
                  <a:cxn ang="T12">
                    <a:pos x="T0" y="T1"/>
                  </a:cxn>
                  <a:cxn ang="T13">
                    <a:pos x="T2" y="T3"/>
                  </a:cxn>
                  <a:cxn ang="T14">
                    <a:pos x="T4" y="T5"/>
                  </a:cxn>
                  <a:cxn ang="T15">
                    <a:pos x="T6" y="T7"/>
                  </a:cxn>
                  <a:cxn ang="T16">
                    <a:pos x="T8" y="T9"/>
                  </a:cxn>
                  <a:cxn ang="T17">
                    <a:pos x="T10" y="T11"/>
                  </a:cxn>
                </a:cxnLst>
                <a:rect l="T18" t="T19" r="T20" b="T21"/>
                <a:pathLst>
                  <a:path w="23" h="228">
                    <a:moveTo>
                      <a:pt x="2" y="2"/>
                    </a:moveTo>
                    <a:lnTo>
                      <a:pt x="0" y="226"/>
                    </a:lnTo>
                    <a:lnTo>
                      <a:pt x="21" y="228"/>
                    </a:lnTo>
                    <a:lnTo>
                      <a:pt x="23" y="0"/>
                    </a:lnTo>
                    <a:lnTo>
                      <a:pt x="2" y="2"/>
                    </a:lnTo>
                    <a:close/>
                  </a:path>
                </a:pathLst>
              </a:custGeom>
              <a:solidFill>
                <a:srgbClr val="000000"/>
              </a:solidFill>
              <a:ln w="9525">
                <a:noFill/>
                <a:round/>
                <a:headEnd/>
                <a:tailEnd/>
              </a:ln>
            </p:spPr>
            <p:txBody>
              <a:bodyPr/>
              <a:lstStyle/>
              <a:p>
                <a:endParaRPr lang="en-US" sz="1725"/>
              </a:p>
            </p:txBody>
          </p:sp>
          <p:sp>
            <p:nvSpPr>
              <p:cNvPr id="5992" name="Freeform 52"/>
              <p:cNvSpPr>
                <a:spLocks/>
              </p:cNvSpPr>
              <p:nvPr/>
            </p:nvSpPr>
            <p:spPr bwMode="auto">
              <a:xfrm>
                <a:off x="2529" y="1793"/>
                <a:ext cx="11" cy="112"/>
              </a:xfrm>
              <a:custGeom>
                <a:avLst/>
                <a:gdLst>
                  <a:gd name="T0" fmla="*/ 1 w 22"/>
                  <a:gd name="T1" fmla="*/ 1 h 225"/>
                  <a:gd name="T2" fmla="*/ 0 w 22"/>
                  <a:gd name="T3" fmla="*/ 112 h 225"/>
                  <a:gd name="T4" fmla="*/ 10 w 22"/>
                  <a:gd name="T5" fmla="*/ 110 h 225"/>
                  <a:gd name="T6" fmla="*/ 11 w 22"/>
                  <a:gd name="T7" fmla="*/ 0 h 225"/>
                  <a:gd name="T8" fmla="*/ 1 w 22"/>
                  <a:gd name="T9" fmla="*/ 1 h 225"/>
                  <a:gd name="T10" fmla="*/ 1 w 22"/>
                  <a:gd name="T11" fmla="*/ 1 h 225"/>
                  <a:gd name="T12" fmla="*/ 0 60000 65536"/>
                  <a:gd name="T13" fmla="*/ 0 60000 65536"/>
                  <a:gd name="T14" fmla="*/ 0 60000 65536"/>
                  <a:gd name="T15" fmla="*/ 0 60000 65536"/>
                  <a:gd name="T16" fmla="*/ 0 60000 65536"/>
                  <a:gd name="T17" fmla="*/ 0 60000 65536"/>
                  <a:gd name="T18" fmla="*/ 0 w 22"/>
                  <a:gd name="T19" fmla="*/ 0 h 225"/>
                  <a:gd name="T20" fmla="*/ 22 w 22"/>
                  <a:gd name="T21" fmla="*/ 225 h 225"/>
                </a:gdLst>
                <a:ahLst/>
                <a:cxnLst>
                  <a:cxn ang="T12">
                    <a:pos x="T0" y="T1"/>
                  </a:cxn>
                  <a:cxn ang="T13">
                    <a:pos x="T2" y="T3"/>
                  </a:cxn>
                  <a:cxn ang="T14">
                    <a:pos x="T4" y="T5"/>
                  </a:cxn>
                  <a:cxn ang="T15">
                    <a:pos x="T6" y="T7"/>
                  </a:cxn>
                  <a:cxn ang="T16">
                    <a:pos x="T8" y="T9"/>
                  </a:cxn>
                  <a:cxn ang="T17">
                    <a:pos x="T10" y="T11"/>
                  </a:cxn>
                </a:cxnLst>
                <a:rect l="T18" t="T19" r="T20" b="T21"/>
                <a:pathLst>
                  <a:path w="22" h="225">
                    <a:moveTo>
                      <a:pt x="1" y="2"/>
                    </a:moveTo>
                    <a:lnTo>
                      <a:pt x="0" y="225"/>
                    </a:lnTo>
                    <a:lnTo>
                      <a:pt x="19" y="221"/>
                    </a:lnTo>
                    <a:lnTo>
                      <a:pt x="22" y="0"/>
                    </a:lnTo>
                    <a:lnTo>
                      <a:pt x="1" y="2"/>
                    </a:lnTo>
                    <a:close/>
                  </a:path>
                </a:pathLst>
              </a:custGeom>
              <a:solidFill>
                <a:srgbClr val="000000"/>
              </a:solidFill>
              <a:ln w="9525">
                <a:noFill/>
                <a:round/>
                <a:headEnd/>
                <a:tailEnd/>
              </a:ln>
            </p:spPr>
            <p:txBody>
              <a:bodyPr/>
              <a:lstStyle/>
              <a:p>
                <a:endParaRPr lang="en-US" sz="1725"/>
              </a:p>
            </p:txBody>
          </p:sp>
          <p:sp>
            <p:nvSpPr>
              <p:cNvPr id="5993" name="Freeform 53"/>
              <p:cNvSpPr>
                <a:spLocks/>
              </p:cNvSpPr>
              <p:nvPr/>
            </p:nvSpPr>
            <p:spPr bwMode="auto">
              <a:xfrm>
                <a:off x="2560" y="1788"/>
                <a:ext cx="12" cy="113"/>
              </a:xfrm>
              <a:custGeom>
                <a:avLst/>
                <a:gdLst>
                  <a:gd name="T0" fmla="*/ 1 w 23"/>
                  <a:gd name="T1" fmla="*/ 0 h 224"/>
                  <a:gd name="T2" fmla="*/ 0 w 23"/>
                  <a:gd name="T3" fmla="*/ 113 h 224"/>
                  <a:gd name="T4" fmla="*/ 9 w 23"/>
                  <a:gd name="T5" fmla="*/ 113 h 224"/>
                  <a:gd name="T6" fmla="*/ 12 w 23"/>
                  <a:gd name="T7" fmla="*/ 0 h 224"/>
                  <a:gd name="T8" fmla="*/ 1 w 23"/>
                  <a:gd name="T9" fmla="*/ 0 h 224"/>
                  <a:gd name="T10" fmla="*/ 1 w 23"/>
                  <a:gd name="T11" fmla="*/ 0 h 224"/>
                  <a:gd name="T12" fmla="*/ 0 60000 65536"/>
                  <a:gd name="T13" fmla="*/ 0 60000 65536"/>
                  <a:gd name="T14" fmla="*/ 0 60000 65536"/>
                  <a:gd name="T15" fmla="*/ 0 60000 65536"/>
                  <a:gd name="T16" fmla="*/ 0 60000 65536"/>
                  <a:gd name="T17" fmla="*/ 0 60000 65536"/>
                  <a:gd name="T18" fmla="*/ 0 w 23"/>
                  <a:gd name="T19" fmla="*/ 0 h 224"/>
                  <a:gd name="T20" fmla="*/ 23 w 23"/>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23" h="224">
                    <a:moveTo>
                      <a:pt x="2" y="0"/>
                    </a:moveTo>
                    <a:lnTo>
                      <a:pt x="0" y="224"/>
                    </a:lnTo>
                    <a:lnTo>
                      <a:pt x="17" y="224"/>
                    </a:lnTo>
                    <a:lnTo>
                      <a:pt x="23" y="0"/>
                    </a:lnTo>
                    <a:lnTo>
                      <a:pt x="2" y="0"/>
                    </a:lnTo>
                    <a:close/>
                  </a:path>
                </a:pathLst>
              </a:custGeom>
              <a:solidFill>
                <a:srgbClr val="000000"/>
              </a:solidFill>
              <a:ln w="9525">
                <a:noFill/>
                <a:round/>
                <a:headEnd/>
                <a:tailEnd/>
              </a:ln>
            </p:spPr>
            <p:txBody>
              <a:bodyPr/>
              <a:lstStyle/>
              <a:p>
                <a:endParaRPr lang="en-US" sz="1725"/>
              </a:p>
            </p:txBody>
          </p:sp>
          <p:sp>
            <p:nvSpPr>
              <p:cNvPr id="5994" name="Freeform 54"/>
              <p:cNvSpPr>
                <a:spLocks/>
              </p:cNvSpPr>
              <p:nvPr/>
            </p:nvSpPr>
            <p:spPr bwMode="auto">
              <a:xfrm>
                <a:off x="2590" y="1782"/>
                <a:ext cx="9" cy="111"/>
              </a:xfrm>
              <a:custGeom>
                <a:avLst/>
                <a:gdLst>
                  <a:gd name="T0" fmla="*/ 0 w 19"/>
                  <a:gd name="T1" fmla="*/ 1 h 222"/>
                  <a:gd name="T2" fmla="*/ 0 w 19"/>
                  <a:gd name="T3" fmla="*/ 111 h 222"/>
                  <a:gd name="T4" fmla="*/ 7 w 19"/>
                  <a:gd name="T5" fmla="*/ 111 h 222"/>
                  <a:gd name="T6" fmla="*/ 9 w 19"/>
                  <a:gd name="T7" fmla="*/ 0 h 222"/>
                  <a:gd name="T8" fmla="*/ 0 w 19"/>
                  <a:gd name="T9" fmla="*/ 1 h 222"/>
                  <a:gd name="T10" fmla="*/ 0 w 19"/>
                  <a:gd name="T11" fmla="*/ 1 h 222"/>
                  <a:gd name="T12" fmla="*/ 0 60000 65536"/>
                  <a:gd name="T13" fmla="*/ 0 60000 65536"/>
                  <a:gd name="T14" fmla="*/ 0 60000 65536"/>
                  <a:gd name="T15" fmla="*/ 0 60000 65536"/>
                  <a:gd name="T16" fmla="*/ 0 60000 65536"/>
                  <a:gd name="T17" fmla="*/ 0 60000 65536"/>
                  <a:gd name="T18" fmla="*/ 0 w 19"/>
                  <a:gd name="T19" fmla="*/ 0 h 222"/>
                  <a:gd name="T20" fmla="*/ 19 w 19"/>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19" h="222">
                    <a:moveTo>
                      <a:pt x="0" y="1"/>
                    </a:moveTo>
                    <a:lnTo>
                      <a:pt x="0" y="222"/>
                    </a:lnTo>
                    <a:lnTo>
                      <a:pt x="15" y="222"/>
                    </a:lnTo>
                    <a:lnTo>
                      <a:pt x="19" y="0"/>
                    </a:lnTo>
                    <a:lnTo>
                      <a:pt x="0" y="1"/>
                    </a:lnTo>
                    <a:close/>
                  </a:path>
                </a:pathLst>
              </a:custGeom>
              <a:solidFill>
                <a:srgbClr val="000000"/>
              </a:solidFill>
              <a:ln w="9525">
                <a:noFill/>
                <a:round/>
                <a:headEnd/>
                <a:tailEnd/>
              </a:ln>
            </p:spPr>
            <p:txBody>
              <a:bodyPr/>
              <a:lstStyle/>
              <a:p>
                <a:endParaRPr lang="en-US" sz="1725"/>
              </a:p>
            </p:txBody>
          </p:sp>
          <p:sp>
            <p:nvSpPr>
              <p:cNvPr id="5995" name="Freeform 55"/>
              <p:cNvSpPr>
                <a:spLocks/>
              </p:cNvSpPr>
              <p:nvPr/>
            </p:nvSpPr>
            <p:spPr bwMode="auto">
              <a:xfrm>
                <a:off x="2415" y="1760"/>
                <a:ext cx="216" cy="34"/>
              </a:xfrm>
              <a:custGeom>
                <a:avLst/>
                <a:gdLst>
                  <a:gd name="T0" fmla="*/ 0 w 432"/>
                  <a:gd name="T1" fmla="*/ 0 h 68"/>
                  <a:gd name="T2" fmla="*/ 0 w 432"/>
                  <a:gd name="T3" fmla="*/ 1 h 68"/>
                  <a:gd name="T4" fmla="*/ 3 w 432"/>
                  <a:gd name="T5" fmla="*/ 3 h 68"/>
                  <a:gd name="T6" fmla="*/ 8 w 432"/>
                  <a:gd name="T7" fmla="*/ 5 h 68"/>
                  <a:gd name="T8" fmla="*/ 14 w 432"/>
                  <a:gd name="T9" fmla="*/ 9 h 68"/>
                  <a:gd name="T10" fmla="*/ 22 w 432"/>
                  <a:gd name="T11" fmla="*/ 13 h 68"/>
                  <a:gd name="T12" fmla="*/ 33 w 432"/>
                  <a:gd name="T13" fmla="*/ 18 h 68"/>
                  <a:gd name="T14" fmla="*/ 44 w 432"/>
                  <a:gd name="T15" fmla="*/ 22 h 68"/>
                  <a:gd name="T16" fmla="*/ 56 w 432"/>
                  <a:gd name="T17" fmla="*/ 26 h 68"/>
                  <a:gd name="T18" fmla="*/ 71 w 432"/>
                  <a:gd name="T19" fmla="*/ 30 h 68"/>
                  <a:gd name="T20" fmla="*/ 87 w 432"/>
                  <a:gd name="T21" fmla="*/ 33 h 68"/>
                  <a:gd name="T22" fmla="*/ 105 w 432"/>
                  <a:gd name="T23" fmla="*/ 34 h 68"/>
                  <a:gd name="T24" fmla="*/ 124 w 432"/>
                  <a:gd name="T25" fmla="*/ 34 h 68"/>
                  <a:gd name="T26" fmla="*/ 145 w 432"/>
                  <a:gd name="T27" fmla="*/ 32 h 68"/>
                  <a:gd name="T28" fmla="*/ 167 w 432"/>
                  <a:gd name="T29" fmla="*/ 29 h 68"/>
                  <a:gd name="T30" fmla="*/ 191 w 432"/>
                  <a:gd name="T31" fmla="*/ 22 h 68"/>
                  <a:gd name="T32" fmla="*/ 215 w 432"/>
                  <a:gd name="T33" fmla="*/ 15 h 68"/>
                  <a:gd name="T34" fmla="*/ 216 w 432"/>
                  <a:gd name="T35" fmla="*/ 13 h 68"/>
                  <a:gd name="T36" fmla="*/ 215 w 432"/>
                  <a:gd name="T37" fmla="*/ 11 h 68"/>
                  <a:gd name="T38" fmla="*/ 213 w 432"/>
                  <a:gd name="T39" fmla="*/ 9 h 68"/>
                  <a:gd name="T40" fmla="*/ 213 w 432"/>
                  <a:gd name="T41" fmla="*/ 9 h 68"/>
                  <a:gd name="T42" fmla="*/ 212 w 432"/>
                  <a:gd name="T43" fmla="*/ 9 h 68"/>
                  <a:gd name="T44" fmla="*/ 207 w 432"/>
                  <a:gd name="T45" fmla="*/ 10 h 68"/>
                  <a:gd name="T46" fmla="*/ 200 w 432"/>
                  <a:gd name="T47" fmla="*/ 12 h 68"/>
                  <a:gd name="T48" fmla="*/ 192 w 432"/>
                  <a:gd name="T49" fmla="*/ 15 h 68"/>
                  <a:gd name="T50" fmla="*/ 180 w 432"/>
                  <a:gd name="T51" fmla="*/ 17 h 68"/>
                  <a:gd name="T52" fmla="*/ 169 w 432"/>
                  <a:gd name="T53" fmla="*/ 19 h 68"/>
                  <a:gd name="T54" fmla="*/ 155 w 432"/>
                  <a:gd name="T55" fmla="*/ 21 h 68"/>
                  <a:gd name="T56" fmla="*/ 140 w 432"/>
                  <a:gd name="T57" fmla="*/ 23 h 68"/>
                  <a:gd name="T58" fmla="*/ 125 w 432"/>
                  <a:gd name="T59" fmla="*/ 24 h 68"/>
                  <a:gd name="T60" fmla="*/ 108 w 432"/>
                  <a:gd name="T61" fmla="*/ 24 h 68"/>
                  <a:gd name="T62" fmla="*/ 93 w 432"/>
                  <a:gd name="T63" fmla="*/ 24 h 68"/>
                  <a:gd name="T64" fmla="*/ 77 w 432"/>
                  <a:gd name="T65" fmla="*/ 22 h 68"/>
                  <a:gd name="T66" fmla="*/ 59 w 432"/>
                  <a:gd name="T67" fmla="*/ 19 h 68"/>
                  <a:gd name="T68" fmla="*/ 44 w 432"/>
                  <a:gd name="T69" fmla="*/ 15 h 68"/>
                  <a:gd name="T70" fmla="*/ 29 w 432"/>
                  <a:gd name="T71" fmla="*/ 9 h 68"/>
                  <a:gd name="T72" fmla="*/ 15 w 432"/>
                  <a:gd name="T73" fmla="*/ 0 h 68"/>
                  <a:gd name="T74" fmla="*/ 0 w 432"/>
                  <a:gd name="T75" fmla="*/ 0 h 68"/>
                  <a:gd name="T76" fmla="*/ 0 w 432"/>
                  <a:gd name="T77" fmla="*/ 0 h 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32"/>
                  <a:gd name="T118" fmla="*/ 0 h 68"/>
                  <a:gd name="T119" fmla="*/ 432 w 432"/>
                  <a:gd name="T120" fmla="*/ 68 h 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32" h="68">
                    <a:moveTo>
                      <a:pt x="0" y="0"/>
                    </a:moveTo>
                    <a:lnTo>
                      <a:pt x="0" y="2"/>
                    </a:lnTo>
                    <a:lnTo>
                      <a:pt x="6" y="6"/>
                    </a:lnTo>
                    <a:lnTo>
                      <a:pt x="16" y="11"/>
                    </a:lnTo>
                    <a:lnTo>
                      <a:pt x="29" y="19"/>
                    </a:lnTo>
                    <a:lnTo>
                      <a:pt x="44" y="26"/>
                    </a:lnTo>
                    <a:lnTo>
                      <a:pt x="65" y="36"/>
                    </a:lnTo>
                    <a:lnTo>
                      <a:pt x="88" y="45"/>
                    </a:lnTo>
                    <a:lnTo>
                      <a:pt x="113" y="53"/>
                    </a:lnTo>
                    <a:lnTo>
                      <a:pt x="141" y="61"/>
                    </a:lnTo>
                    <a:lnTo>
                      <a:pt x="173" y="66"/>
                    </a:lnTo>
                    <a:lnTo>
                      <a:pt x="210" y="68"/>
                    </a:lnTo>
                    <a:lnTo>
                      <a:pt x="248" y="68"/>
                    </a:lnTo>
                    <a:lnTo>
                      <a:pt x="289" y="64"/>
                    </a:lnTo>
                    <a:lnTo>
                      <a:pt x="333" y="59"/>
                    </a:lnTo>
                    <a:lnTo>
                      <a:pt x="381" y="45"/>
                    </a:lnTo>
                    <a:lnTo>
                      <a:pt x="430" y="30"/>
                    </a:lnTo>
                    <a:lnTo>
                      <a:pt x="432" y="26"/>
                    </a:lnTo>
                    <a:lnTo>
                      <a:pt x="430" y="23"/>
                    </a:lnTo>
                    <a:lnTo>
                      <a:pt x="426" y="19"/>
                    </a:lnTo>
                    <a:lnTo>
                      <a:pt x="423" y="19"/>
                    </a:lnTo>
                    <a:lnTo>
                      <a:pt x="413" y="21"/>
                    </a:lnTo>
                    <a:lnTo>
                      <a:pt x="400" y="25"/>
                    </a:lnTo>
                    <a:lnTo>
                      <a:pt x="383" y="30"/>
                    </a:lnTo>
                    <a:lnTo>
                      <a:pt x="360" y="34"/>
                    </a:lnTo>
                    <a:lnTo>
                      <a:pt x="337" y="38"/>
                    </a:lnTo>
                    <a:lnTo>
                      <a:pt x="310" y="42"/>
                    </a:lnTo>
                    <a:lnTo>
                      <a:pt x="280" y="47"/>
                    </a:lnTo>
                    <a:lnTo>
                      <a:pt x="250" y="49"/>
                    </a:lnTo>
                    <a:lnTo>
                      <a:pt x="217" y="49"/>
                    </a:lnTo>
                    <a:lnTo>
                      <a:pt x="185" y="49"/>
                    </a:lnTo>
                    <a:lnTo>
                      <a:pt x="153" y="45"/>
                    </a:lnTo>
                    <a:lnTo>
                      <a:pt x="118" y="38"/>
                    </a:lnTo>
                    <a:lnTo>
                      <a:pt x="88" y="30"/>
                    </a:lnTo>
                    <a:lnTo>
                      <a:pt x="58" y="17"/>
                    </a:lnTo>
                    <a:lnTo>
                      <a:pt x="31" y="0"/>
                    </a:lnTo>
                    <a:lnTo>
                      <a:pt x="0" y="0"/>
                    </a:lnTo>
                    <a:close/>
                  </a:path>
                </a:pathLst>
              </a:custGeom>
              <a:solidFill>
                <a:srgbClr val="000000"/>
              </a:solidFill>
              <a:ln w="9525">
                <a:noFill/>
                <a:round/>
                <a:headEnd/>
                <a:tailEnd/>
              </a:ln>
            </p:spPr>
            <p:txBody>
              <a:bodyPr/>
              <a:lstStyle/>
              <a:p>
                <a:endParaRPr lang="en-US" sz="1725"/>
              </a:p>
            </p:txBody>
          </p:sp>
          <p:sp>
            <p:nvSpPr>
              <p:cNvPr id="5996" name="Freeform 56"/>
              <p:cNvSpPr>
                <a:spLocks/>
              </p:cNvSpPr>
              <p:nvPr/>
            </p:nvSpPr>
            <p:spPr bwMode="auto">
              <a:xfrm>
                <a:off x="2459" y="1841"/>
                <a:ext cx="100" cy="105"/>
              </a:xfrm>
              <a:custGeom>
                <a:avLst/>
                <a:gdLst>
                  <a:gd name="T0" fmla="*/ 0 w 199"/>
                  <a:gd name="T1" fmla="*/ 47 h 211"/>
                  <a:gd name="T2" fmla="*/ 11 w 199"/>
                  <a:gd name="T3" fmla="*/ 98 h 211"/>
                  <a:gd name="T4" fmla="*/ 61 w 199"/>
                  <a:gd name="T5" fmla="*/ 105 h 211"/>
                  <a:gd name="T6" fmla="*/ 100 w 199"/>
                  <a:gd name="T7" fmla="*/ 10 h 211"/>
                  <a:gd name="T8" fmla="*/ 86 w 199"/>
                  <a:gd name="T9" fmla="*/ 0 h 211"/>
                  <a:gd name="T10" fmla="*/ 46 w 199"/>
                  <a:gd name="T11" fmla="*/ 77 h 211"/>
                  <a:gd name="T12" fmla="*/ 20 w 199"/>
                  <a:gd name="T13" fmla="*/ 77 h 211"/>
                  <a:gd name="T14" fmla="*/ 16 w 199"/>
                  <a:gd name="T15" fmla="*/ 47 h 211"/>
                  <a:gd name="T16" fmla="*/ 0 w 199"/>
                  <a:gd name="T17" fmla="*/ 47 h 211"/>
                  <a:gd name="T18" fmla="*/ 0 w 199"/>
                  <a:gd name="T19" fmla="*/ 47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
                  <a:gd name="T31" fmla="*/ 0 h 211"/>
                  <a:gd name="T32" fmla="*/ 199 w 199"/>
                  <a:gd name="T33" fmla="*/ 211 h 2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 h="211">
                    <a:moveTo>
                      <a:pt x="0" y="94"/>
                    </a:moveTo>
                    <a:lnTo>
                      <a:pt x="21" y="196"/>
                    </a:lnTo>
                    <a:lnTo>
                      <a:pt x="121" y="211"/>
                    </a:lnTo>
                    <a:lnTo>
                      <a:pt x="199" y="21"/>
                    </a:lnTo>
                    <a:lnTo>
                      <a:pt x="171" y="0"/>
                    </a:lnTo>
                    <a:lnTo>
                      <a:pt x="91" y="154"/>
                    </a:lnTo>
                    <a:lnTo>
                      <a:pt x="40" y="154"/>
                    </a:lnTo>
                    <a:lnTo>
                      <a:pt x="32" y="94"/>
                    </a:lnTo>
                    <a:lnTo>
                      <a:pt x="0" y="94"/>
                    </a:lnTo>
                    <a:close/>
                  </a:path>
                </a:pathLst>
              </a:custGeom>
              <a:solidFill>
                <a:srgbClr val="000000"/>
              </a:solidFill>
              <a:ln w="9525">
                <a:noFill/>
                <a:round/>
                <a:headEnd/>
                <a:tailEnd/>
              </a:ln>
            </p:spPr>
            <p:txBody>
              <a:bodyPr/>
              <a:lstStyle/>
              <a:p>
                <a:endParaRPr lang="en-US" sz="1725"/>
              </a:p>
            </p:txBody>
          </p:sp>
          <p:sp>
            <p:nvSpPr>
              <p:cNvPr id="5997" name="Freeform 57"/>
              <p:cNvSpPr>
                <a:spLocks/>
              </p:cNvSpPr>
              <p:nvPr/>
            </p:nvSpPr>
            <p:spPr bwMode="auto">
              <a:xfrm>
                <a:off x="2362" y="1996"/>
                <a:ext cx="278" cy="51"/>
              </a:xfrm>
              <a:custGeom>
                <a:avLst/>
                <a:gdLst>
                  <a:gd name="T0" fmla="*/ 0 w 555"/>
                  <a:gd name="T1" fmla="*/ 39 h 103"/>
                  <a:gd name="T2" fmla="*/ 59 w 555"/>
                  <a:gd name="T3" fmla="*/ 47 h 103"/>
                  <a:gd name="T4" fmla="*/ 143 w 555"/>
                  <a:gd name="T5" fmla="*/ 37 h 103"/>
                  <a:gd name="T6" fmla="*/ 232 w 555"/>
                  <a:gd name="T7" fmla="*/ 51 h 103"/>
                  <a:gd name="T8" fmla="*/ 278 w 555"/>
                  <a:gd name="T9" fmla="*/ 6 h 103"/>
                  <a:gd name="T10" fmla="*/ 262 w 555"/>
                  <a:gd name="T11" fmla="*/ 1 h 103"/>
                  <a:gd name="T12" fmla="*/ 219 w 555"/>
                  <a:gd name="T13" fmla="*/ 40 h 103"/>
                  <a:gd name="T14" fmla="*/ 149 w 555"/>
                  <a:gd name="T15" fmla="*/ 27 h 103"/>
                  <a:gd name="T16" fmla="*/ 68 w 555"/>
                  <a:gd name="T17" fmla="*/ 0 h 103"/>
                  <a:gd name="T18" fmla="*/ 48 w 555"/>
                  <a:gd name="T19" fmla="*/ 8 h 103"/>
                  <a:gd name="T20" fmla="*/ 118 w 555"/>
                  <a:gd name="T21" fmla="*/ 30 h 103"/>
                  <a:gd name="T22" fmla="*/ 59 w 555"/>
                  <a:gd name="T23" fmla="*/ 40 h 103"/>
                  <a:gd name="T24" fmla="*/ 14 w 555"/>
                  <a:gd name="T25" fmla="*/ 29 h 103"/>
                  <a:gd name="T26" fmla="*/ 0 w 555"/>
                  <a:gd name="T27" fmla="*/ 39 h 103"/>
                  <a:gd name="T28" fmla="*/ 0 w 555"/>
                  <a:gd name="T29" fmla="*/ 39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5"/>
                  <a:gd name="T46" fmla="*/ 0 h 103"/>
                  <a:gd name="T47" fmla="*/ 555 w 555"/>
                  <a:gd name="T48" fmla="*/ 103 h 1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5" h="103">
                    <a:moveTo>
                      <a:pt x="0" y="78"/>
                    </a:moveTo>
                    <a:lnTo>
                      <a:pt x="118" y="95"/>
                    </a:lnTo>
                    <a:lnTo>
                      <a:pt x="285" y="75"/>
                    </a:lnTo>
                    <a:lnTo>
                      <a:pt x="464" y="103"/>
                    </a:lnTo>
                    <a:lnTo>
                      <a:pt x="555" y="12"/>
                    </a:lnTo>
                    <a:lnTo>
                      <a:pt x="523" y="2"/>
                    </a:lnTo>
                    <a:lnTo>
                      <a:pt x="437" y="80"/>
                    </a:lnTo>
                    <a:lnTo>
                      <a:pt x="298" y="54"/>
                    </a:lnTo>
                    <a:lnTo>
                      <a:pt x="135" y="0"/>
                    </a:lnTo>
                    <a:lnTo>
                      <a:pt x="95" y="16"/>
                    </a:lnTo>
                    <a:lnTo>
                      <a:pt x="236" y="61"/>
                    </a:lnTo>
                    <a:lnTo>
                      <a:pt x="118" y="80"/>
                    </a:lnTo>
                    <a:lnTo>
                      <a:pt x="28" y="59"/>
                    </a:lnTo>
                    <a:lnTo>
                      <a:pt x="0" y="78"/>
                    </a:lnTo>
                    <a:close/>
                  </a:path>
                </a:pathLst>
              </a:custGeom>
              <a:solidFill>
                <a:srgbClr val="000000"/>
              </a:solidFill>
              <a:ln w="9525">
                <a:noFill/>
                <a:round/>
                <a:headEnd/>
                <a:tailEnd/>
              </a:ln>
            </p:spPr>
            <p:txBody>
              <a:bodyPr/>
              <a:lstStyle/>
              <a:p>
                <a:endParaRPr lang="en-US" sz="1725"/>
              </a:p>
            </p:txBody>
          </p:sp>
          <p:sp>
            <p:nvSpPr>
              <p:cNvPr id="5998" name="Freeform 58"/>
              <p:cNvSpPr>
                <a:spLocks/>
              </p:cNvSpPr>
              <p:nvPr/>
            </p:nvSpPr>
            <p:spPr bwMode="auto">
              <a:xfrm>
                <a:off x="2776" y="1613"/>
                <a:ext cx="96" cy="377"/>
              </a:xfrm>
              <a:custGeom>
                <a:avLst/>
                <a:gdLst>
                  <a:gd name="T0" fmla="*/ 40 w 192"/>
                  <a:gd name="T1" fmla="*/ 376 h 755"/>
                  <a:gd name="T2" fmla="*/ 33 w 192"/>
                  <a:gd name="T3" fmla="*/ 373 h 755"/>
                  <a:gd name="T4" fmla="*/ 27 w 192"/>
                  <a:gd name="T5" fmla="*/ 372 h 755"/>
                  <a:gd name="T6" fmla="*/ 21 w 192"/>
                  <a:gd name="T7" fmla="*/ 369 h 755"/>
                  <a:gd name="T8" fmla="*/ 24 w 192"/>
                  <a:gd name="T9" fmla="*/ 359 h 755"/>
                  <a:gd name="T10" fmla="*/ 34 w 192"/>
                  <a:gd name="T11" fmla="*/ 341 h 755"/>
                  <a:gd name="T12" fmla="*/ 44 w 192"/>
                  <a:gd name="T13" fmla="*/ 322 h 755"/>
                  <a:gd name="T14" fmla="*/ 52 w 192"/>
                  <a:gd name="T15" fmla="*/ 301 h 755"/>
                  <a:gd name="T16" fmla="*/ 59 w 192"/>
                  <a:gd name="T17" fmla="*/ 280 h 755"/>
                  <a:gd name="T18" fmla="*/ 63 w 192"/>
                  <a:gd name="T19" fmla="*/ 259 h 755"/>
                  <a:gd name="T20" fmla="*/ 68 w 192"/>
                  <a:gd name="T21" fmla="*/ 237 h 755"/>
                  <a:gd name="T22" fmla="*/ 70 w 192"/>
                  <a:gd name="T23" fmla="*/ 215 h 755"/>
                  <a:gd name="T24" fmla="*/ 70 w 192"/>
                  <a:gd name="T25" fmla="*/ 190 h 755"/>
                  <a:gd name="T26" fmla="*/ 68 w 192"/>
                  <a:gd name="T27" fmla="*/ 163 h 755"/>
                  <a:gd name="T28" fmla="*/ 61 w 192"/>
                  <a:gd name="T29" fmla="*/ 138 h 755"/>
                  <a:gd name="T30" fmla="*/ 55 w 192"/>
                  <a:gd name="T31" fmla="*/ 113 h 755"/>
                  <a:gd name="T32" fmla="*/ 46 w 192"/>
                  <a:gd name="T33" fmla="*/ 89 h 755"/>
                  <a:gd name="T34" fmla="*/ 35 w 192"/>
                  <a:gd name="T35" fmla="*/ 66 h 755"/>
                  <a:gd name="T36" fmla="*/ 22 w 192"/>
                  <a:gd name="T37" fmla="*/ 44 h 755"/>
                  <a:gd name="T38" fmla="*/ 7 w 192"/>
                  <a:gd name="T39" fmla="*/ 25 h 755"/>
                  <a:gd name="T40" fmla="*/ 3 w 192"/>
                  <a:gd name="T41" fmla="*/ 13 h 755"/>
                  <a:gd name="T42" fmla="*/ 7 w 192"/>
                  <a:gd name="T43" fmla="*/ 8 h 755"/>
                  <a:gd name="T44" fmla="*/ 12 w 192"/>
                  <a:gd name="T45" fmla="*/ 5 h 755"/>
                  <a:gd name="T46" fmla="*/ 17 w 192"/>
                  <a:gd name="T47" fmla="*/ 1 h 755"/>
                  <a:gd name="T48" fmla="*/ 28 w 192"/>
                  <a:gd name="T49" fmla="*/ 10 h 755"/>
                  <a:gd name="T50" fmla="*/ 45 w 192"/>
                  <a:gd name="T51" fmla="*/ 32 h 755"/>
                  <a:gd name="T52" fmla="*/ 58 w 192"/>
                  <a:gd name="T53" fmla="*/ 55 h 755"/>
                  <a:gd name="T54" fmla="*/ 71 w 192"/>
                  <a:gd name="T55" fmla="*/ 80 h 755"/>
                  <a:gd name="T56" fmla="*/ 80 w 192"/>
                  <a:gd name="T57" fmla="*/ 105 h 755"/>
                  <a:gd name="T58" fmla="*/ 88 w 192"/>
                  <a:gd name="T59" fmla="*/ 132 h 755"/>
                  <a:gd name="T60" fmla="*/ 93 w 192"/>
                  <a:gd name="T61" fmla="*/ 160 h 755"/>
                  <a:gd name="T62" fmla="*/ 95 w 192"/>
                  <a:gd name="T63" fmla="*/ 189 h 755"/>
                  <a:gd name="T64" fmla="*/ 96 w 192"/>
                  <a:gd name="T65" fmla="*/ 215 h 755"/>
                  <a:gd name="T66" fmla="*/ 94 w 192"/>
                  <a:gd name="T67" fmla="*/ 238 h 755"/>
                  <a:gd name="T68" fmla="*/ 90 w 192"/>
                  <a:gd name="T69" fmla="*/ 261 h 755"/>
                  <a:gd name="T70" fmla="*/ 85 w 192"/>
                  <a:gd name="T71" fmla="*/ 284 h 755"/>
                  <a:gd name="T72" fmla="*/ 78 w 192"/>
                  <a:gd name="T73" fmla="*/ 306 h 755"/>
                  <a:gd name="T74" fmla="*/ 70 w 192"/>
                  <a:gd name="T75" fmla="*/ 327 h 755"/>
                  <a:gd name="T76" fmla="*/ 60 w 192"/>
                  <a:gd name="T77" fmla="*/ 348 h 755"/>
                  <a:gd name="T78" fmla="*/ 49 w 192"/>
                  <a:gd name="T79" fmla="*/ 368 h 755"/>
                  <a:gd name="T80" fmla="*/ 44 w 192"/>
                  <a:gd name="T81" fmla="*/ 377 h 7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2"/>
                  <a:gd name="T124" fmla="*/ 0 h 755"/>
                  <a:gd name="T125" fmla="*/ 192 w 192"/>
                  <a:gd name="T126" fmla="*/ 755 h 7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2" h="755">
                    <a:moveTo>
                      <a:pt x="87" y="755"/>
                    </a:moveTo>
                    <a:lnTo>
                      <a:pt x="80" y="753"/>
                    </a:lnTo>
                    <a:lnTo>
                      <a:pt x="74" y="751"/>
                    </a:lnTo>
                    <a:lnTo>
                      <a:pt x="66" y="747"/>
                    </a:lnTo>
                    <a:lnTo>
                      <a:pt x="61" y="745"/>
                    </a:lnTo>
                    <a:lnTo>
                      <a:pt x="55" y="744"/>
                    </a:lnTo>
                    <a:lnTo>
                      <a:pt x="49" y="742"/>
                    </a:lnTo>
                    <a:lnTo>
                      <a:pt x="42" y="738"/>
                    </a:lnTo>
                    <a:lnTo>
                      <a:pt x="36" y="738"/>
                    </a:lnTo>
                    <a:lnTo>
                      <a:pt x="47" y="719"/>
                    </a:lnTo>
                    <a:lnTo>
                      <a:pt x="59" y="702"/>
                    </a:lnTo>
                    <a:lnTo>
                      <a:pt x="68" y="683"/>
                    </a:lnTo>
                    <a:lnTo>
                      <a:pt x="80" y="664"/>
                    </a:lnTo>
                    <a:lnTo>
                      <a:pt x="87" y="645"/>
                    </a:lnTo>
                    <a:lnTo>
                      <a:pt x="97" y="624"/>
                    </a:lnTo>
                    <a:lnTo>
                      <a:pt x="104" y="603"/>
                    </a:lnTo>
                    <a:lnTo>
                      <a:pt x="112" y="584"/>
                    </a:lnTo>
                    <a:lnTo>
                      <a:pt x="118" y="561"/>
                    </a:lnTo>
                    <a:lnTo>
                      <a:pt x="123" y="540"/>
                    </a:lnTo>
                    <a:lnTo>
                      <a:pt x="127" y="519"/>
                    </a:lnTo>
                    <a:lnTo>
                      <a:pt x="133" y="498"/>
                    </a:lnTo>
                    <a:lnTo>
                      <a:pt x="135" y="475"/>
                    </a:lnTo>
                    <a:lnTo>
                      <a:pt x="139" y="453"/>
                    </a:lnTo>
                    <a:lnTo>
                      <a:pt x="139" y="430"/>
                    </a:lnTo>
                    <a:lnTo>
                      <a:pt x="141" y="407"/>
                    </a:lnTo>
                    <a:lnTo>
                      <a:pt x="139" y="380"/>
                    </a:lnTo>
                    <a:lnTo>
                      <a:pt x="139" y="354"/>
                    </a:lnTo>
                    <a:lnTo>
                      <a:pt x="135" y="327"/>
                    </a:lnTo>
                    <a:lnTo>
                      <a:pt x="131" y="302"/>
                    </a:lnTo>
                    <a:lnTo>
                      <a:pt x="123" y="276"/>
                    </a:lnTo>
                    <a:lnTo>
                      <a:pt x="118" y="251"/>
                    </a:lnTo>
                    <a:lnTo>
                      <a:pt x="110" y="226"/>
                    </a:lnTo>
                    <a:lnTo>
                      <a:pt x="103" y="204"/>
                    </a:lnTo>
                    <a:lnTo>
                      <a:pt x="91" y="179"/>
                    </a:lnTo>
                    <a:lnTo>
                      <a:pt x="82" y="156"/>
                    </a:lnTo>
                    <a:lnTo>
                      <a:pt x="70" y="133"/>
                    </a:lnTo>
                    <a:lnTo>
                      <a:pt x="57" y="110"/>
                    </a:lnTo>
                    <a:lnTo>
                      <a:pt x="44" y="89"/>
                    </a:lnTo>
                    <a:lnTo>
                      <a:pt x="30" y="69"/>
                    </a:lnTo>
                    <a:lnTo>
                      <a:pt x="15" y="50"/>
                    </a:lnTo>
                    <a:lnTo>
                      <a:pt x="0" y="31"/>
                    </a:lnTo>
                    <a:lnTo>
                      <a:pt x="6" y="27"/>
                    </a:lnTo>
                    <a:lnTo>
                      <a:pt x="9" y="23"/>
                    </a:lnTo>
                    <a:lnTo>
                      <a:pt x="15" y="17"/>
                    </a:lnTo>
                    <a:lnTo>
                      <a:pt x="21" y="13"/>
                    </a:lnTo>
                    <a:lnTo>
                      <a:pt x="25" y="10"/>
                    </a:lnTo>
                    <a:lnTo>
                      <a:pt x="30" y="6"/>
                    </a:lnTo>
                    <a:lnTo>
                      <a:pt x="34" y="2"/>
                    </a:lnTo>
                    <a:lnTo>
                      <a:pt x="40" y="0"/>
                    </a:lnTo>
                    <a:lnTo>
                      <a:pt x="57" y="21"/>
                    </a:lnTo>
                    <a:lnTo>
                      <a:pt x="74" y="42"/>
                    </a:lnTo>
                    <a:lnTo>
                      <a:pt x="89" y="65"/>
                    </a:lnTo>
                    <a:lnTo>
                      <a:pt x="104" y="88"/>
                    </a:lnTo>
                    <a:lnTo>
                      <a:pt x="116" y="110"/>
                    </a:lnTo>
                    <a:lnTo>
                      <a:pt x="129" y="135"/>
                    </a:lnTo>
                    <a:lnTo>
                      <a:pt x="141" y="160"/>
                    </a:lnTo>
                    <a:lnTo>
                      <a:pt x="152" y="186"/>
                    </a:lnTo>
                    <a:lnTo>
                      <a:pt x="160" y="211"/>
                    </a:lnTo>
                    <a:lnTo>
                      <a:pt x="169" y="238"/>
                    </a:lnTo>
                    <a:lnTo>
                      <a:pt x="175" y="264"/>
                    </a:lnTo>
                    <a:lnTo>
                      <a:pt x="182" y="293"/>
                    </a:lnTo>
                    <a:lnTo>
                      <a:pt x="186" y="320"/>
                    </a:lnTo>
                    <a:lnTo>
                      <a:pt x="188" y="348"/>
                    </a:lnTo>
                    <a:lnTo>
                      <a:pt x="190" y="378"/>
                    </a:lnTo>
                    <a:lnTo>
                      <a:pt x="192" y="407"/>
                    </a:lnTo>
                    <a:lnTo>
                      <a:pt x="192" y="430"/>
                    </a:lnTo>
                    <a:lnTo>
                      <a:pt x="190" y="455"/>
                    </a:lnTo>
                    <a:lnTo>
                      <a:pt x="188" y="477"/>
                    </a:lnTo>
                    <a:lnTo>
                      <a:pt x="184" y="502"/>
                    </a:lnTo>
                    <a:lnTo>
                      <a:pt x="180" y="523"/>
                    </a:lnTo>
                    <a:lnTo>
                      <a:pt x="175" y="546"/>
                    </a:lnTo>
                    <a:lnTo>
                      <a:pt x="169" y="569"/>
                    </a:lnTo>
                    <a:lnTo>
                      <a:pt x="165" y="591"/>
                    </a:lnTo>
                    <a:lnTo>
                      <a:pt x="156" y="612"/>
                    </a:lnTo>
                    <a:lnTo>
                      <a:pt x="148" y="635"/>
                    </a:lnTo>
                    <a:lnTo>
                      <a:pt x="139" y="654"/>
                    </a:lnTo>
                    <a:lnTo>
                      <a:pt x="131" y="677"/>
                    </a:lnTo>
                    <a:lnTo>
                      <a:pt x="120" y="696"/>
                    </a:lnTo>
                    <a:lnTo>
                      <a:pt x="110" y="717"/>
                    </a:lnTo>
                    <a:lnTo>
                      <a:pt x="99" y="736"/>
                    </a:lnTo>
                    <a:lnTo>
                      <a:pt x="87" y="755"/>
                    </a:lnTo>
                    <a:close/>
                  </a:path>
                </a:pathLst>
              </a:custGeom>
              <a:solidFill>
                <a:srgbClr val="000000"/>
              </a:solidFill>
              <a:ln w="9525">
                <a:noFill/>
                <a:round/>
                <a:headEnd/>
                <a:tailEnd/>
              </a:ln>
            </p:spPr>
            <p:txBody>
              <a:bodyPr/>
              <a:lstStyle/>
              <a:p>
                <a:endParaRPr lang="en-US" sz="1725"/>
              </a:p>
            </p:txBody>
          </p:sp>
          <p:sp>
            <p:nvSpPr>
              <p:cNvPr id="5999" name="Freeform 59"/>
              <p:cNvSpPr>
                <a:spLocks/>
              </p:cNvSpPr>
              <p:nvPr/>
            </p:nvSpPr>
            <p:spPr bwMode="auto">
              <a:xfrm>
                <a:off x="2887" y="1570"/>
                <a:ext cx="115" cy="449"/>
              </a:xfrm>
              <a:custGeom>
                <a:avLst/>
                <a:gdLst>
                  <a:gd name="T0" fmla="*/ 49 w 230"/>
                  <a:gd name="T1" fmla="*/ 447 h 897"/>
                  <a:gd name="T2" fmla="*/ 41 w 230"/>
                  <a:gd name="T3" fmla="*/ 444 h 897"/>
                  <a:gd name="T4" fmla="*/ 33 w 230"/>
                  <a:gd name="T5" fmla="*/ 442 h 897"/>
                  <a:gd name="T6" fmla="*/ 25 w 230"/>
                  <a:gd name="T7" fmla="*/ 439 h 897"/>
                  <a:gd name="T8" fmla="*/ 28 w 230"/>
                  <a:gd name="T9" fmla="*/ 428 h 897"/>
                  <a:gd name="T10" fmla="*/ 41 w 230"/>
                  <a:gd name="T11" fmla="*/ 405 h 897"/>
                  <a:gd name="T12" fmla="*/ 53 w 230"/>
                  <a:gd name="T13" fmla="*/ 382 h 897"/>
                  <a:gd name="T14" fmla="*/ 62 w 230"/>
                  <a:gd name="T15" fmla="*/ 358 h 897"/>
                  <a:gd name="T16" fmla="*/ 71 w 230"/>
                  <a:gd name="T17" fmla="*/ 334 h 897"/>
                  <a:gd name="T18" fmla="*/ 76 w 230"/>
                  <a:gd name="T19" fmla="*/ 308 h 897"/>
                  <a:gd name="T20" fmla="*/ 81 w 230"/>
                  <a:gd name="T21" fmla="*/ 281 h 897"/>
                  <a:gd name="T22" fmla="*/ 83 w 230"/>
                  <a:gd name="T23" fmla="*/ 256 h 897"/>
                  <a:gd name="T24" fmla="*/ 83 w 230"/>
                  <a:gd name="T25" fmla="*/ 226 h 897"/>
                  <a:gd name="T26" fmla="*/ 80 w 230"/>
                  <a:gd name="T27" fmla="*/ 195 h 897"/>
                  <a:gd name="T28" fmla="*/ 75 w 230"/>
                  <a:gd name="T29" fmla="*/ 164 h 897"/>
                  <a:gd name="T30" fmla="*/ 66 w 230"/>
                  <a:gd name="T31" fmla="*/ 135 h 897"/>
                  <a:gd name="T32" fmla="*/ 56 w 230"/>
                  <a:gd name="T33" fmla="*/ 107 h 897"/>
                  <a:gd name="T34" fmla="*/ 42 w 230"/>
                  <a:gd name="T35" fmla="*/ 80 h 897"/>
                  <a:gd name="T36" fmla="*/ 27 w 230"/>
                  <a:gd name="T37" fmla="*/ 54 h 897"/>
                  <a:gd name="T38" fmla="*/ 10 w 230"/>
                  <a:gd name="T39" fmla="*/ 30 h 897"/>
                  <a:gd name="T40" fmla="*/ 4 w 230"/>
                  <a:gd name="T41" fmla="*/ 16 h 897"/>
                  <a:gd name="T42" fmla="*/ 10 w 230"/>
                  <a:gd name="T43" fmla="*/ 11 h 897"/>
                  <a:gd name="T44" fmla="*/ 17 w 230"/>
                  <a:gd name="T45" fmla="*/ 7 h 897"/>
                  <a:gd name="T46" fmla="*/ 22 w 230"/>
                  <a:gd name="T47" fmla="*/ 2 h 897"/>
                  <a:gd name="T48" fmla="*/ 36 w 230"/>
                  <a:gd name="T49" fmla="*/ 12 h 897"/>
                  <a:gd name="T50" fmla="*/ 54 w 230"/>
                  <a:gd name="T51" fmla="*/ 38 h 897"/>
                  <a:gd name="T52" fmla="*/ 71 w 230"/>
                  <a:gd name="T53" fmla="*/ 66 h 897"/>
                  <a:gd name="T54" fmla="*/ 85 w 230"/>
                  <a:gd name="T55" fmla="*/ 95 h 897"/>
                  <a:gd name="T56" fmla="*/ 96 w 230"/>
                  <a:gd name="T57" fmla="*/ 126 h 897"/>
                  <a:gd name="T58" fmla="*/ 105 w 230"/>
                  <a:gd name="T59" fmla="*/ 158 h 897"/>
                  <a:gd name="T60" fmla="*/ 112 w 230"/>
                  <a:gd name="T61" fmla="*/ 191 h 897"/>
                  <a:gd name="T62" fmla="*/ 114 w 230"/>
                  <a:gd name="T63" fmla="*/ 224 h 897"/>
                  <a:gd name="T64" fmla="*/ 114 w 230"/>
                  <a:gd name="T65" fmla="*/ 256 h 897"/>
                  <a:gd name="T66" fmla="*/ 112 w 230"/>
                  <a:gd name="T67" fmla="*/ 284 h 897"/>
                  <a:gd name="T68" fmla="*/ 108 w 230"/>
                  <a:gd name="T69" fmla="*/ 311 h 897"/>
                  <a:gd name="T70" fmla="*/ 102 w 230"/>
                  <a:gd name="T71" fmla="*/ 338 h 897"/>
                  <a:gd name="T72" fmla="*/ 94 w 230"/>
                  <a:gd name="T73" fmla="*/ 364 h 897"/>
                  <a:gd name="T74" fmla="*/ 83 w 230"/>
                  <a:gd name="T75" fmla="*/ 389 h 897"/>
                  <a:gd name="T76" fmla="*/ 72 w 230"/>
                  <a:gd name="T77" fmla="*/ 414 h 897"/>
                  <a:gd name="T78" fmla="*/ 59 w 230"/>
                  <a:gd name="T79" fmla="*/ 436 h 897"/>
                  <a:gd name="T80" fmla="*/ 53 w 230"/>
                  <a:gd name="T81" fmla="*/ 449 h 8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897"/>
                  <a:gd name="T125" fmla="*/ 230 w 230"/>
                  <a:gd name="T126" fmla="*/ 897 h 8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897">
                    <a:moveTo>
                      <a:pt x="105" y="897"/>
                    </a:moveTo>
                    <a:lnTo>
                      <a:pt x="97" y="893"/>
                    </a:lnTo>
                    <a:lnTo>
                      <a:pt x="90" y="891"/>
                    </a:lnTo>
                    <a:lnTo>
                      <a:pt x="82" y="887"/>
                    </a:lnTo>
                    <a:lnTo>
                      <a:pt x="74" y="886"/>
                    </a:lnTo>
                    <a:lnTo>
                      <a:pt x="65" y="884"/>
                    </a:lnTo>
                    <a:lnTo>
                      <a:pt x="57" y="880"/>
                    </a:lnTo>
                    <a:lnTo>
                      <a:pt x="50" y="878"/>
                    </a:lnTo>
                    <a:lnTo>
                      <a:pt x="42" y="876"/>
                    </a:lnTo>
                    <a:lnTo>
                      <a:pt x="55" y="855"/>
                    </a:lnTo>
                    <a:lnTo>
                      <a:pt x="69" y="832"/>
                    </a:lnTo>
                    <a:lnTo>
                      <a:pt x="82" y="810"/>
                    </a:lnTo>
                    <a:lnTo>
                      <a:pt x="95" y="789"/>
                    </a:lnTo>
                    <a:lnTo>
                      <a:pt x="105" y="764"/>
                    </a:lnTo>
                    <a:lnTo>
                      <a:pt x="114" y="741"/>
                    </a:lnTo>
                    <a:lnTo>
                      <a:pt x="124" y="716"/>
                    </a:lnTo>
                    <a:lnTo>
                      <a:pt x="133" y="694"/>
                    </a:lnTo>
                    <a:lnTo>
                      <a:pt x="141" y="667"/>
                    </a:lnTo>
                    <a:lnTo>
                      <a:pt x="149" y="642"/>
                    </a:lnTo>
                    <a:lnTo>
                      <a:pt x="152" y="616"/>
                    </a:lnTo>
                    <a:lnTo>
                      <a:pt x="158" y="591"/>
                    </a:lnTo>
                    <a:lnTo>
                      <a:pt x="162" y="562"/>
                    </a:lnTo>
                    <a:lnTo>
                      <a:pt x="166" y="538"/>
                    </a:lnTo>
                    <a:lnTo>
                      <a:pt x="166" y="511"/>
                    </a:lnTo>
                    <a:lnTo>
                      <a:pt x="168" y="484"/>
                    </a:lnTo>
                    <a:lnTo>
                      <a:pt x="166" y="452"/>
                    </a:lnTo>
                    <a:lnTo>
                      <a:pt x="164" y="420"/>
                    </a:lnTo>
                    <a:lnTo>
                      <a:pt x="160" y="389"/>
                    </a:lnTo>
                    <a:lnTo>
                      <a:pt x="156" y="359"/>
                    </a:lnTo>
                    <a:lnTo>
                      <a:pt x="149" y="328"/>
                    </a:lnTo>
                    <a:lnTo>
                      <a:pt x="141" y="298"/>
                    </a:lnTo>
                    <a:lnTo>
                      <a:pt x="131" y="270"/>
                    </a:lnTo>
                    <a:lnTo>
                      <a:pt x="122" y="241"/>
                    </a:lnTo>
                    <a:lnTo>
                      <a:pt x="111" y="213"/>
                    </a:lnTo>
                    <a:lnTo>
                      <a:pt x="99" y="186"/>
                    </a:lnTo>
                    <a:lnTo>
                      <a:pt x="84" y="159"/>
                    </a:lnTo>
                    <a:lnTo>
                      <a:pt x="71" y="135"/>
                    </a:lnTo>
                    <a:lnTo>
                      <a:pt x="54" y="108"/>
                    </a:lnTo>
                    <a:lnTo>
                      <a:pt x="36" y="83"/>
                    </a:lnTo>
                    <a:lnTo>
                      <a:pt x="19" y="60"/>
                    </a:lnTo>
                    <a:lnTo>
                      <a:pt x="0" y="38"/>
                    </a:lnTo>
                    <a:lnTo>
                      <a:pt x="8" y="32"/>
                    </a:lnTo>
                    <a:lnTo>
                      <a:pt x="14" y="28"/>
                    </a:lnTo>
                    <a:lnTo>
                      <a:pt x="19" y="22"/>
                    </a:lnTo>
                    <a:lnTo>
                      <a:pt x="27" y="19"/>
                    </a:lnTo>
                    <a:lnTo>
                      <a:pt x="33" y="13"/>
                    </a:lnTo>
                    <a:lnTo>
                      <a:pt x="38" y="7"/>
                    </a:lnTo>
                    <a:lnTo>
                      <a:pt x="44" y="3"/>
                    </a:lnTo>
                    <a:lnTo>
                      <a:pt x="50" y="0"/>
                    </a:lnTo>
                    <a:lnTo>
                      <a:pt x="71" y="24"/>
                    </a:lnTo>
                    <a:lnTo>
                      <a:pt x="90" y="51"/>
                    </a:lnTo>
                    <a:lnTo>
                      <a:pt x="107" y="76"/>
                    </a:lnTo>
                    <a:lnTo>
                      <a:pt x="124" y="104"/>
                    </a:lnTo>
                    <a:lnTo>
                      <a:pt x="141" y="131"/>
                    </a:lnTo>
                    <a:lnTo>
                      <a:pt x="156" y="161"/>
                    </a:lnTo>
                    <a:lnTo>
                      <a:pt x="169" y="190"/>
                    </a:lnTo>
                    <a:lnTo>
                      <a:pt x="181" y="220"/>
                    </a:lnTo>
                    <a:lnTo>
                      <a:pt x="192" y="252"/>
                    </a:lnTo>
                    <a:lnTo>
                      <a:pt x="202" y="283"/>
                    </a:lnTo>
                    <a:lnTo>
                      <a:pt x="209" y="315"/>
                    </a:lnTo>
                    <a:lnTo>
                      <a:pt x="217" y="348"/>
                    </a:lnTo>
                    <a:lnTo>
                      <a:pt x="223" y="382"/>
                    </a:lnTo>
                    <a:lnTo>
                      <a:pt x="227" y="414"/>
                    </a:lnTo>
                    <a:lnTo>
                      <a:pt x="228" y="448"/>
                    </a:lnTo>
                    <a:lnTo>
                      <a:pt x="230" y="484"/>
                    </a:lnTo>
                    <a:lnTo>
                      <a:pt x="228" y="511"/>
                    </a:lnTo>
                    <a:lnTo>
                      <a:pt x="227" y="540"/>
                    </a:lnTo>
                    <a:lnTo>
                      <a:pt x="223" y="568"/>
                    </a:lnTo>
                    <a:lnTo>
                      <a:pt x="221" y="597"/>
                    </a:lnTo>
                    <a:lnTo>
                      <a:pt x="215" y="621"/>
                    </a:lnTo>
                    <a:lnTo>
                      <a:pt x="209" y="648"/>
                    </a:lnTo>
                    <a:lnTo>
                      <a:pt x="204" y="675"/>
                    </a:lnTo>
                    <a:lnTo>
                      <a:pt x="196" y="703"/>
                    </a:lnTo>
                    <a:lnTo>
                      <a:pt x="187" y="728"/>
                    </a:lnTo>
                    <a:lnTo>
                      <a:pt x="177" y="752"/>
                    </a:lnTo>
                    <a:lnTo>
                      <a:pt x="166" y="777"/>
                    </a:lnTo>
                    <a:lnTo>
                      <a:pt x="156" y="802"/>
                    </a:lnTo>
                    <a:lnTo>
                      <a:pt x="143" y="827"/>
                    </a:lnTo>
                    <a:lnTo>
                      <a:pt x="131" y="849"/>
                    </a:lnTo>
                    <a:lnTo>
                      <a:pt x="118" y="872"/>
                    </a:lnTo>
                    <a:lnTo>
                      <a:pt x="105" y="897"/>
                    </a:lnTo>
                    <a:close/>
                  </a:path>
                </a:pathLst>
              </a:custGeom>
              <a:solidFill>
                <a:srgbClr val="000000"/>
              </a:solidFill>
              <a:ln w="9525">
                <a:noFill/>
                <a:round/>
                <a:headEnd/>
                <a:tailEnd/>
              </a:ln>
            </p:spPr>
            <p:txBody>
              <a:bodyPr/>
              <a:lstStyle/>
              <a:p>
                <a:endParaRPr lang="en-US" sz="1725"/>
              </a:p>
            </p:txBody>
          </p:sp>
          <p:sp>
            <p:nvSpPr>
              <p:cNvPr id="6000" name="Freeform 60"/>
              <p:cNvSpPr>
                <a:spLocks/>
              </p:cNvSpPr>
              <p:nvPr/>
            </p:nvSpPr>
            <p:spPr bwMode="auto">
              <a:xfrm>
                <a:off x="3005" y="1513"/>
                <a:ext cx="137" cy="536"/>
              </a:xfrm>
              <a:custGeom>
                <a:avLst/>
                <a:gdLst>
                  <a:gd name="T0" fmla="*/ 57 w 274"/>
                  <a:gd name="T1" fmla="*/ 535 h 1073"/>
                  <a:gd name="T2" fmla="*/ 47 w 274"/>
                  <a:gd name="T3" fmla="*/ 531 h 1073"/>
                  <a:gd name="T4" fmla="*/ 41 w 274"/>
                  <a:gd name="T5" fmla="*/ 530 h 1073"/>
                  <a:gd name="T6" fmla="*/ 36 w 274"/>
                  <a:gd name="T7" fmla="*/ 528 h 1073"/>
                  <a:gd name="T8" fmla="*/ 31 w 274"/>
                  <a:gd name="T9" fmla="*/ 527 h 1073"/>
                  <a:gd name="T10" fmla="*/ 26 w 274"/>
                  <a:gd name="T11" fmla="*/ 525 h 1073"/>
                  <a:gd name="T12" fmla="*/ 34 w 274"/>
                  <a:gd name="T13" fmla="*/ 511 h 1073"/>
                  <a:gd name="T14" fmla="*/ 48 w 274"/>
                  <a:gd name="T15" fmla="*/ 485 h 1073"/>
                  <a:gd name="T16" fmla="*/ 62 w 274"/>
                  <a:gd name="T17" fmla="*/ 457 h 1073"/>
                  <a:gd name="T18" fmla="*/ 74 w 274"/>
                  <a:gd name="T19" fmla="*/ 429 h 1073"/>
                  <a:gd name="T20" fmla="*/ 83 w 274"/>
                  <a:gd name="T21" fmla="*/ 399 h 1073"/>
                  <a:gd name="T22" fmla="*/ 91 w 274"/>
                  <a:gd name="T23" fmla="*/ 368 h 1073"/>
                  <a:gd name="T24" fmla="*/ 96 w 274"/>
                  <a:gd name="T25" fmla="*/ 337 h 1073"/>
                  <a:gd name="T26" fmla="*/ 99 w 274"/>
                  <a:gd name="T27" fmla="*/ 305 h 1073"/>
                  <a:gd name="T28" fmla="*/ 99 w 274"/>
                  <a:gd name="T29" fmla="*/ 270 h 1073"/>
                  <a:gd name="T30" fmla="*/ 95 w 274"/>
                  <a:gd name="T31" fmla="*/ 232 h 1073"/>
                  <a:gd name="T32" fmla="*/ 88 w 274"/>
                  <a:gd name="T33" fmla="*/ 196 h 1073"/>
                  <a:gd name="T34" fmla="*/ 79 w 274"/>
                  <a:gd name="T35" fmla="*/ 161 h 1073"/>
                  <a:gd name="T36" fmla="*/ 66 w 274"/>
                  <a:gd name="T37" fmla="*/ 127 h 1073"/>
                  <a:gd name="T38" fmla="*/ 50 w 274"/>
                  <a:gd name="T39" fmla="*/ 95 h 1073"/>
                  <a:gd name="T40" fmla="*/ 31 w 274"/>
                  <a:gd name="T41" fmla="*/ 65 h 1073"/>
                  <a:gd name="T42" fmla="*/ 11 w 274"/>
                  <a:gd name="T43" fmla="*/ 36 h 1073"/>
                  <a:gd name="T44" fmla="*/ 4 w 274"/>
                  <a:gd name="T45" fmla="*/ 20 h 1073"/>
                  <a:gd name="T46" fmla="*/ 11 w 274"/>
                  <a:gd name="T47" fmla="*/ 13 h 1073"/>
                  <a:gd name="T48" fmla="*/ 18 w 274"/>
                  <a:gd name="T49" fmla="*/ 8 h 1073"/>
                  <a:gd name="T50" fmla="*/ 25 w 274"/>
                  <a:gd name="T51" fmla="*/ 3 h 1073"/>
                  <a:gd name="T52" fmla="*/ 41 w 274"/>
                  <a:gd name="T53" fmla="*/ 14 h 1073"/>
                  <a:gd name="T54" fmla="*/ 63 w 274"/>
                  <a:gd name="T55" fmla="*/ 47 h 1073"/>
                  <a:gd name="T56" fmla="*/ 83 w 274"/>
                  <a:gd name="T57" fmla="*/ 80 h 1073"/>
                  <a:gd name="T58" fmla="*/ 101 w 274"/>
                  <a:gd name="T59" fmla="*/ 114 h 1073"/>
                  <a:gd name="T60" fmla="*/ 114 w 274"/>
                  <a:gd name="T61" fmla="*/ 151 h 1073"/>
                  <a:gd name="T62" fmla="*/ 124 w 274"/>
                  <a:gd name="T63" fmla="*/ 189 h 1073"/>
                  <a:gd name="T64" fmla="*/ 132 w 274"/>
                  <a:gd name="T65" fmla="*/ 227 h 1073"/>
                  <a:gd name="T66" fmla="*/ 136 w 274"/>
                  <a:gd name="T67" fmla="*/ 268 h 1073"/>
                  <a:gd name="T68" fmla="*/ 136 w 274"/>
                  <a:gd name="T69" fmla="*/ 306 h 1073"/>
                  <a:gd name="T70" fmla="*/ 133 w 274"/>
                  <a:gd name="T71" fmla="*/ 339 h 1073"/>
                  <a:gd name="T72" fmla="*/ 129 w 274"/>
                  <a:gd name="T73" fmla="*/ 373 h 1073"/>
                  <a:gd name="T74" fmla="*/ 120 w 274"/>
                  <a:gd name="T75" fmla="*/ 404 h 1073"/>
                  <a:gd name="T76" fmla="*/ 111 w 274"/>
                  <a:gd name="T77" fmla="*/ 435 h 1073"/>
                  <a:gd name="T78" fmla="*/ 100 w 274"/>
                  <a:gd name="T79" fmla="*/ 466 h 1073"/>
                  <a:gd name="T80" fmla="*/ 85 w 274"/>
                  <a:gd name="T81" fmla="*/ 494 h 1073"/>
                  <a:gd name="T82" fmla="*/ 70 w 274"/>
                  <a:gd name="T83" fmla="*/ 523 h 1073"/>
                  <a:gd name="T84" fmla="*/ 62 w 274"/>
                  <a:gd name="T85" fmla="*/ 536 h 10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4"/>
                  <a:gd name="T130" fmla="*/ 0 h 1073"/>
                  <a:gd name="T131" fmla="*/ 274 w 274"/>
                  <a:gd name="T132" fmla="*/ 1073 h 10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4" h="1073">
                    <a:moveTo>
                      <a:pt x="124" y="1073"/>
                    </a:moveTo>
                    <a:lnTo>
                      <a:pt x="114" y="1071"/>
                    </a:lnTo>
                    <a:lnTo>
                      <a:pt x="105" y="1067"/>
                    </a:lnTo>
                    <a:lnTo>
                      <a:pt x="95" y="1063"/>
                    </a:lnTo>
                    <a:lnTo>
                      <a:pt x="87" y="1061"/>
                    </a:lnTo>
                    <a:lnTo>
                      <a:pt x="82" y="1060"/>
                    </a:lnTo>
                    <a:lnTo>
                      <a:pt x="78" y="1058"/>
                    </a:lnTo>
                    <a:lnTo>
                      <a:pt x="72" y="1056"/>
                    </a:lnTo>
                    <a:lnTo>
                      <a:pt x="68" y="1054"/>
                    </a:lnTo>
                    <a:lnTo>
                      <a:pt x="63" y="1054"/>
                    </a:lnTo>
                    <a:lnTo>
                      <a:pt x="59" y="1052"/>
                    </a:lnTo>
                    <a:lnTo>
                      <a:pt x="53" y="1050"/>
                    </a:lnTo>
                    <a:lnTo>
                      <a:pt x="49" y="1048"/>
                    </a:lnTo>
                    <a:lnTo>
                      <a:pt x="67" y="1023"/>
                    </a:lnTo>
                    <a:lnTo>
                      <a:pt x="82" y="997"/>
                    </a:lnTo>
                    <a:lnTo>
                      <a:pt x="97" y="970"/>
                    </a:lnTo>
                    <a:lnTo>
                      <a:pt x="112" y="944"/>
                    </a:lnTo>
                    <a:lnTo>
                      <a:pt x="125" y="915"/>
                    </a:lnTo>
                    <a:lnTo>
                      <a:pt x="137" y="887"/>
                    </a:lnTo>
                    <a:lnTo>
                      <a:pt x="148" y="858"/>
                    </a:lnTo>
                    <a:lnTo>
                      <a:pt x="160" y="829"/>
                    </a:lnTo>
                    <a:lnTo>
                      <a:pt x="167" y="799"/>
                    </a:lnTo>
                    <a:lnTo>
                      <a:pt x="177" y="769"/>
                    </a:lnTo>
                    <a:lnTo>
                      <a:pt x="183" y="736"/>
                    </a:lnTo>
                    <a:lnTo>
                      <a:pt x="188" y="706"/>
                    </a:lnTo>
                    <a:lnTo>
                      <a:pt x="192" y="674"/>
                    </a:lnTo>
                    <a:lnTo>
                      <a:pt x="196" y="643"/>
                    </a:lnTo>
                    <a:lnTo>
                      <a:pt x="198" y="611"/>
                    </a:lnTo>
                    <a:lnTo>
                      <a:pt x="200" y="578"/>
                    </a:lnTo>
                    <a:lnTo>
                      <a:pt x="198" y="540"/>
                    </a:lnTo>
                    <a:lnTo>
                      <a:pt x="196" y="502"/>
                    </a:lnTo>
                    <a:lnTo>
                      <a:pt x="190" y="464"/>
                    </a:lnTo>
                    <a:lnTo>
                      <a:pt x="184" y="428"/>
                    </a:lnTo>
                    <a:lnTo>
                      <a:pt x="177" y="392"/>
                    </a:lnTo>
                    <a:lnTo>
                      <a:pt x="167" y="358"/>
                    </a:lnTo>
                    <a:lnTo>
                      <a:pt x="158" y="322"/>
                    </a:lnTo>
                    <a:lnTo>
                      <a:pt x="146" y="289"/>
                    </a:lnTo>
                    <a:lnTo>
                      <a:pt x="131" y="255"/>
                    </a:lnTo>
                    <a:lnTo>
                      <a:pt x="116" y="223"/>
                    </a:lnTo>
                    <a:lnTo>
                      <a:pt x="101" y="191"/>
                    </a:lnTo>
                    <a:lnTo>
                      <a:pt x="84" y="160"/>
                    </a:lnTo>
                    <a:lnTo>
                      <a:pt x="63" y="130"/>
                    </a:lnTo>
                    <a:lnTo>
                      <a:pt x="44" y="101"/>
                    </a:lnTo>
                    <a:lnTo>
                      <a:pt x="23" y="73"/>
                    </a:lnTo>
                    <a:lnTo>
                      <a:pt x="0" y="48"/>
                    </a:lnTo>
                    <a:lnTo>
                      <a:pt x="8" y="40"/>
                    </a:lnTo>
                    <a:lnTo>
                      <a:pt x="15" y="35"/>
                    </a:lnTo>
                    <a:lnTo>
                      <a:pt x="23" y="27"/>
                    </a:lnTo>
                    <a:lnTo>
                      <a:pt x="30" y="21"/>
                    </a:lnTo>
                    <a:lnTo>
                      <a:pt x="36" y="16"/>
                    </a:lnTo>
                    <a:lnTo>
                      <a:pt x="44" y="10"/>
                    </a:lnTo>
                    <a:lnTo>
                      <a:pt x="51" y="6"/>
                    </a:lnTo>
                    <a:lnTo>
                      <a:pt x="59" y="0"/>
                    </a:lnTo>
                    <a:lnTo>
                      <a:pt x="82" y="29"/>
                    </a:lnTo>
                    <a:lnTo>
                      <a:pt x="106" y="61"/>
                    </a:lnTo>
                    <a:lnTo>
                      <a:pt x="127" y="94"/>
                    </a:lnTo>
                    <a:lnTo>
                      <a:pt x="148" y="126"/>
                    </a:lnTo>
                    <a:lnTo>
                      <a:pt x="167" y="160"/>
                    </a:lnTo>
                    <a:lnTo>
                      <a:pt x="184" y="194"/>
                    </a:lnTo>
                    <a:lnTo>
                      <a:pt x="202" y="229"/>
                    </a:lnTo>
                    <a:lnTo>
                      <a:pt x="217" y="267"/>
                    </a:lnTo>
                    <a:lnTo>
                      <a:pt x="228" y="303"/>
                    </a:lnTo>
                    <a:lnTo>
                      <a:pt x="240" y="341"/>
                    </a:lnTo>
                    <a:lnTo>
                      <a:pt x="249" y="379"/>
                    </a:lnTo>
                    <a:lnTo>
                      <a:pt x="259" y="417"/>
                    </a:lnTo>
                    <a:lnTo>
                      <a:pt x="264" y="455"/>
                    </a:lnTo>
                    <a:lnTo>
                      <a:pt x="268" y="497"/>
                    </a:lnTo>
                    <a:lnTo>
                      <a:pt x="272" y="537"/>
                    </a:lnTo>
                    <a:lnTo>
                      <a:pt x="274" y="578"/>
                    </a:lnTo>
                    <a:lnTo>
                      <a:pt x="272" y="613"/>
                    </a:lnTo>
                    <a:lnTo>
                      <a:pt x="270" y="645"/>
                    </a:lnTo>
                    <a:lnTo>
                      <a:pt x="266" y="679"/>
                    </a:lnTo>
                    <a:lnTo>
                      <a:pt x="262" y="712"/>
                    </a:lnTo>
                    <a:lnTo>
                      <a:pt x="257" y="746"/>
                    </a:lnTo>
                    <a:lnTo>
                      <a:pt x="251" y="778"/>
                    </a:lnTo>
                    <a:lnTo>
                      <a:pt x="241" y="809"/>
                    </a:lnTo>
                    <a:lnTo>
                      <a:pt x="234" y="841"/>
                    </a:lnTo>
                    <a:lnTo>
                      <a:pt x="222" y="871"/>
                    </a:lnTo>
                    <a:lnTo>
                      <a:pt x="211" y="904"/>
                    </a:lnTo>
                    <a:lnTo>
                      <a:pt x="200" y="932"/>
                    </a:lnTo>
                    <a:lnTo>
                      <a:pt x="186" y="961"/>
                    </a:lnTo>
                    <a:lnTo>
                      <a:pt x="171" y="989"/>
                    </a:lnTo>
                    <a:lnTo>
                      <a:pt x="156" y="1020"/>
                    </a:lnTo>
                    <a:lnTo>
                      <a:pt x="141" y="1046"/>
                    </a:lnTo>
                    <a:lnTo>
                      <a:pt x="124" y="1073"/>
                    </a:lnTo>
                    <a:close/>
                  </a:path>
                </a:pathLst>
              </a:custGeom>
              <a:solidFill>
                <a:srgbClr val="000000"/>
              </a:solidFill>
              <a:ln w="9525">
                <a:noFill/>
                <a:round/>
                <a:headEnd/>
                <a:tailEnd/>
              </a:ln>
            </p:spPr>
            <p:txBody>
              <a:bodyPr/>
              <a:lstStyle/>
              <a:p>
                <a:endParaRPr lang="en-US" sz="1725"/>
              </a:p>
            </p:txBody>
          </p:sp>
          <p:sp>
            <p:nvSpPr>
              <p:cNvPr id="6001" name="Freeform 61"/>
              <p:cNvSpPr>
                <a:spLocks/>
              </p:cNvSpPr>
              <p:nvPr/>
            </p:nvSpPr>
            <p:spPr bwMode="auto">
              <a:xfrm>
                <a:off x="2697" y="1665"/>
                <a:ext cx="74" cy="291"/>
              </a:xfrm>
              <a:custGeom>
                <a:avLst/>
                <a:gdLst>
                  <a:gd name="T0" fmla="*/ 31 w 148"/>
                  <a:gd name="T1" fmla="*/ 290 h 582"/>
                  <a:gd name="T2" fmla="*/ 26 w 148"/>
                  <a:gd name="T3" fmla="*/ 288 h 582"/>
                  <a:gd name="T4" fmla="*/ 21 w 148"/>
                  <a:gd name="T5" fmla="*/ 287 h 582"/>
                  <a:gd name="T6" fmla="*/ 16 w 148"/>
                  <a:gd name="T7" fmla="*/ 285 h 582"/>
                  <a:gd name="T8" fmla="*/ 18 w 148"/>
                  <a:gd name="T9" fmla="*/ 278 h 582"/>
                  <a:gd name="T10" fmla="*/ 26 w 148"/>
                  <a:gd name="T11" fmla="*/ 263 h 582"/>
                  <a:gd name="T12" fmla="*/ 35 w 148"/>
                  <a:gd name="T13" fmla="*/ 248 h 582"/>
                  <a:gd name="T14" fmla="*/ 41 w 148"/>
                  <a:gd name="T15" fmla="*/ 233 h 582"/>
                  <a:gd name="T16" fmla="*/ 45 w 148"/>
                  <a:gd name="T17" fmla="*/ 216 h 582"/>
                  <a:gd name="T18" fmla="*/ 49 w 148"/>
                  <a:gd name="T19" fmla="*/ 199 h 582"/>
                  <a:gd name="T20" fmla="*/ 52 w 148"/>
                  <a:gd name="T21" fmla="*/ 182 h 582"/>
                  <a:gd name="T22" fmla="*/ 54 w 148"/>
                  <a:gd name="T23" fmla="*/ 165 h 582"/>
                  <a:gd name="T24" fmla="*/ 54 w 148"/>
                  <a:gd name="T25" fmla="*/ 146 h 582"/>
                  <a:gd name="T26" fmla="*/ 51 w 148"/>
                  <a:gd name="T27" fmla="*/ 126 h 582"/>
                  <a:gd name="T28" fmla="*/ 47 w 148"/>
                  <a:gd name="T29" fmla="*/ 106 h 582"/>
                  <a:gd name="T30" fmla="*/ 43 w 148"/>
                  <a:gd name="T31" fmla="*/ 87 h 582"/>
                  <a:gd name="T32" fmla="*/ 35 w 148"/>
                  <a:gd name="T33" fmla="*/ 69 h 582"/>
                  <a:gd name="T34" fmla="*/ 27 w 148"/>
                  <a:gd name="T35" fmla="*/ 51 h 582"/>
                  <a:gd name="T36" fmla="*/ 17 w 148"/>
                  <a:gd name="T37" fmla="*/ 35 h 582"/>
                  <a:gd name="T38" fmla="*/ 5 w 148"/>
                  <a:gd name="T39" fmla="*/ 20 h 582"/>
                  <a:gd name="T40" fmla="*/ 5 w 148"/>
                  <a:gd name="T41" fmla="*/ 9 h 582"/>
                  <a:gd name="T42" fmla="*/ 12 w 148"/>
                  <a:gd name="T43" fmla="*/ 2 h 582"/>
                  <a:gd name="T44" fmla="*/ 23 w 148"/>
                  <a:gd name="T45" fmla="*/ 7 h 582"/>
                  <a:gd name="T46" fmla="*/ 35 w 148"/>
                  <a:gd name="T47" fmla="*/ 24 h 582"/>
                  <a:gd name="T48" fmla="*/ 45 w 148"/>
                  <a:gd name="T49" fmla="*/ 42 h 582"/>
                  <a:gd name="T50" fmla="*/ 54 w 148"/>
                  <a:gd name="T51" fmla="*/ 60 h 582"/>
                  <a:gd name="T52" fmla="*/ 62 w 148"/>
                  <a:gd name="T53" fmla="*/ 81 h 582"/>
                  <a:gd name="T54" fmla="*/ 68 w 148"/>
                  <a:gd name="T55" fmla="*/ 101 h 582"/>
                  <a:gd name="T56" fmla="*/ 72 w 148"/>
                  <a:gd name="T57" fmla="*/ 123 h 582"/>
                  <a:gd name="T58" fmla="*/ 74 w 148"/>
                  <a:gd name="T59" fmla="*/ 146 h 582"/>
                  <a:gd name="T60" fmla="*/ 74 w 148"/>
                  <a:gd name="T61" fmla="*/ 165 h 582"/>
                  <a:gd name="T62" fmla="*/ 73 w 148"/>
                  <a:gd name="T63" fmla="*/ 183 h 582"/>
                  <a:gd name="T64" fmla="*/ 70 w 148"/>
                  <a:gd name="T65" fmla="*/ 201 h 582"/>
                  <a:gd name="T66" fmla="*/ 66 w 148"/>
                  <a:gd name="T67" fmla="*/ 219 h 582"/>
                  <a:gd name="T68" fmla="*/ 61 w 148"/>
                  <a:gd name="T69" fmla="*/ 235 h 582"/>
                  <a:gd name="T70" fmla="*/ 54 w 148"/>
                  <a:gd name="T71" fmla="*/ 252 h 582"/>
                  <a:gd name="T72" fmla="*/ 46 w 148"/>
                  <a:gd name="T73" fmla="*/ 268 h 582"/>
                  <a:gd name="T74" fmla="*/ 38 w 148"/>
                  <a:gd name="T75" fmla="*/ 283 h 582"/>
                  <a:gd name="T76" fmla="*/ 35 w 148"/>
                  <a:gd name="T77" fmla="*/ 291 h 5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582"/>
                  <a:gd name="T119" fmla="*/ 148 w 148"/>
                  <a:gd name="T120" fmla="*/ 582 h 5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582">
                    <a:moveTo>
                      <a:pt x="69" y="582"/>
                    </a:moveTo>
                    <a:lnTo>
                      <a:pt x="63" y="580"/>
                    </a:lnTo>
                    <a:lnTo>
                      <a:pt x="57" y="580"/>
                    </a:lnTo>
                    <a:lnTo>
                      <a:pt x="53" y="576"/>
                    </a:lnTo>
                    <a:lnTo>
                      <a:pt x="48" y="576"/>
                    </a:lnTo>
                    <a:lnTo>
                      <a:pt x="42" y="574"/>
                    </a:lnTo>
                    <a:lnTo>
                      <a:pt x="38" y="572"/>
                    </a:lnTo>
                    <a:lnTo>
                      <a:pt x="32" y="570"/>
                    </a:lnTo>
                    <a:lnTo>
                      <a:pt x="29" y="570"/>
                    </a:lnTo>
                    <a:lnTo>
                      <a:pt x="36" y="555"/>
                    </a:lnTo>
                    <a:lnTo>
                      <a:pt x="46" y="542"/>
                    </a:lnTo>
                    <a:lnTo>
                      <a:pt x="53" y="526"/>
                    </a:lnTo>
                    <a:lnTo>
                      <a:pt x="61" y="513"/>
                    </a:lnTo>
                    <a:lnTo>
                      <a:pt x="69" y="496"/>
                    </a:lnTo>
                    <a:lnTo>
                      <a:pt x="74" y="481"/>
                    </a:lnTo>
                    <a:lnTo>
                      <a:pt x="82" y="466"/>
                    </a:lnTo>
                    <a:lnTo>
                      <a:pt x="88" y="450"/>
                    </a:lnTo>
                    <a:lnTo>
                      <a:pt x="91" y="433"/>
                    </a:lnTo>
                    <a:lnTo>
                      <a:pt x="95" y="416"/>
                    </a:lnTo>
                    <a:lnTo>
                      <a:pt x="99" y="399"/>
                    </a:lnTo>
                    <a:lnTo>
                      <a:pt x="103" y="382"/>
                    </a:lnTo>
                    <a:lnTo>
                      <a:pt x="105" y="365"/>
                    </a:lnTo>
                    <a:lnTo>
                      <a:pt x="107" y="348"/>
                    </a:lnTo>
                    <a:lnTo>
                      <a:pt x="108" y="331"/>
                    </a:lnTo>
                    <a:lnTo>
                      <a:pt x="108" y="313"/>
                    </a:lnTo>
                    <a:lnTo>
                      <a:pt x="108" y="293"/>
                    </a:lnTo>
                    <a:lnTo>
                      <a:pt x="107" y="273"/>
                    </a:lnTo>
                    <a:lnTo>
                      <a:pt x="103" y="253"/>
                    </a:lnTo>
                    <a:lnTo>
                      <a:pt x="101" y="232"/>
                    </a:lnTo>
                    <a:lnTo>
                      <a:pt x="95" y="213"/>
                    </a:lnTo>
                    <a:lnTo>
                      <a:pt x="91" y="194"/>
                    </a:lnTo>
                    <a:lnTo>
                      <a:pt x="86" y="175"/>
                    </a:lnTo>
                    <a:lnTo>
                      <a:pt x="80" y="156"/>
                    </a:lnTo>
                    <a:lnTo>
                      <a:pt x="70" y="138"/>
                    </a:lnTo>
                    <a:lnTo>
                      <a:pt x="63" y="119"/>
                    </a:lnTo>
                    <a:lnTo>
                      <a:pt x="55" y="102"/>
                    </a:lnTo>
                    <a:lnTo>
                      <a:pt x="46" y="87"/>
                    </a:lnTo>
                    <a:lnTo>
                      <a:pt x="34" y="70"/>
                    </a:lnTo>
                    <a:lnTo>
                      <a:pt x="25" y="55"/>
                    </a:lnTo>
                    <a:lnTo>
                      <a:pt x="11" y="40"/>
                    </a:lnTo>
                    <a:lnTo>
                      <a:pt x="0" y="24"/>
                    </a:lnTo>
                    <a:lnTo>
                      <a:pt x="10" y="17"/>
                    </a:lnTo>
                    <a:lnTo>
                      <a:pt x="17" y="11"/>
                    </a:lnTo>
                    <a:lnTo>
                      <a:pt x="25" y="5"/>
                    </a:lnTo>
                    <a:lnTo>
                      <a:pt x="32" y="0"/>
                    </a:lnTo>
                    <a:lnTo>
                      <a:pt x="46" y="15"/>
                    </a:lnTo>
                    <a:lnTo>
                      <a:pt x="57" y="32"/>
                    </a:lnTo>
                    <a:lnTo>
                      <a:pt x="69" y="49"/>
                    </a:lnTo>
                    <a:lnTo>
                      <a:pt x="82" y="66"/>
                    </a:lnTo>
                    <a:lnTo>
                      <a:pt x="91" y="85"/>
                    </a:lnTo>
                    <a:lnTo>
                      <a:pt x="101" y="104"/>
                    </a:lnTo>
                    <a:lnTo>
                      <a:pt x="108" y="121"/>
                    </a:lnTo>
                    <a:lnTo>
                      <a:pt x="118" y="142"/>
                    </a:lnTo>
                    <a:lnTo>
                      <a:pt x="124" y="163"/>
                    </a:lnTo>
                    <a:lnTo>
                      <a:pt x="129" y="182"/>
                    </a:lnTo>
                    <a:lnTo>
                      <a:pt x="135" y="203"/>
                    </a:lnTo>
                    <a:lnTo>
                      <a:pt x="141" y="224"/>
                    </a:lnTo>
                    <a:lnTo>
                      <a:pt x="143" y="247"/>
                    </a:lnTo>
                    <a:lnTo>
                      <a:pt x="146" y="268"/>
                    </a:lnTo>
                    <a:lnTo>
                      <a:pt x="148" y="291"/>
                    </a:lnTo>
                    <a:lnTo>
                      <a:pt x="148" y="313"/>
                    </a:lnTo>
                    <a:lnTo>
                      <a:pt x="148" y="331"/>
                    </a:lnTo>
                    <a:lnTo>
                      <a:pt x="146" y="350"/>
                    </a:lnTo>
                    <a:lnTo>
                      <a:pt x="145" y="367"/>
                    </a:lnTo>
                    <a:lnTo>
                      <a:pt x="143" y="386"/>
                    </a:lnTo>
                    <a:lnTo>
                      <a:pt x="139" y="403"/>
                    </a:lnTo>
                    <a:lnTo>
                      <a:pt x="135" y="422"/>
                    </a:lnTo>
                    <a:lnTo>
                      <a:pt x="131" y="439"/>
                    </a:lnTo>
                    <a:lnTo>
                      <a:pt x="127" y="456"/>
                    </a:lnTo>
                    <a:lnTo>
                      <a:pt x="122" y="471"/>
                    </a:lnTo>
                    <a:lnTo>
                      <a:pt x="116" y="488"/>
                    </a:lnTo>
                    <a:lnTo>
                      <a:pt x="108" y="504"/>
                    </a:lnTo>
                    <a:lnTo>
                      <a:pt x="101" y="521"/>
                    </a:lnTo>
                    <a:lnTo>
                      <a:pt x="93" y="536"/>
                    </a:lnTo>
                    <a:lnTo>
                      <a:pt x="86" y="551"/>
                    </a:lnTo>
                    <a:lnTo>
                      <a:pt x="76" y="566"/>
                    </a:lnTo>
                    <a:lnTo>
                      <a:pt x="69" y="582"/>
                    </a:lnTo>
                    <a:close/>
                  </a:path>
                </a:pathLst>
              </a:custGeom>
              <a:solidFill>
                <a:srgbClr val="000000"/>
              </a:solidFill>
              <a:ln w="9525">
                <a:noFill/>
                <a:round/>
                <a:headEnd/>
                <a:tailEnd/>
              </a:ln>
            </p:spPr>
            <p:txBody>
              <a:bodyPr/>
              <a:lstStyle/>
              <a:p>
                <a:endParaRPr lang="en-US" sz="1725"/>
              </a:p>
            </p:txBody>
          </p:sp>
        </p:grpSp>
        <p:grpSp>
          <p:nvGrpSpPr>
            <p:cNvPr id="4" name="Group 62"/>
            <p:cNvGrpSpPr>
              <a:grpSpLocks/>
            </p:cNvGrpSpPr>
            <p:nvPr/>
          </p:nvGrpSpPr>
          <p:grpSpPr bwMode="auto">
            <a:xfrm>
              <a:off x="6542088" y="5610225"/>
              <a:ext cx="393700" cy="458788"/>
              <a:chOff x="2064" y="1411"/>
              <a:chExt cx="1287" cy="1697"/>
            </a:xfrm>
          </p:grpSpPr>
          <p:sp>
            <p:nvSpPr>
              <p:cNvPr id="5890" name="Freeform 63"/>
              <p:cNvSpPr>
                <a:spLocks/>
              </p:cNvSpPr>
              <p:nvPr/>
            </p:nvSpPr>
            <p:spPr bwMode="auto">
              <a:xfrm>
                <a:off x="2064" y="1545"/>
                <a:ext cx="1287" cy="1563"/>
              </a:xfrm>
              <a:custGeom>
                <a:avLst/>
                <a:gdLst>
                  <a:gd name="T0" fmla="*/ 0 w 2574"/>
                  <a:gd name="T1" fmla="*/ 0 h 3126"/>
                  <a:gd name="T2" fmla="*/ 0 w 2574"/>
                  <a:gd name="T3" fmla="*/ 12 h 3126"/>
                  <a:gd name="T4" fmla="*/ 0 w 2574"/>
                  <a:gd name="T5" fmla="*/ 38 h 3126"/>
                  <a:gd name="T6" fmla="*/ 0 w 2574"/>
                  <a:gd name="T7" fmla="*/ 77 h 3126"/>
                  <a:gd name="T8" fmla="*/ 1 w 2574"/>
                  <a:gd name="T9" fmla="*/ 127 h 3126"/>
                  <a:gd name="T10" fmla="*/ 2 w 2574"/>
                  <a:gd name="T11" fmla="*/ 186 h 3126"/>
                  <a:gd name="T12" fmla="*/ 3 w 2574"/>
                  <a:gd name="T13" fmla="*/ 249 h 3126"/>
                  <a:gd name="T14" fmla="*/ 5 w 2574"/>
                  <a:gd name="T15" fmla="*/ 318 h 3126"/>
                  <a:gd name="T16" fmla="*/ 6 w 2574"/>
                  <a:gd name="T17" fmla="*/ 389 h 3126"/>
                  <a:gd name="T18" fmla="*/ 7 w 2574"/>
                  <a:gd name="T19" fmla="*/ 458 h 3126"/>
                  <a:gd name="T20" fmla="*/ 9 w 2574"/>
                  <a:gd name="T21" fmla="*/ 526 h 3126"/>
                  <a:gd name="T22" fmla="*/ 10 w 2574"/>
                  <a:gd name="T23" fmla="*/ 589 h 3126"/>
                  <a:gd name="T24" fmla="*/ 11 w 2574"/>
                  <a:gd name="T25" fmla="*/ 646 h 3126"/>
                  <a:gd name="T26" fmla="*/ 12 w 2574"/>
                  <a:gd name="T27" fmla="*/ 693 h 3126"/>
                  <a:gd name="T28" fmla="*/ 13 w 2574"/>
                  <a:gd name="T29" fmla="*/ 730 h 3126"/>
                  <a:gd name="T30" fmla="*/ 13 w 2574"/>
                  <a:gd name="T31" fmla="*/ 753 h 3126"/>
                  <a:gd name="T32" fmla="*/ 14 w 2574"/>
                  <a:gd name="T33" fmla="*/ 762 h 3126"/>
                  <a:gd name="T34" fmla="*/ 193 w 2574"/>
                  <a:gd name="T35" fmla="*/ 762 h 3126"/>
                  <a:gd name="T36" fmla="*/ 111 w 2574"/>
                  <a:gd name="T37" fmla="*/ 1488 h 3126"/>
                  <a:gd name="T38" fmla="*/ 493 w 2574"/>
                  <a:gd name="T39" fmla="*/ 1563 h 3126"/>
                  <a:gd name="T40" fmla="*/ 1093 w 2574"/>
                  <a:gd name="T41" fmla="*/ 1456 h 3126"/>
                  <a:gd name="T42" fmla="*/ 907 w 2574"/>
                  <a:gd name="T43" fmla="*/ 830 h 3126"/>
                  <a:gd name="T44" fmla="*/ 901 w 2574"/>
                  <a:gd name="T45" fmla="*/ 599 h 3126"/>
                  <a:gd name="T46" fmla="*/ 1287 w 2574"/>
                  <a:gd name="T47" fmla="*/ 602 h 3126"/>
                  <a:gd name="T48" fmla="*/ 1283 w 2574"/>
                  <a:gd name="T49" fmla="*/ 138 h 3126"/>
                  <a:gd name="T50" fmla="*/ 408 w 2574"/>
                  <a:gd name="T51" fmla="*/ 149 h 3126"/>
                  <a:gd name="T52" fmla="*/ 415 w 2574"/>
                  <a:gd name="T53" fmla="*/ 0 h 3126"/>
                  <a:gd name="T54" fmla="*/ 0 w 2574"/>
                  <a:gd name="T55" fmla="*/ 0 h 3126"/>
                  <a:gd name="T56" fmla="*/ 0 w 2574"/>
                  <a:gd name="T57" fmla="*/ 0 h 31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74"/>
                  <a:gd name="T88" fmla="*/ 0 h 3126"/>
                  <a:gd name="T89" fmla="*/ 2574 w 2574"/>
                  <a:gd name="T90" fmla="*/ 3126 h 31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74" h="3126">
                    <a:moveTo>
                      <a:pt x="0" y="0"/>
                    </a:moveTo>
                    <a:lnTo>
                      <a:pt x="0" y="23"/>
                    </a:lnTo>
                    <a:lnTo>
                      <a:pt x="0" y="76"/>
                    </a:lnTo>
                    <a:lnTo>
                      <a:pt x="0" y="154"/>
                    </a:lnTo>
                    <a:lnTo>
                      <a:pt x="2" y="255"/>
                    </a:lnTo>
                    <a:lnTo>
                      <a:pt x="4" y="371"/>
                    </a:lnTo>
                    <a:lnTo>
                      <a:pt x="6" y="498"/>
                    </a:lnTo>
                    <a:lnTo>
                      <a:pt x="10" y="635"/>
                    </a:lnTo>
                    <a:lnTo>
                      <a:pt x="13" y="778"/>
                    </a:lnTo>
                    <a:lnTo>
                      <a:pt x="15" y="917"/>
                    </a:lnTo>
                    <a:lnTo>
                      <a:pt x="17" y="1052"/>
                    </a:lnTo>
                    <a:lnTo>
                      <a:pt x="21" y="1177"/>
                    </a:lnTo>
                    <a:lnTo>
                      <a:pt x="23" y="1291"/>
                    </a:lnTo>
                    <a:lnTo>
                      <a:pt x="25" y="1386"/>
                    </a:lnTo>
                    <a:lnTo>
                      <a:pt x="27" y="1460"/>
                    </a:lnTo>
                    <a:lnTo>
                      <a:pt x="27" y="1506"/>
                    </a:lnTo>
                    <a:lnTo>
                      <a:pt x="29" y="1523"/>
                    </a:lnTo>
                    <a:lnTo>
                      <a:pt x="386" y="1523"/>
                    </a:lnTo>
                    <a:lnTo>
                      <a:pt x="222" y="2976"/>
                    </a:lnTo>
                    <a:lnTo>
                      <a:pt x="987" y="3126"/>
                    </a:lnTo>
                    <a:lnTo>
                      <a:pt x="2186" y="2911"/>
                    </a:lnTo>
                    <a:lnTo>
                      <a:pt x="1815" y="1660"/>
                    </a:lnTo>
                    <a:lnTo>
                      <a:pt x="1802" y="1198"/>
                    </a:lnTo>
                    <a:lnTo>
                      <a:pt x="2574" y="1204"/>
                    </a:lnTo>
                    <a:lnTo>
                      <a:pt x="2566" y="276"/>
                    </a:lnTo>
                    <a:lnTo>
                      <a:pt x="817" y="297"/>
                    </a:lnTo>
                    <a:lnTo>
                      <a:pt x="831" y="0"/>
                    </a:lnTo>
                    <a:lnTo>
                      <a:pt x="0" y="0"/>
                    </a:lnTo>
                    <a:close/>
                  </a:path>
                </a:pathLst>
              </a:custGeom>
              <a:solidFill>
                <a:srgbClr val="FFFFFF"/>
              </a:solidFill>
              <a:ln w="9525">
                <a:noFill/>
                <a:round/>
                <a:headEnd/>
                <a:tailEnd/>
              </a:ln>
            </p:spPr>
            <p:txBody>
              <a:bodyPr/>
              <a:lstStyle/>
              <a:p>
                <a:endParaRPr lang="en-US" sz="1725"/>
              </a:p>
            </p:txBody>
          </p:sp>
          <p:sp>
            <p:nvSpPr>
              <p:cNvPr id="5891" name="Freeform 64"/>
              <p:cNvSpPr>
                <a:spLocks/>
              </p:cNvSpPr>
              <p:nvPr/>
            </p:nvSpPr>
            <p:spPr bwMode="auto">
              <a:xfrm>
                <a:off x="2113" y="1411"/>
                <a:ext cx="1182" cy="805"/>
              </a:xfrm>
              <a:custGeom>
                <a:avLst/>
                <a:gdLst>
                  <a:gd name="T0" fmla="*/ 0 w 2363"/>
                  <a:gd name="T1" fmla="*/ 141 h 1610"/>
                  <a:gd name="T2" fmla="*/ 19 w 2363"/>
                  <a:gd name="T3" fmla="*/ 778 h 1610"/>
                  <a:gd name="T4" fmla="*/ 1182 w 2363"/>
                  <a:gd name="T5" fmla="*/ 805 h 1610"/>
                  <a:gd name="T6" fmla="*/ 1175 w 2363"/>
                  <a:gd name="T7" fmla="*/ 86 h 1610"/>
                  <a:gd name="T8" fmla="*/ 1172 w 2363"/>
                  <a:gd name="T9" fmla="*/ 84 h 1610"/>
                  <a:gd name="T10" fmla="*/ 1166 w 2363"/>
                  <a:gd name="T11" fmla="*/ 78 h 1610"/>
                  <a:gd name="T12" fmla="*/ 1153 w 2363"/>
                  <a:gd name="T13" fmla="*/ 70 h 1610"/>
                  <a:gd name="T14" fmla="*/ 1137 w 2363"/>
                  <a:gd name="T15" fmla="*/ 58 h 1610"/>
                  <a:gd name="T16" fmla="*/ 1116 w 2363"/>
                  <a:gd name="T17" fmla="*/ 46 h 1610"/>
                  <a:gd name="T18" fmla="*/ 1091 w 2363"/>
                  <a:gd name="T19" fmla="*/ 34 h 1610"/>
                  <a:gd name="T20" fmla="*/ 1062 w 2363"/>
                  <a:gd name="T21" fmla="*/ 23 h 1610"/>
                  <a:gd name="T22" fmla="*/ 1030 w 2363"/>
                  <a:gd name="T23" fmla="*/ 13 h 1610"/>
                  <a:gd name="T24" fmla="*/ 991 w 2363"/>
                  <a:gd name="T25" fmla="*/ 5 h 1610"/>
                  <a:gd name="T26" fmla="*/ 949 w 2363"/>
                  <a:gd name="T27" fmla="*/ 0 h 1610"/>
                  <a:gd name="T28" fmla="*/ 903 w 2363"/>
                  <a:gd name="T29" fmla="*/ 0 h 1610"/>
                  <a:gd name="T30" fmla="*/ 854 w 2363"/>
                  <a:gd name="T31" fmla="*/ 5 h 1610"/>
                  <a:gd name="T32" fmla="*/ 800 w 2363"/>
                  <a:gd name="T33" fmla="*/ 15 h 1610"/>
                  <a:gd name="T34" fmla="*/ 743 w 2363"/>
                  <a:gd name="T35" fmla="*/ 33 h 1610"/>
                  <a:gd name="T36" fmla="*/ 681 w 2363"/>
                  <a:gd name="T37" fmla="*/ 56 h 1610"/>
                  <a:gd name="T38" fmla="*/ 617 w 2363"/>
                  <a:gd name="T39" fmla="*/ 90 h 1610"/>
                  <a:gd name="T40" fmla="*/ 551 w 2363"/>
                  <a:gd name="T41" fmla="*/ 122 h 1610"/>
                  <a:gd name="T42" fmla="*/ 488 w 2363"/>
                  <a:gd name="T43" fmla="*/ 149 h 1610"/>
                  <a:gd name="T44" fmla="*/ 428 w 2363"/>
                  <a:gd name="T45" fmla="*/ 168 h 1610"/>
                  <a:gd name="T46" fmla="*/ 371 w 2363"/>
                  <a:gd name="T47" fmla="*/ 182 h 1610"/>
                  <a:gd name="T48" fmla="*/ 316 w 2363"/>
                  <a:gd name="T49" fmla="*/ 189 h 1610"/>
                  <a:gd name="T50" fmla="*/ 265 w 2363"/>
                  <a:gd name="T51" fmla="*/ 193 h 1610"/>
                  <a:gd name="T52" fmla="*/ 218 w 2363"/>
                  <a:gd name="T53" fmla="*/ 193 h 1610"/>
                  <a:gd name="T54" fmla="*/ 175 w 2363"/>
                  <a:gd name="T55" fmla="*/ 190 h 1610"/>
                  <a:gd name="T56" fmla="*/ 135 w 2363"/>
                  <a:gd name="T57" fmla="*/ 184 h 1610"/>
                  <a:gd name="T58" fmla="*/ 102 w 2363"/>
                  <a:gd name="T59" fmla="*/ 177 h 1610"/>
                  <a:gd name="T60" fmla="*/ 71 w 2363"/>
                  <a:gd name="T61" fmla="*/ 169 h 1610"/>
                  <a:gd name="T62" fmla="*/ 47 w 2363"/>
                  <a:gd name="T63" fmla="*/ 161 h 1610"/>
                  <a:gd name="T64" fmla="*/ 27 w 2363"/>
                  <a:gd name="T65" fmla="*/ 153 h 1610"/>
                  <a:gd name="T66" fmla="*/ 12 w 2363"/>
                  <a:gd name="T67" fmla="*/ 147 h 1610"/>
                  <a:gd name="T68" fmla="*/ 3 w 2363"/>
                  <a:gd name="T69" fmla="*/ 143 h 1610"/>
                  <a:gd name="T70" fmla="*/ 0 w 2363"/>
                  <a:gd name="T71" fmla="*/ 141 h 1610"/>
                  <a:gd name="T72" fmla="*/ 0 w 2363"/>
                  <a:gd name="T73" fmla="*/ 141 h 16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63"/>
                  <a:gd name="T112" fmla="*/ 0 h 1610"/>
                  <a:gd name="T113" fmla="*/ 2363 w 2363"/>
                  <a:gd name="T114" fmla="*/ 1610 h 16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63" h="1610">
                    <a:moveTo>
                      <a:pt x="0" y="281"/>
                    </a:moveTo>
                    <a:lnTo>
                      <a:pt x="38" y="1555"/>
                    </a:lnTo>
                    <a:lnTo>
                      <a:pt x="2363" y="1610"/>
                    </a:lnTo>
                    <a:lnTo>
                      <a:pt x="2350" y="171"/>
                    </a:lnTo>
                    <a:lnTo>
                      <a:pt x="2344" y="167"/>
                    </a:lnTo>
                    <a:lnTo>
                      <a:pt x="2331" y="156"/>
                    </a:lnTo>
                    <a:lnTo>
                      <a:pt x="2306" y="139"/>
                    </a:lnTo>
                    <a:lnTo>
                      <a:pt x="2273" y="116"/>
                    </a:lnTo>
                    <a:lnTo>
                      <a:pt x="2232" y="91"/>
                    </a:lnTo>
                    <a:lnTo>
                      <a:pt x="2182" y="68"/>
                    </a:lnTo>
                    <a:lnTo>
                      <a:pt x="2123" y="46"/>
                    </a:lnTo>
                    <a:lnTo>
                      <a:pt x="2059" y="25"/>
                    </a:lnTo>
                    <a:lnTo>
                      <a:pt x="1981" y="10"/>
                    </a:lnTo>
                    <a:lnTo>
                      <a:pt x="1897" y="0"/>
                    </a:lnTo>
                    <a:lnTo>
                      <a:pt x="1806" y="0"/>
                    </a:lnTo>
                    <a:lnTo>
                      <a:pt x="1707" y="10"/>
                    </a:lnTo>
                    <a:lnTo>
                      <a:pt x="1599" y="30"/>
                    </a:lnTo>
                    <a:lnTo>
                      <a:pt x="1485" y="65"/>
                    </a:lnTo>
                    <a:lnTo>
                      <a:pt x="1361" y="112"/>
                    </a:lnTo>
                    <a:lnTo>
                      <a:pt x="1234" y="179"/>
                    </a:lnTo>
                    <a:lnTo>
                      <a:pt x="1101" y="245"/>
                    </a:lnTo>
                    <a:lnTo>
                      <a:pt x="975" y="297"/>
                    </a:lnTo>
                    <a:lnTo>
                      <a:pt x="855" y="335"/>
                    </a:lnTo>
                    <a:lnTo>
                      <a:pt x="741" y="363"/>
                    </a:lnTo>
                    <a:lnTo>
                      <a:pt x="631" y="378"/>
                    </a:lnTo>
                    <a:lnTo>
                      <a:pt x="530" y="386"/>
                    </a:lnTo>
                    <a:lnTo>
                      <a:pt x="435" y="386"/>
                    </a:lnTo>
                    <a:lnTo>
                      <a:pt x="350" y="380"/>
                    </a:lnTo>
                    <a:lnTo>
                      <a:pt x="270" y="367"/>
                    </a:lnTo>
                    <a:lnTo>
                      <a:pt x="203" y="354"/>
                    </a:lnTo>
                    <a:lnTo>
                      <a:pt x="142" y="338"/>
                    </a:lnTo>
                    <a:lnTo>
                      <a:pt x="93" y="321"/>
                    </a:lnTo>
                    <a:lnTo>
                      <a:pt x="53" y="306"/>
                    </a:lnTo>
                    <a:lnTo>
                      <a:pt x="23" y="293"/>
                    </a:lnTo>
                    <a:lnTo>
                      <a:pt x="6" y="285"/>
                    </a:lnTo>
                    <a:lnTo>
                      <a:pt x="0" y="281"/>
                    </a:lnTo>
                    <a:close/>
                  </a:path>
                </a:pathLst>
              </a:custGeom>
              <a:solidFill>
                <a:srgbClr val="F7FAFF"/>
              </a:solidFill>
              <a:ln w="9525">
                <a:noFill/>
                <a:round/>
                <a:headEnd/>
                <a:tailEnd/>
              </a:ln>
            </p:spPr>
            <p:txBody>
              <a:bodyPr/>
              <a:lstStyle/>
              <a:p>
                <a:endParaRPr lang="en-US" sz="1725"/>
              </a:p>
            </p:txBody>
          </p:sp>
          <p:sp>
            <p:nvSpPr>
              <p:cNvPr id="5892" name="Freeform 65"/>
              <p:cNvSpPr>
                <a:spLocks/>
              </p:cNvSpPr>
              <p:nvPr/>
            </p:nvSpPr>
            <p:spPr bwMode="auto">
              <a:xfrm>
                <a:off x="2199" y="1768"/>
                <a:ext cx="104" cy="203"/>
              </a:xfrm>
              <a:custGeom>
                <a:avLst/>
                <a:gdLst>
                  <a:gd name="T0" fmla="*/ 0 w 207"/>
                  <a:gd name="T1" fmla="*/ 3 h 405"/>
                  <a:gd name="T2" fmla="*/ 6 w 207"/>
                  <a:gd name="T3" fmla="*/ 203 h 405"/>
                  <a:gd name="T4" fmla="*/ 104 w 207"/>
                  <a:gd name="T5" fmla="*/ 203 h 405"/>
                  <a:gd name="T6" fmla="*/ 91 w 207"/>
                  <a:gd name="T7" fmla="*/ 0 h 405"/>
                  <a:gd name="T8" fmla="*/ 0 w 207"/>
                  <a:gd name="T9" fmla="*/ 3 h 405"/>
                  <a:gd name="T10" fmla="*/ 0 w 207"/>
                  <a:gd name="T11" fmla="*/ 3 h 405"/>
                  <a:gd name="T12" fmla="*/ 0 60000 65536"/>
                  <a:gd name="T13" fmla="*/ 0 60000 65536"/>
                  <a:gd name="T14" fmla="*/ 0 60000 65536"/>
                  <a:gd name="T15" fmla="*/ 0 60000 65536"/>
                  <a:gd name="T16" fmla="*/ 0 60000 65536"/>
                  <a:gd name="T17" fmla="*/ 0 60000 65536"/>
                  <a:gd name="T18" fmla="*/ 0 w 207"/>
                  <a:gd name="T19" fmla="*/ 0 h 405"/>
                  <a:gd name="T20" fmla="*/ 207 w 207"/>
                  <a:gd name="T21" fmla="*/ 405 h 405"/>
                </a:gdLst>
                <a:ahLst/>
                <a:cxnLst>
                  <a:cxn ang="T12">
                    <a:pos x="T0" y="T1"/>
                  </a:cxn>
                  <a:cxn ang="T13">
                    <a:pos x="T2" y="T3"/>
                  </a:cxn>
                  <a:cxn ang="T14">
                    <a:pos x="T4" y="T5"/>
                  </a:cxn>
                  <a:cxn ang="T15">
                    <a:pos x="T6" y="T7"/>
                  </a:cxn>
                  <a:cxn ang="T16">
                    <a:pos x="T8" y="T9"/>
                  </a:cxn>
                  <a:cxn ang="T17">
                    <a:pos x="T10" y="T11"/>
                  </a:cxn>
                </a:cxnLst>
                <a:rect l="T18" t="T19" r="T20" b="T21"/>
                <a:pathLst>
                  <a:path w="207" h="405">
                    <a:moveTo>
                      <a:pt x="0" y="6"/>
                    </a:moveTo>
                    <a:lnTo>
                      <a:pt x="11" y="405"/>
                    </a:lnTo>
                    <a:lnTo>
                      <a:pt x="207" y="405"/>
                    </a:lnTo>
                    <a:lnTo>
                      <a:pt x="181" y="0"/>
                    </a:lnTo>
                    <a:lnTo>
                      <a:pt x="0" y="6"/>
                    </a:lnTo>
                    <a:close/>
                  </a:path>
                </a:pathLst>
              </a:custGeom>
              <a:solidFill>
                <a:srgbClr val="A6BFFF"/>
              </a:solidFill>
              <a:ln w="9525">
                <a:noFill/>
                <a:round/>
                <a:headEnd/>
                <a:tailEnd/>
              </a:ln>
            </p:spPr>
            <p:txBody>
              <a:bodyPr/>
              <a:lstStyle/>
              <a:p>
                <a:endParaRPr lang="en-US" sz="1725"/>
              </a:p>
            </p:txBody>
          </p:sp>
          <p:sp>
            <p:nvSpPr>
              <p:cNvPr id="5893" name="Freeform 66"/>
              <p:cNvSpPr>
                <a:spLocks/>
              </p:cNvSpPr>
              <p:nvPr/>
            </p:nvSpPr>
            <p:spPr bwMode="auto">
              <a:xfrm>
                <a:off x="2214" y="1480"/>
                <a:ext cx="994" cy="1501"/>
              </a:xfrm>
              <a:custGeom>
                <a:avLst/>
                <a:gdLst>
                  <a:gd name="T0" fmla="*/ 22 w 1989"/>
                  <a:gd name="T1" fmla="*/ 167 h 3000"/>
                  <a:gd name="T2" fmla="*/ 47 w 1989"/>
                  <a:gd name="T3" fmla="*/ 595 h 3000"/>
                  <a:gd name="T4" fmla="*/ 138 w 1989"/>
                  <a:gd name="T5" fmla="*/ 612 h 3000"/>
                  <a:gd name="T6" fmla="*/ 0 w 1989"/>
                  <a:gd name="T7" fmla="*/ 1439 h 3000"/>
                  <a:gd name="T8" fmla="*/ 304 w 1989"/>
                  <a:gd name="T9" fmla="*/ 1501 h 3000"/>
                  <a:gd name="T10" fmla="*/ 607 w 1989"/>
                  <a:gd name="T11" fmla="*/ 1458 h 3000"/>
                  <a:gd name="T12" fmla="*/ 438 w 1989"/>
                  <a:gd name="T13" fmla="*/ 611 h 3000"/>
                  <a:gd name="T14" fmla="*/ 493 w 1989"/>
                  <a:gd name="T15" fmla="*/ 527 h 3000"/>
                  <a:gd name="T16" fmla="*/ 914 w 1989"/>
                  <a:gd name="T17" fmla="*/ 654 h 3000"/>
                  <a:gd name="T18" fmla="*/ 916 w 1989"/>
                  <a:gd name="T19" fmla="*/ 650 h 3000"/>
                  <a:gd name="T20" fmla="*/ 921 w 1989"/>
                  <a:gd name="T21" fmla="*/ 639 h 3000"/>
                  <a:gd name="T22" fmla="*/ 930 w 1989"/>
                  <a:gd name="T23" fmla="*/ 621 h 3000"/>
                  <a:gd name="T24" fmla="*/ 940 w 1989"/>
                  <a:gd name="T25" fmla="*/ 596 h 3000"/>
                  <a:gd name="T26" fmla="*/ 950 w 1989"/>
                  <a:gd name="T27" fmla="*/ 567 h 3000"/>
                  <a:gd name="T28" fmla="*/ 962 w 1989"/>
                  <a:gd name="T29" fmla="*/ 532 h 3000"/>
                  <a:gd name="T30" fmla="*/ 973 w 1989"/>
                  <a:gd name="T31" fmla="*/ 492 h 3000"/>
                  <a:gd name="T32" fmla="*/ 983 w 1989"/>
                  <a:gd name="T33" fmla="*/ 447 h 3000"/>
                  <a:gd name="T34" fmla="*/ 989 w 1989"/>
                  <a:gd name="T35" fmla="*/ 399 h 3000"/>
                  <a:gd name="T36" fmla="*/ 994 w 1989"/>
                  <a:gd name="T37" fmla="*/ 347 h 3000"/>
                  <a:gd name="T38" fmla="*/ 994 w 1989"/>
                  <a:gd name="T39" fmla="*/ 293 h 3000"/>
                  <a:gd name="T40" fmla="*/ 991 w 1989"/>
                  <a:gd name="T41" fmla="*/ 237 h 3000"/>
                  <a:gd name="T42" fmla="*/ 982 w 1989"/>
                  <a:gd name="T43" fmla="*/ 179 h 3000"/>
                  <a:gd name="T44" fmla="*/ 967 w 1989"/>
                  <a:gd name="T45" fmla="*/ 120 h 3000"/>
                  <a:gd name="T46" fmla="*/ 944 w 1989"/>
                  <a:gd name="T47" fmla="*/ 60 h 3000"/>
                  <a:gd name="T48" fmla="*/ 914 w 1989"/>
                  <a:gd name="T49" fmla="*/ 0 h 3000"/>
                  <a:gd name="T50" fmla="*/ 536 w 1989"/>
                  <a:gd name="T51" fmla="*/ 249 h 3000"/>
                  <a:gd name="T52" fmla="*/ 134 w 1989"/>
                  <a:gd name="T53" fmla="*/ 243 h 3000"/>
                  <a:gd name="T54" fmla="*/ 124 w 1989"/>
                  <a:gd name="T55" fmla="*/ 160 h 3000"/>
                  <a:gd name="T56" fmla="*/ 22 w 1989"/>
                  <a:gd name="T57" fmla="*/ 167 h 3000"/>
                  <a:gd name="T58" fmla="*/ 22 w 1989"/>
                  <a:gd name="T59" fmla="*/ 167 h 30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3000"/>
                  <a:gd name="T92" fmla="*/ 1989 w 1989"/>
                  <a:gd name="T93" fmla="*/ 3000 h 30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3000">
                    <a:moveTo>
                      <a:pt x="44" y="333"/>
                    </a:moveTo>
                    <a:lnTo>
                      <a:pt x="94" y="1190"/>
                    </a:lnTo>
                    <a:lnTo>
                      <a:pt x="276" y="1224"/>
                    </a:lnTo>
                    <a:lnTo>
                      <a:pt x="0" y="2877"/>
                    </a:lnTo>
                    <a:lnTo>
                      <a:pt x="609" y="3000"/>
                    </a:lnTo>
                    <a:lnTo>
                      <a:pt x="1215" y="2915"/>
                    </a:lnTo>
                    <a:lnTo>
                      <a:pt x="877" y="1222"/>
                    </a:lnTo>
                    <a:lnTo>
                      <a:pt x="987" y="1053"/>
                    </a:lnTo>
                    <a:lnTo>
                      <a:pt x="1829" y="1308"/>
                    </a:lnTo>
                    <a:lnTo>
                      <a:pt x="1833" y="1300"/>
                    </a:lnTo>
                    <a:lnTo>
                      <a:pt x="1842" y="1278"/>
                    </a:lnTo>
                    <a:lnTo>
                      <a:pt x="1860" y="1241"/>
                    </a:lnTo>
                    <a:lnTo>
                      <a:pt x="1880" y="1192"/>
                    </a:lnTo>
                    <a:lnTo>
                      <a:pt x="1901" y="1133"/>
                    </a:lnTo>
                    <a:lnTo>
                      <a:pt x="1924" y="1063"/>
                    </a:lnTo>
                    <a:lnTo>
                      <a:pt x="1947" y="983"/>
                    </a:lnTo>
                    <a:lnTo>
                      <a:pt x="1966" y="893"/>
                    </a:lnTo>
                    <a:lnTo>
                      <a:pt x="1979" y="797"/>
                    </a:lnTo>
                    <a:lnTo>
                      <a:pt x="1989" y="694"/>
                    </a:lnTo>
                    <a:lnTo>
                      <a:pt x="1989" y="585"/>
                    </a:lnTo>
                    <a:lnTo>
                      <a:pt x="1983" y="473"/>
                    </a:lnTo>
                    <a:lnTo>
                      <a:pt x="1964" y="357"/>
                    </a:lnTo>
                    <a:lnTo>
                      <a:pt x="1934" y="239"/>
                    </a:lnTo>
                    <a:lnTo>
                      <a:pt x="1888" y="120"/>
                    </a:lnTo>
                    <a:lnTo>
                      <a:pt x="1829" y="0"/>
                    </a:lnTo>
                    <a:lnTo>
                      <a:pt x="1073" y="498"/>
                    </a:lnTo>
                    <a:lnTo>
                      <a:pt x="268" y="485"/>
                    </a:lnTo>
                    <a:lnTo>
                      <a:pt x="249" y="319"/>
                    </a:lnTo>
                    <a:lnTo>
                      <a:pt x="44" y="333"/>
                    </a:lnTo>
                    <a:close/>
                  </a:path>
                </a:pathLst>
              </a:custGeom>
              <a:solidFill>
                <a:srgbClr val="D4E3FC"/>
              </a:solidFill>
              <a:ln w="9525">
                <a:noFill/>
                <a:round/>
                <a:headEnd/>
                <a:tailEnd/>
              </a:ln>
            </p:spPr>
            <p:txBody>
              <a:bodyPr/>
              <a:lstStyle/>
              <a:p>
                <a:endParaRPr lang="en-US" sz="1725"/>
              </a:p>
            </p:txBody>
          </p:sp>
          <p:sp>
            <p:nvSpPr>
              <p:cNvPr id="5894" name="Freeform 67"/>
              <p:cNvSpPr>
                <a:spLocks/>
              </p:cNvSpPr>
              <p:nvPr/>
            </p:nvSpPr>
            <p:spPr bwMode="auto">
              <a:xfrm>
                <a:off x="2296" y="2373"/>
                <a:ext cx="157" cy="532"/>
              </a:xfrm>
              <a:custGeom>
                <a:avLst/>
                <a:gdLst>
                  <a:gd name="T0" fmla="*/ 75 w 314"/>
                  <a:gd name="T1" fmla="*/ 6 h 1065"/>
                  <a:gd name="T2" fmla="*/ 0 w 314"/>
                  <a:gd name="T3" fmla="*/ 516 h 1065"/>
                  <a:gd name="T4" fmla="*/ 124 w 314"/>
                  <a:gd name="T5" fmla="*/ 532 h 1065"/>
                  <a:gd name="T6" fmla="*/ 157 w 314"/>
                  <a:gd name="T7" fmla="*/ 0 h 1065"/>
                  <a:gd name="T8" fmla="*/ 75 w 314"/>
                  <a:gd name="T9" fmla="*/ 6 h 1065"/>
                  <a:gd name="T10" fmla="*/ 75 w 314"/>
                  <a:gd name="T11" fmla="*/ 6 h 1065"/>
                  <a:gd name="T12" fmla="*/ 0 60000 65536"/>
                  <a:gd name="T13" fmla="*/ 0 60000 65536"/>
                  <a:gd name="T14" fmla="*/ 0 60000 65536"/>
                  <a:gd name="T15" fmla="*/ 0 60000 65536"/>
                  <a:gd name="T16" fmla="*/ 0 60000 65536"/>
                  <a:gd name="T17" fmla="*/ 0 60000 65536"/>
                  <a:gd name="T18" fmla="*/ 0 w 314"/>
                  <a:gd name="T19" fmla="*/ 0 h 1065"/>
                  <a:gd name="T20" fmla="*/ 314 w 314"/>
                  <a:gd name="T21" fmla="*/ 1065 h 1065"/>
                </a:gdLst>
                <a:ahLst/>
                <a:cxnLst>
                  <a:cxn ang="T12">
                    <a:pos x="T0" y="T1"/>
                  </a:cxn>
                  <a:cxn ang="T13">
                    <a:pos x="T2" y="T3"/>
                  </a:cxn>
                  <a:cxn ang="T14">
                    <a:pos x="T4" y="T5"/>
                  </a:cxn>
                  <a:cxn ang="T15">
                    <a:pos x="T6" y="T7"/>
                  </a:cxn>
                  <a:cxn ang="T16">
                    <a:pos x="T8" y="T9"/>
                  </a:cxn>
                  <a:cxn ang="T17">
                    <a:pos x="T10" y="T11"/>
                  </a:cxn>
                </a:cxnLst>
                <a:rect l="T18" t="T19" r="T20" b="T21"/>
                <a:pathLst>
                  <a:path w="314" h="1065">
                    <a:moveTo>
                      <a:pt x="150" y="12"/>
                    </a:moveTo>
                    <a:lnTo>
                      <a:pt x="0" y="1033"/>
                    </a:lnTo>
                    <a:lnTo>
                      <a:pt x="249" y="1065"/>
                    </a:lnTo>
                    <a:lnTo>
                      <a:pt x="314" y="0"/>
                    </a:lnTo>
                    <a:lnTo>
                      <a:pt x="150" y="12"/>
                    </a:lnTo>
                    <a:close/>
                  </a:path>
                </a:pathLst>
              </a:custGeom>
              <a:solidFill>
                <a:srgbClr val="7087DB"/>
              </a:solidFill>
              <a:ln w="9525">
                <a:noFill/>
                <a:round/>
                <a:headEnd/>
                <a:tailEnd/>
              </a:ln>
            </p:spPr>
            <p:txBody>
              <a:bodyPr/>
              <a:lstStyle/>
              <a:p>
                <a:endParaRPr lang="en-US" sz="1725"/>
              </a:p>
            </p:txBody>
          </p:sp>
          <p:sp>
            <p:nvSpPr>
              <p:cNvPr id="5895" name="Freeform 68"/>
              <p:cNvSpPr>
                <a:spLocks/>
              </p:cNvSpPr>
              <p:nvPr/>
            </p:nvSpPr>
            <p:spPr bwMode="auto">
              <a:xfrm>
                <a:off x="2497" y="2755"/>
                <a:ext cx="349" cy="193"/>
              </a:xfrm>
              <a:custGeom>
                <a:avLst/>
                <a:gdLst>
                  <a:gd name="T0" fmla="*/ 0 w 698"/>
                  <a:gd name="T1" fmla="*/ 193 h 386"/>
                  <a:gd name="T2" fmla="*/ 349 w 698"/>
                  <a:gd name="T3" fmla="*/ 142 h 386"/>
                  <a:gd name="T4" fmla="*/ 321 w 698"/>
                  <a:gd name="T5" fmla="*/ 0 h 386"/>
                  <a:gd name="T6" fmla="*/ 15 w 698"/>
                  <a:gd name="T7" fmla="*/ 47 h 386"/>
                  <a:gd name="T8" fmla="*/ 0 w 698"/>
                  <a:gd name="T9" fmla="*/ 193 h 386"/>
                  <a:gd name="T10" fmla="*/ 0 w 698"/>
                  <a:gd name="T11" fmla="*/ 193 h 386"/>
                  <a:gd name="T12" fmla="*/ 0 60000 65536"/>
                  <a:gd name="T13" fmla="*/ 0 60000 65536"/>
                  <a:gd name="T14" fmla="*/ 0 60000 65536"/>
                  <a:gd name="T15" fmla="*/ 0 60000 65536"/>
                  <a:gd name="T16" fmla="*/ 0 60000 65536"/>
                  <a:gd name="T17" fmla="*/ 0 60000 65536"/>
                  <a:gd name="T18" fmla="*/ 0 w 698"/>
                  <a:gd name="T19" fmla="*/ 0 h 386"/>
                  <a:gd name="T20" fmla="*/ 698 w 698"/>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698" h="386">
                    <a:moveTo>
                      <a:pt x="0" y="386"/>
                    </a:moveTo>
                    <a:lnTo>
                      <a:pt x="698" y="283"/>
                    </a:lnTo>
                    <a:lnTo>
                      <a:pt x="642" y="0"/>
                    </a:lnTo>
                    <a:lnTo>
                      <a:pt x="30" y="93"/>
                    </a:lnTo>
                    <a:lnTo>
                      <a:pt x="0" y="386"/>
                    </a:lnTo>
                    <a:close/>
                  </a:path>
                </a:pathLst>
              </a:custGeom>
              <a:solidFill>
                <a:srgbClr val="7087DB"/>
              </a:solidFill>
              <a:ln w="9525">
                <a:noFill/>
                <a:round/>
                <a:headEnd/>
                <a:tailEnd/>
              </a:ln>
            </p:spPr>
            <p:txBody>
              <a:bodyPr/>
              <a:lstStyle/>
              <a:p>
                <a:endParaRPr lang="en-US" sz="1725"/>
              </a:p>
            </p:txBody>
          </p:sp>
          <p:sp>
            <p:nvSpPr>
              <p:cNvPr id="5896" name="Freeform 69"/>
              <p:cNvSpPr>
                <a:spLocks/>
              </p:cNvSpPr>
              <p:nvPr/>
            </p:nvSpPr>
            <p:spPr bwMode="auto">
              <a:xfrm>
                <a:off x="2353" y="1691"/>
                <a:ext cx="310" cy="292"/>
              </a:xfrm>
              <a:custGeom>
                <a:avLst/>
                <a:gdLst>
                  <a:gd name="T0" fmla="*/ 171 w 620"/>
                  <a:gd name="T1" fmla="*/ 290 h 586"/>
                  <a:gd name="T2" fmla="*/ 200 w 620"/>
                  <a:gd name="T3" fmla="*/ 284 h 586"/>
                  <a:gd name="T4" fmla="*/ 229 w 620"/>
                  <a:gd name="T5" fmla="*/ 274 h 586"/>
                  <a:gd name="T6" fmla="*/ 253 w 620"/>
                  <a:gd name="T7" fmla="*/ 258 h 586"/>
                  <a:gd name="T8" fmla="*/ 275 w 620"/>
                  <a:gd name="T9" fmla="*/ 239 h 586"/>
                  <a:gd name="T10" fmla="*/ 291 w 620"/>
                  <a:gd name="T11" fmla="*/ 215 h 586"/>
                  <a:gd name="T12" fmla="*/ 303 w 620"/>
                  <a:gd name="T13" fmla="*/ 189 h 586"/>
                  <a:gd name="T14" fmla="*/ 309 w 620"/>
                  <a:gd name="T15" fmla="*/ 161 h 586"/>
                  <a:gd name="T16" fmla="*/ 309 w 620"/>
                  <a:gd name="T17" fmla="*/ 131 h 586"/>
                  <a:gd name="T18" fmla="*/ 303 w 620"/>
                  <a:gd name="T19" fmla="*/ 102 h 586"/>
                  <a:gd name="T20" fmla="*/ 291 w 620"/>
                  <a:gd name="T21" fmla="*/ 77 h 586"/>
                  <a:gd name="T22" fmla="*/ 275 w 620"/>
                  <a:gd name="T23" fmla="*/ 53 h 586"/>
                  <a:gd name="T24" fmla="*/ 253 w 620"/>
                  <a:gd name="T25" fmla="*/ 33 h 586"/>
                  <a:gd name="T26" fmla="*/ 229 w 620"/>
                  <a:gd name="T27" fmla="*/ 17 h 586"/>
                  <a:gd name="T28" fmla="*/ 200 w 620"/>
                  <a:gd name="T29" fmla="*/ 6 h 586"/>
                  <a:gd name="T30" fmla="*/ 171 w 620"/>
                  <a:gd name="T31" fmla="*/ 1 h 586"/>
                  <a:gd name="T32" fmla="*/ 139 w 620"/>
                  <a:gd name="T33" fmla="*/ 1 h 586"/>
                  <a:gd name="T34" fmla="*/ 108 w 620"/>
                  <a:gd name="T35" fmla="*/ 6 h 586"/>
                  <a:gd name="T36" fmla="*/ 80 w 620"/>
                  <a:gd name="T37" fmla="*/ 17 h 586"/>
                  <a:gd name="T38" fmla="*/ 56 w 620"/>
                  <a:gd name="T39" fmla="*/ 33 h 586"/>
                  <a:gd name="T40" fmla="*/ 35 w 620"/>
                  <a:gd name="T41" fmla="*/ 53 h 586"/>
                  <a:gd name="T42" fmla="*/ 19 w 620"/>
                  <a:gd name="T43" fmla="*/ 77 h 586"/>
                  <a:gd name="T44" fmla="*/ 6 w 620"/>
                  <a:gd name="T45" fmla="*/ 102 h 586"/>
                  <a:gd name="T46" fmla="*/ 1 w 620"/>
                  <a:gd name="T47" fmla="*/ 131 h 586"/>
                  <a:gd name="T48" fmla="*/ 1 w 620"/>
                  <a:gd name="T49" fmla="*/ 161 h 586"/>
                  <a:gd name="T50" fmla="*/ 6 w 620"/>
                  <a:gd name="T51" fmla="*/ 189 h 586"/>
                  <a:gd name="T52" fmla="*/ 19 w 620"/>
                  <a:gd name="T53" fmla="*/ 215 h 586"/>
                  <a:gd name="T54" fmla="*/ 35 w 620"/>
                  <a:gd name="T55" fmla="*/ 239 h 586"/>
                  <a:gd name="T56" fmla="*/ 56 w 620"/>
                  <a:gd name="T57" fmla="*/ 258 h 586"/>
                  <a:gd name="T58" fmla="*/ 80 w 620"/>
                  <a:gd name="T59" fmla="*/ 274 h 586"/>
                  <a:gd name="T60" fmla="*/ 108 w 620"/>
                  <a:gd name="T61" fmla="*/ 284 h 586"/>
                  <a:gd name="T62" fmla="*/ 139 w 620"/>
                  <a:gd name="T63" fmla="*/ 290 h 586"/>
                  <a:gd name="T64" fmla="*/ 156 w 620"/>
                  <a:gd name="T65" fmla="*/ 292 h 5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0"/>
                  <a:gd name="T100" fmla="*/ 0 h 586"/>
                  <a:gd name="T101" fmla="*/ 620 w 620"/>
                  <a:gd name="T102" fmla="*/ 586 h 5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0" h="586">
                    <a:moveTo>
                      <a:pt x="312" y="586"/>
                    </a:moveTo>
                    <a:lnTo>
                      <a:pt x="342" y="582"/>
                    </a:lnTo>
                    <a:lnTo>
                      <a:pt x="373" y="578"/>
                    </a:lnTo>
                    <a:lnTo>
                      <a:pt x="401" y="570"/>
                    </a:lnTo>
                    <a:lnTo>
                      <a:pt x="431" y="563"/>
                    </a:lnTo>
                    <a:lnTo>
                      <a:pt x="458" y="550"/>
                    </a:lnTo>
                    <a:lnTo>
                      <a:pt x="483" y="534"/>
                    </a:lnTo>
                    <a:lnTo>
                      <a:pt x="506" y="517"/>
                    </a:lnTo>
                    <a:lnTo>
                      <a:pt x="528" y="500"/>
                    </a:lnTo>
                    <a:lnTo>
                      <a:pt x="549" y="479"/>
                    </a:lnTo>
                    <a:lnTo>
                      <a:pt x="566" y="456"/>
                    </a:lnTo>
                    <a:lnTo>
                      <a:pt x="582" y="432"/>
                    </a:lnTo>
                    <a:lnTo>
                      <a:pt x="595" y="407"/>
                    </a:lnTo>
                    <a:lnTo>
                      <a:pt x="606" y="380"/>
                    </a:lnTo>
                    <a:lnTo>
                      <a:pt x="614" y="352"/>
                    </a:lnTo>
                    <a:lnTo>
                      <a:pt x="618" y="323"/>
                    </a:lnTo>
                    <a:lnTo>
                      <a:pt x="620" y="295"/>
                    </a:lnTo>
                    <a:lnTo>
                      <a:pt x="618" y="262"/>
                    </a:lnTo>
                    <a:lnTo>
                      <a:pt x="614" y="234"/>
                    </a:lnTo>
                    <a:lnTo>
                      <a:pt x="606" y="205"/>
                    </a:lnTo>
                    <a:lnTo>
                      <a:pt x="595" y="181"/>
                    </a:lnTo>
                    <a:lnTo>
                      <a:pt x="582" y="154"/>
                    </a:lnTo>
                    <a:lnTo>
                      <a:pt x="566" y="129"/>
                    </a:lnTo>
                    <a:lnTo>
                      <a:pt x="549" y="107"/>
                    </a:lnTo>
                    <a:lnTo>
                      <a:pt x="528" y="87"/>
                    </a:lnTo>
                    <a:lnTo>
                      <a:pt x="506" y="67"/>
                    </a:lnTo>
                    <a:lnTo>
                      <a:pt x="483" y="49"/>
                    </a:lnTo>
                    <a:lnTo>
                      <a:pt x="458" y="34"/>
                    </a:lnTo>
                    <a:lnTo>
                      <a:pt x="431" y="23"/>
                    </a:lnTo>
                    <a:lnTo>
                      <a:pt x="401" y="13"/>
                    </a:lnTo>
                    <a:lnTo>
                      <a:pt x="373" y="6"/>
                    </a:lnTo>
                    <a:lnTo>
                      <a:pt x="342" y="2"/>
                    </a:lnTo>
                    <a:lnTo>
                      <a:pt x="312" y="0"/>
                    </a:lnTo>
                    <a:lnTo>
                      <a:pt x="277" y="2"/>
                    </a:lnTo>
                    <a:lnTo>
                      <a:pt x="247" y="6"/>
                    </a:lnTo>
                    <a:lnTo>
                      <a:pt x="217" y="13"/>
                    </a:lnTo>
                    <a:lnTo>
                      <a:pt x="190" y="23"/>
                    </a:lnTo>
                    <a:lnTo>
                      <a:pt x="161" y="34"/>
                    </a:lnTo>
                    <a:lnTo>
                      <a:pt x="137" y="49"/>
                    </a:lnTo>
                    <a:lnTo>
                      <a:pt x="112" y="67"/>
                    </a:lnTo>
                    <a:lnTo>
                      <a:pt x="91" y="87"/>
                    </a:lnTo>
                    <a:lnTo>
                      <a:pt x="70" y="107"/>
                    </a:lnTo>
                    <a:lnTo>
                      <a:pt x="53" y="129"/>
                    </a:lnTo>
                    <a:lnTo>
                      <a:pt x="38" y="154"/>
                    </a:lnTo>
                    <a:lnTo>
                      <a:pt x="25" y="181"/>
                    </a:lnTo>
                    <a:lnTo>
                      <a:pt x="13" y="205"/>
                    </a:lnTo>
                    <a:lnTo>
                      <a:pt x="6" y="234"/>
                    </a:lnTo>
                    <a:lnTo>
                      <a:pt x="2" y="262"/>
                    </a:lnTo>
                    <a:lnTo>
                      <a:pt x="0" y="295"/>
                    </a:lnTo>
                    <a:lnTo>
                      <a:pt x="2" y="323"/>
                    </a:lnTo>
                    <a:lnTo>
                      <a:pt x="6" y="352"/>
                    </a:lnTo>
                    <a:lnTo>
                      <a:pt x="13" y="380"/>
                    </a:lnTo>
                    <a:lnTo>
                      <a:pt x="25" y="407"/>
                    </a:lnTo>
                    <a:lnTo>
                      <a:pt x="38" y="432"/>
                    </a:lnTo>
                    <a:lnTo>
                      <a:pt x="53" y="456"/>
                    </a:lnTo>
                    <a:lnTo>
                      <a:pt x="70" y="479"/>
                    </a:lnTo>
                    <a:lnTo>
                      <a:pt x="91" y="500"/>
                    </a:lnTo>
                    <a:lnTo>
                      <a:pt x="112" y="517"/>
                    </a:lnTo>
                    <a:lnTo>
                      <a:pt x="137" y="534"/>
                    </a:lnTo>
                    <a:lnTo>
                      <a:pt x="161" y="550"/>
                    </a:lnTo>
                    <a:lnTo>
                      <a:pt x="190" y="563"/>
                    </a:lnTo>
                    <a:lnTo>
                      <a:pt x="217" y="570"/>
                    </a:lnTo>
                    <a:lnTo>
                      <a:pt x="247" y="578"/>
                    </a:lnTo>
                    <a:lnTo>
                      <a:pt x="277" y="582"/>
                    </a:lnTo>
                    <a:lnTo>
                      <a:pt x="312" y="586"/>
                    </a:lnTo>
                    <a:close/>
                  </a:path>
                </a:pathLst>
              </a:custGeom>
              <a:solidFill>
                <a:srgbClr val="7087DB"/>
              </a:solidFill>
              <a:ln w="9525">
                <a:noFill/>
                <a:round/>
                <a:headEnd/>
                <a:tailEnd/>
              </a:ln>
            </p:spPr>
            <p:txBody>
              <a:bodyPr/>
              <a:lstStyle/>
              <a:p>
                <a:endParaRPr lang="en-US" sz="1725"/>
              </a:p>
            </p:txBody>
          </p:sp>
          <p:sp>
            <p:nvSpPr>
              <p:cNvPr id="5897" name="Freeform 70"/>
              <p:cNvSpPr>
                <a:spLocks/>
              </p:cNvSpPr>
              <p:nvPr/>
            </p:nvSpPr>
            <p:spPr bwMode="auto">
              <a:xfrm>
                <a:off x="2285" y="1662"/>
                <a:ext cx="391" cy="103"/>
              </a:xfrm>
              <a:custGeom>
                <a:avLst/>
                <a:gdLst>
                  <a:gd name="T0" fmla="*/ 0 w 781"/>
                  <a:gd name="T1" fmla="*/ 0 h 205"/>
                  <a:gd name="T2" fmla="*/ 13 w 781"/>
                  <a:gd name="T3" fmla="*/ 97 h 205"/>
                  <a:gd name="T4" fmla="*/ 387 w 781"/>
                  <a:gd name="T5" fmla="*/ 103 h 205"/>
                  <a:gd name="T6" fmla="*/ 391 w 781"/>
                  <a:gd name="T7" fmla="*/ 11 h 205"/>
                  <a:gd name="T8" fmla="*/ 0 w 781"/>
                  <a:gd name="T9" fmla="*/ 0 h 205"/>
                  <a:gd name="T10" fmla="*/ 0 w 781"/>
                  <a:gd name="T11" fmla="*/ 0 h 205"/>
                  <a:gd name="T12" fmla="*/ 0 60000 65536"/>
                  <a:gd name="T13" fmla="*/ 0 60000 65536"/>
                  <a:gd name="T14" fmla="*/ 0 60000 65536"/>
                  <a:gd name="T15" fmla="*/ 0 60000 65536"/>
                  <a:gd name="T16" fmla="*/ 0 60000 65536"/>
                  <a:gd name="T17" fmla="*/ 0 60000 65536"/>
                  <a:gd name="T18" fmla="*/ 0 w 781"/>
                  <a:gd name="T19" fmla="*/ 0 h 205"/>
                  <a:gd name="T20" fmla="*/ 781 w 781"/>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781" h="205">
                    <a:moveTo>
                      <a:pt x="0" y="0"/>
                    </a:moveTo>
                    <a:lnTo>
                      <a:pt x="25" y="194"/>
                    </a:lnTo>
                    <a:lnTo>
                      <a:pt x="774" y="205"/>
                    </a:lnTo>
                    <a:lnTo>
                      <a:pt x="781" y="21"/>
                    </a:lnTo>
                    <a:lnTo>
                      <a:pt x="0" y="0"/>
                    </a:lnTo>
                    <a:close/>
                  </a:path>
                </a:pathLst>
              </a:custGeom>
              <a:solidFill>
                <a:srgbClr val="CFC99E"/>
              </a:solidFill>
              <a:ln w="9525">
                <a:noFill/>
                <a:round/>
                <a:headEnd/>
                <a:tailEnd/>
              </a:ln>
            </p:spPr>
            <p:txBody>
              <a:bodyPr/>
              <a:lstStyle/>
              <a:p>
                <a:endParaRPr lang="en-US" sz="1725"/>
              </a:p>
            </p:txBody>
          </p:sp>
          <p:sp>
            <p:nvSpPr>
              <p:cNvPr id="5898" name="Freeform 71"/>
              <p:cNvSpPr>
                <a:spLocks/>
              </p:cNvSpPr>
              <p:nvPr/>
            </p:nvSpPr>
            <p:spPr bwMode="auto">
              <a:xfrm>
                <a:off x="2285" y="2019"/>
                <a:ext cx="492" cy="876"/>
              </a:xfrm>
              <a:custGeom>
                <a:avLst/>
                <a:gdLst>
                  <a:gd name="T0" fmla="*/ 130 w 983"/>
                  <a:gd name="T1" fmla="*/ 20 h 1753"/>
                  <a:gd name="T2" fmla="*/ 0 w 983"/>
                  <a:gd name="T3" fmla="*/ 876 h 1753"/>
                  <a:gd name="T4" fmla="*/ 22 w 983"/>
                  <a:gd name="T5" fmla="*/ 876 h 1753"/>
                  <a:gd name="T6" fmla="*/ 148 w 983"/>
                  <a:gd name="T7" fmla="*/ 37 h 1753"/>
                  <a:gd name="T8" fmla="*/ 210 w 983"/>
                  <a:gd name="T9" fmla="*/ 22 h 1753"/>
                  <a:gd name="T10" fmla="*/ 217 w 983"/>
                  <a:gd name="T11" fmla="*/ 876 h 1753"/>
                  <a:gd name="T12" fmla="*/ 239 w 983"/>
                  <a:gd name="T13" fmla="*/ 876 h 1753"/>
                  <a:gd name="T14" fmla="*/ 231 w 983"/>
                  <a:gd name="T15" fmla="*/ 22 h 1753"/>
                  <a:gd name="T16" fmla="*/ 288 w 983"/>
                  <a:gd name="T17" fmla="*/ 35 h 1753"/>
                  <a:gd name="T18" fmla="*/ 466 w 983"/>
                  <a:gd name="T19" fmla="*/ 875 h 1753"/>
                  <a:gd name="T20" fmla="*/ 492 w 983"/>
                  <a:gd name="T21" fmla="*/ 871 h 1753"/>
                  <a:gd name="T22" fmla="*/ 308 w 983"/>
                  <a:gd name="T23" fmla="*/ 16 h 1753"/>
                  <a:gd name="T24" fmla="*/ 226 w 983"/>
                  <a:gd name="T25" fmla="*/ 0 h 1753"/>
                  <a:gd name="T26" fmla="*/ 130 w 983"/>
                  <a:gd name="T27" fmla="*/ 20 h 1753"/>
                  <a:gd name="T28" fmla="*/ 130 w 983"/>
                  <a:gd name="T29" fmla="*/ 20 h 17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3"/>
                  <a:gd name="T46" fmla="*/ 0 h 1753"/>
                  <a:gd name="T47" fmla="*/ 983 w 983"/>
                  <a:gd name="T48" fmla="*/ 1753 h 17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3" h="1753">
                    <a:moveTo>
                      <a:pt x="260" y="40"/>
                    </a:moveTo>
                    <a:lnTo>
                      <a:pt x="0" y="1753"/>
                    </a:lnTo>
                    <a:lnTo>
                      <a:pt x="44" y="1753"/>
                    </a:lnTo>
                    <a:lnTo>
                      <a:pt x="296" y="74"/>
                    </a:lnTo>
                    <a:lnTo>
                      <a:pt x="420" y="44"/>
                    </a:lnTo>
                    <a:lnTo>
                      <a:pt x="433" y="1753"/>
                    </a:lnTo>
                    <a:lnTo>
                      <a:pt x="477" y="1753"/>
                    </a:lnTo>
                    <a:lnTo>
                      <a:pt x="462" y="44"/>
                    </a:lnTo>
                    <a:lnTo>
                      <a:pt x="576" y="70"/>
                    </a:lnTo>
                    <a:lnTo>
                      <a:pt x="931" y="1751"/>
                    </a:lnTo>
                    <a:lnTo>
                      <a:pt x="983" y="1742"/>
                    </a:lnTo>
                    <a:lnTo>
                      <a:pt x="616" y="32"/>
                    </a:lnTo>
                    <a:lnTo>
                      <a:pt x="452" y="0"/>
                    </a:lnTo>
                    <a:lnTo>
                      <a:pt x="260" y="40"/>
                    </a:lnTo>
                    <a:close/>
                  </a:path>
                </a:pathLst>
              </a:custGeom>
              <a:solidFill>
                <a:srgbClr val="000000"/>
              </a:solidFill>
              <a:ln w="9525">
                <a:noFill/>
                <a:round/>
                <a:headEnd/>
                <a:tailEnd/>
              </a:ln>
            </p:spPr>
            <p:txBody>
              <a:bodyPr/>
              <a:lstStyle/>
              <a:p>
                <a:endParaRPr lang="en-US" sz="1725"/>
              </a:p>
            </p:txBody>
          </p:sp>
          <p:sp>
            <p:nvSpPr>
              <p:cNvPr id="5899" name="Freeform 72"/>
              <p:cNvSpPr>
                <a:spLocks/>
              </p:cNvSpPr>
              <p:nvPr/>
            </p:nvSpPr>
            <p:spPr bwMode="auto">
              <a:xfrm>
                <a:off x="2320" y="2708"/>
                <a:ext cx="407" cy="24"/>
              </a:xfrm>
              <a:custGeom>
                <a:avLst/>
                <a:gdLst>
                  <a:gd name="T0" fmla="*/ 0 w 814"/>
                  <a:gd name="T1" fmla="*/ 24 h 48"/>
                  <a:gd name="T2" fmla="*/ 407 w 814"/>
                  <a:gd name="T3" fmla="*/ 20 h 48"/>
                  <a:gd name="T4" fmla="*/ 403 w 814"/>
                  <a:gd name="T5" fmla="*/ 0 h 48"/>
                  <a:gd name="T6" fmla="*/ 6 w 814"/>
                  <a:gd name="T7" fmla="*/ 5 h 48"/>
                  <a:gd name="T8" fmla="*/ 0 w 814"/>
                  <a:gd name="T9" fmla="*/ 24 h 48"/>
                  <a:gd name="T10" fmla="*/ 0 w 814"/>
                  <a:gd name="T11" fmla="*/ 24 h 48"/>
                  <a:gd name="T12" fmla="*/ 0 60000 65536"/>
                  <a:gd name="T13" fmla="*/ 0 60000 65536"/>
                  <a:gd name="T14" fmla="*/ 0 60000 65536"/>
                  <a:gd name="T15" fmla="*/ 0 60000 65536"/>
                  <a:gd name="T16" fmla="*/ 0 60000 65536"/>
                  <a:gd name="T17" fmla="*/ 0 60000 65536"/>
                  <a:gd name="T18" fmla="*/ 0 w 814"/>
                  <a:gd name="T19" fmla="*/ 0 h 48"/>
                  <a:gd name="T20" fmla="*/ 814 w 814"/>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14" h="48">
                    <a:moveTo>
                      <a:pt x="0" y="48"/>
                    </a:moveTo>
                    <a:lnTo>
                      <a:pt x="814" y="39"/>
                    </a:lnTo>
                    <a:lnTo>
                      <a:pt x="806" y="0"/>
                    </a:lnTo>
                    <a:lnTo>
                      <a:pt x="12" y="10"/>
                    </a:lnTo>
                    <a:lnTo>
                      <a:pt x="0" y="48"/>
                    </a:lnTo>
                    <a:close/>
                  </a:path>
                </a:pathLst>
              </a:custGeom>
              <a:solidFill>
                <a:srgbClr val="000000"/>
              </a:solidFill>
              <a:ln w="9525">
                <a:noFill/>
                <a:round/>
                <a:headEnd/>
                <a:tailEnd/>
              </a:ln>
            </p:spPr>
            <p:txBody>
              <a:bodyPr/>
              <a:lstStyle/>
              <a:p>
                <a:endParaRPr lang="en-US" sz="1725"/>
              </a:p>
            </p:txBody>
          </p:sp>
          <p:sp>
            <p:nvSpPr>
              <p:cNvPr id="5900" name="Freeform 73"/>
              <p:cNvSpPr>
                <a:spLocks/>
              </p:cNvSpPr>
              <p:nvPr/>
            </p:nvSpPr>
            <p:spPr bwMode="auto">
              <a:xfrm>
                <a:off x="2342" y="2524"/>
                <a:ext cx="348" cy="30"/>
              </a:xfrm>
              <a:custGeom>
                <a:avLst/>
                <a:gdLst>
                  <a:gd name="T0" fmla="*/ 0 w 696"/>
                  <a:gd name="T1" fmla="*/ 30 h 58"/>
                  <a:gd name="T2" fmla="*/ 348 w 696"/>
                  <a:gd name="T3" fmla="*/ 20 h 58"/>
                  <a:gd name="T4" fmla="*/ 338 w 696"/>
                  <a:gd name="T5" fmla="*/ 0 h 58"/>
                  <a:gd name="T6" fmla="*/ 5 w 696"/>
                  <a:gd name="T7" fmla="*/ 7 h 58"/>
                  <a:gd name="T8" fmla="*/ 0 w 696"/>
                  <a:gd name="T9" fmla="*/ 30 h 58"/>
                  <a:gd name="T10" fmla="*/ 0 w 696"/>
                  <a:gd name="T11" fmla="*/ 30 h 58"/>
                  <a:gd name="T12" fmla="*/ 0 60000 65536"/>
                  <a:gd name="T13" fmla="*/ 0 60000 65536"/>
                  <a:gd name="T14" fmla="*/ 0 60000 65536"/>
                  <a:gd name="T15" fmla="*/ 0 60000 65536"/>
                  <a:gd name="T16" fmla="*/ 0 60000 65536"/>
                  <a:gd name="T17" fmla="*/ 0 60000 65536"/>
                  <a:gd name="T18" fmla="*/ 0 w 696"/>
                  <a:gd name="T19" fmla="*/ 0 h 58"/>
                  <a:gd name="T20" fmla="*/ 696 w 696"/>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696" h="58">
                    <a:moveTo>
                      <a:pt x="0" y="58"/>
                    </a:moveTo>
                    <a:lnTo>
                      <a:pt x="696" y="39"/>
                    </a:lnTo>
                    <a:lnTo>
                      <a:pt x="675" y="0"/>
                    </a:lnTo>
                    <a:lnTo>
                      <a:pt x="11" y="13"/>
                    </a:lnTo>
                    <a:lnTo>
                      <a:pt x="0" y="58"/>
                    </a:lnTo>
                    <a:close/>
                  </a:path>
                </a:pathLst>
              </a:custGeom>
              <a:solidFill>
                <a:srgbClr val="000000"/>
              </a:solidFill>
              <a:ln w="9525">
                <a:noFill/>
                <a:round/>
                <a:headEnd/>
                <a:tailEnd/>
              </a:ln>
            </p:spPr>
            <p:txBody>
              <a:bodyPr/>
              <a:lstStyle/>
              <a:p>
                <a:endParaRPr lang="en-US" sz="1725"/>
              </a:p>
            </p:txBody>
          </p:sp>
          <p:sp>
            <p:nvSpPr>
              <p:cNvPr id="5901" name="Freeform 74"/>
              <p:cNvSpPr>
                <a:spLocks/>
              </p:cNvSpPr>
              <p:nvPr/>
            </p:nvSpPr>
            <p:spPr bwMode="auto">
              <a:xfrm>
                <a:off x="2368" y="2387"/>
                <a:ext cx="295" cy="31"/>
              </a:xfrm>
              <a:custGeom>
                <a:avLst/>
                <a:gdLst>
                  <a:gd name="T0" fmla="*/ 0 w 590"/>
                  <a:gd name="T1" fmla="*/ 31 h 61"/>
                  <a:gd name="T2" fmla="*/ 295 w 590"/>
                  <a:gd name="T3" fmla="*/ 22 h 61"/>
                  <a:gd name="T4" fmla="*/ 289 w 590"/>
                  <a:gd name="T5" fmla="*/ 0 h 61"/>
                  <a:gd name="T6" fmla="*/ 5 w 590"/>
                  <a:gd name="T7" fmla="*/ 12 h 61"/>
                  <a:gd name="T8" fmla="*/ 0 w 590"/>
                  <a:gd name="T9" fmla="*/ 31 h 61"/>
                  <a:gd name="T10" fmla="*/ 0 w 590"/>
                  <a:gd name="T11" fmla="*/ 31 h 61"/>
                  <a:gd name="T12" fmla="*/ 0 60000 65536"/>
                  <a:gd name="T13" fmla="*/ 0 60000 65536"/>
                  <a:gd name="T14" fmla="*/ 0 60000 65536"/>
                  <a:gd name="T15" fmla="*/ 0 60000 65536"/>
                  <a:gd name="T16" fmla="*/ 0 60000 65536"/>
                  <a:gd name="T17" fmla="*/ 0 60000 65536"/>
                  <a:gd name="T18" fmla="*/ 0 w 590"/>
                  <a:gd name="T19" fmla="*/ 0 h 61"/>
                  <a:gd name="T20" fmla="*/ 590 w 590"/>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590" h="61">
                    <a:moveTo>
                      <a:pt x="0" y="61"/>
                    </a:moveTo>
                    <a:lnTo>
                      <a:pt x="590" y="43"/>
                    </a:lnTo>
                    <a:lnTo>
                      <a:pt x="578" y="0"/>
                    </a:lnTo>
                    <a:lnTo>
                      <a:pt x="10" y="23"/>
                    </a:lnTo>
                    <a:lnTo>
                      <a:pt x="0" y="61"/>
                    </a:lnTo>
                    <a:close/>
                  </a:path>
                </a:pathLst>
              </a:custGeom>
              <a:solidFill>
                <a:srgbClr val="000000"/>
              </a:solidFill>
              <a:ln w="9525">
                <a:noFill/>
                <a:round/>
                <a:headEnd/>
                <a:tailEnd/>
              </a:ln>
            </p:spPr>
            <p:txBody>
              <a:bodyPr/>
              <a:lstStyle/>
              <a:p>
                <a:endParaRPr lang="en-US" sz="1725"/>
              </a:p>
            </p:txBody>
          </p:sp>
          <p:sp>
            <p:nvSpPr>
              <p:cNvPr id="5902" name="Freeform 75"/>
              <p:cNvSpPr>
                <a:spLocks/>
              </p:cNvSpPr>
              <p:nvPr/>
            </p:nvSpPr>
            <p:spPr bwMode="auto">
              <a:xfrm>
                <a:off x="2388" y="2256"/>
                <a:ext cx="244" cy="23"/>
              </a:xfrm>
              <a:custGeom>
                <a:avLst/>
                <a:gdLst>
                  <a:gd name="T0" fmla="*/ 0 w 489"/>
                  <a:gd name="T1" fmla="*/ 23 h 46"/>
                  <a:gd name="T2" fmla="*/ 244 w 489"/>
                  <a:gd name="T3" fmla="*/ 20 h 46"/>
                  <a:gd name="T4" fmla="*/ 244 w 489"/>
                  <a:gd name="T5" fmla="*/ 0 h 46"/>
                  <a:gd name="T6" fmla="*/ 1 w 489"/>
                  <a:gd name="T7" fmla="*/ 4 h 46"/>
                  <a:gd name="T8" fmla="*/ 0 w 489"/>
                  <a:gd name="T9" fmla="*/ 23 h 46"/>
                  <a:gd name="T10" fmla="*/ 0 w 489"/>
                  <a:gd name="T11" fmla="*/ 23 h 46"/>
                  <a:gd name="T12" fmla="*/ 0 60000 65536"/>
                  <a:gd name="T13" fmla="*/ 0 60000 65536"/>
                  <a:gd name="T14" fmla="*/ 0 60000 65536"/>
                  <a:gd name="T15" fmla="*/ 0 60000 65536"/>
                  <a:gd name="T16" fmla="*/ 0 60000 65536"/>
                  <a:gd name="T17" fmla="*/ 0 60000 65536"/>
                  <a:gd name="T18" fmla="*/ 0 w 489"/>
                  <a:gd name="T19" fmla="*/ 0 h 46"/>
                  <a:gd name="T20" fmla="*/ 489 w 489"/>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89" h="46">
                    <a:moveTo>
                      <a:pt x="0" y="46"/>
                    </a:moveTo>
                    <a:lnTo>
                      <a:pt x="489" y="40"/>
                    </a:lnTo>
                    <a:lnTo>
                      <a:pt x="489" y="0"/>
                    </a:lnTo>
                    <a:lnTo>
                      <a:pt x="2" y="8"/>
                    </a:lnTo>
                    <a:lnTo>
                      <a:pt x="0" y="46"/>
                    </a:lnTo>
                    <a:close/>
                  </a:path>
                </a:pathLst>
              </a:custGeom>
              <a:solidFill>
                <a:srgbClr val="000000"/>
              </a:solidFill>
              <a:ln w="9525">
                <a:noFill/>
                <a:round/>
                <a:headEnd/>
                <a:tailEnd/>
              </a:ln>
            </p:spPr>
            <p:txBody>
              <a:bodyPr/>
              <a:lstStyle/>
              <a:p>
                <a:endParaRPr lang="en-US" sz="1725"/>
              </a:p>
            </p:txBody>
          </p:sp>
          <p:sp>
            <p:nvSpPr>
              <p:cNvPr id="5903" name="Freeform 76"/>
              <p:cNvSpPr>
                <a:spLocks/>
              </p:cNvSpPr>
              <p:nvPr/>
            </p:nvSpPr>
            <p:spPr bwMode="auto">
              <a:xfrm>
                <a:off x="2401" y="2140"/>
                <a:ext cx="205" cy="21"/>
              </a:xfrm>
              <a:custGeom>
                <a:avLst/>
                <a:gdLst>
                  <a:gd name="T0" fmla="*/ 0 w 409"/>
                  <a:gd name="T1" fmla="*/ 21 h 42"/>
                  <a:gd name="T2" fmla="*/ 205 w 409"/>
                  <a:gd name="T3" fmla="*/ 20 h 42"/>
                  <a:gd name="T4" fmla="*/ 202 w 409"/>
                  <a:gd name="T5" fmla="*/ 7 h 42"/>
                  <a:gd name="T6" fmla="*/ 6 w 409"/>
                  <a:gd name="T7" fmla="*/ 0 h 42"/>
                  <a:gd name="T8" fmla="*/ 0 w 409"/>
                  <a:gd name="T9" fmla="*/ 21 h 42"/>
                  <a:gd name="T10" fmla="*/ 0 w 409"/>
                  <a:gd name="T11" fmla="*/ 21 h 42"/>
                  <a:gd name="T12" fmla="*/ 0 60000 65536"/>
                  <a:gd name="T13" fmla="*/ 0 60000 65536"/>
                  <a:gd name="T14" fmla="*/ 0 60000 65536"/>
                  <a:gd name="T15" fmla="*/ 0 60000 65536"/>
                  <a:gd name="T16" fmla="*/ 0 60000 65536"/>
                  <a:gd name="T17" fmla="*/ 0 60000 65536"/>
                  <a:gd name="T18" fmla="*/ 0 w 409"/>
                  <a:gd name="T19" fmla="*/ 0 h 42"/>
                  <a:gd name="T20" fmla="*/ 409 w 409"/>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09" h="42">
                    <a:moveTo>
                      <a:pt x="0" y="42"/>
                    </a:moveTo>
                    <a:lnTo>
                      <a:pt x="409" y="40"/>
                    </a:lnTo>
                    <a:lnTo>
                      <a:pt x="403" y="14"/>
                    </a:lnTo>
                    <a:lnTo>
                      <a:pt x="11" y="0"/>
                    </a:lnTo>
                    <a:lnTo>
                      <a:pt x="0" y="42"/>
                    </a:lnTo>
                    <a:close/>
                  </a:path>
                </a:pathLst>
              </a:custGeom>
              <a:solidFill>
                <a:srgbClr val="000000"/>
              </a:solidFill>
              <a:ln w="9525">
                <a:noFill/>
                <a:round/>
                <a:headEnd/>
                <a:tailEnd/>
              </a:ln>
            </p:spPr>
            <p:txBody>
              <a:bodyPr/>
              <a:lstStyle/>
              <a:p>
                <a:endParaRPr lang="en-US" sz="1725"/>
              </a:p>
            </p:txBody>
          </p:sp>
          <p:sp>
            <p:nvSpPr>
              <p:cNvPr id="5904" name="Freeform 77"/>
              <p:cNvSpPr>
                <a:spLocks/>
              </p:cNvSpPr>
              <p:nvPr/>
            </p:nvSpPr>
            <p:spPr bwMode="auto">
              <a:xfrm>
                <a:off x="2321" y="2544"/>
                <a:ext cx="188" cy="179"/>
              </a:xfrm>
              <a:custGeom>
                <a:avLst/>
                <a:gdLst>
                  <a:gd name="T0" fmla="*/ 0 w 377"/>
                  <a:gd name="T1" fmla="*/ 168 h 358"/>
                  <a:gd name="T2" fmla="*/ 173 w 377"/>
                  <a:gd name="T3" fmla="*/ 0 h 358"/>
                  <a:gd name="T4" fmla="*/ 188 w 377"/>
                  <a:gd name="T5" fmla="*/ 0 h 358"/>
                  <a:gd name="T6" fmla="*/ 11 w 377"/>
                  <a:gd name="T7" fmla="*/ 179 h 358"/>
                  <a:gd name="T8" fmla="*/ 0 w 377"/>
                  <a:gd name="T9" fmla="*/ 168 h 358"/>
                  <a:gd name="T10" fmla="*/ 0 w 377"/>
                  <a:gd name="T11" fmla="*/ 168 h 358"/>
                  <a:gd name="T12" fmla="*/ 0 60000 65536"/>
                  <a:gd name="T13" fmla="*/ 0 60000 65536"/>
                  <a:gd name="T14" fmla="*/ 0 60000 65536"/>
                  <a:gd name="T15" fmla="*/ 0 60000 65536"/>
                  <a:gd name="T16" fmla="*/ 0 60000 65536"/>
                  <a:gd name="T17" fmla="*/ 0 60000 65536"/>
                  <a:gd name="T18" fmla="*/ 0 w 377"/>
                  <a:gd name="T19" fmla="*/ 0 h 358"/>
                  <a:gd name="T20" fmla="*/ 377 w 377"/>
                  <a:gd name="T21" fmla="*/ 358 h 358"/>
                </a:gdLst>
                <a:ahLst/>
                <a:cxnLst>
                  <a:cxn ang="T12">
                    <a:pos x="T0" y="T1"/>
                  </a:cxn>
                  <a:cxn ang="T13">
                    <a:pos x="T2" y="T3"/>
                  </a:cxn>
                  <a:cxn ang="T14">
                    <a:pos x="T4" y="T5"/>
                  </a:cxn>
                  <a:cxn ang="T15">
                    <a:pos x="T6" y="T7"/>
                  </a:cxn>
                  <a:cxn ang="T16">
                    <a:pos x="T8" y="T9"/>
                  </a:cxn>
                  <a:cxn ang="T17">
                    <a:pos x="T10" y="T11"/>
                  </a:cxn>
                </a:cxnLst>
                <a:rect l="T18" t="T19" r="T20" b="T21"/>
                <a:pathLst>
                  <a:path w="377" h="358">
                    <a:moveTo>
                      <a:pt x="0" y="335"/>
                    </a:moveTo>
                    <a:lnTo>
                      <a:pt x="346" y="0"/>
                    </a:lnTo>
                    <a:lnTo>
                      <a:pt x="377" y="0"/>
                    </a:lnTo>
                    <a:lnTo>
                      <a:pt x="23" y="358"/>
                    </a:lnTo>
                    <a:lnTo>
                      <a:pt x="0" y="335"/>
                    </a:lnTo>
                    <a:close/>
                  </a:path>
                </a:pathLst>
              </a:custGeom>
              <a:solidFill>
                <a:srgbClr val="000000"/>
              </a:solidFill>
              <a:ln w="9525">
                <a:noFill/>
                <a:round/>
                <a:headEnd/>
                <a:tailEnd/>
              </a:ln>
            </p:spPr>
            <p:txBody>
              <a:bodyPr/>
              <a:lstStyle/>
              <a:p>
                <a:endParaRPr lang="en-US" sz="1725"/>
              </a:p>
            </p:txBody>
          </p:sp>
          <p:sp>
            <p:nvSpPr>
              <p:cNvPr id="5905" name="Freeform 78"/>
              <p:cNvSpPr>
                <a:spLocks/>
              </p:cNvSpPr>
              <p:nvPr/>
            </p:nvSpPr>
            <p:spPr bwMode="auto">
              <a:xfrm>
                <a:off x="2295" y="2723"/>
                <a:ext cx="218" cy="174"/>
              </a:xfrm>
              <a:custGeom>
                <a:avLst/>
                <a:gdLst>
                  <a:gd name="T0" fmla="*/ 0 w 435"/>
                  <a:gd name="T1" fmla="*/ 167 h 348"/>
                  <a:gd name="T2" fmla="*/ 201 w 435"/>
                  <a:gd name="T3" fmla="*/ 0 h 348"/>
                  <a:gd name="T4" fmla="*/ 218 w 435"/>
                  <a:gd name="T5" fmla="*/ 0 h 348"/>
                  <a:gd name="T6" fmla="*/ 18 w 435"/>
                  <a:gd name="T7" fmla="*/ 174 h 348"/>
                  <a:gd name="T8" fmla="*/ 0 w 435"/>
                  <a:gd name="T9" fmla="*/ 167 h 348"/>
                  <a:gd name="T10" fmla="*/ 0 w 435"/>
                  <a:gd name="T11" fmla="*/ 167 h 348"/>
                  <a:gd name="T12" fmla="*/ 0 60000 65536"/>
                  <a:gd name="T13" fmla="*/ 0 60000 65536"/>
                  <a:gd name="T14" fmla="*/ 0 60000 65536"/>
                  <a:gd name="T15" fmla="*/ 0 60000 65536"/>
                  <a:gd name="T16" fmla="*/ 0 60000 65536"/>
                  <a:gd name="T17" fmla="*/ 0 60000 65536"/>
                  <a:gd name="T18" fmla="*/ 0 w 435"/>
                  <a:gd name="T19" fmla="*/ 0 h 348"/>
                  <a:gd name="T20" fmla="*/ 435 w 435"/>
                  <a:gd name="T21" fmla="*/ 348 h 348"/>
                </a:gdLst>
                <a:ahLst/>
                <a:cxnLst>
                  <a:cxn ang="T12">
                    <a:pos x="T0" y="T1"/>
                  </a:cxn>
                  <a:cxn ang="T13">
                    <a:pos x="T2" y="T3"/>
                  </a:cxn>
                  <a:cxn ang="T14">
                    <a:pos x="T4" y="T5"/>
                  </a:cxn>
                  <a:cxn ang="T15">
                    <a:pos x="T6" y="T7"/>
                  </a:cxn>
                  <a:cxn ang="T16">
                    <a:pos x="T8" y="T9"/>
                  </a:cxn>
                  <a:cxn ang="T17">
                    <a:pos x="T10" y="T11"/>
                  </a:cxn>
                </a:cxnLst>
                <a:rect l="T18" t="T19" r="T20" b="T21"/>
                <a:pathLst>
                  <a:path w="435" h="348">
                    <a:moveTo>
                      <a:pt x="0" y="333"/>
                    </a:moveTo>
                    <a:lnTo>
                      <a:pt x="401" y="0"/>
                    </a:lnTo>
                    <a:lnTo>
                      <a:pt x="435" y="0"/>
                    </a:lnTo>
                    <a:lnTo>
                      <a:pt x="36" y="348"/>
                    </a:lnTo>
                    <a:lnTo>
                      <a:pt x="0" y="333"/>
                    </a:lnTo>
                    <a:close/>
                  </a:path>
                </a:pathLst>
              </a:custGeom>
              <a:solidFill>
                <a:srgbClr val="000000"/>
              </a:solidFill>
              <a:ln w="9525">
                <a:noFill/>
                <a:round/>
                <a:headEnd/>
                <a:tailEnd/>
              </a:ln>
            </p:spPr>
            <p:txBody>
              <a:bodyPr/>
              <a:lstStyle/>
              <a:p>
                <a:endParaRPr lang="en-US" sz="1725"/>
              </a:p>
            </p:txBody>
          </p:sp>
          <p:sp>
            <p:nvSpPr>
              <p:cNvPr id="5906" name="Freeform 79"/>
              <p:cNvSpPr>
                <a:spLocks/>
              </p:cNvSpPr>
              <p:nvPr/>
            </p:nvSpPr>
            <p:spPr bwMode="auto">
              <a:xfrm>
                <a:off x="2352" y="2404"/>
                <a:ext cx="150" cy="138"/>
              </a:xfrm>
              <a:custGeom>
                <a:avLst/>
                <a:gdLst>
                  <a:gd name="T0" fmla="*/ 0 w 300"/>
                  <a:gd name="T1" fmla="*/ 133 h 278"/>
                  <a:gd name="T2" fmla="*/ 136 w 300"/>
                  <a:gd name="T3" fmla="*/ 0 h 278"/>
                  <a:gd name="T4" fmla="*/ 150 w 300"/>
                  <a:gd name="T5" fmla="*/ 2 h 278"/>
                  <a:gd name="T6" fmla="*/ 16 w 300"/>
                  <a:gd name="T7" fmla="*/ 138 h 278"/>
                  <a:gd name="T8" fmla="*/ 0 w 300"/>
                  <a:gd name="T9" fmla="*/ 133 h 278"/>
                  <a:gd name="T10" fmla="*/ 0 w 300"/>
                  <a:gd name="T11" fmla="*/ 133 h 278"/>
                  <a:gd name="T12" fmla="*/ 0 60000 65536"/>
                  <a:gd name="T13" fmla="*/ 0 60000 65536"/>
                  <a:gd name="T14" fmla="*/ 0 60000 65536"/>
                  <a:gd name="T15" fmla="*/ 0 60000 65536"/>
                  <a:gd name="T16" fmla="*/ 0 60000 65536"/>
                  <a:gd name="T17" fmla="*/ 0 60000 65536"/>
                  <a:gd name="T18" fmla="*/ 0 w 300"/>
                  <a:gd name="T19" fmla="*/ 0 h 278"/>
                  <a:gd name="T20" fmla="*/ 300 w 300"/>
                  <a:gd name="T21" fmla="*/ 278 h 278"/>
                </a:gdLst>
                <a:ahLst/>
                <a:cxnLst>
                  <a:cxn ang="T12">
                    <a:pos x="T0" y="T1"/>
                  </a:cxn>
                  <a:cxn ang="T13">
                    <a:pos x="T2" y="T3"/>
                  </a:cxn>
                  <a:cxn ang="T14">
                    <a:pos x="T4" y="T5"/>
                  </a:cxn>
                  <a:cxn ang="T15">
                    <a:pos x="T6" y="T7"/>
                  </a:cxn>
                  <a:cxn ang="T16">
                    <a:pos x="T8" y="T9"/>
                  </a:cxn>
                  <a:cxn ang="T17">
                    <a:pos x="T10" y="T11"/>
                  </a:cxn>
                </a:cxnLst>
                <a:rect l="T18" t="T19" r="T20" b="T21"/>
                <a:pathLst>
                  <a:path w="300" h="278">
                    <a:moveTo>
                      <a:pt x="0" y="268"/>
                    </a:moveTo>
                    <a:lnTo>
                      <a:pt x="272" y="0"/>
                    </a:lnTo>
                    <a:lnTo>
                      <a:pt x="300" y="4"/>
                    </a:lnTo>
                    <a:lnTo>
                      <a:pt x="32" y="278"/>
                    </a:lnTo>
                    <a:lnTo>
                      <a:pt x="0" y="268"/>
                    </a:lnTo>
                    <a:close/>
                  </a:path>
                </a:pathLst>
              </a:custGeom>
              <a:solidFill>
                <a:srgbClr val="000000"/>
              </a:solidFill>
              <a:ln w="9525">
                <a:noFill/>
                <a:round/>
                <a:headEnd/>
                <a:tailEnd/>
              </a:ln>
            </p:spPr>
            <p:txBody>
              <a:bodyPr/>
              <a:lstStyle/>
              <a:p>
                <a:endParaRPr lang="en-US" sz="1725"/>
              </a:p>
            </p:txBody>
          </p:sp>
          <p:sp>
            <p:nvSpPr>
              <p:cNvPr id="5907" name="Freeform 80"/>
              <p:cNvSpPr>
                <a:spLocks/>
              </p:cNvSpPr>
              <p:nvPr/>
            </p:nvSpPr>
            <p:spPr bwMode="auto">
              <a:xfrm>
                <a:off x="2371" y="2264"/>
                <a:ext cx="135" cy="145"/>
              </a:xfrm>
              <a:custGeom>
                <a:avLst/>
                <a:gdLst>
                  <a:gd name="T0" fmla="*/ 0 w 270"/>
                  <a:gd name="T1" fmla="*/ 130 h 290"/>
                  <a:gd name="T2" fmla="*/ 126 w 270"/>
                  <a:gd name="T3" fmla="*/ 0 h 290"/>
                  <a:gd name="T4" fmla="*/ 135 w 270"/>
                  <a:gd name="T5" fmla="*/ 2 h 290"/>
                  <a:gd name="T6" fmla="*/ 5 w 270"/>
                  <a:gd name="T7" fmla="*/ 145 h 290"/>
                  <a:gd name="T8" fmla="*/ 0 w 270"/>
                  <a:gd name="T9" fmla="*/ 130 h 290"/>
                  <a:gd name="T10" fmla="*/ 0 w 270"/>
                  <a:gd name="T11" fmla="*/ 130 h 290"/>
                  <a:gd name="T12" fmla="*/ 0 60000 65536"/>
                  <a:gd name="T13" fmla="*/ 0 60000 65536"/>
                  <a:gd name="T14" fmla="*/ 0 60000 65536"/>
                  <a:gd name="T15" fmla="*/ 0 60000 65536"/>
                  <a:gd name="T16" fmla="*/ 0 60000 65536"/>
                  <a:gd name="T17" fmla="*/ 0 60000 65536"/>
                  <a:gd name="T18" fmla="*/ 0 w 270"/>
                  <a:gd name="T19" fmla="*/ 0 h 290"/>
                  <a:gd name="T20" fmla="*/ 270 w 270"/>
                  <a:gd name="T21" fmla="*/ 290 h 290"/>
                </a:gdLst>
                <a:ahLst/>
                <a:cxnLst>
                  <a:cxn ang="T12">
                    <a:pos x="T0" y="T1"/>
                  </a:cxn>
                  <a:cxn ang="T13">
                    <a:pos x="T2" y="T3"/>
                  </a:cxn>
                  <a:cxn ang="T14">
                    <a:pos x="T4" y="T5"/>
                  </a:cxn>
                  <a:cxn ang="T15">
                    <a:pos x="T6" y="T7"/>
                  </a:cxn>
                  <a:cxn ang="T16">
                    <a:pos x="T8" y="T9"/>
                  </a:cxn>
                  <a:cxn ang="T17">
                    <a:pos x="T10" y="T11"/>
                  </a:cxn>
                </a:cxnLst>
                <a:rect l="T18" t="T19" r="T20" b="T21"/>
                <a:pathLst>
                  <a:path w="270" h="290">
                    <a:moveTo>
                      <a:pt x="0" y="260"/>
                    </a:moveTo>
                    <a:lnTo>
                      <a:pt x="253" y="0"/>
                    </a:lnTo>
                    <a:lnTo>
                      <a:pt x="270" y="5"/>
                    </a:lnTo>
                    <a:lnTo>
                      <a:pt x="11" y="290"/>
                    </a:lnTo>
                    <a:lnTo>
                      <a:pt x="0" y="260"/>
                    </a:lnTo>
                    <a:close/>
                  </a:path>
                </a:pathLst>
              </a:custGeom>
              <a:solidFill>
                <a:srgbClr val="000000"/>
              </a:solidFill>
              <a:ln w="9525">
                <a:noFill/>
                <a:round/>
                <a:headEnd/>
                <a:tailEnd/>
              </a:ln>
            </p:spPr>
            <p:txBody>
              <a:bodyPr/>
              <a:lstStyle/>
              <a:p>
                <a:endParaRPr lang="en-US" sz="1725"/>
              </a:p>
            </p:txBody>
          </p:sp>
          <p:sp>
            <p:nvSpPr>
              <p:cNvPr id="5908" name="Freeform 81"/>
              <p:cNvSpPr>
                <a:spLocks/>
              </p:cNvSpPr>
              <p:nvPr/>
            </p:nvSpPr>
            <p:spPr bwMode="auto">
              <a:xfrm>
                <a:off x="2393" y="2149"/>
                <a:ext cx="116" cy="118"/>
              </a:xfrm>
              <a:custGeom>
                <a:avLst/>
                <a:gdLst>
                  <a:gd name="T0" fmla="*/ 0 w 232"/>
                  <a:gd name="T1" fmla="*/ 108 h 236"/>
                  <a:gd name="T2" fmla="*/ 101 w 232"/>
                  <a:gd name="T3" fmla="*/ 0 h 236"/>
                  <a:gd name="T4" fmla="*/ 116 w 232"/>
                  <a:gd name="T5" fmla="*/ 4 h 236"/>
                  <a:gd name="T6" fmla="*/ 5 w 232"/>
                  <a:gd name="T7" fmla="*/ 118 h 236"/>
                  <a:gd name="T8" fmla="*/ 0 w 232"/>
                  <a:gd name="T9" fmla="*/ 108 h 236"/>
                  <a:gd name="T10" fmla="*/ 0 w 232"/>
                  <a:gd name="T11" fmla="*/ 108 h 236"/>
                  <a:gd name="T12" fmla="*/ 0 60000 65536"/>
                  <a:gd name="T13" fmla="*/ 0 60000 65536"/>
                  <a:gd name="T14" fmla="*/ 0 60000 65536"/>
                  <a:gd name="T15" fmla="*/ 0 60000 65536"/>
                  <a:gd name="T16" fmla="*/ 0 60000 65536"/>
                  <a:gd name="T17" fmla="*/ 0 60000 65536"/>
                  <a:gd name="T18" fmla="*/ 0 w 232"/>
                  <a:gd name="T19" fmla="*/ 0 h 236"/>
                  <a:gd name="T20" fmla="*/ 232 w 232"/>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232" h="236">
                    <a:moveTo>
                      <a:pt x="0" y="215"/>
                    </a:moveTo>
                    <a:lnTo>
                      <a:pt x="201" y="0"/>
                    </a:lnTo>
                    <a:lnTo>
                      <a:pt x="232" y="8"/>
                    </a:lnTo>
                    <a:lnTo>
                      <a:pt x="9" y="236"/>
                    </a:lnTo>
                    <a:lnTo>
                      <a:pt x="0" y="215"/>
                    </a:lnTo>
                    <a:close/>
                  </a:path>
                </a:pathLst>
              </a:custGeom>
              <a:solidFill>
                <a:srgbClr val="000000"/>
              </a:solidFill>
              <a:ln w="9525">
                <a:noFill/>
                <a:round/>
                <a:headEnd/>
                <a:tailEnd/>
              </a:ln>
            </p:spPr>
            <p:txBody>
              <a:bodyPr/>
              <a:lstStyle/>
              <a:p>
                <a:endParaRPr lang="en-US" sz="1725"/>
              </a:p>
            </p:txBody>
          </p:sp>
          <p:sp>
            <p:nvSpPr>
              <p:cNvPr id="5909" name="Freeform 82"/>
              <p:cNvSpPr>
                <a:spLocks/>
              </p:cNvSpPr>
              <p:nvPr/>
            </p:nvSpPr>
            <p:spPr bwMode="auto">
              <a:xfrm>
                <a:off x="2403" y="2028"/>
                <a:ext cx="103" cy="125"/>
              </a:xfrm>
              <a:custGeom>
                <a:avLst/>
                <a:gdLst>
                  <a:gd name="T0" fmla="*/ 0 w 205"/>
                  <a:gd name="T1" fmla="*/ 124 h 251"/>
                  <a:gd name="T2" fmla="*/ 97 w 205"/>
                  <a:gd name="T3" fmla="*/ 0 h 251"/>
                  <a:gd name="T4" fmla="*/ 103 w 205"/>
                  <a:gd name="T5" fmla="*/ 10 h 251"/>
                  <a:gd name="T6" fmla="*/ 12 w 205"/>
                  <a:gd name="T7" fmla="*/ 125 h 251"/>
                  <a:gd name="T8" fmla="*/ 0 w 205"/>
                  <a:gd name="T9" fmla="*/ 124 h 251"/>
                  <a:gd name="T10" fmla="*/ 0 w 205"/>
                  <a:gd name="T11" fmla="*/ 124 h 251"/>
                  <a:gd name="T12" fmla="*/ 0 60000 65536"/>
                  <a:gd name="T13" fmla="*/ 0 60000 65536"/>
                  <a:gd name="T14" fmla="*/ 0 60000 65536"/>
                  <a:gd name="T15" fmla="*/ 0 60000 65536"/>
                  <a:gd name="T16" fmla="*/ 0 60000 65536"/>
                  <a:gd name="T17" fmla="*/ 0 60000 65536"/>
                  <a:gd name="T18" fmla="*/ 0 w 205"/>
                  <a:gd name="T19" fmla="*/ 0 h 251"/>
                  <a:gd name="T20" fmla="*/ 205 w 205"/>
                  <a:gd name="T21" fmla="*/ 251 h 251"/>
                </a:gdLst>
                <a:ahLst/>
                <a:cxnLst>
                  <a:cxn ang="T12">
                    <a:pos x="T0" y="T1"/>
                  </a:cxn>
                  <a:cxn ang="T13">
                    <a:pos x="T2" y="T3"/>
                  </a:cxn>
                  <a:cxn ang="T14">
                    <a:pos x="T4" y="T5"/>
                  </a:cxn>
                  <a:cxn ang="T15">
                    <a:pos x="T6" y="T7"/>
                  </a:cxn>
                  <a:cxn ang="T16">
                    <a:pos x="T8" y="T9"/>
                  </a:cxn>
                  <a:cxn ang="T17">
                    <a:pos x="T10" y="T11"/>
                  </a:cxn>
                </a:cxnLst>
                <a:rect l="T18" t="T19" r="T20" b="T21"/>
                <a:pathLst>
                  <a:path w="205" h="251">
                    <a:moveTo>
                      <a:pt x="0" y="249"/>
                    </a:moveTo>
                    <a:lnTo>
                      <a:pt x="194" y="0"/>
                    </a:lnTo>
                    <a:lnTo>
                      <a:pt x="205" y="21"/>
                    </a:lnTo>
                    <a:lnTo>
                      <a:pt x="24" y="251"/>
                    </a:lnTo>
                    <a:lnTo>
                      <a:pt x="0" y="249"/>
                    </a:lnTo>
                    <a:close/>
                  </a:path>
                </a:pathLst>
              </a:custGeom>
              <a:solidFill>
                <a:srgbClr val="000000"/>
              </a:solidFill>
              <a:ln w="9525">
                <a:noFill/>
                <a:round/>
                <a:headEnd/>
                <a:tailEnd/>
              </a:ln>
            </p:spPr>
            <p:txBody>
              <a:bodyPr/>
              <a:lstStyle/>
              <a:p>
                <a:endParaRPr lang="en-US" sz="1725"/>
              </a:p>
            </p:txBody>
          </p:sp>
          <p:sp>
            <p:nvSpPr>
              <p:cNvPr id="5910" name="Freeform 83"/>
              <p:cNvSpPr>
                <a:spLocks/>
              </p:cNvSpPr>
              <p:nvPr/>
            </p:nvSpPr>
            <p:spPr bwMode="auto">
              <a:xfrm>
                <a:off x="2440" y="2545"/>
                <a:ext cx="188" cy="179"/>
              </a:xfrm>
              <a:custGeom>
                <a:avLst/>
                <a:gdLst>
                  <a:gd name="T0" fmla="*/ 188 w 374"/>
                  <a:gd name="T1" fmla="*/ 168 h 358"/>
                  <a:gd name="T2" fmla="*/ 14 w 374"/>
                  <a:gd name="T3" fmla="*/ 0 h 358"/>
                  <a:gd name="T4" fmla="*/ 0 w 374"/>
                  <a:gd name="T5" fmla="*/ 0 h 358"/>
                  <a:gd name="T6" fmla="*/ 176 w 374"/>
                  <a:gd name="T7" fmla="*/ 179 h 358"/>
                  <a:gd name="T8" fmla="*/ 188 w 374"/>
                  <a:gd name="T9" fmla="*/ 168 h 358"/>
                  <a:gd name="T10" fmla="*/ 188 w 374"/>
                  <a:gd name="T11" fmla="*/ 168 h 358"/>
                  <a:gd name="T12" fmla="*/ 0 60000 65536"/>
                  <a:gd name="T13" fmla="*/ 0 60000 65536"/>
                  <a:gd name="T14" fmla="*/ 0 60000 65536"/>
                  <a:gd name="T15" fmla="*/ 0 60000 65536"/>
                  <a:gd name="T16" fmla="*/ 0 60000 65536"/>
                  <a:gd name="T17" fmla="*/ 0 60000 65536"/>
                  <a:gd name="T18" fmla="*/ 0 w 374"/>
                  <a:gd name="T19" fmla="*/ 0 h 358"/>
                  <a:gd name="T20" fmla="*/ 374 w 374"/>
                  <a:gd name="T21" fmla="*/ 358 h 358"/>
                </a:gdLst>
                <a:ahLst/>
                <a:cxnLst>
                  <a:cxn ang="T12">
                    <a:pos x="T0" y="T1"/>
                  </a:cxn>
                  <a:cxn ang="T13">
                    <a:pos x="T2" y="T3"/>
                  </a:cxn>
                  <a:cxn ang="T14">
                    <a:pos x="T4" y="T5"/>
                  </a:cxn>
                  <a:cxn ang="T15">
                    <a:pos x="T6" y="T7"/>
                  </a:cxn>
                  <a:cxn ang="T16">
                    <a:pos x="T8" y="T9"/>
                  </a:cxn>
                  <a:cxn ang="T17">
                    <a:pos x="T10" y="T11"/>
                  </a:cxn>
                </a:cxnLst>
                <a:rect l="T18" t="T19" r="T20" b="T21"/>
                <a:pathLst>
                  <a:path w="374" h="358">
                    <a:moveTo>
                      <a:pt x="374" y="335"/>
                    </a:moveTo>
                    <a:lnTo>
                      <a:pt x="28" y="0"/>
                    </a:lnTo>
                    <a:lnTo>
                      <a:pt x="0" y="0"/>
                    </a:lnTo>
                    <a:lnTo>
                      <a:pt x="351" y="358"/>
                    </a:lnTo>
                    <a:lnTo>
                      <a:pt x="374" y="335"/>
                    </a:lnTo>
                    <a:close/>
                  </a:path>
                </a:pathLst>
              </a:custGeom>
              <a:solidFill>
                <a:srgbClr val="000000"/>
              </a:solidFill>
              <a:ln w="9525">
                <a:noFill/>
                <a:round/>
                <a:headEnd/>
                <a:tailEnd/>
              </a:ln>
            </p:spPr>
            <p:txBody>
              <a:bodyPr/>
              <a:lstStyle/>
              <a:p>
                <a:endParaRPr lang="en-US" sz="1725"/>
              </a:p>
            </p:txBody>
          </p:sp>
          <p:sp>
            <p:nvSpPr>
              <p:cNvPr id="5911" name="Freeform 84"/>
              <p:cNvSpPr>
                <a:spLocks/>
              </p:cNvSpPr>
              <p:nvPr/>
            </p:nvSpPr>
            <p:spPr bwMode="auto">
              <a:xfrm>
                <a:off x="2435" y="2724"/>
                <a:ext cx="219" cy="174"/>
              </a:xfrm>
              <a:custGeom>
                <a:avLst/>
                <a:gdLst>
                  <a:gd name="T0" fmla="*/ 219 w 440"/>
                  <a:gd name="T1" fmla="*/ 167 h 348"/>
                  <a:gd name="T2" fmla="*/ 18 w 440"/>
                  <a:gd name="T3" fmla="*/ 0 h 348"/>
                  <a:gd name="T4" fmla="*/ 0 w 440"/>
                  <a:gd name="T5" fmla="*/ 0 h 348"/>
                  <a:gd name="T6" fmla="*/ 201 w 440"/>
                  <a:gd name="T7" fmla="*/ 174 h 348"/>
                  <a:gd name="T8" fmla="*/ 219 w 440"/>
                  <a:gd name="T9" fmla="*/ 167 h 348"/>
                  <a:gd name="T10" fmla="*/ 219 w 440"/>
                  <a:gd name="T11" fmla="*/ 167 h 348"/>
                  <a:gd name="T12" fmla="*/ 0 60000 65536"/>
                  <a:gd name="T13" fmla="*/ 0 60000 65536"/>
                  <a:gd name="T14" fmla="*/ 0 60000 65536"/>
                  <a:gd name="T15" fmla="*/ 0 60000 65536"/>
                  <a:gd name="T16" fmla="*/ 0 60000 65536"/>
                  <a:gd name="T17" fmla="*/ 0 60000 65536"/>
                  <a:gd name="T18" fmla="*/ 0 w 440"/>
                  <a:gd name="T19" fmla="*/ 0 h 348"/>
                  <a:gd name="T20" fmla="*/ 440 w 440"/>
                  <a:gd name="T21" fmla="*/ 348 h 348"/>
                </a:gdLst>
                <a:ahLst/>
                <a:cxnLst>
                  <a:cxn ang="T12">
                    <a:pos x="T0" y="T1"/>
                  </a:cxn>
                  <a:cxn ang="T13">
                    <a:pos x="T2" y="T3"/>
                  </a:cxn>
                  <a:cxn ang="T14">
                    <a:pos x="T4" y="T5"/>
                  </a:cxn>
                  <a:cxn ang="T15">
                    <a:pos x="T6" y="T7"/>
                  </a:cxn>
                  <a:cxn ang="T16">
                    <a:pos x="T8" y="T9"/>
                  </a:cxn>
                  <a:cxn ang="T17">
                    <a:pos x="T10" y="T11"/>
                  </a:cxn>
                </a:cxnLst>
                <a:rect l="T18" t="T19" r="T20" b="T21"/>
                <a:pathLst>
                  <a:path w="440" h="348">
                    <a:moveTo>
                      <a:pt x="440" y="333"/>
                    </a:moveTo>
                    <a:lnTo>
                      <a:pt x="37" y="0"/>
                    </a:lnTo>
                    <a:lnTo>
                      <a:pt x="0" y="0"/>
                    </a:lnTo>
                    <a:lnTo>
                      <a:pt x="403" y="348"/>
                    </a:lnTo>
                    <a:lnTo>
                      <a:pt x="440" y="333"/>
                    </a:lnTo>
                    <a:close/>
                  </a:path>
                </a:pathLst>
              </a:custGeom>
              <a:solidFill>
                <a:srgbClr val="000000"/>
              </a:solidFill>
              <a:ln w="9525">
                <a:noFill/>
                <a:round/>
                <a:headEnd/>
                <a:tailEnd/>
              </a:ln>
            </p:spPr>
            <p:txBody>
              <a:bodyPr/>
              <a:lstStyle/>
              <a:p>
                <a:endParaRPr lang="en-US" sz="1725"/>
              </a:p>
            </p:txBody>
          </p:sp>
          <p:sp>
            <p:nvSpPr>
              <p:cNvPr id="5912" name="Freeform 85"/>
              <p:cNvSpPr>
                <a:spLocks/>
              </p:cNvSpPr>
              <p:nvPr/>
            </p:nvSpPr>
            <p:spPr bwMode="auto">
              <a:xfrm>
                <a:off x="2446" y="2405"/>
                <a:ext cx="151" cy="139"/>
              </a:xfrm>
              <a:custGeom>
                <a:avLst/>
                <a:gdLst>
                  <a:gd name="T0" fmla="*/ 151 w 302"/>
                  <a:gd name="T1" fmla="*/ 133 h 277"/>
                  <a:gd name="T2" fmla="*/ 13 w 302"/>
                  <a:gd name="T3" fmla="*/ 0 h 277"/>
                  <a:gd name="T4" fmla="*/ 0 w 302"/>
                  <a:gd name="T5" fmla="*/ 1 h 277"/>
                  <a:gd name="T6" fmla="*/ 134 w 302"/>
                  <a:gd name="T7" fmla="*/ 139 h 277"/>
                  <a:gd name="T8" fmla="*/ 151 w 302"/>
                  <a:gd name="T9" fmla="*/ 133 h 277"/>
                  <a:gd name="T10" fmla="*/ 151 w 302"/>
                  <a:gd name="T11" fmla="*/ 133 h 277"/>
                  <a:gd name="T12" fmla="*/ 0 60000 65536"/>
                  <a:gd name="T13" fmla="*/ 0 60000 65536"/>
                  <a:gd name="T14" fmla="*/ 0 60000 65536"/>
                  <a:gd name="T15" fmla="*/ 0 60000 65536"/>
                  <a:gd name="T16" fmla="*/ 0 60000 65536"/>
                  <a:gd name="T17" fmla="*/ 0 60000 65536"/>
                  <a:gd name="T18" fmla="*/ 0 w 302"/>
                  <a:gd name="T19" fmla="*/ 0 h 277"/>
                  <a:gd name="T20" fmla="*/ 302 w 302"/>
                  <a:gd name="T21" fmla="*/ 277 h 277"/>
                </a:gdLst>
                <a:ahLst/>
                <a:cxnLst>
                  <a:cxn ang="T12">
                    <a:pos x="T0" y="T1"/>
                  </a:cxn>
                  <a:cxn ang="T13">
                    <a:pos x="T2" y="T3"/>
                  </a:cxn>
                  <a:cxn ang="T14">
                    <a:pos x="T4" y="T5"/>
                  </a:cxn>
                  <a:cxn ang="T15">
                    <a:pos x="T6" y="T7"/>
                  </a:cxn>
                  <a:cxn ang="T16">
                    <a:pos x="T8" y="T9"/>
                  </a:cxn>
                  <a:cxn ang="T17">
                    <a:pos x="T10" y="T11"/>
                  </a:cxn>
                </a:cxnLst>
                <a:rect l="T18" t="T19" r="T20" b="T21"/>
                <a:pathLst>
                  <a:path w="302" h="277">
                    <a:moveTo>
                      <a:pt x="302" y="266"/>
                    </a:moveTo>
                    <a:lnTo>
                      <a:pt x="27" y="0"/>
                    </a:lnTo>
                    <a:lnTo>
                      <a:pt x="0" y="2"/>
                    </a:lnTo>
                    <a:lnTo>
                      <a:pt x="268" y="277"/>
                    </a:lnTo>
                    <a:lnTo>
                      <a:pt x="302" y="266"/>
                    </a:lnTo>
                    <a:close/>
                  </a:path>
                </a:pathLst>
              </a:custGeom>
              <a:solidFill>
                <a:srgbClr val="000000"/>
              </a:solidFill>
              <a:ln w="9525">
                <a:noFill/>
                <a:round/>
                <a:headEnd/>
                <a:tailEnd/>
              </a:ln>
            </p:spPr>
            <p:txBody>
              <a:bodyPr/>
              <a:lstStyle/>
              <a:p>
                <a:endParaRPr lang="en-US" sz="1725"/>
              </a:p>
            </p:txBody>
          </p:sp>
          <p:sp>
            <p:nvSpPr>
              <p:cNvPr id="5913" name="Freeform 86"/>
              <p:cNvSpPr>
                <a:spLocks/>
              </p:cNvSpPr>
              <p:nvPr/>
            </p:nvSpPr>
            <p:spPr bwMode="auto">
              <a:xfrm>
                <a:off x="2441" y="2264"/>
                <a:ext cx="136" cy="146"/>
              </a:xfrm>
              <a:custGeom>
                <a:avLst/>
                <a:gdLst>
                  <a:gd name="T0" fmla="*/ 136 w 272"/>
                  <a:gd name="T1" fmla="*/ 131 h 292"/>
                  <a:gd name="T2" fmla="*/ 10 w 272"/>
                  <a:gd name="T3" fmla="*/ 0 h 292"/>
                  <a:gd name="T4" fmla="*/ 0 w 272"/>
                  <a:gd name="T5" fmla="*/ 3 h 292"/>
                  <a:gd name="T6" fmla="*/ 131 w 272"/>
                  <a:gd name="T7" fmla="*/ 146 h 292"/>
                  <a:gd name="T8" fmla="*/ 136 w 272"/>
                  <a:gd name="T9" fmla="*/ 131 h 292"/>
                  <a:gd name="T10" fmla="*/ 136 w 272"/>
                  <a:gd name="T11" fmla="*/ 131 h 292"/>
                  <a:gd name="T12" fmla="*/ 0 60000 65536"/>
                  <a:gd name="T13" fmla="*/ 0 60000 65536"/>
                  <a:gd name="T14" fmla="*/ 0 60000 65536"/>
                  <a:gd name="T15" fmla="*/ 0 60000 65536"/>
                  <a:gd name="T16" fmla="*/ 0 60000 65536"/>
                  <a:gd name="T17" fmla="*/ 0 60000 65536"/>
                  <a:gd name="T18" fmla="*/ 0 w 272"/>
                  <a:gd name="T19" fmla="*/ 0 h 292"/>
                  <a:gd name="T20" fmla="*/ 272 w 272"/>
                  <a:gd name="T21" fmla="*/ 292 h 292"/>
                </a:gdLst>
                <a:ahLst/>
                <a:cxnLst>
                  <a:cxn ang="T12">
                    <a:pos x="T0" y="T1"/>
                  </a:cxn>
                  <a:cxn ang="T13">
                    <a:pos x="T2" y="T3"/>
                  </a:cxn>
                  <a:cxn ang="T14">
                    <a:pos x="T4" y="T5"/>
                  </a:cxn>
                  <a:cxn ang="T15">
                    <a:pos x="T6" y="T7"/>
                  </a:cxn>
                  <a:cxn ang="T16">
                    <a:pos x="T8" y="T9"/>
                  </a:cxn>
                  <a:cxn ang="T17">
                    <a:pos x="T10" y="T11"/>
                  </a:cxn>
                </a:cxnLst>
                <a:rect l="T18" t="T19" r="T20" b="T21"/>
                <a:pathLst>
                  <a:path w="272" h="292">
                    <a:moveTo>
                      <a:pt x="272" y="262"/>
                    </a:moveTo>
                    <a:lnTo>
                      <a:pt x="21" y="0"/>
                    </a:lnTo>
                    <a:lnTo>
                      <a:pt x="0" y="7"/>
                    </a:lnTo>
                    <a:lnTo>
                      <a:pt x="262" y="292"/>
                    </a:lnTo>
                    <a:lnTo>
                      <a:pt x="272" y="262"/>
                    </a:lnTo>
                    <a:close/>
                  </a:path>
                </a:pathLst>
              </a:custGeom>
              <a:solidFill>
                <a:srgbClr val="000000"/>
              </a:solidFill>
              <a:ln w="9525">
                <a:noFill/>
                <a:round/>
                <a:headEnd/>
                <a:tailEnd/>
              </a:ln>
            </p:spPr>
            <p:txBody>
              <a:bodyPr/>
              <a:lstStyle/>
              <a:p>
                <a:endParaRPr lang="en-US" sz="1725"/>
              </a:p>
            </p:txBody>
          </p:sp>
          <p:sp>
            <p:nvSpPr>
              <p:cNvPr id="5914" name="Freeform 87"/>
              <p:cNvSpPr>
                <a:spLocks/>
              </p:cNvSpPr>
              <p:nvPr/>
            </p:nvSpPr>
            <p:spPr bwMode="auto">
              <a:xfrm>
                <a:off x="2440" y="2151"/>
                <a:ext cx="115" cy="117"/>
              </a:xfrm>
              <a:custGeom>
                <a:avLst/>
                <a:gdLst>
                  <a:gd name="T0" fmla="*/ 115 w 230"/>
                  <a:gd name="T1" fmla="*/ 108 h 234"/>
                  <a:gd name="T2" fmla="*/ 14 w 230"/>
                  <a:gd name="T3" fmla="*/ 0 h 234"/>
                  <a:gd name="T4" fmla="*/ 0 w 230"/>
                  <a:gd name="T5" fmla="*/ 3 h 234"/>
                  <a:gd name="T6" fmla="*/ 110 w 230"/>
                  <a:gd name="T7" fmla="*/ 117 h 234"/>
                  <a:gd name="T8" fmla="*/ 115 w 230"/>
                  <a:gd name="T9" fmla="*/ 108 h 234"/>
                  <a:gd name="T10" fmla="*/ 115 w 230"/>
                  <a:gd name="T11" fmla="*/ 108 h 234"/>
                  <a:gd name="T12" fmla="*/ 0 60000 65536"/>
                  <a:gd name="T13" fmla="*/ 0 60000 65536"/>
                  <a:gd name="T14" fmla="*/ 0 60000 65536"/>
                  <a:gd name="T15" fmla="*/ 0 60000 65536"/>
                  <a:gd name="T16" fmla="*/ 0 60000 65536"/>
                  <a:gd name="T17" fmla="*/ 0 60000 65536"/>
                  <a:gd name="T18" fmla="*/ 0 w 230"/>
                  <a:gd name="T19" fmla="*/ 0 h 234"/>
                  <a:gd name="T20" fmla="*/ 230 w 230"/>
                  <a:gd name="T21" fmla="*/ 234 h 234"/>
                </a:gdLst>
                <a:ahLst/>
                <a:cxnLst>
                  <a:cxn ang="T12">
                    <a:pos x="T0" y="T1"/>
                  </a:cxn>
                  <a:cxn ang="T13">
                    <a:pos x="T2" y="T3"/>
                  </a:cxn>
                  <a:cxn ang="T14">
                    <a:pos x="T4" y="T5"/>
                  </a:cxn>
                  <a:cxn ang="T15">
                    <a:pos x="T6" y="T7"/>
                  </a:cxn>
                  <a:cxn ang="T16">
                    <a:pos x="T8" y="T9"/>
                  </a:cxn>
                  <a:cxn ang="T17">
                    <a:pos x="T10" y="T11"/>
                  </a:cxn>
                </a:cxnLst>
                <a:rect l="T18" t="T19" r="T20" b="T21"/>
                <a:pathLst>
                  <a:path w="230" h="234">
                    <a:moveTo>
                      <a:pt x="230" y="215"/>
                    </a:moveTo>
                    <a:lnTo>
                      <a:pt x="28" y="0"/>
                    </a:lnTo>
                    <a:lnTo>
                      <a:pt x="0" y="6"/>
                    </a:lnTo>
                    <a:lnTo>
                      <a:pt x="220" y="234"/>
                    </a:lnTo>
                    <a:lnTo>
                      <a:pt x="230" y="215"/>
                    </a:lnTo>
                    <a:close/>
                  </a:path>
                </a:pathLst>
              </a:custGeom>
              <a:solidFill>
                <a:srgbClr val="000000"/>
              </a:solidFill>
              <a:ln w="9525">
                <a:noFill/>
                <a:round/>
                <a:headEnd/>
                <a:tailEnd/>
              </a:ln>
            </p:spPr>
            <p:txBody>
              <a:bodyPr/>
              <a:lstStyle/>
              <a:p>
                <a:endParaRPr lang="en-US" sz="1725"/>
              </a:p>
            </p:txBody>
          </p:sp>
          <p:sp>
            <p:nvSpPr>
              <p:cNvPr id="5915" name="Freeform 88"/>
              <p:cNvSpPr>
                <a:spLocks/>
              </p:cNvSpPr>
              <p:nvPr/>
            </p:nvSpPr>
            <p:spPr bwMode="auto">
              <a:xfrm>
                <a:off x="2441" y="2029"/>
                <a:ext cx="104" cy="126"/>
              </a:xfrm>
              <a:custGeom>
                <a:avLst/>
                <a:gdLst>
                  <a:gd name="T0" fmla="*/ 104 w 207"/>
                  <a:gd name="T1" fmla="*/ 124 h 253"/>
                  <a:gd name="T2" fmla="*/ 7 w 207"/>
                  <a:gd name="T3" fmla="*/ 0 h 253"/>
                  <a:gd name="T4" fmla="*/ 0 w 207"/>
                  <a:gd name="T5" fmla="*/ 10 h 253"/>
                  <a:gd name="T6" fmla="*/ 91 w 207"/>
                  <a:gd name="T7" fmla="*/ 126 h 253"/>
                  <a:gd name="T8" fmla="*/ 104 w 207"/>
                  <a:gd name="T9" fmla="*/ 124 h 253"/>
                  <a:gd name="T10" fmla="*/ 104 w 207"/>
                  <a:gd name="T11" fmla="*/ 124 h 253"/>
                  <a:gd name="T12" fmla="*/ 0 60000 65536"/>
                  <a:gd name="T13" fmla="*/ 0 60000 65536"/>
                  <a:gd name="T14" fmla="*/ 0 60000 65536"/>
                  <a:gd name="T15" fmla="*/ 0 60000 65536"/>
                  <a:gd name="T16" fmla="*/ 0 60000 65536"/>
                  <a:gd name="T17" fmla="*/ 0 60000 65536"/>
                  <a:gd name="T18" fmla="*/ 0 w 207"/>
                  <a:gd name="T19" fmla="*/ 0 h 253"/>
                  <a:gd name="T20" fmla="*/ 207 w 207"/>
                  <a:gd name="T21" fmla="*/ 253 h 253"/>
                </a:gdLst>
                <a:ahLst/>
                <a:cxnLst>
                  <a:cxn ang="T12">
                    <a:pos x="T0" y="T1"/>
                  </a:cxn>
                  <a:cxn ang="T13">
                    <a:pos x="T2" y="T3"/>
                  </a:cxn>
                  <a:cxn ang="T14">
                    <a:pos x="T4" y="T5"/>
                  </a:cxn>
                  <a:cxn ang="T15">
                    <a:pos x="T6" y="T7"/>
                  </a:cxn>
                  <a:cxn ang="T16">
                    <a:pos x="T8" y="T9"/>
                  </a:cxn>
                  <a:cxn ang="T17">
                    <a:pos x="T10" y="T11"/>
                  </a:cxn>
                </a:cxnLst>
                <a:rect l="T18" t="T19" r="T20" b="T21"/>
                <a:pathLst>
                  <a:path w="207" h="253">
                    <a:moveTo>
                      <a:pt x="207" y="249"/>
                    </a:moveTo>
                    <a:lnTo>
                      <a:pt x="13" y="0"/>
                    </a:lnTo>
                    <a:lnTo>
                      <a:pt x="0" y="21"/>
                    </a:lnTo>
                    <a:lnTo>
                      <a:pt x="182" y="253"/>
                    </a:lnTo>
                    <a:lnTo>
                      <a:pt x="207" y="249"/>
                    </a:lnTo>
                    <a:close/>
                  </a:path>
                </a:pathLst>
              </a:custGeom>
              <a:solidFill>
                <a:srgbClr val="000000"/>
              </a:solidFill>
              <a:ln w="9525">
                <a:noFill/>
                <a:round/>
                <a:headEnd/>
                <a:tailEnd/>
              </a:ln>
            </p:spPr>
            <p:txBody>
              <a:bodyPr/>
              <a:lstStyle/>
              <a:p>
                <a:endParaRPr lang="en-US" sz="1725"/>
              </a:p>
            </p:txBody>
          </p:sp>
          <p:sp>
            <p:nvSpPr>
              <p:cNvPr id="5916" name="Freeform 89"/>
              <p:cNvSpPr>
                <a:spLocks/>
              </p:cNvSpPr>
              <p:nvPr/>
            </p:nvSpPr>
            <p:spPr bwMode="auto">
              <a:xfrm>
                <a:off x="2497" y="2539"/>
                <a:ext cx="188" cy="178"/>
              </a:xfrm>
              <a:custGeom>
                <a:avLst/>
                <a:gdLst>
                  <a:gd name="T0" fmla="*/ 0 w 374"/>
                  <a:gd name="T1" fmla="*/ 167 h 358"/>
                  <a:gd name="T2" fmla="*/ 173 w 374"/>
                  <a:gd name="T3" fmla="*/ 0 h 358"/>
                  <a:gd name="T4" fmla="*/ 188 w 374"/>
                  <a:gd name="T5" fmla="*/ 0 h 358"/>
                  <a:gd name="T6" fmla="*/ 12 w 374"/>
                  <a:gd name="T7" fmla="*/ 178 h 358"/>
                  <a:gd name="T8" fmla="*/ 0 w 374"/>
                  <a:gd name="T9" fmla="*/ 167 h 358"/>
                  <a:gd name="T10" fmla="*/ 0 w 374"/>
                  <a:gd name="T11" fmla="*/ 167 h 358"/>
                  <a:gd name="T12" fmla="*/ 0 60000 65536"/>
                  <a:gd name="T13" fmla="*/ 0 60000 65536"/>
                  <a:gd name="T14" fmla="*/ 0 60000 65536"/>
                  <a:gd name="T15" fmla="*/ 0 60000 65536"/>
                  <a:gd name="T16" fmla="*/ 0 60000 65536"/>
                  <a:gd name="T17" fmla="*/ 0 60000 65536"/>
                  <a:gd name="T18" fmla="*/ 0 w 374"/>
                  <a:gd name="T19" fmla="*/ 0 h 358"/>
                  <a:gd name="T20" fmla="*/ 374 w 374"/>
                  <a:gd name="T21" fmla="*/ 358 h 358"/>
                </a:gdLst>
                <a:ahLst/>
                <a:cxnLst>
                  <a:cxn ang="T12">
                    <a:pos x="T0" y="T1"/>
                  </a:cxn>
                  <a:cxn ang="T13">
                    <a:pos x="T2" y="T3"/>
                  </a:cxn>
                  <a:cxn ang="T14">
                    <a:pos x="T4" y="T5"/>
                  </a:cxn>
                  <a:cxn ang="T15">
                    <a:pos x="T6" y="T7"/>
                  </a:cxn>
                  <a:cxn ang="T16">
                    <a:pos x="T8" y="T9"/>
                  </a:cxn>
                  <a:cxn ang="T17">
                    <a:pos x="T10" y="T11"/>
                  </a:cxn>
                </a:cxnLst>
                <a:rect l="T18" t="T19" r="T20" b="T21"/>
                <a:pathLst>
                  <a:path w="374" h="358">
                    <a:moveTo>
                      <a:pt x="0" y="335"/>
                    </a:moveTo>
                    <a:lnTo>
                      <a:pt x="344" y="0"/>
                    </a:lnTo>
                    <a:lnTo>
                      <a:pt x="374" y="0"/>
                    </a:lnTo>
                    <a:lnTo>
                      <a:pt x="23" y="358"/>
                    </a:lnTo>
                    <a:lnTo>
                      <a:pt x="0" y="335"/>
                    </a:lnTo>
                    <a:close/>
                  </a:path>
                </a:pathLst>
              </a:custGeom>
              <a:solidFill>
                <a:srgbClr val="000000"/>
              </a:solidFill>
              <a:ln w="9525">
                <a:noFill/>
                <a:round/>
                <a:headEnd/>
                <a:tailEnd/>
              </a:ln>
            </p:spPr>
            <p:txBody>
              <a:bodyPr/>
              <a:lstStyle/>
              <a:p>
                <a:endParaRPr lang="en-US" sz="1725"/>
              </a:p>
            </p:txBody>
          </p:sp>
          <p:sp>
            <p:nvSpPr>
              <p:cNvPr id="5917" name="Freeform 90"/>
              <p:cNvSpPr>
                <a:spLocks/>
              </p:cNvSpPr>
              <p:nvPr/>
            </p:nvSpPr>
            <p:spPr bwMode="auto">
              <a:xfrm>
                <a:off x="2502" y="2715"/>
                <a:ext cx="219" cy="175"/>
              </a:xfrm>
              <a:custGeom>
                <a:avLst/>
                <a:gdLst>
                  <a:gd name="T0" fmla="*/ 0 w 438"/>
                  <a:gd name="T1" fmla="*/ 167 h 350"/>
                  <a:gd name="T2" fmla="*/ 201 w 438"/>
                  <a:gd name="T3" fmla="*/ 0 h 350"/>
                  <a:gd name="T4" fmla="*/ 219 w 438"/>
                  <a:gd name="T5" fmla="*/ 0 h 350"/>
                  <a:gd name="T6" fmla="*/ 18 w 438"/>
                  <a:gd name="T7" fmla="*/ 175 h 350"/>
                  <a:gd name="T8" fmla="*/ 0 w 438"/>
                  <a:gd name="T9" fmla="*/ 167 h 350"/>
                  <a:gd name="T10" fmla="*/ 0 w 438"/>
                  <a:gd name="T11" fmla="*/ 167 h 350"/>
                  <a:gd name="T12" fmla="*/ 0 60000 65536"/>
                  <a:gd name="T13" fmla="*/ 0 60000 65536"/>
                  <a:gd name="T14" fmla="*/ 0 60000 65536"/>
                  <a:gd name="T15" fmla="*/ 0 60000 65536"/>
                  <a:gd name="T16" fmla="*/ 0 60000 65536"/>
                  <a:gd name="T17" fmla="*/ 0 60000 65536"/>
                  <a:gd name="T18" fmla="*/ 0 w 438"/>
                  <a:gd name="T19" fmla="*/ 0 h 350"/>
                  <a:gd name="T20" fmla="*/ 438 w 438"/>
                  <a:gd name="T21" fmla="*/ 350 h 350"/>
                </a:gdLst>
                <a:ahLst/>
                <a:cxnLst>
                  <a:cxn ang="T12">
                    <a:pos x="T0" y="T1"/>
                  </a:cxn>
                  <a:cxn ang="T13">
                    <a:pos x="T2" y="T3"/>
                  </a:cxn>
                  <a:cxn ang="T14">
                    <a:pos x="T4" y="T5"/>
                  </a:cxn>
                  <a:cxn ang="T15">
                    <a:pos x="T6" y="T7"/>
                  </a:cxn>
                  <a:cxn ang="T16">
                    <a:pos x="T8" y="T9"/>
                  </a:cxn>
                  <a:cxn ang="T17">
                    <a:pos x="T10" y="T11"/>
                  </a:cxn>
                </a:cxnLst>
                <a:rect l="T18" t="T19" r="T20" b="T21"/>
                <a:pathLst>
                  <a:path w="438" h="350">
                    <a:moveTo>
                      <a:pt x="0" y="334"/>
                    </a:moveTo>
                    <a:lnTo>
                      <a:pt x="401" y="0"/>
                    </a:lnTo>
                    <a:lnTo>
                      <a:pt x="438" y="0"/>
                    </a:lnTo>
                    <a:lnTo>
                      <a:pt x="36" y="350"/>
                    </a:lnTo>
                    <a:lnTo>
                      <a:pt x="0" y="334"/>
                    </a:lnTo>
                    <a:close/>
                  </a:path>
                </a:pathLst>
              </a:custGeom>
              <a:solidFill>
                <a:srgbClr val="000000"/>
              </a:solidFill>
              <a:ln w="9525">
                <a:noFill/>
                <a:round/>
                <a:headEnd/>
                <a:tailEnd/>
              </a:ln>
            </p:spPr>
            <p:txBody>
              <a:bodyPr/>
              <a:lstStyle/>
              <a:p>
                <a:endParaRPr lang="en-US" sz="1725"/>
              </a:p>
            </p:txBody>
          </p:sp>
          <p:sp>
            <p:nvSpPr>
              <p:cNvPr id="5918" name="Freeform 91"/>
              <p:cNvSpPr>
                <a:spLocks/>
              </p:cNvSpPr>
              <p:nvPr/>
            </p:nvSpPr>
            <p:spPr bwMode="auto">
              <a:xfrm>
                <a:off x="2500" y="2400"/>
                <a:ext cx="150" cy="139"/>
              </a:xfrm>
              <a:custGeom>
                <a:avLst/>
                <a:gdLst>
                  <a:gd name="T0" fmla="*/ 0 w 300"/>
                  <a:gd name="T1" fmla="*/ 135 h 278"/>
                  <a:gd name="T2" fmla="*/ 137 w 300"/>
                  <a:gd name="T3" fmla="*/ 0 h 278"/>
                  <a:gd name="T4" fmla="*/ 150 w 300"/>
                  <a:gd name="T5" fmla="*/ 3 h 278"/>
                  <a:gd name="T6" fmla="*/ 16 w 300"/>
                  <a:gd name="T7" fmla="*/ 139 h 278"/>
                  <a:gd name="T8" fmla="*/ 0 w 300"/>
                  <a:gd name="T9" fmla="*/ 135 h 278"/>
                  <a:gd name="T10" fmla="*/ 0 w 300"/>
                  <a:gd name="T11" fmla="*/ 135 h 278"/>
                  <a:gd name="T12" fmla="*/ 0 60000 65536"/>
                  <a:gd name="T13" fmla="*/ 0 60000 65536"/>
                  <a:gd name="T14" fmla="*/ 0 60000 65536"/>
                  <a:gd name="T15" fmla="*/ 0 60000 65536"/>
                  <a:gd name="T16" fmla="*/ 0 60000 65536"/>
                  <a:gd name="T17" fmla="*/ 0 60000 65536"/>
                  <a:gd name="T18" fmla="*/ 0 w 300"/>
                  <a:gd name="T19" fmla="*/ 0 h 278"/>
                  <a:gd name="T20" fmla="*/ 300 w 300"/>
                  <a:gd name="T21" fmla="*/ 278 h 278"/>
                </a:gdLst>
                <a:ahLst/>
                <a:cxnLst>
                  <a:cxn ang="T12">
                    <a:pos x="T0" y="T1"/>
                  </a:cxn>
                  <a:cxn ang="T13">
                    <a:pos x="T2" y="T3"/>
                  </a:cxn>
                  <a:cxn ang="T14">
                    <a:pos x="T4" y="T5"/>
                  </a:cxn>
                  <a:cxn ang="T15">
                    <a:pos x="T6" y="T7"/>
                  </a:cxn>
                  <a:cxn ang="T16">
                    <a:pos x="T8" y="T9"/>
                  </a:cxn>
                  <a:cxn ang="T17">
                    <a:pos x="T10" y="T11"/>
                  </a:cxn>
                </a:cxnLst>
                <a:rect l="T18" t="T19" r="T20" b="T21"/>
                <a:pathLst>
                  <a:path w="300" h="278">
                    <a:moveTo>
                      <a:pt x="0" y="270"/>
                    </a:moveTo>
                    <a:lnTo>
                      <a:pt x="273" y="0"/>
                    </a:lnTo>
                    <a:lnTo>
                      <a:pt x="300" y="6"/>
                    </a:lnTo>
                    <a:lnTo>
                      <a:pt x="32" y="278"/>
                    </a:lnTo>
                    <a:lnTo>
                      <a:pt x="0" y="270"/>
                    </a:lnTo>
                    <a:close/>
                  </a:path>
                </a:pathLst>
              </a:custGeom>
              <a:solidFill>
                <a:srgbClr val="000000"/>
              </a:solidFill>
              <a:ln w="9525">
                <a:noFill/>
                <a:round/>
                <a:headEnd/>
                <a:tailEnd/>
              </a:ln>
            </p:spPr>
            <p:txBody>
              <a:bodyPr/>
              <a:lstStyle/>
              <a:p>
                <a:endParaRPr lang="en-US" sz="1725"/>
              </a:p>
            </p:txBody>
          </p:sp>
          <p:sp>
            <p:nvSpPr>
              <p:cNvPr id="5919" name="Freeform 92"/>
              <p:cNvSpPr>
                <a:spLocks/>
              </p:cNvSpPr>
              <p:nvPr/>
            </p:nvSpPr>
            <p:spPr bwMode="auto">
              <a:xfrm>
                <a:off x="2498" y="2264"/>
                <a:ext cx="136" cy="145"/>
              </a:xfrm>
              <a:custGeom>
                <a:avLst/>
                <a:gdLst>
                  <a:gd name="T0" fmla="*/ 0 w 272"/>
                  <a:gd name="T1" fmla="*/ 130 h 290"/>
                  <a:gd name="T2" fmla="*/ 125 w 272"/>
                  <a:gd name="T3" fmla="*/ 0 h 290"/>
                  <a:gd name="T4" fmla="*/ 136 w 272"/>
                  <a:gd name="T5" fmla="*/ 2 h 290"/>
                  <a:gd name="T6" fmla="*/ 5 w 272"/>
                  <a:gd name="T7" fmla="*/ 145 h 290"/>
                  <a:gd name="T8" fmla="*/ 0 w 272"/>
                  <a:gd name="T9" fmla="*/ 130 h 290"/>
                  <a:gd name="T10" fmla="*/ 0 w 272"/>
                  <a:gd name="T11" fmla="*/ 130 h 290"/>
                  <a:gd name="T12" fmla="*/ 0 60000 65536"/>
                  <a:gd name="T13" fmla="*/ 0 60000 65536"/>
                  <a:gd name="T14" fmla="*/ 0 60000 65536"/>
                  <a:gd name="T15" fmla="*/ 0 60000 65536"/>
                  <a:gd name="T16" fmla="*/ 0 60000 65536"/>
                  <a:gd name="T17" fmla="*/ 0 60000 65536"/>
                  <a:gd name="T18" fmla="*/ 0 w 272"/>
                  <a:gd name="T19" fmla="*/ 0 h 290"/>
                  <a:gd name="T20" fmla="*/ 272 w 272"/>
                  <a:gd name="T21" fmla="*/ 290 h 290"/>
                </a:gdLst>
                <a:ahLst/>
                <a:cxnLst>
                  <a:cxn ang="T12">
                    <a:pos x="T0" y="T1"/>
                  </a:cxn>
                  <a:cxn ang="T13">
                    <a:pos x="T2" y="T3"/>
                  </a:cxn>
                  <a:cxn ang="T14">
                    <a:pos x="T4" y="T5"/>
                  </a:cxn>
                  <a:cxn ang="T15">
                    <a:pos x="T6" y="T7"/>
                  </a:cxn>
                  <a:cxn ang="T16">
                    <a:pos x="T8" y="T9"/>
                  </a:cxn>
                  <a:cxn ang="T17">
                    <a:pos x="T10" y="T11"/>
                  </a:cxn>
                </a:cxnLst>
                <a:rect l="T18" t="T19" r="T20" b="T21"/>
                <a:pathLst>
                  <a:path w="272" h="290">
                    <a:moveTo>
                      <a:pt x="0" y="260"/>
                    </a:moveTo>
                    <a:lnTo>
                      <a:pt x="251" y="0"/>
                    </a:lnTo>
                    <a:lnTo>
                      <a:pt x="272" y="5"/>
                    </a:lnTo>
                    <a:lnTo>
                      <a:pt x="11" y="290"/>
                    </a:lnTo>
                    <a:lnTo>
                      <a:pt x="0" y="260"/>
                    </a:lnTo>
                    <a:close/>
                  </a:path>
                </a:pathLst>
              </a:custGeom>
              <a:solidFill>
                <a:srgbClr val="000000"/>
              </a:solidFill>
              <a:ln w="9525">
                <a:noFill/>
                <a:round/>
                <a:headEnd/>
                <a:tailEnd/>
              </a:ln>
            </p:spPr>
            <p:txBody>
              <a:bodyPr/>
              <a:lstStyle/>
              <a:p>
                <a:endParaRPr lang="en-US" sz="1725"/>
              </a:p>
            </p:txBody>
          </p:sp>
          <p:sp>
            <p:nvSpPr>
              <p:cNvPr id="5920" name="Freeform 93"/>
              <p:cNvSpPr>
                <a:spLocks/>
              </p:cNvSpPr>
              <p:nvPr/>
            </p:nvSpPr>
            <p:spPr bwMode="auto">
              <a:xfrm>
                <a:off x="2502" y="2153"/>
                <a:ext cx="116" cy="118"/>
              </a:xfrm>
              <a:custGeom>
                <a:avLst/>
                <a:gdLst>
                  <a:gd name="T0" fmla="*/ 0 w 232"/>
                  <a:gd name="T1" fmla="*/ 108 h 236"/>
                  <a:gd name="T2" fmla="*/ 102 w 232"/>
                  <a:gd name="T3" fmla="*/ 0 h 236"/>
                  <a:gd name="T4" fmla="*/ 116 w 232"/>
                  <a:gd name="T5" fmla="*/ 3 h 236"/>
                  <a:gd name="T6" fmla="*/ 4 w 232"/>
                  <a:gd name="T7" fmla="*/ 118 h 236"/>
                  <a:gd name="T8" fmla="*/ 0 w 232"/>
                  <a:gd name="T9" fmla="*/ 108 h 236"/>
                  <a:gd name="T10" fmla="*/ 0 w 232"/>
                  <a:gd name="T11" fmla="*/ 108 h 236"/>
                  <a:gd name="T12" fmla="*/ 0 60000 65536"/>
                  <a:gd name="T13" fmla="*/ 0 60000 65536"/>
                  <a:gd name="T14" fmla="*/ 0 60000 65536"/>
                  <a:gd name="T15" fmla="*/ 0 60000 65536"/>
                  <a:gd name="T16" fmla="*/ 0 60000 65536"/>
                  <a:gd name="T17" fmla="*/ 0 60000 65536"/>
                  <a:gd name="T18" fmla="*/ 0 w 232"/>
                  <a:gd name="T19" fmla="*/ 0 h 236"/>
                  <a:gd name="T20" fmla="*/ 232 w 232"/>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232" h="236">
                    <a:moveTo>
                      <a:pt x="0" y="215"/>
                    </a:moveTo>
                    <a:lnTo>
                      <a:pt x="204" y="0"/>
                    </a:lnTo>
                    <a:lnTo>
                      <a:pt x="232" y="6"/>
                    </a:lnTo>
                    <a:lnTo>
                      <a:pt x="8" y="236"/>
                    </a:lnTo>
                    <a:lnTo>
                      <a:pt x="0" y="215"/>
                    </a:lnTo>
                    <a:close/>
                  </a:path>
                </a:pathLst>
              </a:custGeom>
              <a:solidFill>
                <a:srgbClr val="000000"/>
              </a:solidFill>
              <a:ln w="9525">
                <a:noFill/>
                <a:round/>
                <a:headEnd/>
                <a:tailEnd/>
              </a:ln>
            </p:spPr>
            <p:txBody>
              <a:bodyPr/>
              <a:lstStyle/>
              <a:p>
                <a:endParaRPr lang="en-US" sz="1725"/>
              </a:p>
            </p:txBody>
          </p:sp>
          <p:sp>
            <p:nvSpPr>
              <p:cNvPr id="5921" name="Freeform 94"/>
              <p:cNvSpPr>
                <a:spLocks/>
              </p:cNvSpPr>
              <p:nvPr/>
            </p:nvSpPr>
            <p:spPr bwMode="auto">
              <a:xfrm>
                <a:off x="2484" y="2036"/>
                <a:ext cx="103" cy="125"/>
              </a:xfrm>
              <a:custGeom>
                <a:avLst/>
                <a:gdLst>
                  <a:gd name="T0" fmla="*/ 0 w 206"/>
                  <a:gd name="T1" fmla="*/ 124 h 251"/>
                  <a:gd name="T2" fmla="*/ 96 w 206"/>
                  <a:gd name="T3" fmla="*/ 0 h 251"/>
                  <a:gd name="T4" fmla="*/ 103 w 206"/>
                  <a:gd name="T5" fmla="*/ 10 h 251"/>
                  <a:gd name="T6" fmla="*/ 12 w 206"/>
                  <a:gd name="T7" fmla="*/ 125 h 251"/>
                  <a:gd name="T8" fmla="*/ 0 w 206"/>
                  <a:gd name="T9" fmla="*/ 124 h 251"/>
                  <a:gd name="T10" fmla="*/ 0 w 206"/>
                  <a:gd name="T11" fmla="*/ 124 h 251"/>
                  <a:gd name="T12" fmla="*/ 0 60000 65536"/>
                  <a:gd name="T13" fmla="*/ 0 60000 65536"/>
                  <a:gd name="T14" fmla="*/ 0 60000 65536"/>
                  <a:gd name="T15" fmla="*/ 0 60000 65536"/>
                  <a:gd name="T16" fmla="*/ 0 60000 65536"/>
                  <a:gd name="T17" fmla="*/ 0 60000 65536"/>
                  <a:gd name="T18" fmla="*/ 0 w 206"/>
                  <a:gd name="T19" fmla="*/ 0 h 251"/>
                  <a:gd name="T20" fmla="*/ 206 w 206"/>
                  <a:gd name="T21" fmla="*/ 251 h 251"/>
                </a:gdLst>
                <a:ahLst/>
                <a:cxnLst>
                  <a:cxn ang="T12">
                    <a:pos x="T0" y="T1"/>
                  </a:cxn>
                  <a:cxn ang="T13">
                    <a:pos x="T2" y="T3"/>
                  </a:cxn>
                  <a:cxn ang="T14">
                    <a:pos x="T4" y="T5"/>
                  </a:cxn>
                  <a:cxn ang="T15">
                    <a:pos x="T6" y="T7"/>
                  </a:cxn>
                  <a:cxn ang="T16">
                    <a:pos x="T8" y="T9"/>
                  </a:cxn>
                  <a:cxn ang="T17">
                    <a:pos x="T10" y="T11"/>
                  </a:cxn>
                </a:cxnLst>
                <a:rect l="T18" t="T19" r="T20" b="T21"/>
                <a:pathLst>
                  <a:path w="206" h="251">
                    <a:moveTo>
                      <a:pt x="0" y="249"/>
                    </a:moveTo>
                    <a:lnTo>
                      <a:pt x="192" y="0"/>
                    </a:lnTo>
                    <a:lnTo>
                      <a:pt x="206" y="21"/>
                    </a:lnTo>
                    <a:lnTo>
                      <a:pt x="23" y="251"/>
                    </a:lnTo>
                    <a:lnTo>
                      <a:pt x="0" y="249"/>
                    </a:lnTo>
                    <a:close/>
                  </a:path>
                </a:pathLst>
              </a:custGeom>
              <a:solidFill>
                <a:srgbClr val="000000"/>
              </a:solidFill>
              <a:ln w="9525">
                <a:noFill/>
                <a:round/>
                <a:headEnd/>
                <a:tailEnd/>
              </a:ln>
            </p:spPr>
            <p:txBody>
              <a:bodyPr/>
              <a:lstStyle/>
              <a:p>
                <a:endParaRPr lang="en-US" sz="1725"/>
              </a:p>
            </p:txBody>
          </p:sp>
          <p:sp>
            <p:nvSpPr>
              <p:cNvPr id="5922" name="Freeform 95"/>
              <p:cNvSpPr>
                <a:spLocks/>
              </p:cNvSpPr>
              <p:nvPr/>
            </p:nvSpPr>
            <p:spPr bwMode="auto">
              <a:xfrm>
                <a:off x="2518" y="2541"/>
                <a:ext cx="188" cy="178"/>
              </a:xfrm>
              <a:custGeom>
                <a:avLst/>
                <a:gdLst>
                  <a:gd name="T0" fmla="*/ 188 w 374"/>
                  <a:gd name="T1" fmla="*/ 166 h 355"/>
                  <a:gd name="T2" fmla="*/ 14 w 374"/>
                  <a:gd name="T3" fmla="*/ 0 h 355"/>
                  <a:gd name="T4" fmla="*/ 0 w 374"/>
                  <a:gd name="T5" fmla="*/ 0 h 355"/>
                  <a:gd name="T6" fmla="*/ 176 w 374"/>
                  <a:gd name="T7" fmla="*/ 178 h 355"/>
                  <a:gd name="T8" fmla="*/ 188 w 374"/>
                  <a:gd name="T9" fmla="*/ 166 h 355"/>
                  <a:gd name="T10" fmla="*/ 188 w 374"/>
                  <a:gd name="T11" fmla="*/ 166 h 355"/>
                  <a:gd name="T12" fmla="*/ 0 60000 65536"/>
                  <a:gd name="T13" fmla="*/ 0 60000 65536"/>
                  <a:gd name="T14" fmla="*/ 0 60000 65536"/>
                  <a:gd name="T15" fmla="*/ 0 60000 65536"/>
                  <a:gd name="T16" fmla="*/ 0 60000 65536"/>
                  <a:gd name="T17" fmla="*/ 0 60000 65536"/>
                  <a:gd name="T18" fmla="*/ 0 w 374"/>
                  <a:gd name="T19" fmla="*/ 0 h 355"/>
                  <a:gd name="T20" fmla="*/ 374 w 374"/>
                  <a:gd name="T21" fmla="*/ 355 h 355"/>
                </a:gdLst>
                <a:ahLst/>
                <a:cxnLst>
                  <a:cxn ang="T12">
                    <a:pos x="T0" y="T1"/>
                  </a:cxn>
                  <a:cxn ang="T13">
                    <a:pos x="T2" y="T3"/>
                  </a:cxn>
                  <a:cxn ang="T14">
                    <a:pos x="T4" y="T5"/>
                  </a:cxn>
                  <a:cxn ang="T15">
                    <a:pos x="T6" y="T7"/>
                  </a:cxn>
                  <a:cxn ang="T16">
                    <a:pos x="T8" y="T9"/>
                  </a:cxn>
                  <a:cxn ang="T17">
                    <a:pos x="T10" y="T11"/>
                  </a:cxn>
                </a:cxnLst>
                <a:rect l="T18" t="T19" r="T20" b="T21"/>
                <a:pathLst>
                  <a:path w="374" h="355">
                    <a:moveTo>
                      <a:pt x="374" y="332"/>
                    </a:moveTo>
                    <a:lnTo>
                      <a:pt x="28" y="0"/>
                    </a:lnTo>
                    <a:lnTo>
                      <a:pt x="0" y="0"/>
                    </a:lnTo>
                    <a:lnTo>
                      <a:pt x="351" y="355"/>
                    </a:lnTo>
                    <a:lnTo>
                      <a:pt x="374" y="332"/>
                    </a:lnTo>
                    <a:close/>
                  </a:path>
                </a:pathLst>
              </a:custGeom>
              <a:solidFill>
                <a:srgbClr val="000000"/>
              </a:solidFill>
              <a:ln w="9525">
                <a:noFill/>
                <a:round/>
                <a:headEnd/>
                <a:tailEnd/>
              </a:ln>
            </p:spPr>
            <p:txBody>
              <a:bodyPr/>
              <a:lstStyle/>
              <a:p>
                <a:endParaRPr lang="en-US" sz="1725"/>
              </a:p>
            </p:txBody>
          </p:sp>
          <p:sp>
            <p:nvSpPr>
              <p:cNvPr id="5923" name="Freeform 96"/>
              <p:cNvSpPr>
                <a:spLocks/>
              </p:cNvSpPr>
              <p:nvPr/>
            </p:nvSpPr>
            <p:spPr bwMode="auto">
              <a:xfrm>
                <a:off x="2518" y="2720"/>
                <a:ext cx="219" cy="175"/>
              </a:xfrm>
              <a:custGeom>
                <a:avLst/>
                <a:gdLst>
                  <a:gd name="T0" fmla="*/ 219 w 437"/>
                  <a:gd name="T1" fmla="*/ 168 h 350"/>
                  <a:gd name="T2" fmla="*/ 18 w 437"/>
                  <a:gd name="T3" fmla="*/ 0 h 350"/>
                  <a:gd name="T4" fmla="*/ 0 w 437"/>
                  <a:gd name="T5" fmla="*/ 0 h 350"/>
                  <a:gd name="T6" fmla="*/ 201 w 437"/>
                  <a:gd name="T7" fmla="*/ 175 h 350"/>
                  <a:gd name="T8" fmla="*/ 219 w 437"/>
                  <a:gd name="T9" fmla="*/ 168 h 350"/>
                  <a:gd name="T10" fmla="*/ 219 w 437"/>
                  <a:gd name="T11" fmla="*/ 168 h 350"/>
                  <a:gd name="T12" fmla="*/ 0 60000 65536"/>
                  <a:gd name="T13" fmla="*/ 0 60000 65536"/>
                  <a:gd name="T14" fmla="*/ 0 60000 65536"/>
                  <a:gd name="T15" fmla="*/ 0 60000 65536"/>
                  <a:gd name="T16" fmla="*/ 0 60000 65536"/>
                  <a:gd name="T17" fmla="*/ 0 60000 65536"/>
                  <a:gd name="T18" fmla="*/ 0 w 437"/>
                  <a:gd name="T19" fmla="*/ 0 h 350"/>
                  <a:gd name="T20" fmla="*/ 437 w 437"/>
                  <a:gd name="T21" fmla="*/ 350 h 350"/>
                </a:gdLst>
                <a:ahLst/>
                <a:cxnLst>
                  <a:cxn ang="T12">
                    <a:pos x="T0" y="T1"/>
                  </a:cxn>
                  <a:cxn ang="T13">
                    <a:pos x="T2" y="T3"/>
                  </a:cxn>
                  <a:cxn ang="T14">
                    <a:pos x="T4" y="T5"/>
                  </a:cxn>
                  <a:cxn ang="T15">
                    <a:pos x="T6" y="T7"/>
                  </a:cxn>
                  <a:cxn ang="T16">
                    <a:pos x="T8" y="T9"/>
                  </a:cxn>
                  <a:cxn ang="T17">
                    <a:pos x="T10" y="T11"/>
                  </a:cxn>
                </a:cxnLst>
                <a:rect l="T18" t="T19" r="T20" b="T21"/>
                <a:pathLst>
                  <a:path w="437" h="350">
                    <a:moveTo>
                      <a:pt x="437" y="335"/>
                    </a:moveTo>
                    <a:lnTo>
                      <a:pt x="36" y="0"/>
                    </a:lnTo>
                    <a:lnTo>
                      <a:pt x="0" y="0"/>
                    </a:lnTo>
                    <a:lnTo>
                      <a:pt x="401" y="350"/>
                    </a:lnTo>
                    <a:lnTo>
                      <a:pt x="437" y="335"/>
                    </a:lnTo>
                    <a:close/>
                  </a:path>
                </a:pathLst>
              </a:custGeom>
              <a:solidFill>
                <a:srgbClr val="000000"/>
              </a:solidFill>
              <a:ln w="9525">
                <a:noFill/>
                <a:round/>
                <a:headEnd/>
                <a:tailEnd/>
              </a:ln>
            </p:spPr>
            <p:txBody>
              <a:bodyPr/>
              <a:lstStyle/>
              <a:p>
                <a:endParaRPr lang="en-US" sz="1725"/>
              </a:p>
            </p:txBody>
          </p:sp>
          <p:sp>
            <p:nvSpPr>
              <p:cNvPr id="5924" name="Freeform 97"/>
              <p:cNvSpPr>
                <a:spLocks/>
              </p:cNvSpPr>
              <p:nvPr/>
            </p:nvSpPr>
            <p:spPr bwMode="auto">
              <a:xfrm>
                <a:off x="2515" y="2400"/>
                <a:ext cx="150" cy="139"/>
              </a:xfrm>
              <a:custGeom>
                <a:avLst/>
                <a:gdLst>
                  <a:gd name="T0" fmla="*/ 150 w 298"/>
                  <a:gd name="T1" fmla="*/ 135 h 278"/>
                  <a:gd name="T2" fmla="*/ 13 w 298"/>
                  <a:gd name="T3" fmla="*/ 0 h 278"/>
                  <a:gd name="T4" fmla="*/ 0 w 298"/>
                  <a:gd name="T5" fmla="*/ 3 h 278"/>
                  <a:gd name="T6" fmla="*/ 134 w 298"/>
                  <a:gd name="T7" fmla="*/ 139 h 278"/>
                  <a:gd name="T8" fmla="*/ 150 w 298"/>
                  <a:gd name="T9" fmla="*/ 135 h 278"/>
                  <a:gd name="T10" fmla="*/ 150 w 298"/>
                  <a:gd name="T11" fmla="*/ 135 h 278"/>
                  <a:gd name="T12" fmla="*/ 0 60000 65536"/>
                  <a:gd name="T13" fmla="*/ 0 60000 65536"/>
                  <a:gd name="T14" fmla="*/ 0 60000 65536"/>
                  <a:gd name="T15" fmla="*/ 0 60000 65536"/>
                  <a:gd name="T16" fmla="*/ 0 60000 65536"/>
                  <a:gd name="T17" fmla="*/ 0 60000 65536"/>
                  <a:gd name="T18" fmla="*/ 0 w 298"/>
                  <a:gd name="T19" fmla="*/ 0 h 278"/>
                  <a:gd name="T20" fmla="*/ 298 w 298"/>
                  <a:gd name="T21" fmla="*/ 278 h 278"/>
                </a:gdLst>
                <a:ahLst/>
                <a:cxnLst>
                  <a:cxn ang="T12">
                    <a:pos x="T0" y="T1"/>
                  </a:cxn>
                  <a:cxn ang="T13">
                    <a:pos x="T2" y="T3"/>
                  </a:cxn>
                  <a:cxn ang="T14">
                    <a:pos x="T4" y="T5"/>
                  </a:cxn>
                  <a:cxn ang="T15">
                    <a:pos x="T6" y="T7"/>
                  </a:cxn>
                  <a:cxn ang="T16">
                    <a:pos x="T8" y="T9"/>
                  </a:cxn>
                  <a:cxn ang="T17">
                    <a:pos x="T10" y="T11"/>
                  </a:cxn>
                </a:cxnLst>
                <a:rect l="T18" t="T19" r="T20" b="T21"/>
                <a:pathLst>
                  <a:path w="298" h="278">
                    <a:moveTo>
                      <a:pt x="298" y="270"/>
                    </a:moveTo>
                    <a:lnTo>
                      <a:pt x="25" y="0"/>
                    </a:lnTo>
                    <a:lnTo>
                      <a:pt x="0" y="6"/>
                    </a:lnTo>
                    <a:lnTo>
                      <a:pt x="266" y="278"/>
                    </a:lnTo>
                    <a:lnTo>
                      <a:pt x="298" y="270"/>
                    </a:lnTo>
                    <a:close/>
                  </a:path>
                </a:pathLst>
              </a:custGeom>
              <a:solidFill>
                <a:srgbClr val="000000"/>
              </a:solidFill>
              <a:ln w="9525">
                <a:noFill/>
                <a:round/>
                <a:headEnd/>
                <a:tailEnd/>
              </a:ln>
            </p:spPr>
            <p:txBody>
              <a:bodyPr/>
              <a:lstStyle/>
              <a:p>
                <a:endParaRPr lang="en-US" sz="1725"/>
              </a:p>
            </p:txBody>
          </p:sp>
          <p:sp>
            <p:nvSpPr>
              <p:cNvPr id="5925" name="Freeform 98"/>
              <p:cNvSpPr>
                <a:spLocks/>
              </p:cNvSpPr>
              <p:nvPr/>
            </p:nvSpPr>
            <p:spPr bwMode="auto">
              <a:xfrm>
                <a:off x="2510" y="2260"/>
                <a:ext cx="135" cy="145"/>
              </a:xfrm>
              <a:custGeom>
                <a:avLst/>
                <a:gdLst>
                  <a:gd name="T0" fmla="*/ 135 w 270"/>
                  <a:gd name="T1" fmla="*/ 131 h 291"/>
                  <a:gd name="T2" fmla="*/ 10 w 270"/>
                  <a:gd name="T3" fmla="*/ 0 h 291"/>
                  <a:gd name="T4" fmla="*/ 0 w 270"/>
                  <a:gd name="T5" fmla="*/ 4 h 291"/>
                  <a:gd name="T6" fmla="*/ 130 w 270"/>
                  <a:gd name="T7" fmla="*/ 145 h 291"/>
                  <a:gd name="T8" fmla="*/ 135 w 270"/>
                  <a:gd name="T9" fmla="*/ 131 h 291"/>
                  <a:gd name="T10" fmla="*/ 135 w 270"/>
                  <a:gd name="T11" fmla="*/ 131 h 291"/>
                  <a:gd name="T12" fmla="*/ 0 60000 65536"/>
                  <a:gd name="T13" fmla="*/ 0 60000 65536"/>
                  <a:gd name="T14" fmla="*/ 0 60000 65536"/>
                  <a:gd name="T15" fmla="*/ 0 60000 65536"/>
                  <a:gd name="T16" fmla="*/ 0 60000 65536"/>
                  <a:gd name="T17" fmla="*/ 0 60000 65536"/>
                  <a:gd name="T18" fmla="*/ 0 w 270"/>
                  <a:gd name="T19" fmla="*/ 0 h 291"/>
                  <a:gd name="T20" fmla="*/ 270 w 270"/>
                  <a:gd name="T21" fmla="*/ 291 h 291"/>
                </a:gdLst>
                <a:ahLst/>
                <a:cxnLst>
                  <a:cxn ang="T12">
                    <a:pos x="T0" y="T1"/>
                  </a:cxn>
                  <a:cxn ang="T13">
                    <a:pos x="T2" y="T3"/>
                  </a:cxn>
                  <a:cxn ang="T14">
                    <a:pos x="T4" y="T5"/>
                  </a:cxn>
                  <a:cxn ang="T15">
                    <a:pos x="T6" y="T7"/>
                  </a:cxn>
                  <a:cxn ang="T16">
                    <a:pos x="T8" y="T9"/>
                  </a:cxn>
                  <a:cxn ang="T17">
                    <a:pos x="T10" y="T11"/>
                  </a:cxn>
                </a:cxnLst>
                <a:rect l="T18" t="T19" r="T20" b="T21"/>
                <a:pathLst>
                  <a:path w="270" h="291">
                    <a:moveTo>
                      <a:pt x="270" y="262"/>
                    </a:moveTo>
                    <a:lnTo>
                      <a:pt x="20" y="0"/>
                    </a:lnTo>
                    <a:lnTo>
                      <a:pt x="0" y="8"/>
                    </a:lnTo>
                    <a:lnTo>
                      <a:pt x="260" y="291"/>
                    </a:lnTo>
                    <a:lnTo>
                      <a:pt x="270" y="262"/>
                    </a:lnTo>
                    <a:close/>
                  </a:path>
                </a:pathLst>
              </a:custGeom>
              <a:solidFill>
                <a:srgbClr val="000000"/>
              </a:solidFill>
              <a:ln w="9525">
                <a:noFill/>
                <a:round/>
                <a:headEnd/>
                <a:tailEnd/>
              </a:ln>
            </p:spPr>
            <p:txBody>
              <a:bodyPr/>
              <a:lstStyle/>
              <a:p>
                <a:endParaRPr lang="en-US" sz="1725"/>
              </a:p>
            </p:txBody>
          </p:sp>
          <p:sp>
            <p:nvSpPr>
              <p:cNvPr id="5926" name="Freeform 99"/>
              <p:cNvSpPr>
                <a:spLocks/>
              </p:cNvSpPr>
              <p:nvPr/>
            </p:nvSpPr>
            <p:spPr bwMode="auto">
              <a:xfrm>
                <a:off x="2509" y="2153"/>
                <a:ext cx="115" cy="116"/>
              </a:xfrm>
              <a:custGeom>
                <a:avLst/>
                <a:gdLst>
                  <a:gd name="T0" fmla="*/ 115 w 230"/>
                  <a:gd name="T1" fmla="*/ 107 h 234"/>
                  <a:gd name="T2" fmla="*/ 14 w 230"/>
                  <a:gd name="T3" fmla="*/ 0 h 234"/>
                  <a:gd name="T4" fmla="*/ 0 w 230"/>
                  <a:gd name="T5" fmla="*/ 3 h 234"/>
                  <a:gd name="T6" fmla="*/ 110 w 230"/>
                  <a:gd name="T7" fmla="*/ 116 h 234"/>
                  <a:gd name="T8" fmla="*/ 115 w 230"/>
                  <a:gd name="T9" fmla="*/ 107 h 234"/>
                  <a:gd name="T10" fmla="*/ 115 w 230"/>
                  <a:gd name="T11" fmla="*/ 107 h 234"/>
                  <a:gd name="T12" fmla="*/ 0 60000 65536"/>
                  <a:gd name="T13" fmla="*/ 0 60000 65536"/>
                  <a:gd name="T14" fmla="*/ 0 60000 65536"/>
                  <a:gd name="T15" fmla="*/ 0 60000 65536"/>
                  <a:gd name="T16" fmla="*/ 0 60000 65536"/>
                  <a:gd name="T17" fmla="*/ 0 60000 65536"/>
                  <a:gd name="T18" fmla="*/ 0 w 230"/>
                  <a:gd name="T19" fmla="*/ 0 h 234"/>
                  <a:gd name="T20" fmla="*/ 230 w 230"/>
                  <a:gd name="T21" fmla="*/ 234 h 234"/>
                </a:gdLst>
                <a:ahLst/>
                <a:cxnLst>
                  <a:cxn ang="T12">
                    <a:pos x="T0" y="T1"/>
                  </a:cxn>
                  <a:cxn ang="T13">
                    <a:pos x="T2" y="T3"/>
                  </a:cxn>
                  <a:cxn ang="T14">
                    <a:pos x="T4" y="T5"/>
                  </a:cxn>
                  <a:cxn ang="T15">
                    <a:pos x="T6" y="T7"/>
                  </a:cxn>
                  <a:cxn ang="T16">
                    <a:pos x="T8" y="T9"/>
                  </a:cxn>
                  <a:cxn ang="T17">
                    <a:pos x="T10" y="T11"/>
                  </a:cxn>
                </a:cxnLst>
                <a:rect l="T18" t="T19" r="T20" b="T21"/>
                <a:pathLst>
                  <a:path w="230" h="234">
                    <a:moveTo>
                      <a:pt x="230" y="215"/>
                    </a:moveTo>
                    <a:lnTo>
                      <a:pt x="28" y="0"/>
                    </a:lnTo>
                    <a:lnTo>
                      <a:pt x="0" y="6"/>
                    </a:lnTo>
                    <a:lnTo>
                      <a:pt x="220" y="234"/>
                    </a:lnTo>
                    <a:lnTo>
                      <a:pt x="230" y="215"/>
                    </a:lnTo>
                    <a:close/>
                  </a:path>
                </a:pathLst>
              </a:custGeom>
              <a:solidFill>
                <a:srgbClr val="000000"/>
              </a:solidFill>
              <a:ln w="9525">
                <a:noFill/>
                <a:round/>
                <a:headEnd/>
                <a:tailEnd/>
              </a:ln>
            </p:spPr>
            <p:txBody>
              <a:bodyPr/>
              <a:lstStyle/>
              <a:p>
                <a:endParaRPr lang="en-US" sz="1725"/>
              </a:p>
            </p:txBody>
          </p:sp>
          <p:sp>
            <p:nvSpPr>
              <p:cNvPr id="5927" name="Freeform 100"/>
              <p:cNvSpPr>
                <a:spLocks/>
              </p:cNvSpPr>
              <p:nvPr/>
            </p:nvSpPr>
            <p:spPr bwMode="auto">
              <a:xfrm>
                <a:off x="2506" y="2029"/>
                <a:ext cx="104" cy="126"/>
              </a:xfrm>
              <a:custGeom>
                <a:avLst/>
                <a:gdLst>
                  <a:gd name="T0" fmla="*/ 104 w 207"/>
                  <a:gd name="T1" fmla="*/ 124 h 253"/>
                  <a:gd name="T2" fmla="*/ 7 w 207"/>
                  <a:gd name="T3" fmla="*/ 0 h 253"/>
                  <a:gd name="T4" fmla="*/ 0 w 207"/>
                  <a:gd name="T5" fmla="*/ 10 h 253"/>
                  <a:gd name="T6" fmla="*/ 92 w 207"/>
                  <a:gd name="T7" fmla="*/ 126 h 253"/>
                  <a:gd name="T8" fmla="*/ 104 w 207"/>
                  <a:gd name="T9" fmla="*/ 124 h 253"/>
                  <a:gd name="T10" fmla="*/ 104 w 207"/>
                  <a:gd name="T11" fmla="*/ 124 h 253"/>
                  <a:gd name="T12" fmla="*/ 0 60000 65536"/>
                  <a:gd name="T13" fmla="*/ 0 60000 65536"/>
                  <a:gd name="T14" fmla="*/ 0 60000 65536"/>
                  <a:gd name="T15" fmla="*/ 0 60000 65536"/>
                  <a:gd name="T16" fmla="*/ 0 60000 65536"/>
                  <a:gd name="T17" fmla="*/ 0 60000 65536"/>
                  <a:gd name="T18" fmla="*/ 0 w 207"/>
                  <a:gd name="T19" fmla="*/ 0 h 253"/>
                  <a:gd name="T20" fmla="*/ 207 w 207"/>
                  <a:gd name="T21" fmla="*/ 253 h 253"/>
                </a:gdLst>
                <a:ahLst/>
                <a:cxnLst>
                  <a:cxn ang="T12">
                    <a:pos x="T0" y="T1"/>
                  </a:cxn>
                  <a:cxn ang="T13">
                    <a:pos x="T2" y="T3"/>
                  </a:cxn>
                  <a:cxn ang="T14">
                    <a:pos x="T4" y="T5"/>
                  </a:cxn>
                  <a:cxn ang="T15">
                    <a:pos x="T6" y="T7"/>
                  </a:cxn>
                  <a:cxn ang="T16">
                    <a:pos x="T8" y="T9"/>
                  </a:cxn>
                  <a:cxn ang="T17">
                    <a:pos x="T10" y="T11"/>
                  </a:cxn>
                </a:cxnLst>
                <a:rect l="T18" t="T19" r="T20" b="T21"/>
                <a:pathLst>
                  <a:path w="207" h="253">
                    <a:moveTo>
                      <a:pt x="207" y="249"/>
                    </a:moveTo>
                    <a:lnTo>
                      <a:pt x="13" y="0"/>
                    </a:lnTo>
                    <a:lnTo>
                      <a:pt x="0" y="21"/>
                    </a:lnTo>
                    <a:lnTo>
                      <a:pt x="184" y="253"/>
                    </a:lnTo>
                    <a:lnTo>
                      <a:pt x="207" y="249"/>
                    </a:lnTo>
                    <a:close/>
                  </a:path>
                </a:pathLst>
              </a:custGeom>
              <a:solidFill>
                <a:srgbClr val="000000"/>
              </a:solidFill>
              <a:ln w="9525">
                <a:noFill/>
                <a:round/>
                <a:headEnd/>
                <a:tailEnd/>
              </a:ln>
            </p:spPr>
            <p:txBody>
              <a:bodyPr/>
              <a:lstStyle/>
              <a:p>
                <a:endParaRPr lang="en-US" sz="1725"/>
              </a:p>
            </p:txBody>
          </p:sp>
          <p:sp>
            <p:nvSpPr>
              <p:cNvPr id="5928" name="Freeform 101"/>
              <p:cNvSpPr>
                <a:spLocks/>
              </p:cNvSpPr>
              <p:nvPr/>
            </p:nvSpPr>
            <p:spPr bwMode="auto">
              <a:xfrm>
                <a:off x="2359" y="1935"/>
                <a:ext cx="286" cy="100"/>
              </a:xfrm>
              <a:custGeom>
                <a:avLst/>
                <a:gdLst>
                  <a:gd name="T0" fmla="*/ 0 w 573"/>
                  <a:gd name="T1" fmla="*/ 100 h 199"/>
                  <a:gd name="T2" fmla="*/ 75 w 573"/>
                  <a:gd name="T3" fmla="*/ 69 h 199"/>
                  <a:gd name="T4" fmla="*/ 283 w 573"/>
                  <a:gd name="T5" fmla="*/ 69 h 199"/>
                  <a:gd name="T6" fmla="*/ 286 w 573"/>
                  <a:gd name="T7" fmla="*/ 10 h 199"/>
                  <a:gd name="T8" fmla="*/ 69 w 573"/>
                  <a:gd name="T9" fmla="*/ 0 h 199"/>
                  <a:gd name="T10" fmla="*/ 0 w 573"/>
                  <a:gd name="T11" fmla="*/ 33 h 199"/>
                  <a:gd name="T12" fmla="*/ 0 w 573"/>
                  <a:gd name="T13" fmla="*/ 100 h 199"/>
                  <a:gd name="T14" fmla="*/ 0 w 573"/>
                  <a:gd name="T15" fmla="*/ 100 h 199"/>
                  <a:gd name="T16" fmla="*/ 0 60000 65536"/>
                  <a:gd name="T17" fmla="*/ 0 60000 65536"/>
                  <a:gd name="T18" fmla="*/ 0 60000 65536"/>
                  <a:gd name="T19" fmla="*/ 0 60000 65536"/>
                  <a:gd name="T20" fmla="*/ 0 60000 65536"/>
                  <a:gd name="T21" fmla="*/ 0 60000 65536"/>
                  <a:gd name="T22" fmla="*/ 0 60000 65536"/>
                  <a:gd name="T23" fmla="*/ 0 60000 65536"/>
                  <a:gd name="T24" fmla="*/ 0 w 573"/>
                  <a:gd name="T25" fmla="*/ 0 h 199"/>
                  <a:gd name="T26" fmla="*/ 573 w 573"/>
                  <a:gd name="T27" fmla="*/ 199 h 1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3" h="199">
                    <a:moveTo>
                      <a:pt x="0" y="199"/>
                    </a:moveTo>
                    <a:lnTo>
                      <a:pt x="150" y="137"/>
                    </a:lnTo>
                    <a:lnTo>
                      <a:pt x="567" y="138"/>
                    </a:lnTo>
                    <a:lnTo>
                      <a:pt x="573" y="19"/>
                    </a:lnTo>
                    <a:lnTo>
                      <a:pt x="139" y="0"/>
                    </a:lnTo>
                    <a:lnTo>
                      <a:pt x="0" y="66"/>
                    </a:lnTo>
                    <a:lnTo>
                      <a:pt x="0" y="199"/>
                    </a:lnTo>
                    <a:close/>
                  </a:path>
                </a:pathLst>
              </a:custGeom>
              <a:solidFill>
                <a:srgbClr val="000000"/>
              </a:solidFill>
              <a:ln w="9525">
                <a:noFill/>
                <a:round/>
                <a:headEnd/>
                <a:tailEnd/>
              </a:ln>
            </p:spPr>
            <p:txBody>
              <a:bodyPr/>
              <a:lstStyle/>
              <a:p>
                <a:endParaRPr lang="en-US" sz="1725"/>
              </a:p>
            </p:txBody>
          </p:sp>
          <p:sp>
            <p:nvSpPr>
              <p:cNvPr id="5929" name="Freeform 102"/>
              <p:cNvSpPr>
                <a:spLocks/>
              </p:cNvSpPr>
              <p:nvPr/>
            </p:nvSpPr>
            <p:spPr bwMode="auto">
              <a:xfrm>
                <a:off x="2386" y="1753"/>
                <a:ext cx="246" cy="154"/>
              </a:xfrm>
              <a:custGeom>
                <a:avLst/>
                <a:gdLst>
                  <a:gd name="T0" fmla="*/ 0 w 493"/>
                  <a:gd name="T1" fmla="*/ 2 h 308"/>
                  <a:gd name="T2" fmla="*/ 3 w 493"/>
                  <a:gd name="T3" fmla="*/ 113 h 308"/>
                  <a:gd name="T4" fmla="*/ 4 w 493"/>
                  <a:gd name="T5" fmla="*/ 114 h 308"/>
                  <a:gd name="T6" fmla="*/ 7 w 493"/>
                  <a:gd name="T7" fmla="*/ 115 h 308"/>
                  <a:gd name="T8" fmla="*/ 12 w 493"/>
                  <a:gd name="T9" fmla="*/ 119 h 308"/>
                  <a:gd name="T10" fmla="*/ 21 w 493"/>
                  <a:gd name="T11" fmla="*/ 124 h 308"/>
                  <a:gd name="T12" fmla="*/ 30 w 493"/>
                  <a:gd name="T13" fmla="*/ 129 h 308"/>
                  <a:gd name="T14" fmla="*/ 42 w 493"/>
                  <a:gd name="T15" fmla="*/ 135 h 308"/>
                  <a:gd name="T16" fmla="*/ 56 w 493"/>
                  <a:gd name="T17" fmla="*/ 140 h 308"/>
                  <a:gd name="T18" fmla="*/ 71 w 493"/>
                  <a:gd name="T19" fmla="*/ 145 h 308"/>
                  <a:gd name="T20" fmla="*/ 88 w 493"/>
                  <a:gd name="T21" fmla="*/ 149 h 308"/>
                  <a:gd name="T22" fmla="*/ 106 w 493"/>
                  <a:gd name="T23" fmla="*/ 152 h 308"/>
                  <a:gd name="T24" fmla="*/ 126 w 493"/>
                  <a:gd name="T25" fmla="*/ 153 h 308"/>
                  <a:gd name="T26" fmla="*/ 148 w 493"/>
                  <a:gd name="T27" fmla="*/ 154 h 308"/>
                  <a:gd name="T28" fmla="*/ 171 w 493"/>
                  <a:gd name="T29" fmla="*/ 151 h 308"/>
                  <a:gd name="T30" fmla="*/ 195 w 493"/>
                  <a:gd name="T31" fmla="*/ 147 h 308"/>
                  <a:gd name="T32" fmla="*/ 220 w 493"/>
                  <a:gd name="T33" fmla="*/ 140 h 308"/>
                  <a:gd name="T34" fmla="*/ 246 w 493"/>
                  <a:gd name="T35" fmla="*/ 130 h 308"/>
                  <a:gd name="T36" fmla="*/ 246 w 493"/>
                  <a:gd name="T37" fmla="*/ 18 h 308"/>
                  <a:gd name="T38" fmla="*/ 236 w 493"/>
                  <a:gd name="T39" fmla="*/ 17 h 308"/>
                  <a:gd name="T40" fmla="*/ 236 w 493"/>
                  <a:gd name="T41" fmla="*/ 124 h 308"/>
                  <a:gd name="T42" fmla="*/ 234 w 493"/>
                  <a:gd name="T43" fmla="*/ 125 h 308"/>
                  <a:gd name="T44" fmla="*/ 229 w 493"/>
                  <a:gd name="T45" fmla="*/ 127 h 308"/>
                  <a:gd name="T46" fmla="*/ 222 w 493"/>
                  <a:gd name="T47" fmla="*/ 129 h 308"/>
                  <a:gd name="T48" fmla="*/ 214 w 493"/>
                  <a:gd name="T49" fmla="*/ 132 h 308"/>
                  <a:gd name="T50" fmla="*/ 202 w 493"/>
                  <a:gd name="T51" fmla="*/ 135 h 308"/>
                  <a:gd name="T52" fmla="*/ 189 w 493"/>
                  <a:gd name="T53" fmla="*/ 138 h 308"/>
                  <a:gd name="T54" fmla="*/ 175 w 493"/>
                  <a:gd name="T55" fmla="*/ 141 h 308"/>
                  <a:gd name="T56" fmla="*/ 159 w 493"/>
                  <a:gd name="T57" fmla="*/ 144 h 308"/>
                  <a:gd name="T58" fmla="*/ 142 w 493"/>
                  <a:gd name="T59" fmla="*/ 144 h 308"/>
                  <a:gd name="T60" fmla="*/ 124 w 493"/>
                  <a:gd name="T61" fmla="*/ 144 h 308"/>
                  <a:gd name="T62" fmla="*/ 105 w 493"/>
                  <a:gd name="T63" fmla="*/ 143 h 308"/>
                  <a:gd name="T64" fmla="*/ 86 w 493"/>
                  <a:gd name="T65" fmla="*/ 140 h 308"/>
                  <a:gd name="T66" fmla="*/ 67 w 493"/>
                  <a:gd name="T67" fmla="*/ 135 h 308"/>
                  <a:gd name="T68" fmla="*/ 47 w 493"/>
                  <a:gd name="T69" fmla="*/ 127 h 308"/>
                  <a:gd name="T70" fmla="*/ 28 w 493"/>
                  <a:gd name="T71" fmla="*/ 117 h 308"/>
                  <a:gd name="T72" fmla="*/ 10 w 493"/>
                  <a:gd name="T73" fmla="*/ 105 h 308"/>
                  <a:gd name="T74" fmla="*/ 14 w 493"/>
                  <a:gd name="T75" fmla="*/ 0 h 308"/>
                  <a:gd name="T76" fmla="*/ 0 w 493"/>
                  <a:gd name="T77" fmla="*/ 2 h 308"/>
                  <a:gd name="T78" fmla="*/ 0 w 493"/>
                  <a:gd name="T79" fmla="*/ 2 h 3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3"/>
                  <a:gd name="T121" fmla="*/ 0 h 308"/>
                  <a:gd name="T122" fmla="*/ 493 w 493"/>
                  <a:gd name="T123" fmla="*/ 308 h 3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3" h="308">
                    <a:moveTo>
                      <a:pt x="0" y="5"/>
                    </a:moveTo>
                    <a:lnTo>
                      <a:pt x="6" y="226"/>
                    </a:lnTo>
                    <a:lnTo>
                      <a:pt x="8" y="228"/>
                    </a:lnTo>
                    <a:lnTo>
                      <a:pt x="14" y="231"/>
                    </a:lnTo>
                    <a:lnTo>
                      <a:pt x="25" y="239"/>
                    </a:lnTo>
                    <a:lnTo>
                      <a:pt x="42" y="249"/>
                    </a:lnTo>
                    <a:lnTo>
                      <a:pt x="61" y="258"/>
                    </a:lnTo>
                    <a:lnTo>
                      <a:pt x="84" y="270"/>
                    </a:lnTo>
                    <a:lnTo>
                      <a:pt x="113" y="279"/>
                    </a:lnTo>
                    <a:lnTo>
                      <a:pt x="143" y="290"/>
                    </a:lnTo>
                    <a:lnTo>
                      <a:pt x="177" y="298"/>
                    </a:lnTo>
                    <a:lnTo>
                      <a:pt x="213" y="304"/>
                    </a:lnTo>
                    <a:lnTo>
                      <a:pt x="253" y="306"/>
                    </a:lnTo>
                    <a:lnTo>
                      <a:pt x="297" y="308"/>
                    </a:lnTo>
                    <a:lnTo>
                      <a:pt x="343" y="302"/>
                    </a:lnTo>
                    <a:lnTo>
                      <a:pt x="390" y="294"/>
                    </a:lnTo>
                    <a:lnTo>
                      <a:pt x="441" y="279"/>
                    </a:lnTo>
                    <a:lnTo>
                      <a:pt x="493" y="260"/>
                    </a:lnTo>
                    <a:lnTo>
                      <a:pt x="493" y="36"/>
                    </a:lnTo>
                    <a:lnTo>
                      <a:pt x="472" y="34"/>
                    </a:lnTo>
                    <a:lnTo>
                      <a:pt x="472" y="249"/>
                    </a:lnTo>
                    <a:lnTo>
                      <a:pt x="468" y="251"/>
                    </a:lnTo>
                    <a:lnTo>
                      <a:pt x="459" y="254"/>
                    </a:lnTo>
                    <a:lnTo>
                      <a:pt x="445" y="258"/>
                    </a:lnTo>
                    <a:lnTo>
                      <a:pt x="428" y="264"/>
                    </a:lnTo>
                    <a:lnTo>
                      <a:pt x="405" y="270"/>
                    </a:lnTo>
                    <a:lnTo>
                      <a:pt x="379" y="275"/>
                    </a:lnTo>
                    <a:lnTo>
                      <a:pt x="350" y="281"/>
                    </a:lnTo>
                    <a:lnTo>
                      <a:pt x="318" y="287"/>
                    </a:lnTo>
                    <a:lnTo>
                      <a:pt x="284" y="287"/>
                    </a:lnTo>
                    <a:lnTo>
                      <a:pt x="248" y="287"/>
                    </a:lnTo>
                    <a:lnTo>
                      <a:pt x="210" y="285"/>
                    </a:lnTo>
                    <a:lnTo>
                      <a:pt x="172" y="279"/>
                    </a:lnTo>
                    <a:lnTo>
                      <a:pt x="134" y="270"/>
                    </a:lnTo>
                    <a:lnTo>
                      <a:pt x="95" y="254"/>
                    </a:lnTo>
                    <a:lnTo>
                      <a:pt x="57" y="235"/>
                    </a:lnTo>
                    <a:lnTo>
                      <a:pt x="21" y="211"/>
                    </a:lnTo>
                    <a:lnTo>
                      <a:pt x="29" y="0"/>
                    </a:lnTo>
                    <a:lnTo>
                      <a:pt x="0" y="5"/>
                    </a:lnTo>
                    <a:close/>
                  </a:path>
                </a:pathLst>
              </a:custGeom>
              <a:solidFill>
                <a:srgbClr val="000000"/>
              </a:solidFill>
              <a:ln w="9525">
                <a:noFill/>
                <a:round/>
                <a:headEnd/>
                <a:tailEnd/>
              </a:ln>
            </p:spPr>
            <p:txBody>
              <a:bodyPr/>
              <a:lstStyle/>
              <a:p>
                <a:endParaRPr lang="en-US" sz="1725"/>
              </a:p>
            </p:txBody>
          </p:sp>
          <p:sp>
            <p:nvSpPr>
              <p:cNvPr id="5930" name="Freeform 103"/>
              <p:cNvSpPr>
                <a:spLocks/>
              </p:cNvSpPr>
              <p:nvPr/>
            </p:nvSpPr>
            <p:spPr bwMode="auto">
              <a:xfrm>
                <a:off x="2307" y="1680"/>
                <a:ext cx="362" cy="98"/>
              </a:xfrm>
              <a:custGeom>
                <a:avLst/>
                <a:gdLst>
                  <a:gd name="T0" fmla="*/ 0 w 724"/>
                  <a:gd name="T1" fmla="*/ 3 h 196"/>
                  <a:gd name="T2" fmla="*/ 6 w 724"/>
                  <a:gd name="T3" fmla="*/ 83 h 196"/>
                  <a:gd name="T4" fmla="*/ 362 w 724"/>
                  <a:gd name="T5" fmla="*/ 98 h 196"/>
                  <a:gd name="T6" fmla="*/ 361 w 724"/>
                  <a:gd name="T7" fmla="*/ 20 h 196"/>
                  <a:gd name="T8" fmla="*/ 30 w 724"/>
                  <a:gd name="T9" fmla="*/ 1 h 196"/>
                  <a:gd name="T10" fmla="*/ 31 w 724"/>
                  <a:gd name="T11" fmla="*/ 20 h 196"/>
                  <a:gd name="T12" fmla="*/ 345 w 724"/>
                  <a:gd name="T13" fmla="*/ 33 h 196"/>
                  <a:gd name="T14" fmla="*/ 345 w 724"/>
                  <a:gd name="T15" fmla="*/ 85 h 196"/>
                  <a:gd name="T16" fmla="*/ 20 w 724"/>
                  <a:gd name="T17" fmla="*/ 71 h 196"/>
                  <a:gd name="T18" fmla="*/ 13 w 724"/>
                  <a:gd name="T19" fmla="*/ 0 h 196"/>
                  <a:gd name="T20" fmla="*/ 0 w 724"/>
                  <a:gd name="T21" fmla="*/ 3 h 196"/>
                  <a:gd name="T22" fmla="*/ 0 w 724"/>
                  <a:gd name="T23" fmla="*/ 3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4"/>
                  <a:gd name="T37" fmla="*/ 0 h 196"/>
                  <a:gd name="T38" fmla="*/ 724 w 724"/>
                  <a:gd name="T39" fmla="*/ 196 h 1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4" h="196">
                    <a:moveTo>
                      <a:pt x="0" y="6"/>
                    </a:moveTo>
                    <a:lnTo>
                      <a:pt x="11" y="166"/>
                    </a:lnTo>
                    <a:lnTo>
                      <a:pt x="724" y="196"/>
                    </a:lnTo>
                    <a:lnTo>
                      <a:pt x="722" y="40"/>
                    </a:lnTo>
                    <a:lnTo>
                      <a:pt x="60" y="2"/>
                    </a:lnTo>
                    <a:lnTo>
                      <a:pt x="62" y="40"/>
                    </a:lnTo>
                    <a:lnTo>
                      <a:pt x="690" y="65"/>
                    </a:lnTo>
                    <a:lnTo>
                      <a:pt x="690" y="169"/>
                    </a:lnTo>
                    <a:lnTo>
                      <a:pt x="40" y="141"/>
                    </a:lnTo>
                    <a:lnTo>
                      <a:pt x="26" y="0"/>
                    </a:lnTo>
                    <a:lnTo>
                      <a:pt x="0" y="6"/>
                    </a:lnTo>
                    <a:close/>
                  </a:path>
                </a:pathLst>
              </a:custGeom>
              <a:solidFill>
                <a:srgbClr val="000000"/>
              </a:solidFill>
              <a:ln w="9525">
                <a:noFill/>
                <a:round/>
                <a:headEnd/>
                <a:tailEnd/>
              </a:ln>
            </p:spPr>
            <p:txBody>
              <a:bodyPr/>
              <a:lstStyle/>
              <a:p>
                <a:endParaRPr lang="en-US" sz="1725"/>
              </a:p>
            </p:txBody>
          </p:sp>
          <p:sp>
            <p:nvSpPr>
              <p:cNvPr id="5931" name="Freeform 104"/>
              <p:cNvSpPr>
                <a:spLocks/>
              </p:cNvSpPr>
              <p:nvPr/>
            </p:nvSpPr>
            <p:spPr bwMode="auto">
              <a:xfrm>
                <a:off x="2318" y="1693"/>
                <a:ext cx="342" cy="75"/>
              </a:xfrm>
              <a:custGeom>
                <a:avLst/>
                <a:gdLst>
                  <a:gd name="T0" fmla="*/ 0 w 684"/>
                  <a:gd name="T1" fmla="*/ 58 h 148"/>
                  <a:gd name="T2" fmla="*/ 67 w 684"/>
                  <a:gd name="T3" fmla="*/ 0 h 148"/>
                  <a:gd name="T4" fmla="*/ 140 w 684"/>
                  <a:gd name="T5" fmla="*/ 64 h 148"/>
                  <a:gd name="T6" fmla="*/ 212 w 684"/>
                  <a:gd name="T7" fmla="*/ 7 h 148"/>
                  <a:gd name="T8" fmla="*/ 270 w 684"/>
                  <a:gd name="T9" fmla="*/ 71 h 148"/>
                  <a:gd name="T10" fmla="*/ 339 w 684"/>
                  <a:gd name="T11" fmla="*/ 12 h 148"/>
                  <a:gd name="T12" fmla="*/ 342 w 684"/>
                  <a:gd name="T13" fmla="*/ 20 h 148"/>
                  <a:gd name="T14" fmla="*/ 281 w 684"/>
                  <a:gd name="T15" fmla="*/ 75 h 148"/>
                  <a:gd name="T16" fmla="*/ 254 w 684"/>
                  <a:gd name="T17" fmla="*/ 73 h 148"/>
                  <a:gd name="T18" fmla="*/ 212 w 684"/>
                  <a:gd name="T19" fmla="*/ 20 h 148"/>
                  <a:gd name="T20" fmla="*/ 152 w 684"/>
                  <a:gd name="T21" fmla="*/ 71 h 148"/>
                  <a:gd name="T22" fmla="*/ 122 w 684"/>
                  <a:gd name="T23" fmla="*/ 70 h 148"/>
                  <a:gd name="T24" fmla="*/ 65 w 684"/>
                  <a:gd name="T25" fmla="*/ 12 h 148"/>
                  <a:gd name="T26" fmla="*/ 5 w 684"/>
                  <a:gd name="T27" fmla="*/ 64 h 148"/>
                  <a:gd name="T28" fmla="*/ 0 w 684"/>
                  <a:gd name="T29" fmla="*/ 58 h 148"/>
                  <a:gd name="T30" fmla="*/ 0 w 684"/>
                  <a:gd name="T31" fmla="*/ 58 h 1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4"/>
                  <a:gd name="T49" fmla="*/ 0 h 148"/>
                  <a:gd name="T50" fmla="*/ 684 w 684"/>
                  <a:gd name="T51" fmla="*/ 148 h 1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4" h="148">
                    <a:moveTo>
                      <a:pt x="0" y="114"/>
                    </a:moveTo>
                    <a:lnTo>
                      <a:pt x="133" y="0"/>
                    </a:lnTo>
                    <a:lnTo>
                      <a:pt x="279" y="127"/>
                    </a:lnTo>
                    <a:lnTo>
                      <a:pt x="425" y="13"/>
                    </a:lnTo>
                    <a:lnTo>
                      <a:pt x="539" y="140"/>
                    </a:lnTo>
                    <a:lnTo>
                      <a:pt x="678" y="23"/>
                    </a:lnTo>
                    <a:lnTo>
                      <a:pt x="684" y="40"/>
                    </a:lnTo>
                    <a:lnTo>
                      <a:pt x="562" y="148"/>
                    </a:lnTo>
                    <a:lnTo>
                      <a:pt x="509" y="144"/>
                    </a:lnTo>
                    <a:lnTo>
                      <a:pt x="425" y="40"/>
                    </a:lnTo>
                    <a:lnTo>
                      <a:pt x="304" y="140"/>
                    </a:lnTo>
                    <a:lnTo>
                      <a:pt x="245" y="139"/>
                    </a:lnTo>
                    <a:lnTo>
                      <a:pt x="129" y="24"/>
                    </a:lnTo>
                    <a:lnTo>
                      <a:pt x="9" y="127"/>
                    </a:lnTo>
                    <a:lnTo>
                      <a:pt x="0" y="114"/>
                    </a:lnTo>
                    <a:close/>
                  </a:path>
                </a:pathLst>
              </a:custGeom>
              <a:solidFill>
                <a:srgbClr val="000000"/>
              </a:solidFill>
              <a:ln w="9525">
                <a:noFill/>
                <a:round/>
                <a:headEnd/>
                <a:tailEnd/>
              </a:ln>
            </p:spPr>
            <p:txBody>
              <a:bodyPr/>
              <a:lstStyle/>
              <a:p>
                <a:endParaRPr lang="en-US" sz="1725"/>
              </a:p>
            </p:txBody>
          </p:sp>
          <p:sp>
            <p:nvSpPr>
              <p:cNvPr id="5932" name="Freeform 105"/>
              <p:cNvSpPr>
                <a:spLocks/>
              </p:cNvSpPr>
              <p:nvPr/>
            </p:nvSpPr>
            <p:spPr bwMode="auto">
              <a:xfrm>
                <a:off x="2416" y="1764"/>
                <a:ext cx="11" cy="119"/>
              </a:xfrm>
              <a:custGeom>
                <a:avLst/>
                <a:gdLst>
                  <a:gd name="T0" fmla="*/ 1 w 23"/>
                  <a:gd name="T1" fmla="*/ 1 h 238"/>
                  <a:gd name="T2" fmla="*/ 0 w 23"/>
                  <a:gd name="T3" fmla="*/ 114 h 238"/>
                  <a:gd name="T4" fmla="*/ 9 w 23"/>
                  <a:gd name="T5" fmla="*/ 119 h 238"/>
                  <a:gd name="T6" fmla="*/ 11 w 23"/>
                  <a:gd name="T7" fmla="*/ 0 h 238"/>
                  <a:gd name="T8" fmla="*/ 1 w 23"/>
                  <a:gd name="T9" fmla="*/ 1 h 238"/>
                  <a:gd name="T10" fmla="*/ 1 w 23"/>
                  <a:gd name="T11" fmla="*/ 1 h 238"/>
                  <a:gd name="T12" fmla="*/ 0 60000 65536"/>
                  <a:gd name="T13" fmla="*/ 0 60000 65536"/>
                  <a:gd name="T14" fmla="*/ 0 60000 65536"/>
                  <a:gd name="T15" fmla="*/ 0 60000 65536"/>
                  <a:gd name="T16" fmla="*/ 0 60000 65536"/>
                  <a:gd name="T17" fmla="*/ 0 60000 65536"/>
                  <a:gd name="T18" fmla="*/ 0 w 23"/>
                  <a:gd name="T19" fmla="*/ 0 h 238"/>
                  <a:gd name="T20" fmla="*/ 23 w 23"/>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23" h="238">
                    <a:moveTo>
                      <a:pt x="2" y="2"/>
                    </a:moveTo>
                    <a:lnTo>
                      <a:pt x="0" y="227"/>
                    </a:lnTo>
                    <a:lnTo>
                      <a:pt x="19" y="238"/>
                    </a:lnTo>
                    <a:lnTo>
                      <a:pt x="23" y="0"/>
                    </a:lnTo>
                    <a:lnTo>
                      <a:pt x="2" y="2"/>
                    </a:lnTo>
                    <a:close/>
                  </a:path>
                </a:pathLst>
              </a:custGeom>
              <a:solidFill>
                <a:srgbClr val="000000"/>
              </a:solidFill>
              <a:ln w="9525">
                <a:noFill/>
                <a:round/>
                <a:headEnd/>
                <a:tailEnd/>
              </a:ln>
            </p:spPr>
            <p:txBody>
              <a:bodyPr/>
              <a:lstStyle/>
              <a:p>
                <a:endParaRPr lang="en-US" sz="1725"/>
              </a:p>
            </p:txBody>
          </p:sp>
          <p:sp>
            <p:nvSpPr>
              <p:cNvPr id="5933" name="Freeform 106"/>
              <p:cNvSpPr>
                <a:spLocks/>
              </p:cNvSpPr>
              <p:nvPr/>
            </p:nvSpPr>
            <p:spPr bwMode="auto">
              <a:xfrm>
                <a:off x="2445" y="1775"/>
                <a:ext cx="11" cy="118"/>
              </a:xfrm>
              <a:custGeom>
                <a:avLst/>
                <a:gdLst>
                  <a:gd name="T0" fmla="*/ 2 w 21"/>
                  <a:gd name="T1" fmla="*/ 0 h 236"/>
                  <a:gd name="T2" fmla="*/ 0 w 21"/>
                  <a:gd name="T3" fmla="*/ 114 h 236"/>
                  <a:gd name="T4" fmla="*/ 11 w 21"/>
                  <a:gd name="T5" fmla="*/ 118 h 236"/>
                  <a:gd name="T6" fmla="*/ 11 w 21"/>
                  <a:gd name="T7" fmla="*/ 2 h 236"/>
                  <a:gd name="T8" fmla="*/ 2 w 21"/>
                  <a:gd name="T9" fmla="*/ 0 h 236"/>
                  <a:gd name="T10" fmla="*/ 2 w 21"/>
                  <a:gd name="T11" fmla="*/ 0 h 236"/>
                  <a:gd name="T12" fmla="*/ 0 60000 65536"/>
                  <a:gd name="T13" fmla="*/ 0 60000 65536"/>
                  <a:gd name="T14" fmla="*/ 0 60000 65536"/>
                  <a:gd name="T15" fmla="*/ 0 60000 65536"/>
                  <a:gd name="T16" fmla="*/ 0 60000 65536"/>
                  <a:gd name="T17" fmla="*/ 0 60000 65536"/>
                  <a:gd name="T18" fmla="*/ 0 w 21"/>
                  <a:gd name="T19" fmla="*/ 0 h 236"/>
                  <a:gd name="T20" fmla="*/ 21 w 21"/>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21" h="236">
                    <a:moveTo>
                      <a:pt x="4" y="0"/>
                    </a:moveTo>
                    <a:lnTo>
                      <a:pt x="0" y="228"/>
                    </a:lnTo>
                    <a:lnTo>
                      <a:pt x="21" y="236"/>
                    </a:lnTo>
                    <a:lnTo>
                      <a:pt x="21" y="4"/>
                    </a:lnTo>
                    <a:lnTo>
                      <a:pt x="4" y="0"/>
                    </a:lnTo>
                    <a:close/>
                  </a:path>
                </a:pathLst>
              </a:custGeom>
              <a:solidFill>
                <a:srgbClr val="000000"/>
              </a:solidFill>
              <a:ln w="9525">
                <a:noFill/>
                <a:round/>
                <a:headEnd/>
                <a:tailEnd/>
              </a:ln>
            </p:spPr>
            <p:txBody>
              <a:bodyPr/>
              <a:lstStyle/>
              <a:p>
                <a:endParaRPr lang="en-US" sz="1725"/>
              </a:p>
            </p:txBody>
          </p:sp>
          <p:sp>
            <p:nvSpPr>
              <p:cNvPr id="5934" name="Freeform 107"/>
              <p:cNvSpPr>
                <a:spLocks/>
              </p:cNvSpPr>
              <p:nvPr/>
            </p:nvSpPr>
            <p:spPr bwMode="auto">
              <a:xfrm>
                <a:off x="2473" y="1785"/>
                <a:ext cx="10" cy="118"/>
              </a:xfrm>
              <a:custGeom>
                <a:avLst/>
                <a:gdLst>
                  <a:gd name="T0" fmla="*/ 1 w 21"/>
                  <a:gd name="T1" fmla="*/ 0 h 236"/>
                  <a:gd name="T2" fmla="*/ 0 w 21"/>
                  <a:gd name="T3" fmla="*/ 113 h 236"/>
                  <a:gd name="T4" fmla="*/ 10 w 21"/>
                  <a:gd name="T5" fmla="*/ 118 h 236"/>
                  <a:gd name="T6" fmla="*/ 10 w 21"/>
                  <a:gd name="T7" fmla="*/ 0 h 236"/>
                  <a:gd name="T8" fmla="*/ 1 w 21"/>
                  <a:gd name="T9" fmla="*/ 0 h 236"/>
                  <a:gd name="T10" fmla="*/ 1 w 21"/>
                  <a:gd name="T11" fmla="*/ 0 h 236"/>
                  <a:gd name="T12" fmla="*/ 0 60000 65536"/>
                  <a:gd name="T13" fmla="*/ 0 60000 65536"/>
                  <a:gd name="T14" fmla="*/ 0 60000 65536"/>
                  <a:gd name="T15" fmla="*/ 0 60000 65536"/>
                  <a:gd name="T16" fmla="*/ 0 60000 65536"/>
                  <a:gd name="T17" fmla="*/ 0 60000 65536"/>
                  <a:gd name="T18" fmla="*/ 0 w 21"/>
                  <a:gd name="T19" fmla="*/ 0 h 236"/>
                  <a:gd name="T20" fmla="*/ 21 w 21"/>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21" h="236">
                    <a:moveTo>
                      <a:pt x="2" y="0"/>
                    </a:moveTo>
                    <a:lnTo>
                      <a:pt x="0" y="225"/>
                    </a:lnTo>
                    <a:lnTo>
                      <a:pt x="21" y="236"/>
                    </a:lnTo>
                    <a:lnTo>
                      <a:pt x="21" y="0"/>
                    </a:lnTo>
                    <a:lnTo>
                      <a:pt x="2" y="0"/>
                    </a:lnTo>
                    <a:close/>
                  </a:path>
                </a:pathLst>
              </a:custGeom>
              <a:solidFill>
                <a:srgbClr val="000000"/>
              </a:solidFill>
              <a:ln w="9525">
                <a:noFill/>
                <a:round/>
                <a:headEnd/>
                <a:tailEnd/>
              </a:ln>
            </p:spPr>
            <p:txBody>
              <a:bodyPr/>
              <a:lstStyle/>
              <a:p>
                <a:endParaRPr lang="en-US" sz="1725"/>
              </a:p>
            </p:txBody>
          </p:sp>
          <p:sp>
            <p:nvSpPr>
              <p:cNvPr id="5935" name="Freeform 108"/>
              <p:cNvSpPr>
                <a:spLocks/>
              </p:cNvSpPr>
              <p:nvPr/>
            </p:nvSpPr>
            <p:spPr bwMode="auto">
              <a:xfrm>
                <a:off x="2497" y="1789"/>
                <a:ext cx="12" cy="114"/>
              </a:xfrm>
              <a:custGeom>
                <a:avLst/>
                <a:gdLst>
                  <a:gd name="T0" fmla="*/ 1 w 23"/>
                  <a:gd name="T1" fmla="*/ 1 h 228"/>
                  <a:gd name="T2" fmla="*/ 0 w 23"/>
                  <a:gd name="T3" fmla="*/ 113 h 228"/>
                  <a:gd name="T4" fmla="*/ 11 w 23"/>
                  <a:gd name="T5" fmla="*/ 114 h 228"/>
                  <a:gd name="T6" fmla="*/ 12 w 23"/>
                  <a:gd name="T7" fmla="*/ 0 h 228"/>
                  <a:gd name="T8" fmla="*/ 1 w 23"/>
                  <a:gd name="T9" fmla="*/ 1 h 228"/>
                  <a:gd name="T10" fmla="*/ 1 w 23"/>
                  <a:gd name="T11" fmla="*/ 1 h 228"/>
                  <a:gd name="T12" fmla="*/ 0 60000 65536"/>
                  <a:gd name="T13" fmla="*/ 0 60000 65536"/>
                  <a:gd name="T14" fmla="*/ 0 60000 65536"/>
                  <a:gd name="T15" fmla="*/ 0 60000 65536"/>
                  <a:gd name="T16" fmla="*/ 0 60000 65536"/>
                  <a:gd name="T17" fmla="*/ 0 60000 65536"/>
                  <a:gd name="T18" fmla="*/ 0 w 23"/>
                  <a:gd name="T19" fmla="*/ 0 h 228"/>
                  <a:gd name="T20" fmla="*/ 23 w 23"/>
                  <a:gd name="T21" fmla="*/ 228 h 228"/>
                </a:gdLst>
                <a:ahLst/>
                <a:cxnLst>
                  <a:cxn ang="T12">
                    <a:pos x="T0" y="T1"/>
                  </a:cxn>
                  <a:cxn ang="T13">
                    <a:pos x="T2" y="T3"/>
                  </a:cxn>
                  <a:cxn ang="T14">
                    <a:pos x="T4" y="T5"/>
                  </a:cxn>
                  <a:cxn ang="T15">
                    <a:pos x="T6" y="T7"/>
                  </a:cxn>
                  <a:cxn ang="T16">
                    <a:pos x="T8" y="T9"/>
                  </a:cxn>
                  <a:cxn ang="T17">
                    <a:pos x="T10" y="T11"/>
                  </a:cxn>
                </a:cxnLst>
                <a:rect l="T18" t="T19" r="T20" b="T21"/>
                <a:pathLst>
                  <a:path w="23" h="228">
                    <a:moveTo>
                      <a:pt x="2" y="2"/>
                    </a:moveTo>
                    <a:lnTo>
                      <a:pt x="0" y="226"/>
                    </a:lnTo>
                    <a:lnTo>
                      <a:pt x="21" y="228"/>
                    </a:lnTo>
                    <a:lnTo>
                      <a:pt x="23" y="0"/>
                    </a:lnTo>
                    <a:lnTo>
                      <a:pt x="2" y="2"/>
                    </a:lnTo>
                    <a:close/>
                  </a:path>
                </a:pathLst>
              </a:custGeom>
              <a:solidFill>
                <a:srgbClr val="000000"/>
              </a:solidFill>
              <a:ln w="9525">
                <a:noFill/>
                <a:round/>
                <a:headEnd/>
                <a:tailEnd/>
              </a:ln>
            </p:spPr>
            <p:txBody>
              <a:bodyPr/>
              <a:lstStyle/>
              <a:p>
                <a:endParaRPr lang="en-US" sz="1725"/>
              </a:p>
            </p:txBody>
          </p:sp>
          <p:sp>
            <p:nvSpPr>
              <p:cNvPr id="5936" name="Freeform 109"/>
              <p:cNvSpPr>
                <a:spLocks/>
              </p:cNvSpPr>
              <p:nvPr/>
            </p:nvSpPr>
            <p:spPr bwMode="auto">
              <a:xfrm>
                <a:off x="2529" y="1793"/>
                <a:ext cx="11" cy="112"/>
              </a:xfrm>
              <a:custGeom>
                <a:avLst/>
                <a:gdLst>
                  <a:gd name="T0" fmla="*/ 1 w 22"/>
                  <a:gd name="T1" fmla="*/ 1 h 225"/>
                  <a:gd name="T2" fmla="*/ 0 w 22"/>
                  <a:gd name="T3" fmla="*/ 112 h 225"/>
                  <a:gd name="T4" fmla="*/ 10 w 22"/>
                  <a:gd name="T5" fmla="*/ 110 h 225"/>
                  <a:gd name="T6" fmla="*/ 11 w 22"/>
                  <a:gd name="T7" fmla="*/ 0 h 225"/>
                  <a:gd name="T8" fmla="*/ 1 w 22"/>
                  <a:gd name="T9" fmla="*/ 1 h 225"/>
                  <a:gd name="T10" fmla="*/ 1 w 22"/>
                  <a:gd name="T11" fmla="*/ 1 h 225"/>
                  <a:gd name="T12" fmla="*/ 0 60000 65536"/>
                  <a:gd name="T13" fmla="*/ 0 60000 65536"/>
                  <a:gd name="T14" fmla="*/ 0 60000 65536"/>
                  <a:gd name="T15" fmla="*/ 0 60000 65536"/>
                  <a:gd name="T16" fmla="*/ 0 60000 65536"/>
                  <a:gd name="T17" fmla="*/ 0 60000 65536"/>
                  <a:gd name="T18" fmla="*/ 0 w 22"/>
                  <a:gd name="T19" fmla="*/ 0 h 225"/>
                  <a:gd name="T20" fmla="*/ 22 w 22"/>
                  <a:gd name="T21" fmla="*/ 225 h 225"/>
                </a:gdLst>
                <a:ahLst/>
                <a:cxnLst>
                  <a:cxn ang="T12">
                    <a:pos x="T0" y="T1"/>
                  </a:cxn>
                  <a:cxn ang="T13">
                    <a:pos x="T2" y="T3"/>
                  </a:cxn>
                  <a:cxn ang="T14">
                    <a:pos x="T4" y="T5"/>
                  </a:cxn>
                  <a:cxn ang="T15">
                    <a:pos x="T6" y="T7"/>
                  </a:cxn>
                  <a:cxn ang="T16">
                    <a:pos x="T8" y="T9"/>
                  </a:cxn>
                  <a:cxn ang="T17">
                    <a:pos x="T10" y="T11"/>
                  </a:cxn>
                </a:cxnLst>
                <a:rect l="T18" t="T19" r="T20" b="T21"/>
                <a:pathLst>
                  <a:path w="22" h="225">
                    <a:moveTo>
                      <a:pt x="1" y="2"/>
                    </a:moveTo>
                    <a:lnTo>
                      <a:pt x="0" y="225"/>
                    </a:lnTo>
                    <a:lnTo>
                      <a:pt x="19" y="221"/>
                    </a:lnTo>
                    <a:lnTo>
                      <a:pt x="22" y="0"/>
                    </a:lnTo>
                    <a:lnTo>
                      <a:pt x="1" y="2"/>
                    </a:lnTo>
                    <a:close/>
                  </a:path>
                </a:pathLst>
              </a:custGeom>
              <a:solidFill>
                <a:srgbClr val="000000"/>
              </a:solidFill>
              <a:ln w="9525">
                <a:noFill/>
                <a:round/>
                <a:headEnd/>
                <a:tailEnd/>
              </a:ln>
            </p:spPr>
            <p:txBody>
              <a:bodyPr/>
              <a:lstStyle/>
              <a:p>
                <a:endParaRPr lang="en-US" sz="1725"/>
              </a:p>
            </p:txBody>
          </p:sp>
          <p:sp>
            <p:nvSpPr>
              <p:cNvPr id="5937" name="Freeform 110"/>
              <p:cNvSpPr>
                <a:spLocks/>
              </p:cNvSpPr>
              <p:nvPr/>
            </p:nvSpPr>
            <p:spPr bwMode="auto">
              <a:xfrm>
                <a:off x="2560" y="1788"/>
                <a:ext cx="12" cy="113"/>
              </a:xfrm>
              <a:custGeom>
                <a:avLst/>
                <a:gdLst>
                  <a:gd name="T0" fmla="*/ 1 w 23"/>
                  <a:gd name="T1" fmla="*/ 0 h 224"/>
                  <a:gd name="T2" fmla="*/ 0 w 23"/>
                  <a:gd name="T3" fmla="*/ 113 h 224"/>
                  <a:gd name="T4" fmla="*/ 9 w 23"/>
                  <a:gd name="T5" fmla="*/ 113 h 224"/>
                  <a:gd name="T6" fmla="*/ 12 w 23"/>
                  <a:gd name="T7" fmla="*/ 0 h 224"/>
                  <a:gd name="T8" fmla="*/ 1 w 23"/>
                  <a:gd name="T9" fmla="*/ 0 h 224"/>
                  <a:gd name="T10" fmla="*/ 1 w 23"/>
                  <a:gd name="T11" fmla="*/ 0 h 224"/>
                  <a:gd name="T12" fmla="*/ 0 60000 65536"/>
                  <a:gd name="T13" fmla="*/ 0 60000 65536"/>
                  <a:gd name="T14" fmla="*/ 0 60000 65536"/>
                  <a:gd name="T15" fmla="*/ 0 60000 65536"/>
                  <a:gd name="T16" fmla="*/ 0 60000 65536"/>
                  <a:gd name="T17" fmla="*/ 0 60000 65536"/>
                  <a:gd name="T18" fmla="*/ 0 w 23"/>
                  <a:gd name="T19" fmla="*/ 0 h 224"/>
                  <a:gd name="T20" fmla="*/ 23 w 23"/>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23" h="224">
                    <a:moveTo>
                      <a:pt x="2" y="0"/>
                    </a:moveTo>
                    <a:lnTo>
                      <a:pt x="0" y="224"/>
                    </a:lnTo>
                    <a:lnTo>
                      <a:pt x="17" y="224"/>
                    </a:lnTo>
                    <a:lnTo>
                      <a:pt x="23" y="0"/>
                    </a:lnTo>
                    <a:lnTo>
                      <a:pt x="2" y="0"/>
                    </a:lnTo>
                    <a:close/>
                  </a:path>
                </a:pathLst>
              </a:custGeom>
              <a:solidFill>
                <a:srgbClr val="000000"/>
              </a:solidFill>
              <a:ln w="9525">
                <a:noFill/>
                <a:round/>
                <a:headEnd/>
                <a:tailEnd/>
              </a:ln>
            </p:spPr>
            <p:txBody>
              <a:bodyPr/>
              <a:lstStyle/>
              <a:p>
                <a:endParaRPr lang="en-US" sz="1725"/>
              </a:p>
            </p:txBody>
          </p:sp>
          <p:sp>
            <p:nvSpPr>
              <p:cNvPr id="5938" name="Freeform 111"/>
              <p:cNvSpPr>
                <a:spLocks/>
              </p:cNvSpPr>
              <p:nvPr/>
            </p:nvSpPr>
            <p:spPr bwMode="auto">
              <a:xfrm>
                <a:off x="2590" y="1782"/>
                <a:ext cx="9" cy="111"/>
              </a:xfrm>
              <a:custGeom>
                <a:avLst/>
                <a:gdLst>
                  <a:gd name="T0" fmla="*/ 0 w 19"/>
                  <a:gd name="T1" fmla="*/ 1 h 222"/>
                  <a:gd name="T2" fmla="*/ 0 w 19"/>
                  <a:gd name="T3" fmla="*/ 111 h 222"/>
                  <a:gd name="T4" fmla="*/ 7 w 19"/>
                  <a:gd name="T5" fmla="*/ 111 h 222"/>
                  <a:gd name="T6" fmla="*/ 9 w 19"/>
                  <a:gd name="T7" fmla="*/ 0 h 222"/>
                  <a:gd name="T8" fmla="*/ 0 w 19"/>
                  <a:gd name="T9" fmla="*/ 1 h 222"/>
                  <a:gd name="T10" fmla="*/ 0 w 19"/>
                  <a:gd name="T11" fmla="*/ 1 h 222"/>
                  <a:gd name="T12" fmla="*/ 0 60000 65536"/>
                  <a:gd name="T13" fmla="*/ 0 60000 65536"/>
                  <a:gd name="T14" fmla="*/ 0 60000 65536"/>
                  <a:gd name="T15" fmla="*/ 0 60000 65536"/>
                  <a:gd name="T16" fmla="*/ 0 60000 65536"/>
                  <a:gd name="T17" fmla="*/ 0 60000 65536"/>
                  <a:gd name="T18" fmla="*/ 0 w 19"/>
                  <a:gd name="T19" fmla="*/ 0 h 222"/>
                  <a:gd name="T20" fmla="*/ 19 w 19"/>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19" h="222">
                    <a:moveTo>
                      <a:pt x="0" y="1"/>
                    </a:moveTo>
                    <a:lnTo>
                      <a:pt x="0" y="222"/>
                    </a:lnTo>
                    <a:lnTo>
                      <a:pt x="15" y="222"/>
                    </a:lnTo>
                    <a:lnTo>
                      <a:pt x="19" y="0"/>
                    </a:lnTo>
                    <a:lnTo>
                      <a:pt x="0" y="1"/>
                    </a:lnTo>
                    <a:close/>
                  </a:path>
                </a:pathLst>
              </a:custGeom>
              <a:solidFill>
                <a:srgbClr val="000000"/>
              </a:solidFill>
              <a:ln w="9525">
                <a:noFill/>
                <a:round/>
                <a:headEnd/>
                <a:tailEnd/>
              </a:ln>
            </p:spPr>
            <p:txBody>
              <a:bodyPr/>
              <a:lstStyle/>
              <a:p>
                <a:endParaRPr lang="en-US" sz="1725"/>
              </a:p>
            </p:txBody>
          </p:sp>
          <p:sp>
            <p:nvSpPr>
              <p:cNvPr id="5939" name="Freeform 112"/>
              <p:cNvSpPr>
                <a:spLocks/>
              </p:cNvSpPr>
              <p:nvPr/>
            </p:nvSpPr>
            <p:spPr bwMode="auto">
              <a:xfrm>
                <a:off x="2415" y="1760"/>
                <a:ext cx="216" cy="34"/>
              </a:xfrm>
              <a:custGeom>
                <a:avLst/>
                <a:gdLst>
                  <a:gd name="T0" fmla="*/ 0 w 432"/>
                  <a:gd name="T1" fmla="*/ 0 h 68"/>
                  <a:gd name="T2" fmla="*/ 0 w 432"/>
                  <a:gd name="T3" fmla="*/ 1 h 68"/>
                  <a:gd name="T4" fmla="*/ 3 w 432"/>
                  <a:gd name="T5" fmla="*/ 3 h 68"/>
                  <a:gd name="T6" fmla="*/ 8 w 432"/>
                  <a:gd name="T7" fmla="*/ 5 h 68"/>
                  <a:gd name="T8" fmla="*/ 14 w 432"/>
                  <a:gd name="T9" fmla="*/ 9 h 68"/>
                  <a:gd name="T10" fmla="*/ 22 w 432"/>
                  <a:gd name="T11" fmla="*/ 13 h 68"/>
                  <a:gd name="T12" fmla="*/ 33 w 432"/>
                  <a:gd name="T13" fmla="*/ 18 h 68"/>
                  <a:gd name="T14" fmla="*/ 44 w 432"/>
                  <a:gd name="T15" fmla="*/ 22 h 68"/>
                  <a:gd name="T16" fmla="*/ 56 w 432"/>
                  <a:gd name="T17" fmla="*/ 26 h 68"/>
                  <a:gd name="T18" fmla="*/ 71 w 432"/>
                  <a:gd name="T19" fmla="*/ 30 h 68"/>
                  <a:gd name="T20" fmla="*/ 87 w 432"/>
                  <a:gd name="T21" fmla="*/ 33 h 68"/>
                  <a:gd name="T22" fmla="*/ 105 w 432"/>
                  <a:gd name="T23" fmla="*/ 34 h 68"/>
                  <a:gd name="T24" fmla="*/ 124 w 432"/>
                  <a:gd name="T25" fmla="*/ 34 h 68"/>
                  <a:gd name="T26" fmla="*/ 145 w 432"/>
                  <a:gd name="T27" fmla="*/ 32 h 68"/>
                  <a:gd name="T28" fmla="*/ 167 w 432"/>
                  <a:gd name="T29" fmla="*/ 29 h 68"/>
                  <a:gd name="T30" fmla="*/ 191 w 432"/>
                  <a:gd name="T31" fmla="*/ 22 h 68"/>
                  <a:gd name="T32" fmla="*/ 215 w 432"/>
                  <a:gd name="T33" fmla="*/ 15 h 68"/>
                  <a:gd name="T34" fmla="*/ 216 w 432"/>
                  <a:gd name="T35" fmla="*/ 13 h 68"/>
                  <a:gd name="T36" fmla="*/ 215 w 432"/>
                  <a:gd name="T37" fmla="*/ 11 h 68"/>
                  <a:gd name="T38" fmla="*/ 213 w 432"/>
                  <a:gd name="T39" fmla="*/ 9 h 68"/>
                  <a:gd name="T40" fmla="*/ 213 w 432"/>
                  <a:gd name="T41" fmla="*/ 9 h 68"/>
                  <a:gd name="T42" fmla="*/ 212 w 432"/>
                  <a:gd name="T43" fmla="*/ 9 h 68"/>
                  <a:gd name="T44" fmla="*/ 207 w 432"/>
                  <a:gd name="T45" fmla="*/ 10 h 68"/>
                  <a:gd name="T46" fmla="*/ 200 w 432"/>
                  <a:gd name="T47" fmla="*/ 12 h 68"/>
                  <a:gd name="T48" fmla="*/ 192 w 432"/>
                  <a:gd name="T49" fmla="*/ 15 h 68"/>
                  <a:gd name="T50" fmla="*/ 180 w 432"/>
                  <a:gd name="T51" fmla="*/ 17 h 68"/>
                  <a:gd name="T52" fmla="*/ 169 w 432"/>
                  <a:gd name="T53" fmla="*/ 19 h 68"/>
                  <a:gd name="T54" fmla="*/ 155 w 432"/>
                  <a:gd name="T55" fmla="*/ 21 h 68"/>
                  <a:gd name="T56" fmla="*/ 140 w 432"/>
                  <a:gd name="T57" fmla="*/ 23 h 68"/>
                  <a:gd name="T58" fmla="*/ 125 w 432"/>
                  <a:gd name="T59" fmla="*/ 24 h 68"/>
                  <a:gd name="T60" fmla="*/ 108 w 432"/>
                  <a:gd name="T61" fmla="*/ 24 h 68"/>
                  <a:gd name="T62" fmla="*/ 93 w 432"/>
                  <a:gd name="T63" fmla="*/ 24 h 68"/>
                  <a:gd name="T64" fmla="*/ 77 w 432"/>
                  <a:gd name="T65" fmla="*/ 22 h 68"/>
                  <a:gd name="T66" fmla="*/ 59 w 432"/>
                  <a:gd name="T67" fmla="*/ 19 h 68"/>
                  <a:gd name="T68" fmla="*/ 44 w 432"/>
                  <a:gd name="T69" fmla="*/ 15 h 68"/>
                  <a:gd name="T70" fmla="*/ 29 w 432"/>
                  <a:gd name="T71" fmla="*/ 9 h 68"/>
                  <a:gd name="T72" fmla="*/ 15 w 432"/>
                  <a:gd name="T73" fmla="*/ 0 h 68"/>
                  <a:gd name="T74" fmla="*/ 0 w 432"/>
                  <a:gd name="T75" fmla="*/ 0 h 68"/>
                  <a:gd name="T76" fmla="*/ 0 w 432"/>
                  <a:gd name="T77" fmla="*/ 0 h 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32"/>
                  <a:gd name="T118" fmla="*/ 0 h 68"/>
                  <a:gd name="T119" fmla="*/ 432 w 432"/>
                  <a:gd name="T120" fmla="*/ 68 h 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32" h="68">
                    <a:moveTo>
                      <a:pt x="0" y="0"/>
                    </a:moveTo>
                    <a:lnTo>
                      <a:pt x="0" y="2"/>
                    </a:lnTo>
                    <a:lnTo>
                      <a:pt x="6" y="6"/>
                    </a:lnTo>
                    <a:lnTo>
                      <a:pt x="16" y="11"/>
                    </a:lnTo>
                    <a:lnTo>
                      <a:pt x="29" y="19"/>
                    </a:lnTo>
                    <a:lnTo>
                      <a:pt x="44" y="26"/>
                    </a:lnTo>
                    <a:lnTo>
                      <a:pt x="65" y="36"/>
                    </a:lnTo>
                    <a:lnTo>
                      <a:pt x="88" y="45"/>
                    </a:lnTo>
                    <a:lnTo>
                      <a:pt x="113" y="53"/>
                    </a:lnTo>
                    <a:lnTo>
                      <a:pt x="141" y="61"/>
                    </a:lnTo>
                    <a:lnTo>
                      <a:pt x="173" y="66"/>
                    </a:lnTo>
                    <a:lnTo>
                      <a:pt x="210" y="68"/>
                    </a:lnTo>
                    <a:lnTo>
                      <a:pt x="248" y="68"/>
                    </a:lnTo>
                    <a:lnTo>
                      <a:pt x="289" y="64"/>
                    </a:lnTo>
                    <a:lnTo>
                      <a:pt x="333" y="59"/>
                    </a:lnTo>
                    <a:lnTo>
                      <a:pt x="381" y="45"/>
                    </a:lnTo>
                    <a:lnTo>
                      <a:pt x="430" y="30"/>
                    </a:lnTo>
                    <a:lnTo>
                      <a:pt x="432" y="26"/>
                    </a:lnTo>
                    <a:lnTo>
                      <a:pt x="430" y="23"/>
                    </a:lnTo>
                    <a:lnTo>
                      <a:pt x="426" y="19"/>
                    </a:lnTo>
                    <a:lnTo>
                      <a:pt x="423" y="19"/>
                    </a:lnTo>
                    <a:lnTo>
                      <a:pt x="413" y="21"/>
                    </a:lnTo>
                    <a:lnTo>
                      <a:pt x="400" y="25"/>
                    </a:lnTo>
                    <a:lnTo>
                      <a:pt x="383" y="30"/>
                    </a:lnTo>
                    <a:lnTo>
                      <a:pt x="360" y="34"/>
                    </a:lnTo>
                    <a:lnTo>
                      <a:pt x="337" y="38"/>
                    </a:lnTo>
                    <a:lnTo>
                      <a:pt x="310" y="42"/>
                    </a:lnTo>
                    <a:lnTo>
                      <a:pt x="280" y="47"/>
                    </a:lnTo>
                    <a:lnTo>
                      <a:pt x="250" y="49"/>
                    </a:lnTo>
                    <a:lnTo>
                      <a:pt x="217" y="49"/>
                    </a:lnTo>
                    <a:lnTo>
                      <a:pt x="185" y="49"/>
                    </a:lnTo>
                    <a:lnTo>
                      <a:pt x="153" y="45"/>
                    </a:lnTo>
                    <a:lnTo>
                      <a:pt x="118" y="38"/>
                    </a:lnTo>
                    <a:lnTo>
                      <a:pt x="88" y="30"/>
                    </a:lnTo>
                    <a:lnTo>
                      <a:pt x="58" y="17"/>
                    </a:lnTo>
                    <a:lnTo>
                      <a:pt x="31" y="0"/>
                    </a:lnTo>
                    <a:lnTo>
                      <a:pt x="0" y="0"/>
                    </a:lnTo>
                    <a:close/>
                  </a:path>
                </a:pathLst>
              </a:custGeom>
              <a:solidFill>
                <a:srgbClr val="000000"/>
              </a:solidFill>
              <a:ln w="9525">
                <a:noFill/>
                <a:round/>
                <a:headEnd/>
                <a:tailEnd/>
              </a:ln>
            </p:spPr>
            <p:txBody>
              <a:bodyPr/>
              <a:lstStyle/>
              <a:p>
                <a:endParaRPr lang="en-US" sz="1725"/>
              </a:p>
            </p:txBody>
          </p:sp>
          <p:sp>
            <p:nvSpPr>
              <p:cNvPr id="5940" name="Freeform 113"/>
              <p:cNvSpPr>
                <a:spLocks/>
              </p:cNvSpPr>
              <p:nvPr/>
            </p:nvSpPr>
            <p:spPr bwMode="auto">
              <a:xfrm>
                <a:off x="2459" y="1841"/>
                <a:ext cx="100" cy="105"/>
              </a:xfrm>
              <a:custGeom>
                <a:avLst/>
                <a:gdLst>
                  <a:gd name="T0" fmla="*/ 0 w 199"/>
                  <a:gd name="T1" fmla="*/ 47 h 211"/>
                  <a:gd name="T2" fmla="*/ 11 w 199"/>
                  <a:gd name="T3" fmla="*/ 98 h 211"/>
                  <a:gd name="T4" fmla="*/ 61 w 199"/>
                  <a:gd name="T5" fmla="*/ 105 h 211"/>
                  <a:gd name="T6" fmla="*/ 100 w 199"/>
                  <a:gd name="T7" fmla="*/ 10 h 211"/>
                  <a:gd name="T8" fmla="*/ 86 w 199"/>
                  <a:gd name="T9" fmla="*/ 0 h 211"/>
                  <a:gd name="T10" fmla="*/ 46 w 199"/>
                  <a:gd name="T11" fmla="*/ 77 h 211"/>
                  <a:gd name="T12" fmla="*/ 20 w 199"/>
                  <a:gd name="T13" fmla="*/ 77 h 211"/>
                  <a:gd name="T14" fmla="*/ 16 w 199"/>
                  <a:gd name="T15" fmla="*/ 47 h 211"/>
                  <a:gd name="T16" fmla="*/ 0 w 199"/>
                  <a:gd name="T17" fmla="*/ 47 h 211"/>
                  <a:gd name="T18" fmla="*/ 0 w 199"/>
                  <a:gd name="T19" fmla="*/ 47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
                  <a:gd name="T31" fmla="*/ 0 h 211"/>
                  <a:gd name="T32" fmla="*/ 199 w 199"/>
                  <a:gd name="T33" fmla="*/ 211 h 2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 h="211">
                    <a:moveTo>
                      <a:pt x="0" y="94"/>
                    </a:moveTo>
                    <a:lnTo>
                      <a:pt x="21" y="196"/>
                    </a:lnTo>
                    <a:lnTo>
                      <a:pt x="121" y="211"/>
                    </a:lnTo>
                    <a:lnTo>
                      <a:pt x="199" y="21"/>
                    </a:lnTo>
                    <a:lnTo>
                      <a:pt x="171" y="0"/>
                    </a:lnTo>
                    <a:lnTo>
                      <a:pt x="91" y="154"/>
                    </a:lnTo>
                    <a:lnTo>
                      <a:pt x="40" y="154"/>
                    </a:lnTo>
                    <a:lnTo>
                      <a:pt x="32" y="94"/>
                    </a:lnTo>
                    <a:lnTo>
                      <a:pt x="0" y="94"/>
                    </a:lnTo>
                    <a:close/>
                  </a:path>
                </a:pathLst>
              </a:custGeom>
              <a:solidFill>
                <a:srgbClr val="000000"/>
              </a:solidFill>
              <a:ln w="9525">
                <a:noFill/>
                <a:round/>
                <a:headEnd/>
                <a:tailEnd/>
              </a:ln>
            </p:spPr>
            <p:txBody>
              <a:bodyPr/>
              <a:lstStyle/>
              <a:p>
                <a:endParaRPr lang="en-US" sz="1725"/>
              </a:p>
            </p:txBody>
          </p:sp>
          <p:sp>
            <p:nvSpPr>
              <p:cNvPr id="5941" name="Freeform 114"/>
              <p:cNvSpPr>
                <a:spLocks/>
              </p:cNvSpPr>
              <p:nvPr/>
            </p:nvSpPr>
            <p:spPr bwMode="auto">
              <a:xfrm>
                <a:off x="2362" y="1996"/>
                <a:ext cx="278" cy="51"/>
              </a:xfrm>
              <a:custGeom>
                <a:avLst/>
                <a:gdLst>
                  <a:gd name="T0" fmla="*/ 0 w 555"/>
                  <a:gd name="T1" fmla="*/ 39 h 103"/>
                  <a:gd name="T2" fmla="*/ 59 w 555"/>
                  <a:gd name="T3" fmla="*/ 47 h 103"/>
                  <a:gd name="T4" fmla="*/ 143 w 555"/>
                  <a:gd name="T5" fmla="*/ 37 h 103"/>
                  <a:gd name="T6" fmla="*/ 232 w 555"/>
                  <a:gd name="T7" fmla="*/ 51 h 103"/>
                  <a:gd name="T8" fmla="*/ 278 w 555"/>
                  <a:gd name="T9" fmla="*/ 6 h 103"/>
                  <a:gd name="T10" fmla="*/ 262 w 555"/>
                  <a:gd name="T11" fmla="*/ 1 h 103"/>
                  <a:gd name="T12" fmla="*/ 219 w 555"/>
                  <a:gd name="T13" fmla="*/ 40 h 103"/>
                  <a:gd name="T14" fmla="*/ 149 w 555"/>
                  <a:gd name="T15" fmla="*/ 27 h 103"/>
                  <a:gd name="T16" fmla="*/ 68 w 555"/>
                  <a:gd name="T17" fmla="*/ 0 h 103"/>
                  <a:gd name="T18" fmla="*/ 48 w 555"/>
                  <a:gd name="T19" fmla="*/ 8 h 103"/>
                  <a:gd name="T20" fmla="*/ 118 w 555"/>
                  <a:gd name="T21" fmla="*/ 30 h 103"/>
                  <a:gd name="T22" fmla="*/ 59 w 555"/>
                  <a:gd name="T23" fmla="*/ 40 h 103"/>
                  <a:gd name="T24" fmla="*/ 14 w 555"/>
                  <a:gd name="T25" fmla="*/ 29 h 103"/>
                  <a:gd name="T26" fmla="*/ 0 w 555"/>
                  <a:gd name="T27" fmla="*/ 39 h 103"/>
                  <a:gd name="T28" fmla="*/ 0 w 555"/>
                  <a:gd name="T29" fmla="*/ 39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5"/>
                  <a:gd name="T46" fmla="*/ 0 h 103"/>
                  <a:gd name="T47" fmla="*/ 555 w 555"/>
                  <a:gd name="T48" fmla="*/ 103 h 1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5" h="103">
                    <a:moveTo>
                      <a:pt x="0" y="78"/>
                    </a:moveTo>
                    <a:lnTo>
                      <a:pt x="118" y="95"/>
                    </a:lnTo>
                    <a:lnTo>
                      <a:pt x="285" y="75"/>
                    </a:lnTo>
                    <a:lnTo>
                      <a:pt x="464" y="103"/>
                    </a:lnTo>
                    <a:lnTo>
                      <a:pt x="555" y="12"/>
                    </a:lnTo>
                    <a:lnTo>
                      <a:pt x="523" y="2"/>
                    </a:lnTo>
                    <a:lnTo>
                      <a:pt x="437" y="80"/>
                    </a:lnTo>
                    <a:lnTo>
                      <a:pt x="298" y="54"/>
                    </a:lnTo>
                    <a:lnTo>
                      <a:pt x="135" y="0"/>
                    </a:lnTo>
                    <a:lnTo>
                      <a:pt x="95" y="16"/>
                    </a:lnTo>
                    <a:lnTo>
                      <a:pt x="236" y="61"/>
                    </a:lnTo>
                    <a:lnTo>
                      <a:pt x="118" y="80"/>
                    </a:lnTo>
                    <a:lnTo>
                      <a:pt x="28" y="59"/>
                    </a:lnTo>
                    <a:lnTo>
                      <a:pt x="0" y="78"/>
                    </a:lnTo>
                    <a:close/>
                  </a:path>
                </a:pathLst>
              </a:custGeom>
              <a:solidFill>
                <a:srgbClr val="000000"/>
              </a:solidFill>
              <a:ln w="9525">
                <a:noFill/>
                <a:round/>
                <a:headEnd/>
                <a:tailEnd/>
              </a:ln>
            </p:spPr>
            <p:txBody>
              <a:bodyPr/>
              <a:lstStyle/>
              <a:p>
                <a:endParaRPr lang="en-US" sz="1725"/>
              </a:p>
            </p:txBody>
          </p:sp>
          <p:sp>
            <p:nvSpPr>
              <p:cNvPr id="5942" name="Freeform 115"/>
              <p:cNvSpPr>
                <a:spLocks/>
              </p:cNvSpPr>
              <p:nvPr/>
            </p:nvSpPr>
            <p:spPr bwMode="auto">
              <a:xfrm>
                <a:off x="2776" y="1613"/>
                <a:ext cx="96" cy="377"/>
              </a:xfrm>
              <a:custGeom>
                <a:avLst/>
                <a:gdLst>
                  <a:gd name="T0" fmla="*/ 40 w 192"/>
                  <a:gd name="T1" fmla="*/ 376 h 755"/>
                  <a:gd name="T2" fmla="*/ 33 w 192"/>
                  <a:gd name="T3" fmla="*/ 373 h 755"/>
                  <a:gd name="T4" fmla="*/ 27 w 192"/>
                  <a:gd name="T5" fmla="*/ 372 h 755"/>
                  <a:gd name="T6" fmla="*/ 21 w 192"/>
                  <a:gd name="T7" fmla="*/ 369 h 755"/>
                  <a:gd name="T8" fmla="*/ 24 w 192"/>
                  <a:gd name="T9" fmla="*/ 359 h 755"/>
                  <a:gd name="T10" fmla="*/ 34 w 192"/>
                  <a:gd name="T11" fmla="*/ 341 h 755"/>
                  <a:gd name="T12" fmla="*/ 44 w 192"/>
                  <a:gd name="T13" fmla="*/ 322 h 755"/>
                  <a:gd name="T14" fmla="*/ 52 w 192"/>
                  <a:gd name="T15" fmla="*/ 301 h 755"/>
                  <a:gd name="T16" fmla="*/ 59 w 192"/>
                  <a:gd name="T17" fmla="*/ 280 h 755"/>
                  <a:gd name="T18" fmla="*/ 63 w 192"/>
                  <a:gd name="T19" fmla="*/ 259 h 755"/>
                  <a:gd name="T20" fmla="*/ 68 w 192"/>
                  <a:gd name="T21" fmla="*/ 237 h 755"/>
                  <a:gd name="T22" fmla="*/ 70 w 192"/>
                  <a:gd name="T23" fmla="*/ 215 h 755"/>
                  <a:gd name="T24" fmla="*/ 70 w 192"/>
                  <a:gd name="T25" fmla="*/ 190 h 755"/>
                  <a:gd name="T26" fmla="*/ 68 w 192"/>
                  <a:gd name="T27" fmla="*/ 163 h 755"/>
                  <a:gd name="T28" fmla="*/ 61 w 192"/>
                  <a:gd name="T29" fmla="*/ 138 h 755"/>
                  <a:gd name="T30" fmla="*/ 55 w 192"/>
                  <a:gd name="T31" fmla="*/ 113 h 755"/>
                  <a:gd name="T32" fmla="*/ 46 w 192"/>
                  <a:gd name="T33" fmla="*/ 89 h 755"/>
                  <a:gd name="T34" fmla="*/ 35 w 192"/>
                  <a:gd name="T35" fmla="*/ 66 h 755"/>
                  <a:gd name="T36" fmla="*/ 22 w 192"/>
                  <a:gd name="T37" fmla="*/ 44 h 755"/>
                  <a:gd name="T38" fmla="*/ 7 w 192"/>
                  <a:gd name="T39" fmla="*/ 25 h 755"/>
                  <a:gd name="T40" fmla="*/ 3 w 192"/>
                  <a:gd name="T41" fmla="*/ 13 h 755"/>
                  <a:gd name="T42" fmla="*/ 7 w 192"/>
                  <a:gd name="T43" fmla="*/ 8 h 755"/>
                  <a:gd name="T44" fmla="*/ 12 w 192"/>
                  <a:gd name="T45" fmla="*/ 5 h 755"/>
                  <a:gd name="T46" fmla="*/ 17 w 192"/>
                  <a:gd name="T47" fmla="*/ 1 h 755"/>
                  <a:gd name="T48" fmla="*/ 28 w 192"/>
                  <a:gd name="T49" fmla="*/ 10 h 755"/>
                  <a:gd name="T50" fmla="*/ 45 w 192"/>
                  <a:gd name="T51" fmla="*/ 32 h 755"/>
                  <a:gd name="T52" fmla="*/ 58 w 192"/>
                  <a:gd name="T53" fmla="*/ 55 h 755"/>
                  <a:gd name="T54" fmla="*/ 71 w 192"/>
                  <a:gd name="T55" fmla="*/ 80 h 755"/>
                  <a:gd name="T56" fmla="*/ 80 w 192"/>
                  <a:gd name="T57" fmla="*/ 105 h 755"/>
                  <a:gd name="T58" fmla="*/ 88 w 192"/>
                  <a:gd name="T59" fmla="*/ 132 h 755"/>
                  <a:gd name="T60" fmla="*/ 93 w 192"/>
                  <a:gd name="T61" fmla="*/ 160 h 755"/>
                  <a:gd name="T62" fmla="*/ 95 w 192"/>
                  <a:gd name="T63" fmla="*/ 189 h 755"/>
                  <a:gd name="T64" fmla="*/ 96 w 192"/>
                  <a:gd name="T65" fmla="*/ 215 h 755"/>
                  <a:gd name="T66" fmla="*/ 94 w 192"/>
                  <a:gd name="T67" fmla="*/ 238 h 755"/>
                  <a:gd name="T68" fmla="*/ 90 w 192"/>
                  <a:gd name="T69" fmla="*/ 261 h 755"/>
                  <a:gd name="T70" fmla="*/ 85 w 192"/>
                  <a:gd name="T71" fmla="*/ 284 h 755"/>
                  <a:gd name="T72" fmla="*/ 78 w 192"/>
                  <a:gd name="T73" fmla="*/ 306 h 755"/>
                  <a:gd name="T74" fmla="*/ 70 w 192"/>
                  <a:gd name="T75" fmla="*/ 327 h 755"/>
                  <a:gd name="T76" fmla="*/ 60 w 192"/>
                  <a:gd name="T77" fmla="*/ 348 h 755"/>
                  <a:gd name="T78" fmla="*/ 49 w 192"/>
                  <a:gd name="T79" fmla="*/ 368 h 755"/>
                  <a:gd name="T80" fmla="*/ 44 w 192"/>
                  <a:gd name="T81" fmla="*/ 377 h 7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2"/>
                  <a:gd name="T124" fmla="*/ 0 h 755"/>
                  <a:gd name="T125" fmla="*/ 192 w 192"/>
                  <a:gd name="T126" fmla="*/ 755 h 7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2" h="755">
                    <a:moveTo>
                      <a:pt x="87" y="755"/>
                    </a:moveTo>
                    <a:lnTo>
                      <a:pt x="80" y="753"/>
                    </a:lnTo>
                    <a:lnTo>
                      <a:pt x="74" y="751"/>
                    </a:lnTo>
                    <a:lnTo>
                      <a:pt x="66" y="747"/>
                    </a:lnTo>
                    <a:lnTo>
                      <a:pt x="61" y="745"/>
                    </a:lnTo>
                    <a:lnTo>
                      <a:pt x="55" y="744"/>
                    </a:lnTo>
                    <a:lnTo>
                      <a:pt x="49" y="742"/>
                    </a:lnTo>
                    <a:lnTo>
                      <a:pt x="42" y="738"/>
                    </a:lnTo>
                    <a:lnTo>
                      <a:pt x="36" y="738"/>
                    </a:lnTo>
                    <a:lnTo>
                      <a:pt x="47" y="719"/>
                    </a:lnTo>
                    <a:lnTo>
                      <a:pt x="59" y="702"/>
                    </a:lnTo>
                    <a:lnTo>
                      <a:pt x="68" y="683"/>
                    </a:lnTo>
                    <a:lnTo>
                      <a:pt x="80" y="664"/>
                    </a:lnTo>
                    <a:lnTo>
                      <a:pt x="87" y="645"/>
                    </a:lnTo>
                    <a:lnTo>
                      <a:pt x="97" y="624"/>
                    </a:lnTo>
                    <a:lnTo>
                      <a:pt x="104" y="603"/>
                    </a:lnTo>
                    <a:lnTo>
                      <a:pt x="112" y="584"/>
                    </a:lnTo>
                    <a:lnTo>
                      <a:pt x="118" y="561"/>
                    </a:lnTo>
                    <a:lnTo>
                      <a:pt x="123" y="540"/>
                    </a:lnTo>
                    <a:lnTo>
                      <a:pt x="127" y="519"/>
                    </a:lnTo>
                    <a:lnTo>
                      <a:pt x="133" y="498"/>
                    </a:lnTo>
                    <a:lnTo>
                      <a:pt x="135" y="475"/>
                    </a:lnTo>
                    <a:lnTo>
                      <a:pt x="139" y="453"/>
                    </a:lnTo>
                    <a:lnTo>
                      <a:pt x="139" y="430"/>
                    </a:lnTo>
                    <a:lnTo>
                      <a:pt x="141" y="407"/>
                    </a:lnTo>
                    <a:lnTo>
                      <a:pt x="139" y="380"/>
                    </a:lnTo>
                    <a:lnTo>
                      <a:pt x="139" y="354"/>
                    </a:lnTo>
                    <a:lnTo>
                      <a:pt x="135" y="327"/>
                    </a:lnTo>
                    <a:lnTo>
                      <a:pt x="131" y="302"/>
                    </a:lnTo>
                    <a:lnTo>
                      <a:pt x="123" y="276"/>
                    </a:lnTo>
                    <a:lnTo>
                      <a:pt x="118" y="251"/>
                    </a:lnTo>
                    <a:lnTo>
                      <a:pt x="110" y="226"/>
                    </a:lnTo>
                    <a:lnTo>
                      <a:pt x="103" y="204"/>
                    </a:lnTo>
                    <a:lnTo>
                      <a:pt x="91" y="179"/>
                    </a:lnTo>
                    <a:lnTo>
                      <a:pt x="82" y="156"/>
                    </a:lnTo>
                    <a:lnTo>
                      <a:pt x="70" y="133"/>
                    </a:lnTo>
                    <a:lnTo>
                      <a:pt x="57" y="110"/>
                    </a:lnTo>
                    <a:lnTo>
                      <a:pt x="44" y="89"/>
                    </a:lnTo>
                    <a:lnTo>
                      <a:pt x="30" y="69"/>
                    </a:lnTo>
                    <a:lnTo>
                      <a:pt x="15" y="50"/>
                    </a:lnTo>
                    <a:lnTo>
                      <a:pt x="0" y="31"/>
                    </a:lnTo>
                    <a:lnTo>
                      <a:pt x="6" y="27"/>
                    </a:lnTo>
                    <a:lnTo>
                      <a:pt x="9" y="23"/>
                    </a:lnTo>
                    <a:lnTo>
                      <a:pt x="15" y="17"/>
                    </a:lnTo>
                    <a:lnTo>
                      <a:pt x="21" y="13"/>
                    </a:lnTo>
                    <a:lnTo>
                      <a:pt x="25" y="10"/>
                    </a:lnTo>
                    <a:lnTo>
                      <a:pt x="30" y="6"/>
                    </a:lnTo>
                    <a:lnTo>
                      <a:pt x="34" y="2"/>
                    </a:lnTo>
                    <a:lnTo>
                      <a:pt x="40" y="0"/>
                    </a:lnTo>
                    <a:lnTo>
                      <a:pt x="57" y="21"/>
                    </a:lnTo>
                    <a:lnTo>
                      <a:pt x="74" y="42"/>
                    </a:lnTo>
                    <a:lnTo>
                      <a:pt x="89" y="65"/>
                    </a:lnTo>
                    <a:lnTo>
                      <a:pt x="104" y="88"/>
                    </a:lnTo>
                    <a:lnTo>
                      <a:pt x="116" y="110"/>
                    </a:lnTo>
                    <a:lnTo>
                      <a:pt x="129" y="135"/>
                    </a:lnTo>
                    <a:lnTo>
                      <a:pt x="141" y="160"/>
                    </a:lnTo>
                    <a:lnTo>
                      <a:pt x="152" y="186"/>
                    </a:lnTo>
                    <a:lnTo>
                      <a:pt x="160" y="211"/>
                    </a:lnTo>
                    <a:lnTo>
                      <a:pt x="169" y="238"/>
                    </a:lnTo>
                    <a:lnTo>
                      <a:pt x="175" y="264"/>
                    </a:lnTo>
                    <a:lnTo>
                      <a:pt x="182" y="293"/>
                    </a:lnTo>
                    <a:lnTo>
                      <a:pt x="186" y="320"/>
                    </a:lnTo>
                    <a:lnTo>
                      <a:pt x="188" y="348"/>
                    </a:lnTo>
                    <a:lnTo>
                      <a:pt x="190" y="378"/>
                    </a:lnTo>
                    <a:lnTo>
                      <a:pt x="192" y="407"/>
                    </a:lnTo>
                    <a:lnTo>
                      <a:pt x="192" y="430"/>
                    </a:lnTo>
                    <a:lnTo>
                      <a:pt x="190" y="455"/>
                    </a:lnTo>
                    <a:lnTo>
                      <a:pt x="188" y="477"/>
                    </a:lnTo>
                    <a:lnTo>
                      <a:pt x="184" y="502"/>
                    </a:lnTo>
                    <a:lnTo>
                      <a:pt x="180" y="523"/>
                    </a:lnTo>
                    <a:lnTo>
                      <a:pt x="175" y="546"/>
                    </a:lnTo>
                    <a:lnTo>
                      <a:pt x="169" y="569"/>
                    </a:lnTo>
                    <a:lnTo>
                      <a:pt x="165" y="591"/>
                    </a:lnTo>
                    <a:lnTo>
                      <a:pt x="156" y="612"/>
                    </a:lnTo>
                    <a:lnTo>
                      <a:pt x="148" y="635"/>
                    </a:lnTo>
                    <a:lnTo>
                      <a:pt x="139" y="654"/>
                    </a:lnTo>
                    <a:lnTo>
                      <a:pt x="131" y="677"/>
                    </a:lnTo>
                    <a:lnTo>
                      <a:pt x="120" y="696"/>
                    </a:lnTo>
                    <a:lnTo>
                      <a:pt x="110" y="717"/>
                    </a:lnTo>
                    <a:lnTo>
                      <a:pt x="99" y="736"/>
                    </a:lnTo>
                    <a:lnTo>
                      <a:pt x="87" y="755"/>
                    </a:lnTo>
                    <a:close/>
                  </a:path>
                </a:pathLst>
              </a:custGeom>
              <a:solidFill>
                <a:srgbClr val="000000"/>
              </a:solidFill>
              <a:ln w="9525">
                <a:noFill/>
                <a:round/>
                <a:headEnd/>
                <a:tailEnd/>
              </a:ln>
            </p:spPr>
            <p:txBody>
              <a:bodyPr/>
              <a:lstStyle/>
              <a:p>
                <a:endParaRPr lang="en-US" sz="1725"/>
              </a:p>
            </p:txBody>
          </p:sp>
          <p:sp>
            <p:nvSpPr>
              <p:cNvPr id="5943" name="Freeform 116"/>
              <p:cNvSpPr>
                <a:spLocks/>
              </p:cNvSpPr>
              <p:nvPr/>
            </p:nvSpPr>
            <p:spPr bwMode="auto">
              <a:xfrm>
                <a:off x="2887" y="1570"/>
                <a:ext cx="115" cy="449"/>
              </a:xfrm>
              <a:custGeom>
                <a:avLst/>
                <a:gdLst>
                  <a:gd name="T0" fmla="*/ 49 w 230"/>
                  <a:gd name="T1" fmla="*/ 447 h 897"/>
                  <a:gd name="T2" fmla="*/ 41 w 230"/>
                  <a:gd name="T3" fmla="*/ 444 h 897"/>
                  <a:gd name="T4" fmla="*/ 33 w 230"/>
                  <a:gd name="T5" fmla="*/ 442 h 897"/>
                  <a:gd name="T6" fmla="*/ 25 w 230"/>
                  <a:gd name="T7" fmla="*/ 439 h 897"/>
                  <a:gd name="T8" fmla="*/ 28 w 230"/>
                  <a:gd name="T9" fmla="*/ 428 h 897"/>
                  <a:gd name="T10" fmla="*/ 41 w 230"/>
                  <a:gd name="T11" fmla="*/ 405 h 897"/>
                  <a:gd name="T12" fmla="*/ 53 w 230"/>
                  <a:gd name="T13" fmla="*/ 382 h 897"/>
                  <a:gd name="T14" fmla="*/ 62 w 230"/>
                  <a:gd name="T15" fmla="*/ 358 h 897"/>
                  <a:gd name="T16" fmla="*/ 71 w 230"/>
                  <a:gd name="T17" fmla="*/ 334 h 897"/>
                  <a:gd name="T18" fmla="*/ 76 w 230"/>
                  <a:gd name="T19" fmla="*/ 308 h 897"/>
                  <a:gd name="T20" fmla="*/ 81 w 230"/>
                  <a:gd name="T21" fmla="*/ 281 h 897"/>
                  <a:gd name="T22" fmla="*/ 83 w 230"/>
                  <a:gd name="T23" fmla="*/ 256 h 897"/>
                  <a:gd name="T24" fmla="*/ 83 w 230"/>
                  <a:gd name="T25" fmla="*/ 226 h 897"/>
                  <a:gd name="T26" fmla="*/ 80 w 230"/>
                  <a:gd name="T27" fmla="*/ 195 h 897"/>
                  <a:gd name="T28" fmla="*/ 75 w 230"/>
                  <a:gd name="T29" fmla="*/ 164 h 897"/>
                  <a:gd name="T30" fmla="*/ 66 w 230"/>
                  <a:gd name="T31" fmla="*/ 135 h 897"/>
                  <a:gd name="T32" fmla="*/ 56 w 230"/>
                  <a:gd name="T33" fmla="*/ 107 h 897"/>
                  <a:gd name="T34" fmla="*/ 42 w 230"/>
                  <a:gd name="T35" fmla="*/ 80 h 897"/>
                  <a:gd name="T36" fmla="*/ 27 w 230"/>
                  <a:gd name="T37" fmla="*/ 54 h 897"/>
                  <a:gd name="T38" fmla="*/ 10 w 230"/>
                  <a:gd name="T39" fmla="*/ 30 h 897"/>
                  <a:gd name="T40" fmla="*/ 4 w 230"/>
                  <a:gd name="T41" fmla="*/ 16 h 897"/>
                  <a:gd name="T42" fmla="*/ 10 w 230"/>
                  <a:gd name="T43" fmla="*/ 11 h 897"/>
                  <a:gd name="T44" fmla="*/ 17 w 230"/>
                  <a:gd name="T45" fmla="*/ 7 h 897"/>
                  <a:gd name="T46" fmla="*/ 22 w 230"/>
                  <a:gd name="T47" fmla="*/ 2 h 897"/>
                  <a:gd name="T48" fmla="*/ 36 w 230"/>
                  <a:gd name="T49" fmla="*/ 12 h 897"/>
                  <a:gd name="T50" fmla="*/ 54 w 230"/>
                  <a:gd name="T51" fmla="*/ 38 h 897"/>
                  <a:gd name="T52" fmla="*/ 71 w 230"/>
                  <a:gd name="T53" fmla="*/ 66 h 897"/>
                  <a:gd name="T54" fmla="*/ 85 w 230"/>
                  <a:gd name="T55" fmla="*/ 95 h 897"/>
                  <a:gd name="T56" fmla="*/ 96 w 230"/>
                  <a:gd name="T57" fmla="*/ 126 h 897"/>
                  <a:gd name="T58" fmla="*/ 105 w 230"/>
                  <a:gd name="T59" fmla="*/ 158 h 897"/>
                  <a:gd name="T60" fmla="*/ 112 w 230"/>
                  <a:gd name="T61" fmla="*/ 191 h 897"/>
                  <a:gd name="T62" fmla="*/ 114 w 230"/>
                  <a:gd name="T63" fmla="*/ 224 h 897"/>
                  <a:gd name="T64" fmla="*/ 114 w 230"/>
                  <a:gd name="T65" fmla="*/ 256 h 897"/>
                  <a:gd name="T66" fmla="*/ 112 w 230"/>
                  <a:gd name="T67" fmla="*/ 284 h 897"/>
                  <a:gd name="T68" fmla="*/ 108 w 230"/>
                  <a:gd name="T69" fmla="*/ 311 h 897"/>
                  <a:gd name="T70" fmla="*/ 102 w 230"/>
                  <a:gd name="T71" fmla="*/ 338 h 897"/>
                  <a:gd name="T72" fmla="*/ 94 w 230"/>
                  <a:gd name="T73" fmla="*/ 364 h 897"/>
                  <a:gd name="T74" fmla="*/ 83 w 230"/>
                  <a:gd name="T75" fmla="*/ 389 h 897"/>
                  <a:gd name="T76" fmla="*/ 72 w 230"/>
                  <a:gd name="T77" fmla="*/ 414 h 897"/>
                  <a:gd name="T78" fmla="*/ 59 w 230"/>
                  <a:gd name="T79" fmla="*/ 436 h 897"/>
                  <a:gd name="T80" fmla="*/ 53 w 230"/>
                  <a:gd name="T81" fmla="*/ 449 h 8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897"/>
                  <a:gd name="T125" fmla="*/ 230 w 230"/>
                  <a:gd name="T126" fmla="*/ 897 h 8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897">
                    <a:moveTo>
                      <a:pt x="105" y="897"/>
                    </a:moveTo>
                    <a:lnTo>
                      <a:pt x="97" y="893"/>
                    </a:lnTo>
                    <a:lnTo>
                      <a:pt x="90" y="891"/>
                    </a:lnTo>
                    <a:lnTo>
                      <a:pt x="82" y="887"/>
                    </a:lnTo>
                    <a:lnTo>
                      <a:pt x="74" y="886"/>
                    </a:lnTo>
                    <a:lnTo>
                      <a:pt x="65" y="884"/>
                    </a:lnTo>
                    <a:lnTo>
                      <a:pt x="57" y="880"/>
                    </a:lnTo>
                    <a:lnTo>
                      <a:pt x="50" y="878"/>
                    </a:lnTo>
                    <a:lnTo>
                      <a:pt x="42" y="876"/>
                    </a:lnTo>
                    <a:lnTo>
                      <a:pt x="55" y="855"/>
                    </a:lnTo>
                    <a:lnTo>
                      <a:pt x="69" y="832"/>
                    </a:lnTo>
                    <a:lnTo>
                      <a:pt x="82" y="810"/>
                    </a:lnTo>
                    <a:lnTo>
                      <a:pt x="95" y="789"/>
                    </a:lnTo>
                    <a:lnTo>
                      <a:pt x="105" y="764"/>
                    </a:lnTo>
                    <a:lnTo>
                      <a:pt x="114" y="741"/>
                    </a:lnTo>
                    <a:lnTo>
                      <a:pt x="124" y="716"/>
                    </a:lnTo>
                    <a:lnTo>
                      <a:pt x="133" y="694"/>
                    </a:lnTo>
                    <a:lnTo>
                      <a:pt x="141" y="667"/>
                    </a:lnTo>
                    <a:lnTo>
                      <a:pt x="149" y="642"/>
                    </a:lnTo>
                    <a:lnTo>
                      <a:pt x="152" y="616"/>
                    </a:lnTo>
                    <a:lnTo>
                      <a:pt x="158" y="591"/>
                    </a:lnTo>
                    <a:lnTo>
                      <a:pt x="162" y="562"/>
                    </a:lnTo>
                    <a:lnTo>
                      <a:pt x="166" y="538"/>
                    </a:lnTo>
                    <a:lnTo>
                      <a:pt x="166" y="511"/>
                    </a:lnTo>
                    <a:lnTo>
                      <a:pt x="168" y="484"/>
                    </a:lnTo>
                    <a:lnTo>
                      <a:pt x="166" y="452"/>
                    </a:lnTo>
                    <a:lnTo>
                      <a:pt x="164" y="420"/>
                    </a:lnTo>
                    <a:lnTo>
                      <a:pt x="160" y="389"/>
                    </a:lnTo>
                    <a:lnTo>
                      <a:pt x="156" y="359"/>
                    </a:lnTo>
                    <a:lnTo>
                      <a:pt x="149" y="328"/>
                    </a:lnTo>
                    <a:lnTo>
                      <a:pt x="141" y="298"/>
                    </a:lnTo>
                    <a:lnTo>
                      <a:pt x="131" y="270"/>
                    </a:lnTo>
                    <a:lnTo>
                      <a:pt x="122" y="241"/>
                    </a:lnTo>
                    <a:lnTo>
                      <a:pt x="111" y="213"/>
                    </a:lnTo>
                    <a:lnTo>
                      <a:pt x="99" y="186"/>
                    </a:lnTo>
                    <a:lnTo>
                      <a:pt x="84" y="159"/>
                    </a:lnTo>
                    <a:lnTo>
                      <a:pt x="71" y="135"/>
                    </a:lnTo>
                    <a:lnTo>
                      <a:pt x="54" y="108"/>
                    </a:lnTo>
                    <a:lnTo>
                      <a:pt x="36" y="83"/>
                    </a:lnTo>
                    <a:lnTo>
                      <a:pt x="19" y="60"/>
                    </a:lnTo>
                    <a:lnTo>
                      <a:pt x="0" y="38"/>
                    </a:lnTo>
                    <a:lnTo>
                      <a:pt x="8" y="32"/>
                    </a:lnTo>
                    <a:lnTo>
                      <a:pt x="14" y="28"/>
                    </a:lnTo>
                    <a:lnTo>
                      <a:pt x="19" y="22"/>
                    </a:lnTo>
                    <a:lnTo>
                      <a:pt x="27" y="19"/>
                    </a:lnTo>
                    <a:lnTo>
                      <a:pt x="33" y="13"/>
                    </a:lnTo>
                    <a:lnTo>
                      <a:pt x="38" y="7"/>
                    </a:lnTo>
                    <a:lnTo>
                      <a:pt x="44" y="3"/>
                    </a:lnTo>
                    <a:lnTo>
                      <a:pt x="50" y="0"/>
                    </a:lnTo>
                    <a:lnTo>
                      <a:pt x="71" y="24"/>
                    </a:lnTo>
                    <a:lnTo>
                      <a:pt x="90" y="51"/>
                    </a:lnTo>
                    <a:lnTo>
                      <a:pt x="107" y="76"/>
                    </a:lnTo>
                    <a:lnTo>
                      <a:pt x="124" y="104"/>
                    </a:lnTo>
                    <a:lnTo>
                      <a:pt x="141" y="131"/>
                    </a:lnTo>
                    <a:lnTo>
                      <a:pt x="156" y="161"/>
                    </a:lnTo>
                    <a:lnTo>
                      <a:pt x="169" y="190"/>
                    </a:lnTo>
                    <a:lnTo>
                      <a:pt x="181" y="220"/>
                    </a:lnTo>
                    <a:lnTo>
                      <a:pt x="192" y="252"/>
                    </a:lnTo>
                    <a:lnTo>
                      <a:pt x="202" y="283"/>
                    </a:lnTo>
                    <a:lnTo>
                      <a:pt x="209" y="315"/>
                    </a:lnTo>
                    <a:lnTo>
                      <a:pt x="217" y="348"/>
                    </a:lnTo>
                    <a:lnTo>
                      <a:pt x="223" y="382"/>
                    </a:lnTo>
                    <a:lnTo>
                      <a:pt x="227" y="414"/>
                    </a:lnTo>
                    <a:lnTo>
                      <a:pt x="228" y="448"/>
                    </a:lnTo>
                    <a:lnTo>
                      <a:pt x="230" y="484"/>
                    </a:lnTo>
                    <a:lnTo>
                      <a:pt x="228" y="511"/>
                    </a:lnTo>
                    <a:lnTo>
                      <a:pt x="227" y="540"/>
                    </a:lnTo>
                    <a:lnTo>
                      <a:pt x="223" y="568"/>
                    </a:lnTo>
                    <a:lnTo>
                      <a:pt x="221" y="597"/>
                    </a:lnTo>
                    <a:lnTo>
                      <a:pt x="215" y="621"/>
                    </a:lnTo>
                    <a:lnTo>
                      <a:pt x="209" y="648"/>
                    </a:lnTo>
                    <a:lnTo>
                      <a:pt x="204" y="675"/>
                    </a:lnTo>
                    <a:lnTo>
                      <a:pt x="196" y="703"/>
                    </a:lnTo>
                    <a:lnTo>
                      <a:pt x="187" y="728"/>
                    </a:lnTo>
                    <a:lnTo>
                      <a:pt x="177" y="752"/>
                    </a:lnTo>
                    <a:lnTo>
                      <a:pt x="166" y="777"/>
                    </a:lnTo>
                    <a:lnTo>
                      <a:pt x="156" y="802"/>
                    </a:lnTo>
                    <a:lnTo>
                      <a:pt x="143" y="827"/>
                    </a:lnTo>
                    <a:lnTo>
                      <a:pt x="131" y="849"/>
                    </a:lnTo>
                    <a:lnTo>
                      <a:pt x="118" y="872"/>
                    </a:lnTo>
                    <a:lnTo>
                      <a:pt x="105" y="897"/>
                    </a:lnTo>
                    <a:close/>
                  </a:path>
                </a:pathLst>
              </a:custGeom>
              <a:solidFill>
                <a:srgbClr val="000000"/>
              </a:solidFill>
              <a:ln w="9525">
                <a:noFill/>
                <a:round/>
                <a:headEnd/>
                <a:tailEnd/>
              </a:ln>
            </p:spPr>
            <p:txBody>
              <a:bodyPr/>
              <a:lstStyle/>
              <a:p>
                <a:endParaRPr lang="en-US" sz="1725"/>
              </a:p>
            </p:txBody>
          </p:sp>
          <p:sp>
            <p:nvSpPr>
              <p:cNvPr id="5944" name="Freeform 117"/>
              <p:cNvSpPr>
                <a:spLocks/>
              </p:cNvSpPr>
              <p:nvPr/>
            </p:nvSpPr>
            <p:spPr bwMode="auto">
              <a:xfrm>
                <a:off x="3005" y="1513"/>
                <a:ext cx="137" cy="536"/>
              </a:xfrm>
              <a:custGeom>
                <a:avLst/>
                <a:gdLst>
                  <a:gd name="T0" fmla="*/ 57 w 274"/>
                  <a:gd name="T1" fmla="*/ 535 h 1073"/>
                  <a:gd name="T2" fmla="*/ 47 w 274"/>
                  <a:gd name="T3" fmla="*/ 531 h 1073"/>
                  <a:gd name="T4" fmla="*/ 41 w 274"/>
                  <a:gd name="T5" fmla="*/ 530 h 1073"/>
                  <a:gd name="T6" fmla="*/ 36 w 274"/>
                  <a:gd name="T7" fmla="*/ 528 h 1073"/>
                  <a:gd name="T8" fmla="*/ 31 w 274"/>
                  <a:gd name="T9" fmla="*/ 527 h 1073"/>
                  <a:gd name="T10" fmla="*/ 26 w 274"/>
                  <a:gd name="T11" fmla="*/ 525 h 1073"/>
                  <a:gd name="T12" fmla="*/ 34 w 274"/>
                  <a:gd name="T13" fmla="*/ 511 h 1073"/>
                  <a:gd name="T14" fmla="*/ 48 w 274"/>
                  <a:gd name="T15" fmla="*/ 485 h 1073"/>
                  <a:gd name="T16" fmla="*/ 62 w 274"/>
                  <a:gd name="T17" fmla="*/ 457 h 1073"/>
                  <a:gd name="T18" fmla="*/ 74 w 274"/>
                  <a:gd name="T19" fmla="*/ 429 h 1073"/>
                  <a:gd name="T20" fmla="*/ 83 w 274"/>
                  <a:gd name="T21" fmla="*/ 399 h 1073"/>
                  <a:gd name="T22" fmla="*/ 91 w 274"/>
                  <a:gd name="T23" fmla="*/ 368 h 1073"/>
                  <a:gd name="T24" fmla="*/ 96 w 274"/>
                  <a:gd name="T25" fmla="*/ 337 h 1073"/>
                  <a:gd name="T26" fmla="*/ 99 w 274"/>
                  <a:gd name="T27" fmla="*/ 305 h 1073"/>
                  <a:gd name="T28" fmla="*/ 99 w 274"/>
                  <a:gd name="T29" fmla="*/ 270 h 1073"/>
                  <a:gd name="T30" fmla="*/ 95 w 274"/>
                  <a:gd name="T31" fmla="*/ 232 h 1073"/>
                  <a:gd name="T32" fmla="*/ 88 w 274"/>
                  <a:gd name="T33" fmla="*/ 196 h 1073"/>
                  <a:gd name="T34" fmla="*/ 79 w 274"/>
                  <a:gd name="T35" fmla="*/ 161 h 1073"/>
                  <a:gd name="T36" fmla="*/ 66 w 274"/>
                  <a:gd name="T37" fmla="*/ 127 h 1073"/>
                  <a:gd name="T38" fmla="*/ 50 w 274"/>
                  <a:gd name="T39" fmla="*/ 95 h 1073"/>
                  <a:gd name="T40" fmla="*/ 31 w 274"/>
                  <a:gd name="T41" fmla="*/ 65 h 1073"/>
                  <a:gd name="T42" fmla="*/ 11 w 274"/>
                  <a:gd name="T43" fmla="*/ 36 h 1073"/>
                  <a:gd name="T44" fmla="*/ 4 w 274"/>
                  <a:gd name="T45" fmla="*/ 20 h 1073"/>
                  <a:gd name="T46" fmla="*/ 11 w 274"/>
                  <a:gd name="T47" fmla="*/ 13 h 1073"/>
                  <a:gd name="T48" fmla="*/ 18 w 274"/>
                  <a:gd name="T49" fmla="*/ 8 h 1073"/>
                  <a:gd name="T50" fmla="*/ 25 w 274"/>
                  <a:gd name="T51" fmla="*/ 3 h 1073"/>
                  <a:gd name="T52" fmla="*/ 41 w 274"/>
                  <a:gd name="T53" fmla="*/ 14 h 1073"/>
                  <a:gd name="T54" fmla="*/ 63 w 274"/>
                  <a:gd name="T55" fmla="*/ 47 h 1073"/>
                  <a:gd name="T56" fmla="*/ 83 w 274"/>
                  <a:gd name="T57" fmla="*/ 80 h 1073"/>
                  <a:gd name="T58" fmla="*/ 101 w 274"/>
                  <a:gd name="T59" fmla="*/ 114 h 1073"/>
                  <a:gd name="T60" fmla="*/ 114 w 274"/>
                  <a:gd name="T61" fmla="*/ 151 h 1073"/>
                  <a:gd name="T62" fmla="*/ 124 w 274"/>
                  <a:gd name="T63" fmla="*/ 189 h 1073"/>
                  <a:gd name="T64" fmla="*/ 132 w 274"/>
                  <a:gd name="T65" fmla="*/ 227 h 1073"/>
                  <a:gd name="T66" fmla="*/ 136 w 274"/>
                  <a:gd name="T67" fmla="*/ 268 h 1073"/>
                  <a:gd name="T68" fmla="*/ 136 w 274"/>
                  <a:gd name="T69" fmla="*/ 306 h 1073"/>
                  <a:gd name="T70" fmla="*/ 133 w 274"/>
                  <a:gd name="T71" fmla="*/ 339 h 1073"/>
                  <a:gd name="T72" fmla="*/ 129 w 274"/>
                  <a:gd name="T73" fmla="*/ 373 h 1073"/>
                  <a:gd name="T74" fmla="*/ 120 w 274"/>
                  <a:gd name="T75" fmla="*/ 404 h 1073"/>
                  <a:gd name="T76" fmla="*/ 111 w 274"/>
                  <a:gd name="T77" fmla="*/ 435 h 1073"/>
                  <a:gd name="T78" fmla="*/ 100 w 274"/>
                  <a:gd name="T79" fmla="*/ 466 h 1073"/>
                  <a:gd name="T80" fmla="*/ 85 w 274"/>
                  <a:gd name="T81" fmla="*/ 494 h 1073"/>
                  <a:gd name="T82" fmla="*/ 70 w 274"/>
                  <a:gd name="T83" fmla="*/ 523 h 1073"/>
                  <a:gd name="T84" fmla="*/ 62 w 274"/>
                  <a:gd name="T85" fmla="*/ 536 h 10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4"/>
                  <a:gd name="T130" fmla="*/ 0 h 1073"/>
                  <a:gd name="T131" fmla="*/ 274 w 274"/>
                  <a:gd name="T132" fmla="*/ 1073 h 10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4" h="1073">
                    <a:moveTo>
                      <a:pt x="124" y="1073"/>
                    </a:moveTo>
                    <a:lnTo>
                      <a:pt x="114" y="1071"/>
                    </a:lnTo>
                    <a:lnTo>
                      <a:pt x="105" y="1067"/>
                    </a:lnTo>
                    <a:lnTo>
                      <a:pt x="95" y="1063"/>
                    </a:lnTo>
                    <a:lnTo>
                      <a:pt x="87" y="1061"/>
                    </a:lnTo>
                    <a:lnTo>
                      <a:pt x="82" y="1060"/>
                    </a:lnTo>
                    <a:lnTo>
                      <a:pt x="78" y="1058"/>
                    </a:lnTo>
                    <a:lnTo>
                      <a:pt x="72" y="1056"/>
                    </a:lnTo>
                    <a:lnTo>
                      <a:pt x="68" y="1054"/>
                    </a:lnTo>
                    <a:lnTo>
                      <a:pt x="63" y="1054"/>
                    </a:lnTo>
                    <a:lnTo>
                      <a:pt x="59" y="1052"/>
                    </a:lnTo>
                    <a:lnTo>
                      <a:pt x="53" y="1050"/>
                    </a:lnTo>
                    <a:lnTo>
                      <a:pt x="49" y="1048"/>
                    </a:lnTo>
                    <a:lnTo>
                      <a:pt x="67" y="1023"/>
                    </a:lnTo>
                    <a:lnTo>
                      <a:pt x="82" y="997"/>
                    </a:lnTo>
                    <a:lnTo>
                      <a:pt x="97" y="970"/>
                    </a:lnTo>
                    <a:lnTo>
                      <a:pt x="112" y="944"/>
                    </a:lnTo>
                    <a:lnTo>
                      <a:pt x="125" y="915"/>
                    </a:lnTo>
                    <a:lnTo>
                      <a:pt x="137" y="887"/>
                    </a:lnTo>
                    <a:lnTo>
                      <a:pt x="148" y="858"/>
                    </a:lnTo>
                    <a:lnTo>
                      <a:pt x="160" y="829"/>
                    </a:lnTo>
                    <a:lnTo>
                      <a:pt x="167" y="799"/>
                    </a:lnTo>
                    <a:lnTo>
                      <a:pt x="177" y="769"/>
                    </a:lnTo>
                    <a:lnTo>
                      <a:pt x="183" y="736"/>
                    </a:lnTo>
                    <a:lnTo>
                      <a:pt x="188" y="706"/>
                    </a:lnTo>
                    <a:lnTo>
                      <a:pt x="192" y="674"/>
                    </a:lnTo>
                    <a:lnTo>
                      <a:pt x="196" y="643"/>
                    </a:lnTo>
                    <a:lnTo>
                      <a:pt x="198" y="611"/>
                    </a:lnTo>
                    <a:lnTo>
                      <a:pt x="200" y="578"/>
                    </a:lnTo>
                    <a:lnTo>
                      <a:pt x="198" y="540"/>
                    </a:lnTo>
                    <a:lnTo>
                      <a:pt x="196" y="502"/>
                    </a:lnTo>
                    <a:lnTo>
                      <a:pt x="190" y="464"/>
                    </a:lnTo>
                    <a:lnTo>
                      <a:pt x="184" y="428"/>
                    </a:lnTo>
                    <a:lnTo>
                      <a:pt x="177" y="392"/>
                    </a:lnTo>
                    <a:lnTo>
                      <a:pt x="167" y="358"/>
                    </a:lnTo>
                    <a:lnTo>
                      <a:pt x="158" y="322"/>
                    </a:lnTo>
                    <a:lnTo>
                      <a:pt x="146" y="289"/>
                    </a:lnTo>
                    <a:lnTo>
                      <a:pt x="131" y="255"/>
                    </a:lnTo>
                    <a:lnTo>
                      <a:pt x="116" y="223"/>
                    </a:lnTo>
                    <a:lnTo>
                      <a:pt x="101" y="191"/>
                    </a:lnTo>
                    <a:lnTo>
                      <a:pt x="84" y="160"/>
                    </a:lnTo>
                    <a:lnTo>
                      <a:pt x="63" y="130"/>
                    </a:lnTo>
                    <a:lnTo>
                      <a:pt x="44" y="101"/>
                    </a:lnTo>
                    <a:lnTo>
                      <a:pt x="23" y="73"/>
                    </a:lnTo>
                    <a:lnTo>
                      <a:pt x="0" y="48"/>
                    </a:lnTo>
                    <a:lnTo>
                      <a:pt x="8" y="40"/>
                    </a:lnTo>
                    <a:lnTo>
                      <a:pt x="15" y="35"/>
                    </a:lnTo>
                    <a:lnTo>
                      <a:pt x="23" y="27"/>
                    </a:lnTo>
                    <a:lnTo>
                      <a:pt x="30" y="21"/>
                    </a:lnTo>
                    <a:lnTo>
                      <a:pt x="36" y="16"/>
                    </a:lnTo>
                    <a:lnTo>
                      <a:pt x="44" y="10"/>
                    </a:lnTo>
                    <a:lnTo>
                      <a:pt x="51" y="6"/>
                    </a:lnTo>
                    <a:lnTo>
                      <a:pt x="59" y="0"/>
                    </a:lnTo>
                    <a:lnTo>
                      <a:pt x="82" y="29"/>
                    </a:lnTo>
                    <a:lnTo>
                      <a:pt x="106" y="61"/>
                    </a:lnTo>
                    <a:lnTo>
                      <a:pt x="127" y="94"/>
                    </a:lnTo>
                    <a:lnTo>
                      <a:pt x="148" y="126"/>
                    </a:lnTo>
                    <a:lnTo>
                      <a:pt x="167" y="160"/>
                    </a:lnTo>
                    <a:lnTo>
                      <a:pt x="184" y="194"/>
                    </a:lnTo>
                    <a:lnTo>
                      <a:pt x="202" y="229"/>
                    </a:lnTo>
                    <a:lnTo>
                      <a:pt x="217" y="267"/>
                    </a:lnTo>
                    <a:lnTo>
                      <a:pt x="228" y="303"/>
                    </a:lnTo>
                    <a:lnTo>
                      <a:pt x="240" y="341"/>
                    </a:lnTo>
                    <a:lnTo>
                      <a:pt x="249" y="379"/>
                    </a:lnTo>
                    <a:lnTo>
                      <a:pt x="259" y="417"/>
                    </a:lnTo>
                    <a:lnTo>
                      <a:pt x="264" y="455"/>
                    </a:lnTo>
                    <a:lnTo>
                      <a:pt x="268" y="497"/>
                    </a:lnTo>
                    <a:lnTo>
                      <a:pt x="272" y="537"/>
                    </a:lnTo>
                    <a:lnTo>
                      <a:pt x="274" y="578"/>
                    </a:lnTo>
                    <a:lnTo>
                      <a:pt x="272" y="613"/>
                    </a:lnTo>
                    <a:lnTo>
                      <a:pt x="270" y="645"/>
                    </a:lnTo>
                    <a:lnTo>
                      <a:pt x="266" y="679"/>
                    </a:lnTo>
                    <a:lnTo>
                      <a:pt x="262" y="712"/>
                    </a:lnTo>
                    <a:lnTo>
                      <a:pt x="257" y="746"/>
                    </a:lnTo>
                    <a:lnTo>
                      <a:pt x="251" y="778"/>
                    </a:lnTo>
                    <a:lnTo>
                      <a:pt x="241" y="809"/>
                    </a:lnTo>
                    <a:lnTo>
                      <a:pt x="234" y="841"/>
                    </a:lnTo>
                    <a:lnTo>
                      <a:pt x="222" y="871"/>
                    </a:lnTo>
                    <a:lnTo>
                      <a:pt x="211" y="904"/>
                    </a:lnTo>
                    <a:lnTo>
                      <a:pt x="200" y="932"/>
                    </a:lnTo>
                    <a:lnTo>
                      <a:pt x="186" y="961"/>
                    </a:lnTo>
                    <a:lnTo>
                      <a:pt x="171" y="989"/>
                    </a:lnTo>
                    <a:lnTo>
                      <a:pt x="156" y="1020"/>
                    </a:lnTo>
                    <a:lnTo>
                      <a:pt x="141" y="1046"/>
                    </a:lnTo>
                    <a:lnTo>
                      <a:pt x="124" y="1073"/>
                    </a:lnTo>
                    <a:close/>
                  </a:path>
                </a:pathLst>
              </a:custGeom>
              <a:solidFill>
                <a:srgbClr val="000000"/>
              </a:solidFill>
              <a:ln w="9525">
                <a:noFill/>
                <a:round/>
                <a:headEnd/>
                <a:tailEnd/>
              </a:ln>
            </p:spPr>
            <p:txBody>
              <a:bodyPr/>
              <a:lstStyle/>
              <a:p>
                <a:endParaRPr lang="en-US" sz="1725"/>
              </a:p>
            </p:txBody>
          </p:sp>
          <p:sp>
            <p:nvSpPr>
              <p:cNvPr id="5945" name="Freeform 118"/>
              <p:cNvSpPr>
                <a:spLocks/>
              </p:cNvSpPr>
              <p:nvPr/>
            </p:nvSpPr>
            <p:spPr bwMode="auto">
              <a:xfrm>
                <a:off x="2697" y="1665"/>
                <a:ext cx="74" cy="291"/>
              </a:xfrm>
              <a:custGeom>
                <a:avLst/>
                <a:gdLst>
                  <a:gd name="T0" fmla="*/ 31 w 148"/>
                  <a:gd name="T1" fmla="*/ 290 h 582"/>
                  <a:gd name="T2" fmla="*/ 26 w 148"/>
                  <a:gd name="T3" fmla="*/ 288 h 582"/>
                  <a:gd name="T4" fmla="*/ 21 w 148"/>
                  <a:gd name="T5" fmla="*/ 287 h 582"/>
                  <a:gd name="T6" fmla="*/ 16 w 148"/>
                  <a:gd name="T7" fmla="*/ 285 h 582"/>
                  <a:gd name="T8" fmla="*/ 18 w 148"/>
                  <a:gd name="T9" fmla="*/ 278 h 582"/>
                  <a:gd name="T10" fmla="*/ 26 w 148"/>
                  <a:gd name="T11" fmla="*/ 263 h 582"/>
                  <a:gd name="T12" fmla="*/ 35 w 148"/>
                  <a:gd name="T13" fmla="*/ 248 h 582"/>
                  <a:gd name="T14" fmla="*/ 41 w 148"/>
                  <a:gd name="T15" fmla="*/ 233 h 582"/>
                  <a:gd name="T16" fmla="*/ 45 w 148"/>
                  <a:gd name="T17" fmla="*/ 216 h 582"/>
                  <a:gd name="T18" fmla="*/ 49 w 148"/>
                  <a:gd name="T19" fmla="*/ 199 h 582"/>
                  <a:gd name="T20" fmla="*/ 52 w 148"/>
                  <a:gd name="T21" fmla="*/ 182 h 582"/>
                  <a:gd name="T22" fmla="*/ 54 w 148"/>
                  <a:gd name="T23" fmla="*/ 165 h 582"/>
                  <a:gd name="T24" fmla="*/ 54 w 148"/>
                  <a:gd name="T25" fmla="*/ 146 h 582"/>
                  <a:gd name="T26" fmla="*/ 51 w 148"/>
                  <a:gd name="T27" fmla="*/ 126 h 582"/>
                  <a:gd name="T28" fmla="*/ 47 w 148"/>
                  <a:gd name="T29" fmla="*/ 106 h 582"/>
                  <a:gd name="T30" fmla="*/ 43 w 148"/>
                  <a:gd name="T31" fmla="*/ 87 h 582"/>
                  <a:gd name="T32" fmla="*/ 35 w 148"/>
                  <a:gd name="T33" fmla="*/ 69 h 582"/>
                  <a:gd name="T34" fmla="*/ 27 w 148"/>
                  <a:gd name="T35" fmla="*/ 51 h 582"/>
                  <a:gd name="T36" fmla="*/ 17 w 148"/>
                  <a:gd name="T37" fmla="*/ 35 h 582"/>
                  <a:gd name="T38" fmla="*/ 5 w 148"/>
                  <a:gd name="T39" fmla="*/ 20 h 582"/>
                  <a:gd name="T40" fmla="*/ 5 w 148"/>
                  <a:gd name="T41" fmla="*/ 9 h 582"/>
                  <a:gd name="T42" fmla="*/ 12 w 148"/>
                  <a:gd name="T43" fmla="*/ 2 h 582"/>
                  <a:gd name="T44" fmla="*/ 23 w 148"/>
                  <a:gd name="T45" fmla="*/ 7 h 582"/>
                  <a:gd name="T46" fmla="*/ 35 w 148"/>
                  <a:gd name="T47" fmla="*/ 24 h 582"/>
                  <a:gd name="T48" fmla="*/ 45 w 148"/>
                  <a:gd name="T49" fmla="*/ 42 h 582"/>
                  <a:gd name="T50" fmla="*/ 54 w 148"/>
                  <a:gd name="T51" fmla="*/ 60 h 582"/>
                  <a:gd name="T52" fmla="*/ 62 w 148"/>
                  <a:gd name="T53" fmla="*/ 81 h 582"/>
                  <a:gd name="T54" fmla="*/ 68 w 148"/>
                  <a:gd name="T55" fmla="*/ 101 h 582"/>
                  <a:gd name="T56" fmla="*/ 72 w 148"/>
                  <a:gd name="T57" fmla="*/ 123 h 582"/>
                  <a:gd name="T58" fmla="*/ 74 w 148"/>
                  <a:gd name="T59" fmla="*/ 146 h 582"/>
                  <a:gd name="T60" fmla="*/ 74 w 148"/>
                  <a:gd name="T61" fmla="*/ 165 h 582"/>
                  <a:gd name="T62" fmla="*/ 73 w 148"/>
                  <a:gd name="T63" fmla="*/ 183 h 582"/>
                  <a:gd name="T64" fmla="*/ 70 w 148"/>
                  <a:gd name="T65" fmla="*/ 201 h 582"/>
                  <a:gd name="T66" fmla="*/ 66 w 148"/>
                  <a:gd name="T67" fmla="*/ 219 h 582"/>
                  <a:gd name="T68" fmla="*/ 61 w 148"/>
                  <a:gd name="T69" fmla="*/ 235 h 582"/>
                  <a:gd name="T70" fmla="*/ 54 w 148"/>
                  <a:gd name="T71" fmla="*/ 252 h 582"/>
                  <a:gd name="T72" fmla="*/ 46 w 148"/>
                  <a:gd name="T73" fmla="*/ 268 h 582"/>
                  <a:gd name="T74" fmla="*/ 38 w 148"/>
                  <a:gd name="T75" fmla="*/ 283 h 582"/>
                  <a:gd name="T76" fmla="*/ 35 w 148"/>
                  <a:gd name="T77" fmla="*/ 291 h 5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582"/>
                  <a:gd name="T119" fmla="*/ 148 w 148"/>
                  <a:gd name="T120" fmla="*/ 582 h 5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582">
                    <a:moveTo>
                      <a:pt x="69" y="582"/>
                    </a:moveTo>
                    <a:lnTo>
                      <a:pt x="63" y="580"/>
                    </a:lnTo>
                    <a:lnTo>
                      <a:pt x="57" y="580"/>
                    </a:lnTo>
                    <a:lnTo>
                      <a:pt x="53" y="576"/>
                    </a:lnTo>
                    <a:lnTo>
                      <a:pt x="48" y="576"/>
                    </a:lnTo>
                    <a:lnTo>
                      <a:pt x="42" y="574"/>
                    </a:lnTo>
                    <a:lnTo>
                      <a:pt x="38" y="572"/>
                    </a:lnTo>
                    <a:lnTo>
                      <a:pt x="32" y="570"/>
                    </a:lnTo>
                    <a:lnTo>
                      <a:pt x="29" y="570"/>
                    </a:lnTo>
                    <a:lnTo>
                      <a:pt x="36" y="555"/>
                    </a:lnTo>
                    <a:lnTo>
                      <a:pt x="46" y="542"/>
                    </a:lnTo>
                    <a:lnTo>
                      <a:pt x="53" y="526"/>
                    </a:lnTo>
                    <a:lnTo>
                      <a:pt x="61" y="513"/>
                    </a:lnTo>
                    <a:lnTo>
                      <a:pt x="69" y="496"/>
                    </a:lnTo>
                    <a:lnTo>
                      <a:pt x="74" y="481"/>
                    </a:lnTo>
                    <a:lnTo>
                      <a:pt x="82" y="466"/>
                    </a:lnTo>
                    <a:lnTo>
                      <a:pt x="88" y="450"/>
                    </a:lnTo>
                    <a:lnTo>
                      <a:pt x="91" y="433"/>
                    </a:lnTo>
                    <a:lnTo>
                      <a:pt x="95" y="416"/>
                    </a:lnTo>
                    <a:lnTo>
                      <a:pt x="99" y="399"/>
                    </a:lnTo>
                    <a:lnTo>
                      <a:pt x="103" y="382"/>
                    </a:lnTo>
                    <a:lnTo>
                      <a:pt x="105" y="365"/>
                    </a:lnTo>
                    <a:lnTo>
                      <a:pt x="107" y="348"/>
                    </a:lnTo>
                    <a:lnTo>
                      <a:pt x="108" y="331"/>
                    </a:lnTo>
                    <a:lnTo>
                      <a:pt x="108" y="313"/>
                    </a:lnTo>
                    <a:lnTo>
                      <a:pt x="108" y="293"/>
                    </a:lnTo>
                    <a:lnTo>
                      <a:pt x="107" y="273"/>
                    </a:lnTo>
                    <a:lnTo>
                      <a:pt x="103" y="253"/>
                    </a:lnTo>
                    <a:lnTo>
                      <a:pt x="101" y="232"/>
                    </a:lnTo>
                    <a:lnTo>
                      <a:pt x="95" y="213"/>
                    </a:lnTo>
                    <a:lnTo>
                      <a:pt x="91" y="194"/>
                    </a:lnTo>
                    <a:lnTo>
                      <a:pt x="86" y="175"/>
                    </a:lnTo>
                    <a:lnTo>
                      <a:pt x="80" y="156"/>
                    </a:lnTo>
                    <a:lnTo>
                      <a:pt x="70" y="138"/>
                    </a:lnTo>
                    <a:lnTo>
                      <a:pt x="63" y="119"/>
                    </a:lnTo>
                    <a:lnTo>
                      <a:pt x="55" y="102"/>
                    </a:lnTo>
                    <a:lnTo>
                      <a:pt x="46" y="87"/>
                    </a:lnTo>
                    <a:lnTo>
                      <a:pt x="34" y="70"/>
                    </a:lnTo>
                    <a:lnTo>
                      <a:pt x="25" y="55"/>
                    </a:lnTo>
                    <a:lnTo>
                      <a:pt x="11" y="40"/>
                    </a:lnTo>
                    <a:lnTo>
                      <a:pt x="0" y="24"/>
                    </a:lnTo>
                    <a:lnTo>
                      <a:pt x="10" y="17"/>
                    </a:lnTo>
                    <a:lnTo>
                      <a:pt x="17" y="11"/>
                    </a:lnTo>
                    <a:lnTo>
                      <a:pt x="25" y="5"/>
                    </a:lnTo>
                    <a:lnTo>
                      <a:pt x="32" y="0"/>
                    </a:lnTo>
                    <a:lnTo>
                      <a:pt x="46" y="15"/>
                    </a:lnTo>
                    <a:lnTo>
                      <a:pt x="57" y="32"/>
                    </a:lnTo>
                    <a:lnTo>
                      <a:pt x="69" y="49"/>
                    </a:lnTo>
                    <a:lnTo>
                      <a:pt x="82" y="66"/>
                    </a:lnTo>
                    <a:lnTo>
                      <a:pt x="91" y="85"/>
                    </a:lnTo>
                    <a:lnTo>
                      <a:pt x="101" y="104"/>
                    </a:lnTo>
                    <a:lnTo>
                      <a:pt x="108" y="121"/>
                    </a:lnTo>
                    <a:lnTo>
                      <a:pt x="118" y="142"/>
                    </a:lnTo>
                    <a:lnTo>
                      <a:pt x="124" y="163"/>
                    </a:lnTo>
                    <a:lnTo>
                      <a:pt x="129" y="182"/>
                    </a:lnTo>
                    <a:lnTo>
                      <a:pt x="135" y="203"/>
                    </a:lnTo>
                    <a:lnTo>
                      <a:pt x="141" y="224"/>
                    </a:lnTo>
                    <a:lnTo>
                      <a:pt x="143" y="247"/>
                    </a:lnTo>
                    <a:lnTo>
                      <a:pt x="146" y="268"/>
                    </a:lnTo>
                    <a:lnTo>
                      <a:pt x="148" y="291"/>
                    </a:lnTo>
                    <a:lnTo>
                      <a:pt x="148" y="313"/>
                    </a:lnTo>
                    <a:lnTo>
                      <a:pt x="148" y="331"/>
                    </a:lnTo>
                    <a:lnTo>
                      <a:pt x="146" y="350"/>
                    </a:lnTo>
                    <a:lnTo>
                      <a:pt x="145" y="367"/>
                    </a:lnTo>
                    <a:lnTo>
                      <a:pt x="143" y="386"/>
                    </a:lnTo>
                    <a:lnTo>
                      <a:pt x="139" y="403"/>
                    </a:lnTo>
                    <a:lnTo>
                      <a:pt x="135" y="422"/>
                    </a:lnTo>
                    <a:lnTo>
                      <a:pt x="131" y="439"/>
                    </a:lnTo>
                    <a:lnTo>
                      <a:pt x="127" y="456"/>
                    </a:lnTo>
                    <a:lnTo>
                      <a:pt x="122" y="471"/>
                    </a:lnTo>
                    <a:lnTo>
                      <a:pt x="116" y="488"/>
                    </a:lnTo>
                    <a:lnTo>
                      <a:pt x="108" y="504"/>
                    </a:lnTo>
                    <a:lnTo>
                      <a:pt x="101" y="521"/>
                    </a:lnTo>
                    <a:lnTo>
                      <a:pt x="93" y="536"/>
                    </a:lnTo>
                    <a:lnTo>
                      <a:pt x="86" y="551"/>
                    </a:lnTo>
                    <a:lnTo>
                      <a:pt x="76" y="566"/>
                    </a:lnTo>
                    <a:lnTo>
                      <a:pt x="69" y="582"/>
                    </a:lnTo>
                    <a:close/>
                  </a:path>
                </a:pathLst>
              </a:custGeom>
              <a:solidFill>
                <a:srgbClr val="000000"/>
              </a:solidFill>
              <a:ln w="9525">
                <a:noFill/>
                <a:round/>
                <a:headEnd/>
                <a:tailEnd/>
              </a:ln>
            </p:spPr>
            <p:txBody>
              <a:bodyPr/>
              <a:lstStyle/>
              <a:p>
                <a:endParaRPr lang="en-US" sz="1725"/>
              </a:p>
            </p:txBody>
          </p:sp>
        </p:grpSp>
        <p:pic>
          <p:nvPicPr>
            <p:cNvPr id="5127" name="Picture 119"/>
            <p:cNvPicPr>
              <a:picLocks noChangeAspect="1" noChangeArrowheads="1"/>
            </p:cNvPicPr>
            <p:nvPr/>
          </p:nvPicPr>
          <p:blipFill>
            <a:blip r:embed="rId3" cstate="print"/>
            <a:srcRect/>
            <a:stretch>
              <a:fillRect/>
            </a:stretch>
          </p:blipFill>
          <p:spPr bwMode="auto">
            <a:xfrm>
              <a:off x="8102600" y="4621213"/>
              <a:ext cx="285750" cy="330200"/>
            </a:xfrm>
            <a:prstGeom prst="rect">
              <a:avLst/>
            </a:prstGeom>
            <a:noFill/>
            <a:ln w="9525">
              <a:noFill/>
              <a:miter lim="800000"/>
              <a:headEnd/>
              <a:tailEnd/>
            </a:ln>
          </p:spPr>
        </p:pic>
        <p:grpSp>
          <p:nvGrpSpPr>
            <p:cNvPr id="5" name="Group 120"/>
            <p:cNvGrpSpPr>
              <a:grpSpLocks/>
            </p:cNvGrpSpPr>
            <p:nvPr/>
          </p:nvGrpSpPr>
          <p:grpSpPr bwMode="auto">
            <a:xfrm>
              <a:off x="7531100" y="4168775"/>
              <a:ext cx="484188" cy="315913"/>
              <a:chOff x="4700" y="1497"/>
              <a:chExt cx="608" cy="396"/>
            </a:xfrm>
          </p:grpSpPr>
          <p:grpSp>
            <p:nvGrpSpPr>
              <p:cNvPr id="6" name="Group 121"/>
              <p:cNvGrpSpPr>
                <a:grpSpLocks/>
              </p:cNvGrpSpPr>
              <p:nvPr/>
            </p:nvGrpSpPr>
            <p:grpSpPr bwMode="auto">
              <a:xfrm flipH="1">
                <a:off x="4880" y="1564"/>
                <a:ext cx="428" cy="329"/>
                <a:chOff x="3749" y="3309"/>
                <a:chExt cx="669" cy="645"/>
              </a:xfrm>
            </p:grpSpPr>
            <p:sp>
              <p:nvSpPr>
                <p:cNvPr id="5774" name="Freeform 122"/>
                <p:cNvSpPr>
                  <a:spLocks/>
                </p:cNvSpPr>
                <p:nvPr/>
              </p:nvSpPr>
              <p:spPr bwMode="auto">
                <a:xfrm>
                  <a:off x="4250" y="3764"/>
                  <a:ext cx="45" cy="55"/>
                </a:xfrm>
                <a:custGeom>
                  <a:avLst/>
                  <a:gdLst>
                    <a:gd name="T0" fmla="*/ 0 w 90"/>
                    <a:gd name="T1" fmla="*/ 52 h 108"/>
                    <a:gd name="T2" fmla="*/ 19 w 90"/>
                    <a:gd name="T3" fmla="*/ 31 h 108"/>
                    <a:gd name="T4" fmla="*/ 45 w 90"/>
                    <a:gd name="T5" fmla="*/ 0 h 108"/>
                    <a:gd name="T6" fmla="*/ 40 w 90"/>
                    <a:gd name="T7" fmla="*/ 38 h 108"/>
                    <a:gd name="T8" fmla="*/ 39 w 90"/>
                    <a:gd name="T9" fmla="*/ 39 h 108"/>
                    <a:gd name="T10" fmla="*/ 38 w 90"/>
                    <a:gd name="T11" fmla="*/ 40 h 108"/>
                    <a:gd name="T12" fmla="*/ 36 w 90"/>
                    <a:gd name="T13" fmla="*/ 41 h 108"/>
                    <a:gd name="T14" fmla="*/ 36 w 90"/>
                    <a:gd name="T15" fmla="*/ 42 h 108"/>
                    <a:gd name="T16" fmla="*/ 33 w 90"/>
                    <a:gd name="T17" fmla="*/ 43 h 108"/>
                    <a:gd name="T18" fmla="*/ 31 w 90"/>
                    <a:gd name="T19" fmla="*/ 45 h 108"/>
                    <a:gd name="T20" fmla="*/ 29 w 90"/>
                    <a:gd name="T21" fmla="*/ 46 h 108"/>
                    <a:gd name="T22" fmla="*/ 26 w 90"/>
                    <a:gd name="T23" fmla="*/ 47 h 108"/>
                    <a:gd name="T24" fmla="*/ 24 w 90"/>
                    <a:gd name="T25" fmla="*/ 49 h 108"/>
                    <a:gd name="T26" fmla="*/ 22 w 90"/>
                    <a:gd name="T27" fmla="*/ 50 h 108"/>
                    <a:gd name="T28" fmla="*/ 20 w 90"/>
                    <a:gd name="T29" fmla="*/ 51 h 108"/>
                    <a:gd name="T30" fmla="*/ 18 w 90"/>
                    <a:gd name="T31" fmla="*/ 52 h 108"/>
                    <a:gd name="T32" fmla="*/ 16 w 90"/>
                    <a:gd name="T33" fmla="*/ 52 h 108"/>
                    <a:gd name="T34" fmla="*/ 15 w 90"/>
                    <a:gd name="T35" fmla="*/ 53 h 108"/>
                    <a:gd name="T36" fmla="*/ 12 w 90"/>
                    <a:gd name="T37" fmla="*/ 53 h 108"/>
                    <a:gd name="T38" fmla="*/ 11 w 90"/>
                    <a:gd name="T39" fmla="*/ 54 h 108"/>
                    <a:gd name="T40" fmla="*/ 9 w 90"/>
                    <a:gd name="T41" fmla="*/ 54 h 108"/>
                    <a:gd name="T42" fmla="*/ 7 w 90"/>
                    <a:gd name="T43" fmla="*/ 55 h 108"/>
                    <a:gd name="T44" fmla="*/ 0 w 90"/>
                    <a:gd name="T45" fmla="*/ 52 h 108"/>
                    <a:gd name="T46" fmla="*/ 0 w 90"/>
                    <a:gd name="T47" fmla="*/ 52 h 1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108"/>
                    <a:gd name="T74" fmla="*/ 90 w 90"/>
                    <a:gd name="T75" fmla="*/ 108 h 1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108">
                      <a:moveTo>
                        <a:pt x="0" y="102"/>
                      </a:moveTo>
                      <a:lnTo>
                        <a:pt x="38" y="61"/>
                      </a:lnTo>
                      <a:lnTo>
                        <a:pt x="90" y="0"/>
                      </a:lnTo>
                      <a:lnTo>
                        <a:pt x="79" y="74"/>
                      </a:lnTo>
                      <a:lnTo>
                        <a:pt x="78" y="76"/>
                      </a:lnTo>
                      <a:lnTo>
                        <a:pt x="75" y="79"/>
                      </a:lnTo>
                      <a:lnTo>
                        <a:pt x="72" y="80"/>
                      </a:lnTo>
                      <a:lnTo>
                        <a:pt x="71" y="83"/>
                      </a:lnTo>
                      <a:lnTo>
                        <a:pt x="66" y="85"/>
                      </a:lnTo>
                      <a:lnTo>
                        <a:pt x="63" y="89"/>
                      </a:lnTo>
                      <a:lnTo>
                        <a:pt x="59" y="91"/>
                      </a:lnTo>
                      <a:lnTo>
                        <a:pt x="53" y="93"/>
                      </a:lnTo>
                      <a:lnTo>
                        <a:pt x="49" y="96"/>
                      </a:lnTo>
                      <a:lnTo>
                        <a:pt x="43" y="99"/>
                      </a:lnTo>
                      <a:lnTo>
                        <a:pt x="40" y="101"/>
                      </a:lnTo>
                      <a:lnTo>
                        <a:pt x="35" y="102"/>
                      </a:lnTo>
                      <a:lnTo>
                        <a:pt x="32" y="102"/>
                      </a:lnTo>
                      <a:lnTo>
                        <a:pt x="30" y="104"/>
                      </a:lnTo>
                      <a:lnTo>
                        <a:pt x="25" y="105"/>
                      </a:lnTo>
                      <a:lnTo>
                        <a:pt x="22" y="107"/>
                      </a:lnTo>
                      <a:lnTo>
                        <a:pt x="18" y="107"/>
                      </a:lnTo>
                      <a:lnTo>
                        <a:pt x="15" y="108"/>
                      </a:lnTo>
                      <a:lnTo>
                        <a:pt x="0" y="102"/>
                      </a:lnTo>
                      <a:close/>
                    </a:path>
                  </a:pathLst>
                </a:custGeom>
                <a:solidFill>
                  <a:srgbClr val="66664F"/>
                </a:solidFill>
                <a:ln w="9525">
                  <a:noFill/>
                  <a:round/>
                  <a:headEnd/>
                  <a:tailEnd/>
                </a:ln>
              </p:spPr>
              <p:txBody>
                <a:bodyPr/>
                <a:lstStyle/>
                <a:p>
                  <a:endParaRPr lang="en-US" sz="1725"/>
                </a:p>
              </p:txBody>
            </p:sp>
            <p:sp>
              <p:nvSpPr>
                <p:cNvPr id="5775" name="Freeform 123"/>
                <p:cNvSpPr>
                  <a:spLocks/>
                </p:cNvSpPr>
                <p:nvPr/>
              </p:nvSpPr>
              <p:spPr bwMode="auto">
                <a:xfrm>
                  <a:off x="3942" y="3309"/>
                  <a:ext cx="454" cy="332"/>
                </a:xfrm>
                <a:custGeom>
                  <a:avLst/>
                  <a:gdLst>
                    <a:gd name="T0" fmla="*/ 360 w 907"/>
                    <a:gd name="T1" fmla="*/ 330 h 666"/>
                    <a:gd name="T2" fmla="*/ 347 w 907"/>
                    <a:gd name="T3" fmla="*/ 328 h 666"/>
                    <a:gd name="T4" fmla="*/ 327 w 907"/>
                    <a:gd name="T5" fmla="*/ 324 h 666"/>
                    <a:gd name="T6" fmla="*/ 301 w 907"/>
                    <a:gd name="T7" fmla="*/ 320 h 666"/>
                    <a:gd name="T8" fmla="*/ 270 w 907"/>
                    <a:gd name="T9" fmla="*/ 317 h 666"/>
                    <a:gd name="T10" fmla="*/ 231 w 907"/>
                    <a:gd name="T11" fmla="*/ 313 h 666"/>
                    <a:gd name="T12" fmla="*/ 186 w 907"/>
                    <a:gd name="T13" fmla="*/ 309 h 666"/>
                    <a:gd name="T14" fmla="*/ 135 w 907"/>
                    <a:gd name="T15" fmla="*/ 306 h 666"/>
                    <a:gd name="T16" fmla="*/ 78 w 907"/>
                    <a:gd name="T17" fmla="*/ 303 h 666"/>
                    <a:gd name="T18" fmla="*/ 16 w 907"/>
                    <a:gd name="T19" fmla="*/ 303 h 666"/>
                    <a:gd name="T20" fmla="*/ 1 w 907"/>
                    <a:gd name="T21" fmla="*/ 298 h 666"/>
                    <a:gd name="T22" fmla="*/ 5 w 907"/>
                    <a:gd name="T23" fmla="*/ 287 h 666"/>
                    <a:gd name="T24" fmla="*/ 8 w 907"/>
                    <a:gd name="T25" fmla="*/ 273 h 666"/>
                    <a:gd name="T26" fmla="*/ 12 w 907"/>
                    <a:gd name="T27" fmla="*/ 259 h 666"/>
                    <a:gd name="T28" fmla="*/ 16 w 907"/>
                    <a:gd name="T29" fmla="*/ 242 h 666"/>
                    <a:gd name="T30" fmla="*/ 21 w 907"/>
                    <a:gd name="T31" fmla="*/ 225 h 666"/>
                    <a:gd name="T32" fmla="*/ 24 w 907"/>
                    <a:gd name="T33" fmla="*/ 208 h 666"/>
                    <a:gd name="T34" fmla="*/ 28 w 907"/>
                    <a:gd name="T35" fmla="*/ 192 h 666"/>
                    <a:gd name="T36" fmla="*/ 31 w 907"/>
                    <a:gd name="T37" fmla="*/ 178 h 666"/>
                    <a:gd name="T38" fmla="*/ 33 w 907"/>
                    <a:gd name="T39" fmla="*/ 167 h 666"/>
                    <a:gd name="T40" fmla="*/ 35 w 907"/>
                    <a:gd name="T41" fmla="*/ 157 h 666"/>
                    <a:gd name="T42" fmla="*/ 36 w 907"/>
                    <a:gd name="T43" fmla="*/ 145 h 666"/>
                    <a:gd name="T44" fmla="*/ 39 w 907"/>
                    <a:gd name="T45" fmla="*/ 130 h 666"/>
                    <a:gd name="T46" fmla="*/ 41 w 907"/>
                    <a:gd name="T47" fmla="*/ 113 h 666"/>
                    <a:gd name="T48" fmla="*/ 44 w 907"/>
                    <a:gd name="T49" fmla="*/ 94 h 666"/>
                    <a:gd name="T50" fmla="*/ 46 w 907"/>
                    <a:gd name="T51" fmla="*/ 74 h 666"/>
                    <a:gd name="T52" fmla="*/ 49 w 907"/>
                    <a:gd name="T53" fmla="*/ 55 h 666"/>
                    <a:gd name="T54" fmla="*/ 51 w 907"/>
                    <a:gd name="T55" fmla="*/ 36 h 666"/>
                    <a:gd name="T56" fmla="*/ 52 w 907"/>
                    <a:gd name="T57" fmla="*/ 19 h 666"/>
                    <a:gd name="T58" fmla="*/ 55 w 907"/>
                    <a:gd name="T59" fmla="*/ 10 h 666"/>
                    <a:gd name="T60" fmla="*/ 66 w 907"/>
                    <a:gd name="T61" fmla="*/ 9 h 666"/>
                    <a:gd name="T62" fmla="*/ 83 w 907"/>
                    <a:gd name="T63" fmla="*/ 8 h 666"/>
                    <a:gd name="T64" fmla="*/ 107 w 907"/>
                    <a:gd name="T65" fmla="*/ 6 h 666"/>
                    <a:gd name="T66" fmla="*/ 134 w 907"/>
                    <a:gd name="T67" fmla="*/ 5 h 666"/>
                    <a:gd name="T68" fmla="*/ 164 w 907"/>
                    <a:gd name="T69" fmla="*/ 4 h 666"/>
                    <a:gd name="T70" fmla="*/ 195 w 907"/>
                    <a:gd name="T71" fmla="*/ 2 h 666"/>
                    <a:gd name="T72" fmla="*/ 224 w 907"/>
                    <a:gd name="T73" fmla="*/ 1 h 666"/>
                    <a:gd name="T74" fmla="*/ 252 w 907"/>
                    <a:gd name="T75" fmla="*/ 1 h 666"/>
                    <a:gd name="T76" fmla="*/ 275 w 907"/>
                    <a:gd name="T77" fmla="*/ 0 h 666"/>
                    <a:gd name="T78" fmla="*/ 293 w 907"/>
                    <a:gd name="T79" fmla="*/ 1 h 666"/>
                    <a:gd name="T80" fmla="*/ 309 w 907"/>
                    <a:gd name="T81" fmla="*/ 1 h 666"/>
                    <a:gd name="T82" fmla="*/ 326 w 907"/>
                    <a:gd name="T83" fmla="*/ 2 h 666"/>
                    <a:gd name="T84" fmla="*/ 345 w 907"/>
                    <a:gd name="T85" fmla="*/ 3 h 666"/>
                    <a:gd name="T86" fmla="*/ 366 w 907"/>
                    <a:gd name="T87" fmla="*/ 4 h 666"/>
                    <a:gd name="T88" fmla="*/ 386 w 907"/>
                    <a:gd name="T89" fmla="*/ 4 h 666"/>
                    <a:gd name="T90" fmla="*/ 405 w 907"/>
                    <a:gd name="T91" fmla="*/ 6 h 666"/>
                    <a:gd name="T92" fmla="*/ 421 w 907"/>
                    <a:gd name="T93" fmla="*/ 6 h 666"/>
                    <a:gd name="T94" fmla="*/ 436 w 907"/>
                    <a:gd name="T95" fmla="*/ 7 h 666"/>
                    <a:gd name="T96" fmla="*/ 449 w 907"/>
                    <a:gd name="T97" fmla="*/ 8 h 666"/>
                    <a:gd name="T98" fmla="*/ 453 w 907"/>
                    <a:gd name="T99" fmla="*/ 11 h 666"/>
                    <a:gd name="T100" fmla="*/ 452 w 907"/>
                    <a:gd name="T101" fmla="*/ 22 h 666"/>
                    <a:gd name="T102" fmla="*/ 448 w 907"/>
                    <a:gd name="T103" fmla="*/ 42 h 666"/>
                    <a:gd name="T104" fmla="*/ 443 w 907"/>
                    <a:gd name="T105" fmla="*/ 67 h 666"/>
                    <a:gd name="T106" fmla="*/ 437 w 907"/>
                    <a:gd name="T107" fmla="*/ 99 h 666"/>
                    <a:gd name="T108" fmla="*/ 430 w 907"/>
                    <a:gd name="T109" fmla="*/ 134 h 666"/>
                    <a:gd name="T110" fmla="*/ 422 w 907"/>
                    <a:gd name="T111" fmla="*/ 170 h 666"/>
                    <a:gd name="T112" fmla="*/ 412 w 907"/>
                    <a:gd name="T113" fmla="*/ 206 h 666"/>
                    <a:gd name="T114" fmla="*/ 402 w 907"/>
                    <a:gd name="T115" fmla="*/ 242 h 666"/>
                    <a:gd name="T116" fmla="*/ 391 w 907"/>
                    <a:gd name="T117" fmla="*/ 273 h 666"/>
                    <a:gd name="T118" fmla="*/ 380 w 907"/>
                    <a:gd name="T119" fmla="*/ 302 h 6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7"/>
                    <a:gd name="T181" fmla="*/ 0 h 666"/>
                    <a:gd name="T182" fmla="*/ 907 w 907"/>
                    <a:gd name="T183" fmla="*/ 666 h 6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7" h="666">
                      <a:moveTo>
                        <a:pt x="734" y="666"/>
                      </a:moveTo>
                      <a:lnTo>
                        <a:pt x="734" y="664"/>
                      </a:lnTo>
                      <a:lnTo>
                        <a:pt x="731" y="664"/>
                      </a:lnTo>
                      <a:lnTo>
                        <a:pt x="728" y="663"/>
                      </a:lnTo>
                      <a:lnTo>
                        <a:pt x="722" y="663"/>
                      </a:lnTo>
                      <a:lnTo>
                        <a:pt x="719" y="661"/>
                      </a:lnTo>
                      <a:lnTo>
                        <a:pt x="715" y="661"/>
                      </a:lnTo>
                      <a:lnTo>
                        <a:pt x="712" y="660"/>
                      </a:lnTo>
                      <a:lnTo>
                        <a:pt x="708" y="660"/>
                      </a:lnTo>
                      <a:lnTo>
                        <a:pt x="702" y="658"/>
                      </a:lnTo>
                      <a:lnTo>
                        <a:pt x="697" y="658"/>
                      </a:lnTo>
                      <a:lnTo>
                        <a:pt x="693" y="657"/>
                      </a:lnTo>
                      <a:lnTo>
                        <a:pt x="687" y="655"/>
                      </a:lnTo>
                      <a:lnTo>
                        <a:pt x="681" y="654"/>
                      </a:lnTo>
                      <a:lnTo>
                        <a:pt x="675" y="654"/>
                      </a:lnTo>
                      <a:lnTo>
                        <a:pt x="668" y="652"/>
                      </a:lnTo>
                      <a:lnTo>
                        <a:pt x="661" y="651"/>
                      </a:lnTo>
                      <a:lnTo>
                        <a:pt x="653" y="649"/>
                      </a:lnTo>
                      <a:lnTo>
                        <a:pt x="646" y="649"/>
                      </a:lnTo>
                      <a:lnTo>
                        <a:pt x="637" y="648"/>
                      </a:lnTo>
                      <a:lnTo>
                        <a:pt x="630" y="646"/>
                      </a:lnTo>
                      <a:lnTo>
                        <a:pt x="621" y="645"/>
                      </a:lnTo>
                      <a:lnTo>
                        <a:pt x="611" y="644"/>
                      </a:lnTo>
                      <a:lnTo>
                        <a:pt x="602" y="642"/>
                      </a:lnTo>
                      <a:lnTo>
                        <a:pt x="593" y="642"/>
                      </a:lnTo>
                      <a:lnTo>
                        <a:pt x="583" y="641"/>
                      </a:lnTo>
                      <a:lnTo>
                        <a:pt x="573" y="639"/>
                      </a:lnTo>
                      <a:lnTo>
                        <a:pt x="561" y="638"/>
                      </a:lnTo>
                      <a:lnTo>
                        <a:pt x="551" y="636"/>
                      </a:lnTo>
                      <a:lnTo>
                        <a:pt x="539" y="635"/>
                      </a:lnTo>
                      <a:lnTo>
                        <a:pt x="526" y="635"/>
                      </a:lnTo>
                      <a:lnTo>
                        <a:pt x="514" y="632"/>
                      </a:lnTo>
                      <a:lnTo>
                        <a:pt x="501" y="632"/>
                      </a:lnTo>
                      <a:lnTo>
                        <a:pt x="487" y="629"/>
                      </a:lnTo>
                      <a:lnTo>
                        <a:pt x="474" y="629"/>
                      </a:lnTo>
                      <a:lnTo>
                        <a:pt x="461" y="627"/>
                      </a:lnTo>
                      <a:lnTo>
                        <a:pt x="446" y="626"/>
                      </a:lnTo>
                      <a:lnTo>
                        <a:pt x="432" y="625"/>
                      </a:lnTo>
                      <a:lnTo>
                        <a:pt x="418" y="623"/>
                      </a:lnTo>
                      <a:lnTo>
                        <a:pt x="402" y="622"/>
                      </a:lnTo>
                      <a:lnTo>
                        <a:pt x="388" y="622"/>
                      </a:lnTo>
                      <a:lnTo>
                        <a:pt x="371" y="620"/>
                      </a:lnTo>
                      <a:lnTo>
                        <a:pt x="355" y="619"/>
                      </a:lnTo>
                      <a:lnTo>
                        <a:pt x="339" y="617"/>
                      </a:lnTo>
                      <a:lnTo>
                        <a:pt x="323" y="617"/>
                      </a:lnTo>
                      <a:lnTo>
                        <a:pt x="305" y="616"/>
                      </a:lnTo>
                      <a:lnTo>
                        <a:pt x="288" y="614"/>
                      </a:lnTo>
                      <a:lnTo>
                        <a:pt x="270" y="613"/>
                      </a:lnTo>
                      <a:lnTo>
                        <a:pt x="251" y="613"/>
                      </a:lnTo>
                      <a:lnTo>
                        <a:pt x="233" y="611"/>
                      </a:lnTo>
                      <a:lnTo>
                        <a:pt x="214" y="610"/>
                      </a:lnTo>
                      <a:lnTo>
                        <a:pt x="195" y="610"/>
                      </a:lnTo>
                      <a:lnTo>
                        <a:pt x="176" y="610"/>
                      </a:lnTo>
                      <a:lnTo>
                        <a:pt x="156" y="608"/>
                      </a:lnTo>
                      <a:lnTo>
                        <a:pt x="135" y="608"/>
                      </a:lnTo>
                      <a:lnTo>
                        <a:pt x="114" y="607"/>
                      </a:lnTo>
                      <a:lnTo>
                        <a:pt x="95" y="607"/>
                      </a:lnTo>
                      <a:lnTo>
                        <a:pt x="73" y="607"/>
                      </a:lnTo>
                      <a:lnTo>
                        <a:pt x="51" y="607"/>
                      </a:lnTo>
                      <a:lnTo>
                        <a:pt x="31" y="607"/>
                      </a:lnTo>
                      <a:lnTo>
                        <a:pt x="9" y="607"/>
                      </a:lnTo>
                      <a:lnTo>
                        <a:pt x="0" y="607"/>
                      </a:lnTo>
                      <a:lnTo>
                        <a:pt x="0" y="605"/>
                      </a:lnTo>
                      <a:lnTo>
                        <a:pt x="0" y="604"/>
                      </a:lnTo>
                      <a:lnTo>
                        <a:pt x="0" y="601"/>
                      </a:lnTo>
                      <a:lnTo>
                        <a:pt x="1" y="598"/>
                      </a:lnTo>
                      <a:lnTo>
                        <a:pt x="3" y="592"/>
                      </a:lnTo>
                      <a:lnTo>
                        <a:pt x="4" y="588"/>
                      </a:lnTo>
                      <a:lnTo>
                        <a:pt x="6" y="583"/>
                      </a:lnTo>
                      <a:lnTo>
                        <a:pt x="7" y="581"/>
                      </a:lnTo>
                      <a:lnTo>
                        <a:pt x="7" y="576"/>
                      </a:lnTo>
                      <a:lnTo>
                        <a:pt x="9" y="575"/>
                      </a:lnTo>
                      <a:lnTo>
                        <a:pt x="10" y="569"/>
                      </a:lnTo>
                      <a:lnTo>
                        <a:pt x="10" y="566"/>
                      </a:lnTo>
                      <a:lnTo>
                        <a:pt x="12" y="562"/>
                      </a:lnTo>
                      <a:lnTo>
                        <a:pt x="13" y="557"/>
                      </a:lnTo>
                      <a:lnTo>
                        <a:pt x="15" y="553"/>
                      </a:lnTo>
                      <a:lnTo>
                        <a:pt x="15" y="548"/>
                      </a:lnTo>
                      <a:lnTo>
                        <a:pt x="16" y="542"/>
                      </a:lnTo>
                      <a:lnTo>
                        <a:pt x="18" y="540"/>
                      </a:lnTo>
                      <a:lnTo>
                        <a:pt x="19" y="534"/>
                      </a:lnTo>
                      <a:lnTo>
                        <a:pt x="20" y="529"/>
                      </a:lnTo>
                      <a:lnTo>
                        <a:pt x="22" y="523"/>
                      </a:lnTo>
                      <a:lnTo>
                        <a:pt x="23" y="519"/>
                      </a:lnTo>
                      <a:lnTo>
                        <a:pt x="25" y="513"/>
                      </a:lnTo>
                      <a:lnTo>
                        <a:pt x="26" y="507"/>
                      </a:lnTo>
                      <a:lnTo>
                        <a:pt x="28" y="503"/>
                      </a:lnTo>
                      <a:lnTo>
                        <a:pt x="31" y="497"/>
                      </a:lnTo>
                      <a:lnTo>
                        <a:pt x="31" y="491"/>
                      </a:lnTo>
                      <a:lnTo>
                        <a:pt x="32" y="485"/>
                      </a:lnTo>
                      <a:lnTo>
                        <a:pt x="34" y="479"/>
                      </a:lnTo>
                      <a:lnTo>
                        <a:pt x="35" y="475"/>
                      </a:lnTo>
                      <a:lnTo>
                        <a:pt x="37" y="469"/>
                      </a:lnTo>
                      <a:lnTo>
                        <a:pt x="38" y="463"/>
                      </a:lnTo>
                      <a:lnTo>
                        <a:pt x="40" y="457"/>
                      </a:lnTo>
                      <a:lnTo>
                        <a:pt x="41" y="452"/>
                      </a:lnTo>
                      <a:lnTo>
                        <a:pt x="43" y="446"/>
                      </a:lnTo>
                      <a:lnTo>
                        <a:pt x="43" y="440"/>
                      </a:lnTo>
                      <a:lnTo>
                        <a:pt x="44" y="434"/>
                      </a:lnTo>
                      <a:lnTo>
                        <a:pt x="47" y="430"/>
                      </a:lnTo>
                      <a:lnTo>
                        <a:pt x="47" y="424"/>
                      </a:lnTo>
                      <a:lnTo>
                        <a:pt x="48" y="418"/>
                      </a:lnTo>
                      <a:lnTo>
                        <a:pt x="50" y="412"/>
                      </a:lnTo>
                      <a:lnTo>
                        <a:pt x="51" y="408"/>
                      </a:lnTo>
                      <a:lnTo>
                        <a:pt x="53" y="402"/>
                      </a:lnTo>
                      <a:lnTo>
                        <a:pt x="54" y="396"/>
                      </a:lnTo>
                      <a:lnTo>
                        <a:pt x="54" y="392"/>
                      </a:lnTo>
                      <a:lnTo>
                        <a:pt x="56" y="386"/>
                      </a:lnTo>
                      <a:lnTo>
                        <a:pt x="57" y="381"/>
                      </a:lnTo>
                      <a:lnTo>
                        <a:pt x="59" y="375"/>
                      </a:lnTo>
                      <a:lnTo>
                        <a:pt x="59" y="371"/>
                      </a:lnTo>
                      <a:lnTo>
                        <a:pt x="60" y="367"/>
                      </a:lnTo>
                      <a:lnTo>
                        <a:pt x="62" y="362"/>
                      </a:lnTo>
                      <a:lnTo>
                        <a:pt x="62" y="358"/>
                      </a:lnTo>
                      <a:lnTo>
                        <a:pt x="62" y="353"/>
                      </a:lnTo>
                      <a:lnTo>
                        <a:pt x="63" y="349"/>
                      </a:lnTo>
                      <a:lnTo>
                        <a:pt x="63" y="346"/>
                      </a:lnTo>
                      <a:lnTo>
                        <a:pt x="65" y="342"/>
                      </a:lnTo>
                      <a:lnTo>
                        <a:pt x="65" y="339"/>
                      </a:lnTo>
                      <a:lnTo>
                        <a:pt x="66" y="336"/>
                      </a:lnTo>
                      <a:lnTo>
                        <a:pt x="66" y="334"/>
                      </a:lnTo>
                      <a:lnTo>
                        <a:pt x="66" y="333"/>
                      </a:lnTo>
                      <a:lnTo>
                        <a:pt x="66" y="329"/>
                      </a:lnTo>
                      <a:lnTo>
                        <a:pt x="67" y="326"/>
                      </a:lnTo>
                      <a:lnTo>
                        <a:pt x="67" y="320"/>
                      </a:lnTo>
                      <a:lnTo>
                        <a:pt x="69" y="314"/>
                      </a:lnTo>
                      <a:lnTo>
                        <a:pt x="69" y="311"/>
                      </a:lnTo>
                      <a:lnTo>
                        <a:pt x="69" y="307"/>
                      </a:lnTo>
                      <a:lnTo>
                        <a:pt x="70" y="302"/>
                      </a:lnTo>
                      <a:lnTo>
                        <a:pt x="72" y="299"/>
                      </a:lnTo>
                      <a:lnTo>
                        <a:pt x="72" y="295"/>
                      </a:lnTo>
                      <a:lnTo>
                        <a:pt x="72" y="290"/>
                      </a:lnTo>
                      <a:lnTo>
                        <a:pt x="72" y="285"/>
                      </a:lnTo>
                      <a:lnTo>
                        <a:pt x="73" y="280"/>
                      </a:lnTo>
                      <a:lnTo>
                        <a:pt x="75" y="276"/>
                      </a:lnTo>
                      <a:lnTo>
                        <a:pt x="75" y="270"/>
                      </a:lnTo>
                      <a:lnTo>
                        <a:pt x="76" y="266"/>
                      </a:lnTo>
                      <a:lnTo>
                        <a:pt x="78" y="260"/>
                      </a:lnTo>
                      <a:lnTo>
                        <a:pt x="78" y="254"/>
                      </a:lnTo>
                      <a:lnTo>
                        <a:pt x="79" y="249"/>
                      </a:lnTo>
                      <a:lnTo>
                        <a:pt x="79" y="242"/>
                      </a:lnTo>
                      <a:lnTo>
                        <a:pt x="81" y="238"/>
                      </a:lnTo>
                      <a:lnTo>
                        <a:pt x="81" y="232"/>
                      </a:lnTo>
                      <a:lnTo>
                        <a:pt x="82" y="226"/>
                      </a:lnTo>
                      <a:lnTo>
                        <a:pt x="82" y="219"/>
                      </a:lnTo>
                      <a:lnTo>
                        <a:pt x="85" y="213"/>
                      </a:lnTo>
                      <a:lnTo>
                        <a:pt x="85" y="207"/>
                      </a:lnTo>
                      <a:lnTo>
                        <a:pt x="87" y="200"/>
                      </a:lnTo>
                      <a:lnTo>
                        <a:pt x="87" y="194"/>
                      </a:lnTo>
                      <a:lnTo>
                        <a:pt x="88" y="188"/>
                      </a:lnTo>
                      <a:lnTo>
                        <a:pt x="88" y="181"/>
                      </a:lnTo>
                      <a:lnTo>
                        <a:pt x="90" y="175"/>
                      </a:lnTo>
                      <a:lnTo>
                        <a:pt x="91" y="167"/>
                      </a:lnTo>
                      <a:lnTo>
                        <a:pt x="91" y="161"/>
                      </a:lnTo>
                      <a:lnTo>
                        <a:pt x="92" y="154"/>
                      </a:lnTo>
                      <a:lnTo>
                        <a:pt x="92" y="148"/>
                      </a:lnTo>
                      <a:lnTo>
                        <a:pt x="92" y="141"/>
                      </a:lnTo>
                      <a:lnTo>
                        <a:pt x="94" y="135"/>
                      </a:lnTo>
                      <a:lnTo>
                        <a:pt x="95" y="128"/>
                      </a:lnTo>
                      <a:lnTo>
                        <a:pt x="95" y="122"/>
                      </a:lnTo>
                      <a:lnTo>
                        <a:pt x="97" y="116"/>
                      </a:lnTo>
                      <a:lnTo>
                        <a:pt x="98" y="110"/>
                      </a:lnTo>
                      <a:lnTo>
                        <a:pt x="98" y="103"/>
                      </a:lnTo>
                      <a:lnTo>
                        <a:pt x="98" y="97"/>
                      </a:lnTo>
                      <a:lnTo>
                        <a:pt x="98" y="91"/>
                      </a:lnTo>
                      <a:lnTo>
                        <a:pt x="100" y="84"/>
                      </a:lnTo>
                      <a:lnTo>
                        <a:pt x="100" y="78"/>
                      </a:lnTo>
                      <a:lnTo>
                        <a:pt x="101" y="72"/>
                      </a:lnTo>
                      <a:lnTo>
                        <a:pt x="101" y="66"/>
                      </a:lnTo>
                      <a:lnTo>
                        <a:pt x="103" y="60"/>
                      </a:lnTo>
                      <a:lnTo>
                        <a:pt x="103" y="55"/>
                      </a:lnTo>
                      <a:lnTo>
                        <a:pt x="103" y="49"/>
                      </a:lnTo>
                      <a:lnTo>
                        <a:pt x="104" y="44"/>
                      </a:lnTo>
                      <a:lnTo>
                        <a:pt x="104" y="38"/>
                      </a:lnTo>
                      <a:lnTo>
                        <a:pt x="104" y="34"/>
                      </a:lnTo>
                      <a:lnTo>
                        <a:pt x="104" y="30"/>
                      </a:lnTo>
                      <a:lnTo>
                        <a:pt x="106" y="25"/>
                      </a:lnTo>
                      <a:lnTo>
                        <a:pt x="106" y="21"/>
                      </a:lnTo>
                      <a:lnTo>
                        <a:pt x="110" y="21"/>
                      </a:lnTo>
                      <a:lnTo>
                        <a:pt x="112" y="19"/>
                      </a:lnTo>
                      <a:lnTo>
                        <a:pt x="114" y="19"/>
                      </a:lnTo>
                      <a:lnTo>
                        <a:pt x="117" y="19"/>
                      </a:lnTo>
                      <a:lnTo>
                        <a:pt x="122" y="19"/>
                      </a:lnTo>
                      <a:lnTo>
                        <a:pt x="125" y="19"/>
                      </a:lnTo>
                      <a:lnTo>
                        <a:pt x="131" y="18"/>
                      </a:lnTo>
                      <a:lnTo>
                        <a:pt x="135" y="18"/>
                      </a:lnTo>
                      <a:lnTo>
                        <a:pt x="141" y="18"/>
                      </a:lnTo>
                      <a:lnTo>
                        <a:pt x="145" y="18"/>
                      </a:lnTo>
                      <a:lnTo>
                        <a:pt x="153" y="18"/>
                      </a:lnTo>
                      <a:lnTo>
                        <a:pt x="159" y="16"/>
                      </a:lnTo>
                      <a:lnTo>
                        <a:pt x="166" y="16"/>
                      </a:lnTo>
                      <a:lnTo>
                        <a:pt x="173" y="15"/>
                      </a:lnTo>
                      <a:lnTo>
                        <a:pt x="181" y="15"/>
                      </a:lnTo>
                      <a:lnTo>
                        <a:pt x="188" y="15"/>
                      </a:lnTo>
                      <a:lnTo>
                        <a:pt x="197" y="15"/>
                      </a:lnTo>
                      <a:lnTo>
                        <a:pt x="204" y="13"/>
                      </a:lnTo>
                      <a:lnTo>
                        <a:pt x="213" y="13"/>
                      </a:lnTo>
                      <a:lnTo>
                        <a:pt x="222" y="12"/>
                      </a:lnTo>
                      <a:lnTo>
                        <a:pt x="230" y="12"/>
                      </a:lnTo>
                      <a:lnTo>
                        <a:pt x="239" y="12"/>
                      </a:lnTo>
                      <a:lnTo>
                        <a:pt x="250" y="12"/>
                      </a:lnTo>
                      <a:lnTo>
                        <a:pt x="258" y="11"/>
                      </a:lnTo>
                      <a:lnTo>
                        <a:pt x="267" y="11"/>
                      </a:lnTo>
                      <a:lnTo>
                        <a:pt x="277" y="11"/>
                      </a:lnTo>
                      <a:lnTo>
                        <a:pt x="288" y="9"/>
                      </a:lnTo>
                      <a:lnTo>
                        <a:pt x="298" y="9"/>
                      </a:lnTo>
                      <a:lnTo>
                        <a:pt x="308" y="9"/>
                      </a:lnTo>
                      <a:lnTo>
                        <a:pt x="317" y="8"/>
                      </a:lnTo>
                      <a:lnTo>
                        <a:pt x="327" y="8"/>
                      </a:lnTo>
                      <a:lnTo>
                        <a:pt x="338" y="8"/>
                      </a:lnTo>
                      <a:lnTo>
                        <a:pt x="348" y="8"/>
                      </a:lnTo>
                      <a:lnTo>
                        <a:pt x="358" y="6"/>
                      </a:lnTo>
                      <a:lnTo>
                        <a:pt x="368" y="6"/>
                      </a:lnTo>
                      <a:lnTo>
                        <a:pt x="379" y="5"/>
                      </a:lnTo>
                      <a:lnTo>
                        <a:pt x="389" y="5"/>
                      </a:lnTo>
                      <a:lnTo>
                        <a:pt x="398" y="5"/>
                      </a:lnTo>
                      <a:lnTo>
                        <a:pt x="408" y="5"/>
                      </a:lnTo>
                      <a:lnTo>
                        <a:pt x="418" y="3"/>
                      </a:lnTo>
                      <a:lnTo>
                        <a:pt x="429" y="3"/>
                      </a:lnTo>
                      <a:lnTo>
                        <a:pt x="439" y="3"/>
                      </a:lnTo>
                      <a:lnTo>
                        <a:pt x="448" y="2"/>
                      </a:lnTo>
                      <a:lnTo>
                        <a:pt x="458" y="2"/>
                      </a:lnTo>
                      <a:lnTo>
                        <a:pt x="468" y="2"/>
                      </a:lnTo>
                      <a:lnTo>
                        <a:pt x="476" y="2"/>
                      </a:lnTo>
                      <a:lnTo>
                        <a:pt x="486" y="2"/>
                      </a:lnTo>
                      <a:lnTo>
                        <a:pt x="493" y="2"/>
                      </a:lnTo>
                      <a:lnTo>
                        <a:pt x="504" y="2"/>
                      </a:lnTo>
                      <a:lnTo>
                        <a:pt x="511" y="2"/>
                      </a:lnTo>
                      <a:lnTo>
                        <a:pt x="520" y="2"/>
                      </a:lnTo>
                      <a:lnTo>
                        <a:pt x="529" y="2"/>
                      </a:lnTo>
                      <a:lnTo>
                        <a:pt x="536" y="2"/>
                      </a:lnTo>
                      <a:lnTo>
                        <a:pt x="543" y="0"/>
                      </a:lnTo>
                      <a:lnTo>
                        <a:pt x="549" y="0"/>
                      </a:lnTo>
                      <a:lnTo>
                        <a:pt x="556" y="0"/>
                      </a:lnTo>
                      <a:lnTo>
                        <a:pt x="564" y="0"/>
                      </a:lnTo>
                      <a:lnTo>
                        <a:pt x="570" y="0"/>
                      </a:lnTo>
                      <a:lnTo>
                        <a:pt x="576" y="2"/>
                      </a:lnTo>
                      <a:lnTo>
                        <a:pt x="580" y="2"/>
                      </a:lnTo>
                      <a:lnTo>
                        <a:pt x="586" y="2"/>
                      </a:lnTo>
                      <a:lnTo>
                        <a:pt x="590" y="2"/>
                      </a:lnTo>
                      <a:lnTo>
                        <a:pt x="595" y="2"/>
                      </a:lnTo>
                      <a:lnTo>
                        <a:pt x="600" y="2"/>
                      </a:lnTo>
                      <a:lnTo>
                        <a:pt x="606" y="2"/>
                      </a:lnTo>
                      <a:lnTo>
                        <a:pt x="611" y="2"/>
                      </a:lnTo>
                      <a:lnTo>
                        <a:pt x="617" y="3"/>
                      </a:lnTo>
                      <a:lnTo>
                        <a:pt x="623" y="3"/>
                      </a:lnTo>
                      <a:lnTo>
                        <a:pt x="628" y="3"/>
                      </a:lnTo>
                      <a:lnTo>
                        <a:pt x="633" y="3"/>
                      </a:lnTo>
                      <a:lnTo>
                        <a:pt x="640" y="3"/>
                      </a:lnTo>
                      <a:lnTo>
                        <a:pt x="645" y="3"/>
                      </a:lnTo>
                      <a:lnTo>
                        <a:pt x="652" y="5"/>
                      </a:lnTo>
                      <a:lnTo>
                        <a:pt x="658" y="5"/>
                      </a:lnTo>
                      <a:lnTo>
                        <a:pt x="665" y="5"/>
                      </a:lnTo>
                      <a:lnTo>
                        <a:pt x="671" y="5"/>
                      </a:lnTo>
                      <a:lnTo>
                        <a:pt x="678" y="6"/>
                      </a:lnTo>
                      <a:lnTo>
                        <a:pt x="684" y="6"/>
                      </a:lnTo>
                      <a:lnTo>
                        <a:pt x="690" y="6"/>
                      </a:lnTo>
                      <a:lnTo>
                        <a:pt x="697" y="6"/>
                      </a:lnTo>
                      <a:lnTo>
                        <a:pt x="705" y="8"/>
                      </a:lnTo>
                      <a:lnTo>
                        <a:pt x="711" y="8"/>
                      </a:lnTo>
                      <a:lnTo>
                        <a:pt x="718" y="8"/>
                      </a:lnTo>
                      <a:lnTo>
                        <a:pt x="724" y="8"/>
                      </a:lnTo>
                      <a:lnTo>
                        <a:pt x="731" y="8"/>
                      </a:lnTo>
                      <a:lnTo>
                        <a:pt x="737" y="8"/>
                      </a:lnTo>
                      <a:lnTo>
                        <a:pt x="744" y="9"/>
                      </a:lnTo>
                      <a:lnTo>
                        <a:pt x="750" y="9"/>
                      </a:lnTo>
                      <a:lnTo>
                        <a:pt x="758" y="9"/>
                      </a:lnTo>
                      <a:lnTo>
                        <a:pt x="763" y="9"/>
                      </a:lnTo>
                      <a:lnTo>
                        <a:pt x="771" y="9"/>
                      </a:lnTo>
                      <a:lnTo>
                        <a:pt x="778" y="11"/>
                      </a:lnTo>
                      <a:lnTo>
                        <a:pt x="784" y="11"/>
                      </a:lnTo>
                      <a:lnTo>
                        <a:pt x="790" y="11"/>
                      </a:lnTo>
                      <a:lnTo>
                        <a:pt x="796" y="11"/>
                      </a:lnTo>
                      <a:lnTo>
                        <a:pt x="802" y="11"/>
                      </a:lnTo>
                      <a:lnTo>
                        <a:pt x="809" y="12"/>
                      </a:lnTo>
                      <a:lnTo>
                        <a:pt x="813" y="12"/>
                      </a:lnTo>
                      <a:lnTo>
                        <a:pt x="819" y="12"/>
                      </a:lnTo>
                      <a:lnTo>
                        <a:pt x="825" y="12"/>
                      </a:lnTo>
                      <a:lnTo>
                        <a:pt x="832" y="12"/>
                      </a:lnTo>
                      <a:lnTo>
                        <a:pt x="837" y="12"/>
                      </a:lnTo>
                      <a:lnTo>
                        <a:pt x="841" y="13"/>
                      </a:lnTo>
                      <a:lnTo>
                        <a:pt x="847" y="13"/>
                      </a:lnTo>
                      <a:lnTo>
                        <a:pt x="852" y="13"/>
                      </a:lnTo>
                      <a:lnTo>
                        <a:pt x="856" y="13"/>
                      </a:lnTo>
                      <a:lnTo>
                        <a:pt x="862" y="15"/>
                      </a:lnTo>
                      <a:lnTo>
                        <a:pt x="866" y="15"/>
                      </a:lnTo>
                      <a:lnTo>
                        <a:pt x="871" y="15"/>
                      </a:lnTo>
                      <a:lnTo>
                        <a:pt x="875" y="15"/>
                      </a:lnTo>
                      <a:lnTo>
                        <a:pt x="878" y="15"/>
                      </a:lnTo>
                      <a:lnTo>
                        <a:pt x="882" y="15"/>
                      </a:lnTo>
                      <a:lnTo>
                        <a:pt x="885" y="15"/>
                      </a:lnTo>
                      <a:lnTo>
                        <a:pt x="891" y="15"/>
                      </a:lnTo>
                      <a:lnTo>
                        <a:pt x="897" y="16"/>
                      </a:lnTo>
                      <a:lnTo>
                        <a:pt x="902" y="16"/>
                      </a:lnTo>
                      <a:lnTo>
                        <a:pt x="904" y="16"/>
                      </a:lnTo>
                      <a:lnTo>
                        <a:pt x="906" y="16"/>
                      </a:lnTo>
                      <a:lnTo>
                        <a:pt x="907" y="18"/>
                      </a:lnTo>
                      <a:lnTo>
                        <a:pt x="906" y="22"/>
                      </a:lnTo>
                      <a:lnTo>
                        <a:pt x="906" y="24"/>
                      </a:lnTo>
                      <a:lnTo>
                        <a:pt x="906" y="27"/>
                      </a:lnTo>
                      <a:lnTo>
                        <a:pt x="904" y="30"/>
                      </a:lnTo>
                      <a:lnTo>
                        <a:pt x="904" y="35"/>
                      </a:lnTo>
                      <a:lnTo>
                        <a:pt x="903" y="38"/>
                      </a:lnTo>
                      <a:lnTo>
                        <a:pt x="903" y="44"/>
                      </a:lnTo>
                      <a:lnTo>
                        <a:pt x="902" y="49"/>
                      </a:lnTo>
                      <a:lnTo>
                        <a:pt x="900" y="56"/>
                      </a:lnTo>
                      <a:lnTo>
                        <a:pt x="899" y="62"/>
                      </a:lnTo>
                      <a:lnTo>
                        <a:pt x="899" y="69"/>
                      </a:lnTo>
                      <a:lnTo>
                        <a:pt x="897" y="75"/>
                      </a:lnTo>
                      <a:lnTo>
                        <a:pt x="896" y="84"/>
                      </a:lnTo>
                      <a:lnTo>
                        <a:pt x="894" y="91"/>
                      </a:lnTo>
                      <a:lnTo>
                        <a:pt x="893" y="100"/>
                      </a:lnTo>
                      <a:lnTo>
                        <a:pt x="891" y="107"/>
                      </a:lnTo>
                      <a:lnTo>
                        <a:pt x="890" y="118"/>
                      </a:lnTo>
                      <a:lnTo>
                        <a:pt x="887" y="126"/>
                      </a:lnTo>
                      <a:lnTo>
                        <a:pt x="885" y="135"/>
                      </a:lnTo>
                      <a:lnTo>
                        <a:pt x="884" y="145"/>
                      </a:lnTo>
                      <a:lnTo>
                        <a:pt x="882" y="156"/>
                      </a:lnTo>
                      <a:lnTo>
                        <a:pt x="879" y="166"/>
                      </a:lnTo>
                      <a:lnTo>
                        <a:pt x="878" y="176"/>
                      </a:lnTo>
                      <a:lnTo>
                        <a:pt x="875" y="188"/>
                      </a:lnTo>
                      <a:lnTo>
                        <a:pt x="874" y="198"/>
                      </a:lnTo>
                      <a:lnTo>
                        <a:pt x="871" y="210"/>
                      </a:lnTo>
                      <a:lnTo>
                        <a:pt x="869" y="222"/>
                      </a:lnTo>
                      <a:lnTo>
                        <a:pt x="866" y="233"/>
                      </a:lnTo>
                      <a:lnTo>
                        <a:pt x="865" y="245"/>
                      </a:lnTo>
                      <a:lnTo>
                        <a:pt x="862" y="257"/>
                      </a:lnTo>
                      <a:lnTo>
                        <a:pt x="859" y="268"/>
                      </a:lnTo>
                      <a:lnTo>
                        <a:pt x="856" y="280"/>
                      </a:lnTo>
                      <a:lnTo>
                        <a:pt x="853" y="292"/>
                      </a:lnTo>
                      <a:lnTo>
                        <a:pt x="850" y="304"/>
                      </a:lnTo>
                      <a:lnTo>
                        <a:pt x="849" y="317"/>
                      </a:lnTo>
                      <a:lnTo>
                        <a:pt x="846" y="329"/>
                      </a:lnTo>
                      <a:lnTo>
                        <a:pt x="843" y="342"/>
                      </a:lnTo>
                      <a:lnTo>
                        <a:pt x="840" y="353"/>
                      </a:lnTo>
                      <a:lnTo>
                        <a:pt x="837" y="365"/>
                      </a:lnTo>
                      <a:lnTo>
                        <a:pt x="832" y="377"/>
                      </a:lnTo>
                      <a:lnTo>
                        <a:pt x="830" y="390"/>
                      </a:lnTo>
                      <a:lnTo>
                        <a:pt x="827" y="402"/>
                      </a:lnTo>
                      <a:lnTo>
                        <a:pt x="824" y="414"/>
                      </a:lnTo>
                      <a:lnTo>
                        <a:pt x="821" y="425"/>
                      </a:lnTo>
                      <a:lnTo>
                        <a:pt x="818" y="438"/>
                      </a:lnTo>
                      <a:lnTo>
                        <a:pt x="813" y="450"/>
                      </a:lnTo>
                      <a:lnTo>
                        <a:pt x="810" y="462"/>
                      </a:lnTo>
                      <a:lnTo>
                        <a:pt x="806" y="472"/>
                      </a:lnTo>
                      <a:lnTo>
                        <a:pt x="803" y="485"/>
                      </a:lnTo>
                      <a:lnTo>
                        <a:pt x="799" y="496"/>
                      </a:lnTo>
                      <a:lnTo>
                        <a:pt x="796" y="506"/>
                      </a:lnTo>
                      <a:lnTo>
                        <a:pt x="793" y="518"/>
                      </a:lnTo>
                      <a:lnTo>
                        <a:pt x="788" y="529"/>
                      </a:lnTo>
                      <a:lnTo>
                        <a:pt x="786" y="538"/>
                      </a:lnTo>
                      <a:lnTo>
                        <a:pt x="781" y="548"/>
                      </a:lnTo>
                      <a:lnTo>
                        <a:pt x="777" y="559"/>
                      </a:lnTo>
                      <a:lnTo>
                        <a:pt x="774" y="569"/>
                      </a:lnTo>
                      <a:lnTo>
                        <a:pt x="769" y="578"/>
                      </a:lnTo>
                      <a:lnTo>
                        <a:pt x="766" y="588"/>
                      </a:lnTo>
                      <a:lnTo>
                        <a:pt x="762" y="597"/>
                      </a:lnTo>
                      <a:lnTo>
                        <a:pt x="759" y="605"/>
                      </a:lnTo>
                      <a:lnTo>
                        <a:pt x="734" y="666"/>
                      </a:lnTo>
                      <a:close/>
                    </a:path>
                  </a:pathLst>
                </a:custGeom>
                <a:solidFill>
                  <a:srgbClr val="E6E6B0"/>
                </a:solidFill>
                <a:ln w="9525">
                  <a:noFill/>
                  <a:round/>
                  <a:headEnd/>
                  <a:tailEnd/>
                </a:ln>
              </p:spPr>
              <p:txBody>
                <a:bodyPr/>
                <a:lstStyle/>
                <a:p>
                  <a:endParaRPr lang="en-US" sz="1725"/>
                </a:p>
              </p:txBody>
            </p:sp>
            <p:sp>
              <p:nvSpPr>
                <p:cNvPr id="5776" name="Freeform 124"/>
                <p:cNvSpPr>
                  <a:spLocks/>
                </p:cNvSpPr>
                <p:nvPr/>
              </p:nvSpPr>
              <p:spPr bwMode="auto">
                <a:xfrm>
                  <a:off x="4274" y="3647"/>
                  <a:ext cx="50" cy="21"/>
                </a:xfrm>
                <a:custGeom>
                  <a:avLst/>
                  <a:gdLst>
                    <a:gd name="T0" fmla="*/ 0 w 98"/>
                    <a:gd name="T1" fmla="*/ 16 h 41"/>
                    <a:gd name="T2" fmla="*/ 1 w 98"/>
                    <a:gd name="T3" fmla="*/ 12 h 41"/>
                    <a:gd name="T4" fmla="*/ 2 w 98"/>
                    <a:gd name="T5" fmla="*/ 8 h 41"/>
                    <a:gd name="T6" fmla="*/ 4 w 98"/>
                    <a:gd name="T7" fmla="*/ 5 h 41"/>
                    <a:gd name="T8" fmla="*/ 6 w 98"/>
                    <a:gd name="T9" fmla="*/ 1 h 41"/>
                    <a:gd name="T10" fmla="*/ 8 w 98"/>
                    <a:gd name="T11" fmla="*/ 0 h 41"/>
                    <a:gd name="T12" fmla="*/ 12 w 98"/>
                    <a:gd name="T13" fmla="*/ 1 h 41"/>
                    <a:gd name="T14" fmla="*/ 15 w 98"/>
                    <a:gd name="T15" fmla="*/ 1 h 41"/>
                    <a:gd name="T16" fmla="*/ 19 w 98"/>
                    <a:gd name="T17" fmla="*/ 2 h 41"/>
                    <a:gd name="T18" fmla="*/ 23 w 98"/>
                    <a:gd name="T19" fmla="*/ 3 h 41"/>
                    <a:gd name="T20" fmla="*/ 27 w 98"/>
                    <a:gd name="T21" fmla="*/ 3 h 41"/>
                    <a:gd name="T22" fmla="*/ 31 w 98"/>
                    <a:gd name="T23" fmla="*/ 5 h 41"/>
                    <a:gd name="T24" fmla="*/ 34 w 98"/>
                    <a:gd name="T25" fmla="*/ 6 h 41"/>
                    <a:gd name="T26" fmla="*/ 38 w 98"/>
                    <a:gd name="T27" fmla="*/ 7 h 41"/>
                    <a:gd name="T28" fmla="*/ 42 w 98"/>
                    <a:gd name="T29" fmla="*/ 8 h 41"/>
                    <a:gd name="T30" fmla="*/ 46 w 98"/>
                    <a:gd name="T31" fmla="*/ 11 h 41"/>
                    <a:gd name="T32" fmla="*/ 49 w 98"/>
                    <a:gd name="T33" fmla="*/ 14 h 41"/>
                    <a:gd name="T34" fmla="*/ 48 w 98"/>
                    <a:gd name="T35" fmla="*/ 17 h 41"/>
                    <a:gd name="T36" fmla="*/ 45 w 98"/>
                    <a:gd name="T37" fmla="*/ 19 h 41"/>
                    <a:gd name="T38" fmla="*/ 43 w 98"/>
                    <a:gd name="T39" fmla="*/ 20 h 41"/>
                    <a:gd name="T40" fmla="*/ 39 w 98"/>
                    <a:gd name="T41" fmla="*/ 21 h 41"/>
                    <a:gd name="T42" fmla="*/ 36 w 98"/>
                    <a:gd name="T43" fmla="*/ 21 h 41"/>
                    <a:gd name="T44" fmla="*/ 31 w 98"/>
                    <a:gd name="T45" fmla="*/ 21 h 41"/>
                    <a:gd name="T46" fmla="*/ 27 w 98"/>
                    <a:gd name="T47" fmla="*/ 21 h 41"/>
                    <a:gd name="T48" fmla="*/ 23 w 98"/>
                    <a:gd name="T49" fmla="*/ 20 h 41"/>
                    <a:gd name="T50" fmla="*/ 19 w 98"/>
                    <a:gd name="T51" fmla="*/ 20 h 41"/>
                    <a:gd name="T52" fmla="*/ 16 w 98"/>
                    <a:gd name="T53" fmla="*/ 19 h 41"/>
                    <a:gd name="T54" fmla="*/ 13 w 98"/>
                    <a:gd name="T55" fmla="*/ 19 h 41"/>
                    <a:gd name="T56" fmla="*/ 9 w 98"/>
                    <a:gd name="T57" fmla="*/ 19 h 41"/>
                    <a:gd name="T58" fmla="*/ 4 w 98"/>
                    <a:gd name="T59" fmla="*/ 18 h 41"/>
                    <a:gd name="T60" fmla="*/ 0 w 98"/>
                    <a:gd name="T61" fmla="*/ 17 h 41"/>
                    <a:gd name="T62" fmla="*/ 0 w 98"/>
                    <a:gd name="T63" fmla="*/ 17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
                    <a:gd name="T97" fmla="*/ 0 h 41"/>
                    <a:gd name="T98" fmla="*/ 98 w 98"/>
                    <a:gd name="T99" fmla="*/ 41 h 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 h="41">
                      <a:moveTo>
                        <a:pt x="0" y="34"/>
                      </a:moveTo>
                      <a:lnTo>
                        <a:pt x="0" y="32"/>
                      </a:lnTo>
                      <a:lnTo>
                        <a:pt x="0" y="30"/>
                      </a:lnTo>
                      <a:lnTo>
                        <a:pt x="1" y="24"/>
                      </a:lnTo>
                      <a:lnTo>
                        <a:pt x="3" y="18"/>
                      </a:lnTo>
                      <a:lnTo>
                        <a:pt x="4" y="15"/>
                      </a:lnTo>
                      <a:lnTo>
                        <a:pt x="4" y="12"/>
                      </a:lnTo>
                      <a:lnTo>
                        <a:pt x="7" y="9"/>
                      </a:lnTo>
                      <a:lnTo>
                        <a:pt x="8" y="6"/>
                      </a:lnTo>
                      <a:lnTo>
                        <a:pt x="11" y="2"/>
                      </a:lnTo>
                      <a:lnTo>
                        <a:pt x="16" y="0"/>
                      </a:lnTo>
                      <a:lnTo>
                        <a:pt x="19" y="0"/>
                      </a:lnTo>
                      <a:lnTo>
                        <a:pt x="23" y="2"/>
                      </a:lnTo>
                      <a:lnTo>
                        <a:pt x="28" y="2"/>
                      </a:lnTo>
                      <a:lnTo>
                        <a:pt x="30" y="2"/>
                      </a:lnTo>
                      <a:lnTo>
                        <a:pt x="33" y="3"/>
                      </a:lnTo>
                      <a:lnTo>
                        <a:pt x="38" y="3"/>
                      </a:lnTo>
                      <a:lnTo>
                        <a:pt x="41" y="5"/>
                      </a:lnTo>
                      <a:lnTo>
                        <a:pt x="45" y="5"/>
                      </a:lnTo>
                      <a:lnTo>
                        <a:pt x="48" y="6"/>
                      </a:lnTo>
                      <a:lnTo>
                        <a:pt x="52" y="6"/>
                      </a:lnTo>
                      <a:lnTo>
                        <a:pt x="57" y="8"/>
                      </a:lnTo>
                      <a:lnTo>
                        <a:pt x="60" y="9"/>
                      </a:lnTo>
                      <a:lnTo>
                        <a:pt x="64" y="9"/>
                      </a:lnTo>
                      <a:lnTo>
                        <a:pt x="67" y="11"/>
                      </a:lnTo>
                      <a:lnTo>
                        <a:pt x="72" y="12"/>
                      </a:lnTo>
                      <a:lnTo>
                        <a:pt x="75" y="13"/>
                      </a:lnTo>
                      <a:lnTo>
                        <a:pt x="79" y="15"/>
                      </a:lnTo>
                      <a:lnTo>
                        <a:pt x="82" y="16"/>
                      </a:lnTo>
                      <a:lnTo>
                        <a:pt x="85" y="18"/>
                      </a:lnTo>
                      <a:lnTo>
                        <a:pt x="91" y="21"/>
                      </a:lnTo>
                      <a:lnTo>
                        <a:pt x="94" y="24"/>
                      </a:lnTo>
                      <a:lnTo>
                        <a:pt x="97" y="28"/>
                      </a:lnTo>
                      <a:lnTo>
                        <a:pt x="98" y="31"/>
                      </a:lnTo>
                      <a:lnTo>
                        <a:pt x="95" y="34"/>
                      </a:lnTo>
                      <a:lnTo>
                        <a:pt x="92" y="37"/>
                      </a:lnTo>
                      <a:lnTo>
                        <a:pt x="89" y="38"/>
                      </a:lnTo>
                      <a:lnTo>
                        <a:pt x="88" y="38"/>
                      </a:lnTo>
                      <a:lnTo>
                        <a:pt x="85" y="40"/>
                      </a:lnTo>
                      <a:lnTo>
                        <a:pt x="82" y="41"/>
                      </a:lnTo>
                      <a:lnTo>
                        <a:pt x="77" y="41"/>
                      </a:lnTo>
                      <a:lnTo>
                        <a:pt x="73" y="41"/>
                      </a:lnTo>
                      <a:lnTo>
                        <a:pt x="70" y="41"/>
                      </a:lnTo>
                      <a:lnTo>
                        <a:pt x="66" y="41"/>
                      </a:lnTo>
                      <a:lnTo>
                        <a:pt x="61" y="41"/>
                      </a:lnTo>
                      <a:lnTo>
                        <a:pt x="57" y="41"/>
                      </a:lnTo>
                      <a:lnTo>
                        <a:pt x="52" y="41"/>
                      </a:lnTo>
                      <a:lnTo>
                        <a:pt x="48" y="41"/>
                      </a:lnTo>
                      <a:lnTo>
                        <a:pt x="45" y="40"/>
                      </a:lnTo>
                      <a:lnTo>
                        <a:pt x="41" y="40"/>
                      </a:lnTo>
                      <a:lnTo>
                        <a:pt x="38" y="40"/>
                      </a:lnTo>
                      <a:lnTo>
                        <a:pt x="35" y="40"/>
                      </a:lnTo>
                      <a:lnTo>
                        <a:pt x="32" y="38"/>
                      </a:lnTo>
                      <a:lnTo>
                        <a:pt x="28" y="38"/>
                      </a:lnTo>
                      <a:lnTo>
                        <a:pt x="25" y="38"/>
                      </a:lnTo>
                      <a:lnTo>
                        <a:pt x="23" y="38"/>
                      </a:lnTo>
                      <a:lnTo>
                        <a:pt x="17" y="38"/>
                      </a:lnTo>
                      <a:lnTo>
                        <a:pt x="13" y="37"/>
                      </a:lnTo>
                      <a:lnTo>
                        <a:pt x="8" y="35"/>
                      </a:lnTo>
                      <a:lnTo>
                        <a:pt x="6" y="35"/>
                      </a:lnTo>
                      <a:lnTo>
                        <a:pt x="0" y="34"/>
                      </a:lnTo>
                      <a:close/>
                    </a:path>
                  </a:pathLst>
                </a:custGeom>
                <a:solidFill>
                  <a:srgbClr val="999975"/>
                </a:solidFill>
                <a:ln w="9525">
                  <a:noFill/>
                  <a:round/>
                  <a:headEnd/>
                  <a:tailEnd/>
                </a:ln>
              </p:spPr>
              <p:txBody>
                <a:bodyPr/>
                <a:lstStyle/>
                <a:p>
                  <a:endParaRPr lang="en-US" sz="1725"/>
                </a:p>
              </p:txBody>
            </p:sp>
            <p:sp>
              <p:nvSpPr>
                <p:cNvPr id="5777" name="Freeform 125"/>
                <p:cNvSpPr>
                  <a:spLocks/>
                </p:cNvSpPr>
                <p:nvPr/>
              </p:nvSpPr>
              <p:spPr bwMode="auto">
                <a:xfrm>
                  <a:off x="3929" y="3623"/>
                  <a:ext cx="41" cy="20"/>
                </a:xfrm>
                <a:custGeom>
                  <a:avLst/>
                  <a:gdLst>
                    <a:gd name="T0" fmla="*/ 35 w 82"/>
                    <a:gd name="T1" fmla="*/ 19 h 39"/>
                    <a:gd name="T2" fmla="*/ 35 w 82"/>
                    <a:gd name="T3" fmla="*/ 19 h 39"/>
                    <a:gd name="T4" fmla="*/ 34 w 82"/>
                    <a:gd name="T5" fmla="*/ 19 h 39"/>
                    <a:gd name="T6" fmla="*/ 31 w 82"/>
                    <a:gd name="T7" fmla="*/ 19 h 39"/>
                    <a:gd name="T8" fmla="*/ 30 w 82"/>
                    <a:gd name="T9" fmla="*/ 20 h 39"/>
                    <a:gd name="T10" fmla="*/ 27 w 82"/>
                    <a:gd name="T11" fmla="*/ 20 h 39"/>
                    <a:gd name="T12" fmla="*/ 24 w 82"/>
                    <a:gd name="T13" fmla="*/ 20 h 39"/>
                    <a:gd name="T14" fmla="*/ 22 w 82"/>
                    <a:gd name="T15" fmla="*/ 20 h 39"/>
                    <a:gd name="T16" fmla="*/ 19 w 82"/>
                    <a:gd name="T17" fmla="*/ 20 h 39"/>
                    <a:gd name="T18" fmla="*/ 18 w 82"/>
                    <a:gd name="T19" fmla="*/ 20 h 39"/>
                    <a:gd name="T20" fmla="*/ 15 w 82"/>
                    <a:gd name="T21" fmla="*/ 20 h 39"/>
                    <a:gd name="T22" fmla="*/ 13 w 82"/>
                    <a:gd name="T23" fmla="*/ 20 h 39"/>
                    <a:gd name="T24" fmla="*/ 12 w 82"/>
                    <a:gd name="T25" fmla="*/ 20 h 39"/>
                    <a:gd name="T26" fmla="*/ 10 w 82"/>
                    <a:gd name="T27" fmla="*/ 19 h 39"/>
                    <a:gd name="T28" fmla="*/ 7 w 82"/>
                    <a:gd name="T29" fmla="*/ 19 h 39"/>
                    <a:gd name="T30" fmla="*/ 4 w 82"/>
                    <a:gd name="T31" fmla="*/ 17 h 39"/>
                    <a:gd name="T32" fmla="*/ 2 w 82"/>
                    <a:gd name="T33" fmla="*/ 16 h 39"/>
                    <a:gd name="T34" fmla="*/ 1 w 82"/>
                    <a:gd name="T35" fmla="*/ 15 h 39"/>
                    <a:gd name="T36" fmla="*/ 0 w 82"/>
                    <a:gd name="T37" fmla="*/ 13 h 39"/>
                    <a:gd name="T38" fmla="*/ 0 w 82"/>
                    <a:gd name="T39" fmla="*/ 10 h 39"/>
                    <a:gd name="T40" fmla="*/ 1 w 82"/>
                    <a:gd name="T41" fmla="*/ 9 h 39"/>
                    <a:gd name="T42" fmla="*/ 2 w 82"/>
                    <a:gd name="T43" fmla="*/ 7 h 39"/>
                    <a:gd name="T44" fmla="*/ 5 w 82"/>
                    <a:gd name="T45" fmla="*/ 5 h 39"/>
                    <a:gd name="T46" fmla="*/ 6 w 82"/>
                    <a:gd name="T47" fmla="*/ 5 h 39"/>
                    <a:gd name="T48" fmla="*/ 8 w 82"/>
                    <a:gd name="T49" fmla="*/ 4 h 39"/>
                    <a:gd name="T50" fmla="*/ 10 w 82"/>
                    <a:gd name="T51" fmla="*/ 4 h 39"/>
                    <a:gd name="T52" fmla="*/ 11 w 82"/>
                    <a:gd name="T53" fmla="*/ 3 h 39"/>
                    <a:gd name="T54" fmla="*/ 13 w 82"/>
                    <a:gd name="T55" fmla="*/ 3 h 39"/>
                    <a:gd name="T56" fmla="*/ 15 w 82"/>
                    <a:gd name="T57" fmla="*/ 2 h 39"/>
                    <a:gd name="T58" fmla="*/ 17 w 82"/>
                    <a:gd name="T59" fmla="*/ 2 h 39"/>
                    <a:gd name="T60" fmla="*/ 19 w 82"/>
                    <a:gd name="T61" fmla="*/ 2 h 39"/>
                    <a:gd name="T62" fmla="*/ 21 w 82"/>
                    <a:gd name="T63" fmla="*/ 2 h 39"/>
                    <a:gd name="T64" fmla="*/ 23 w 82"/>
                    <a:gd name="T65" fmla="*/ 1 h 39"/>
                    <a:gd name="T66" fmla="*/ 24 w 82"/>
                    <a:gd name="T67" fmla="*/ 1 h 39"/>
                    <a:gd name="T68" fmla="*/ 27 w 82"/>
                    <a:gd name="T69" fmla="*/ 1 h 39"/>
                    <a:gd name="T70" fmla="*/ 28 w 82"/>
                    <a:gd name="T71" fmla="*/ 0 h 39"/>
                    <a:gd name="T72" fmla="*/ 30 w 82"/>
                    <a:gd name="T73" fmla="*/ 0 h 39"/>
                    <a:gd name="T74" fmla="*/ 32 w 82"/>
                    <a:gd name="T75" fmla="*/ 0 h 39"/>
                    <a:gd name="T76" fmla="*/ 35 w 82"/>
                    <a:gd name="T77" fmla="*/ 0 h 39"/>
                    <a:gd name="T78" fmla="*/ 37 w 82"/>
                    <a:gd name="T79" fmla="*/ 0 h 39"/>
                    <a:gd name="T80" fmla="*/ 40 w 82"/>
                    <a:gd name="T81" fmla="*/ 0 h 39"/>
                    <a:gd name="T82" fmla="*/ 41 w 82"/>
                    <a:gd name="T83" fmla="*/ 0 h 39"/>
                    <a:gd name="T84" fmla="*/ 41 w 82"/>
                    <a:gd name="T85" fmla="*/ 0 h 39"/>
                    <a:gd name="T86" fmla="*/ 41 w 82"/>
                    <a:gd name="T87" fmla="*/ 0 h 39"/>
                    <a:gd name="T88" fmla="*/ 40 w 82"/>
                    <a:gd name="T89" fmla="*/ 1 h 39"/>
                    <a:gd name="T90" fmla="*/ 39 w 82"/>
                    <a:gd name="T91" fmla="*/ 2 h 39"/>
                    <a:gd name="T92" fmla="*/ 38 w 82"/>
                    <a:gd name="T93" fmla="*/ 4 h 39"/>
                    <a:gd name="T94" fmla="*/ 37 w 82"/>
                    <a:gd name="T95" fmla="*/ 5 h 39"/>
                    <a:gd name="T96" fmla="*/ 37 w 82"/>
                    <a:gd name="T97" fmla="*/ 8 h 39"/>
                    <a:gd name="T98" fmla="*/ 35 w 82"/>
                    <a:gd name="T99" fmla="*/ 10 h 39"/>
                    <a:gd name="T100" fmla="*/ 35 w 82"/>
                    <a:gd name="T101" fmla="*/ 13 h 39"/>
                    <a:gd name="T102" fmla="*/ 35 w 82"/>
                    <a:gd name="T103" fmla="*/ 19 h 39"/>
                    <a:gd name="T104" fmla="*/ 35 w 82"/>
                    <a:gd name="T105" fmla="*/ 19 h 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2"/>
                    <a:gd name="T160" fmla="*/ 0 h 39"/>
                    <a:gd name="T161" fmla="*/ 82 w 82"/>
                    <a:gd name="T162" fmla="*/ 39 h 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2" h="39">
                      <a:moveTo>
                        <a:pt x="69" y="38"/>
                      </a:moveTo>
                      <a:lnTo>
                        <a:pt x="69" y="38"/>
                      </a:lnTo>
                      <a:lnTo>
                        <a:pt x="67" y="38"/>
                      </a:lnTo>
                      <a:lnTo>
                        <a:pt x="63" y="38"/>
                      </a:lnTo>
                      <a:lnTo>
                        <a:pt x="60" y="39"/>
                      </a:lnTo>
                      <a:lnTo>
                        <a:pt x="54" y="39"/>
                      </a:lnTo>
                      <a:lnTo>
                        <a:pt x="49" y="39"/>
                      </a:lnTo>
                      <a:lnTo>
                        <a:pt x="44" y="39"/>
                      </a:lnTo>
                      <a:lnTo>
                        <a:pt x="38" y="39"/>
                      </a:lnTo>
                      <a:lnTo>
                        <a:pt x="35" y="39"/>
                      </a:lnTo>
                      <a:lnTo>
                        <a:pt x="30" y="39"/>
                      </a:lnTo>
                      <a:lnTo>
                        <a:pt x="27" y="39"/>
                      </a:lnTo>
                      <a:lnTo>
                        <a:pt x="24" y="39"/>
                      </a:lnTo>
                      <a:lnTo>
                        <a:pt x="19" y="38"/>
                      </a:lnTo>
                      <a:lnTo>
                        <a:pt x="14" y="37"/>
                      </a:lnTo>
                      <a:lnTo>
                        <a:pt x="8" y="34"/>
                      </a:lnTo>
                      <a:lnTo>
                        <a:pt x="4" y="32"/>
                      </a:lnTo>
                      <a:lnTo>
                        <a:pt x="1" y="29"/>
                      </a:lnTo>
                      <a:lnTo>
                        <a:pt x="0" y="25"/>
                      </a:lnTo>
                      <a:lnTo>
                        <a:pt x="0" y="20"/>
                      </a:lnTo>
                      <a:lnTo>
                        <a:pt x="1" y="17"/>
                      </a:lnTo>
                      <a:lnTo>
                        <a:pt x="4" y="13"/>
                      </a:lnTo>
                      <a:lnTo>
                        <a:pt x="10" y="10"/>
                      </a:lnTo>
                      <a:lnTo>
                        <a:pt x="13" y="9"/>
                      </a:lnTo>
                      <a:lnTo>
                        <a:pt x="16" y="7"/>
                      </a:lnTo>
                      <a:lnTo>
                        <a:pt x="19" y="7"/>
                      </a:lnTo>
                      <a:lnTo>
                        <a:pt x="23" y="6"/>
                      </a:lnTo>
                      <a:lnTo>
                        <a:pt x="26" y="6"/>
                      </a:lnTo>
                      <a:lnTo>
                        <a:pt x="30" y="4"/>
                      </a:lnTo>
                      <a:lnTo>
                        <a:pt x="33" y="3"/>
                      </a:lnTo>
                      <a:lnTo>
                        <a:pt x="38" y="3"/>
                      </a:lnTo>
                      <a:lnTo>
                        <a:pt x="42" y="3"/>
                      </a:lnTo>
                      <a:lnTo>
                        <a:pt x="46" y="1"/>
                      </a:lnTo>
                      <a:lnTo>
                        <a:pt x="49" y="1"/>
                      </a:lnTo>
                      <a:lnTo>
                        <a:pt x="54" y="1"/>
                      </a:lnTo>
                      <a:lnTo>
                        <a:pt x="57" y="0"/>
                      </a:lnTo>
                      <a:lnTo>
                        <a:pt x="61" y="0"/>
                      </a:lnTo>
                      <a:lnTo>
                        <a:pt x="64" y="0"/>
                      </a:lnTo>
                      <a:lnTo>
                        <a:pt x="69" y="0"/>
                      </a:lnTo>
                      <a:lnTo>
                        <a:pt x="73" y="0"/>
                      </a:lnTo>
                      <a:lnTo>
                        <a:pt x="79" y="0"/>
                      </a:lnTo>
                      <a:lnTo>
                        <a:pt x="82" y="0"/>
                      </a:lnTo>
                      <a:lnTo>
                        <a:pt x="80" y="1"/>
                      </a:lnTo>
                      <a:lnTo>
                        <a:pt x="77" y="3"/>
                      </a:lnTo>
                      <a:lnTo>
                        <a:pt x="76" y="7"/>
                      </a:lnTo>
                      <a:lnTo>
                        <a:pt x="74" y="10"/>
                      </a:lnTo>
                      <a:lnTo>
                        <a:pt x="73" y="16"/>
                      </a:lnTo>
                      <a:lnTo>
                        <a:pt x="70" y="20"/>
                      </a:lnTo>
                      <a:lnTo>
                        <a:pt x="70" y="26"/>
                      </a:lnTo>
                      <a:lnTo>
                        <a:pt x="69" y="38"/>
                      </a:lnTo>
                      <a:close/>
                    </a:path>
                  </a:pathLst>
                </a:custGeom>
                <a:solidFill>
                  <a:srgbClr val="999975"/>
                </a:solidFill>
                <a:ln w="9525">
                  <a:noFill/>
                  <a:round/>
                  <a:headEnd/>
                  <a:tailEnd/>
                </a:ln>
              </p:spPr>
              <p:txBody>
                <a:bodyPr/>
                <a:lstStyle/>
                <a:p>
                  <a:endParaRPr lang="en-US" sz="1725"/>
                </a:p>
              </p:txBody>
            </p:sp>
            <p:sp>
              <p:nvSpPr>
                <p:cNvPr id="5778" name="Freeform 126"/>
                <p:cNvSpPr>
                  <a:spLocks/>
                </p:cNvSpPr>
                <p:nvPr/>
              </p:nvSpPr>
              <p:spPr bwMode="auto">
                <a:xfrm>
                  <a:off x="4318" y="3335"/>
                  <a:ext cx="52" cy="41"/>
                </a:xfrm>
                <a:custGeom>
                  <a:avLst/>
                  <a:gdLst>
                    <a:gd name="T0" fmla="*/ 0 w 103"/>
                    <a:gd name="T1" fmla="*/ 37 h 82"/>
                    <a:gd name="T2" fmla="*/ 9 w 103"/>
                    <a:gd name="T3" fmla="*/ 0 h 82"/>
                    <a:gd name="T4" fmla="*/ 52 w 103"/>
                    <a:gd name="T5" fmla="*/ 1 h 82"/>
                    <a:gd name="T6" fmla="*/ 43 w 103"/>
                    <a:gd name="T7" fmla="*/ 41 h 82"/>
                    <a:gd name="T8" fmla="*/ 11 w 103"/>
                    <a:gd name="T9" fmla="*/ 39 h 82"/>
                    <a:gd name="T10" fmla="*/ 5 w 103"/>
                    <a:gd name="T11" fmla="*/ 38 h 82"/>
                    <a:gd name="T12" fmla="*/ 0 w 103"/>
                    <a:gd name="T13" fmla="*/ 37 h 82"/>
                    <a:gd name="T14" fmla="*/ 0 w 103"/>
                    <a:gd name="T15" fmla="*/ 37 h 82"/>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82"/>
                    <a:gd name="T26" fmla="*/ 103 w 103"/>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82">
                      <a:moveTo>
                        <a:pt x="0" y="73"/>
                      </a:moveTo>
                      <a:lnTo>
                        <a:pt x="17" y="0"/>
                      </a:lnTo>
                      <a:lnTo>
                        <a:pt x="103" y="3"/>
                      </a:lnTo>
                      <a:lnTo>
                        <a:pt x="86" y="82"/>
                      </a:lnTo>
                      <a:lnTo>
                        <a:pt x="22" y="78"/>
                      </a:lnTo>
                      <a:lnTo>
                        <a:pt x="9" y="76"/>
                      </a:lnTo>
                      <a:lnTo>
                        <a:pt x="0" y="73"/>
                      </a:lnTo>
                      <a:close/>
                    </a:path>
                  </a:pathLst>
                </a:custGeom>
                <a:solidFill>
                  <a:srgbClr val="B3B38A"/>
                </a:solidFill>
                <a:ln w="9525">
                  <a:noFill/>
                  <a:round/>
                  <a:headEnd/>
                  <a:tailEnd/>
                </a:ln>
              </p:spPr>
              <p:txBody>
                <a:bodyPr/>
                <a:lstStyle/>
                <a:p>
                  <a:endParaRPr lang="en-US" sz="1725"/>
                </a:p>
              </p:txBody>
            </p:sp>
            <p:sp>
              <p:nvSpPr>
                <p:cNvPr id="5779" name="Freeform 127"/>
                <p:cNvSpPr>
                  <a:spLocks/>
                </p:cNvSpPr>
                <p:nvPr/>
              </p:nvSpPr>
              <p:spPr bwMode="auto">
                <a:xfrm>
                  <a:off x="4177" y="3343"/>
                  <a:ext cx="39" cy="13"/>
                </a:xfrm>
                <a:custGeom>
                  <a:avLst/>
                  <a:gdLst>
                    <a:gd name="T0" fmla="*/ 0 w 76"/>
                    <a:gd name="T1" fmla="*/ 7 h 25"/>
                    <a:gd name="T2" fmla="*/ 0 w 76"/>
                    <a:gd name="T3" fmla="*/ 6 h 25"/>
                    <a:gd name="T4" fmla="*/ 2 w 76"/>
                    <a:gd name="T5" fmla="*/ 5 h 25"/>
                    <a:gd name="T6" fmla="*/ 5 w 76"/>
                    <a:gd name="T7" fmla="*/ 3 h 25"/>
                    <a:gd name="T8" fmla="*/ 7 w 76"/>
                    <a:gd name="T9" fmla="*/ 3 h 25"/>
                    <a:gd name="T10" fmla="*/ 8 w 76"/>
                    <a:gd name="T11" fmla="*/ 2 h 25"/>
                    <a:gd name="T12" fmla="*/ 10 w 76"/>
                    <a:gd name="T13" fmla="*/ 2 h 25"/>
                    <a:gd name="T14" fmla="*/ 12 w 76"/>
                    <a:gd name="T15" fmla="*/ 2 h 25"/>
                    <a:gd name="T16" fmla="*/ 15 w 76"/>
                    <a:gd name="T17" fmla="*/ 2 h 25"/>
                    <a:gd name="T18" fmla="*/ 17 w 76"/>
                    <a:gd name="T19" fmla="*/ 2 h 25"/>
                    <a:gd name="T20" fmla="*/ 20 w 76"/>
                    <a:gd name="T21" fmla="*/ 1 h 25"/>
                    <a:gd name="T22" fmla="*/ 22 w 76"/>
                    <a:gd name="T23" fmla="*/ 1 h 25"/>
                    <a:gd name="T24" fmla="*/ 24 w 76"/>
                    <a:gd name="T25" fmla="*/ 1 h 25"/>
                    <a:gd name="T26" fmla="*/ 26 w 76"/>
                    <a:gd name="T27" fmla="*/ 0 h 25"/>
                    <a:gd name="T28" fmla="*/ 28 w 76"/>
                    <a:gd name="T29" fmla="*/ 0 h 25"/>
                    <a:gd name="T30" fmla="*/ 29 w 76"/>
                    <a:gd name="T31" fmla="*/ 0 h 25"/>
                    <a:gd name="T32" fmla="*/ 31 w 76"/>
                    <a:gd name="T33" fmla="*/ 1 h 25"/>
                    <a:gd name="T34" fmla="*/ 34 w 76"/>
                    <a:gd name="T35" fmla="*/ 1 h 25"/>
                    <a:gd name="T36" fmla="*/ 36 w 76"/>
                    <a:gd name="T37" fmla="*/ 2 h 25"/>
                    <a:gd name="T38" fmla="*/ 37 w 76"/>
                    <a:gd name="T39" fmla="*/ 3 h 25"/>
                    <a:gd name="T40" fmla="*/ 39 w 76"/>
                    <a:gd name="T41" fmla="*/ 6 h 25"/>
                    <a:gd name="T42" fmla="*/ 38 w 76"/>
                    <a:gd name="T43" fmla="*/ 8 h 25"/>
                    <a:gd name="T44" fmla="*/ 37 w 76"/>
                    <a:gd name="T45" fmla="*/ 9 h 25"/>
                    <a:gd name="T46" fmla="*/ 34 w 76"/>
                    <a:gd name="T47" fmla="*/ 11 h 25"/>
                    <a:gd name="T48" fmla="*/ 32 w 76"/>
                    <a:gd name="T49" fmla="*/ 11 h 25"/>
                    <a:gd name="T50" fmla="*/ 29 w 76"/>
                    <a:gd name="T51" fmla="*/ 12 h 25"/>
                    <a:gd name="T52" fmla="*/ 26 w 76"/>
                    <a:gd name="T53" fmla="*/ 13 h 25"/>
                    <a:gd name="T54" fmla="*/ 23 w 76"/>
                    <a:gd name="T55" fmla="*/ 13 h 25"/>
                    <a:gd name="T56" fmla="*/ 21 w 76"/>
                    <a:gd name="T57" fmla="*/ 13 h 25"/>
                    <a:gd name="T58" fmla="*/ 19 w 76"/>
                    <a:gd name="T59" fmla="*/ 13 h 25"/>
                    <a:gd name="T60" fmla="*/ 16 w 76"/>
                    <a:gd name="T61" fmla="*/ 13 h 25"/>
                    <a:gd name="T62" fmla="*/ 13 w 76"/>
                    <a:gd name="T63" fmla="*/ 13 h 25"/>
                    <a:gd name="T64" fmla="*/ 10 w 76"/>
                    <a:gd name="T65" fmla="*/ 13 h 25"/>
                    <a:gd name="T66" fmla="*/ 7 w 76"/>
                    <a:gd name="T67" fmla="*/ 13 h 25"/>
                    <a:gd name="T68" fmla="*/ 5 w 76"/>
                    <a:gd name="T69" fmla="*/ 12 h 25"/>
                    <a:gd name="T70" fmla="*/ 2 w 76"/>
                    <a:gd name="T71" fmla="*/ 11 h 25"/>
                    <a:gd name="T72" fmla="*/ 1 w 76"/>
                    <a:gd name="T73" fmla="*/ 11 h 25"/>
                    <a:gd name="T74" fmla="*/ 0 w 76"/>
                    <a:gd name="T75" fmla="*/ 7 h 25"/>
                    <a:gd name="T76" fmla="*/ 0 w 76"/>
                    <a:gd name="T77" fmla="*/ 7 h 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6"/>
                    <a:gd name="T118" fmla="*/ 0 h 25"/>
                    <a:gd name="T119" fmla="*/ 76 w 76"/>
                    <a:gd name="T120" fmla="*/ 25 h 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6" h="25">
                      <a:moveTo>
                        <a:pt x="0" y="13"/>
                      </a:moveTo>
                      <a:lnTo>
                        <a:pt x="0" y="12"/>
                      </a:lnTo>
                      <a:lnTo>
                        <a:pt x="4" y="9"/>
                      </a:lnTo>
                      <a:lnTo>
                        <a:pt x="9" y="6"/>
                      </a:lnTo>
                      <a:lnTo>
                        <a:pt x="14" y="5"/>
                      </a:lnTo>
                      <a:lnTo>
                        <a:pt x="16" y="3"/>
                      </a:lnTo>
                      <a:lnTo>
                        <a:pt x="20" y="3"/>
                      </a:lnTo>
                      <a:lnTo>
                        <a:pt x="23" y="3"/>
                      </a:lnTo>
                      <a:lnTo>
                        <a:pt x="29" y="3"/>
                      </a:lnTo>
                      <a:lnTo>
                        <a:pt x="34" y="3"/>
                      </a:lnTo>
                      <a:lnTo>
                        <a:pt x="38" y="2"/>
                      </a:lnTo>
                      <a:lnTo>
                        <a:pt x="42" y="2"/>
                      </a:lnTo>
                      <a:lnTo>
                        <a:pt x="47" y="2"/>
                      </a:lnTo>
                      <a:lnTo>
                        <a:pt x="50" y="0"/>
                      </a:lnTo>
                      <a:lnTo>
                        <a:pt x="54" y="0"/>
                      </a:lnTo>
                      <a:lnTo>
                        <a:pt x="57" y="0"/>
                      </a:lnTo>
                      <a:lnTo>
                        <a:pt x="60" y="2"/>
                      </a:lnTo>
                      <a:lnTo>
                        <a:pt x="66" y="2"/>
                      </a:lnTo>
                      <a:lnTo>
                        <a:pt x="70" y="3"/>
                      </a:lnTo>
                      <a:lnTo>
                        <a:pt x="73" y="6"/>
                      </a:lnTo>
                      <a:lnTo>
                        <a:pt x="76" y="12"/>
                      </a:lnTo>
                      <a:lnTo>
                        <a:pt x="75" y="15"/>
                      </a:lnTo>
                      <a:lnTo>
                        <a:pt x="72" y="18"/>
                      </a:lnTo>
                      <a:lnTo>
                        <a:pt x="67" y="21"/>
                      </a:lnTo>
                      <a:lnTo>
                        <a:pt x="63" y="22"/>
                      </a:lnTo>
                      <a:lnTo>
                        <a:pt x="57" y="24"/>
                      </a:lnTo>
                      <a:lnTo>
                        <a:pt x="51" y="25"/>
                      </a:lnTo>
                      <a:lnTo>
                        <a:pt x="45" y="25"/>
                      </a:lnTo>
                      <a:lnTo>
                        <a:pt x="41" y="25"/>
                      </a:lnTo>
                      <a:lnTo>
                        <a:pt x="37" y="25"/>
                      </a:lnTo>
                      <a:lnTo>
                        <a:pt x="31" y="25"/>
                      </a:lnTo>
                      <a:lnTo>
                        <a:pt x="25" y="25"/>
                      </a:lnTo>
                      <a:lnTo>
                        <a:pt x="19" y="25"/>
                      </a:lnTo>
                      <a:lnTo>
                        <a:pt x="13" y="25"/>
                      </a:lnTo>
                      <a:lnTo>
                        <a:pt x="9" y="24"/>
                      </a:lnTo>
                      <a:lnTo>
                        <a:pt x="3" y="22"/>
                      </a:lnTo>
                      <a:lnTo>
                        <a:pt x="1" y="22"/>
                      </a:lnTo>
                      <a:lnTo>
                        <a:pt x="0" y="13"/>
                      </a:lnTo>
                      <a:close/>
                    </a:path>
                  </a:pathLst>
                </a:custGeom>
                <a:solidFill>
                  <a:srgbClr val="29FFB8"/>
                </a:solidFill>
                <a:ln w="9525">
                  <a:noFill/>
                  <a:round/>
                  <a:headEnd/>
                  <a:tailEnd/>
                </a:ln>
              </p:spPr>
              <p:txBody>
                <a:bodyPr/>
                <a:lstStyle/>
                <a:p>
                  <a:endParaRPr lang="en-US" sz="1725"/>
                </a:p>
              </p:txBody>
            </p:sp>
            <p:sp>
              <p:nvSpPr>
                <p:cNvPr id="5780" name="Freeform 128"/>
                <p:cNvSpPr>
                  <a:spLocks/>
                </p:cNvSpPr>
                <p:nvPr/>
              </p:nvSpPr>
              <p:spPr bwMode="auto">
                <a:xfrm>
                  <a:off x="4142" y="3333"/>
                  <a:ext cx="16" cy="17"/>
                </a:xfrm>
                <a:custGeom>
                  <a:avLst/>
                  <a:gdLst>
                    <a:gd name="T0" fmla="*/ 0 w 33"/>
                    <a:gd name="T1" fmla="*/ 7 h 33"/>
                    <a:gd name="T2" fmla="*/ 0 w 33"/>
                    <a:gd name="T3" fmla="*/ 7 h 33"/>
                    <a:gd name="T4" fmla="*/ 1 w 33"/>
                    <a:gd name="T5" fmla="*/ 6 h 33"/>
                    <a:gd name="T6" fmla="*/ 1 w 33"/>
                    <a:gd name="T7" fmla="*/ 4 h 33"/>
                    <a:gd name="T8" fmla="*/ 3 w 33"/>
                    <a:gd name="T9" fmla="*/ 3 h 33"/>
                    <a:gd name="T10" fmla="*/ 4 w 33"/>
                    <a:gd name="T11" fmla="*/ 2 h 33"/>
                    <a:gd name="T12" fmla="*/ 6 w 33"/>
                    <a:gd name="T13" fmla="*/ 1 h 33"/>
                    <a:gd name="T14" fmla="*/ 7 w 33"/>
                    <a:gd name="T15" fmla="*/ 0 h 33"/>
                    <a:gd name="T16" fmla="*/ 9 w 33"/>
                    <a:gd name="T17" fmla="*/ 1 h 33"/>
                    <a:gd name="T18" fmla="*/ 10 w 33"/>
                    <a:gd name="T19" fmla="*/ 1 h 33"/>
                    <a:gd name="T20" fmla="*/ 12 w 33"/>
                    <a:gd name="T21" fmla="*/ 2 h 33"/>
                    <a:gd name="T22" fmla="*/ 14 w 33"/>
                    <a:gd name="T23" fmla="*/ 3 h 33"/>
                    <a:gd name="T24" fmla="*/ 15 w 33"/>
                    <a:gd name="T25" fmla="*/ 4 h 33"/>
                    <a:gd name="T26" fmla="*/ 16 w 33"/>
                    <a:gd name="T27" fmla="*/ 6 h 33"/>
                    <a:gd name="T28" fmla="*/ 16 w 33"/>
                    <a:gd name="T29" fmla="*/ 7 h 33"/>
                    <a:gd name="T30" fmla="*/ 16 w 33"/>
                    <a:gd name="T31" fmla="*/ 10 h 33"/>
                    <a:gd name="T32" fmla="*/ 15 w 33"/>
                    <a:gd name="T33" fmla="*/ 13 h 33"/>
                    <a:gd name="T34" fmla="*/ 13 w 33"/>
                    <a:gd name="T35" fmla="*/ 15 h 33"/>
                    <a:gd name="T36" fmla="*/ 12 w 33"/>
                    <a:gd name="T37" fmla="*/ 15 h 33"/>
                    <a:gd name="T38" fmla="*/ 11 w 33"/>
                    <a:gd name="T39" fmla="*/ 15 h 33"/>
                    <a:gd name="T40" fmla="*/ 9 w 33"/>
                    <a:gd name="T41" fmla="*/ 17 h 33"/>
                    <a:gd name="T42" fmla="*/ 7 w 33"/>
                    <a:gd name="T43" fmla="*/ 17 h 33"/>
                    <a:gd name="T44" fmla="*/ 6 w 33"/>
                    <a:gd name="T45" fmla="*/ 17 h 33"/>
                    <a:gd name="T46" fmla="*/ 4 w 33"/>
                    <a:gd name="T47" fmla="*/ 16 h 33"/>
                    <a:gd name="T48" fmla="*/ 2 w 33"/>
                    <a:gd name="T49" fmla="*/ 15 h 33"/>
                    <a:gd name="T50" fmla="*/ 1 w 33"/>
                    <a:gd name="T51" fmla="*/ 14 h 33"/>
                    <a:gd name="T52" fmla="*/ 1 w 33"/>
                    <a:gd name="T53" fmla="*/ 13 h 33"/>
                    <a:gd name="T54" fmla="*/ 0 w 33"/>
                    <a:gd name="T55" fmla="*/ 10 h 33"/>
                    <a:gd name="T56" fmla="*/ 0 w 33"/>
                    <a:gd name="T57" fmla="*/ 7 h 33"/>
                    <a:gd name="T58" fmla="*/ 0 w 33"/>
                    <a:gd name="T59" fmla="*/ 7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
                    <a:gd name="T91" fmla="*/ 0 h 33"/>
                    <a:gd name="T92" fmla="*/ 33 w 33"/>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 h="33">
                      <a:moveTo>
                        <a:pt x="0" y="14"/>
                      </a:moveTo>
                      <a:lnTo>
                        <a:pt x="0" y="13"/>
                      </a:lnTo>
                      <a:lnTo>
                        <a:pt x="2" y="11"/>
                      </a:lnTo>
                      <a:lnTo>
                        <a:pt x="3" y="7"/>
                      </a:lnTo>
                      <a:lnTo>
                        <a:pt x="6" y="6"/>
                      </a:lnTo>
                      <a:lnTo>
                        <a:pt x="9" y="3"/>
                      </a:lnTo>
                      <a:lnTo>
                        <a:pt x="12" y="1"/>
                      </a:lnTo>
                      <a:lnTo>
                        <a:pt x="15" y="0"/>
                      </a:lnTo>
                      <a:lnTo>
                        <a:pt x="18" y="1"/>
                      </a:lnTo>
                      <a:lnTo>
                        <a:pt x="21" y="1"/>
                      </a:lnTo>
                      <a:lnTo>
                        <a:pt x="25" y="4"/>
                      </a:lnTo>
                      <a:lnTo>
                        <a:pt x="28" y="6"/>
                      </a:lnTo>
                      <a:lnTo>
                        <a:pt x="31" y="8"/>
                      </a:lnTo>
                      <a:lnTo>
                        <a:pt x="33" y="11"/>
                      </a:lnTo>
                      <a:lnTo>
                        <a:pt x="33" y="14"/>
                      </a:lnTo>
                      <a:lnTo>
                        <a:pt x="33" y="20"/>
                      </a:lnTo>
                      <a:lnTo>
                        <a:pt x="30" y="25"/>
                      </a:lnTo>
                      <a:lnTo>
                        <a:pt x="27" y="29"/>
                      </a:lnTo>
                      <a:lnTo>
                        <a:pt x="25" y="30"/>
                      </a:lnTo>
                      <a:lnTo>
                        <a:pt x="22" y="30"/>
                      </a:lnTo>
                      <a:lnTo>
                        <a:pt x="19" y="33"/>
                      </a:lnTo>
                      <a:lnTo>
                        <a:pt x="15" y="33"/>
                      </a:lnTo>
                      <a:lnTo>
                        <a:pt x="12" y="33"/>
                      </a:lnTo>
                      <a:lnTo>
                        <a:pt x="9" y="32"/>
                      </a:lnTo>
                      <a:lnTo>
                        <a:pt x="5" y="29"/>
                      </a:lnTo>
                      <a:lnTo>
                        <a:pt x="3" y="27"/>
                      </a:lnTo>
                      <a:lnTo>
                        <a:pt x="2" y="25"/>
                      </a:lnTo>
                      <a:lnTo>
                        <a:pt x="0" y="19"/>
                      </a:lnTo>
                      <a:lnTo>
                        <a:pt x="0" y="14"/>
                      </a:lnTo>
                      <a:close/>
                    </a:path>
                  </a:pathLst>
                </a:custGeom>
                <a:solidFill>
                  <a:srgbClr val="FFFF91"/>
                </a:solidFill>
                <a:ln w="9525">
                  <a:noFill/>
                  <a:round/>
                  <a:headEnd/>
                  <a:tailEnd/>
                </a:ln>
              </p:spPr>
              <p:txBody>
                <a:bodyPr/>
                <a:lstStyle/>
                <a:p>
                  <a:endParaRPr lang="en-US" sz="1725"/>
                </a:p>
              </p:txBody>
            </p:sp>
            <p:sp>
              <p:nvSpPr>
                <p:cNvPr id="5781" name="Freeform 129"/>
                <p:cNvSpPr>
                  <a:spLocks/>
                </p:cNvSpPr>
                <p:nvPr/>
              </p:nvSpPr>
              <p:spPr bwMode="auto">
                <a:xfrm>
                  <a:off x="4028" y="3333"/>
                  <a:ext cx="49" cy="36"/>
                </a:xfrm>
                <a:custGeom>
                  <a:avLst/>
                  <a:gdLst>
                    <a:gd name="T0" fmla="*/ 0 w 99"/>
                    <a:gd name="T1" fmla="*/ 36 h 73"/>
                    <a:gd name="T2" fmla="*/ 4 w 99"/>
                    <a:gd name="T3" fmla="*/ 3 h 73"/>
                    <a:gd name="T4" fmla="*/ 49 w 99"/>
                    <a:gd name="T5" fmla="*/ 0 h 73"/>
                    <a:gd name="T6" fmla="*/ 43 w 99"/>
                    <a:gd name="T7" fmla="*/ 35 h 73"/>
                    <a:gd name="T8" fmla="*/ 6 w 99"/>
                    <a:gd name="T9" fmla="*/ 36 h 73"/>
                    <a:gd name="T10" fmla="*/ 0 w 99"/>
                    <a:gd name="T11" fmla="*/ 36 h 73"/>
                    <a:gd name="T12" fmla="*/ 0 w 99"/>
                    <a:gd name="T13" fmla="*/ 36 h 73"/>
                    <a:gd name="T14" fmla="*/ 0 60000 65536"/>
                    <a:gd name="T15" fmla="*/ 0 60000 65536"/>
                    <a:gd name="T16" fmla="*/ 0 60000 65536"/>
                    <a:gd name="T17" fmla="*/ 0 60000 65536"/>
                    <a:gd name="T18" fmla="*/ 0 60000 65536"/>
                    <a:gd name="T19" fmla="*/ 0 60000 65536"/>
                    <a:gd name="T20" fmla="*/ 0 60000 65536"/>
                    <a:gd name="T21" fmla="*/ 0 w 99"/>
                    <a:gd name="T22" fmla="*/ 0 h 73"/>
                    <a:gd name="T23" fmla="*/ 99 w 99"/>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73">
                      <a:moveTo>
                        <a:pt x="0" y="73"/>
                      </a:moveTo>
                      <a:lnTo>
                        <a:pt x="8" y="6"/>
                      </a:lnTo>
                      <a:lnTo>
                        <a:pt x="99" y="0"/>
                      </a:lnTo>
                      <a:lnTo>
                        <a:pt x="87" y="70"/>
                      </a:lnTo>
                      <a:lnTo>
                        <a:pt x="13" y="73"/>
                      </a:lnTo>
                      <a:lnTo>
                        <a:pt x="0" y="73"/>
                      </a:lnTo>
                      <a:close/>
                    </a:path>
                  </a:pathLst>
                </a:custGeom>
                <a:solidFill>
                  <a:srgbClr val="B3B38A"/>
                </a:solidFill>
                <a:ln w="9525">
                  <a:noFill/>
                  <a:round/>
                  <a:headEnd/>
                  <a:tailEnd/>
                </a:ln>
              </p:spPr>
              <p:txBody>
                <a:bodyPr/>
                <a:lstStyle/>
                <a:p>
                  <a:endParaRPr lang="en-US" sz="1725"/>
                </a:p>
              </p:txBody>
            </p:sp>
            <p:sp>
              <p:nvSpPr>
                <p:cNvPr id="5782" name="Freeform 130"/>
                <p:cNvSpPr>
                  <a:spLocks/>
                </p:cNvSpPr>
                <p:nvPr/>
              </p:nvSpPr>
              <p:spPr bwMode="auto">
                <a:xfrm>
                  <a:off x="4135" y="3605"/>
                  <a:ext cx="20" cy="11"/>
                </a:xfrm>
                <a:custGeom>
                  <a:avLst/>
                  <a:gdLst>
                    <a:gd name="T0" fmla="*/ 1 w 39"/>
                    <a:gd name="T1" fmla="*/ 4 h 20"/>
                    <a:gd name="T2" fmla="*/ 1 w 39"/>
                    <a:gd name="T3" fmla="*/ 3 h 20"/>
                    <a:gd name="T4" fmla="*/ 2 w 39"/>
                    <a:gd name="T5" fmla="*/ 2 h 20"/>
                    <a:gd name="T6" fmla="*/ 2 w 39"/>
                    <a:gd name="T7" fmla="*/ 2 h 20"/>
                    <a:gd name="T8" fmla="*/ 4 w 39"/>
                    <a:gd name="T9" fmla="*/ 1 h 20"/>
                    <a:gd name="T10" fmla="*/ 5 w 39"/>
                    <a:gd name="T11" fmla="*/ 0 h 20"/>
                    <a:gd name="T12" fmla="*/ 7 w 39"/>
                    <a:gd name="T13" fmla="*/ 0 h 20"/>
                    <a:gd name="T14" fmla="*/ 10 w 39"/>
                    <a:gd name="T15" fmla="*/ 0 h 20"/>
                    <a:gd name="T16" fmla="*/ 13 w 39"/>
                    <a:gd name="T17" fmla="*/ 1 h 20"/>
                    <a:gd name="T18" fmla="*/ 15 w 39"/>
                    <a:gd name="T19" fmla="*/ 2 h 20"/>
                    <a:gd name="T20" fmla="*/ 17 w 39"/>
                    <a:gd name="T21" fmla="*/ 3 h 20"/>
                    <a:gd name="T22" fmla="*/ 18 w 39"/>
                    <a:gd name="T23" fmla="*/ 4 h 20"/>
                    <a:gd name="T24" fmla="*/ 20 w 39"/>
                    <a:gd name="T25" fmla="*/ 5 h 20"/>
                    <a:gd name="T26" fmla="*/ 20 w 39"/>
                    <a:gd name="T27" fmla="*/ 7 h 20"/>
                    <a:gd name="T28" fmla="*/ 19 w 39"/>
                    <a:gd name="T29" fmla="*/ 9 h 20"/>
                    <a:gd name="T30" fmla="*/ 17 w 39"/>
                    <a:gd name="T31" fmla="*/ 10 h 20"/>
                    <a:gd name="T32" fmla="*/ 15 w 39"/>
                    <a:gd name="T33" fmla="*/ 11 h 20"/>
                    <a:gd name="T34" fmla="*/ 13 w 39"/>
                    <a:gd name="T35" fmla="*/ 11 h 20"/>
                    <a:gd name="T36" fmla="*/ 12 w 39"/>
                    <a:gd name="T37" fmla="*/ 11 h 20"/>
                    <a:gd name="T38" fmla="*/ 10 w 39"/>
                    <a:gd name="T39" fmla="*/ 11 h 20"/>
                    <a:gd name="T40" fmla="*/ 8 w 39"/>
                    <a:gd name="T41" fmla="*/ 11 h 20"/>
                    <a:gd name="T42" fmla="*/ 7 w 39"/>
                    <a:gd name="T43" fmla="*/ 10 h 20"/>
                    <a:gd name="T44" fmla="*/ 5 w 39"/>
                    <a:gd name="T45" fmla="*/ 10 h 20"/>
                    <a:gd name="T46" fmla="*/ 3 w 39"/>
                    <a:gd name="T47" fmla="*/ 9 h 20"/>
                    <a:gd name="T48" fmla="*/ 2 w 39"/>
                    <a:gd name="T49" fmla="*/ 8 h 20"/>
                    <a:gd name="T50" fmla="*/ 0 w 39"/>
                    <a:gd name="T51" fmla="*/ 6 h 20"/>
                    <a:gd name="T52" fmla="*/ 1 w 39"/>
                    <a:gd name="T53" fmla="*/ 4 h 20"/>
                    <a:gd name="T54" fmla="*/ 1 w 39"/>
                    <a:gd name="T55" fmla="*/ 4 h 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
                    <a:gd name="T85" fmla="*/ 0 h 20"/>
                    <a:gd name="T86" fmla="*/ 39 w 39"/>
                    <a:gd name="T87" fmla="*/ 20 h 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 h="20">
                      <a:moveTo>
                        <a:pt x="1" y="7"/>
                      </a:moveTo>
                      <a:lnTo>
                        <a:pt x="1" y="6"/>
                      </a:lnTo>
                      <a:lnTo>
                        <a:pt x="3" y="4"/>
                      </a:lnTo>
                      <a:lnTo>
                        <a:pt x="4" y="3"/>
                      </a:lnTo>
                      <a:lnTo>
                        <a:pt x="7" y="1"/>
                      </a:lnTo>
                      <a:lnTo>
                        <a:pt x="10" y="0"/>
                      </a:lnTo>
                      <a:lnTo>
                        <a:pt x="14" y="0"/>
                      </a:lnTo>
                      <a:lnTo>
                        <a:pt x="19" y="0"/>
                      </a:lnTo>
                      <a:lnTo>
                        <a:pt x="26" y="1"/>
                      </a:lnTo>
                      <a:lnTo>
                        <a:pt x="30" y="3"/>
                      </a:lnTo>
                      <a:lnTo>
                        <a:pt x="33" y="6"/>
                      </a:lnTo>
                      <a:lnTo>
                        <a:pt x="36" y="7"/>
                      </a:lnTo>
                      <a:lnTo>
                        <a:pt x="39" y="9"/>
                      </a:lnTo>
                      <a:lnTo>
                        <a:pt x="39" y="13"/>
                      </a:lnTo>
                      <a:lnTo>
                        <a:pt x="38" y="16"/>
                      </a:lnTo>
                      <a:lnTo>
                        <a:pt x="33" y="19"/>
                      </a:lnTo>
                      <a:lnTo>
                        <a:pt x="29" y="20"/>
                      </a:lnTo>
                      <a:lnTo>
                        <a:pt x="26" y="20"/>
                      </a:lnTo>
                      <a:lnTo>
                        <a:pt x="23" y="20"/>
                      </a:lnTo>
                      <a:lnTo>
                        <a:pt x="19" y="20"/>
                      </a:lnTo>
                      <a:lnTo>
                        <a:pt x="16" y="20"/>
                      </a:lnTo>
                      <a:lnTo>
                        <a:pt x="13" y="19"/>
                      </a:lnTo>
                      <a:lnTo>
                        <a:pt x="10" y="19"/>
                      </a:lnTo>
                      <a:lnTo>
                        <a:pt x="6" y="16"/>
                      </a:lnTo>
                      <a:lnTo>
                        <a:pt x="4" y="14"/>
                      </a:lnTo>
                      <a:lnTo>
                        <a:pt x="0" y="10"/>
                      </a:lnTo>
                      <a:lnTo>
                        <a:pt x="1" y="7"/>
                      </a:lnTo>
                      <a:close/>
                    </a:path>
                  </a:pathLst>
                </a:custGeom>
                <a:solidFill>
                  <a:srgbClr val="29FFB8"/>
                </a:solidFill>
                <a:ln w="9525">
                  <a:noFill/>
                  <a:round/>
                  <a:headEnd/>
                  <a:tailEnd/>
                </a:ln>
              </p:spPr>
              <p:txBody>
                <a:bodyPr/>
                <a:lstStyle/>
                <a:p>
                  <a:endParaRPr lang="en-US" sz="1725"/>
                </a:p>
              </p:txBody>
            </p:sp>
            <p:sp>
              <p:nvSpPr>
                <p:cNvPr id="5783" name="Freeform 131"/>
                <p:cNvSpPr>
                  <a:spLocks/>
                </p:cNvSpPr>
                <p:nvPr/>
              </p:nvSpPr>
              <p:spPr bwMode="auto">
                <a:xfrm>
                  <a:off x="4274" y="3554"/>
                  <a:ext cx="22" cy="40"/>
                </a:xfrm>
                <a:custGeom>
                  <a:avLst/>
                  <a:gdLst>
                    <a:gd name="T0" fmla="*/ 10 w 44"/>
                    <a:gd name="T1" fmla="*/ 0 h 81"/>
                    <a:gd name="T2" fmla="*/ 22 w 44"/>
                    <a:gd name="T3" fmla="*/ 1 h 81"/>
                    <a:gd name="T4" fmla="*/ 11 w 44"/>
                    <a:gd name="T5" fmla="*/ 40 h 81"/>
                    <a:gd name="T6" fmla="*/ 0 w 44"/>
                    <a:gd name="T7" fmla="*/ 39 h 81"/>
                    <a:gd name="T8" fmla="*/ 7 w 44"/>
                    <a:gd name="T9" fmla="*/ 14 h 81"/>
                    <a:gd name="T10" fmla="*/ 10 w 44"/>
                    <a:gd name="T11" fmla="*/ 0 h 81"/>
                    <a:gd name="T12" fmla="*/ 10 w 44"/>
                    <a:gd name="T13" fmla="*/ 0 h 81"/>
                    <a:gd name="T14" fmla="*/ 0 60000 65536"/>
                    <a:gd name="T15" fmla="*/ 0 60000 65536"/>
                    <a:gd name="T16" fmla="*/ 0 60000 65536"/>
                    <a:gd name="T17" fmla="*/ 0 60000 65536"/>
                    <a:gd name="T18" fmla="*/ 0 60000 65536"/>
                    <a:gd name="T19" fmla="*/ 0 60000 65536"/>
                    <a:gd name="T20" fmla="*/ 0 60000 65536"/>
                    <a:gd name="T21" fmla="*/ 0 w 44"/>
                    <a:gd name="T22" fmla="*/ 0 h 81"/>
                    <a:gd name="T23" fmla="*/ 44 w 44"/>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81">
                      <a:moveTo>
                        <a:pt x="19" y="0"/>
                      </a:moveTo>
                      <a:lnTo>
                        <a:pt x="44" y="2"/>
                      </a:lnTo>
                      <a:lnTo>
                        <a:pt x="23" y="81"/>
                      </a:lnTo>
                      <a:lnTo>
                        <a:pt x="0" y="78"/>
                      </a:lnTo>
                      <a:lnTo>
                        <a:pt x="14" y="28"/>
                      </a:lnTo>
                      <a:lnTo>
                        <a:pt x="19" y="0"/>
                      </a:lnTo>
                      <a:close/>
                    </a:path>
                  </a:pathLst>
                </a:custGeom>
                <a:solidFill>
                  <a:srgbClr val="FF8057"/>
                </a:solidFill>
                <a:ln w="9525">
                  <a:noFill/>
                  <a:round/>
                  <a:headEnd/>
                  <a:tailEnd/>
                </a:ln>
              </p:spPr>
              <p:txBody>
                <a:bodyPr/>
                <a:lstStyle/>
                <a:p>
                  <a:endParaRPr lang="en-US" sz="1725"/>
                </a:p>
              </p:txBody>
            </p:sp>
            <p:sp>
              <p:nvSpPr>
                <p:cNvPr id="5784" name="Freeform 132"/>
                <p:cNvSpPr>
                  <a:spLocks/>
                </p:cNvSpPr>
                <p:nvPr/>
              </p:nvSpPr>
              <p:spPr bwMode="auto">
                <a:xfrm>
                  <a:off x="4294" y="3557"/>
                  <a:ext cx="21" cy="37"/>
                </a:xfrm>
                <a:custGeom>
                  <a:avLst/>
                  <a:gdLst>
                    <a:gd name="T0" fmla="*/ 10 w 43"/>
                    <a:gd name="T1" fmla="*/ 0 h 75"/>
                    <a:gd name="T2" fmla="*/ 21 w 43"/>
                    <a:gd name="T3" fmla="*/ 0 h 75"/>
                    <a:gd name="T4" fmla="*/ 13 w 43"/>
                    <a:gd name="T5" fmla="*/ 37 h 75"/>
                    <a:gd name="T6" fmla="*/ 0 w 43"/>
                    <a:gd name="T7" fmla="*/ 36 h 75"/>
                    <a:gd name="T8" fmla="*/ 6 w 43"/>
                    <a:gd name="T9" fmla="*/ 13 h 75"/>
                    <a:gd name="T10" fmla="*/ 9 w 43"/>
                    <a:gd name="T11" fmla="*/ 6 h 75"/>
                    <a:gd name="T12" fmla="*/ 10 w 43"/>
                    <a:gd name="T13" fmla="*/ 0 h 75"/>
                    <a:gd name="T14" fmla="*/ 10 w 43"/>
                    <a:gd name="T15" fmla="*/ 0 h 75"/>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75"/>
                    <a:gd name="T26" fmla="*/ 43 w 43"/>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75">
                      <a:moveTo>
                        <a:pt x="21" y="0"/>
                      </a:moveTo>
                      <a:lnTo>
                        <a:pt x="43" y="0"/>
                      </a:lnTo>
                      <a:lnTo>
                        <a:pt x="27" y="75"/>
                      </a:lnTo>
                      <a:lnTo>
                        <a:pt x="0" y="73"/>
                      </a:lnTo>
                      <a:lnTo>
                        <a:pt x="13" y="26"/>
                      </a:lnTo>
                      <a:lnTo>
                        <a:pt x="18" y="12"/>
                      </a:lnTo>
                      <a:lnTo>
                        <a:pt x="21" y="0"/>
                      </a:lnTo>
                      <a:close/>
                    </a:path>
                  </a:pathLst>
                </a:custGeom>
                <a:solidFill>
                  <a:srgbClr val="FF8057"/>
                </a:solidFill>
                <a:ln w="9525">
                  <a:noFill/>
                  <a:round/>
                  <a:headEnd/>
                  <a:tailEnd/>
                </a:ln>
              </p:spPr>
              <p:txBody>
                <a:bodyPr/>
                <a:lstStyle/>
                <a:p>
                  <a:endParaRPr lang="en-US" sz="1725"/>
                </a:p>
              </p:txBody>
            </p:sp>
            <p:sp>
              <p:nvSpPr>
                <p:cNvPr id="5785" name="Freeform 133"/>
                <p:cNvSpPr>
                  <a:spLocks/>
                </p:cNvSpPr>
                <p:nvPr/>
              </p:nvSpPr>
              <p:spPr bwMode="auto">
                <a:xfrm>
                  <a:off x="3873" y="3865"/>
                  <a:ext cx="112" cy="54"/>
                </a:xfrm>
                <a:custGeom>
                  <a:avLst/>
                  <a:gdLst>
                    <a:gd name="T0" fmla="*/ 0 w 223"/>
                    <a:gd name="T1" fmla="*/ 38 h 107"/>
                    <a:gd name="T2" fmla="*/ 0 w 223"/>
                    <a:gd name="T3" fmla="*/ 35 h 107"/>
                    <a:gd name="T4" fmla="*/ 0 w 223"/>
                    <a:gd name="T5" fmla="*/ 30 h 107"/>
                    <a:gd name="T6" fmla="*/ 1 w 223"/>
                    <a:gd name="T7" fmla="*/ 26 h 107"/>
                    <a:gd name="T8" fmla="*/ 2 w 223"/>
                    <a:gd name="T9" fmla="*/ 23 h 107"/>
                    <a:gd name="T10" fmla="*/ 2 w 223"/>
                    <a:gd name="T11" fmla="*/ 19 h 107"/>
                    <a:gd name="T12" fmla="*/ 4 w 223"/>
                    <a:gd name="T13" fmla="*/ 16 h 107"/>
                    <a:gd name="T14" fmla="*/ 5 w 223"/>
                    <a:gd name="T15" fmla="*/ 13 h 107"/>
                    <a:gd name="T16" fmla="*/ 7 w 223"/>
                    <a:gd name="T17" fmla="*/ 9 h 107"/>
                    <a:gd name="T18" fmla="*/ 10 w 223"/>
                    <a:gd name="T19" fmla="*/ 5 h 107"/>
                    <a:gd name="T20" fmla="*/ 13 w 223"/>
                    <a:gd name="T21" fmla="*/ 2 h 107"/>
                    <a:gd name="T22" fmla="*/ 17 w 223"/>
                    <a:gd name="T23" fmla="*/ 0 h 107"/>
                    <a:gd name="T24" fmla="*/ 19 w 223"/>
                    <a:gd name="T25" fmla="*/ 0 h 107"/>
                    <a:gd name="T26" fmla="*/ 22 w 223"/>
                    <a:gd name="T27" fmla="*/ 0 h 107"/>
                    <a:gd name="T28" fmla="*/ 26 w 223"/>
                    <a:gd name="T29" fmla="*/ 1 h 107"/>
                    <a:gd name="T30" fmla="*/ 32 w 223"/>
                    <a:gd name="T31" fmla="*/ 2 h 107"/>
                    <a:gd name="T32" fmla="*/ 34 w 223"/>
                    <a:gd name="T33" fmla="*/ 2 h 107"/>
                    <a:gd name="T34" fmla="*/ 38 w 223"/>
                    <a:gd name="T35" fmla="*/ 2 h 107"/>
                    <a:gd name="T36" fmla="*/ 41 w 223"/>
                    <a:gd name="T37" fmla="*/ 2 h 107"/>
                    <a:gd name="T38" fmla="*/ 45 w 223"/>
                    <a:gd name="T39" fmla="*/ 3 h 107"/>
                    <a:gd name="T40" fmla="*/ 49 w 223"/>
                    <a:gd name="T41" fmla="*/ 4 h 107"/>
                    <a:gd name="T42" fmla="*/ 52 w 223"/>
                    <a:gd name="T43" fmla="*/ 5 h 107"/>
                    <a:gd name="T44" fmla="*/ 57 w 223"/>
                    <a:gd name="T45" fmla="*/ 5 h 107"/>
                    <a:gd name="T46" fmla="*/ 61 w 223"/>
                    <a:gd name="T47" fmla="*/ 6 h 107"/>
                    <a:gd name="T48" fmla="*/ 65 w 223"/>
                    <a:gd name="T49" fmla="*/ 7 h 107"/>
                    <a:gd name="T50" fmla="*/ 68 w 223"/>
                    <a:gd name="T51" fmla="*/ 8 h 107"/>
                    <a:gd name="T52" fmla="*/ 73 w 223"/>
                    <a:gd name="T53" fmla="*/ 8 h 107"/>
                    <a:gd name="T54" fmla="*/ 77 w 223"/>
                    <a:gd name="T55" fmla="*/ 8 h 107"/>
                    <a:gd name="T56" fmla="*/ 81 w 223"/>
                    <a:gd name="T57" fmla="*/ 9 h 107"/>
                    <a:gd name="T58" fmla="*/ 85 w 223"/>
                    <a:gd name="T59" fmla="*/ 10 h 107"/>
                    <a:gd name="T60" fmla="*/ 88 w 223"/>
                    <a:gd name="T61" fmla="*/ 10 h 107"/>
                    <a:gd name="T62" fmla="*/ 92 w 223"/>
                    <a:gd name="T63" fmla="*/ 11 h 107"/>
                    <a:gd name="T64" fmla="*/ 95 w 223"/>
                    <a:gd name="T65" fmla="*/ 12 h 107"/>
                    <a:gd name="T66" fmla="*/ 99 w 223"/>
                    <a:gd name="T67" fmla="*/ 13 h 107"/>
                    <a:gd name="T68" fmla="*/ 102 w 223"/>
                    <a:gd name="T69" fmla="*/ 13 h 107"/>
                    <a:gd name="T70" fmla="*/ 104 w 223"/>
                    <a:gd name="T71" fmla="*/ 14 h 107"/>
                    <a:gd name="T72" fmla="*/ 108 w 223"/>
                    <a:gd name="T73" fmla="*/ 15 h 107"/>
                    <a:gd name="T74" fmla="*/ 112 w 223"/>
                    <a:gd name="T75" fmla="*/ 16 h 107"/>
                    <a:gd name="T76" fmla="*/ 110 w 223"/>
                    <a:gd name="T77" fmla="*/ 16 h 107"/>
                    <a:gd name="T78" fmla="*/ 107 w 223"/>
                    <a:gd name="T79" fmla="*/ 17 h 107"/>
                    <a:gd name="T80" fmla="*/ 102 w 223"/>
                    <a:gd name="T81" fmla="*/ 19 h 107"/>
                    <a:gd name="T82" fmla="*/ 97 w 223"/>
                    <a:gd name="T83" fmla="*/ 21 h 107"/>
                    <a:gd name="T84" fmla="*/ 91 w 223"/>
                    <a:gd name="T85" fmla="*/ 26 h 107"/>
                    <a:gd name="T86" fmla="*/ 89 w 223"/>
                    <a:gd name="T87" fmla="*/ 29 h 107"/>
                    <a:gd name="T88" fmla="*/ 88 w 223"/>
                    <a:gd name="T89" fmla="*/ 32 h 107"/>
                    <a:gd name="T90" fmla="*/ 86 w 223"/>
                    <a:gd name="T91" fmla="*/ 37 h 107"/>
                    <a:gd name="T92" fmla="*/ 86 w 223"/>
                    <a:gd name="T93" fmla="*/ 41 h 107"/>
                    <a:gd name="T94" fmla="*/ 85 w 223"/>
                    <a:gd name="T95" fmla="*/ 47 h 107"/>
                    <a:gd name="T96" fmla="*/ 85 w 223"/>
                    <a:gd name="T97" fmla="*/ 50 h 107"/>
                    <a:gd name="T98" fmla="*/ 86 w 223"/>
                    <a:gd name="T99" fmla="*/ 54 h 107"/>
                    <a:gd name="T100" fmla="*/ 0 w 223"/>
                    <a:gd name="T101" fmla="*/ 38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3"/>
                    <a:gd name="T154" fmla="*/ 0 h 107"/>
                    <a:gd name="T155" fmla="*/ 223 w 223"/>
                    <a:gd name="T156" fmla="*/ 107 h 1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3" h="107">
                      <a:moveTo>
                        <a:pt x="0" y="76"/>
                      </a:moveTo>
                      <a:lnTo>
                        <a:pt x="0" y="76"/>
                      </a:lnTo>
                      <a:lnTo>
                        <a:pt x="0" y="73"/>
                      </a:lnTo>
                      <a:lnTo>
                        <a:pt x="0" y="70"/>
                      </a:lnTo>
                      <a:lnTo>
                        <a:pt x="0" y="66"/>
                      </a:lnTo>
                      <a:lnTo>
                        <a:pt x="0" y="60"/>
                      </a:lnTo>
                      <a:lnTo>
                        <a:pt x="1" y="54"/>
                      </a:lnTo>
                      <a:lnTo>
                        <a:pt x="1" y="51"/>
                      </a:lnTo>
                      <a:lnTo>
                        <a:pt x="3" y="48"/>
                      </a:lnTo>
                      <a:lnTo>
                        <a:pt x="3" y="45"/>
                      </a:lnTo>
                      <a:lnTo>
                        <a:pt x="4" y="42"/>
                      </a:lnTo>
                      <a:lnTo>
                        <a:pt x="4" y="38"/>
                      </a:lnTo>
                      <a:lnTo>
                        <a:pt x="6" y="35"/>
                      </a:lnTo>
                      <a:lnTo>
                        <a:pt x="7" y="31"/>
                      </a:lnTo>
                      <a:lnTo>
                        <a:pt x="9" y="28"/>
                      </a:lnTo>
                      <a:lnTo>
                        <a:pt x="10" y="25"/>
                      </a:lnTo>
                      <a:lnTo>
                        <a:pt x="12" y="22"/>
                      </a:lnTo>
                      <a:lnTo>
                        <a:pt x="13" y="17"/>
                      </a:lnTo>
                      <a:lnTo>
                        <a:pt x="15" y="16"/>
                      </a:lnTo>
                      <a:lnTo>
                        <a:pt x="19" y="10"/>
                      </a:lnTo>
                      <a:lnTo>
                        <a:pt x="25" y="6"/>
                      </a:lnTo>
                      <a:lnTo>
                        <a:pt x="26" y="3"/>
                      </a:lnTo>
                      <a:lnTo>
                        <a:pt x="29" y="1"/>
                      </a:lnTo>
                      <a:lnTo>
                        <a:pt x="34" y="0"/>
                      </a:lnTo>
                      <a:lnTo>
                        <a:pt x="37" y="0"/>
                      </a:lnTo>
                      <a:lnTo>
                        <a:pt x="38" y="0"/>
                      </a:lnTo>
                      <a:lnTo>
                        <a:pt x="41" y="0"/>
                      </a:lnTo>
                      <a:lnTo>
                        <a:pt x="44" y="0"/>
                      </a:lnTo>
                      <a:lnTo>
                        <a:pt x="47" y="0"/>
                      </a:lnTo>
                      <a:lnTo>
                        <a:pt x="51" y="1"/>
                      </a:lnTo>
                      <a:lnTo>
                        <a:pt x="56" y="1"/>
                      </a:lnTo>
                      <a:lnTo>
                        <a:pt x="63" y="3"/>
                      </a:lnTo>
                      <a:lnTo>
                        <a:pt x="65" y="3"/>
                      </a:lnTo>
                      <a:lnTo>
                        <a:pt x="67" y="3"/>
                      </a:lnTo>
                      <a:lnTo>
                        <a:pt x="72" y="3"/>
                      </a:lnTo>
                      <a:lnTo>
                        <a:pt x="75" y="4"/>
                      </a:lnTo>
                      <a:lnTo>
                        <a:pt x="78" y="4"/>
                      </a:lnTo>
                      <a:lnTo>
                        <a:pt x="82" y="4"/>
                      </a:lnTo>
                      <a:lnTo>
                        <a:pt x="85" y="6"/>
                      </a:lnTo>
                      <a:lnTo>
                        <a:pt x="89" y="6"/>
                      </a:lnTo>
                      <a:lnTo>
                        <a:pt x="92" y="6"/>
                      </a:lnTo>
                      <a:lnTo>
                        <a:pt x="97" y="7"/>
                      </a:lnTo>
                      <a:lnTo>
                        <a:pt x="101" y="7"/>
                      </a:lnTo>
                      <a:lnTo>
                        <a:pt x="104" y="9"/>
                      </a:lnTo>
                      <a:lnTo>
                        <a:pt x="109" y="9"/>
                      </a:lnTo>
                      <a:lnTo>
                        <a:pt x="113" y="10"/>
                      </a:lnTo>
                      <a:lnTo>
                        <a:pt x="116" y="10"/>
                      </a:lnTo>
                      <a:lnTo>
                        <a:pt x="122" y="12"/>
                      </a:lnTo>
                      <a:lnTo>
                        <a:pt x="125" y="12"/>
                      </a:lnTo>
                      <a:lnTo>
                        <a:pt x="129" y="13"/>
                      </a:lnTo>
                      <a:lnTo>
                        <a:pt x="132" y="13"/>
                      </a:lnTo>
                      <a:lnTo>
                        <a:pt x="136" y="15"/>
                      </a:lnTo>
                      <a:lnTo>
                        <a:pt x="141" y="15"/>
                      </a:lnTo>
                      <a:lnTo>
                        <a:pt x="145" y="15"/>
                      </a:lnTo>
                      <a:lnTo>
                        <a:pt x="148" y="16"/>
                      </a:lnTo>
                      <a:lnTo>
                        <a:pt x="153" y="16"/>
                      </a:lnTo>
                      <a:lnTo>
                        <a:pt x="157" y="16"/>
                      </a:lnTo>
                      <a:lnTo>
                        <a:pt x="161" y="17"/>
                      </a:lnTo>
                      <a:lnTo>
                        <a:pt x="164" y="17"/>
                      </a:lnTo>
                      <a:lnTo>
                        <a:pt x="169" y="19"/>
                      </a:lnTo>
                      <a:lnTo>
                        <a:pt x="172" y="19"/>
                      </a:lnTo>
                      <a:lnTo>
                        <a:pt x="176" y="20"/>
                      </a:lnTo>
                      <a:lnTo>
                        <a:pt x="179" y="22"/>
                      </a:lnTo>
                      <a:lnTo>
                        <a:pt x="183" y="22"/>
                      </a:lnTo>
                      <a:lnTo>
                        <a:pt x="186" y="22"/>
                      </a:lnTo>
                      <a:lnTo>
                        <a:pt x="189" y="23"/>
                      </a:lnTo>
                      <a:lnTo>
                        <a:pt x="192" y="23"/>
                      </a:lnTo>
                      <a:lnTo>
                        <a:pt x="197" y="25"/>
                      </a:lnTo>
                      <a:lnTo>
                        <a:pt x="200" y="25"/>
                      </a:lnTo>
                      <a:lnTo>
                        <a:pt x="203" y="26"/>
                      </a:lnTo>
                      <a:lnTo>
                        <a:pt x="205" y="26"/>
                      </a:lnTo>
                      <a:lnTo>
                        <a:pt x="207" y="28"/>
                      </a:lnTo>
                      <a:lnTo>
                        <a:pt x="213" y="28"/>
                      </a:lnTo>
                      <a:lnTo>
                        <a:pt x="216" y="29"/>
                      </a:lnTo>
                      <a:lnTo>
                        <a:pt x="220" y="31"/>
                      </a:lnTo>
                      <a:lnTo>
                        <a:pt x="223" y="32"/>
                      </a:lnTo>
                      <a:lnTo>
                        <a:pt x="222" y="32"/>
                      </a:lnTo>
                      <a:lnTo>
                        <a:pt x="220" y="32"/>
                      </a:lnTo>
                      <a:lnTo>
                        <a:pt x="217" y="32"/>
                      </a:lnTo>
                      <a:lnTo>
                        <a:pt x="213" y="34"/>
                      </a:lnTo>
                      <a:lnTo>
                        <a:pt x="208" y="35"/>
                      </a:lnTo>
                      <a:lnTo>
                        <a:pt x="204" y="37"/>
                      </a:lnTo>
                      <a:lnTo>
                        <a:pt x="198" y="38"/>
                      </a:lnTo>
                      <a:lnTo>
                        <a:pt x="194" y="42"/>
                      </a:lnTo>
                      <a:lnTo>
                        <a:pt x="188" y="45"/>
                      </a:lnTo>
                      <a:lnTo>
                        <a:pt x="182" y="51"/>
                      </a:lnTo>
                      <a:lnTo>
                        <a:pt x="181" y="54"/>
                      </a:lnTo>
                      <a:lnTo>
                        <a:pt x="178" y="57"/>
                      </a:lnTo>
                      <a:lnTo>
                        <a:pt x="176" y="61"/>
                      </a:lnTo>
                      <a:lnTo>
                        <a:pt x="175" y="64"/>
                      </a:lnTo>
                      <a:lnTo>
                        <a:pt x="173" y="69"/>
                      </a:lnTo>
                      <a:lnTo>
                        <a:pt x="172" y="73"/>
                      </a:lnTo>
                      <a:lnTo>
                        <a:pt x="172" y="78"/>
                      </a:lnTo>
                      <a:lnTo>
                        <a:pt x="172" y="82"/>
                      </a:lnTo>
                      <a:lnTo>
                        <a:pt x="170" y="88"/>
                      </a:lnTo>
                      <a:lnTo>
                        <a:pt x="170" y="94"/>
                      </a:lnTo>
                      <a:lnTo>
                        <a:pt x="170" y="97"/>
                      </a:lnTo>
                      <a:lnTo>
                        <a:pt x="170" y="100"/>
                      </a:lnTo>
                      <a:lnTo>
                        <a:pt x="172" y="102"/>
                      </a:lnTo>
                      <a:lnTo>
                        <a:pt x="172" y="107"/>
                      </a:lnTo>
                      <a:lnTo>
                        <a:pt x="0" y="76"/>
                      </a:lnTo>
                      <a:close/>
                    </a:path>
                  </a:pathLst>
                </a:custGeom>
                <a:solidFill>
                  <a:srgbClr val="6BAB9C"/>
                </a:solidFill>
                <a:ln w="9525">
                  <a:noFill/>
                  <a:round/>
                  <a:headEnd/>
                  <a:tailEnd/>
                </a:ln>
              </p:spPr>
              <p:txBody>
                <a:bodyPr/>
                <a:lstStyle/>
                <a:p>
                  <a:endParaRPr lang="en-US" sz="1725"/>
                </a:p>
              </p:txBody>
            </p:sp>
            <p:sp>
              <p:nvSpPr>
                <p:cNvPr id="5786" name="Freeform 134"/>
                <p:cNvSpPr>
                  <a:spLocks/>
                </p:cNvSpPr>
                <p:nvPr/>
              </p:nvSpPr>
              <p:spPr bwMode="auto">
                <a:xfrm>
                  <a:off x="3970" y="3888"/>
                  <a:ext cx="166" cy="66"/>
                </a:xfrm>
                <a:custGeom>
                  <a:avLst/>
                  <a:gdLst>
                    <a:gd name="T0" fmla="*/ 13 w 332"/>
                    <a:gd name="T1" fmla="*/ 0 h 132"/>
                    <a:gd name="T2" fmla="*/ 15 w 332"/>
                    <a:gd name="T3" fmla="*/ 0 h 132"/>
                    <a:gd name="T4" fmla="*/ 19 w 332"/>
                    <a:gd name="T5" fmla="*/ 1 h 132"/>
                    <a:gd name="T6" fmla="*/ 22 w 332"/>
                    <a:gd name="T7" fmla="*/ 1 h 132"/>
                    <a:gd name="T8" fmla="*/ 25 w 332"/>
                    <a:gd name="T9" fmla="*/ 2 h 132"/>
                    <a:gd name="T10" fmla="*/ 28 w 332"/>
                    <a:gd name="T11" fmla="*/ 3 h 132"/>
                    <a:gd name="T12" fmla="*/ 31 w 332"/>
                    <a:gd name="T13" fmla="*/ 4 h 132"/>
                    <a:gd name="T14" fmla="*/ 36 w 332"/>
                    <a:gd name="T15" fmla="*/ 4 h 132"/>
                    <a:gd name="T16" fmla="*/ 40 w 332"/>
                    <a:gd name="T17" fmla="*/ 5 h 132"/>
                    <a:gd name="T18" fmla="*/ 45 w 332"/>
                    <a:gd name="T19" fmla="*/ 6 h 132"/>
                    <a:gd name="T20" fmla="*/ 49 w 332"/>
                    <a:gd name="T21" fmla="*/ 7 h 132"/>
                    <a:gd name="T22" fmla="*/ 54 w 332"/>
                    <a:gd name="T23" fmla="*/ 8 h 132"/>
                    <a:gd name="T24" fmla="*/ 60 w 332"/>
                    <a:gd name="T25" fmla="*/ 9 h 132"/>
                    <a:gd name="T26" fmla="*/ 66 w 332"/>
                    <a:gd name="T27" fmla="*/ 10 h 132"/>
                    <a:gd name="T28" fmla="*/ 72 w 332"/>
                    <a:gd name="T29" fmla="*/ 11 h 132"/>
                    <a:gd name="T30" fmla="*/ 77 w 332"/>
                    <a:gd name="T31" fmla="*/ 12 h 132"/>
                    <a:gd name="T32" fmla="*/ 83 w 332"/>
                    <a:gd name="T33" fmla="*/ 12 h 132"/>
                    <a:gd name="T34" fmla="*/ 89 w 332"/>
                    <a:gd name="T35" fmla="*/ 13 h 132"/>
                    <a:gd name="T36" fmla="*/ 95 w 332"/>
                    <a:gd name="T37" fmla="*/ 14 h 132"/>
                    <a:gd name="T38" fmla="*/ 102 w 332"/>
                    <a:gd name="T39" fmla="*/ 15 h 132"/>
                    <a:gd name="T40" fmla="*/ 109 w 332"/>
                    <a:gd name="T41" fmla="*/ 15 h 132"/>
                    <a:gd name="T42" fmla="*/ 115 w 332"/>
                    <a:gd name="T43" fmla="*/ 17 h 132"/>
                    <a:gd name="T44" fmla="*/ 122 w 332"/>
                    <a:gd name="T45" fmla="*/ 17 h 132"/>
                    <a:gd name="T46" fmla="*/ 129 w 332"/>
                    <a:gd name="T47" fmla="*/ 17 h 132"/>
                    <a:gd name="T48" fmla="*/ 135 w 332"/>
                    <a:gd name="T49" fmla="*/ 17 h 132"/>
                    <a:gd name="T50" fmla="*/ 142 w 332"/>
                    <a:gd name="T51" fmla="*/ 18 h 132"/>
                    <a:gd name="T52" fmla="*/ 149 w 332"/>
                    <a:gd name="T53" fmla="*/ 18 h 132"/>
                    <a:gd name="T54" fmla="*/ 156 w 332"/>
                    <a:gd name="T55" fmla="*/ 18 h 132"/>
                    <a:gd name="T56" fmla="*/ 163 w 332"/>
                    <a:gd name="T57" fmla="*/ 18 h 132"/>
                    <a:gd name="T58" fmla="*/ 160 w 332"/>
                    <a:gd name="T59" fmla="*/ 66 h 132"/>
                    <a:gd name="T60" fmla="*/ 159 w 332"/>
                    <a:gd name="T61" fmla="*/ 66 h 132"/>
                    <a:gd name="T62" fmla="*/ 155 w 332"/>
                    <a:gd name="T63" fmla="*/ 66 h 132"/>
                    <a:gd name="T64" fmla="*/ 152 w 332"/>
                    <a:gd name="T65" fmla="*/ 65 h 132"/>
                    <a:gd name="T66" fmla="*/ 148 w 332"/>
                    <a:gd name="T67" fmla="*/ 64 h 132"/>
                    <a:gd name="T68" fmla="*/ 144 w 332"/>
                    <a:gd name="T69" fmla="*/ 64 h 132"/>
                    <a:gd name="T70" fmla="*/ 140 w 332"/>
                    <a:gd name="T71" fmla="*/ 63 h 132"/>
                    <a:gd name="T72" fmla="*/ 135 w 332"/>
                    <a:gd name="T73" fmla="*/ 62 h 132"/>
                    <a:gd name="T74" fmla="*/ 130 w 332"/>
                    <a:gd name="T75" fmla="*/ 61 h 132"/>
                    <a:gd name="T76" fmla="*/ 124 w 332"/>
                    <a:gd name="T77" fmla="*/ 60 h 132"/>
                    <a:gd name="T78" fmla="*/ 118 w 332"/>
                    <a:gd name="T79" fmla="*/ 59 h 132"/>
                    <a:gd name="T80" fmla="*/ 112 w 332"/>
                    <a:gd name="T81" fmla="*/ 59 h 132"/>
                    <a:gd name="T82" fmla="*/ 106 w 332"/>
                    <a:gd name="T83" fmla="*/ 57 h 132"/>
                    <a:gd name="T84" fmla="*/ 99 w 332"/>
                    <a:gd name="T85" fmla="*/ 56 h 132"/>
                    <a:gd name="T86" fmla="*/ 93 w 332"/>
                    <a:gd name="T87" fmla="*/ 56 h 132"/>
                    <a:gd name="T88" fmla="*/ 86 w 332"/>
                    <a:gd name="T89" fmla="*/ 54 h 132"/>
                    <a:gd name="T90" fmla="*/ 80 w 332"/>
                    <a:gd name="T91" fmla="*/ 53 h 132"/>
                    <a:gd name="T92" fmla="*/ 73 w 332"/>
                    <a:gd name="T93" fmla="*/ 51 h 132"/>
                    <a:gd name="T94" fmla="*/ 66 w 332"/>
                    <a:gd name="T95" fmla="*/ 50 h 132"/>
                    <a:gd name="T96" fmla="*/ 59 w 332"/>
                    <a:gd name="T97" fmla="*/ 49 h 132"/>
                    <a:gd name="T98" fmla="*/ 52 w 332"/>
                    <a:gd name="T99" fmla="*/ 48 h 132"/>
                    <a:gd name="T100" fmla="*/ 45 w 332"/>
                    <a:gd name="T101" fmla="*/ 47 h 132"/>
                    <a:gd name="T102" fmla="*/ 40 w 332"/>
                    <a:gd name="T103" fmla="*/ 45 h 132"/>
                    <a:gd name="T104" fmla="*/ 33 w 332"/>
                    <a:gd name="T105" fmla="*/ 44 h 132"/>
                    <a:gd name="T106" fmla="*/ 27 w 332"/>
                    <a:gd name="T107" fmla="*/ 42 h 132"/>
                    <a:gd name="T108" fmla="*/ 22 w 332"/>
                    <a:gd name="T109" fmla="*/ 41 h 132"/>
                    <a:gd name="T110" fmla="*/ 17 w 332"/>
                    <a:gd name="T111" fmla="*/ 39 h 132"/>
                    <a:gd name="T112" fmla="*/ 12 w 332"/>
                    <a:gd name="T113" fmla="*/ 38 h 132"/>
                    <a:gd name="T114" fmla="*/ 7 w 332"/>
                    <a:gd name="T115" fmla="*/ 37 h 132"/>
                    <a:gd name="T116" fmla="*/ 3 w 332"/>
                    <a:gd name="T117" fmla="*/ 36 h 132"/>
                    <a:gd name="T118" fmla="*/ 0 w 332"/>
                    <a:gd name="T119" fmla="*/ 34 h 132"/>
                    <a:gd name="T120" fmla="*/ 1 w 332"/>
                    <a:gd name="T121" fmla="*/ 27 h 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132"/>
                    <a:gd name="T185" fmla="*/ 332 w 332"/>
                    <a:gd name="T186" fmla="*/ 132 h 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132">
                      <a:moveTo>
                        <a:pt x="2" y="55"/>
                      </a:moveTo>
                      <a:lnTo>
                        <a:pt x="27" y="0"/>
                      </a:lnTo>
                      <a:lnTo>
                        <a:pt x="28" y="0"/>
                      </a:lnTo>
                      <a:lnTo>
                        <a:pt x="30" y="0"/>
                      </a:lnTo>
                      <a:lnTo>
                        <a:pt x="33" y="0"/>
                      </a:lnTo>
                      <a:lnTo>
                        <a:pt x="37" y="2"/>
                      </a:lnTo>
                      <a:lnTo>
                        <a:pt x="41" y="3"/>
                      </a:lnTo>
                      <a:lnTo>
                        <a:pt x="44" y="3"/>
                      </a:lnTo>
                      <a:lnTo>
                        <a:pt x="47" y="5"/>
                      </a:lnTo>
                      <a:lnTo>
                        <a:pt x="50" y="5"/>
                      </a:lnTo>
                      <a:lnTo>
                        <a:pt x="53" y="6"/>
                      </a:lnTo>
                      <a:lnTo>
                        <a:pt x="56" y="6"/>
                      </a:lnTo>
                      <a:lnTo>
                        <a:pt x="59" y="8"/>
                      </a:lnTo>
                      <a:lnTo>
                        <a:pt x="63" y="8"/>
                      </a:lnTo>
                      <a:lnTo>
                        <a:pt x="68" y="9"/>
                      </a:lnTo>
                      <a:lnTo>
                        <a:pt x="71" y="9"/>
                      </a:lnTo>
                      <a:lnTo>
                        <a:pt x="75" y="11"/>
                      </a:lnTo>
                      <a:lnTo>
                        <a:pt x="80" y="11"/>
                      </a:lnTo>
                      <a:lnTo>
                        <a:pt x="85" y="12"/>
                      </a:lnTo>
                      <a:lnTo>
                        <a:pt x="90" y="12"/>
                      </a:lnTo>
                      <a:lnTo>
                        <a:pt x="94" y="14"/>
                      </a:lnTo>
                      <a:lnTo>
                        <a:pt x="99" y="14"/>
                      </a:lnTo>
                      <a:lnTo>
                        <a:pt x="105" y="16"/>
                      </a:lnTo>
                      <a:lnTo>
                        <a:pt x="109" y="16"/>
                      </a:lnTo>
                      <a:lnTo>
                        <a:pt x="115" y="18"/>
                      </a:lnTo>
                      <a:lnTo>
                        <a:pt x="121" y="18"/>
                      </a:lnTo>
                      <a:lnTo>
                        <a:pt x="127" y="19"/>
                      </a:lnTo>
                      <a:lnTo>
                        <a:pt x="131" y="21"/>
                      </a:lnTo>
                      <a:lnTo>
                        <a:pt x="137" y="21"/>
                      </a:lnTo>
                      <a:lnTo>
                        <a:pt x="143" y="22"/>
                      </a:lnTo>
                      <a:lnTo>
                        <a:pt x="149" y="24"/>
                      </a:lnTo>
                      <a:lnTo>
                        <a:pt x="154" y="24"/>
                      </a:lnTo>
                      <a:lnTo>
                        <a:pt x="160" y="25"/>
                      </a:lnTo>
                      <a:lnTo>
                        <a:pt x="166" y="25"/>
                      </a:lnTo>
                      <a:lnTo>
                        <a:pt x="172" y="27"/>
                      </a:lnTo>
                      <a:lnTo>
                        <a:pt x="178" y="27"/>
                      </a:lnTo>
                      <a:lnTo>
                        <a:pt x="185" y="28"/>
                      </a:lnTo>
                      <a:lnTo>
                        <a:pt x="191" y="28"/>
                      </a:lnTo>
                      <a:lnTo>
                        <a:pt x="197" y="30"/>
                      </a:lnTo>
                      <a:lnTo>
                        <a:pt x="204" y="30"/>
                      </a:lnTo>
                      <a:lnTo>
                        <a:pt x="210" y="31"/>
                      </a:lnTo>
                      <a:lnTo>
                        <a:pt x="218" y="31"/>
                      </a:lnTo>
                      <a:lnTo>
                        <a:pt x="225" y="33"/>
                      </a:lnTo>
                      <a:lnTo>
                        <a:pt x="231" y="33"/>
                      </a:lnTo>
                      <a:lnTo>
                        <a:pt x="238" y="34"/>
                      </a:lnTo>
                      <a:lnTo>
                        <a:pt x="244" y="34"/>
                      </a:lnTo>
                      <a:lnTo>
                        <a:pt x="251" y="34"/>
                      </a:lnTo>
                      <a:lnTo>
                        <a:pt x="257" y="34"/>
                      </a:lnTo>
                      <a:lnTo>
                        <a:pt x="265" y="35"/>
                      </a:lnTo>
                      <a:lnTo>
                        <a:pt x="270" y="35"/>
                      </a:lnTo>
                      <a:lnTo>
                        <a:pt x="278" y="37"/>
                      </a:lnTo>
                      <a:lnTo>
                        <a:pt x="284" y="37"/>
                      </a:lnTo>
                      <a:lnTo>
                        <a:pt x="291" y="37"/>
                      </a:lnTo>
                      <a:lnTo>
                        <a:pt x="298" y="37"/>
                      </a:lnTo>
                      <a:lnTo>
                        <a:pt x="304" y="37"/>
                      </a:lnTo>
                      <a:lnTo>
                        <a:pt x="312" y="37"/>
                      </a:lnTo>
                      <a:lnTo>
                        <a:pt x="317" y="37"/>
                      </a:lnTo>
                      <a:lnTo>
                        <a:pt x="325" y="37"/>
                      </a:lnTo>
                      <a:lnTo>
                        <a:pt x="332" y="37"/>
                      </a:lnTo>
                      <a:lnTo>
                        <a:pt x="320" y="132"/>
                      </a:lnTo>
                      <a:lnTo>
                        <a:pt x="319" y="132"/>
                      </a:lnTo>
                      <a:lnTo>
                        <a:pt x="317" y="132"/>
                      </a:lnTo>
                      <a:lnTo>
                        <a:pt x="313" y="131"/>
                      </a:lnTo>
                      <a:lnTo>
                        <a:pt x="309" y="131"/>
                      </a:lnTo>
                      <a:lnTo>
                        <a:pt x="306" y="129"/>
                      </a:lnTo>
                      <a:lnTo>
                        <a:pt x="303" y="129"/>
                      </a:lnTo>
                      <a:lnTo>
                        <a:pt x="300" y="128"/>
                      </a:lnTo>
                      <a:lnTo>
                        <a:pt x="295" y="128"/>
                      </a:lnTo>
                      <a:lnTo>
                        <a:pt x="291" y="128"/>
                      </a:lnTo>
                      <a:lnTo>
                        <a:pt x="288" y="128"/>
                      </a:lnTo>
                      <a:lnTo>
                        <a:pt x="284" y="126"/>
                      </a:lnTo>
                      <a:lnTo>
                        <a:pt x="279" y="126"/>
                      </a:lnTo>
                      <a:lnTo>
                        <a:pt x="275" y="125"/>
                      </a:lnTo>
                      <a:lnTo>
                        <a:pt x="269" y="125"/>
                      </a:lnTo>
                      <a:lnTo>
                        <a:pt x="265" y="123"/>
                      </a:lnTo>
                      <a:lnTo>
                        <a:pt x="260" y="123"/>
                      </a:lnTo>
                      <a:lnTo>
                        <a:pt x="254" y="122"/>
                      </a:lnTo>
                      <a:lnTo>
                        <a:pt x="248" y="120"/>
                      </a:lnTo>
                      <a:lnTo>
                        <a:pt x="243" y="120"/>
                      </a:lnTo>
                      <a:lnTo>
                        <a:pt x="237" y="119"/>
                      </a:lnTo>
                      <a:lnTo>
                        <a:pt x="231" y="118"/>
                      </a:lnTo>
                      <a:lnTo>
                        <a:pt x="225" y="118"/>
                      </a:lnTo>
                      <a:lnTo>
                        <a:pt x="219" y="116"/>
                      </a:lnTo>
                      <a:lnTo>
                        <a:pt x="212" y="115"/>
                      </a:lnTo>
                      <a:lnTo>
                        <a:pt x="206" y="115"/>
                      </a:lnTo>
                      <a:lnTo>
                        <a:pt x="198" y="113"/>
                      </a:lnTo>
                      <a:lnTo>
                        <a:pt x="193" y="112"/>
                      </a:lnTo>
                      <a:lnTo>
                        <a:pt x="187" y="112"/>
                      </a:lnTo>
                      <a:lnTo>
                        <a:pt x="179" y="110"/>
                      </a:lnTo>
                      <a:lnTo>
                        <a:pt x="172" y="109"/>
                      </a:lnTo>
                      <a:lnTo>
                        <a:pt x="166" y="107"/>
                      </a:lnTo>
                      <a:lnTo>
                        <a:pt x="159" y="106"/>
                      </a:lnTo>
                      <a:lnTo>
                        <a:pt x="152" y="104"/>
                      </a:lnTo>
                      <a:lnTo>
                        <a:pt x="146" y="103"/>
                      </a:lnTo>
                      <a:lnTo>
                        <a:pt x="138" y="101"/>
                      </a:lnTo>
                      <a:lnTo>
                        <a:pt x="132" y="101"/>
                      </a:lnTo>
                      <a:lnTo>
                        <a:pt x="125" y="100"/>
                      </a:lnTo>
                      <a:lnTo>
                        <a:pt x="118" y="99"/>
                      </a:lnTo>
                      <a:lnTo>
                        <a:pt x="112" y="97"/>
                      </a:lnTo>
                      <a:lnTo>
                        <a:pt x="105" y="96"/>
                      </a:lnTo>
                      <a:lnTo>
                        <a:pt x="97" y="94"/>
                      </a:lnTo>
                      <a:lnTo>
                        <a:pt x="91" y="94"/>
                      </a:lnTo>
                      <a:lnTo>
                        <a:pt x="85" y="93"/>
                      </a:lnTo>
                      <a:lnTo>
                        <a:pt x="80" y="91"/>
                      </a:lnTo>
                      <a:lnTo>
                        <a:pt x="72" y="90"/>
                      </a:lnTo>
                      <a:lnTo>
                        <a:pt x="66" y="88"/>
                      </a:lnTo>
                      <a:lnTo>
                        <a:pt x="60" y="87"/>
                      </a:lnTo>
                      <a:lnTo>
                        <a:pt x="55" y="85"/>
                      </a:lnTo>
                      <a:lnTo>
                        <a:pt x="49" y="84"/>
                      </a:lnTo>
                      <a:lnTo>
                        <a:pt x="44" y="82"/>
                      </a:lnTo>
                      <a:lnTo>
                        <a:pt x="38" y="81"/>
                      </a:lnTo>
                      <a:lnTo>
                        <a:pt x="34" y="79"/>
                      </a:lnTo>
                      <a:lnTo>
                        <a:pt x="28" y="78"/>
                      </a:lnTo>
                      <a:lnTo>
                        <a:pt x="24" y="77"/>
                      </a:lnTo>
                      <a:lnTo>
                        <a:pt x="18" y="77"/>
                      </a:lnTo>
                      <a:lnTo>
                        <a:pt x="15" y="75"/>
                      </a:lnTo>
                      <a:lnTo>
                        <a:pt x="11" y="74"/>
                      </a:lnTo>
                      <a:lnTo>
                        <a:pt x="6" y="72"/>
                      </a:lnTo>
                      <a:lnTo>
                        <a:pt x="2" y="71"/>
                      </a:lnTo>
                      <a:lnTo>
                        <a:pt x="0" y="69"/>
                      </a:lnTo>
                      <a:lnTo>
                        <a:pt x="2" y="55"/>
                      </a:lnTo>
                      <a:close/>
                    </a:path>
                  </a:pathLst>
                </a:custGeom>
                <a:solidFill>
                  <a:srgbClr val="999975"/>
                </a:solidFill>
                <a:ln w="9525">
                  <a:noFill/>
                  <a:round/>
                  <a:headEnd/>
                  <a:tailEnd/>
                </a:ln>
              </p:spPr>
              <p:txBody>
                <a:bodyPr/>
                <a:lstStyle/>
                <a:p>
                  <a:endParaRPr lang="en-US" sz="1725"/>
                </a:p>
              </p:txBody>
            </p:sp>
            <p:sp>
              <p:nvSpPr>
                <p:cNvPr id="5787" name="Freeform 135"/>
                <p:cNvSpPr>
                  <a:spLocks/>
                </p:cNvSpPr>
                <p:nvPr/>
              </p:nvSpPr>
              <p:spPr bwMode="auto">
                <a:xfrm>
                  <a:off x="3753" y="3830"/>
                  <a:ext cx="134" cy="71"/>
                </a:xfrm>
                <a:custGeom>
                  <a:avLst/>
                  <a:gdLst>
                    <a:gd name="T0" fmla="*/ 8 w 267"/>
                    <a:gd name="T1" fmla="*/ 1 h 144"/>
                    <a:gd name="T2" fmla="*/ 15 w 267"/>
                    <a:gd name="T3" fmla="*/ 3 h 144"/>
                    <a:gd name="T4" fmla="*/ 20 w 267"/>
                    <a:gd name="T5" fmla="*/ 4 h 144"/>
                    <a:gd name="T6" fmla="*/ 25 w 267"/>
                    <a:gd name="T7" fmla="*/ 6 h 144"/>
                    <a:gd name="T8" fmla="*/ 32 w 267"/>
                    <a:gd name="T9" fmla="*/ 8 h 144"/>
                    <a:gd name="T10" fmla="*/ 39 w 267"/>
                    <a:gd name="T11" fmla="*/ 11 h 144"/>
                    <a:gd name="T12" fmla="*/ 47 w 267"/>
                    <a:gd name="T13" fmla="*/ 13 h 144"/>
                    <a:gd name="T14" fmla="*/ 54 w 267"/>
                    <a:gd name="T15" fmla="*/ 16 h 144"/>
                    <a:gd name="T16" fmla="*/ 63 w 267"/>
                    <a:gd name="T17" fmla="*/ 18 h 144"/>
                    <a:gd name="T18" fmla="*/ 71 w 267"/>
                    <a:gd name="T19" fmla="*/ 20 h 144"/>
                    <a:gd name="T20" fmla="*/ 79 w 267"/>
                    <a:gd name="T21" fmla="*/ 23 h 144"/>
                    <a:gd name="T22" fmla="*/ 87 w 267"/>
                    <a:gd name="T23" fmla="*/ 25 h 144"/>
                    <a:gd name="T24" fmla="*/ 95 w 267"/>
                    <a:gd name="T25" fmla="*/ 28 h 144"/>
                    <a:gd name="T26" fmla="*/ 103 w 267"/>
                    <a:gd name="T27" fmla="*/ 31 h 144"/>
                    <a:gd name="T28" fmla="*/ 110 w 267"/>
                    <a:gd name="T29" fmla="*/ 32 h 144"/>
                    <a:gd name="T30" fmla="*/ 116 w 267"/>
                    <a:gd name="T31" fmla="*/ 34 h 144"/>
                    <a:gd name="T32" fmla="*/ 123 w 267"/>
                    <a:gd name="T33" fmla="*/ 36 h 144"/>
                    <a:gd name="T34" fmla="*/ 128 w 267"/>
                    <a:gd name="T35" fmla="*/ 37 h 144"/>
                    <a:gd name="T36" fmla="*/ 132 w 267"/>
                    <a:gd name="T37" fmla="*/ 38 h 144"/>
                    <a:gd name="T38" fmla="*/ 132 w 267"/>
                    <a:gd name="T39" fmla="*/ 40 h 144"/>
                    <a:gd name="T40" fmla="*/ 129 w 267"/>
                    <a:gd name="T41" fmla="*/ 45 h 144"/>
                    <a:gd name="T42" fmla="*/ 126 w 267"/>
                    <a:gd name="T43" fmla="*/ 50 h 144"/>
                    <a:gd name="T44" fmla="*/ 123 w 267"/>
                    <a:gd name="T45" fmla="*/ 57 h 144"/>
                    <a:gd name="T46" fmla="*/ 122 w 267"/>
                    <a:gd name="T47" fmla="*/ 65 h 144"/>
                    <a:gd name="T48" fmla="*/ 121 w 267"/>
                    <a:gd name="T49" fmla="*/ 71 h 144"/>
                    <a:gd name="T50" fmla="*/ 116 w 267"/>
                    <a:gd name="T51" fmla="*/ 70 h 144"/>
                    <a:gd name="T52" fmla="*/ 108 w 267"/>
                    <a:gd name="T53" fmla="*/ 67 h 144"/>
                    <a:gd name="T54" fmla="*/ 102 w 267"/>
                    <a:gd name="T55" fmla="*/ 66 h 144"/>
                    <a:gd name="T56" fmla="*/ 96 w 267"/>
                    <a:gd name="T57" fmla="*/ 65 h 144"/>
                    <a:gd name="T58" fmla="*/ 91 w 267"/>
                    <a:gd name="T59" fmla="*/ 62 h 144"/>
                    <a:gd name="T60" fmla="*/ 83 w 267"/>
                    <a:gd name="T61" fmla="*/ 61 h 144"/>
                    <a:gd name="T62" fmla="*/ 76 w 267"/>
                    <a:gd name="T63" fmla="*/ 59 h 144"/>
                    <a:gd name="T64" fmla="*/ 69 w 267"/>
                    <a:gd name="T65" fmla="*/ 56 h 144"/>
                    <a:gd name="T66" fmla="*/ 61 w 267"/>
                    <a:gd name="T67" fmla="*/ 54 h 144"/>
                    <a:gd name="T68" fmla="*/ 54 w 267"/>
                    <a:gd name="T69" fmla="*/ 52 h 144"/>
                    <a:gd name="T70" fmla="*/ 46 w 267"/>
                    <a:gd name="T71" fmla="*/ 50 h 144"/>
                    <a:gd name="T72" fmla="*/ 38 w 267"/>
                    <a:gd name="T73" fmla="*/ 47 h 144"/>
                    <a:gd name="T74" fmla="*/ 30 w 267"/>
                    <a:gd name="T75" fmla="*/ 45 h 144"/>
                    <a:gd name="T76" fmla="*/ 24 w 267"/>
                    <a:gd name="T77" fmla="*/ 42 h 144"/>
                    <a:gd name="T78" fmla="*/ 17 w 267"/>
                    <a:gd name="T79" fmla="*/ 39 h 144"/>
                    <a:gd name="T80" fmla="*/ 11 w 267"/>
                    <a:gd name="T81" fmla="*/ 36 h 144"/>
                    <a:gd name="T82" fmla="*/ 5 w 267"/>
                    <a:gd name="T83" fmla="*/ 34 h 144"/>
                    <a:gd name="T84" fmla="*/ 0 w 267"/>
                    <a:gd name="T85" fmla="*/ 31 h 144"/>
                    <a:gd name="T86" fmla="*/ 0 w 267"/>
                    <a:gd name="T87" fmla="*/ 28 h 144"/>
                    <a:gd name="T88" fmla="*/ 2 w 267"/>
                    <a:gd name="T89" fmla="*/ 21 h 144"/>
                    <a:gd name="T90" fmla="*/ 3 w 267"/>
                    <a:gd name="T91" fmla="*/ 12 h 144"/>
                    <a:gd name="T92" fmla="*/ 4 w 267"/>
                    <a:gd name="T93" fmla="*/ 5 h 144"/>
                    <a:gd name="T94" fmla="*/ 5 w 267"/>
                    <a:gd name="T95" fmla="*/ 0 h 1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
                    <a:gd name="T145" fmla="*/ 0 h 144"/>
                    <a:gd name="T146" fmla="*/ 267 w 267"/>
                    <a:gd name="T147" fmla="*/ 144 h 1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 h="144">
                      <a:moveTo>
                        <a:pt x="10" y="0"/>
                      </a:moveTo>
                      <a:lnTo>
                        <a:pt x="12" y="0"/>
                      </a:lnTo>
                      <a:lnTo>
                        <a:pt x="15" y="2"/>
                      </a:lnTo>
                      <a:lnTo>
                        <a:pt x="19" y="3"/>
                      </a:lnTo>
                      <a:lnTo>
                        <a:pt x="24" y="5"/>
                      </a:lnTo>
                      <a:lnTo>
                        <a:pt x="29" y="6"/>
                      </a:lnTo>
                      <a:lnTo>
                        <a:pt x="32" y="7"/>
                      </a:lnTo>
                      <a:lnTo>
                        <a:pt x="35" y="7"/>
                      </a:lnTo>
                      <a:lnTo>
                        <a:pt x="40" y="9"/>
                      </a:lnTo>
                      <a:lnTo>
                        <a:pt x="43" y="10"/>
                      </a:lnTo>
                      <a:lnTo>
                        <a:pt x="47" y="12"/>
                      </a:lnTo>
                      <a:lnTo>
                        <a:pt x="50" y="13"/>
                      </a:lnTo>
                      <a:lnTo>
                        <a:pt x="54" y="13"/>
                      </a:lnTo>
                      <a:lnTo>
                        <a:pt x="59" y="15"/>
                      </a:lnTo>
                      <a:lnTo>
                        <a:pt x="63" y="16"/>
                      </a:lnTo>
                      <a:lnTo>
                        <a:pt x="68" y="18"/>
                      </a:lnTo>
                      <a:lnTo>
                        <a:pt x="72" y="21"/>
                      </a:lnTo>
                      <a:lnTo>
                        <a:pt x="78" y="22"/>
                      </a:lnTo>
                      <a:lnTo>
                        <a:pt x="82" y="24"/>
                      </a:lnTo>
                      <a:lnTo>
                        <a:pt x="87" y="25"/>
                      </a:lnTo>
                      <a:lnTo>
                        <a:pt x="93" y="26"/>
                      </a:lnTo>
                      <a:lnTo>
                        <a:pt x="97" y="28"/>
                      </a:lnTo>
                      <a:lnTo>
                        <a:pt x="103" y="31"/>
                      </a:lnTo>
                      <a:lnTo>
                        <a:pt x="107" y="32"/>
                      </a:lnTo>
                      <a:lnTo>
                        <a:pt x="113" y="34"/>
                      </a:lnTo>
                      <a:lnTo>
                        <a:pt x="119" y="35"/>
                      </a:lnTo>
                      <a:lnTo>
                        <a:pt x="125" y="37"/>
                      </a:lnTo>
                      <a:lnTo>
                        <a:pt x="129" y="38"/>
                      </a:lnTo>
                      <a:lnTo>
                        <a:pt x="135" y="40"/>
                      </a:lnTo>
                      <a:lnTo>
                        <a:pt x="141" y="41"/>
                      </a:lnTo>
                      <a:lnTo>
                        <a:pt x="147" y="44"/>
                      </a:lnTo>
                      <a:lnTo>
                        <a:pt x="151" y="46"/>
                      </a:lnTo>
                      <a:lnTo>
                        <a:pt x="157" y="47"/>
                      </a:lnTo>
                      <a:lnTo>
                        <a:pt x="163" y="48"/>
                      </a:lnTo>
                      <a:lnTo>
                        <a:pt x="167" y="50"/>
                      </a:lnTo>
                      <a:lnTo>
                        <a:pt x="173" y="51"/>
                      </a:lnTo>
                      <a:lnTo>
                        <a:pt x="179" y="53"/>
                      </a:lnTo>
                      <a:lnTo>
                        <a:pt x="185" y="54"/>
                      </a:lnTo>
                      <a:lnTo>
                        <a:pt x="190" y="57"/>
                      </a:lnTo>
                      <a:lnTo>
                        <a:pt x="195" y="59"/>
                      </a:lnTo>
                      <a:lnTo>
                        <a:pt x="200" y="60"/>
                      </a:lnTo>
                      <a:lnTo>
                        <a:pt x="206" y="62"/>
                      </a:lnTo>
                      <a:lnTo>
                        <a:pt x="210" y="63"/>
                      </a:lnTo>
                      <a:lnTo>
                        <a:pt x="214" y="65"/>
                      </a:lnTo>
                      <a:lnTo>
                        <a:pt x="219" y="65"/>
                      </a:lnTo>
                      <a:lnTo>
                        <a:pt x="225" y="66"/>
                      </a:lnTo>
                      <a:lnTo>
                        <a:pt x="228" y="68"/>
                      </a:lnTo>
                      <a:lnTo>
                        <a:pt x="232" y="69"/>
                      </a:lnTo>
                      <a:lnTo>
                        <a:pt x="237" y="70"/>
                      </a:lnTo>
                      <a:lnTo>
                        <a:pt x="241" y="72"/>
                      </a:lnTo>
                      <a:lnTo>
                        <a:pt x="245" y="72"/>
                      </a:lnTo>
                      <a:lnTo>
                        <a:pt x="248" y="73"/>
                      </a:lnTo>
                      <a:lnTo>
                        <a:pt x="253" y="73"/>
                      </a:lnTo>
                      <a:lnTo>
                        <a:pt x="256" y="75"/>
                      </a:lnTo>
                      <a:lnTo>
                        <a:pt x="259" y="75"/>
                      </a:lnTo>
                      <a:lnTo>
                        <a:pt x="261" y="76"/>
                      </a:lnTo>
                      <a:lnTo>
                        <a:pt x="264" y="78"/>
                      </a:lnTo>
                      <a:lnTo>
                        <a:pt x="267" y="78"/>
                      </a:lnTo>
                      <a:lnTo>
                        <a:pt x="266" y="79"/>
                      </a:lnTo>
                      <a:lnTo>
                        <a:pt x="263" y="82"/>
                      </a:lnTo>
                      <a:lnTo>
                        <a:pt x="261" y="84"/>
                      </a:lnTo>
                      <a:lnTo>
                        <a:pt x="260" y="88"/>
                      </a:lnTo>
                      <a:lnTo>
                        <a:pt x="257" y="91"/>
                      </a:lnTo>
                      <a:lnTo>
                        <a:pt x="256" y="94"/>
                      </a:lnTo>
                      <a:lnTo>
                        <a:pt x="253" y="98"/>
                      </a:lnTo>
                      <a:lnTo>
                        <a:pt x="251" y="101"/>
                      </a:lnTo>
                      <a:lnTo>
                        <a:pt x="250" y="106"/>
                      </a:lnTo>
                      <a:lnTo>
                        <a:pt x="248" y="111"/>
                      </a:lnTo>
                      <a:lnTo>
                        <a:pt x="245" y="116"/>
                      </a:lnTo>
                      <a:lnTo>
                        <a:pt x="245" y="120"/>
                      </a:lnTo>
                      <a:lnTo>
                        <a:pt x="244" y="126"/>
                      </a:lnTo>
                      <a:lnTo>
                        <a:pt x="244" y="131"/>
                      </a:lnTo>
                      <a:lnTo>
                        <a:pt x="245" y="144"/>
                      </a:lnTo>
                      <a:lnTo>
                        <a:pt x="244" y="144"/>
                      </a:lnTo>
                      <a:lnTo>
                        <a:pt x="242" y="144"/>
                      </a:lnTo>
                      <a:lnTo>
                        <a:pt x="239" y="142"/>
                      </a:lnTo>
                      <a:lnTo>
                        <a:pt x="238" y="142"/>
                      </a:lnTo>
                      <a:lnTo>
                        <a:pt x="232" y="141"/>
                      </a:lnTo>
                      <a:lnTo>
                        <a:pt x="228" y="139"/>
                      </a:lnTo>
                      <a:lnTo>
                        <a:pt x="222" y="138"/>
                      </a:lnTo>
                      <a:lnTo>
                        <a:pt x="216" y="136"/>
                      </a:lnTo>
                      <a:lnTo>
                        <a:pt x="212" y="135"/>
                      </a:lnTo>
                      <a:lnTo>
                        <a:pt x="209" y="135"/>
                      </a:lnTo>
                      <a:lnTo>
                        <a:pt x="204" y="133"/>
                      </a:lnTo>
                      <a:lnTo>
                        <a:pt x="201" y="133"/>
                      </a:lnTo>
                      <a:lnTo>
                        <a:pt x="197" y="131"/>
                      </a:lnTo>
                      <a:lnTo>
                        <a:pt x="192" y="131"/>
                      </a:lnTo>
                      <a:lnTo>
                        <a:pt x="188" y="129"/>
                      </a:lnTo>
                      <a:lnTo>
                        <a:pt x="185" y="128"/>
                      </a:lnTo>
                      <a:lnTo>
                        <a:pt x="181" y="126"/>
                      </a:lnTo>
                      <a:lnTo>
                        <a:pt x="175" y="126"/>
                      </a:lnTo>
                      <a:lnTo>
                        <a:pt x="170" y="125"/>
                      </a:lnTo>
                      <a:lnTo>
                        <a:pt x="166" y="123"/>
                      </a:lnTo>
                      <a:lnTo>
                        <a:pt x="162" y="122"/>
                      </a:lnTo>
                      <a:lnTo>
                        <a:pt x="157" y="120"/>
                      </a:lnTo>
                      <a:lnTo>
                        <a:pt x="151" y="120"/>
                      </a:lnTo>
                      <a:lnTo>
                        <a:pt x="147" y="119"/>
                      </a:lnTo>
                      <a:lnTo>
                        <a:pt x="143" y="117"/>
                      </a:lnTo>
                      <a:lnTo>
                        <a:pt x="137" y="114"/>
                      </a:lnTo>
                      <a:lnTo>
                        <a:pt x="132" y="113"/>
                      </a:lnTo>
                      <a:lnTo>
                        <a:pt x="126" y="113"/>
                      </a:lnTo>
                      <a:lnTo>
                        <a:pt x="122" y="110"/>
                      </a:lnTo>
                      <a:lnTo>
                        <a:pt x="116" y="109"/>
                      </a:lnTo>
                      <a:lnTo>
                        <a:pt x="112" y="107"/>
                      </a:lnTo>
                      <a:lnTo>
                        <a:pt x="107" y="106"/>
                      </a:lnTo>
                      <a:lnTo>
                        <a:pt x="101" y="104"/>
                      </a:lnTo>
                      <a:lnTo>
                        <a:pt x="97" y="103"/>
                      </a:lnTo>
                      <a:lnTo>
                        <a:pt x="91" y="101"/>
                      </a:lnTo>
                      <a:lnTo>
                        <a:pt x="87" y="100"/>
                      </a:lnTo>
                      <a:lnTo>
                        <a:pt x="81" y="97"/>
                      </a:lnTo>
                      <a:lnTo>
                        <a:pt x="76" y="95"/>
                      </a:lnTo>
                      <a:lnTo>
                        <a:pt x="71" y="94"/>
                      </a:lnTo>
                      <a:lnTo>
                        <a:pt x="66" y="92"/>
                      </a:lnTo>
                      <a:lnTo>
                        <a:pt x="60" y="91"/>
                      </a:lnTo>
                      <a:lnTo>
                        <a:pt x="56" y="88"/>
                      </a:lnTo>
                      <a:lnTo>
                        <a:pt x="51" y="87"/>
                      </a:lnTo>
                      <a:lnTo>
                        <a:pt x="47" y="85"/>
                      </a:lnTo>
                      <a:lnTo>
                        <a:pt x="43" y="84"/>
                      </a:lnTo>
                      <a:lnTo>
                        <a:pt x="38" y="81"/>
                      </a:lnTo>
                      <a:lnTo>
                        <a:pt x="34" y="79"/>
                      </a:lnTo>
                      <a:lnTo>
                        <a:pt x="29" y="78"/>
                      </a:lnTo>
                      <a:lnTo>
                        <a:pt x="25" y="75"/>
                      </a:lnTo>
                      <a:lnTo>
                        <a:pt x="21" y="73"/>
                      </a:lnTo>
                      <a:lnTo>
                        <a:pt x="16" y="72"/>
                      </a:lnTo>
                      <a:lnTo>
                        <a:pt x="13" y="70"/>
                      </a:lnTo>
                      <a:lnTo>
                        <a:pt x="10" y="69"/>
                      </a:lnTo>
                      <a:lnTo>
                        <a:pt x="6" y="68"/>
                      </a:lnTo>
                      <a:lnTo>
                        <a:pt x="3" y="65"/>
                      </a:lnTo>
                      <a:lnTo>
                        <a:pt x="0" y="63"/>
                      </a:lnTo>
                      <a:lnTo>
                        <a:pt x="0" y="62"/>
                      </a:lnTo>
                      <a:lnTo>
                        <a:pt x="0" y="60"/>
                      </a:lnTo>
                      <a:lnTo>
                        <a:pt x="0" y="57"/>
                      </a:lnTo>
                      <a:lnTo>
                        <a:pt x="2" y="53"/>
                      </a:lnTo>
                      <a:lnTo>
                        <a:pt x="2" y="48"/>
                      </a:lnTo>
                      <a:lnTo>
                        <a:pt x="3" y="43"/>
                      </a:lnTo>
                      <a:lnTo>
                        <a:pt x="3" y="37"/>
                      </a:lnTo>
                      <a:lnTo>
                        <a:pt x="5" y="31"/>
                      </a:lnTo>
                      <a:lnTo>
                        <a:pt x="5" y="25"/>
                      </a:lnTo>
                      <a:lnTo>
                        <a:pt x="6" y="19"/>
                      </a:lnTo>
                      <a:lnTo>
                        <a:pt x="6" y="15"/>
                      </a:lnTo>
                      <a:lnTo>
                        <a:pt x="7" y="10"/>
                      </a:lnTo>
                      <a:lnTo>
                        <a:pt x="9" y="5"/>
                      </a:lnTo>
                      <a:lnTo>
                        <a:pt x="9" y="2"/>
                      </a:lnTo>
                      <a:lnTo>
                        <a:pt x="9" y="0"/>
                      </a:lnTo>
                      <a:lnTo>
                        <a:pt x="10" y="0"/>
                      </a:lnTo>
                      <a:close/>
                    </a:path>
                  </a:pathLst>
                </a:custGeom>
                <a:solidFill>
                  <a:srgbClr val="999975"/>
                </a:solidFill>
                <a:ln w="9525">
                  <a:noFill/>
                  <a:round/>
                  <a:headEnd/>
                  <a:tailEnd/>
                </a:ln>
              </p:spPr>
              <p:txBody>
                <a:bodyPr/>
                <a:lstStyle/>
                <a:p>
                  <a:endParaRPr lang="en-US" sz="1725"/>
                </a:p>
              </p:txBody>
            </p:sp>
            <p:sp>
              <p:nvSpPr>
                <p:cNvPr id="5788" name="Freeform 136"/>
                <p:cNvSpPr>
                  <a:spLocks/>
                </p:cNvSpPr>
                <p:nvPr/>
              </p:nvSpPr>
              <p:spPr bwMode="auto">
                <a:xfrm>
                  <a:off x="3752" y="3652"/>
                  <a:ext cx="542" cy="243"/>
                </a:xfrm>
                <a:custGeom>
                  <a:avLst/>
                  <a:gdLst>
                    <a:gd name="T0" fmla="*/ 120 w 1083"/>
                    <a:gd name="T1" fmla="*/ 197 h 485"/>
                    <a:gd name="T2" fmla="*/ 107 w 1083"/>
                    <a:gd name="T3" fmla="*/ 195 h 485"/>
                    <a:gd name="T4" fmla="*/ 93 w 1083"/>
                    <a:gd name="T5" fmla="*/ 192 h 485"/>
                    <a:gd name="T6" fmla="*/ 77 w 1083"/>
                    <a:gd name="T7" fmla="*/ 189 h 485"/>
                    <a:gd name="T8" fmla="*/ 60 w 1083"/>
                    <a:gd name="T9" fmla="*/ 184 h 485"/>
                    <a:gd name="T10" fmla="*/ 41 w 1083"/>
                    <a:gd name="T11" fmla="*/ 178 h 485"/>
                    <a:gd name="T12" fmla="*/ 21 w 1083"/>
                    <a:gd name="T13" fmla="*/ 171 h 485"/>
                    <a:gd name="T14" fmla="*/ 2 w 1083"/>
                    <a:gd name="T15" fmla="*/ 162 h 485"/>
                    <a:gd name="T16" fmla="*/ 7 w 1083"/>
                    <a:gd name="T17" fmla="*/ 152 h 485"/>
                    <a:gd name="T18" fmla="*/ 19 w 1083"/>
                    <a:gd name="T19" fmla="*/ 138 h 485"/>
                    <a:gd name="T20" fmla="*/ 37 w 1083"/>
                    <a:gd name="T21" fmla="*/ 119 h 485"/>
                    <a:gd name="T22" fmla="*/ 58 w 1083"/>
                    <a:gd name="T23" fmla="*/ 98 h 485"/>
                    <a:gd name="T24" fmla="*/ 82 w 1083"/>
                    <a:gd name="T25" fmla="*/ 74 h 485"/>
                    <a:gd name="T26" fmla="*/ 107 w 1083"/>
                    <a:gd name="T27" fmla="*/ 51 h 485"/>
                    <a:gd name="T28" fmla="*/ 131 w 1083"/>
                    <a:gd name="T29" fmla="*/ 29 h 485"/>
                    <a:gd name="T30" fmla="*/ 156 w 1083"/>
                    <a:gd name="T31" fmla="*/ 10 h 485"/>
                    <a:gd name="T32" fmla="*/ 175 w 1083"/>
                    <a:gd name="T33" fmla="*/ 0 h 485"/>
                    <a:gd name="T34" fmla="*/ 189 w 1083"/>
                    <a:gd name="T35" fmla="*/ 1 h 485"/>
                    <a:gd name="T36" fmla="*/ 214 w 1083"/>
                    <a:gd name="T37" fmla="*/ 1 h 485"/>
                    <a:gd name="T38" fmla="*/ 246 w 1083"/>
                    <a:gd name="T39" fmla="*/ 3 h 485"/>
                    <a:gd name="T40" fmla="*/ 283 w 1083"/>
                    <a:gd name="T41" fmla="*/ 6 h 485"/>
                    <a:gd name="T42" fmla="*/ 321 w 1083"/>
                    <a:gd name="T43" fmla="*/ 7 h 485"/>
                    <a:gd name="T44" fmla="*/ 358 w 1083"/>
                    <a:gd name="T45" fmla="*/ 10 h 485"/>
                    <a:gd name="T46" fmla="*/ 391 w 1083"/>
                    <a:gd name="T47" fmla="*/ 11 h 485"/>
                    <a:gd name="T48" fmla="*/ 418 w 1083"/>
                    <a:gd name="T49" fmla="*/ 13 h 485"/>
                    <a:gd name="T50" fmla="*/ 435 w 1083"/>
                    <a:gd name="T51" fmla="*/ 15 h 485"/>
                    <a:gd name="T52" fmla="*/ 452 w 1083"/>
                    <a:gd name="T53" fmla="*/ 16 h 485"/>
                    <a:gd name="T54" fmla="*/ 468 w 1083"/>
                    <a:gd name="T55" fmla="*/ 18 h 485"/>
                    <a:gd name="T56" fmla="*/ 485 w 1083"/>
                    <a:gd name="T57" fmla="*/ 20 h 485"/>
                    <a:gd name="T58" fmla="*/ 502 w 1083"/>
                    <a:gd name="T59" fmla="*/ 22 h 485"/>
                    <a:gd name="T60" fmla="*/ 515 w 1083"/>
                    <a:gd name="T61" fmla="*/ 23 h 485"/>
                    <a:gd name="T62" fmla="*/ 528 w 1083"/>
                    <a:gd name="T63" fmla="*/ 25 h 485"/>
                    <a:gd name="T64" fmla="*/ 542 w 1083"/>
                    <a:gd name="T65" fmla="*/ 26 h 485"/>
                    <a:gd name="T66" fmla="*/ 533 w 1083"/>
                    <a:gd name="T67" fmla="*/ 37 h 485"/>
                    <a:gd name="T68" fmla="*/ 523 w 1083"/>
                    <a:gd name="T69" fmla="*/ 50 h 485"/>
                    <a:gd name="T70" fmla="*/ 510 w 1083"/>
                    <a:gd name="T71" fmla="*/ 67 h 485"/>
                    <a:gd name="T72" fmla="*/ 494 w 1083"/>
                    <a:gd name="T73" fmla="*/ 86 h 485"/>
                    <a:gd name="T74" fmla="*/ 477 w 1083"/>
                    <a:gd name="T75" fmla="*/ 108 h 485"/>
                    <a:gd name="T76" fmla="*/ 460 w 1083"/>
                    <a:gd name="T77" fmla="*/ 131 h 485"/>
                    <a:gd name="T78" fmla="*/ 443 w 1083"/>
                    <a:gd name="T79" fmla="*/ 153 h 485"/>
                    <a:gd name="T80" fmla="*/ 427 w 1083"/>
                    <a:gd name="T81" fmla="*/ 174 h 485"/>
                    <a:gd name="T82" fmla="*/ 414 w 1083"/>
                    <a:gd name="T83" fmla="*/ 193 h 485"/>
                    <a:gd name="T84" fmla="*/ 404 w 1083"/>
                    <a:gd name="T85" fmla="*/ 208 h 485"/>
                    <a:gd name="T86" fmla="*/ 392 w 1083"/>
                    <a:gd name="T87" fmla="*/ 224 h 485"/>
                    <a:gd name="T88" fmla="*/ 383 w 1083"/>
                    <a:gd name="T89" fmla="*/ 239 h 485"/>
                    <a:gd name="T90" fmla="*/ 377 w 1083"/>
                    <a:gd name="T91" fmla="*/ 243 h 485"/>
                    <a:gd name="T92" fmla="*/ 366 w 1083"/>
                    <a:gd name="T93" fmla="*/ 241 h 485"/>
                    <a:gd name="T94" fmla="*/ 351 w 1083"/>
                    <a:gd name="T95" fmla="*/ 240 h 485"/>
                    <a:gd name="T96" fmla="*/ 333 w 1083"/>
                    <a:gd name="T97" fmla="*/ 238 h 485"/>
                    <a:gd name="T98" fmla="*/ 311 w 1083"/>
                    <a:gd name="T99" fmla="*/ 235 h 485"/>
                    <a:gd name="T100" fmla="*/ 289 w 1083"/>
                    <a:gd name="T101" fmla="*/ 233 h 485"/>
                    <a:gd name="T102" fmla="*/ 267 w 1083"/>
                    <a:gd name="T103" fmla="*/ 230 h 485"/>
                    <a:gd name="T104" fmla="*/ 247 w 1083"/>
                    <a:gd name="T105" fmla="*/ 227 h 485"/>
                    <a:gd name="T106" fmla="*/ 229 w 1083"/>
                    <a:gd name="T107" fmla="*/ 224 h 485"/>
                    <a:gd name="T108" fmla="*/ 225 w 1083"/>
                    <a:gd name="T109" fmla="*/ 209 h 485"/>
                    <a:gd name="T110" fmla="*/ 208 w 1083"/>
                    <a:gd name="T111" fmla="*/ 204 h 485"/>
                    <a:gd name="T112" fmla="*/ 195 w 1083"/>
                    <a:gd name="T113" fmla="*/ 201 h 485"/>
                    <a:gd name="T114" fmla="*/ 181 w 1083"/>
                    <a:gd name="T115" fmla="*/ 199 h 485"/>
                    <a:gd name="T116" fmla="*/ 167 w 1083"/>
                    <a:gd name="T117" fmla="*/ 196 h 485"/>
                    <a:gd name="T118" fmla="*/ 152 w 1083"/>
                    <a:gd name="T119" fmla="*/ 194 h 485"/>
                    <a:gd name="T120" fmla="*/ 138 w 1083"/>
                    <a:gd name="T121" fmla="*/ 193 h 4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83"/>
                    <a:gd name="T184" fmla="*/ 0 h 485"/>
                    <a:gd name="T185" fmla="*/ 1083 w 1083"/>
                    <a:gd name="T186" fmla="*/ 485 h 4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83" h="485">
                      <a:moveTo>
                        <a:pt x="254" y="395"/>
                      </a:moveTo>
                      <a:lnTo>
                        <a:pt x="252" y="395"/>
                      </a:lnTo>
                      <a:lnTo>
                        <a:pt x="249" y="395"/>
                      </a:lnTo>
                      <a:lnTo>
                        <a:pt x="246" y="395"/>
                      </a:lnTo>
                      <a:lnTo>
                        <a:pt x="242" y="394"/>
                      </a:lnTo>
                      <a:lnTo>
                        <a:pt x="239" y="394"/>
                      </a:lnTo>
                      <a:lnTo>
                        <a:pt x="233" y="394"/>
                      </a:lnTo>
                      <a:lnTo>
                        <a:pt x="229" y="392"/>
                      </a:lnTo>
                      <a:lnTo>
                        <a:pt x="226" y="391"/>
                      </a:lnTo>
                      <a:lnTo>
                        <a:pt x="223" y="391"/>
                      </a:lnTo>
                      <a:lnTo>
                        <a:pt x="220" y="391"/>
                      </a:lnTo>
                      <a:lnTo>
                        <a:pt x="217" y="391"/>
                      </a:lnTo>
                      <a:lnTo>
                        <a:pt x="213" y="389"/>
                      </a:lnTo>
                      <a:lnTo>
                        <a:pt x="210" y="388"/>
                      </a:lnTo>
                      <a:lnTo>
                        <a:pt x="205" y="388"/>
                      </a:lnTo>
                      <a:lnTo>
                        <a:pt x="202" y="388"/>
                      </a:lnTo>
                      <a:lnTo>
                        <a:pt x="198" y="386"/>
                      </a:lnTo>
                      <a:lnTo>
                        <a:pt x="195" y="385"/>
                      </a:lnTo>
                      <a:lnTo>
                        <a:pt x="191" y="385"/>
                      </a:lnTo>
                      <a:lnTo>
                        <a:pt x="186" y="383"/>
                      </a:lnTo>
                      <a:lnTo>
                        <a:pt x="182" y="382"/>
                      </a:lnTo>
                      <a:lnTo>
                        <a:pt x="177" y="382"/>
                      </a:lnTo>
                      <a:lnTo>
                        <a:pt x="173" y="382"/>
                      </a:lnTo>
                      <a:lnTo>
                        <a:pt x="168" y="380"/>
                      </a:lnTo>
                      <a:lnTo>
                        <a:pt x="164" y="379"/>
                      </a:lnTo>
                      <a:lnTo>
                        <a:pt x="160" y="378"/>
                      </a:lnTo>
                      <a:lnTo>
                        <a:pt x="154" y="378"/>
                      </a:lnTo>
                      <a:lnTo>
                        <a:pt x="149" y="376"/>
                      </a:lnTo>
                      <a:lnTo>
                        <a:pt x="145" y="375"/>
                      </a:lnTo>
                      <a:lnTo>
                        <a:pt x="139" y="373"/>
                      </a:lnTo>
                      <a:lnTo>
                        <a:pt x="135" y="372"/>
                      </a:lnTo>
                      <a:lnTo>
                        <a:pt x="129" y="370"/>
                      </a:lnTo>
                      <a:lnTo>
                        <a:pt x="124" y="369"/>
                      </a:lnTo>
                      <a:lnTo>
                        <a:pt x="119" y="367"/>
                      </a:lnTo>
                      <a:lnTo>
                        <a:pt x="113" y="366"/>
                      </a:lnTo>
                      <a:lnTo>
                        <a:pt x="108" y="364"/>
                      </a:lnTo>
                      <a:lnTo>
                        <a:pt x="102" y="363"/>
                      </a:lnTo>
                      <a:lnTo>
                        <a:pt x="98" y="361"/>
                      </a:lnTo>
                      <a:lnTo>
                        <a:pt x="92" y="359"/>
                      </a:lnTo>
                      <a:lnTo>
                        <a:pt x="88" y="357"/>
                      </a:lnTo>
                      <a:lnTo>
                        <a:pt x="82" y="356"/>
                      </a:lnTo>
                      <a:lnTo>
                        <a:pt x="76" y="354"/>
                      </a:lnTo>
                      <a:lnTo>
                        <a:pt x="70" y="351"/>
                      </a:lnTo>
                      <a:lnTo>
                        <a:pt x="64" y="350"/>
                      </a:lnTo>
                      <a:lnTo>
                        <a:pt x="58" y="347"/>
                      </a:lnTo>
                      <a:lnTo>
                        <a:pt x="54" y="345"/>
                      </a:lnTo>
                      <a:lnTo>
                        <a:pt x="48" y="342"/>
                      </a:lnTo>
                      <a:lnTo>
                        <a:pt x="42" y="341"/>
                      </a:lnTo>
                      <a:lnTo>
                        <a:pt x="36" y="338"/>
                      </a:lnTo>
                      <a:lnTo>
                        <a:pt x="30" y="335"/>
                      </a:lnTo>
                      <a:lnTo>
                        <a:pt x="25" y="334"/>
                      </a:lnTo>
                      <a:lnTo>
                        <a:pt x="20" y="331"/>
                      </a:lnTo>
                      <a:lnTo>
                        <a:pt x="14" y="328"/>
                      </a:lnTo>
                      <a:lnTo>
                        <a:pt x="10" y="326"/>
                      </a:lnTo>
                      <a:lnTo>
                        <a:pt x="4" y="323"/>
                      </a:lnTo>
                      <a:lnTo>
                        <a:pt x="0" y="320"/>
                      </a:lnTo>
                      <a:lnTo>
                        <a:pt x="1" y="317"/>
                      </a:lnTo>
                      <a:lnTo>
                        <a:pt x="4" y="315"/>
                      </a:lnTo>
                      <a:lnTo>
                        <a:pt x="8" y="310"/>
                      </a:lnTo>
                      <a:lnTo>
                        <a:pt x="10" y="307"/>
                      </a:lnTo>
                      <a:lnTo>
                        <a:pt x="13" y="304"/>
                      </a:lnTo>
                      <a:lnTo>
                        <a:pt x="16" y="300"/>
                      </a:lnTo>
                      <a:lnTo>
                        <a:pt x="19" y="297"/>
                      </a:lnTo>
                      <a:lnTo>
                        <a:pt x="22" y="294"/>
                      </a:lnTo>
                      <a:lnTo>
                        <a:pt x="25" y="290"/>
                      </a:lnTo>
                      <a:lnTo>
                        <a:pt x="29" y="285"/>
                      </a:lnTo>
                      <a:lnTo>
                        <a:pt x="33" y="281"/>
                      </a:lnTo>
                      <a:lnTo>
                        <a:pt x="38" y="276"/>
                      </a:lnTo>
                      <a:lnTo>
                        <a:pt x="42" y="272"/>
                      </a:lnTo>
                      <a:lnTo>
                        <a:pt x="47" y="266"/>
                      </a:lnTo>
                      <a:lnTo>
                        <a:pt x="51" y="262"/>
                      </a:lnTo>
                      <a:lnTo>
                        <a:pt x="57" y="256"/>
                      </a:lnTo>
                      <a:lnTo>
                        <a:pt x="61" y="250"/>
                      </a:lnTo>
                      <a:lnTo>
                        <a:pt x="67" y="244"/>
                      </a:lnTo>
                      <a:lnTo>
                        <a:pt x="73" y="238"/>
                      </a:lnTo>
                      <a:lnTo>
                        <a:pt x="77" y="232"/>
                      </a:lnTo>
                      <a:lnTo>
                        <a:pt x="83" y="227"/>
                      </a:lnTo>
                      <a:lnTo>
                        <a:pt x="89" y="221"/>
                      </a:lnTo>
                      <a:lnTo>
                        <a:pt x="97" y="215"/>
                      </a:lnTo>
                      <a:lnTo>
                        <a:pt x="102" y="208"/>
                      </a:lnTo>
                      <a:lnTo>
                        <a:pt x="108" y="202"/>
                      </a:lnTo>
                      <a:lnTo>
                        <a:pt x="116" y="196"/>
                      </a:lnTo>
                      <a:lnTo>
                        <a:pt x="122" y="190"/>
                      </a:lnTo>
                      <a:lnTo>
                        <a:pt x="129" y="183"/>
                      </a:lnTo>
                      <a:lnTo>
                        <a:pt x="135" y="175"/>
                      </a:lnTo>
                      <a:lnTo>
                        <a:pt x="142" y="168"/>
                      </a:lnTo>
                      <a:lnTo>
                        <a:pt x="148" y="162"/>
                      </a:lnTo>
                      <a:lnTo>
                        <a:pt x="155" y="155"/>
                      </a:lnTo>
                      <a:lnTo>
                        <a:pt x="163" y="148"/>
                      </a:lnTo>
                      <a:lnTo>
                        <a:pt x="168" y="142"/>
                      </a:lnTo>
                      <a:lnTo>
                        <a:pt x="176" y="134"/>
                      </a:lnTo>
                      <a:lnTo>
                        <a:pt x="183" y="128"/>
                      </a:lnTo>
                      <a:lnTo>
                        <a:pt x="191" y="121"/>
                      </a:lnTo>
                      <a:lnTo>
                        <a:pt x="198" y="114"/>
                      </a:lnTo>
                      <a:lnTo>
                        <a:pt x="205" y="108"/>
                      </a:lnTo>
                      <a:lnTo>
                        <a:pt x="213" y="101"/>
                      </a:lnTo>
                      <a:lnTo>
                        <a:pt x="220" y="95"/>
                      </a:lnTo>
                      <a:lnTo>
                        <a:pt x="227" y="87"/>
                      </a:lnTo>
                      <a:lnTo>
                        <a:pt x="235" y="82"/>
                      </a:lnTo>
                      <a:lnTo>
                        <a:pt x="240" y="76"/>
                      </a:lnTo>
                      <a:lnTo>
                        <a:pt x="249" y="68"/>
                      </a:lnTo>
                      <a:lnTo>
                        <a:pt x="255" y="63"/>
                      </a:lnTo>
                      <a:lnTo>
                        <a:pt x="262" y="57"/>
                      </a:lnTo>
                      <a:lnTo>
                        <a:pt x="270" y="51"/>
                      </a:lnTo>
                      <a:lnTo>
                        <a:pt x="277" y="45"/>
                      </a:lnTo>
                      <a:lnTo>
                        <a:pt x="284" y="41"/>
                      </a:lnTo>
                      <a:lnTo>
                        <a:pt x="292" y="35"/>
                      </a:lnTo>
                      <a:lnTo>
                        <a:pt x="298" y="30"/>
                      </a:lnTo>
                      <a:lnTo>
                        <a:pt x="305" y="24"/>
                      </a:lnTo>
                      <a:lnTo>
                        <a:pt x="311" y="20"/>
                      </a:lnTo>
                      <a:lnTo>
                        <a:pt x="318" y="16"/>
                      </a:lnTo>
                      <a:lnTo>
                        <a:pt x="324" y="11"/>
                      </a:lnTo>
                      <a:lnTo>
                        <a:pt x="331" y="7"/>
                      </a:lnTo>
                      <a:lnTo>
                        <a:pt x="337" y="4"/>
                      </a:lnTo>
                      <a:lnTo>
                        <a:pt x="345" y="0"/>
                      </a:lnTo>
                      <a:lnTo>
                        <a:pt x="346" y="0"/>
                      </a:lnTo>
                      <a:lnTo>
                        <a:pt x="349" y="0"/>
                      </a:lnTo>
                      <a:lnTo>
                        <a:pt x="351" y="0"/>
                      </a:lnTo>
                      <a:lnTo>
                        <a:pt x="355" y="0"/>
                      </a:lnTo>
                      <a:lnTo>
                        <a:pt x="358" y="0"/>
                      </a:lnTo>
                      <a:lnTo>
                        <a:pt x="362" y="1"/>
                      </a:lnTo>
                      <a:lnTo>
                        <a:pt x="367" y="1"/>
                      </a:lnTo>
                      <a:lnTo>
                        <a:pt x="371" y="1"/>
                      </a:lnTo>
                      <a:lnTo>
                        <a:pt x="377" y="1"/>
                      </a:lnTo>
                      <a:lnTo>
                        <a:pt x="383" y="1"/>
                      </a:lnTo>
                      <a:lnTo>
                        <a:pt x="389" y="1"/>
                      </a:lnTo>
                      <a:lnTo>
                        <a:pt x="396" y="1"/>
                      </a:lnTo>
                      <a:lnTo>
                        <a:pt x="403" y="2"/>
                      </a:lnTo>
                      <a:lnTo>
                        <a:pt x="411" y="2"/>
                      </a:lnTo>
                      <a:lnTo>
                        <a:pt x="418" y="2"/>
                      </a:lnTo>
                      <a:lnTo>
                        <a:pt x="427" y="2"/>
                      </a:lnTo>
                      <a:lnTo>
                        <a:pt x="434" y="4"/>
                      </a:lnTo>
                      <a:lnTo>
                        <a:pt x="445" y="4"/>
                      </a:lnTo>
                      <a:lnTo>
                        <a:pt x="452" y="4"/>
                      </a:lnTo>
                      <a:lnTo>
                        <a:pt x="462" y="4"/>
                      </a:lnTo>
                      <a:lnTo>
                        <a:pt x="471" y="5"/>
                      </a:lnTo>
                      <a:lnTo>
                        <a:pt x="481" y="5"/>
                      </a:lnTo>
                      <a:lnTo>
                        <a:pt x="492" y="5"/>
                      </a:lnTo>
                      <a:lnTo>
                        <a:pt x="500" y="7"/>
                      </a:lnTo>
                      <a:lnTo>
                        <a:pt x="511" y="7"/>
                      </a:lnTo>
                      <a:lnTo>
                        <a:pt x="522" y="8"/>
                      </a:lnTo>
                      <a:lnTo>
                        <a:pt x="533" y="8"/>
                      </a:lnTo>
                      <a:lnTo>
                        <a:pt x="543" y="8"/>
                      </a:lnTo>
                      <a:lnTo>
                        <a:pt x="553" y="10"/>
                      </a:lnTo>
                      <a:lnTo>
                        <a:pt x="565" y="11"/>
                      </a:lnTo>
                      <a:lnTo>
                        <a:pt x="575" y="11"/>
                      </a:lnTo>
                      <a:lnTo>
                        <a:pt x="586" y="11"/>
                      </a:lnTo>
                      <a:lnTo>
                        <a:pt x="597" y="11"/>
                      </a:lnTo>
                      <a:lnTo>
                        <a:pt x="609" y="13"/>
                      </a:lnTo>
                      <a:lnTo>
                        <a:pt x="619" y="13"/>
                      </a:lnTo>
                      <a:lnTo>
                        <a:pt x="630" y="14"/>
                      </a:lnTo>
                      <a:lnTo>
                        <a:pt x="641" y="14"/>
                      </a:lnTo>
                      <a:lnTo>
                        <a:pt x="653" y="14"/>
                      </a:lnTo>
                      <a:lnTo>
                        <a:pt x="663" y="14"/>
                      </a:lnTo>
                      <a:lnTo>
                        <a:pt x="674" y="16"/>
                      </a:lnTo>
                      <a:lnTo>
                        <a:pt x="684" y="16"/>
                      </a:lnTo>
                      <a:lnTo>
                        <a:pt x="696" y="17"/>
                      </a:lnTo>
                      <a:lnTo>
                        <a:pt x="706" y="17"/>
                      </a:lnTo>
                      <a:lnTo>
                        <a:pt x="716" y="19"/>
                      </a:lnTo>
                      <a:lnTo>
                        <a:pt x="726" y="19"/>
                      </a:lnTo>
                      <a:lnTo>
                        <a:pt x="737" y="20"/>
                      </a:lnTo>
                      <a:lnTo>
                        <a:pt x="746" y="20"/>
                      </a:lnTo>
                      <a:lnTo>
                        <a:pt x="756" y="20"/>
                      </a:lnTo>
                      <a:lnTo>
                        <a:pt x="765" y="21"/>
                      </a:lnTo>
                      <a:lnTo>
                        <a:pt x="773" y="21"/>
                      </a:lnTo>
                      <a:lnTo>
                        <a:pt x="782" y="21"/>
                      </a:lnTo>
                      <a:lnTo>
                        <a:pt x="791" y="23"/>
                      </a:lnTo>
                      <a:lnTo>
                        <a:pt x="798" y="23"/>
                      </a:lnTo>
                      <a:lnTo>
                        <a:pt x="807" y="24"/>
                      </a:lnTo>
                      <a:lnTo>
                        <a:pt x="815" y="24"/>
                      </a:lnTo>
                      <a:lnTo>
                        <a:pt x="822" y="24"/>
                      </a:lnTo>
                      <a:lnTo>
                        <a:pt x="829" y="24"/>
                      </a:lnTo>
                      <a:lnTo>
                        <a:pt x="835" y="26"/>
                      </a:lnTo>
                      <a:lnTo>
                        <a:pt x="841" y="26"/>
                      </a:lnTo>
                      <a:lnTo>
                        <a:pt x="847" y="27"/>
                      </a:lnTo>
                      <a:lnTo>
                        <a:pt x="853" y="27"/>
                      </a:lnTo>
                      <a:lnTo>
                        <a:pt x="857" y="29"/>
                      </a:lnTo>
                      <a:lnTo>
                        <a:pt x="862" y="29"/>
                      </a:lnTo>
                      <a:lnTo>
                        <a:pt x="866" y="29"/>
                      </a:lnTo>
                      <a:lnTo>
                        <a:pt x="870" y="29"/>
                      </a:lnTo>
                      <a:lnTo>
                        <a:pt x="875" y="30"/>
                      </a:lnTo>
                      <a:lnTo>
                        <a:pt x="879" y="30"/>
                      </a:lnTo>
                      <a:lnTo>
                        <a:pt x="884" y="30"/>
                      </a:lnTo>
                      <a:lnTo>
                        <a:pt x="889" y="30"/>
                      </a:lnTo>
                      <a:lnTo>
                        <a:pt x="894" y="32"/>
                      </a:lnTo>
                      <a:lnTo>
                        <a:pt x="898" y="32"/>
                      </a:lnTo>
                      <a:lnTo>
                        <a:pt x="903" y="32"/>
                      </a:lnTo>
                      <a:lnTo>
                        <a:pt x="909" y="32"/>
                      </a:lnTo>
                      <a:lnTo>
                        <a:pt x="913" y="33"/>
                      </a:lnTo>
                      <a:lnTo>
                        <a:pt x="917" y="33"/>
                      </a:lnTo>
                      <a:lnTo>
                        <a:pt x="923" y="35"/>
                      </a:lnTo>
                      <a:lnTo>
                        <a:pt x="928" y="35"/>
                      </a:lnTo>
                      <a:lnTo>
                        <a:pt x="932" y="35"/>
                      </a:lnTo>
                      <a:lnTo>
                        <a:pt x="936" y="35"/>
                      </a:lnTo>
                      <a:lnTo>
                        <a:pt x="941" y="36"/>
                      </a:lnTo>
                      <a:lnTo>
                        <a:pt x="947" y="36"/>
                      </a:lnTo>
                      <a:lnTo>
                        <a:pt x="951" y="38"/>
                      </a:lnTo>
                      <a:lnTo>
                        <a:pt x="956" y="38"/>
                      </a:lnTo>
                      <a:lnTo>
                        <a:pt x="960" y="38"/>
                      </a:lnTo>
                      <a:lnTo>
                        <a:pt x="966" y="38"/>
                      </a:lnTo>
                      <a:lnTo>
                        <a:pt x="970" y="39"/>
                      </a:lnTo>
                      <a:lnTo>
                        <a:pt x="975" y="39"/>
                      </a:lnTo>
                      <a:lnTo>
                        <a:pt x="979" y="41"/>
                      </a:lnTo>
                      <a:lnTo>
                        <a:pt x="983" y="41"/>
                      </a:lnTo>
                      <a:lnTo>
                        <a:pt x="989" y="42"/>
                      </a:lnTo>
                      <a:lnTo>
                        <a:pt x="992" y="42"/>
                      </a:lnTo>
                      <a:lnTo>
                        <a:pt x="997" y="42"/>
                      </a:lnTo>
                      <a:lnTo>
                        <a:pt x="1003" y="43"/>
                      </a:lnTo>
                      <a:lnTo>
                        <a:pt x="1007" y="43"/>
                      </a:lnTo>
                      <a:lnTo>
                        <a:pt x="1010" y="43"/>
                      </a:lnTo>
                      <a:lnTo>
                        <a:pt x="1014" y="45"/>
                      </a:lnTo>
                      <a:lnTo>
                        <a:pt x="1017" y="45"/>
                      </a:lnTo>
                      <a:lnTo>
                        <a:pt x="1022" y="45"/>
                      </a:lnTo>
                      <a:lnTo>
                        <a:pt x="1025" y="45"/>
                      </a:lnTo>
                      <a:lnTo>
                        <a:pt x="1029" y="45"/>
                      </a:lnTo>
                      <a:lnTo>
                        <a:pt x="1033" y="46"/>
                      </a:lnTo>
                      <a:lnTo>
                        <a:pt x="1036" y="46"/>
                      </a:lnTo>
                      <a:lnTo>
                        <a:pt x="1039" y="46"/>
                      </a:lnTo>
                      <a:lnTo>
                        <a:pt x="1044" y="48"/>
                      </a:lnTo>
                      <a:lnTo>
                        <a:pt x="1047" y="48"/>
                      </a:lnTo>
                      <a:lnTo>
                        <a:pt x="1050" y="48"/>
                      </a:lnTo>
                      <a:lnTo>
                        <a:pt x="1055" y="49"/>
                      </a:lnTo>
                      <a:lnTo>
                        <a:pt x="1061" y="51"/>
                      </a:lnTo>
                      <a:lnTo>
                        <a:pt x="1066" y="51"/>
                      </a:lnTo>
                      <a:lnTo>
                        <a:pt x="1070" y="51"/>
                      </a:lnTo>
                      <a:lnTo>
                        <a:pt x="1073" y="51"/>
                      </a:lnTo>
                      <a:lnTo>
                        <a:pt x="1077" y="52"/>
                      </a:lnTo>
                      <a:lnTo>
                        <a:pt x="1082" y="52"/>
                      </a:lnTo>
                      <a:lnTo>
                        <a:pt x="1083" y="52"/>
                      </a:lnTo>
                      <a:lnTo>
                        <a:pt x="1082" y="52"/>
                      </a:lnTo>
                      <a:lnTo>
                        <a:pt x="1082" y="55"/>
                      </a:lnTo>
                      <a:lnTo>
                        <a:pt x="1079" y="57"/>
                      </a:lnTo>
                      <a:lnTo>
                        <a:pt x="1077" y="61"/>
                      </a:lnTo>
                      <a:lnTo>
                        <a:pt x="1073" y="65"/>
                      </a:lnTo>
                      <a:lnTo>
                        <a:pt x="1069" y="71"/>
                      </a:lnTo>
                      <a:lnTo>
                        <a:pt x="1066" y="73"/>
                      </a:lnTo>
                      <a:lnTo>
                        <a:pt x="1063" y="77"/>
                      </a:lnTo>
                      <a:lnTo>
                        <a:pt x="1061" y="80"/>
                      </a:lnTo>
                      <a:lnTo>
                        <a:pt x="1058" y="84"/>
                      </a:lnTo>
                      <a:lnTo>
                        <a:pt x="1055" y="87"/>
                      </a:lnTo>
                      <a:lnTo>
                        <a:pt x="1051" y="90"/>
                      </a:lnTo>
                      <a:lnTo>
                        <a:pt x="1048" y="95"/>
                      </a:lnTo>
                      <a:lnTo>
                        <a:pt x="1045" y="99"/>
                      </a:lnTo>
                      <a:lnTo>
                        <a:pt x="1041" y="104"/>
                      </a:lnTo>
                      <a:lnTo>
                        <a:pt x="1038" y="108"/>
                      </a:lnTo>
                      <a:lnTo>
                        <a:pt x="1035" y="112"/>
                      </a:lnTo>
                      <a:lnTo>
                        <a:pt x="1030" y="118"/>
                      </a:lnTo>
                      <a:lnTo>
                        <a:pt x="1026" y="123"/>
                      </a:lnTo>
                      <a:lnTo>
                        <a:pt x="1023" y="127"/>
                      </a:lnTo>
                      <a:lnTo>
                        <a:pt x="1019" y="133"/>
                      </a:lnTo>
                      <a:lnTo>
                        <a:pt x="1014" y="139"/>
                      </a:lnTo>
                      <a:lnTo>
                        <a:pt x="1010" y="143"/>
                      </a:lnTo>
                      <a:lnTo>
                        <a:pt x="1005" y="149"/>
                      </a:lnTo>
                      <a:lnTo>
                        <a:pt x="1001" y="155"/>
                      </a:lnTo>
                      <a:lnTo>
                        <a:pt x="997" y="161"/>
                      </a:lnTo>
                      <a:lnTo>
                        <a:pt x="992" y="167"/>
                      </a:lnTo>
                      <a:lnTo>
                        <a:pt x="988" y="172"/>
                      </a:lnTo>
                      <a:lnTo>
                        <a:pt x="982" y="178"/>
                      </a:lnTo>
                      <a:lnTo>
                        <a:pt x="978" y="184"/>
                      </a:lnTo>
                      <a:lnTo>
                        <a:pt x="973" y="190"/>
                      </a:lnTo>
                      <a:lnTo>
                        <a:pt x="967" y="197"/>
                      </a:lnTo>
                      <a:lnTo>
                        <a:pt x="963" y="203"/>
                      </a:lnTo>
                      <a:lnTo>
                        <a:pt x="958" y="209"/>
                      </a:lnTo>
                      <a:lnTo>
                        <a:pt x="954" y="215"/>
                      </a:lnTo>
                      <a:lnTo>
                        <a:pt x="948" y="222"/>
                      </a:lnTo>
                      <a:lnTo>
                        <a:pt x="944" y="228"/>
                      </a:lnTo>
                      <a:lnTo>
                        <a:pt x="939" y="235"/>
                      </a:lnTo>
                      <a:lnTo>
                        <a:pt x="934" y="241"/>
                      </a:lnTo>
                      <a:lnTo>
                        <a:pt x="929" y="247"/>
                      </a:lnTo>
                      <a:lnTo>
                        <a:pt x="923" y="254"/>
                      </a:lnTo>
                      <a:lnTo>
                        <a:pt x="919" y="262"/>
                      </a:lnTo>
                      <a:lnTo>
                        <a:pt x="914" y="268"/>
                      </a:lnTo>
                      <a:lnTo>
                        <a:pt x="909" y="274"/>
                      </a:lnTo>
                      <a:lnTo>
                        <a:pt x="904" y="281"/>
                      </a:lnTo>
                      <a:lnTo>
                        <a:pt x="900" y="287"/>
                      </a:lnTo>
                      <a:lnTo>
                        <a:pt x="895" y="293"/>
                      </a:lnTo>
                      <a:lnTo>
                        <a:pt x="889" y="298"/>
                      </a:lnTo>
                      <a:lnTo>
                        <a:pt x="885" y="306"/>
                      </a:lnTo>
                      <a:lnTo>
                        <a:pt x="882" y="312"/>
                      </a:lnTo>
                      <a:lnTo>
                        <a:pt x="876" y="317"/>
                      </a:lnTo>
                      <a:lnTo>
                        <a:pt x="872" y="325"/>
                      </a:lnTo>
                      <a:lnTo>
                        <a:pt x="867" y="331"/>
                      </a:lnTo>
                      <a:lnTo>
                        <a:pt x="863" y="337"/>
                      </a:lnTo>
                      <a:lnTo>
                        <a:pt x="859" y="342"/>
                      </a:lnTo>
                      <a:lnTo>
                        <a:pt x="854" y="348"/>
                      </a:lnTo>
                      <a:lnTo>
                        <a:pt x="851" y="354"/>
                      </a:lnTo>
                      <a:lnTo>
                        <a:pt x="847" y="361"/>
                      </a:lnTo>
                      <a:lnTo>
                        <a:pt x="842" y="366"/>
                      </a:lnTo>
                      <a:lnTo>
                        <a:pt x="838" y="372"/>
                      </a:lnTo>
                      <a:lnTo>
                        <a:pt x="835" y="376"/>
                      </a:lnTo>
                      <a:lnTo>
                        <a:pt x="832" y="382"/>
                      </a:lnTo>
                      <a:lnTo>
                        <a:pt x="828" y="386"/>
                      </a:lnTo>
                      <a:lnTo>
                        <a:pt x="825" y="391"/>
                      </a:lnTo>
                      <a:lnTo>
                        <a:pt x="822" y="395"/>
                      </a:lnTo>
                      <a:lnTo>
                        <a:pt x="819" y="401"/>
                      </a:lnTo>
                      <a:lnTo>
                        <a:pt x="815" y="404"/>
                      </a:lnTo>
                      <a:lnTo>
                        <a:pt x="812" y="408"/>
                      </a:lnTo>
                      <a:lnTo>
                        <a:pt x="809" y="413"/>
                      </a:lnTo>
                      <a:lnTo>
                        <a:pt x="807" y="416"/>
                      </a:lnTo>
                      <a:lnTo>
                        <a:pt x="804" y="420"/>
                      </a:lnTo>
                      <a:lnTo>
                        <a:pt x="801" y="423"/>
                      </a:lnTo>
                      <a:lnTo>
                        <a:pt x="798" y="427"/>
                      </a:lnTo>
                      <a:lnTo>
                        <a:pt x="797" y="430"/>
                      </a:lnTo>
                      <a:lnTo>
                        <a:pt x="791" y="436"/>
                      </a:lnTo>
                      <a:lnTo>
                        <a:pt x="788" y="442"/>
                      </a:lnTo>
                      <a:lnTo>
                        <a:pt x="784" y="448"/>
                      </a:lnTo>
                      <a:lnTo>
                        <a:pt x="781" y="452"/>
                      </a:lnTo>
                      <a:lnTo>
                        <a:pt x="778" y="457"/>
                      </a:lnTo>
                      <a:lnTo>
                        <a:pt x="775" y="461"/>
                      </a:lnTo>
                      <a:lnTo>
                        <a:pt x="772" y="464"/>
                      </a:lnTo>
                      <a:lnTo>
                        <a:pt x="771" y="468"/>
                      </a:lnTo>
                      <a:lnTo>
                        <a:pt x="768" y="473"/>
                      </a:lnTo>
                      <a:lnTo>
                        <a:pt x="765" y="477"/>
                      </a:lnTo>
                      <a:lnTo>
                        <a:pt x="762" y="480"/>
                      </a:lnTo>
                      <a:lnTo>
                        <a:pt x="760" y="482"/>
                      </a:lnTo>
                      <a:lnTo>
                        <a:pt x="759" y="485"/>
                      </a:lnTo>
                      <a:lnTo>
                        <a:pt x="757" y="485"/>
                      </a:lnTo>
                      <a:lnTo>
                        <a:pt x="753" y="485"/>
                      </a:lnTo>
                      <a:lnTo>
                        <a:pt x="750" y="485"/>
                      </a:lnTo>
                      <a:lnTo>
                        <a:pt x="747" y="483"/>
                      </a:lnTo>
                      <a:lnTo>
                        <a:pt x="744" y="483"/>
                      </a:lnTo>
                      <a:lnTo>
                        <a:pt x="741" y="483"/>
                      </a:lnTo>
                      <a:lnTo>
                        <a:pt x="738" y="483"/>
                      </a:lnTo>
                      <a:lnTo>
                        <a:pt x="735" y="482"/>
                      </a:lnTo>
                      <a:lnTo>
                        <a:pt x="731" y="482"/>
                      </a:lnTo>
                      <a:lnTo>
                        <a:pt x="728" y="482"/>
                      </a:lnTo>
                      <a:lnTo>
                        <a:pt x="725" y="482"/>
                      </a:lnTo>
                      <a:lnTo>
                        <a:pt x="721" y="480"/>
                      </a:lnTo>
                      <a:lnTo>
                        <a:pt x="715" y="480"/>
                      </a:lnTo>
                      <a:lnTo>
                        <a:pt x="710" y="480"/>
                      </a:lnTo>
                      <a:lnTo>
                        <a:pt x="706" y="480"/>
                      </a:lnTo>
                      <a:lnTo>
                        <a:pt x="702" y="479"/>
                      </a:lnTo>
                      <a:lnTo>
                        <a:pt x="697" y="479"/>
                      </a:lnTo>
                      <a:lnTo>
                        <a:pt x="691" y="477"/>
                      </a:lnTo>
                      <a:lnTo>
                        <a:pt x="687" y="477"/>
                      </a:lnTo>
                      <a:lnTo>
                        <a:pt x="681" y="477"/>
                      </a:lnTo>
                      <a:lnTo>
                        <a:pt x="675" y="476"/>
                      </a:lnTo>
                      <a:lnTo>
                        <a:pt x="669" y="476"/>
                      </a:lnTo>
                      <a:lnTo>
                        <a:pt x="665" y="476"/>
                      </a:lnTo>
                      <a:lnTo>
                        <a:pt x="657" y="474"/>
                      </a:lnTo>
                      <a:lnTo>
                        <a:pt x="653" y="474"/>
                      </a:lnTo>
                      <a:lnTo>
                        <a:pt x="647" y="473"/>
                      </a:lnTo>
                      <a:lnTo>
                        <a:pt x="641" y="473"/>
                      </a:lnTo>
                      <a:lnTo>
                        <a:pt x="634" y="471"/>
                      </a:lnTo>
                      <a:lnTo>
                        <a:pt x="628" y="471"/>
                      </a:lnTo>
                      <a:lnTo>
                        <a:pt x="621" y="470"/>
                      </a:lnTo>
                      <a:lnTo>
                        <a:pt x="616" y="470"/>
                      </a:lnTo>
                      <a:lnTo>
                        <a:pt x="609" y="468"/>
                      </a:lnTo>
                      <a:lnTo>
                        <a:pt x="603" y="468"/>
                      </a:lnTo>
                      <a:lnTo>
                        <a:pt x="596" y="467"/>
                      </a:lnTo>
                      <a:lnTo>
                        <a:pt x="590" y="467"/>
                      </a:lnTo>
                      <a:lnTo>
                        <a:pt x="584" y="467"/>
                      </a:lnTo>
                      <a:lnTo>
                        <a:pt x="577" y="465"/>
                      </a:lnTo>
                      <a:lnTo>
                        <a:pt x="571" y="464"/>
                      </a:lnTo>
                      <a:lnTo>
                        <a:pt x="565" y="464"/>
                      </a:lnTo>
                      <a:lnTo>
                        <a:pt x="559" y="463"/>
                      </a:lnTo>
                      <a:lnTo>
                        <a:pt x="552" y="463"/>
                      </a:lnTo>
                      <a:lnTo>
                        <a:pt x="546" y="461"/>
                      </a:lnTo>
                      <a:lnTo>
                        <a:pt x="540" y="461"/>
                      </a:lnTo>
                      <a:lnTo>
                        <a:pt x="533" y="460"/>
                      </a:lnTo>
                      <a:lnTo>
                        <a:pt x="528" y="460"/>
                      </a:lnTo>
                      <a:lnTo>
                        <a:pt x="521" y="458"/>
                      </a:lnTo>
                      <a:lnTo>
                        <a:pt x="515" y="458"/>
                      </a:lnTo>
                      <a:lnTo>
                        <a:pt x="509" y="457"/>
                      </a:lnTo>
                      <a:lnTo>
                        <a:pt x="505" y="455"/>
                      </a:lnTo>
                      <a:lnTo>
                        <a:pt x="499" y="455"/>
                      </a:lnTo>
                      <a:lnTo>
                        <a:pt x="493" y="454"/>
                      </a:lnTo>
                      <a:lnTo>
                        <a:pt x="487" y="454"/>
                      </a:lnTo>
                      <a:lnTo>
                        <a:pt x="483" y="452"/>
                      </a:lnTo>
                      <a:lnTo>
                        <a:pt x="477" y="451"/>
                      </a:lnTo>
                      <a:lnTo>
                        <a:pt x="472" y="451"/>
                      </a:lnTo>
                      <a:lnTo>
                        <a:pt x="468" y="449"/>
                      </a:lnTo>
                      <a:lnTo>
                        <a:pt x="462" y="449"/>
                      </a:lnTo>
                      <a:lnTo>
                        <a:pt x="458" y="448"/>
                      </a:lnTo>
                      <a:lnTo>
                        <a:pt x="455" y="448"/>
                      </a:lnTo>
                      <a:lnTo>
                        <a:pt x="468" y="423"/>
                      </a:lnTo>
                      <a:lnTo>
                        <a:pt x="465" y="422"/>
                      </a:lnTo>
                      <a:lnTo>
                        <a:pt x="462" y="420"/>
                      </a:lnTo>
                      <a:lnTo>
                        <a:pt x="458" y="419"/>
                      </a:lnTo>
                      <a:lnTo>
                        <a:pt x="455" y="419"/>
                      </a:lnTo>
                      <a:lnTo>
                        <a:pt x="450" y="417"/>
                      </a:lnTo>
                      <a:lnTo>
                        <a:pt x="446" y="416"/>
                      </a:lnTo>
                      <a:lnTo>
                        <a:pt x="440" y="414"/>
                      </a:lnTo>
                      <a:lnTo>
                        <a:pt x="434" y="413"/>
                      </a:lnTo>
                      <a:lnTo>
                        <a:pt x="428" y="411"/>
                      </a:lnTo>
                      <a:lnTo>
                        <a:pt x="423" y="410"/>
                      </a:lnTo>
                      <a:lnTo>
                        <a:pt x="420" y="408"/>
                      </a:lnTo>
                      <a:lnTo>
                        <a:pt x="415" y="408"/>
                      </a:lnTo>
                      <a:lnTo>
                        <a:pt x="412" y="407"/>
                      </a:lnTo>
                      <a:lnTo>
                        <a:pt x="409" y="407"/>
                      </a:lnTo>
                      <a:lnTo>
                        <a:pt x="405" y="405"/>
                      </a:lnTo>
                      <a:lnTo>
                        <a:pt x="402" y="405"/>
                      </a:lnTo>
                      <a:lnTo>
                        <a:pt x="398" y="404"/>
                      </a:lnTo>
                      <a:lnTo>
                        <a:pt x="395" y="404"/>
                      </a:lnTo>
                      <a:lnTo>
                        <a:pt x="390" y="402"/>
                      </a:lnTo>
                      <a:lnTo>
                        <a:pt x="387" y="402"/>
                      </a:lnTo>
                      <a:lnTo>
                        <a:pt x="381" y="401"/>
                      </a:lnTo>
                      <a:lnTo>
                        <a:pt x="378" y="401"/>
                      </a:lnTo>
                      <a:lnTo>
                        <a:pt x="374" y="400"/>
                      </a:lnTo>
                      <a:lnTo>
                        <a:pt x="370" y="398"/>
                      </a:lnTo>
                      <a:lnTo>
                        <a:pt x="367" y="398"/>
                      </a:lnTo>
                      <a:lnTo>
                        <a:pt x="362" y="397"/>
                      </a:lnTo>
                      <a:lnTo>
                        <a:pt x="358" y="395"/>
                      </a:lnTo>
                      <a:lnTo>
                        <a:pt x="354" y="395"/>
                      </a:lnTo>
                      <a:lnTo>
                        <a:pt x="349" y="394"/>
                      </a:lnTo>
                      <a:lnTo>
                        <a:pt x="345" y="394"/>
                      </a:lnTo>
                      <a:lnTo>
                        <a:pt x="340" y="392"/>
                      </a:lnTo>
                      <a:lnTo>
                        <a:pt x="336" y="392"/>
                      </a:lnTo>
                      <a:lnTo>
                        <a:pt x="333" y="391"/>
                      </a:lnTo>
                      <a:lnTo>
                        <a:pt x="329" y="391"/>
                      </a:lnTo>
                      <a:lnTo>
                        <a:pt x="324" y="391"/>
                      </a:lnTo>
                      <a:lnTo>
                        <a:pt x="320" y="389"/>
                      </a:lnTo>
                      <a:lnTo>
                        <a:pt x="315" y="389"/>
                      </a:lnTo>
                      <a:lnTo>
                        <a:pt x="311" y="388"/>
                      </a:lnTo>
                      <a:lnTo>
                        <a:pt x="307" y="388"/>
                      </a:lnTo>
                      <a:lnTo>
                        <a:pt x="304" y="388"/>
                      </a:lnTo>
                      <a:lnTo>
                        <a:pt x="298" y="386"/>
                      </a:lnTo>
                      <a:lnTo>
                        <a:pt x="295" y="386"/>
                      </a:lnTo>
                      <a:lnTo>
                        <a:pt x="290" y="386"/>
                      </a:lnTo>
                      <a:lnTo>
                        <a:pt x="287" y="386"/>
                      </a:lnTo>
                      <a:lnTo>
                        <a:pt x="283" y="385"/>
                      </a:lnTo>
                      <a:lnTo>
                        <a:pt x="280" y="385"/>
                      </a:lnTo>
                      <a:lnTo>
                        <a:pt x="276" y="385"/>
                      </a:lnTo>
                      <a:lnTo>
                        <a:pt x="273" y="385"/>
                      </a:lnTo>
                      <a:lnTo>
                        <a:pt x="270" y="385"/>
                      </a:lnTo>
                      <a:lnTo>
                        <a:pt x="265" y="385"/>
                      </a:lnTo>
                      <a:lnTo>
                        <a:pt x="254" y="395"/>
                      </a:lnTo>
                      <a:close/>
                    </a:path>
                  </a:pathLst>
                </a:custGeom>
                <a:solidFill>
                  <a:srgbClr val="CCCC9C"/>
                </a:solidFill>
                <a:ln w="9525">
                  <a:noFill/>
                  <a:round/>
                  <a:headEnd/>
                  <a:tailEnd/>
                </a:ln>
              </p:spPr>
              <p:txBody>
                <a:bodyPr/>
                <a:lstStyle/>
                <a:p>
                  <a:endParaRPr lang="en-US" sz="1725"/>
                </a:p>
              </p:txBody>
            </p:sp>
            <p:sp>
              <p:nvSpPr>
                <p:cNvPr id="5789" name="Freeform 137"/>
                <p:cNvSpPr>
                  <a:spLocks/>
                </p:cNvSpPr>
                <p:nvPr/>
              </p:nvSpPr>
              <p:spPr bwMode="auto">
                <a:xfrm>
                  <a:off x="3969" y="3625"/>
                  <a:ext cx="302" cy="45"/>
                </a:xfrm>
                <a:custGeom>
                  <a:avLst/>
                  <a:gdLst>
                    <a:gd name="T0" fmla="*/ 5 w 605"/>
                    <a:gd name="T1" fmla="*/ 23 h 90"/>
                    <a:gd name="T2" fmla="*/ 3 w 605"/>
                    <a:gd name="T3" fmla="*/ 21 h 90"/>
                    <a:gd name="T4" fmla="*/ 1 w 605"/>
                    <a:gd name="T5" fmla="*/ 18 h 90"/>
                    <a:gd name="T6" fmla="*/ 0 w 605"/>
                    <a:gd name="T7" fmla="*/ 14 h 90"/>
                    <a:gd name="T8" fmla="*/ 0 w 605"/>
                    <a:gd name="T9" fmla="*/ 11 h 90"/>
                    <a:gd name="T10" fmla="*/ 0 w 605"/>
                    <a:gd name="T11" fmla="*/ 6 h 90"/>
                    <a:gd name="T12" fmla="*/ 3 w 605"/>
                    <a:gd name="T13" fmla="*/ 1 h 90"/>
                    <a:gd name="T14" fmla="*/ 6 w 605"/>
                    <a:gd name="T15" fmla="*/ 0 h 90"/>
                    <a:gd name="T16" fmla="*/ 9 w 605"/>
                    <a:gd name="T17" fmla="*/ 0 h 90"/>
                    <a:gd name="T18" fmla="*/ 13 w 605"/>
                    <a:gd name="T19" fmla="*/ 0 h 90"/>
                    <a:gd name="T20" fmla="*/ 18 w 605"/>
                    <a:gd name="T21" fmla="*/ 0 h 90"/>
                    <a:gd name="T22" fmla="*/ 24 w 605"/>
                    <a:gd name="T23" fmla="*/ 0 h 90"/>
                    <a:gd name="T24" fmla="*/ 30 w 605"/>
                    <a:gd name="T25" fmla="*/ 0 h 90"/>
                    <a:gd name="T26" fmla="*/ 38 w 605"/>
                    <a:gd name="T27" fmla="*/ 1 h 90"/>
                    <a:gd name="T28" fmla="*/ 46 w 605"/>
                    <a:gd name="T29" fmla="*/ 1 h 90"/>
                    <a:gd name="T30" fmla="*/ 55 w 605"/>
                    <a:gd name="T31" fmla="*/ 1 h 90"/>
                    <a:gd name="T32" fmla="*/ 65 w 605"/>
                    <a:gd name="T33" fmla="*/ 1 h 90"/>
                    <a:gd name="T34" fmla="*/ 75 w 605"/>
                    <a:gd name="T35" fmla="*/ 1 h 90"/>
                    <a:gd name="T36" fmla="*/ 86 w 605"/>
                    <a:gd name="T37" fmla="*/ 1 h 90"/>
                    <a:gd name="T38" fmla="*/ 97 w 605"/>
                    <a:gd name="T39" fmla="*/ 3 h 90"/>
                    <a:gd name="T40" fmla="*/ 109 w 605"/>
                    <a:gd name="T41" fmla="*/ 3 h 90"/>
                    <a:gd name="T42" fmla="*/ 122 w 605"/>
                    <a:gd name="T43" fmla="*/ 4 h 90"/>
                    <a:gd name="T44" fmla="*/ 133 w 605"/>
                    <a:gd name="T45" fmla="*/ 5 h 90"/>
                    <a:gd name="T46" fmla="*/ 146 w 605"/>
                    <a:gd name="T47" fmla="*/ 5 h 90"/>
                    <a:gd name="T48" fmla="*/ 158 w 605"/>
                    <a:gd name="T49" fmla="*/ 6 h 90"/>
                    <a:gd name="T50" fmla="*/ 171 w 605"/>
                    <a:gd name="T51" fmla="*/ 6 h 90"/>
                    <a:gd name="T52" fmla="*/ 182 w 605"/>
                    <a:gd name="T53" fmla="*/ 6 h 90"/>
                    <a:gd name="T54" fmla="*/ 195 w 605"/>
                    <a:gd name="T55" fmla="*/ 7 h 90"/>
                    <a:gd name="T56" fmla="*/ 207 w 605"/>
                    <a:gd name="T57" fmla="*/ 8 h 90"/>
                    <a:gd name="T58" fmla="*/ 219 w 605"/>
                    <a:gd name="T59" fmla="*/ 10 h 90"/>
                    <a:gd name="T60" fmla="*/ 231 w 605"/>
                    <a:gd name="T61" fmla="*/ 11 h 90"/>
                    <a:gd name="T62" fmla="*/ 242 w 605"/>
                    <a:gd name="T63" fmla="*/ 12 h 90"/>
                    <a:gd name="T64" fmla="*/ 252 w 605"/>
                    <a:gd name="T65" fmla="*/ 12 h 90"/>
                    <a:gd name="T66" fmla="*/ 262 w 605"/>
                    <a:gd name="T67" fmla="*/ 14 h 90"/>
                    <a:gd name="T68" fmla="*/ 272 w 605"/>
                    <a:gd name="T69" fmla="*/ 15 h 90"/>
                    <a:gd name="T70" fmla="*/ 281 w 605"/>
                    <a:gd name="T71" fmla="*/ 17 h 90"/>
                    <a:gd name="T72" fmla="*/ 289 w 605"/>
                    <a:gd name="T73" fmla="*/ 19 h 90"/>
                    <a:gd name="T74" fmla="*/ 296 w 605"/>
                    <a:gd name="T75" fmla="*/ 20 h 90"/>
                    <a:gd name="T76" fmla="*/ 299 w 605"/>
                    <a:gd name="T77" fmla="*/ 22 h 90"/>
                    <a:gd name="T78" fmla="*/ 297 w 605"/>
                    <a:gd name="T79" fmla="*/ 24 h 90"/>
                    <a:gd name="T80" fmla="*/ 296 w 605"/>
                    <a:gd name="T81" fmla="*/ 28 h 90"/>
                    <a:gd name="T82" fmla="*/ 296 w 605"/>
                    <a:gd name="T83" fmla="*/ 33 h 90"/>
                    <a:gd name="T84" fmla="*/ 297 w 605"/>
                    <a:gd name="T85" fmla="*/ 37 h 90"/>
                    <a:gd name="T86" fmla="*/ 300 w 605"/>
                    <a:gd name="T87" fmla="*/ 42 h 90"/>
                    <a:gd name="T88" fmla="*/ 6 w 605"/>
                    <a:gd name="T89" fmla="*/ 24 h 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5"/>
                    <a:gd name="T136" fmla="*/ 0 h 90"/>
                    <a:gd name="T137" fmla="*/ 605 w 605"/>
                    <a:gd name="T138" fmla="*/ 90 h 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5" h="90">
                      <a:moveTo>
                        <a:pt x="12" y="49"/>
                      </a:moveTo>
                      <a:lnTo>
                        <a:pt x="10" y="47"/>
                      </a:lnTo>
                      <a:lnTo>
                        <a:pt x="7" y="44"/>
                      </a:lnTo>
                      <a:lnTo>
                        <a:pt x="6" y="41"/>
                      </a:lnTo>
                      <a:lnTo>
                        <a:pt x="4" y="38"/>
                      </a:lnTo>
                      <a:lnTo>
                        <a:pt x="3" y="35"/>
                      </a:lnTo>
                      <a:lnTo>
                        <a:pt x="1" y="33"/>
                      </a:lnTo>
                      <a:lnTo>
                        <a:pt x="0" y="28"/>
                      </a:lnTo>
                      <a:lnTo>
                        <a:pt x="0" y="25"/>
                      </a:lnTo>
                      <a:lnTo>
                        <a:pt x="0" y="21"/>
                      </a:lnTo>
                      <a:lnTo>
                        <a:pt x="1" y="16"/>
                      </a:lnTo>
                      <a:lnTo>
                        <a:pt x="1" y="12"/>
                      </a:lnTo>
                      <a:lnTo>
                        <a:pt x="4" y="9"/>
                      </a:lnTo>
                      <a:lnTo>
                        <a:pt x="7" y="3"/>
                      </a:lnTo>
                      <a:lnTo>
                        <a:pt x="12" y="0"/>
                      </a:lnTo>
                      <a:lnTo>
                        <a:pt x="13" y="0"/>
                      </a:lnTo>
                      <a:lnTo>
                        <a:pt x="16" y="0"/>
                      </a:lnTo>
                      <a:lnTo>
                        <a:pt x="19" y="0"/>
                      </a:lnTo>
                      <a:lnTo>
                        <a:pt x="23" y="0"/>
                      </a:lnTo>
                      <a:lnTo>
                        <a:pt x="26" y="0"/>
                      </a:lnTo>
                      <a:lnTo>
                        <a:pt x="32" y="0"/>
                      </a:lnTo>
                      <a:lnTo>
                        <a:pt x="37" y="0"/>
                      </a:lnTo>
                      <a:lnTo>
                        <a:pt x="42" y="0"/>
                      </a:lnTo>
                      <a:lnTo>
                        <a:pt x="48" y="0"/>
                      </a:lnTo>
                      <a:lnTo>
                        <a:pt x="54" y="0"/>
                      </a:lnTo>
                      <a:lnTo>
                        <a:pt x="60" y="0"/>
                      </a:lnTo>
                      <a:lnTo>
                        <a:pt x="69" y="2"/>
                      </a:lnTo>
                      <a:lnTo>
                        <a:pt x="76" y="2"/>
                      </a:lnTo>
                      <a:lnTo>
                        <a:pt x="85" y="2"/>
                      </a:lnTo>
                      <a:lnTo>
                        <a:pt x="92" y="2"/>
                      </a:lnTo>
                      <a:lnTo>
                        <a:pt x="103" y="2"/>
                      </a:lnTo>
                      <a:lnTo>
                        <a:pt x="110" y="2"/>
                      </a:lnTo>
                      <a:lnTo>
                        <a:pt x="122" y="3"/>
                      </a:lnTo>
                      <a:lnTo>
                        <a:pt x="130" y="3"/>
                      </a:lnTo>
                      <a:lnTo>
                        <a:pt x="141" y="3"/>
                      </a:lnTo>
                      <a:lnTo>
                        <a:pt x="151" y="3"/>
                      </a:lnTo>
                      <a:lnTo>
                        <a:pt x="163" y="3"/>
                      </a:lnTo>
                      <a:lnTo>
                        <a:pt x="173" y="3"/>
                      </a:lnTo>
                      <a:lnTo>
                        <a:pt x="183" y="5"/>
                      </a:lnTo>
                      <a:lnTo>
                        <a:pt x="195" y="5"/>
                      </a:lnTo>
                      <a:lnTo>
                        <a:pt x="207" y="6"/>
                      </a:lnTo>
                      <a:lnTo>
                        <a:pt x="219" y="6"/>
                      </a:lnTo>
                      <a:lnTo>
                        <a:pt x="230" y="6"/>
                      </a:lnTo>
                      <a:lnTo>
                        <a:pt x="244" y="8"/>
                      </a:lnTo>
                      <a:lnTo>
                        <a:pt x="255" y="9"/>
                      </a:lnTo>
                      <a:lnTo>
                        <a:pt x="267" y="9"/>
                      </a:lnTo>
                      <a:lnTo>
                        <a:pt x="280" y="9"/>
                      </a:lnTo>
                      <a:lnTo>
                        <a:pt x="292" y="9"/>
                      </a:lnTo>
                      <a:lnTo>
                        <a:pt x="304" y="11"/>
                      </a:lnTo>
                      <a:lnTo>
                        <a:pt x="317" y="11"/>
                      </a:lnTo>
                      <a:lnTo>
                        <a:pt x="329" y="12"/>
                      </a:lnTo>
                      <a:lnTo>
                        <a:pt x="342" y="12"/>
                      </a:lnTo>
                      <a:lnTo>
                        <a:pt x="354" y="13"/>
                      </a:lnTo>
                      <a:lnTo>
                        <a:pt x="365" y="13"/>
                      </a:lnTo>
                      <a:lnTo>
                        <a:pt x="379" y="15"/>
                      </a:lnTo>
                      <a:lnTo>
                        <a:pt x="390" y="15"/>
                      </a:lnTo>
                      <a:lnTo>
                        <a:pt x="404" y="16"/>
                      </a:lnTo>
                      <a:lnTo>
                        <a:pt x="415" y="16"/>
                      </a:lnTo>
                      <a:lnTo>
                        <a:pt x="427" y="19"/>
                      </a:lnTo>
                      <a:lnTo>
                        <a:pt x="439" y="19"/>
                      </a:lnTo>
                      <a:lnTo>
                        <a:pt x="451" y="21"/>
                      </a:lnTo>
                      <a:lnTo>
                        <a:pt x="462" y="22"/>
                      </a:lnTo>
                      <a:lnTo>
                        <a:pt x="473" y="22"/>
                      </a:lnTo>
                      <a:lnTo>
                        <a:pt x="484" y="24"/>
                      </a:lnTo>
                      <a:lnTo>
                        <a:pt x="495" y="25"/>
                      </a:lnTo>
                      <a:lnTo>
                        <a:pt x="505" y="25"/>
                      </a:lnTo>
                      <a:lnTo>
                        <a:pt x="515" y="27"/>
                      </a:lnTo>
                      <a:lnTo>
                        <a:pt x="525" y="28"/>
                      </a:lnTo>
                      <a:lnTo>
                        <a:pt x="536" y="30"/>
                      </a:lnTo>
                      <a:lnTo>
                        <a:pt x="545" y="31"/>
                      </a:lnTo>
                      <a:lnTo>
                        <a:pt x="553" y="33"/>
                      </a:lnTo>
                      <a:lnTo>
                        <a:pt x="562" y="33"/>
                      </a:lnTo>
                      <a:lnTo>
                        <a:pt x="571" y="35"/>
                      </a:lnTo>
                      <a:lnTo>
                        <a:pt x="578" y="37"/>
                      </a:lnTo>
                      <a:lnTo>
                        <a:pt x="587" y="38"/>
                      </a:lnTo>
                      <a:lnTo>
                        <a:pt x="593" y="40"/>
                      </a:lnTo>
                      <a:lnTo>
                        <a:pt x="600" y="41"/>
                      </a:lnTo>
                      <a:lnTo>
                        <a:pt x="599" y="43"/>
                      </a:lnTo>
                      <a:lnTo>
                        <a:pt x="597" y="44"/>
                      </a:lnTo>
                      <a:lnTo>
                        <a:pt x="594" y="49"/>
                      </a:lnTo>
                      <a:lnTo>
                        <a:pt x="593" y="55"/>
                      </a:lnTo>
                      <a:lnTo>
                        <a:pt x="592" y="57"/>
                      </a:lnTo>
                      <a:lnTo>
                        <a:pt x="592" y="60"/>
                      </a:lnTo>
                      <a:lnTo>
                        <a:pt x="592" y="65"/>
                      </a:lnTo>
                      <a:lnTo>
                        <a:pt x="593" y="69"/>
                      </a:lnTo>
                      <a:lnTo>
                        <a:pt x="594" y="74"/>
                      </a:lnTo>
                      <a:lnTo>
                        <a:pt x="597" y="79"/>
                      </a:lnTo>
                      <a:lnTo>
                        <a:pt x="600" y="84"/>
                      </a:lnTo>
                      <a:lnTo>
                        <a:pt x="605" y="90"/>
                      </a:lnTo>
                      <a:lnTo>
                        <a:pt x="12" y="49"/>
                      </a:lnTo>
                      <a:close/>
                    </a:path>
                  </a:pathLst>
                </a:custGeom>
                <a:solidFill>
                  <a:srgbClr val="B3B38A"/>
                </a:solidFill>
                <a:ln w="9525">
                  <a:noFill/>
                  <a:round/>
                  <a:headEnd/>
                  <a:tailEnd/>
                </a:ln>
              </p:spPr>
              <p:txBody>
                <a:bodyPr/>
                <a:lstStyle/>
                <a:p>
                  <a:endParaRPr lang="en-US" sz="1725"/>
                </a:p>
              </p:txBody>
            </p:sp>
            <p:sp>
              <p:nvSpPr>
                <p:cNvPr id="5790" name="Freeform 138"/>
                <p:cNvSpPr>
                  <a:spLocks/>
                </p:cNvSpPr>
                <p:nvPr/>
              </p:nvSpPr>
              <p:spPr bwMode="auto">
                <a:xfrm>
                  <a:off x="3958" y="3859"/>
                  <a:ext cx="31" cy="50"/>
                </a:xfrm>
                <a:custGeom>
                  <a:avLst/>
                  <a:gdLst>
                    <a:gd name="T0" fmla="*/ 1 w 63"/>
                    <a:gd name="T1" fmla="*/ 41 h 101"/>
                    <a:gd name="T2" fmla="*/ 1 w 63"/>
                    <a:gd name="T3" fmla="*/ 41 h 101"/>
                    <a:gd name="T4" fmla="*/ 1 w 63"/>
                    <a:gd name="T5" fmla="*/ 39 h 101"/>
                    <a:gd name="T6" fmla="*/ 0 w 63"/>
                    <a:gd name="T7" fmla="*/ 38 h 101"/>
                    <a:gd name="T8" fmla="*/ 0 w 63"/>
                    <a:gd name="T9" fmla="*/ 37 h 101"/>
                    <a:gd name="T10" fmla="*/ 0 w 63"/>
                    <a:gd name="T11" fmla="*/ 36 h 101"/>
                    <a:gd name="T12" fmla="*/ 0 w 63"/>
                    <a:gd name="T13" fmla="*/ 34 h 101"/>
                    <a:gd name="T14" fmla="*/ 0 w 63"/>
                    <a:gd name="T15" fmla="*/ 32 h 101"/>
                    <a:gd name="T16" fmla="*/ 0 w 63"/>
                    <a:gd name="T17" fmla="*/ 30 h 101"/>
                    <a:gd name="T18" fmla="*/ 0 w 63"/>
                    <a:gd name="T19" fmla="*/ 28 h 101"/>
                    <a:gd name="T20" fmla="*/ 0 w 63"/>
                    <a:gd name="T21" fmla="*/ 27 h 101"/>
                    <a:gd name="T22" fmla="*/ 0 w 63"/>
                    <a:gd name="T23" fmla="*/ 24 h 101"/>
                    <a:gd name="T24" fmla="*/ 0 w 63"/>
                    <a:gd name="T25" fmla="*/ 22 h 101"/>
                    <a:gd name="T26" fmla="*/ 0 w 63"/>
                    <a:gd name="T27" fmla="*/ 20 h 101"/>
                    <a:gd name="T28" fmla="*/ 1 w 63"/>
                    <a:gd name="T29" fmla="*/ 18 h 101"/>
                    <a:gd name="T30" fmla="*/ 1 w 63"/>
                    <a:gd name="T31" fmla="*/ 16 h 101"/>
                    <a:gd name="T32" fmla="*/ 2 w 63"/>
                    <a:gd name="T33" fmla="*/ 14 h 101"/>
                    <a:gd name="T34" fmla="*/ 3 w 63"/>
                    <a:gd name="T35" fmla="*/ 11 h 101"/>
                    <a:gd name="T36" fmla="*/ 4 w 63"/>
                    <a:gd name="T37" fmla="*/ 10 h 101"/>
                    <a:gd name="T38" fmla="*/ 5 w 63"/>
                    <a:gd name="T39" fmla="*/ 8 h 101"/>
                    <a:gd name="T40" fmla="*/ 6 w 63"/>
                    <a:gd name="T41" fmla="*/ 6 h 101"/>
                    <a:gd name="T42" fmla="*/ 8 w 63"/>
                    <a:gd name="T43" fmla="*/ 5 h 101"/>
                    <a:gd name="T44" fmla="*/ 9 w 63"/>
                    <a:gd name="T45" fmla="*/ 3 h 101"/>
                    <a:gd name="T46" fmla="*/ 11 w 63"/>
                    <a:gd name="T47" fmla="*/ 2 h 101"/>
                    <a:gd name="T48" fmla="*/ 13 w 63"/>
                    <a:gd name="T49" fmla="*/ 1 h 101"/>
                    <a:gd name="T50" fmla="*/ 15 w 63"/>
                    <a:gd name="T51" fmla="*/ 0 h 101"/>
                    <a:gd name="T52" fmla="*/ 18 w 63"/>
                    <a:gd name="T53" fmla="*/ 0 h 101"/>
                    <a:gd name="T54" fmla="*/ 19 w 63"/>
                    <a:gd name="T55" fmla="*/ 0 h 101"/>
                    <a:gd name="T56" fmla="*/ 21 w 63"/>
                    <a:gd name="T57" fmla="*/ 0 h 101"/>
                    <a:gd name="T58" fmla="*/ 22 w 63"/>
                    <a:gd name="T59" fmla="*/ 0 h 101"/>
                    <a:gd name="T60" fmla="*/ 24 w 63"/>
                    <a:gd name="T61" fmla="*/ 0 h 101"/>
                    <a:gd name="T62" fmla="*/ 25 w 63"/>
                    <a:gd name="T63" fmla="*/ 0 h 101"/>
                    <a:gd name="T64" fmla="*/ 27 w 63"/>
                    <a:gd name="T65" fmla="*/ 0 h 101"/>
                    <a:gd name="T66" fmla="*/ 29 w 63"/>
                    <a:gd name="T67" fmla="*/ 0 h 101"/>
                    <a:gd name="T68" fmla="*/ 31 w 63"/>
                    <a:gd name="T69" fmla="*/ 1 h 101"/>
                    <a:gd name="T70" fmla="*/ 19 w 63"/>
                    <a:gd name="T71" fmla="*/ 50 h 101"/>
                    <a:gd name="T72" fmla="*/ 6 w 63"/>
                    <a:gd name="T73" fmla="*/ 46 h 101"/>
                    <a:gd name="T74" fmla="*/ 1 w 63"/>
                    <a:gd name="T75" fmla="*/ 41 h 101"/>
                    <a:gd name="T76" fmla="*/ 1 w 63"/>
                    <a:gd name="T77" fmla="*/ 41 h 1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
                    <a:gd name="T118" fmla="*/ 0 h 101"/>
                    <a:gd name="T119" fmla="*/ 63 w 63"/>
                    <a:gd name="T120" fmla="*/ 101 h 1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 h="101">
                      <a:moveTo>
                        <a:pt x="3" y="83"/>
                      </a:moveTo>
                      <a:lnTo>
                        <a:pt x="3" y="82"/>
                      </a:lnTo>
                      <a:lnTo>
                        <a:pt x="3" y="79"/>
                      </a:lnTo>
                      <a:lnTo>
                        <a:pt x="1" y="76"/>
                      </a:lnTo>
                      <a:lnTo>
                        <a:pt x="1" y="74"/>
                      </a:lnTo>
                      <a:lnTo>
                        <a:pt x="1" y="72"/>
                      </a:lnTo>
                      <a:lnTo>
                        <a:pt x="1" y="69"/>
                      </a:lnTo>
                      <a:lnTo>
                        <a:pt x="0" y="64"/>
                      </a:lnTo>
                      <a:lnTo>
                        <a:pt x="0" y="61"/>
                      </a:lnTo>
                      <a:lnTo>
                        <a:pt x="0" y="57"/>
                      </a:lnTo>
                      <a:lnTo>
                        <a:pt x="0" y="54"/>
                      </a:lnTo>
                      <a:lnTo>
                        <a:pt x="0" y="48"/>
                      </a:lnTo>
                      <a:lnTo>
                        <a:pt x="1" y="45"/>
                      </a:lnTo>
                      <a:lnTo>
                        <a:pt x="1" y="41"/>
                      </a:lnTo>
                      <a:lnTo>
                        <a:pt x="3" y="36"/>
                      </a:lnTo>
                      <a:lnTo>
                        <a:pt x="3" y="32"/>
                      </a:lnTo>
                      <a:lnTo>
                        <a:pt x="4" y="28"/>
                      </a:lnTo>
                      <a:lnTo>
                        <a:pt x="6" y="23"/>
                      </a:lnTo>
                      <a:lnTo>
                        <a:pt x="9" y="20"/>
                      </a:lnTo>
                      <a:lnTo>
                        <a:pt x="10" y="16"/>
                      </a:lnTo>
                      <a:lnTo>
                        <a:pt x="13" y="13"/>
                      </a:lnTo>
                      <a:lnTo>
                        <a:pt x="16" y="10"/>
                      </a:lnTo>
                      <a:lnTo>
                        <a:pt x="19" y="7"/>
                      </a:lnTo>
                      <a:lnTo>
                        <a:pt x="23" y="4"/>
                      </a:lnTo>
                      <a:lnTo>
                        <a:pt x="26" y="3"/>
                      </a:lnTo>
                      <a:lnTo>
                        <a:pt x="31" y="1"/>
                      </a:lnTo>
                      <a:lnTo>
                        <a:pt x="36" y="1"/>
                      </a:lnTo>
                      <a:lnTo>
                        <a:pt x="39" y="0"/>
                      </a:lnTo>
                      <a:lnTo>
                        <a:pt x="42" y="0"/>
                      </a:lnTo>
                      <a:lnTo>
                        <a:pt x="45" y="0"/>
                      </a:lnTo>
                      <a:lnTo>
                        <a:pt x="48" y="0"/>
                      </a:lnTo>
                      <a:lnTo>
                        <a:pt x="51" y="0"/>
                      </a:lnTo>
                      <a:lnTo>
                        <a:pt x="54" y="1"/>
                      </a:lnTo>
                      <a:lnTo>
                        <a:pt x="59" y="1"/>
                      </a:lnTo>
                      <a:lnTo>
                        <a:pt x="63" y="3"/>
                      </a:lnTo>
                      <a:lnTo>
                        <a:pt x="39" y="101"/>
                      </a:lnTo>
                      <a:lnTo>
                        <a:pt x="12" y="93"/>
                      </a:lnTo>
                      <a:lnTo>
                        <a:pt x="3" y="83"/>
                      </a:lnTo>
                      <a:close/>
                    </a:path>
                  </a:pathLst>
                </a:custGeom>
                <a:solidFill>
                  <a:srgbClr val="3D7D6E"/>
                </a:solidFill>
                <a:ln w="9525">
                  <a:noFill/>
                  <a:round/>
                  <a:headEnd/>
                  <a:tailEnd/>
                </a:ln>
              </p:spPr>
              <p:txBody>
                <a:bodyPr/>
                <a:lstStyle/>
                <a:p>
                  <a:endParaRPr lang="en-US" sz="1725"/>
                </a:p>
              </p:txBody>
            </p:sp>
            <p:sp>
              <p:nvSpPr>
                <p:cNvPr id="5791" name="Freeform 139"/>
                <p:cNvSpPr>
                  <a:spLocks/>
                </p:cNvSpPr>
                <p:nvPr/>
              </p:nvSpPr>
              <p:spPr bwMode="auto">
                <a:xfrm>
                  <a:off x="3869" y="3671"/>
                  <a:ext cx="401" cy="127"/>
                </a:xfrm>
                <a:custGeom>
                  <a:avLst/>
                  <a:gdLst>
                    <a:gd name="T0" fmla="*/ 65 w 802"/>
                    <a:gd name="T1" fmla="*/ 0 h 253"/>
                    <a:gd name="T2" fmla="*/ 72 w 802"/>
                    <a:gd name="T3" fmla="*/ 0 h 253"/>
                    <a:gd name="T4" fmla="*/ 80 w 802"/>
                    <a:gd name="T5" fmla="*/ 0 h 253"/>
                    <a:gd name="T6" fmla="*/ 90 w 802"/>
                    <a:gd name="T7" fmla="*/ 0 h 253"/>
                    <a:gd name="T8" fmla="*/ 101 w 802"/>
                    <a:gd name="T9" fmla="*/ 0 h 253"/>
                    <a:gd name="T10" fmla="*/ 116 w 802"/>
                    <a:gd name="T11" fmla="*/ 1 h 253"/>
                    <a:gd name="T12" fmla="*/ 134 w 802"/>
                    <a:gd name="T13" fmla="*/ 2 h 253"/>
                    <a:gd name="T14" fmla="*/ 154 w 802"/>
                    <a:gd name="T15" fmla="*/ 2 h 253"/>
                    <a:gd name="T16" fmla="*/ 177 w 802"/>
                    <a:gd name="T17" fmla="*/ 4 h 253"/>
                    <a:gd name="T18" fmla="*/ 203 w 802"/>
                    <a:gd name="T19" fmla="*/ 5 h 253"/>
                    <a:gd name="T20" fmla="*/ 233 w 802"/>
                    <a:gd name="T21" fmla="*/ 7 h 253"/>
                    <a:gd name="T22" fmla="*/ 266 w 802"/>
                    <a:gd name="T23" fmla="*/ 10 h 253"/>
                    <a:gd name="T24" fmla="*/ 303 w 802"/>
                    <a:gd name="T25" fmla="*/ 13 h 253"/>
                    <a:gd name="T26" fmla="*/ 343 w 802"/>
                    <a:gd name="T27" fmla="*/ 15 h 253"/>
                    <a:gd name="T28" fmla="*/ 401 w 802"/>
                    <a:gd name="T29" fmla="*/ 20 h 253"/>
                    <a:gd name="T30" fmla="*/ 395 w 802"/>
                    <a:gd name="T31" fmla="*/ 26 h 253"/>
                    <a:gd name="T32" fmla="*/ 386 w 802"/>
                    <a:gd name="T33" fmla="*/ 37 h 253"/>
                    <a:gd name="T34" fmla="*/ 380 w 802"/>
                    <a:gd name="T35" fmla="*/ 43 h 253"/>
                    <a:gd name="T36" fmla="*/ 373 w 802"/>
                    <a:gd name="T37" fmla="*/ 50 h 253"/>
                    <a:gd name="T38" fmla="*/ 367 w 802"/>
                    <a:gd name="T39" fmla="*/ 57 h 253"/>
                    <a:gd name="T40" fmla="*/ 360 w 802"/>
                    <a:gd name="T41" fmla="*/ 65 h 253"/>
                    <a:gd name="T42" fmla="*/ 354 w 802"/>
                    <a:gd name="T43" fmla="*/ 72 h 253"/>
                    <a:gd name="T44" fmla="*/ 348 w 802"/>
                    <a:gd name="T45" fmla="*/ 78 h 253"/>
                    <a:gd name="T46" fmla="*/ 342 w 802"/>
                    <a:gd name="T47" fmla="*/ 85 h 253"/>
                    <a:gd name="T48" fmla="*/ 333 w 802"/>
                    <a:gd name="T49" fmla="*/ 95 h 253"/>
                    <a:gd name="T50" fmla="*/ 328 w 802"/>
                    <a:gd name="T51" fmla="*/ 101 h 253"/>
                    <a:gd name="T52" fmla="*/ 325 w 802"/>
                    <a:gd name="T53" fmla="*/ 127 h 253"/>
                    <a:gd name="T54" fmla="*/ 317 w 802"/>
                    <a:gd name="T55" fmla="*/ 126 h 253"/>
                    <a:gd name="T56" fmla="*/ 310 w 802"/>
                    <a:gd name="T57" fmla="*/ 125 h 253"/>
                    <a:gd name="T58" fmla="*/ 301 w 802"/>
                    <a:gd name="T59" fmla="*/ 125 h 253"/>
                    <a:gd name="T60" fmla="*/ 291 w 802"/>
                    <a:gd name="T61" fmla="*/ 124 h 253"/>
                    <a:gd name="T62" fmla="*/ 280 w 802"/>
                    <a:gd name="T63" fmla="*/ 122 h 253"/>
                    <a:gd name="T64" fmla="*/ 268 w 802"/>
                    <a:gd name="T65" fmla="*/ 122 h 253"/>
                    <a:gd name="T66" fmla="*/ 252 w 802"/>
                    <a:gd name="T67" fmla="*/ 120 h 253"/>
                    <a:gd name="T68" fmla="*/ 238 w 802"/>
                    <a:gd name="T69" fmla="*/ 119 h 253"/>
                    <a:gd name="T70" fmla="*/ 222 w 802"/>
                    <a:gd name="T71" fmla="*/ 117 h 253"/>
                    <a:gd name="T72" fmla="*/ 205 w 802"/>
                    <a:gd name="T73" fmla="*/ 114 h 253"/>
                    <a:gd name="T74" fmla="*/ 188 w 802"/>
                    <a:gd name="T75" fmla="*/ 112 h 253"/>
                    <a:gd name="T76" fmla="*/ 171 w 802"/>
                    <a:gd name="T77" fmla="*/ 109 h 253"/>
                    <a:gd name="T78" fmla="*/ 152 w 802"/>
                    <a:gd name="T79" fmla="*/ 106 h 253"/>
                    <a:gd name="T80" fmla="*/ 135 w 802"/>
                    <a:gd name="T81" fmla="*/ 103 h 253"/>
                    <a:gd name="T82" fmla="*/ 116 w 802"/>
                    <a:gd name="T83" fmla="*/ 100 h 253"/>
                    <a:gd name="T84" fmla="*/ 100 w 802"/>
                    <a:gd name="T85" fmla="*/ 97 h 253"/>
                    <a:gd name="T86" fmla="*/ 85 w 802"/>
                    <a:gd name="T87" fmla="*/ 94 h 253"/>
                    <a:gd name="T88" fmla="*/ 72 w 802"/>
                    <a:gd name="T89" fmla="*/ 91 h 253"/>
                    <a:gd name="T90" fmla="*/ 59 w 802"/>
                    <a:gd name="T91" fmla="*/ 88 h 253"/>
                    <a:gd name="T92" fmla="*/ 49 w 802"/>
                    <a:gd name="T93" fmla="*/ 86 h 253"/>
                    <a:gd name="T94" fmla="*/ 38 w 802"/>
                    <a:gd name="T95" fmla="*/ 83 h 253"/>
                    <a:gd name="T96" fmla="*/ 30 w 802"/>
                    <a:gd name="T97" fmla="*/ 81 h 253"/>
                    <a:gd name="T98" fmla="*/ 22 w 802"/>
                    <a:gd name="T99" fmla="*/ 79 h 253"/>
                    <a:gd name="T100" fmla="*/ 16 w 802"/>
                    <a:gd name="T101" fmla="*/ 78 h 253"/>
                    <a:gd name="T102" fmla="*/ 6 w 802"/>
                    <a:gd name="T103" fmla="*/ 75 h 253"/>
                    <a:gd name="T104" fmla="*/ 2 w 802"/>
                    <a:gd name="T105" fmla="*/ 73 h 253"/>
                    <a:gd name="T106" fmla="*/ 2 w 802"/>
                    <a:gd name="T107" fmla="*/ 70 h 253"/>
                    <a:gd name="T108" fmla="*/ 5 w 802"/>
                    <a:gd name="T109" fmla="*/ 65 h 253"/>
                    <a:gd name="T110" fmla="*/ 11 w 802"/>
                    <a:gd name="T111" fmla="*/ 56 h 253"/>
                    <a:gd name="T112" fmla="*/ 19 w 802"/>
                    <a:gd name="T113" fmla="*/ 46 h 253"/>
                    <a:gd name="T114" fmla="*/ 28 w 802"/>
                    <a:gd name="T115" fmla="*/ 35 h 253"/>
                    <a:gd name="T116" fmla="*/ 38 w 802"/>
                    <a:gd name="T117" fmla="*/ 24 h 253"/>
                    <a:gd name="T118" fmla="*/ 49 w 802"/>
                    <a:gd name="T119" fmla="*/ 13 h 253"/>
                    <a:gd name="T120" fmla="*/ 59 w 802"/>
                    <a:gd name="T121" fmla="*/ 5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2"/>
                    <a:gd name="T184" fmla="*/ 0 h 253"/>
                    <a:gd name="T185" fmla="*/ 802 w 80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2" h="253">
                      <a:moveTo>
                        <a:pt x="126" y="0"/>
                      </a:moveTo>
                      <a:lnTo>
                        <a:pt x="126" y="0"/>
                      </a:lnTo>
                      <a:lnTo>
                        <a:pt x="128" y="0"/>
                      </a:lnTo>
                      <a:lnTo>
                        <a:pt x="129" y="0"/>
                      </a:lnTo>
                      <a:lnTo>
                        <a:pt x="134" y="0"/>
                      </a:lnTo>
                      <a:lnTo>
                        <a:pt x="137" y="0"/>
                      </a:lnTo>
                      <a:lnTo>
                        <a:pt x="141" y="0"/>
                      </a:lnTo>
                      <a:lnTo>
                        <a:pt x="144" y="0"/>
                      </a:lnTo>
                      <a:lnTo>
                        <a:pt x="148" y="0"/>
                      </a:lnTo>
                      <a:lnTo>
                        <a:pt x="151" y="0"/>
                      </a:lnTo>
                      <a:lnTo>
                        <a:pt x="156" y="0"/>
                      </a:lnTo>
                      <a:lnTo>
                        <a:pt x="159" y="0"/>
                      </a:lnTo>
                      <a:lnTo>
                        <a:pt x="165" y="0"/>
                      </a:lnTo>
                      <a:lnTo>
                        <a:pt x="169" y="0"/>
                      </a:lnTo>
                      <a:lnTo>
                        <a:pt x="173" y="0"/>
                      </a:lnTo>
                      <a:lnTo>
                        <a:pt x="179" y="0"/>
                      </a:lnTo>
                      <a:lnTo>
                        <a:pt x="184" y="0"/>
                      </a:lnTo>
                      <a:lnTo>
                        <a:pt x="190" y="0"/>
                      </a:lnTo>
                      <a:lnTo>
                        <a:pt x="197" y="0"/>
                      </a:lnTo>
                      <a:lnTo>
                        <a:pt x="203" y="0"/>
                      </a:lnTo>
                      <a:lnTo>
                        <a:pt x="210" y="0"/>
                      </a:lnTo>
                      <a:lnTo>
                        <a:pt x="216" y="1"/>
                      </a:lnTo>
                      <a:lnTo>
                        <a:pt x="225" y="1"/>
                      </a:lnTo>
                      <a:lnTo>
                        <a:pt x="232" y="1"/>
                      </a:lnTo>
                      <a:lnTo>
                        <a:pt x="241" y="3"/>
                      </a:lnTo>
                      <a:lnTo>
                        <a:pt x="250" y="3"/>
                      </a:lnTo>
                      <a:lnTo>
                        <a:pt x="259" y="3"/>
                      </a:lnTo>
                      <a:lnTo>
                        <a:pt x="267" y="3"/>
                      </a:lnTo>
                      <a:lnTo>
                        <a:pt x="276" y="3"/>
                      </a:lnTo>
                      <a:lnTo>
                        <a:pt x="286" y="4"/>
                      </a:lnTo>
                      <a:lnTo>
                        <a:pt x="297" y="4"/>
                      </a:lnTo>
                      <a:lnTo>
                        <a:pt x="307" y="4"/>
                      </a:lnTo>
                      <a:lnTo>
                        <a:pt x="319" y="5"/>
                      </a:lnTo>
                      <a:lnTo>
                        <a:pt x="330" y="5"/>
                      </a:lnTo>
                      <a:lnTo>
                        <a:pt x="342" y="7"/>
                      </a:lnTo>
                      <a:lnTo>
                        <a:pt x="354" y="7"/>
                      </a:lnTo>
                      <a:lnTo>
                        <a:pt x="367" y="8"/>
                      </a:lnTo>
                      <a:lnTo>
                        <a:pt x="379" y="8"/>
                      </a:lnTo>
                      <a:lnTo>
                        <a:pt x="394" y="10"/>
                      </a:lnTo>
                      <a:lnTo>
                        <a:pt x="407" y="10"/>
                      </a:lnTo>
                      <a:lnTo>
                        <a:pt x="422" y="11"/>
                      </a:lnTo>
                      <a:lnTo>
                        <a:pt x="435" y="13"/>
                      </a:lnTo>
                      <a:lnTo>
                        <a:pt x="451" y="14"/>
                      </a:lnTo>
                      <a:lnTo>
                        <a:pt x="466" y="14"/>
                      </a:lnTo>
                      <a:lnTo>
                        <a:pt x="482" y="16"/>
                      </a:lnTo>
                      <a:lnTo>
                        <a:pt x="498" y="16"/>
                      </a:lnTo>
                      <a:lnTo>
                        <a:pt x="515" y="19"/>
                      </a:lnTo>
                      <a:lnTo>
                        <a:pt x="532" y="19"/>
                      </a:lnTo>
                      <a:lnTo>
                        <a:pt x="549" y="20"/>
                      </a:lnTo>
                      <a:lnTo>
                        <a:pt x="568" y="22"/>
                      </a:lnTo>
                      <a:lnTo>
                        <a:pt x="586" y="23"/>
                      </a:lnTo>
                      <a:lnTo>
                        <a:pt x="605" y="25"/>
                      </a:lnTo>
                      <a:lnTo>
                        <a:pt x="626" y="26"/>
                      </a:lnTo>
                      <a:lnTo>
                        <a:pt x="645" y="27"/>
                      </a:lnTo>
                      <a:lnTo>
                        <a:pt x="665" y="29"/>
                      </a:lnTo>
                      <a:lnTo>
                        <a:pt x="686" y="30"/>
                      </a:lnTo>
                      <a:lnTo>
                        <a:pt x="708" y="33"/>
                      </a:lnTo>
                      <a:lnTo>
                        <a:pt x="730" y="35"/>
                      </a:lnTo>
                      <a:lnTo>
                        <a:pt x="752" y="36"/>
                      </a:lnTo>
                      <a:lnTo>
                        <a:pt x="802" y="39"/>
                      </a:lnTo>
                      <a:lnTo>
                        <a:pt x="800" y="41"/>
                      </a:lnTo>
                      <a:lnTo>
                        <a:pt x="796" y="45"/>
                      </a:lnTo>
                      <a:lnTo>
                        <a:pt x="793" y="48"/>
                      </a:lnTo>
                      <a:lnTo>
                        <a:pt x="790" y="52"/>
                      </a:lnTo>
                      <a:lnTo>
                        <a:pt x="784" y="57"/>
                      </a:lnTo>
                      <a:lnTo>
                        <a:pt x="781" y="63"/>
                      </a:lnTo>
                      <a:lnTo>
                        <a:pt x="775" y="67"/>
                      </a:lnTo>
                      <a:lnTo>
                        <a:pt x="771" y="73"/>
                      </a:lnTo>
                      <a:lnTo>
                        <a:pt x="767" y="76"/>
                      </a:lnTo>
                      <a:lnTo>
                        <a:pt x="765" y="79"/>
                      </a:lnTo>
                      <a:lnTo>
                        <a:pt x="761" y="82"/>
                      </a:lnTo>
                      <a:lnTo>
                        <a:pt x="759" y="86"/>
                      </a:lnTo>
                      <a:lnTo>
                        <a:pt x="756" y="89"/>
                      </a:lnTo>
                      <a:lnTo>
                        <a:pt x="753" y="92"/>
                      </a:lnTo>
                      <a:lnTo>
                        <a:pt x="749" y="96"/>
                      </a:lnTo>
                      <a:lnTo>
                        <a:pt x="746" y="99"/>
                      </a:lnTo>
                      <a:lnTo>
                        <a:pt x="743" y="102"/>
                      </a:lnTo>
                      <a:lnTo>
                        <a:pt x="740" y="107"/>
                      </a:lnTo>
                      <a:lnTo>
                        <a:pt x="737" y="110"/>
                      </a:lnTo>
                      <a:lnTo>
                        <a:pt x="734" y="114"/>
                      </a:lnTo>
                      <a:lnTo>
                        <a:pt x="730" y="117"/>
                      </a:lnTo>
                      <a:lnTo>
                        <a:pt x="727" y="121"/>
                      </a:lnTo>
                      <a:lnTo>
                        <a:pt x="724" y="124"/>
                      </a:lnTo>
                      <a:lnTo>
                        <a:pt x="720" y="129"/>
                      </a:lnTo>
                      <a:lnTo>
                        <a:pt x="717" y="131"/>
                      </a:lnTo>
                      <a:lnTo>
                        <a:pt x="714" y="136"/>
                      </a:lnTo>
                      <a:lnTo>
                        <a:pt x="711" y="139"/>
                      </a:lnTo>
                      <a:lnTo>
                        <a:pt x="708" y="143"/>
                      </a:lnTo>
                      <a:lnTo>
                        <a:pt x="703" y="146"/>
                      </a:lnTo>
                      <a:lnTo>
                        <a:pt x="701" y="149"/>
                      </a:lnTo>
                      <a:lnTo>
                        <a:pt x="698" y="152"/>
                      </a:lnTo>
                      <a:lnTo>
                        <a:pt x="695" y="156"/>
                      </a:lnTo>
                      <a:lnTo>
                        <a:pt x="692" y="159"/>
                      </a:lnTo>
                      <a:lnTo>
                        <a:pt x="689" y="162"/>
                      </a:lnTo>
                      <a:lnTo>
                        <a:pt x="686" y="165"/>
                      </a:lnTo>
                      <a:lnTo>
                        <a:pt x="684" y="170"/>
                      </a:lnTo>
                      <a:lnTo>
                        <a:pt x="678" y="174"/>
                      </a:lnTo>
                      <a:lnTo>
                        <a:pt x="674" y="180"/>
                      </a:lnTo>
                      <a:lnTo>
                        <a:pt x="670" y="184"/>
                      </a:lnTo>
                      <a:lnTo>
                        <a:pt x="665" y="190"/>
                      </a:lnTo>
                      <a:lnTo>
                        <a:pt x="662" y="193"/>
                      </a:lnTo>
                      <a:lnTo>
                        <a:pt x="659" y="196"/>
                      </a:lnTo>
                      <a:lnTo>
                        <a:pt x="658" y="199"/>
                      </a:lnTo>
                      <a:lnTo>
                        <a:pt x="656" y="202"/>
                      </a:lnTo>
                      <a:lnTo>
                        <a:pt x="651" y="241"/>
                      </a:lnTo>
                      <a:lnTo>
                        <a:pt x="652" y="253"/>
                      </a:lnTo>
                      <a:lnTo>
                        <a:pt x="651" y="253"/>
                      </a:lnTo>
                      <a:lnTo>
                        <a:pt x="649" y="253"/>
                      </a:lnTo>
                      <a:lnTo>
                        <a:pt x="646" y="252"/>
                      </a:lnTo>
                      <a:lnTo>
                        <a:pt x="643" y="252"/>
                      </a:lnTo>
                      <a:lnTo>
                        <a:pt x="639" y="252"/>
                      </a:lnTo>
                      <a:lnTo>
                        <a:pt x="633" y="252"/>
                      </a:lnTo>
                      <a:lnTo>
                        <a:pt x="630" y="250"/>
                      </a:lnTo>
                      <a:lnTo>
                        <a:pt x="627" y="250"/>
                      </a:lnTo>
                      <a:lnTo>
                        <a:pt x="623" y="250"/>
                      </a:lnTo>
                      <a:lnTo>
                        <a:pt x="620" y="250"/>
                      </a:lnTo>
                      <a:lnTo>
                        <a:pt x="615" y="250"/>
                      </a:lnTo>
                      <a:lnTo>
                        <a:pt x="611" y="250"/>
                      </a:lnTo>
                      <a:lnTo>
                        <a:pt x="607" y="249"/>
                      </a:lnTo>
                      <a:lnTo>
                        <a:pt x="602" y="249"/>
                      </a:lnTo>
                      <a:lnTo>
                        <a:pt x="598" y="249"/>
                      </a:lnTo>
                      <a:lnTo>
                        <a:pt x="592" y="247"/>
                      </a:lnTo>
                      <a:lnTo>
                        <a:pt x="587" y="247"/>
                      </a:lnTo>
                      <a:lnTo>
                        <a:pt x="582" y="247"/>
                      </a:lnTo>
                      <a:lnTo>
                        <a:pt x="576" y="247"/>
                      </a:lnTo>
                      <a:lnTo>
                        <a:pt x="571" y="246"/>
                      </a:lnTo>
                      <a:lnTo>
                        <a:pt x="565" y="246"/>
                      </a:lnTo>
                      <a:lnTo>
                        <a:pt x="560" y="244"/>
                      </a:lnTo>
                      <a:lnTo>
                        <a:pt x="552" y="244"/>
                      </a:lnTo>
                      <a:lnTo>
                        <a:pt x="546" y="244"/>
                      </a:lnTo>
                      <a:lnTo>
                        <a:pt x="540" y="243"/>
                      </a:lnTo>
                      <a:lnTo>
                        <a:pt x="535" y="243"/>
                      </a:lnTo>
                      <a:lnTo>
                        <a:pt x="526" y="243"/>
                      </a:lnTo>
                      <a:lnTo>
                        <a:pt x="520" y="241"/>
                      </a:lnTo>
                      <a:lnTo>
                        <a:pt x="513" y="240"/>
                      </a:lnTo>
                      <a:lnTo>
                        <a:pt x="505" y="240"/>
                      </a:lnTo>
                      <a:lnTo>
                        <a:pt x="498" y="238"/>
                      </a:lnTo>
                      <a:lnTo>
                        <a:pt x="491" y="238"/>
                      </a:lnTo>
                      <a:lnTo>
                        <a:pt x="483" y="237"/>
                      </a:lnTo>
                      <a:lnTo>
                        <a:pt x="476" y="237"/>
                      </a:lnTo>
                      <a:lnTo>
                        <a:pt x="467" y="236"/>
                      </a:lnTo>
                      <a:lnTo>
                        <a:pt x="460" y="234"/>
                      </a:lnTo>
                      <a:lnTo>
                        <a:pt x="451" y="233"/>
                      </a:lnTo>
                      <a:lnTo>
                        <a:pt x="444" y="233"/>
                      </a:lnTo>
                      <a:lnTo>
                        <a:pt x="435" y="231"/>
                      </a:lnTo>
                      <a:lnTo>
                        <a:pt x="427" y="230"/>
                      </a:lnTo>
                      <a:lnTo>
                        <a:pt x="419" y="230"/>
                      </a:lnTo>
                      <a:lnTo>
                        <a:pt x="411" y="228"/>
                      </a:lnTo>
                      <a:lnTo>
                        <a:pt x="401" y="227"/>
                      </a:lnTo>
                      <a:lnTo>
                        <a:pt x="394" y="225"/>
                      </a:lnTo>
                      <a:lnTo>
                        <a:pt x="385" y="224"/>
                      </a:lnTo>
                      <a:lnTo>
                        <a:pt x="376" y="224"/>
                      </a:lnTo>
                      <a:lnTo>
                        <a:pt x="367" y="222"/>
                      </a:lnTo>
                      <a:lnTo>
                        <a:pt x="358" y="221"/>
                      </a:lnTo>
                      <a:lnTo>
                        <a:pt x="350" y="219"/>
                      </a:lnTo>
                      <a:lnTo>
                        <a:pt x="341" y="218"/>
                      </a:lnTo>
                      <a:lnTo>
                        <a:pt x="332" y="216"/>
                      </a:lnTo>
                      <a:lnTo>
                        <a:pt x="323" y="215"/>
                      </a:lnTo>
                      <a:lnTo>
                        <a:pt x="313" y="214"/>
                      </a:lnTo>
                      <a:lnTo>
                        <a:pt x="304" y="212"/>
                      </a:lnTo>
                      <a:lnTo>
                        <a:pt x="295" y="211"/>
                      </a:lnTo>
                      <a:lnTo>
                        <a:pt x="286" y="209"/>
                      </a:lnTo>
                      <a:lnTo>
                        <a:pt x="276" y="208"/>
                      </a:lnTo>
                      <a:lnTo>
                        <a:pt x="269" y="206"/>
                      </a:lnTo>
                      <a:lnTo>
                        <a:pt x="259" y="205"/>
                      </a:lnTo>
                      <a:lnTo>
                        <a:pt x="250" y="203"/>
                      </a:lnTo>
                      <a:lnTo>
                        <a:pt x="241" y="202"/>
                      </a:lnTo>
                      <a:lnTo>
                        <a:pt x="232" y="200"/>
                      </a:lnTo>
                      <a:lnTo>
                        <a:pt x="223" y="199"/>
                      </a:lnTo>
                      <a:lnTo>
                        <a:pt x="216" y="196"/>
                      </a:lnTo>
                      <a:lnTo>
                        <a:pt x="207" y="194"/>
                      </a:lnTo>
                      <a:lnTo>
                        <a:pt x="200" y="193"/>
                      </a:lnTo>
                      <a:lnTo>
                        <a:pt x="192" y="192"/>
                      </a:lnTo>
                      <a:lnTo>
                        <a:pt x="185" y="190"/>
                      </a:lnTo>
                      <a:lnTo>
                        <a:pt x="178" y="187"/>
                      </a:lnTo>
                      <a:lnTo>
                        <a:pt x="170" y="187"/>
                      </a:lnTo>
                      <a:lnTo>
                        <a:pt x="163" y="186"/>
                      </a:lnTo>
                      <a:lnTo>
                        <a:pt x="156" y="184"/>
                      </a:lnTo>
                      <a:lnTo>
                        <a:pt x="150" y="183"/>
                      </a:lnTo>
                      <a:lnTo>
                        <a:pt x="144" y="181"/>
                      </a:lnTo>
                      <a:lnTo>
                        <a:pt x="137" y="180"/>
                      </a:lnTo>
                      <a:lnTo>
                        <a:pt x="131" y="178"/>
                      </a:lnTo>
                      <a:lnTo>
                        <a:pt x="123" y="177"/>
                      </a:lnTo>
                      <a:lnTo>
                        <a:pt x="119" y="175"/>
                      </a:lnTo>
                      <a:lnTo>
                        <a:pt x="113" y="174"/>
                      </a:lnTo>
                      <a:lnTo>
                        <a:pt x="107" y="173"/>
                      </a:lnTo>
                      <a:lnTo>
                        <a:pt x="101" y="173"/>
                      </a:lnTo>
                      <a:lnTo>
                        <a:pt x="97" y="171"/>
                      </a:lnTo>
                      <a:lnTo>
                        <a:pt x="91" y="170"/>
                      </a:lnTo>
                      <a:lnTo>
                        <a:pt x="87" y="168"/>
                      </a:lnTo>
                      <a:lnTo>
                        <a:pt x="81" y="167"/>
                      </a:lnTo>
                      <a:lnTo>
                        <a:pt x="76" y="165"/>
                      </a:lnTo>
                      <a:lnTo>
                        <a:pt x="72" y="165"/>
                      </a:lnTo>
                      <a:lnTo>
                        <a:pt x="68" y="164"/>
                      </a:lnTo>
                      <a:lnTo>
                        <a:pt x="63" y="162"/>
                      </a:lnTo>
                      <a:lnTo>
                        <a:pt x="60" y="162"/>
                      </a:lnTo>
                      <a:lnTo>
                        <a:pt x="56" y="161"/>
                      </a:lnTo>
                      <a:lnTo>
                        <a:pt x="51" y="159"/>
                      </a:lnTo>
                      <a:lnTo>
                        <a:pt x="49" y="158"/>
                      </a:lnTo>
                      <a:lnTo>
                        <a:pt x="44" y="158"/>
                      </a:lnTo>
                      <a:lnTo>
                        <a:pt x="41" y="156"/>
                      </a:lnTo>
                      <a:lnTo>
                        <a:pt x="38" y="156"/>
                      </a:lnTo>
                      <a:lnTo>
                        <a:pt x="35" y="155"/>
                      </a:lnTo>
                      <a:lnTo>
                        <a:pt x="32" y="155"/>
                      </a:lnTo>
                      <a:lnTo>
                        <a:pt x="27" y="153"/>
                      </a:lnTo>
                      <a:lnTo>
                        <a:pt x="22" y="152"/>
                      </a:lnTo>
                      <a:lnTo>
                        <a:pt x="18" y="151"/>
                      </a:lnTo>
                      <a:lnTo>
                        <a:pt x="13" y="149"/>
                      </a:lnTo>
                      <a:lnTo>
                        <a:pt x="10" y="148"/>
                      </a:lnTo>
                      <a:lnTo>
                        <a:pt x="7" y="146"/>
                      </a:lnTo>
                      <a:lnTo>
                        <a:pt x="5" y="146"/>
                      </a:lnTo>
                      <a:lnTo>
                        <a:pt x="3" y="146"/>
                      </a:lnTo>
                      <a:lnTo>
                        <a:pt x="0" y="145"/>
                      </a:lnTo>
                      <a:lnTo>
                        <a:pt x="0" y="143"/>
                      </a:lnTo>
                      <a:lnTo>
                        <a:pt x="3" y="140"/>
                      </a:lnTo>
                      <a:lnTo>
                        <a:pt x="3" y="137"/>
                      </a:lnTo>
                      <a:lnTo>
                        <a:pt x="6" y="136"/>
                      </a:lnTo>
                      <a:lnTo>
                        <a:pt x="7" y="133"/>
                      </a:lnTo>
                      <a:lnTo>
                        <a:pt x="10" y="130"/>
                      </a:lnTo>
                      <a:lnTo>
                        <a:pt x="13" y="126"/>
                      </a:lnTo>
                      <a:lnTo>
                        <a:pt x="16" y="121"/>
                      </a:lnTo>
                      <a:lnTo>
                        <a:pt x="19" y="117"/>
                      </a:lnTo>
                      <a:lnTo>
                        <a:pt x="22" y="112"/>
                      </a:lnTo>
                      <a:lnTo>
                        <a:pt x="27" y="107"/>
                      </a:lnTo>
                      <a:lnTo>
                        <a:pt x="29" y="102"/>
                      </a:lnTo>
                      <a:lnTo>
                        <a:pt x="34" y="96"/>
                      </a:lnTo>
                      <a:lnTo>
                        <a:pt x="38" y="92"/>
                      </a:lnTo>
                      <a:lnTo>
                        <a:pt x="43" y="86"/>
                      </a:lnTo>
                      <a:lnTo>
                        <a:pt x="47" y="80"/>
                      </a:lnTo>
                      <a:lnTo>
                        <a:pt x="51" y="76"/>
                      </a:lnTo>
                      <a:lnTo>
                        <a:pt x="56" y="70"/>
                      </a:lnTo>
                      <a:lnTo>
                        <a:pt x="60" y="64"/>
                      </a:lnTo>
                      <a:lnTo>
                        <a:pt x="66" y="58"/>
                      </a:lnTo>
                      <a:lnTo>
                        <a:pt x="71" y="52"/>
                      </a:lnTo>
                      <a:lnTo>
                        <a:pt x="76" y="48"/>
                      </a:lnTo>
                      <a:lnTo>
                        <a:pt x="81" y="42"/>
                      </a:lnTo>
                      <a:lnTo>
                        <a:pt x="87" y="36"/>
                      </a:lnTo>
                      <a:lnTo>
                        <a:pt x="91" y="30"/>
                      </a:lnTo>
                      <a:lnTo>
                        <a:pt x="97" y="26"/>
                      </a:lnTo>
                      <a:lnTo>
                        <a:pt x="101" y="22"/>
                      </a:lnTo>
                      <a:lnTo>
                        <a:pt x="107" y="17"/>
                      </a:lnTo>
                      <a:lnTo>
                        <a:pt x="112" y="13"/>
                      </a:lnTo>
                      <a:lnTo>
                        <a:pt x="118" y="10"/>
                      </a:lnTo>
                      <a:lnTo>
                        <a:pt x="126" y="0"/>
                      </a:lnTo>
                      <a:close/>
                    </a:path>
                  </a:pathLst>
                </a:custGeom>
                <a:solidFill>
                  <a:srgbClr val="E6E6B0"/>
                </a:solidFill>
                <a:ln w="9525">
                  <a:noFill/>
                  <a:round/>
                  <a:headEnd/>
                  <a:tailEnd/>
                </a:ln>
              </p:spPr>
              <p:txBody>
                <a:bodyPr/>
                <a:lstStyle/>
                <a:p>
                  <a:endParaRPr lang="en-US" sz="1725"/>
                </a:p>
              </p:txBody>
            </p:sp>
            <p:sp>
              <p:nvSpPr>
                <p:cNvPr id="5792" name="Freeform 140"/>
                <p:cNvSpPr>
                  <a:spLocks/>
                </p:cNvSpPr>
                <p:nvPr/>
              </p:nvSpPr>
              <p:spPr bwMode="auto">
                <a:xfrm>
                  <a:off x="3891" y="3805"/>
                  <a:ext cx="112" cy="51"/>
                </a:xfrm>
                <a:custGeom>
                  <a:avLst/>
                  <a:gdLst>
                    <a:gd name="T0" fmla="*/ 0 w 225"/>
                    <a:gd name="T1" fmla="*/ 37 h 103"/>
                    <a:gd name="T2" fmla="*/ 3 w 225"/>
                    <a:gd name="T3" fmla="*/ 34 h 103"/>
                    <a:gd name="T4" fmla="*/ 7 w 225"/>
                    <a:gd name="T5" fmla="*/ 28 h 103"/>
                    <a:gd name="T6" fmla="*/ 12 w 225"/>
                    <a:gd name="T7" fmla="*/ 23 h 103"/>
                    <a:gd name="T8" fmla="*/ 15 w 225"/>
                    <a:gd name="T9" fmla="*/ 20 h 103"/>
                    <a:gd name="T10" fmla="*/ 18 w 225"/>
                    <a:gd name="T11" fmla="*/ 17 h 103"/>
                    <a:gd name="T12" fmla="*/ 21 w 225"/>
                    <a:gd name="T13" fmla="*/ 14 h 103"/>
                    <a:gd name="T14" fmla="*/ 25 w 225"/>
                    <a:gd name="T15" fmla="*/ 10 h 103"/>
                    <a:gd name="T16" fmla="*/ 28 w 225"/>
                    <a:gd name="T17" fmla="*/ 7 h 103"/>
                    <a:gd name="T18" fmla="*/ 33 w 225"/>
                    <a:gd name="T19" fmla="*/ 4 h 103"/>
                    <a:gd name="T20" fmla="*/ 38 w 225"/>
                    <a:gd name="T21" fmla="*/ 0 h 103"/>
                    <a:gd name="T22" fmla="*/ 41 w 225"/>
                    <a:gd name="T23" fmla="*/ 0 h 103"/>
                    <a:gd name="T24" fmla="*/ 45 w 225"/>
                    <a:gd name="T25" fmla="*/ 0 h 103"/>
                    <a:gd name="T26" fmla="*/ 48 w 225"/>
                    <a:gd name="T27" fmla="*/ 1 h 103"/>
                    <a:gd name="T28" fmla="*/ 53 w 225"/>
                    <a:gd name="T29" fmla="*/ 1 h 103"/>
                    <a:gd name="T30" fmla="*/ 59 w 225"/>
                    <a:gd name="T31" fmla="*/ 2 h 103"/>
                    <a:gd name="T32" fmla="*/ 64 w 225"/>
                    <a:gd name="T33" fmla="*/ 3 h 103"/>
                    <a:gd name="T34" fmla="*/ 70 w 225"/>
                    <a:gd name="T35" fmla="*/ 4 h 103"/>
                    <a:gd name="T36" fmla="*/ 73 w 225"/>
                    <a:gd name="T37" fmla="*/ 4 h 103"/>
                    <a:gd name="T38" fmla="*/ 76 w 225"/>
                    <a:gd name="T39" fmla="*/ 5 h 103"/>
                    <a:gd name="T40" fmla="*/ 79 w 225"/>
                    <a:gd name="T41" fmla="*/ 5 h 103"/>
                    <a:gd name="T42" fmla="*/ 82 w 225"/>
                    <a:gd name="T43" fmla="*/ 6 h 103"/>
                    <a:gd name="T44" fmla="*/ 86 w 225"/>
                    <a:gd name="T45" fmla="*/ 6 h 103"/>
                    <a:gd name="T46" fmla="*/ 90 w 225"/>
                    <a:gd name="T47" fmla="*/ 8 h 103"/>
                    <a:gd name="T48" fmla="*/ 96 w 225"/>
                    <a:gd name="T49" fmla="*/ 9 h 103"/>
                    <a:gd name="T50" fmla="*/ 101 w 225"/>
                    <a:gd name="T51" fmla="*/ 10 h 103"/>
                    <a:gd name="T52" fmla="*/ 106 w 225"/>
                    <a:gd name="T53" fmla="*/ 12 h 103"/>
                    <a:gd name="T54" fmla="*/ 108 w 225"/>
                    <a:gd name="T55" fmla="*/ 13 h 103"/>
                    <a:gd name="T56" fmla="*/ 111 w 225"/>
                    <a:gd name="T57" fmla="*/ 14 h 103"/>
                    <a:gd name="T58" fmla="*/ 111 w 225"/>
                    <a:gd name="T59" fmla="*/ 15 h 103"/>
                    <a:gd name="T60" fmla="*/ 109 w 225"/>
                    <a:gd name="T61" fmla="*/ 17 h 103"/>
                    <a:gd name="T62" fmla="*/ 106 w 225"/>
                    <a:gd name="T63" fmla="*/ 22 h 103"/>
                    <a:gd name="T64" fmla="*/ 103 w 225"/>
                    <a:gd name="T65" fmla="*/ 26 h 103"/>
                    <a:gd name="T66" fmla="*/ 101 w 225"/>
                    <a:gd name="T67" fmla="*/ 29 h 103"/>
                    <a:gd name="T68" fmla="*/ 99 w 225"/>
                    <a:gd name="T69" fmla="*/ 32 h 103"/>
                    <a:gd name="T70" fmla="*/ 96 w 225"/>
                    <a:gd name="T71" fmla="*/ 35 h 103"/>
                    <a:gd name="T72" fmla="*/ 92 w 225"/>
                    <a:gd name="T73" fmla="*/ 40 h 103"/>
                    <a:gd name="T74" fmla="*/ 86 w 225"/>
                    <a:gd name="T75" fmla="*/ 45 h 103"/>
                    <a:gd name="T76" fmla="*/ 80 w 225"/>
                    <a:gd name="T77" fmla="*/ 50 h 103"/>
                    <a:gd name="T78" fmla="*/ 77 w 225"/>
                    <a:gd name="T79" fmla="*/ 51 h 103"/>
                    <a:gd name="T80" fmla="*/ 74 w 225"/>
                    <a:gd name="T81" fmla="*/ 50 h 103"/>
                    <a:gd name="T82" fmla="*/ 72 w 225"/>
                    <a:gd name="T83" fmla="*/ 50 h 103"/>
                    <a:gd name="T84" fmla="*/ 68 w 225"/>
                    <a:gd name="T85" fmla="*/ 48 h 103"/>
                    <a:gd name="T86" fmla="*/ 64 w 225"/>
                    <a:gd name="T87" fmla="*/ 48 h 103"/>
                    <a:gd name="T88" fmla="*/ 59 w 225"/>
                    <a:gd name="T89" fmla="*/ 46 h 103"/>
                    <a:gd name="T90" fmla="*/ 54 w 225"/>
                    <a:gd name="T91" fmla="*/ 45 h 103"/>
                    <a:gd name="T92" fmla="*/ 48 w 225"/>
                    <a:gd name="T93" fmla="*/ 44 h 103"/>
                    <a:gd name="T94" fmla="*/ 42 w 225"/>
                    <a:gd name="T95" fmla="*/ 43 h 103"/>
                    <a:gd name="T96" fmla="*/ 38 w 225"/>
                    <a:gd name="T97" fmla="*/ 42 h 103"/>
                    <a:gd name="T98" fmla="*/ 34 w 225"/>
                    <a:gd name="T99" fmla="*/ 41 h 103"/>
                    <a:gd name="T100" fmla="*/ 30 w 225"/>
                    <a:gd name="T101" fmla="*/ 40 h 103"/>
                    <a:gd name="T102" fmla="*/ 26 w 225"/>
                    <a:gd name="T103" fmla="*/ 39 h 103"/>
                    <a:gd name="T104" fmla="*/ 22 w 225"/>
                    <a:gd name="T105" fmla="*/ 39 h 103"/>
                    <a:gd name="T106" fmla="*/ 17 w 225"/>
                    <a:gd name="T107" fmla="*/ 38 h 103"/>
                    <a:gd name="T108" fmla="*/ 12 w 225"/>
                    <a:gd name="T109" fmla="*/ 38 h 103"/>
                    <a:gd name="T110" fmla="*/ 6 w 225"/>
                    <a:gd name="T111" fmla="*/ 37 h 103"/>
                    <a:gd name="T112" fmla="*/ 0 w 225"/>
                    <a:gd name="T113" fmla="*/ 37 h 1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5"/>
                    <a:gd name="T172" fmla="*/ 0 h 103"/>
                    <a:gd name="T173" fmla="*/ 225 w 225"/>
                    <a:gd name="T174" fmla="*/ 103 h 1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5" h="103">
                      <a:moveTo>
                        <a:pt x="0" y="74"/>
                      </a:moveTo>
                      <a:lnTo>
                        <a:pt x="0" y="74"/>
                      </a:lnTo>
                      <a:lnTo>
                        <a:pt x="3" y="71"/>
                      </a:lnTo>
                      <a:lnTo>
                        <a:pt x="6" y="68"/>
                      </a:lnTo>
                      <a:lnTo>
                        <a:pt x="10" y="63"/>
                      </a:lnTo>
                      <a:lnTo>
                        <a:pt x="15" y="57"/>
                      </a:lnTo>
                      <a:lnTo>
                        <a:pt x="21" y="52"/>
                      </a:lnTo>
                      <a:lnTo>
                        <a:pt x="24" y="47"/>
                      </a:lnTo>
                      <a:lnTo>
                        <a:pt x="27" y="44"/>
                      </a:lnTo>
                      <a:lnTo>
                        <a:pt x="30" y="41"/>
                      </a:lnTo>
                      <a:lnTo>
                        <a:pt x="34" y="38"/>
                      </a:lnTo>
                      <a:lnTo>
                        <a:pt x="37" y="34"/>
                      </a:lnTo>
                      <a:lnTo>
                        <a:pt x="40" y="31"/>
                      </a:lnTo>
                      <a:lnTo>
                        <a:pt x="43" y="28"/>
                      </a:lnTo>
                      <a:lnTo>
                        <a:pt x="47" y="24"/>
                      </a:lnTo>
                      <a:lnTo>
                        <a:pt x="50" y="21"/>
                      </a:lnTo>
                      <a:lnTo>
                        <a:pt x="53" y="18"/>
                      </a:lnTo>
                      <a:lnTo>
                        <a:pt x="56" y="15"/>
                      </a:lnTo>
                      <a:lnTo>
                        <a:pt x="60" y="12"/>
                      </a:lnTo>
                      <a:lnTo>
                        <a:pt x="66" y="8"/>
                      </a:lnTo>
                      <a:lnTo>
                        <a:pt x="72" y="3"/>
                      </a:lnTo>
                      <a:lnTo>
                        <a:pt x="77" y="0"/>
                      </a:lnTo>
                      <a:lnTo>
                        <a:pt x="81" y="0"/>
                      </a:lnTo>
                      <a:lnTo>
                        <a:pt x="82" y="0"/>
                      </a:lnTo>
                      <a:lnTo>
                        <a:pt x="87" y="0"/>
                      </a:lnTo>
                      <a:lnTo>
                        <a:pt x="90" y="0"/>
                      </a:lnTo>
                      <a:lnTo>
                        <a:pt x="94" y="0"/>
                      </a:lnTo>
                      <a:lnTo>
                        <a:pt x="97" y="2"/>
                      </a:lnTo>
                      <a:lnTo>
                        <a:pt x="101" y="3"/>
                      </a:lnTo>
                      <a:lnTo>
                        <a:pt x="107" y="3"/>
                      </a:lnTo>
                      <a:lnTo>
                        <a:pt x="112" y="3"/>
                      </a:lnTo>
                      <a:lnTo>
                        <a:pt x="118" y="5"/>
                      </a:lnTo>
                      <a:lnTo>
                        <a:pt x="123" y="5"/>
                      </a:lnTo>
                      <a:lnTo>
                        <a:pt x="129" y="6"/>
                      </a:lnTo>
                      <a:lnTo>
                        <a:pt x="137" y="8"/>
                      </a:lnTo>
                      <a:lnTo>
                        <a:pt x="140" y="8"/>
                      </a:lnTo>
                      <a:lnTo>
                        <a:pt x="143" y="8"/>
                      </a:lnTo>
                      <a:lnTo>
                        <a:pt x="146" y="9"/>
                      </a:lnTo>
                      <a:lnTo>
                        <a:pt x="150" y="11"/>
                      </a:lnTo>
                      <a:lnTo>
                        <a:pt x="153" y="11"/>
                      </a:lnTo>
                      <a:lnTo>
                        <a:pt x="156" y="11"/>
                      </a:lnTo>
                      <a:lnTo>
                        <a:pt x="159" y="11"/>
                      </a:lnTo>
                      <a:lnTo>
                        <a:pt x="162" y="12"/>
                      </a:lnTo>
                      <a:lnTo>
                        <a:pt x="165" y="12"/>
                      </a:lnTo>
                      <a:lnTo>
                        <a:pt x="169" y="13"/>
                      </a:lnTo>
                      <a:lnTo>
                        <a:pt x="172" y="13"/>
                      </a:lnTo>
                      <a:lnTo>
                        <a:pt x="175" y="15"/>
                      </a:lnTo>
                      <a:lnTo>
                        <a:pt x="181" y="16"/>
                      </a:lnTo>
                      <a:lnTo>
                        <a:pt x="187" y="16"/>
                      </a:lnTo>
                      <a:lnTo>
                        <a:pt x="193" y="18"/>
                      </a:lnTo>
                      <a:lnTo>
                        <a:pt x="198" y="19"/>
                      </a:lnTo>
                      <a:lnTo>
                        <a:pt x="203" y="21"/>
                      </a:lnTo>
                      <a:lnTo>
                        <a:pt x="207" y="22"/>
                      </a:lnTo>
                      <a:lnTo>
                        <a:pt x="212" y="24"/>
                      </a:lnTo>
                      <a:lnTo>
                        <a:pt x="215" y="25"/>
                      </a:lnTo>
                      <a:lnTo>
                        <a:pt x="217" y="27"/>
                      </a:lnTo>
                      <a:lnTo>
                        <a:pt x="220" y="27"/>
                      </a:lnTo>
                      <a:lnTo>
                        <a:pt x="222" y="28"/>
                      </a:lnTo>
                      <a:lnTo>
                        <a:pt x="225" y="30"/>
                      </a:lnTo>
                      <a:lnTo>
                        <a:pt x="223" y="30"/>
                      </a:lnTo>
                      <a:lnTo>
                        <a:pt x="222" y="33"/>
                      </a:lnTo>
                      <a:lnTo>
                        <a:pt x="219" y="35"/>
                      </a:lnTo>
                      <a:lnTo>
                        <a:pt x="217" y="40"/>
                      </a:lnTo>
                      <a:lnTo>
                        <a:pt x="213" y="44"/>
                      </a:lnTo>
                      <a:lnTo>
                        <a:pt x="210" y="50"/>
                      </a:lnTo>
                      <a:lnTo>
                        <a:pt x="207" y="52"/>
                      </a:lnTo>
                      <a:lnTo>
                        <a:pt x="206" y="55"/>
                      </a:lnTo>
                      <a:lnTo>
                        <a:pt x="203" y="59"/>
                      </a:lnTo>
                      <a:lnTo>
                        <a:pt x="201" y="62"/>
                      </a:lnTo>
                      <a:lnTo>
                        <a:pt x="198" y="65"/>
                      </a:lnTo>
                      <a:lnTo>
                        <a:pt x="195" y="68"/>
                      </a:lnTo>
                      <a:lnTo>
                        <a:pt x="193" y="71"/>
                      </a:lnTo>
                      <a:lnTo>
                        <a:pt x="190" y="75"/>
                      </a:lnTo>
                      <a:lnTo>
                        <a:pt x="184" y="81"/>
                      </a:lnTo>
                      <a:lnTo>
                        <a:pt x="178" y="87"/>
                      </a:lnTo>
                      <a:lnTo>
                        <a:pt x="172" y="91"/>
                      </a:lnTo>
                      <a:lnTo>
                        <a:pt x="168" y="97"/>
                      </a:lnTo>
                      <a:lnTo>
                        <a:pt x="160" y="100"/>
                      </a:lnTo>
                      <a:lnTo>
                        <a:pt x="156" y="103"/>
                      </a:lnTo>
                      <a:lnTo>
                        <a:pt x="154" y="103"/>
                      </a:lnTo>
                      <a:lnTo>
                        <a:pt x="151" y="103"/>
                      </a:lnTo>
                      <a:lnTo>
                        <a:pt x="148" y="101"/>
                      </a:lnTo>
                      <a:lnTo>
                        <a:pt x="146" y="100"/>
                      </a:lnTo>
                      <a:lnTo>
                        <a:pt x="144" y="100"/>
                      </a:lnTo>
                      <a:lnTo>
                        <a:pt x="141" y="100"/>
                      </a:lnTo>
                      <a:lnTo>
                        <a:pt x="137" y="97"/>
                      </a:lnTo>
                      <a:lnTo>
                        <a:pt x="132" y="97"/>
                      </a:lnTo>
                      <a:lnTo>
                        <a:pt x="128" y="96"/>
                      </a:lnTo>
                      <a:lnTo>
                        <a:pt x="123" y="94"/>
                      </a:lnTo>
                      <a:lnTo>
                        <a:pt x="118" y="93"/>
                      </a:lnTo>
                      <a:lnTo>
                        <a:pt x="113" y="93"/>
                      </a:lnTo>
                      <a:lnTo>
                        <a:pt x="109" y="91"/>
                      </a:lnTo>
                      <a:lnTo>
                        <a:pt x="103" y="90"/>
                      </a:lnTo>
                      <a:lnTo>
                        <a:pt x="97" y="88"/>
                      </a:lnTo>
                      <a:lnTo>
                        <a:pt x="91" y="87"/>
                      </a:lnTo>
                      <a:lnTo>
                        <a:pt x="85" y="87"/>
                      </a:lnTo>
                      <a:lnTo>
                        <a:pt x="79" y="85"/>
                      </a:lnTo>
                      <a:lnTo>
                        <a:pt x="77" y="84"/>
                      </a:lnTo>
                      <a:lnTo>
                        <a:pt x="74" y="84"/>
                      </a:lnTo>
                      <a:lnTo>
                        <a:pt x="69" y="82"/>
                      </a:lnTo>
                      <a:lnTo>
                        <a:pt x="66" y="82"/>
                      </a:lnTo>
                      <a:lnTo>
                        <a:pt x="60" y="81"/>
                      </a:lnTo>
                      <a:lnTo>
                        <a:pt x="54" y="81"/>
                      </a:lnTo>
                      <a:lnTo>
                        <a:pt x="52" y="79"/>
                      </a:lnTo>
                      <a:lnTo>
                        <a:pt x="47" y="78"/>
                      </a:lnTo>
                      <a:lnTo>
                        <a:pt x="44" y="78"/>
                      </a:lnTo>
                      <a:lnTo>
                        <a:pt x="41" y="78"/>
                      </a:lnTo>
                      <a:lnTo>
                        <a:pt x="35" y="76"/>
                      </a:lnTo>
                      <a:lnTo>
                        <a:pt x="30" y="76"/>
                      </a:lnTo>
                      <a:lnTo>
                        <a:pt x="24" y="76"/>
                      </a:lnTo>
                      <a:lnTo>
                        <a:pt x="18" y="75"/>
                      </a:lnTo>
                      <a:lnTo>
                        <a:pt x="12" y="75"/>
                      </a:lnTo>
                      <a:lnTo>
                        <a:pt x="6" y="75"/>
                      </a:lnTo>
                      <a:lnTo>
                        <a:pt x="0" y="74"/>
                      </a:lnTo>
                      <a:close/>
                    </a:path>
                  </a:pathLst>
                </a:custGeom>
                <a:solidFill>
                  <a:srgbClr val="FF8057"/>
                </a:solidFill>
                <a:ln w="9525">
                  <a:noFill/>
                  <a:round/>
                  <a:headEnd/>
                  <a:tailEnd/>
                </a:ln>
              </p:spPr>
              <p:txBody>
                <a:bodyPr/>
                <a:lstStyle/>
                <a:p>
                  <a:endParaRPr lang="en-US" sz="1725"/>
                </a:p>
              </p:txBody>
            </p:sp>
            <p:sp>
              <p:nvSpPr>
                <p:cNvPr id="5793" name="Freeform 141"/>
                <p:cNvSpPr>
                  <a:spLocks/>
                </p:cNvSpPr>
                <p:nvPr/>
              </p:nvSpPr>
              <p:spPr bwMode="auto">
                <a:xfrm>
                  <a:off x="4050" y="3361"/>
                  <a:ext cx="249" cy="229"/>
                </a:xfrm>
                <a:custGeom>
                  <a:avLst/>
                  <a:gdLst>
                    <a:gd name="T0" fmla="*/ 0 w 498"/>
                    <a:gd name="T1" fmla="*/ 211 h 457"/>
                    <a:gd name="T2" fmla="*/ 2 w 498"/>
                    <a:gd name="T3" fmla="*/ 205 h 457"/>
                    <a:gd name="T4" fmla="*/ 2 w 498"/>
                    <a:gd name="T5" fmla="*/ 200 h 457"/>
                    <a:gd name="T6" fmla="*/ 4 w 498"/>
                    <a:gd name="T7" fmla="*/ 194 h 457"/>
                    <a:gd name="T8" fmla="*/ 5 w 498"/>
                    <a:gd name="T9" fmla="*/ 186 h 457"/>
                    <a:gd name="T10" fmla="*/ 7 w 498"/>
                    <a:gd name="T11" fmla="*/ 177 h 457"/>
                    <a:gd name="T12" fmla="*/ 10 w 498"/>
                    <a:gd name="T13" fmla="*/ 167 h 457"/>
                    <a:gd name="T14" fmla="*/ 11 w 498"/>
                    <a:gd name="T15" fmla="*/ 156 h 457"/>
                    <a:gd name="T16" fmla="*/ 13 w 498"/>
                    <a:gd name="T17" fmla="*/ 145 h 457"/>
                    <a:gd name="T18" fmla="*/ 16 w 498"/>
                    <a:gd name="T19" fmla="*/ 133 h 457"/>
                    <a:gd name="T20" fmla="*/ 18 w 498"/>
                    <a:gd name="T21" fmla="*/ 121 h 457"/>
                    <a:gd name="T22" fmla="*/ 20 w 498"/>
                    <a:gd name="T23" fmla="*/ 109 h 457"/>
                    <a:gd name="T24" fmla="*/ 22 w 498"/>
                    <a:gd name="T25" fmla="*/ 95 h 457"/>
                    <a:gd name="T26" fmla="*/ 24 w 498"/>
                    <a:gd name="T27" fmla="*/ 81 h 457"/>
                    <a:gd name="T28" fmla="*/ 27 w 498"/>
                    <a:gd name="T29" fmla="*/ 69 h 457"/>
                    <a:gd name="T30" fmla="*/ 28 w 498"/>
                    <a:gd name="T31" fmla="*/ 55 h 457"/>
                    <a:gd name="T32" fmla="*/ 30 w 498"/>
                    <a:gd name="T33" fmla="*/ 42 h 457"/>
                    <a:gd name="T34" fmla="*/ 31 w 498"/>
                    <a:gd name="T35" fmla="*/ 29 h 457"/>
                    <a:gd name="T36" fmla="*/ 32 w 498"/>
                    <a:gd name="T37" fmla="*/ 17 h 457"/>
                    <a:gd name="T38" fmla="*/ 33 w 498"/>
                    <a:gd name="T39" fmla="*/ 5 h 457"/>
                    <a:gd name="T40" fmla="*/ 35 w 498"/>
                    <a:gd name="T41" fmla="*/ 1 h 457"/>
                    <a:gd name="T42" fmla="*/ 41 w 498"/>
                    <a:gd name="T43" fmla="*/ 1 h 457"/>
                    <a:gd name="T44" fmla="*/ 47 w 498"/>
                    <a:gd name="T45" fmla="*/ 1 h 457"/>
                    <a:gd name="T46" fmla="*/ 54 w 498"/>
                    <a:gd name="T47" fmla="*/ 1 h 457"/>
                    <a:gd name="T48" fmla="*/ 63 w 498"/>
                    <a:gd name="T49" fmla="*/ 0 h 457"/>
                    <a:gd name="T50" fmla="*/ 73 w 498"/>
                    <a:gd name="T51" fmla="*/ 0 h 457"/>
                    <a:gd name="T52" fmla="*/ 84 w 498"/>
                    <a:gd name="T53" fmla="*/ 0 h 457"/>
                    <a:gd name="T54" fmla="*/ 95 w 498"/>
                    <a:gd name="T55" fmla="*/ 0 h 457"/>
                    <a:gd name="T56" fmla="*/ 107 w 498"/>
                    <a:gd name="T57" fmla="*/ 1 h 457"/>
                    <a:gd name="T58" fmla="*/ 120 w 498"/>
                    <a:gd name="T59" fmla="*/ 1 h 457"/>
                    <a:gd name="T60" fmla="*/ 133 w 498"/>
                    <a:gd name="T61" fmla="*/ 1 h 457"/>
                    <a:gd name="T62" fmla="*/ 146 w 498"/>
                    <a:gd name="T63" fmla="*/ 2 h 457"/>
                    <a:gd name="T64" fmla="*/ 159 w 498"/>
                    <a:gd name="T65" fmla="*/ 2 h 457"/>
                    <a:gd name="T66" fmla="*/ 173 w 498"/>
                    <a:gd name="T67" fmla="*/ 2 h 457"/>
                    <a:gd name="T68" fmla="*/ 187 w 498"/>
                    <a:gd name="T69" fmla="*/ 4 h 457"/>
                    <a:gd name="T70" fmla="*/ 199 w 498"/>
                    <a:gd name="T71" fmla="*/ 5 h 457"/>
                    <a:gd name="T72" fmla="*/ 212 w 498"/>
                    <a:gd name="T73" fmla="*/ 6 h 457"/>
                    <a:gd name="T74" fmla="*/ 224 w 498"/>
                    <a:gd name="T75" fmla="*/ 7 h 457"/>
                    <a:gd name="T76" fmla="*/ 235 w 498"/>
                    <a:gd name="T77" fmla="*/ 10 h 457"/>
                    <a:gd name="T78" fmla="*/ 246 w 498"/>
                    <a:gd name="T79" fmla="*/ 12 h 457"/>
                    <a:gd name="T80" fmla="*/ 248 w 498"/>
                    <a:gd name="T81" fmla="*/ 14 h 457"/>
                    <a:gd name="T82" fmla="*/ 248 w 498"/>
                    <a:gd name="T83" fmla="*/ 18 h 457"/>
                    <a:gd name="T84" fmla="*/ 248 w 498"/>
                    <a:gd name="T85" fmla="*/ 24 h 457"/>
                    <a:gd name="T86" fmla="*/ 246 w 498"/>
                    <a:gd name="T87" fmla="*/ 31 h 457"/>
                    <a:gd name="T88" fmla="*/ 245 w 498"/>
                    <a:gd name="T89" fmla="*/ 40 h 457"/>
                    <a:gd name="T90" fmla="*/ 243 w 498"/>
                    <a:gd name="T91" fmla="*/ 49 h 457"/>
                    <a:gd name="T92" fmla="*/ 242 w 498"/>
                    <a:gd name="T93" fmla="*/ 60 h 457"/>
                    <a:gd name="T94" fmla="*/ 239 w 498"/>
                    <a:gd name="T95" fmla="*/ 72 h 457"/>
                    <a:gd name="T96" fmla="*/ 238 w 498"/>
                    <a:gd name="T97" fmla="*/ 85 h 457"/>
                    <a:gd name="T98" fmla="*/ 236 w 498"/>
                    <a:gd name="T99" fmla="*/ 98 h 457"/>
                    <a:gd name="T100" fmla="*/ 234 w 498"/>
                    <a:gd name="T101" fmla="*/ 112 h 457"/>
                    <a:gd name="T102" fmla="*/ 231 w 498"/>
                    <a:gd name="T103" fmla="*/ 126 h 457"/>
                    <a:gd name="T104" fmla="*/ 228 w 498"/>
                    <a:gd name="T105" fmla="*/ 140 h 457"/>
                    <a:gd name="T106" fmla="*/ 226 w 498"/>
                    <a:gd name="T107" fmla="*/ 153 h 457"/>
                    <a:gd name="T108" fmla="*/ 223 w 498"/>
                    <a:gd name="T109" fmla="*/ 166 h 457"/>
                    <a:gd name="T110" fmla="*/ 220 w 498"/>
                    <a:gd name="T111" fmla="*/ 180 h 457"/>
                    <a:gd name="T112" fmla="*/ 217 w 498"/>
                    <a:gd name="T113" fmla="*/ 191 h 457"/>
                    <a:gd name="T114" fmla="*/ 214 w 498"/>
                    <a:gd name="T115" fmla="*/ 202 h 457"/>
                    <a:gd name="T116" fmla="*/ 211 w 498"/>
                    <a:gd name="T117" fmla="*/ 213 h 457"/>
                    <a:gd name="T118" fmla="*/ 208 w 498"/>
                    <a:gd name="T119" fmla="*/ 221 h 457"/>
                    <a:gd name="T120" fmla="*/ 205 w 498"/>
                    <a:gd name="T121" fmla="*/ 229 h 457"/>
                    <a:gd name="T122" fmla="*/ 0 w 498"/>
                    <a:gd name="T123" fmla="*/ 213 h 4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98"/>
                    <a:gd name="T187" fmla="*/ 0 h 457"/>
                    <a:gd name="T188" fmla="*/ 498 w 498"/>
                    <a:gd name="T189" fmla="*/ 457 h 4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98" h="457">
                      <a:moveTo>
                        <a:pt x="0" y="426"/>
                      </a:moveTo>
                      <a:lnTo>
                        <a:pt x="0" y="425"/>
                      </a:lnTo>
                      <a:lnTo>
                        <a:pt x="0" y="422"/>
                      </a:lnTo>
                      <a:lnTo>
                        <a:pt x="1" y="419"/>
                      </a:lnTo>
                      <a:lnTo>
                        <a:pt x="3" y="413"/>
                      </a:lnTo>
                      <a:lnTo>
                        <a:pt x="3" y="410"/>
                      </a:lnTo>
                      <a:lnTo>
                        <a:pt x="3" y="407"/>
                      </a:lnTo>
                      <a:lnTo>
                        <a:pt x="4" y="403"/>
                      </a:lnTo>
                      <a:lnTo>
                        <a:pt x="4" y="400"/>
                      </a:lnTo>
                      <a:lnTo>
                        <a:pt x="6" y="395"/>
                      </a:lnTo>
                      <a:lnTo>
                        <a:pt x="7" y="391"/>
                      </a:lnTo>
                      <a:lnTo>
                        <a:pt x="7" y="387"/>
                      </a:lnTo>
                      <a:lnTo>
                        <a:pt x="9" y="382"/>
                      </a:lnTo>
                      <a:lnTo>
                        <a:pt x="10" y="376"/>
                      </a:lnTo>
                      <a:lnTo>
                        <a:pt x="10" y="371"/>
                      </a:lnTo>
                      <a:lnTo>
                        <a:pt x="12" y="366"/>
                      </a:lnTo>
                      <a:lnTo>
                        <a:pt x="13" y="360"/>
                      </a:lnTo>
                      <a:lnTo>
                        <a:pt x="14" y="353"/>
                      </a:lnTo>
                      <a:lnTo>
                        <a:pt x="16" y="347"/>
                      </a:lnTo>
                      <a:lnTo>
                        <a:pt x="17" y="340"/>
                      </a:lnTo>
                      <a:lnTo>
                        <a:pt x="19" y="334"/>
                      </a:lnTo>
                      <a:lnTo>
                        <a:pt x="20" y="327"/>
                      </a:lnTo>
                      <a:lnTo>
                        <a:pt x="20" y="319"/>
                      </a:lnTo>
                      <a:lnTo>
                        <a:pt x="22" y="312"/>
                      </a:lnTo>
                      <a:lnTo>
                        <a:pt x="23" y="306"/>
                      </a:lnTo>
                      <a:lnTo>
                        <a:pt x="25" y="297"/>
                      </a:lnTo>
                      <a:lnTo>
                        <a:pt x="26" y="290"/>
                      </a:lnTo>
                      <a:lnTo>
                        <a:pt x="28" y="283"/>
                      </a:lnTo>
                      <a:lnTo>
                        <a:pt x="31" y="275"/>
                      </a:lnTo>
                      <a:lnTo>
                        <a:pt x="31" y="266"/>
                      </a:lnTo>
                      <a:lnTo>
                        <a:pt x="32" y="259"/>
                      </a:lnTo>
                      <a:lnTo>
                        <a:pt x="34" y="250"/>
                      </a:lnTo>
                      <a:lnTo>
                        <a:pt x="35" y="242"/>
                      </a:lnTo>
                      <a:lnTo>
                        <a:pt x="36" y="233"/>
                      </a:lnTo>
                      <a:lnTo>
                        <a:pt x="38" y="225"/>
                      </a:lnTo>
                      <a:lnTo>
                        <a:pt x="39" y="217"/>
                      </a:lnTo>
                      <a:lnTo>
                        <a:pt x="41" y="208"/>
                      </a:lnTo>
                      <a:lnTo>
                        <a:pt x="42" y="199"/>
                      </a:lnTo>
                      <a:lnTo>
                        <a:pt x="44" y="190"/>
                      </a:lnTo>
                      <a:lnTo>
                        <a:pt x="45" y="180"/>
                      </a:lnTo>
                      <a:lnTo>
                        <a:pt x="47" y="173"/>
                      </a:lnTo>
                      <a:lnTo>
                        <a:pt x="48" y="162"/>
                      </a:lnTo>
                      <a:lnTo>
                        <a:pt x="50" y="154"/>
                      </a:lnTo>
                      <a:lnTo>
                        <a:pt x="51" y="146"/>
                      </a:lnTo>
                      <a:lnTo>
                        <a:pt x="53" y="138"/>
                      </a:lnTo>
                      <a:lnTo>
                        <a:pt x="53" y="129"/>
                      </a:lnTo>
                      <a:lnTo>
                        <a:pt x="54" y="118"/>
                      </a:lnTo>
                      <a:lnTo>
                        <a:pt x="56" y="110"/>
                      </a:lnTo>
                      <a:lnTo>
                        <a:pt x="57" y="101"/>
                      </a:lnTo>
                      <a:lnTo>
                        <a:pt x="57" y="92"/>
                      </a:lnTo>
                      <a:lnTo>
                        <a:pt x="59" y="83"/>
                      </a:lnTo>
                      <a:lnTo>
                        <a:pt x="60" y="76"/>
                      </a:lnTo>
                      <a:lnTo>
                        <a:pt x="61" y="67"/>
                      </a:lnTo>
                      <a:lnTo>
                        <a:pt x="61" y="58"/>
                      </a:lnTo>
                      <a:lnTo>
                        <a:pt x="61" y="50"/>
                      </a:lnTo>
                      <a:lnTo>
                        <a:pt x="63" y="41"/>
                      </a:lnTo>
                      <a:lnTo>
                        <a:pt x="64" y="34"/>
                      </a:lnTo>
                      <a:lnTo>
                        <a:pt x="64" y="25"/>
                      </a:lnTo>
                      <a:lnTo>
                        <a:pt x="64" y="17"/>
                      </a:lnTo>
                      <a:lnTo>
                        <a:pt x="66" y="9"/>
                      </a:lnTo>
                      <a:lnTo>
                        <a:pt x="67" y="3"/>
                      </a:lnTo>
                      <a:lnTo>
                        <a:pt x="67" y="1"/>
                      </a:lnTo>
                      <a:lnTo>
                        <a:pt x="70" y="1"/>
                      </a:lnTo>
                      <a:lnTo>
                        <a:pt x="73" y="1"/>
                      </a:lnTo>
                      <a:lnTo>
                        <a:pt x="79" y="1"/>
                      </a:lnTo>
                      <a:lnTo>
                        <a:pt x="82" y="1"/>
                      </a:lnTo>
                      <a:lnTo>
                        <a:pt x="85" y="1"/>
                      </a:lnTo>
                      <a:lnTo>
                        <a:pt x="89" y="1"/>
                      </a:lnTo>
                      <a:lnTo>
                        <a:pt x="94" y="1"/>
                      </a:lnTo>
                      <a:lnTo>
                        <a:pt x="98" y="1"/>
                      </a:lnTo>
                      <a:lnTo>
                        <a:pt x="104" y="1"/>
                      </a:lnTo>
                      <a:lnTo>
                        <a:pt x="108" y="1"/>
                      </a:lnTo>
                      <a:lnTo>
                        <a:pt x="114" y="1"/>
                      </a:lnTo>
                      <a:lnTo>
                        <a:pt x="120" y="0"/>
                      </a:lnTo>
                      <a:lnTo>
                        <a:pt x="126" y="0"/>
                      </a:lnTo>
                      <a:lnTo>
                        <a:pt x="132" y="0"/>
                      </a:lnTo>
                      <a:lnTo>
                        <a:pt x="139" y="0"/>
                      </a:lnTo>
                      <a:lnTo>
                        <a:pt x="145" y="0"/>
                      </a:lnTo>
                      <a:lnTo>
                        <a:pt x="152" y="0"/>
                      </a:lnTo>
                      <a:lnTo>
                        <a:pt x="160" y="0"/>
                      </a:lnTo>
                      <a:lnTo>
                        <a:pt x="167" y="0"/>
                      </a:lnTo>
                      <a:lnTo>
                        <a:pt x="175" y="0"/>
                      </a:lnTo>
                      <a:lnTo>
                        <a:pt x="182" y="0"/>
                      </a:lnTo>
                      <a:lnTo>
                        <a:pt x="189" y="0"/>
                      </a:lnTo>
                      <a:lnTo>
                        <a:pt x="198" y="0"/>
                      </a:lnTo>
                      <a:lnTo>
                        <a:pt x="205" y="0"/>
                      </a:lnTo>
                      <a:lnTo>
                        <a:pt x="214" y="1"/>
                      </a:lnTo>
                      <a:lnTo>
                        <a:pt x="223" y="1"/>
                      </a:lnTo>
                      <a:lnTo>
                        <a:pt x="230" y="1"/>
                      </a:lnTo>
                      <a:lnTo>
                        <a:pt x="239" y="1"/>
                      </a:lnTo>
                      <a:lnTo>
                        <a:pt x="248" y="1"/>
                      </a:lnTo>
                      <a:lnTo>
                        <a:pt x="257" y="1"/>
                      </a:lnTo>
                      <a:lnTo>
                        <a:pt x="266" y="1"/>
                      </a:lnTo>
                      <a:lnTo>
                        <a:pt x="274" y="1"/>
                      </a:lnTo>
                      <a:lnTo>
                        <a:pt x="283" y="1"/>
                      </a:lnTo>
                      <a:lnTo>
                        <a:pt x="292" y="3"/>
                      </a:lnTo>
                      <a:lnTo>
                        <a:pt x="301" y="3"/>
                      </a:lnTo>
                      <a:lnTo>
                        <a:pt x="310" y="3"/>
                      </a:lnTo>
                      <a:lnTo>
                        <a:pt x="318" y="3"/>
                      </a:lnTo>
                      <a:lnTo>
                        <a:pt x="327" y="3"/>
                      </a:lnTo>
                      <a:lnTo>
                        <a:pt x="338" y="4"/>
                      </a:lnTo>
                      <a:lnTo>
                        <a:pt x="345" y="4"/>
                      </a:lnTo>
                      <a:lnTo>
                        <a:pt x="355" y="6"/>
                      </a:lnTo>
                      <a:lnTo>
                        <a:pt x="364" y="6"/>
                      </a:lnTo>
                      <a:lnTo>
                        <a:pt x="373" y="7"/>
                      </a:lnTo>
                      <a:lnTo>
                        <a:pt x="382" y="7"/>
                      </a:lnTo>
                      <a:lnTo>
                        <a:pt x="390" y="9"/>
                      </a:lnTo>
                      <a:lnTo>
                        <a:pt x="398" y="9"/>
                      </a:lnTo>
                      <a:lnTo>
                        <a:pt x="407" y="10"/>
                      </a:lnTo>
                      <a:lnTo>
                        <a:pt x="415" y="10"/>
                      </a:lnTo>
                      <a:lnTo>
                        <a:pt x="424" y="12"/>
                      </a:lnTo>
                      <a:lnTo>
                        <a:pt x="431" y="12"/>
                      </a:lnTo>
                      <a:lnTo>
                        <a:pt x="439" y="13"/>
                      </a:lnTo>
                      <a:lnTo>
                        <a:pt x="448" y="14"/>
                      </a:lnTo>
                      <a:lnTo>
                        <a:pt x="455" y="16"/>
                      </a:lnTo>
                      <a:lnTo>
                        <a:pt x="462" y="16"/>
                      </a:lnTo>
                      <a:lnTo>
                        <a:pt x="470" y="19"/>
                      </a:lnTo>
                      <a:lnTo>
                        <a:pt x="477" y="19"/>
                      </a:lnTo>
                      <a:lnTo>
                        <a:pt x="484" y="22"/>
                      </a:lnTo>
                      <a:lnTo>
                        <a:pt x="492" y="23"/>
                      </a:lnTo>
                      <a:lnTo>
                        <a:pt x="498" y="25"/>
                      </a:lnTo>
                      <a:lnTo>
                        <a:pt x="496" y="28"/>
                      </a:lnTo>
                      <a:lnTo>
                        <a:pt x="496" y="29"/>
                      </a:lnTo>
                      <a:lnTo>
                        <a:pt x="496" y="32"/>
                      </a:lnTo>
                      <a:lnTo>
                        <a:pt x="496" y="35"/>
                      </a:lnTo>
                      <a:lnTo>
                        <a:pt x="496" y="39"/>
                      </a:lnTo>
                      <a:lnTo>
                        <a:pt x="495" y="42"/>
                      </a:lnTo>
                      <a:lnTo>
                        <a:pt x="495" y="47"/>
                      </a:lnTo>
                      <a:lnTo>
                        <a:pt x="493" y="51"/>
                      </a:lnTo>
                      <a:lnTo>
                        <a:pt x="493" y="55"/>
                      </a:lnTo>
                      <a:lnTo>
                        <a:pt x="492" y="61"/>
                      </a:lnTo>
                      <a:lnTo>
                        <a:pt x="492" y="66"/>
                      </a:lnTo>
                      <a:lnTo>
                        <a:pt x="490" y="72"/>
                      </a:lnTo>
                      <a:lnTo>
                        <a:pt x="490" y="79"/>
                      </a:lnTo>
                      <a:lnTo>
                        <a:pt x="489" y="85"/>
                      </a:lnTo>
                      <a:lnTo>
                        <a:pt x="487" y="92"/>
                      </a:lnTo>
                      <a:lnTo>
                        <a:pt x="486" y="98"/>
                      </a:lnTo>
                      <a:lnTo>
                        <a:pt x="486" y="105"/>
                      </a:lnTo>
                      <a:lnTo>
                        <a:pt x="483" y="113"/>
                      </a:lnTo>
                      <a:lnTo>
                        <a:pt x="483" y="120"/>
                      </a:lnTo>
                      <a:lnTo>
                        <a:pt x="481" y="127"/>
                      </a:lnTo>
                      <a:lnTo>
                        <a:pt x="481" y="136"/>
                      </a:lnTo>
                      <a:lnTo>
                        <a:pt x="478" y="143"/>
                      </a:lnTo>
                      <a:lnTo>
                        <a:pt x="478" y="152"/>
                      </a:lnTo>
                      <a:lnTo>
                        <a:pt x="476" y="161"/>
                      </a:lnTo>
                      <a:lnTo>
                        <a:pt x="476" y="170"/>
                      </a:lnTo>
                      <a:lnTo>
                        <a:pt x="473" y="179"/>
                      </a:lnTo>
                      <a:lnTo>
                        <a:pt x="473" y="187"/>
                      </a:lnTo>
                      <a:lnTo>
                        <a:pt x="471" y="196"/>
                      </a:lnTo>
                      <a:lnTo>
                        <a:pt x="470" y="206"/>
                      </a:lnTo>
                      <a:lnTo>
                        <a:pt x="468" y="214"/>
                      </a:lnTo>
                      <a:lnTo>
                        <a:pt x="467" y="224"/>
                      </a:lnTo>
                      <a:lnTo>
                        <a:pt x="465" y="233"/>
                      </a:lnTo>
                      <a:lnTo>
                        <a:pt x="464" y="242"/>
                      </a:lnTo>
                      <a:lnTo>
                        <a:pt x="461" y="252"/>
                      </a:lnTo>
                      <a:lnTo>
                        <a:pt x="459" y="261"/>
                      </a:lnTo>
                      <a:lnTo>
                        <a:pt x="458" y="269"/>
                      </a:lnTo>
                      <a:lnTo>
                        <a:pt x="456" y="280"/>
                      </a:lnTo>
                      <a:lnTo>
                        <a:pt x="455" y="287"/>
                      </a:lnTo>
                      <a:lnTo>
                        <a:pt x="452" y="297"/>
                      </a:lnTo>
                      <a:lnTo>
                        <a:pt x="451" y="306"/>
                      </a:lnTo>
                      <a:lnTo>
                        <a:pt x="449" y="315"/>
                      </a:lnTo>
                      <a:lnTo>
                        <a:pt x="448" y="324"/>
                      </a:lnTo>
                      <a:lnTo>
                        <a:pt x="445" y="332"/>
                      </a:lnTo>
                      <a:lnTo>
                        <a:pt x="443" y="341"/>
                      </a:lnTo>
                      <a:lnTo>
                        <a:pt x="442" y="350"/>
                      </a:lnTo>
                      <a:lnTo>
                        <a:pt x="439" y="359"/>
                      </a:lnTo>
                      <a:lnTo>
                        <a:pt x="437" y="366"/>
                      </a:lnTo>
                      <a:lnTo>
                        <a:pt x="436" y="375"/>
                      </a:lnTo>
                      <a:lnTo>
                        <a:pt x="434" y="382"/>
                      </a:lnTo>
                      <a:lnTo>
                        <a:pt x="431" y="390"/>
                      </a:lnTo>
                      <a:lnTo>
                        <a:pt x="429" y="397"/>
                      </a:lnTo>
                      <a:lnTo>
                        <a:pt x="427" y="404"/>
                      </a:lnTo>
                      <a:lnTo>
                        <a:pt x="426" y="412"/>
                      </a:lnTo>
                      <a:lnTo>
                        <a:pt x="424" y="419"/>
                      </a:lnTo>
                      <a:lnTo>
                        <a:pt x="421" y="425"/>
                      </a:lnTo>
                      <a:lnTo>
                        <a:pt x="420" y="431"/>
                      </a:lnTo>
                      <a:lnTo>
                        <a:pt x="418" y="436"/>
                      </a:lnTo>
                      <a:lnTo>
                        <a:pt x="415" y="442"/>
                      </a:lnTo>
                      <a:lnTo>
                        <a:pt x="414" y="447"/>
                      </a:lnTo>
                      <a:lnTo>
                        <a:pt x="411" y="453"/>
                      </a:lnTo>
                      <a:lnTo>
                        <a:pt x="409" y="457"/>
                      </a:lnTo>
                      <a:lnTo>
                        <a:pt x="26" y="429"/>
                      </a:lnTo>
                      <a:lnTo>
                        <a:pt x="0" y="426"/>
                      </a:lnTo>
                      <a:close/>
                    </a:path>
                  </a:pathLst>
                </a:custGeom>
                <a:solidFill>
                  <a:srgbClr val="B8FAF0"/>
                </a:solidFill>
                <a:ln w="9525">
                  <a:noFill/>
                  <a:round/>
                  <a:headEnd/>
                  <a:tailEnd/>
                </a:ln>
              </p:spPr>
              <p:txBody>
                <a:bodyPr/>
                <a:lstStyle/>
                <a:p>
                  <a:endParaRPr lang="en-US" sz="1725"/>
                </a:p>
              </p:txBody>
            </p:sp>
            <p:sp>
              <p:nvSpPr>
                <p:cNvPr id="5794" name="Freeform 142"/>
                <p:cNvSpPr>
                  <a:spLocks/>
                </p:cNvSpPr>
                <p:nvPr/>
              </p:nvSpPr>
              <p:spPr bwMode="auto">
                <a:xfrm>
                  <a:off x="3895" y="3675"/>
                  <a:ext cx="351" cy="110"/>
                </a:xfrm>
                <a:custGeom>
                  <a:avLst/>
                  <a:gdLst>
                    <a:gd name="T0" fmla="*/ 280 w 702"/>
                    <a:gd name="T1" fmla="*/ 109 h 220"/>
                    <a:gd name="T2" fmla="*/ 275 w 702"/>
                    <a:gd name="T3" fmla="*/ 108 h 220"/>
                    <a:gd name="T4" fmla="*/ 270 w 702"/>
                    <a:gd name="T5" fmla="*/ 108 h 220"/>
                    <a:gd name="T6" fmla="*/ 265 w 702"/>
                    <a:gd name="T7" fmla="*/ 107 h 220"/>
                    <a:gd name="T8" fmla="*/ 259 w 702"/>
                    <a:gd name="T9" fmla="*/ 106 h 220"/>
                    <a:gd name="T10" fmla="*/ 252 w 702"/>
                    <a:gd name="T11" fmla="*/ 105 h 220"/>
                    <a:gd name="T12" fmla="*/ 245 w 702"/>
                    <a:gd name="T13" fmla="*/ 105 h 220"/>
                    <a:gd name="T14" fmla="*/ 238 w 702"/>
                    <a:gd name="T15" fmla="*/ 104 h 220"/>
                    <a:gd name="T16" fmla="*/ 230 w 702"/>
                    <a:gd name="T17" fmla="*/ 103 h 220"/>
                    <a:gd name="T18" fmla="*/ 221 w 702"/>
                    <a:gd name="T19" fmla="*/ 101 h 220"/>
                    <a:gd name="T20" fmla="*/ 213 w 702"/>
                    <a:gd name="T21" fmla="*/ 101 h 220"/>
                    <a:gd name="T22" fmla="*/ 205 w 702"/>
                    <a:gd name="T23" fmla="*/ 99 h 220"/>
                    <a:gd name="T24" fmla="*/ 196 w 702"/>
                    <a:gd name="T25" fmla="*/ 98 h 220"/>
                    <a:gd name="T26" fmla="*/ 187 w 702"/>
                    <a:gd name="T27" fmla="*/ 97 h 220"/>
                    <a:gd name="T28" fmla="*/ 179 w 702"/>
                    <a:gd name="T29" fmla="*/ 96 h 220"/>
                    <a:gd name="T30" fmla="*/ 171 w 702"/>
                    <a:gd name="T31" fmla="*/ 95 h 220"/>
                    <a:gd name="T32" fmla="*/ 163 w 702"/>
                    <a:gd name="T33" fmla="*/ 93 h 220"/>
                    <a:gd name="T34" fmla="*/ 155 w 702"/>
                    <a:gd name="T35" fmla="*/ 92 h 220"/>
                    <a:gd name="T36" fmla="*/ 147 w 702"/>
                    <a:gd name="T37" fmla="*/ 90 h 220"/>
                    <a:gd name="T38" fmla="*/ 143 w 702"/>
                    <a:gd name="T39" fmla="*/ 86 h 220"/>
                    <a:gd name="T40" fmla="*/ 44 w 702"/>
                    <a:gd name="T41" fmla="*/ 73 h 220"/>
                    <a:gd name="T42" fmla="*/ 41 w 702"/>
                    <a:gd name="T43" fmla="*/ 71 h 220"/>
                    <a:gd name="T44" fmla="*/ 33 w 702"/>
                    <a:gd name="T45" fmla="*/ 70 h 220"/>
                    <a:gd name="T46" fmla="*/ 28 w 702"/>
                    <a:gd name="T47" fmla="*/ 68 h 220"/>
                    <a:gd name="T48" fmla="*/ 22 w 702"/>
                    <a:gd name="T49" fmla="*/ 67 h 220"/>
                    <a:gd name="T50" fmla="*/ 17 w 702"/>
                    <a:gd name="T51" fmla="*/ 65 h 220"/>
                    <a:gd name="T52" fmla="*/ 11 w 702"/>
                    <a:gd name="T53" fmla="*/ 65 h 220"/>
                    <a:gd name="T54" fmla="*/ 6 w 702"/>
                    <a:gd name="T55" fmla="*/ 62 h 220"/>
                    <a:gd name="T56" fmla="*/ 1 w 702"/>
                    <a:gd name="T57" fmla="*/ 60 h 220"/>
                    <a:gd name="T58" fmla="*/ 23 w 702"/>
                    <a:gd name="T59" fmla="*/ 29 h 220"/>
                    <a:gd name="T60" fmla="*/ 53 w 702"/>
                    <a:gd name="T61" fmla="*/ 0 h 220"/>
                    <a:gd name="T62" fmla="*/ 58 w 702"/>
                    <a:gd name="T63" fmla="*/ 0 h 220"/>
                    <a:gd name="T64" fmla="*/ 64 w 702"/>
                    <a:gd name="T65" fmla="*/ 0 h 220"/>
                    <a:gd name="T66" fmla="*/ 72 w 702"/>
                    <a:gd name="T67" fmla="*/ 1 h 220"/>
                    <a:gd name="T68" fmla="*/ 82 w 702"/>
                    <a:gd name="T69" fmla="*/ 2 h 220"/>
                    <a:gd name="T70" fmla="*/ 93 w 702"/>
                    <a:gd name="T71" fmla="*/ 2 h 220"/>
                    <a:gd name="T72" fmla="*/ 106 w 702"/>
                    <a:gd name="T73" fmla="*/ 3 h 220"/>
                    <a:gd name="T74" fmla="*/ 121 w 702"/>
                    <a:gd name="T75" fmla="*/ 5 h 220"/>
                    <a:gd name="T76" fmla="*/ 136 w 702"/>
                    <a:gd name="T77" fmla="*/ 6 h 220"/>
                    <a:gd name="T78" fmla="*/ 153 w 702"/>
                    <a:gd name="T79" fmla="*/ 7 h 220"/>
                    <a:gd name="T80" fmla="*/ 170 w 702"/>
                    <a:gd name="T81" fmla="*/ 8 h 220"/>
                    <a:gd name="T82" fmla="*/ 188 w 702"/>
                    <a:gd name="T83" fmla="*/ 10 h 220"/>
                    <a:gd name="T84" fmla="*/ 205 w 702"/>
                    <a:gd name="T85" fmla="*/ 10 h 220"/>
                    <a:gd name="T86" fmla="*/ 224 w 702"/>
                    <a:gd name="T87" fmla="*/ 12 h 220"/>
                    <a:gd name="T88" fmla="*/ 243 w 702"/>
                    <a:gd name="T89" fmla="*/ 13 h 220"/>
                    <a:gd name="T90" fmla="*/ 262 w 702"/>
                    <a:gd name="T91" fmla="*/ 15 h 220"/>
                    <a:gd name="T92" fmla="*/ 279 w 702"/>
                    <a:gd name="T93" fmla="*/ 16 h 220"/>
                    <a:gd name="T94" fmla="*/ 297 w 702"/>
                    <a:gd name="T95" fmla="*/ 18 h 220"/>
                    <a:gd name="T96" fmla="*/ 314 w 702"/>
                    <a:gd name="T97" fmla="*/ 19 h 220"/>
                    <a:gd name="T98" fmla="*/ 330 w 702"/>
                    <a:gd name="T99" fmla="*/ 21 h 220"/>
                    <a:gd name="T100" fmla="*/ 345 w 702"/>
                    <a:gd name="T101" fmla="*/ 22 h 220"/>
                    <a:gd name="T102" fmla="*/ 339 w 702"/>
                    <a:gd name="T103" fmla="*/ 47 h 220"/>
                    <a:gd name="T104" fmla="*/ 317 w 702"/>
                    <a:gd name="T105" fmla="*/ 71 h 220"/>
                    <a:gd name="T106" fmla="*/ 298 w 702"/>
                    <a:gd name="T107" fmla="*/ 94 h 220"/>
                    <a:gd name="T108" fmla="*/ 284 w 702"/>
                    <a:gd name="T109" fmla="*/ 110 h 2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2"/>
                    <a:gd name="T166" fmla="*/ 0 h 220"/>
                    <a:gd name="T167" fmla="*/ 702 w 702"/>
                    <a:gd name="T168" fmla="*/ 220 h 2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2" h="220">
                      <a:moveTo>
                        <a:pt x="562" y="218"/>
                      </a:moveTo>
                      <a:lnTo>
                        <a:pt x="561" y="217"/>
                      </a:lnTo>
                      <a:lnTo>
                        <a:pt x="559" y="217"/>
                      </a:lnTo>
                      <a:lnTo>
                        <a:pt x="556" y="217"/>
                      </a:lnTo>
                      <a:lnTo>
                        <a:pt x="554" y="217"/>
                      </a:lnTo>
                      <a:lnTo>
                        <a:pt x="549" y="215"/>
                      </a:lnTo>
                      <a:lnTo>
                        <a:pt x="545" y="215"/>
                      </a:lnTo>
                      <a:lnTo>
                        <a:pt x="542" y="215"/>
                      </a:lnTo>
                      <a:lnTo>
                        <a:pt x="539" y="215"/>
                      </a:lnTo>
                      <a:lnTo>
                        <a:pt x="536" y="214"/>
                      </a:lnTo>
                      <a:lnTo>
                        <a:pt x="533" y="214"/>
                      </a:lnTo>
                      <a:lnTo>
                        <a:pt x="529" y="214"/>
                      </a:lnTo>
                      <a:lnTo>
                        <a:pt x="526" y="212"/>
                      </a:lnTo>
                      <a:lnTo>
                        <a:pt x="521" y="212"/>
                      </a:lnTo>
                      <a:lnTo>
                        <a:pt x="517" y="212"/>
                      </a:lnTo>
                      <a:lnTo>
                        <a:pt x="512" y="211"/>
                      </a:lnTo>
                      <a:lnTo>
                        <a:pt x="508" y="211"/>
                      </a:lnTo>
                      <a:lnTo>
                        <a:pt x="504" y="209"/>
                      </a:lnTo>
                      <a:lnTo>
                        <a:pt x="499" y="209"/>
                      </a:lnTo>
                      <a:lnTo>
                        <a:pt x="495" y="209"/>
                      </a:lnTo>
                      <a:lnTo>
                        <a:pt x="490" y="209"/>
                      </a:lnTo>
                      <a:lnTo>
                        <a:pt x="486" y="208"/>
                      </a:lnTo>
                      <a:lnTo>
                        <a:pt x="482" y="208"/>
                      </a:lnTo>
                      <a:lnTo>
                        <a:pt x="476" y="207"/>
                      </a:lnTo>
                      <a:lnTo>
                        <a:pt x="471" y="207"/>
                      </a:lnTo>
                      <a:lnTo>
                        <a:pt x="465" y="205"/>
                      </a:lnTo>
                      <a:lnTo>
                        <a:pt x="461" y="205"/>
                      </a:lnTo>
                      <a:lnTo>
                        <a:pt x="455" y="205"/>
                      </a:lnTo>
                      <a:lnTo>
                        <a:pt x="449" y="204"/>
                      </a:lnTo>
                      <a:lnTo>
                        <a:pt x="443" y="202"/>
                      </a:lnTo>
                      <a:lnTo>
                        <a:pt x="439" y="202"/>
                      </a:lnTo>
                      <a:lnTo>
                        <a:pt x="433" y="201"/>
                      </a:lnTo>
                      <a:lnTo>
                        <a:pt x="427" y="201"/>
                      </a:lnTo>
                      <a:lnTo>
                        <a:pt x="421" y="199"/>
                      </a:lnTo>
                      <a:lnTo>
                        <a:pt x="416" y="199"/>
                      </a:lnTo>
                      <a:lnTo>
                        <a:pt x="410" y="198"/>
                      </a:lnTo>
                      <a:lnTo>
                        <a:pt x="404" y="198"/>
                      </a:lnTo>
                      <a:lnTo>
                        <a:pt x="398" y="196"/>
                      </a:lnTo>
                      <a:lnTo>
                        <a:pt x="393" y="196"/>
                      </a:lnTo>
                      <a:lnTo>
                        <a:pt x="386" y="195"/>
                      </a:lnTo>
                      <a:lnTo>
                        <a:pt x="382" y="193"/>
                      </a:lnTo>
                      <a:lnTo>
                        <a:pt x="374" y="193"/>
                      </a:lnTo>
                      <a:lnTo>
                        <a:pt x="370" y="193"/>
                      </a:lnTo>
                      <a:lnTo>
                        <a:pt x="364" y="192"/>
                      </a:lnTo>
                      <a:lnTo>
                        <a:pt x="358" y="192"/>
                      </a:lnTo>
                      <a:lnTo>
                        <a:pt x="352" y="190"/>
                      </a:lnTo>
                      <a:lnTo>
                        <a:pt x="346" y="189"/>
                      </a:lnTo>
                      <a:lnTo>
                        <a:pt x="341" y="189"/>
                      </a:lnTo>
                      <a:lnTo>
                        <a:pt x="335" y="187"/>
                      </a:lnTo>
                      <a:lnTo>
                        <a:pt x="330" y="186"/>
                      </a:lnTo>
                      <a:lnTo>
                        <a:pt x="326" y="186"/>
                      </a:lnTo>
                      <a:lnTo>
                        <a:pt x="320" y="185"/>
                      </a:lnTo>
                      <a:lnTo>
                        <a:pt x="314" y="185"/>
                      </a:lnTo>
                      <a:lnTo>
                        <a:pt x="310" y="183"/>
                      </a:lnTo>
                      <a:lnTo>
                        <a:pt x="304" y="183"/>
                      </a:lnTo>
                      <a:lnTo>
                        <a:pt x="300" y="182"/>
                      </a:lnTo>
                      <a:lnTo>
                        <a:pt x="294" y="180"/>
                      </a:lnTo>
                      <a:lnTo>
                        <a:pt x="289" y="180"/>
                      </a:lnTo>
                      <a:lnTo>
                        <a:pt x="285" y="179"/>
                      </a:lnTo>
                      <a:lnTo>
                        <a:pt x="285" y="171"/>
                      </a:lnTo>
                      <a:lnTo>
                        <a:pt x="317" y="136"/>
                      </a:lnTo>
                      <a:lnTo>
                        <a:pt x="112" y="108"/>
                      </a:lnTo>
                      <a:lnTo>
                        <a:pt x="88" y="145"/>
                      </a:lnTo>
                      <a:lnTo>
                        <a:pt x="85" y="144"/>
                      </a:lnTo>
                      <a:lnTo>
                        <a:pt x="82" y="142"/>
                      </a:lnTo>
                      <a:lnTo>
                        <a:pt x="78" y="142"/>
                      </a:lnTo>
                      <a:lnTo>
                        <a:pt x="72" y="141"/>
                      </a:lnTo>
                      <a:lnTo>
                        <a:pt x="66" y="139"/>
                      </a:lnTo>
                      <a:lnTo>
                        <a:pt x="62" y="138"/>
                      </a:lnTo>
                      <a:lnTo>
                        <a:pt x="59" y="138"/>
                      </a:lnTo>
                      <a:lnTo>
                        <a:pt x="56" y="136"/>
                      </a:lnTo>
                      <a:lnTo>
                        <a:pt x="51" y="136"/>
                      </a:lnTo>
                      <a:lnTo>
                        <a:pt x="48" y="135"/>
                      </a:lnTo>
                      <a:lnTo>
                        <a:pt x="44" y="133"/>
                      </a:lnTo>
                      <a:lnTo>
                        <a:pt x="41" y="132"/>
                      </a:lnTo>
                      <a:lnTo>
                        <a:pt x="37" y="132"/>
                      </a:lnTo>
                      <a:lnTo>
                        <a:pt x="34" y="130"/>
                      </a:lnTo>
                      <a:lnTo>
                        <a:pt x="29" y="130"/>
                      </a:lnTo>
                      <a:lnTo>
                        <a:pt x="26" y="129"/>
                      </a:lnTo>
                      <a:lnTo>
                        <a:pt x="23" y="129"/>
                      </a:lnTo>
                      <a:lnTo>
                        <a:pt x="21" y="126"/>
                      </a:lnTo>
                      <a:lnTo>
                        <a:pt x="16" y="126"/>
                      </a:lnTo>
                      <a:lnTo>
                        <a:pt x="13" y="124"/>
                      </a:lnTo>
                      <a:lnTo>
                        <a:pt x="10" y="123"/>
                      </a:lnTo>
                      <a:lnTo>
                        <a:pt x="4" y="122"/>
                      </a:lnTo>
                      <a:lnTo>
                        <a:pt x="1" y="120"/>
                      </a:lnTo>
                      <a:lnTo>
                        <a:pt x="0" y="113"/>
                      </a:lnTo>
                      <a:lnTo>
                        <a:pt x="18" y="91"/>
                      </a:lnTo>
                      <a:lnTo>
                        <a:pt x="47" y="59"/>
                      </a:lnTo>
                      <a:lnTo>
                        <a:pt x="82" y="25"/>
                      </a:lnTo>
                      <a:lnTo>
                        <a:pt x="106" y="0"/>
                      </a:lnTo>
                      <a:lnTo>
                        <a:pt x="107" y="0"/>
                      </a:lnTo>
                      <a:lnTo>
                        <a:pt x="110" y="0"/>
                      </a:lnTo>
                      <a:lnTo>
                        <a:pt x="112" y="0"/>
                      </a:lnTo>
                      <a:lnTo>
                        <a:pt x="116" y="0"/>
                      </a:lnTo>
                      <a:lnTo>
                        <a:pt x="119" y="0"/>
                      </a:lnTo>
                      <a:lnTo>
                        <a:pt x="123" y="0"/>
                      </a:lnTo>
                      <a:lnTo>
                        <a:pt x="128" y="0"/>
                      </a:lnTo>
                      <a:lnTo>
                        <a:pt x="132" y="0"/>
                      </a:lnTo>
                      <a:lnTo>
                        <a:pt x="137" y="1"/>
                      </a:lnTo>
                      <a:lnTo>
                        <a:pt x="144" y="1"/>
                      </a:lnTo>
                      <a:lnTo>
                        <a:pt x="150" y="1"/>
                      </a:lnTo>
                      <a:lnTo>
                        <a:pt x="156" y="3"/>
                      </a:lnTo>
                      <a:lnTo>
                        <a:pt x="163" y="3"/>
                      </a:lnTo>
                      <a:lnTo>
                        <a:pt x="172" y="4"/>
                      </a:lnTo>
                      <a:lnTo>
                        <a:pt x="178" y="4"/>
                      </a:lnTo>
                      <a:lnTo>
                        <a:pt x="186" y="4"/>
                      </a:lnTo>
                      <a:lnTo>
                        <a:pt x="195" y="6"/>
                      </a:lnTo>
                      <a:lnTo>
                        <a:pt x="204" y="6"/>
                      </a:lnTo>
                      <a:lnTo>
                        <a:pt x="213" y="6"/>
                      </a:lnTo>
                      <a:lnTo>
                        <a:pt x="222" y="7"/>
                      </a:lnTo>
                      <a:lnTo>
                        <a:pt x="230" y="7"/>
                      </a:lnTo>
                      <a:lnTo>
                        <a:pt x="242" y="9"/>
                      </a:lnTo>
                      <a:lnTo>
                        <a:pt x="251" y="9"/>
                      </a:lnTo>
                      <a:lnTo>
                        <a:pt x="261" y="10"/>
                      </a:lnTo>
                      <a:lnTo>
                        <a:pt x="272" y="12"/>
                      </a:lnTo>
                      <a:lnTo>
                        <a:pt x="283" y="12"/>
                      </a:lnTo>
                      <a:lnTo>
                        <a:pt x="294" y="13"/>
                      </a:lnTo>
                      <a:lnTo>
                        <a:pt x="305" y="13"/>
                      </a:lnTo>
                      <a:lnTo>
                        <a:pt x="317" y="15"/>
                      </a:lnTo>
                      <a:lnTo>
                        <a:pt x="329" y="16"/>
                      </a:lnTo>
                      <a:lnTo>
                        <a:pt x="339" y="16"/>
                      </a:lnTo>
                      <a:lnTo>
                        <a:pt x="351" y="18"/>
                      </a:lnTo>
                      <a:lnTo>
                        <a:pt x="364" y="18"/>
                      </a:lnTo>
                      <a:lnTo>
                        <a:pt x="376" y="19"/>
                      </a:lnTo>
                      <a:lnTo>
                        <a:pt x="388" y="19"/>
                      </a:lnTo>
                      <a:lnTo>
                        <a:pt x="399" y="20"/>
                      </a:lnTo>
                      <a:lnTo>
                        <a:pt x="411" y="20"/>
                      </a:lnTo>
                      <a:lnTo>
                        <a:pt x="424" y="22"/>
                      </a:lnTo>
                      <a:lnTo>
                        <a:pt x="436" y="23"/>
                      </a:lnTo>
                      <a:lnTo>
                        <a:pt x="448" y="23"/>
                      </a:lnTo>
                      <a:lnTo>
                        <a:pt x="461" y="25"/>
                      </a:lnTo>
                      <a:lnTo>
                        <a:pt x="473" y="26"/>
                      </a:lnTo>
                      <a:lnTo>
                        <a:pt x="486" y="26"/>
                      </a:lnTo>
                      <a:lnTo>
                        <a:pt x="498" y="28"/>
                      </a:lnTo>
                      <a:lnTo>
                        <a:pt x="509" y="29"/>
                      </a:lnTo>
                      <a:lnTo>
                        <a:pt x="523" y="31"/>
                      </a:lnTo>
                      <a:lnTo>
                        <a:pt x="534" y="31"/>
                      </a:lnTo>
                      <a:lnTo>
                        <a:pt x="546" y="32"/>
                      </a:lnTo>
                      <a:lnTo>
                        <a:pt x="558" y="32"/>
                      </a:lnTo>
                      <a:lnTo>
                        <a:pt x="570" y="34"/>
                      </a:lnTo>
                      <a:lnTo>
                        <a:pt x="581" y="34"/>
                      </a:lnTo>
                      <a:lnTo>
                        <a:pt x="593" y="35"/>
                      </a:lnTo>
                      <a:lnTo>
                        <a:pt x="605" y="37"/>
                      </a:lnTo>
                      <a:lnTo>
                        <a:pt x="617" y="38"/>
                      </a:lnTo>
                      <a:lnTo>
                        <a:pt x="627" y="38"/>
                      </a:lnTo>
                      <a:lnTo>
                        <a:pt x="637" y="39"/>
                      </a:lnTo>
                      <a:lnTo>
                        <a:pt x="648" y="39"/>
                      </a:lnTo>
                      <a:lnTo>
                        <a:pt x="659" y="41"/>
                      </a:lnTo>
                      <a:lnTo>
                        <a:pt x="668" y="42"/>
                      </a:lnTo>
                      <a:lnTo>
                        <a:pt x="680" y="42"/>
                      </a:lnTo>
                      <a:lnTo>
                        <a:pt x="689" y="44"/>
                      </a:lnTo>
                      <a:lnTo>
                        <a:pt x="699" y="45"/>
                      </a:lnTo>
                      <a:lnTo>
                        <a:pt x="702" y="59"/>
                      </a:lnTo>
                      <a:lnTo>
                        <a:pt x="677" y="94"/>
                      </a:lnTo>
                      <a:lnTo>
                        <a:pt x="661" y="92"/>
                      </a:lnTo>
                      <a:lnTo>
                        <a:pt x="661" y="110"/>
                      </a:lnTo>
                      <a:lnTo>
                        <a:pt x="633" y="141"/>
                      </a:lnTo>
                      <a:lnTo>
                        <a:pt x="620" y="138"/>
                      </a:lnTo>
                      <a:lnTo>
                        <a:pt x="620" y="154"/>
                      </a:lnTo>
                      <a:lnTo>
                        <a:pt x="596" y="187"/>
                      </a:lnTo>
                      <a:lnTo>
                        <a:pt x="587" y="182"/>
                      </a:lnTo>
                      <a:lnTo>
                        <a:pt x="587" y="199"/>
                      </a:lnTo>
                      <a:lnTo>
                        <a:pt x="568" y="220"/>
                      </a:lnTo>
                      <a:lnTo>
                        <a:pt x="562" y="218"/>
                      </a:lnTo>
                      <a:close/>
                    </a:path>
                  </a:pathLst>
                </a:custGeom>
                <a:solidFill>
                  <a:srgbClr val="FFFFD6"/>
                </a:solidFill>
                <a:ln w="9525">
                  <a:noFill/>
                  <a:round/>
                  <a:headEnd/>
                  <a:tailEnd/>
                </a:ln>
              </p:spPr>
              <p:txBody>
                <a:bodyPr/>
                <a:lstStyle/>
                <a:p>
                  <a:endParaRPr lang="en-US" sz="1725"/>
                </a:p>
              </p:txBody>
            </p:sp>
            <p:sp>
              <p:nvSpPr>
                <p:cNvPr id="5795" name="Freeform 143"/>
                <p:cNvSpPr>
                  <a:spLocks/>
                </p:cNvSpPr>
                <p:nvPr/>
              </p:nvSpPr>
              <p:spPr bwMode="auto">
                <a:xfrm>
                  <a:off x="3937" y="3732"/>
                  <a:ext cx="102" cy="31"/>
                </a:xfrm>
                <a:custGeom>
                  <a:avLst/>
                  <a:gdLst>
                    <a:gd name="T0" fmla="*/ 0 w 206"/>
                    <a:gd name="T1" fmla="*/ 13 h 62"/>
                    <a:gd name="T2" fmla="*/ 11 w 206"/>
                    <a:gd name="T3" fmla="*/ 0 h 62"/>
                    <a:gd name="T4" fmla="*/ 101 w 206"/>
                    <a:gd name="T5" fmla="*/ 12 h 62"/>
                    <a:gd name="T6" fmla="*/ 102 w 206"/>
                    <a:gd name="T7" fmla="*/ 19 h 62"/>
                    <a:gd name="T8" fmla="*/ 91 w 206"/>
                    <a:gd name="T9" fmla="*/ 31 h 62"/>
                    <a:gd name="T10" fmla="*/ 17 w 206"/>
                    <a:gd name="T11" fmla="*/ 18 h 62"/>
                    <a:gd name="T12" fmla="*/ 0 w 206"/>
                    <a:gd name="T13" fmla="*/ 13 h 62"/>
                    <a:gd name="T14" fmla="*/ 0 w 206"/>
                    <a:gd name="T15" fmla="*/ 13 h 62"/>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62"/>
                    <a:gd name="T26" fmla="*/ 206 w 206"/>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62">
                      <a:moveTo>
                        <a:pt x="0" y="25"/>
                      </a:moveTo>
                      <a:lnTo>
                        <a:pt x="22" y="0"/>
                      </a:lnTo>
                      <a:lnTo>
                        <a:pt x="204" y="24"/>
                      </a:lnTo>
                      <a:lnTo>
                        <a:pt x="206" y="38"/>
                      </a:lnTo>
                      <a:lnTo>
                        <a:pt x="184" y="62"/>
                      </a:lnTo>
                      <a:lnTo>
                        <a:pt x="34" y="35"/>
                      </a:lnTo>
                      <a:lnTo>
                        <a:pt x="0" y="25"/>
                      </a:lnTo>
                      <a:close/>
                    </a:path>
                  </a:pathLst>
                </a:custGeom>
                <a:solidFill>
                  <a:srgbClr val="8AC9BA"/>
                </a:solidFill>
                <a:ln w="9525">
                  <a:noFill/>
                  <a:round/>
                  <a:headEnd/>
                  <a:tailEnd/>
                </a:ln>
              </p:spPr>
              <p:txBody>
                <a:bodyPr/>
                <a:lstStyle/>
                <a:p>
                  <a:endParaRPr lang="en-US" sz="1725"/>
                </a:p>
              </p:txBody>
            </p:sp>
            <p:sp>
              <p:nvSpPr>
                <p:cNvPr id="5796" name="Freeform 144"/>
                <p:cNvSpPr>
                  <a:spLocks/>
                </p:cNvSpPr>
                <p:nvPr/>
              </p:nvSpPr>
              <p:spPr bwMode="auto">
                <a:xfrm>
                  <a:off x="4209" y="3541"/>
                  <a:ext cx="20" cy="46"/>
                </a:xfrm>
                <a:custGeom>
                  <a:avLst/>
                  <a:gdLst>
                    <a:gd name="T0" fmla="*/ 1 w 40"/>
                    <a:gd name="T1" fmla="*/ 2 h 92"/>
                    <a:gd name="T2" fmla="*/ 5 w 40"/>
                    <a:gd name="T3" fmla="*/ 2 h 92"/>
                    <a:gd name="T4" fmla="*/ 10 w 40"/>
                    <a:gd name="T5" fmla="*/ 1 h 92"/>
                    <a:gd name="T6" fmla="*/ 14 w 40"/>
                    <a:gd name="T7" fmla="*/ 0 h 92"/>
                    <a:gd name="T8" fmla="*/ 14 w 40"/>
                    <a:gd name="T9" fmla="*/ 2 h 92"/>
                    <a:gd name="T10" fmla="*/ 15 w 40"/>
                    <a:gd name="T11" fmla="*/ 6 h 92"/>
                    <a:gd name="T12" fmla="*/ 17 w 40"/>
                    <a:gd name="T13" fmla="*/ 10 h 92"/>
                    <a:gd name="T14" fmla="*/ 18 w 40"/>
                    <a:gd name="T15" fmla="*/ 12 h 92"/>
                    <a:gd name="T16" fmla="*/ 19 w 40"/>
                    <a:gd name="T17" fmla="*/ 15 h 92"/>
                    <a:gd name="T18" fmla="*/ 19 w 40"/>
                    <a:gd name="T19" fmla="*/ 19 h 92"/>
                    <a:gd name="T20" fmla="*/ 19 w 40"/>
                    <a:gd name="T21" fmla="*/ 23 h 92"/>
                    <a:gd name="T22" fmla="*/ 20 w 40"/>
                    <a:gd name="T23" fmla="*/ 26 h 92"/>
                    <a:gd name="T24" fmla="*/ 20 w 40"/>
                    <a:gd name="T25" fmla="*/ 30 h 92"/>
                    <a:gd name="T26" fmla="*/ 20 w 40"/>
                    <a:gd name="T27" fmla="*/ 35 h 92"/>
                    <a:gd name="T28" fmla="*/ 20 w 40"/>
                    <a:gd name="T29" fmla="*/ 38 h 92"/>
                    <a:gd name="T30" fmla="*/ 20 w 40"/>
                    <a:gd name="T31" fmla="*/ 42 h 92"/>
                    <a:gd name="T32" fmla="*/ 19 w 40"/>
                    <a:gd name="T33" fmla="*/ 46 h 92"/>
                    <a:gd name="T34" fmla="*/ 16 w 40"/>
                    <a:gd name="T35" fmla="*/ 46 h 92"/>
                    <a:gd name="T36" fmla="*/ 13 w 40"/>
                    <a:gd name="T37" fmla="*/ 46 h 92"/>
                    <a:gd name="T38" fmla="*/ 14 w 40"/>
                    <a:gd name="T39" fmla="*/ 43 h 92"/>
                    <a:gd name="T40" fmla="*/ 14 w 40"/>
                    <a:gd name="T41" fmla="*/ 40 h 92"/>
                    <a:gd name="T42" fmla="*/ 14 w 40"/>
                    <a:gd name="T43" fmla="*/ 35 h 92"/>
                    <a:gd name="T44" fmla="*/ 14 w 40"/>
                    <a:gd name="T45" fmla="*/ 30 h 92"/>
                    <a:gd name="T46" fmla="*/ 14 w 40"/>
                    <a:gd name="T47" fmla="*/ 25 h 92"/>
                    <a:gd name="T48" fmla="*/ 12 w 40"/>
                    <a:gd name="T49" fmla="*/ 20 h 92"/>
                    <a:gd name="T50" fmla="*/ 10 w 40"/>
                    <a:gd name="T51" fmla="*/ 15 h 92"/>
                    <a:gd name="T52" fmla="*/ 9 w 40"/>
                    <a:gd name="T53" fmla="*/ 14 h 92"/>
                    <a:gd name="T54" fmla="*/ 6 w 40"/>
                    <a:gd name="T55" fmla="*/ 14 h 92"/>
                    <a:gd name="T56" fmla="*/ 3 w 40"/>
                    <a:gd name="T57" fmla="*/ 12 h 92"/>
                    <a:gd name="T58" fmla="*/ 1 w 40"/>
                    <a:gd name="T59" fmla="*/ 10 h 92"/>
                    <a:gd name="T60" fmla="*/ 0 w 40"/>
                    <a:gd name="T61" fmla="*/ 6 h 92"/>
                    <a:gd name="T62" fmla="*/ 1 w 40"/>
                    <a:gd name="T63" fmla="*/ 2 h 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92"/>
                    <a:gd name="T98" fmla="*/ 40 w 40"/>
                    <a:gd name="T99" fmla="*/ 92 h 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92">
                      <a:moveTo>
                        <a:pt x="1" y="4"/>
                      </a:moveTo>
                      <a:lnTo>
                        <a:pt x="3" y="4"/>
                      </a:lnTo>
                      <a:lnTo>
                        <a:pt x="6" y="4"/>
                      </a:lnTo>
                      <a:lnTo>
                        <a:pt x="10" y="4"/>
                      </a:lnTo>
                      <a:lnTo>
                        <a:pt x="15" y="4"/>
                      </a:lnTo>
                      <a:lnTo>
                        <a:pt x="19" y="3"/>
                      </a:lnTo>
                      <a:lnTo>
                        <a:pt x="23" y="1"/>
                      </a:lnTo>
                      <a:lnTo>
                        <a:pt x="28" y="0"/>
                      </a:lnTo>
                      <a:lnTo>
                        <a:pt x="28" y="1"/>
                      </a:lnTo>
                      <a:lnTo>
                        <a:pt x="29" y="4"/>
                      </a:lnTo>
                      <a:lnTo>
                        <a:pt x="31" y="7"/>
                      </a:lnTo>
                      <a:lnTo>
                        <a:pt x="31" y="12"/>
                      </a:lnTo>
                      <a:lnTo>
                        <a:pt x="34" y="16"/>
                      </a:lnTo>
                      <a:lnTo>
                        <a:pt x="34" y="19"/>
                      </a:lnTo>
                      <a:lnTo>
                        <a:pt x="34" y="22"/>
                      </a:lnTo>
                      <a:lnTo>
                        <a:pt x="35" y="25"/>
                      </a:lnTo>
                      <a:lnTo>
                        <a:pt x="37" y="28"/>
                      </a:lnTo>
                      <a:lnTo>
                        <a:pt x="37" y="31"/>
                      </a:lnTo>
                      <a:lnTo>
                        <a:pt x="37" y="35"/>
                      </a:lnTo>
                      <a:lnTo>
                        <a:pt x="37" y="38"/>
                      </a:lnTo>
                      <a:lnTo>
                        <a:pt x="38" y="41"/>
                      </a:lnTo>
                      <a:lnTo>
                        <a:pt x="38" y="45"/>
                      </a:lnTo>
                      <a:lnTo>
                        <a:pt x="40" y="50"/>
                      </a:lnTo>
                      <a:lnTo>
                        <a:pt x="40" y="53"/>
                      </a:lnTo>
                      <a:lnTo>
                        <a:pt x="40" y="57"/>
                      </a:lnTo>
                      <a:lnTo>
                        <a:pt x="40" y="60"/>
                      </a:lnTo>
                      <a:lnTo>
                        <a:pt x="40" y="64"/>
                      </a:lnTo>
                      <a:lnTo>
                        <a:pt x="40" y="69"/>
                      </a:lnTo>
                      <a:lnTo>
                        <a:pt x="40" y="72"/>
                      </a:lnTo>
                      <a:lnTo>
                        <a:pt x="40" y="76"/>
                      </a:lnTo>
                      <a:lnTo>
                        <a:pt x="40" y="80"/>
                      </a:lnTo>
                      <a:lnTo>
                        <a:pt x="40" y="83"/>
                      </a:lnTo>
                      <a:lnTo>
                        <a:pt x="40" y="88"/>
                      </a:lnTo>
                      <a:lnTo>
                        <a:pt x="37" y="91"/>
                      </a:lnTo>
                      <a:lnTo>
                        <a:pt x="35" y="92"/>
                      </a:lnTo>
                      <a:lnTo>
                        <a:pt x="32" y="92"/>
                      </a:lnTo>
                      <a:lnTo>
                        <a:pt x="26" y="91"/>
                      </a:lnTo>
                      <a:lnTo>
                        <a:pt x="26" y="89"/>
                      </a:lnTo>
                      <a:lnTo>
                        <a:pt x="28" y="86"/>
                      </a:lnTo>
                      <a:lnTo>
                        <a:pt x="28" y="83"/>
                      </a:lnTo>
                      <a:lnTo>
                        <a:pt x="28" y="79"/>
                      </a:lnTo>
                      <a:lnTo>
                        <a:pt x="28" y="75"/>
                      </a:lnTo>
                      <a:lnTo>
                        <a:pt x="28" y="70"/>
                      </a:lnTo>
                      <a:lnTo>
                        <a:pt x="29" y="66"/>
                      </a:lnTo>
                      <a:lnTo>
                        <a:pt x="28" y="60"/>
                      </a:lnTo>
                      <a:lnTo>
                        <a:pt x="28" y="54"/>
                      </a:lnTo>
                      <a:lnTo>
                        <a:pt x="28" y="50"/>
                      </a:lnTo>
                      <a:lnTo>
                        <a:pt x="26" y="45"/>
                      </a:lnTo>
                      <a:lnTo>
                        <a:pt x="25" y="39"/>
                      </a:lnTo>
                      <a:lnTo>
                        <a:pt x="23" y="35"/>
                      </a:lnTo>
                      <a:lnTo>
                        <a:pt x="21" y="31"/>
                      </a:lnTo>
                      <a:lnTo>
                        <a:pt x="19" y="28"/>
                      </a:lnTo>
                      <a:lnTo>
                        <a:pt x="18" y="28"/>
                      </a:lnTo>
                      <a:lnTo>
                        <a:pt x="15" y="28"/>
                      </a:lnTo>
                      <a:lnTo>
                        <a:pt x="12" y="28"/>
                      </a:lnTo>
                      <a:lnTo>
                        <a:pt x="9" y="26"/>
                      </a:lnTo>
                      <a:lnTo>
                        <a:pt x="6" y="25"/>
                      </a:lnTo>
                      <a:lnTo>
                        <a:pt x="3" y="22"/>
                      </a:lnTo>
                      <a:lnTo>
                        <a:pt x="1" y="19"/>
                      </a:lnTo>
                      <a:lnTo>
                        <a:pt x="0" y="16"/>
                      </a:lnTo>
                      <a:lnTo>
                        <a:pt x="0" y="13"/>
                      </a:lnTo>
                      <a:lnTo>
                        <a:pt x="1" y="10"/>
                      </a:lnTo>
                      <a:lnTo>
                        <a:pt x="1" y="4"/>
                      </a:lnTo>
                      <a:close/>
                    </a:path>
                  </a:pathLst>
                </a:custGeom>
                <a:solidFill>
                  <a:srgbClr val="FFDEBF"/>
                </a:solidFill>
                <a:ln w="9525">
                  <a:noFill/>
                  <a:round/>
                  <a:headEnd/>
                  <a:tailEnd/>
                </a:ln>
              </p:spPr>
              <p:txBody>
                <a:bodyPr/>
                <a:lstStyle/>
                <a:p>
                  <a:endParaRPr lang="en-US" sz="1725"/>
                </a:p>
              </p:txBody>
            </p:sp>
            <p:sp>
              <p:nvSpPr>
                <p:cNvPr id="5797" name="Freeform 145"/>
                <p:cNvSpPr>
                  <a:spLocks/>
                </p:cNvSpPr>
                <p:nvPr/>
              </p:nvSpPr>
              <p:spPr bwMode="auto">
                <a:xfrm>
                  <a:off x="4141" y="3690"/>
                  <a:ext cx="191" cy="262"/>
                </a:xfrm>
                <a:custGeom>
                  <a:avLst/>
                  <a:gdLst>
                    <a:gd name="T0" fmla="*/ 0 w 382"/>
                    <a:gd name="T1" fmla="*/ 262 h 525"/>
                    <a:gd name="T2" fmla="*/ 0 w 382"/>
                    <a:gd name="T3" fmla="*/ 258 h 525"/>
                    <a:gd name="T4" fmla="*/ 0 w 382"/>
                    <a:gd name="T5" fmla="*/ 254 h 525"/>
                    <a:gd name="T6" fmla="*/ 1 w 382"/>
                    <a:gd name="T7" fmla="*/ 250 h 525"/>
                    <a:gd name="T8" fmla="*/ 1 w 382"/>
                    <a:gd name="T9" fmla="*/ 248 h 525"/>
                    <a:gd name="T10" fmla="*/ 2 w 382"/>
                    <a:gd name="T11" fmla="*/ 243 h 525"/>
                    <a:gd name="T12" fmla="*/ 2 w 382"/>
                    <a:gd name="T13" fmla="*/ 239 h 525"/>
                    <a:gd name="T14" fmla="*/ 3 w 382"/>
                    <a:gd name="T15" fmla="*/ 235 h 525"/>
                    <a:gd name="T16" fmla="*/ 3 w 382"/>
                    <a:gd name="T17" fmla="*/ 231 h 525"/>
                    <a:gd name="T18" fmla="*/ 5 w 382"/>
                    <a:gd name="T19" fmla="*/ 227 h 525"/>
                    <a:gd name="T20" fmla="*/ 5 w 382"/>
                    <a:gd name="T21" fmla="*/ 223 h 525"/>
                    <a:gd name="T22" fmla="*/ 6 w 382"/>
                    <a:gd name="T23" fmla="*/ 220 h 525"/>
                    <a:gd name="T24" fmla="*/ 7 w 382"/>
                    <a:gd name="T25" fmla="*/ 216 h 525"/>
                    <a:gd name="T26" fmla="*/ 8 w 382"/>
                    <a:gd name="T27" fmla="*/ 214 h 525"/>
                    <a:gd name="T28" fmla="*/ 10 w 382"/>
                    <a:gd name="T29" fmla="*/ 210 h 525"/>
                    <a:gd name="T30" fmla="*/ 12 w 382"/>
                    <a:gd name="T31" fmla="*/ 206 h 525"/>
                    <a:gd name="T32" fmla="*/ 14 w 382"/>
                    <a:gd name="T33" fmla="*/ 202 h 525"/>
                    <a:gd name="T34" fmla="*/ 19 w 382"/>
                    <a:gd name="T35" fmla="*/ 196 h 525"/>
                    <a:gd name="T36" fmla="*/ 22 w 382"/>
                    <a:gd name="T37" fmla="*/ 190 h 525"/>
                    <a:gd name="T38" fmla="*/ 27 w 382"/>
                    <a:gd name="T39" fmla="*/ 183 h 525"/>
                    <a:gd name="T40" fmla="*/ 32 w 382"/>
                    <a:gd name="T41" fmla="*/ 175 h 525"/>
                    <a:gd name="T42" fmla="*/ 38 w 382"/>
                    <a:gd name="T43" fmla="*/ 167 h 525"/>
                    <a:gd name="T44" fmla="*/ 43 w 382"/>
                    <a:gd name="T45" fmla="*/ 158 h 525"/>
                    <a:gd name="T46" fmla="*/ 49 w 382"/>
                    <a:gd name="T47" fmla="*/ 149 h 525"/>
                    <a:gd name="T48" fmla="*/ 55 w 382"/>
                    <a:gd name="T49" fmla="*/ 138 h 525"/>
                    <a:gd name="T50" fmla="*/ 62 w 382"/>
                    <a:gd name="T51" fmla="*/ 129 h 525"/>
                    <a:gd name="T52" fmla="*/ 70 w 382"/>
                    <a:gd name="T53" fmla="*/ 119 h 525"/>
                    <a:gd name="T54" fmla="*/ 77 w 382"/>
                    <a:gd name="T55" fmla="*/ 108 h 525"/>
                    <a:gd name="T56" fmla="*/ 85 w 382"/>
                    <a:gd name="T57" fmla="*/ 99 h 525"/>
                    <a:gd name="T58" fmla="*/ 91 w 382"/>
                    <a:gd name="T59" fmla="*/ 89 h 525"/>
                    <a:gd name="T60" fmla="*/ 98 w 382"/>
                    <a:gd name="T61" fmla="*/ 78 h 525"/>
                    <a:gd name="T62" fmla="*/ 105 w 382"/>
                    <a:gd name="T63" fmla="*/ 68 h 525"/>
                    <a:gd name="T64" fmla="*/ 113 w 382"/>
                    <a:gd name="T65" fmla="*/ 58 h 525"/>
                    <a:gd name="T66" fmla="*/ 120 w 382"/>
                    <a:gd name="T67" fmla="*/ 50 h 525"/>
                    <a:gd name="T68" fmla="*/ 127 w 382"/>
                    <a:gd name="T69" fmla="*/ 41 h 525"/>
                    <a:gd name="T70" fmla="*/ 135 w 382"/>
                    <a:gd name="T71" fmla="*/ 33 h 525"/>
                    <a:gd name="T72" fmla="*/ 141 w 382"/>
                    <a:gd name="T73" fmla="*/ 26 h 525"/>
                    <a:gd name="T74" fmla="*/ 147 w 382"/>
                    <a:gd name="T75" fmla="*/ 19 h 525"/>
                    <a:gd name="T76" fmla="*/ 154 w 382"/>
                    <a:gd name="T77" fmla="*/ 13 h 525"/>
                    <a:gd name="T78" fmla="*/ 159 w 382"/>
                    <a:gd name="T79" fmla="*/ 9 h 525"/>
                    <a:gd name="T80" fmla="*/ 164 w 382"/>
                    <a:gd name="T81" fmla="*/ 5 h 525"/>
                    <a:gd name="T82" fmla="*/ 169 w 382"/>
                    <a:gd name="T83" fmla="*/ 2 h 525"/>
                    <a:gd name="T84" fmla="*/ 173 w 382"/>
                    <a:gd name="T85" fmla="*/ 0 h 525"/>
                    <a:gd name="T86" fmla="*/ 177 w 382"/>
                    <a:gd name="T87" fmla="*/ 0 h 525"/>
                    <a:gd name="T88" fmla="*/ 182 w 382"/>
                    <a:gd name="T89" fmla="*/ 1 h 525"/>
                    <a:gd name="T90" fmla="*/ 187 w 382"/>
                    <a:gd name="T91" fmla="*/ 4 h 525"/>
                    <a:gd name="T92" fmla="*/ 190 w 382"/>
                    <a:gd name="T93" fmla="*/ 8 h 525"/>
                    <a:gd name="T94" fmla="*/ 191 w 382"/>
                    <a:gd name="T95" fmla="*/ 13 h 525"/>
                    <a:gd name="T96" fmla="*/ 191 w 382"/>
                    <a:gd name="T97" fmla="*/ 18 h 525"/>
                    <a:gd name="T98" fmla="*/ 190 w 382"/>
                    <a:gd name="T99" fmla="*/ 24 h 525"/>
                    <a:gd name="T100" fmla="*/ 187 w 382"/>
                    <a:gd name="T101" fmla="*/ 30 h 525"/>
                    <a:gd name="T102" fmla="*/ 186 w 382"/>
                    <a:gd name="T103" fmla="*/ 35 h 525"/>
                    <a:gd name="T104" fmla="*/ 184 w 382"/>
                    <a:gd name="T105" fmla="*/ 38 h 525"/>
                    <a:gd name="T106" fmla="*/ 182 w 382"/>
                    <a:gd name="T107" fmla="*/ 42 h 525"/>
                    <a:gd name="T108" fmla="*/ 179 w 382"/>
                    <a:gd name="T109" fmla="*/ 48 h 525"/>
                    <a:gd name="T110" fmla="*/ 175 w 382"/>
                    <a:gd name="T111" fmla="*/ 54 h 525"/>
                    <a:gd name="T112" fmla="*/ 171 w 382"/>
                    <a:gd name="T113" fmla="*/ 58 h 525"/>
                    <a:gd name="T114" fmla="*/ 168 w 382"/>
                    <a:gd name="T115" fmla="*/ 63 h 525"/>
                    <a:gd name="T116" fmla="*/ 165 w 382"/>
                    <a:gd name="T117" fmla="*/ 67 h 525"/>
                    <a:gd name="T118" fmla="*/ 163 w 382"/>
                    <a:gd name="T119" fmla="*/ 70 h 525"/>
                    <a:gd name="T120" fmla="*/ 38 w 382"/>
                    <a:gd name="T121" fmla="*/ 220 h 525"/>
                    <a:gd name="T122" fmla="*/ 6 w 382"/>
                    <a:gd name="T123" fmla="*/ 256 h 525"/>
                    <a:gd name="T124" fmla="*/ 0 w 382"/>
                    <a:gd name="T125" fmla="*/ 262 h 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2"/>
                    <a:gd name="T190" fmla="*/ 0 h 525"/>
                    <a:gd name="T191" fmla="*/ 382 w 382"/>
                    <a:gd name="T192" fmla="*/ 525 h 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2" h="525">
                      <a:moveTo>
                        <a:pt x="0" y="525"/>
                      </a:moveTo>
                      <a:lnTo>
                        <a:pt x="0" y="525"/>
                      </a:lnTo>
                      <a:lnTo>
                        <a:pt x="0" y="522"/>
                      </a:lnTo>
                      <a:lnTo>
                        <a:pt x="0" y="517"/>
                      </a:lnTo>
                      <a:lnTo>
                        <a:pt x="0" y="512"/>
                      </a:lnTo>
                      <a:lnTo>
                        <a:pt x="0" y="509"/>
                      </a:lnTo>
                      <a:lnTo>
                        <a:pt x="1" y="506"/>
                      </a:lnTo>
                      <a:lnTo>
                        <a:pt x="1" y="501"/>
                      </a:lnTo>
                      <a:lnTo>
                        <a:pt x="3" y="498"/>
                      </a:lnTo>
                      <a:lnTo>
                        <a:pt x="3" y="496"/>
                      </a:lnTo>
                      <a:lnTo>
                        <a:pt x="3" y="491"/>
                      </a:lnTo>
                      <a:lnTo>
                        <a:pt x="4" y="487"/>
                      </a:lnTo>
                      <a:lnTo>
                        <a:pt x="4" y="484"/>
                      </a:lnTo>
                      <a:lnTo>
                        <a:pt x="4" y="479"/>
                      </a:lnTo>
                      <a:lnTo>
                        <a:pt x="6" y="475"/>
                      </a:lnTo>
                      <a:lnTo>
                        <a:pt x="6" y="471"/>
                      </a:lnTo>
                      <a:lnTo>
                        <a:pt x="7" y="468"/>
                      </a:lnTo>
                      <a:lnTo>
                        <a:pt x="7" y="463"/>
                      </a:lnTo>
                      <a:lnTo>
                        <a:pt x="9" y="459"/>
                      </a:lnTo>
                      <a:lnTo>
                        <a:pt x="9" y="454"/>
                      </a:lnTo>
                      <a:lnTo>
                        <a:pt x="10" y="452"/>
                      </a:lnTo>
                      <a:lnTo>
                        <a:pt x="10" y="447"/>
                      </a:lnTo>
                      <a:lnTo>
                        <a:pt x="12" y="444"/>
                      </a:lnTo>
                      <a:lnTo>
                        <a:pt x="12" y="440"/>
                      </a:lnTo>
                      <a:lnTo>
                        <a:pt x="13" y="438"/>
                      </a:lnTo>
                      <a:lnTo>
                        <a:pt x="15" y="432"/>
                      </a:lnTo>
                      <a:lnTo>
                        <a:pt x="16" y="430"/>
                      </a:lnTo>
                      <a:lnTo>
                        <a:pt x="16" y="428"/>
                      </a:lnTo>
                      <a:lnTo>
                        <a:pt x="19" y="424"/>
                      </a:lnTo>
                      <a:lnTo>
                        <a:pt x="20" y="421"/>
                      </a:lnTo>
                      <a:lnTo>
                        <a:pt x="22" y="418"/>
                      </a:lnTo>
                      <a:lnTo>
                        <a:pt x="23" y="413"/>
                      </a:lnTo>
                      <a:lnTo>
                        <a:pt x="28" y="411"/>
                      </a:lnTo>
                      <a:lnTo>
                        <a:pt x="29" y="405"/>
                      </a:lnTo>
                      <a:lnTo>
                        <a:pt x="34" y="400"/>
                      </a:lnTo>
                      <a:lnTo>
                        <a:pt x="37" y="393"/>
                      </a:lnTo>
                      <a:lnTo>
                        <a:pt x="41" y="387"/>
                      </a:lnTo>
                      <a:lnTo>
                        <a:pt x="44" y="381"/>
                      </a:lnTo>
                      <a:lnTo>
                        <a:pt x="48" y="374"/>
                      </a:lnTo>
                      <a:lnTo>
                        <a:pt x="54" y="367"/>
                      </a:lnTo>
                      <a:lnTo>
                        <a:pt x="60" y="359"/>
                      </a:lnTo>
                      <a:lnTo>
                        <a:pt x="64" y="350"/>
                      </a:lnTo>
                      <a:lnTo>
                        <a:pt x="69" y="342"/>
                      </a:lnTo>
                      <a:lnTo>
                        <a:pt x="75" y="334"/>
                      </a:lnTo>
                      <a:lnTo>
                        <a:pt x="81" y="326"/>
                      </a:lnTo>
                      <a:lnTo>
                        <a:pt x="86" y="317"/>
                      </a:lnTo>
                      <a:lnTo>
                        <a:pt x="92" y="306"/>
                      </a:lnTo>
                      <a:lnTo>
                        <a:pt x="98" y="298"/>
                      </a:lnTo>
                      <a:lnTo>
                        <a:pt x="106" y="287"/>
                      </a:lnTo>
                      <a:lnTo>
                        <a:pt x="111" y="277"/>
                      </a:lnTo>
                      <a:lnTo>
                        <a:pt x="119" y="268"/>
                      </a:lnTo>
                      <a:lnTo>
                        <a:pt x="125" y="258"/>
                      </a:lnTo>
                      <a:lnTo>
                        <a:pt x="132" y="248"/>
                      </a:lnTo>
                      <a:lnTo>
                        <a:pt x="139" y="238"/>
                      </a:lnTo>
                      <a:lnTo>
                        <a:pt x="147" y="227"/>
                      </a:lnTo>
                      <a:lnTo>
                        <a:pt x="154" y="217"/>
                      </a:lnTo>
                      <a:lnTo>
                        <a:pt x="161" y="208"/>
                      </a:lnTo>
                      <a:lnTo>
                        <a:pt x="169" y="198"/>
                      </a:lnTo>
                      <a:lnTo>
                        <a:pt x="175" y="188"/>
                      </a:lnTo>
                      <a:lnTo>
                        <a:pt x="182" y="178"/>
                      </a:lnTo>
                      <a:lnTo>
                        <a:pt x="189" y="167"/>
                      </a:lnTo>
                      <a:lnTo>
                        <a:pt x="197" y="157"/>
                      </a:lnTo>
                      <a:lnTo>
                        <a:pt x="204" y="147"/>
                      </a:lnTo>
                      <a:lnTo>
                        <a:pt x="211" y="137"/>
                      </a:lnTo>
                      <a:lnTo>
                        <a:pt x="219" y="128"/>
                      </a:lnTo>
                      <a:lnTo>
                        <a:pt x="226" y="117"/>
                      </a:lnTo>
                      <a:lnTo>
                        <a:pt x="233" y="109"/>
                      </a:lnTo>
                      <a:lnTo>
                        <a:pt x="241" y="100"/>
                      </a:lnTo>
                      <a:lnTo>
                        <a:pt x="248" y="91"/>
                      </a:lnTo>
                      <a:lnTo>
                        <a:pt x="255" y="82"/>
                      </a:lnTo>
                      <a:lnTo>
                        <a:pt x="261" y="75"/>
                      </a:lnTo>
                      <a:lnTo>
                        <a:pt x="269" y="66"/>
                      </a:lnTo>
                      <a:lnTo>
                        <a:pt x="276" y="60"/>
                      </a:lnTo>
                      <a:lnTo>
                        <a:pt x="282" y="52"/>
                      </a:lnTo>
                      <a:lnTo>
                        <a:pt x="288" y="46"/>
                      </a:lnTo>
                      <a:lnTo>
                        <a:pt x="294" y="38"/>
                      </a:lnTo>
                      <a:lnTo>
                        <a:pt x="301" y="34"/>
                      </a:lnTo>
                      <a:lnTo>
                        <a:pt x="307" y="27"/>
                      </a:lnTo>
                      <a:lnTo>
                        <a:pt x="313" y="22"/>
                      </a:lnTo>
                      <a:lnTo>
                        <a:pt x="317" y="18"/>
                      </a:lnTo>
                      <a:lnTo>
                        <a:pt x="323" y="13"/>
                      </a:lnTo>
                      <a:lnTo>
                        <a:pt x="327" y="10"/>
                      </a:lnTo>
                      <a:lnTo>
                        <a:pt x="333" y="8"/>
                      </a:lnTo>
                      <a:lnTo>
                        <a:pt x="338" y="5"/>
                      </a:lnTo>
                      <a:lnTo>
                        <a:pt x="343" y="3"/>
                      </a:lnTo>
                      <a:lnTo>
                        <a:pt x="346" y="0"/>
                      </a:lnTo>
                      <a:lnTo>
                        <a:pt x="351" y="0"/>
                      </a:lnTo>
                      <a:lnTo>
                        <a:pt x="354" y="0"/>
                      </a:lnTo>
                      <a:lnTo>
                        <a:pt x="358" y="2"/>
                      </a:lnTo>
                      <a:lnTo>
                        <a:pt x="364" y="3"/>
                      </a:lnTo>
                      <a:lnTo>
                        <a:pt x="368" y="6"/>
                      </a:lnTo>
                      <a:lnTo>
                        <a:pt x="373" y="9"/>
                      </a:lnTo>
                      <a:lnTo>
                        <a:pt x="376" y="13"/>
                      </a:lnTo>
                      <a:lnTo>
                        <a:pt x="379" y="16"/>
                      </a:lnTo>
                      <a:lnTo>
                        <a:pt x="380" y="22"/>
                      </a:lnTo>
                      <a:lnTo>
                        <a:pt x="382" y="27"/>
                      </a:lnTo>
                      <a:lnTo>
                        <a:pt x="382" y="32"/>
                      </a:lnTo>
                      <a:lnTo>
                        <a:pt x="382" y="37"/>
                      </a:lnTo>
                      <a:lnTo>
                        <a:pt x="380" y="43"/>
                      </a:lnTo>
                      <a:lnTo>
                        <a:pt x="379" y="49"/>
                      </a:lnTo>
                      <a:lnTo>
                        <a:pt x="377" y="56"/>
                      </a:lnTo>
                      <a:lnTo>
                        <a:pt x="374" y="60"/>
                      </a:lnTo>
                      <a:lnTo>
                        <a:pt x="373" y="68"/>
                      </a:lnTo>
                      <a:lnTo>
                        <a:pt x="371" y="71"/>
                      </a:lnTo>
                      <a:lnTo>
                        <a:pt x="370" y="74"/>
                      </a:lnTo>
                      <a:lnTo>
                        <a:pt x="368" y="76"/>
                      </a:lnTo>
                      <a:lnTo>
                        <a:pt x="367" y="79"/>
                      </a:lnTo>
                      <a:lnTo>
                        <a:pt x="363" y="85"/>
                      </a:lnTo>
                      <a:lnTo>
                        <a:pt x="360" y="91"/>
                      </a:lnTo>
                      <a:lnTo>
                        <a:pt x="357" y="97"/>
                      </a:lnTo>
                      <a:lnTo>
                        <a:pt x="352" y="103"/>
                      </a:lnTo>
                      <a:lnTo>
                        <a:pt x="349" y="109"/>
                      </a:lnTo>
                      <a:lnTo>
                        <a:pt x="345" y="113"/>
                      </a:lnTo>
                      <a:lnTo>
                        <a:pt x="342" y="117"/>
                      </a:lnTo>
                      <a:lnTo>
                        <a:pt x="339" y="123"/>
                      </a:lnTo>
                      <a:lnTo>
                        <a:pt x="336" y="126"/>
                      </a:lnTo>
                      <a:lnTo>
                        <a:pt x="333" y="131"/>
                      </a:lnTo>
                      <a:lnTo>
                        <a:pt x="330" y="134"/>
                      </a:lnTo>
                      <a:lnTo>
                        <a:pt x="329" y="137"/>
                      </a:lnTo>
                      <a:lnTo>
                        <a:pt x="326" y="141"/>
                      </a:lnTo>
                      <a:lnTo>
                        <a:pt x="324" y="142"/>
                      </a:lnTo>
                      <a:lnTo>
                        <a:pt x="75" y="440"/>
                      </a:lnTo>
                      <a:lnTo>
                        <a:pt x="25" y="497"/>
                      </a:lnTo>
                      <a:lnTo>
                        <a:pt x="12" y="512"/>
                      </a:lnTo>
                      <a:lnTo>
                        <a:pt x="0" y="525"/>
                      </a:lnTo>
                      <a:close/>
                    </a:path>
                  </a:pathLst>
                </a:custGeom>
                <a:solidFill>
                  <a:srgbClr val="999975"/>
                </a:solidFill>
                <a:ln w="9525">
                  <a:noFill/>
                  <a:round/>
                  <a:headEnd/>
                  <a:tailEnd/>
                </a:ln>
              </p:spPr>
              <p:txBody>
                <a:bodyPr/>
                <a:lstStyle/>
                <a:p>
                  <a:endParaRPr lang="en-US" sz="1725"/>
                </a:p>
              </p:txBody>
            </p:sp>
            <p:sp>
              <p:nvSpPr>
                <p:cNvPr id="5798" name="Freeform 146"/>
                <p:cNvSpPr>
                  <a:spLocks/>
                </p:cNvSpPr>
                <p:nvPr/>
              </p:nvSpPr>
              <p:spPr bwMode="auto">
                <a:xfrm>
                  <a:off x="4171" y="3455"/>
                  <a:ext cx="94" cy="95"/>
                </a:xfrm>
                <a:custGeom>
                  <a:avLst/>
                  <a:gdLst>
                    <a:gd name="T0" fmla="*/ 33 w 188"/>
                    <a:gd name="T1" fmla="*/ 82 h 191"/>
                    <a:gd name="T2" fmla="*/ 27 w 188"/>
                    <a:gd name="T3" fmla="*/ 87 h 191"/>
                    <a:gd name="T4" fmla="*/ 21 w 188"/>
                    <a:gd name="T5" fmla="*/ 92 h 191"/>
                    <a:gd name="T6" fmla="*/ 14 w 188"/>
                    <a:gd name="T7" fmla="*/ 95 h 191"/>
                    <a:gd name="T8" fmla="*/ 9 w 188"/>
                    <a:gd name="T9" fmla="*/ 93 h 191"/>
                    <a:gd name="T10" fmla="*/ 4 w 188"/>
                    <a:gd name="T11" fmla="*/ 86 h 191"/>
                    <a:gd name="T12" fmla="*/ 1 w 188"/>
                    <a:gd name="T13" fmla="*/ 79 h 191"/>
                    <a:gd name="T14" fmla="*/ 0 w 188"/>
                    <a:gd name="T15" fmla="*/ 72 h 191"/>
                    <a:gd name="T16" fmla="*/ 1 w 188"/>
                    <a:gd name="T17" fmla="*/ 64 h 191"/>
                    <a:gd name="T18" fmla="*/ 6 w 188"/>
                    <a:gd name="T19" fmla="*/ 56 h 191"/>
                    <a:gd name="T20" fmla="*/ 6 w 188"/>
                    <a:gd name="T21" fmla="*/ 51 h 191"/>
                    <a:gd name="T22" fmla="*/ 3 w 188"/>
                    <a:gd name="T23" fmla="*/ 46 h 191"/>
                    <a:gd name="T24" fmla="*/ 1 w 188"/>
                    <a:gd name="T25" fmla="*/ 39 h 191"/>
                    <a:gd name="T26" fmla="*/ 0 w 188"/>
                    <a:gd name="T27" fmla="*/ 33 h 191"/>
                    <a:gd name="T28" fmla="*/ 3 w 188"/>
                    <a:gd name="T29" fmla="*/ 27 h 191"/>
                    <a:gd name="T30" fmla="*/ 8 w 188"/>
                    <a:gd name="T31" fmla="*/ 23 h 191"/>
                    <a:gd name="T32" fmla="*/ 13 w 188"/>
                    <a:gd name="T33" fmla="*/ 22 h 191"/>
                    <a:gd name="T34" fmla="*/ 20 w 188"/>
                    <a:gd name="T35" fmla="*/ 22 h 191"/>
                    <a:gd name="T36" fmla="*/ 24 w 188"/>
                    <a:gd name="T37" fmla="*/ 23 h 191"/>
                    <a:gd name="T38" fmla="*/ 24 w 188"/>
                    <a:gd name="T39" fmla="*/ 20 h 191"/>
                    <a:gd name="T40" fmla="*/ 24 w 188"/>
                    <a:gd name="T41" fmla="*/ 14 h 191"/>
                    <a:gd name="T42" fmla="*/ 26 w 188"/>
                    <a:gd name="T43" fmla="*/ 7 h 191"/>
                    <a:gd name="T44" fmla="*/ 31 w 188"/>
                    <a:gd name="T45" fmla="*/ 1 h 191"/>
                    <a:gd name="T46" fmla="*/ 37 w 188"/>
                    <a:gd name="T47" fmla="*/ 0 h 191"/>
                    <a:gd name="T48" fmla="*/ 43 w 188"/>
                    <a:gd name="T49" fmla="*/ 0 h 191"/>
                    <a:gd name="T50" fmla="*/ 48 w 188"/>
                    <a:gd name="T51" fmla="*/ 1 h 191"/>
                    <a:gd name="T52" fmla="*/ 52 w 188"/>
                    <a:gd name="T53" fmla="*/ 7 h 191"/>
                    <a:gd name="T54" fmla="*/ 55 w 188"/>
                    <a:gd name="T55" fmla="*/ 11 h 191"/>
                    <a:gd name="T56" fmla="*/ 56 w 188"/>
                    <a:gd name="T57" fmla="*/ 17 h 191"/>
                    <a:gd name="T58" fmla="*/ 56 w 188"/>
                    <a:gd name="T59" fmla="*/ 21 h 191"/>
                    <a:gd name="T60" fmla="*/ 61 w 188"/>
                    <a:gd name="T61" fmla="*/ 20 h 191"/>
                    <a:gd name="T62" fmla="*/ 70 w 188"/>
                    <a:gd name="T63" fmla="*/ 19 h 191"/>
                    <a:gd name="T64" fmla="*/ 75 w 188"/>
                    <a:gd name="T65" fmla="*/ 19 h 191"/>
                    <a:gd name="T66" fmla="*/ 79 w 188"/>
                    <a:gd name="T67" fmla="*/ 19 h 191"/>
                    <a:gd name="T68" fmla="*/ 84 w 188"/>
                    <a:gd name="T69" fmla="*/ 20 h 191"/>
                    <a:gd name="T70" fmla="*/ 90 w 188"/>
                    <a:gd name="T71" fmla="*/ 23 h 191"/>
                    <a:gd name="T72" fmla="*/ 93 w 188"/>
                    <a:gd name="T73" fmla="*/ 28 h 191"/>
                    <a:gd name="T74" fmla="*/ 93 w 188"/>
                    <a:gd name="T75" fmla="*/ 33 h 191"/>
                    <a:gd name="T76" fmla="*/ 93 w 188"/>
                    <a:gd name="T77" fmla="*/ 37 h 191"/>
                    <a:gd name="T78" fmla="*/ 92 w 188"/>
                    <a:gd name="T79" fmla="*/ 44 h 191"/>
                    <a:gd name="T80" fmla="*/ 90 w 188"/>
                    <a:gd name="T81" fmla="*/ 49 h 191"/>
                    <a:gd name="T82" fmla="*/ 85 w 188"/>
                    <a:gd name="T83" fmla="*/ 52 h 191"/>
                    <a:gd name="T84" fmla="*/ 83 w 188"/>
                    <a:gd name="T85" fmla="*/ 53 h 191"/>
                    <a:gd name="T86" fmla="*/ 76 w 188"/>
                    <a:gd name="T87" fmla="*/ 55 h 191"/>
                    <a:gd name="T88" fmla="*/ 71 w 188"/>
                    <a:gd name="T89" fmla="*/ 56 h 191"/>
                    <a:gd name="T90" fmla="*/ 71 w 188"/>
                    <a:gd name="T91" fmla="*/ 61 h 191"/>
                    <a:gd name="T92" fmla="*/ 70 w 188"/>
                    <a:gd name="T93" fmla="*/ 67 h 191"/>
                    <a:gd name="T94" fmla="*/ 68 w 188"/>
                    <a:gd name="T95" fmla="*/ 75 h 191"/>
                    <a:gd name="T96" fmla="*/ 65 w 188"/>
                    <a:gd name="T97" fmla="*/ 81 h 191"/>
                    <a:gd name="T98" fmla="*/ 59 w 188"/>
                    <a:gd name="T99" fmla="*/ 86 h 191"/>
                    <a:gd name="T100" fmla="*/ 52 w 188"/>
                    <a:gd name="T101" fmla="*/ 86 h 191"/>
                    <a:gd name="T102" fmla="*/ 47 w 188"/>
                    <a:gd name="T103" fmla="*/ 86 h 191"/>
                    <a:gd name="T104" fmla="*/ 43 w 188"/>
                    <a:gd name="T105" fmla="*/ 84 h 191"/>
                    <a:gd name="T106" fmla="*/ 36 w 188"/>
                    <a:gd name="T107" fmla="*/ 78 h 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8"/>
                    <a:gd name="T163" fmla="*/ 0 h 191"/>
                    <a:gd name="T164" fmla="*/ 188 w 188"/>
                    <a:gd name="T165" fmla="*/ 191 h 1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8" h="191">
                      <a:moveTo>
                        <a:pt x="72" y="157"/>
                      </a:moveTo>
                      <a:lnTo>
                        <a:pt x="70" y="159"/>
                      </a:lnTo>
                      <a:lnTo>
                        <a:pt x="66" y="164"/>
                      </a:lnTo>
                      <a:lnTo>
                        <a:pt x="63" y="167"/>
                      </a:lnTo>
                      <a:lnTo>
                        <a:pt x="58" y="170"/>
                      </a:lnTo>
                      <a:lnTo>
                        <a:pt x="55" y="175"/>
                      </a:lnTo>
                      <a:lnTo>
                        <a:pt x="51" y="179"/>
                      </a:lnTo>
                      <a:lnTo>
                        <a:pt x="47" y="182"/>
                      </a:lnTo>
                      <a:lnTo>
                        <a:pt x="42" y="185"/>
                      </a:lnTo>
                      <a:lnTo>
                        <a:pt x="36" y="188"/>
                      </a:lnTo>
                      <a:lnTo>
                        <a:pt x="33" y="189"/>
                      </a:lnTo>
                      <a:lnTo>
                        <a:pt x="29" y="191"/>
                      </a:lnTo>
                      <a:lnTo>
                        <a:pt x="25" y="191"/>
                      </a:lnTo>
                      <a:lnTo>
                        <a:pt x="20" y="189"/>
                      </a:lnTo>
                      <a:lnTo>
                        <a:pt x="17" y="186"/>
                      </a:lnTo>
                      <a:lnTo>
                        <a:pt x="14" y="182"/>
                      </a:lnTo>
                      <a:lnTo>
                        <a:pt x="11" y="178"/>
                      </a:lnTo>
                      <a:lnTo>
                        <a:pt x="8" y="173"/>
                      </a:lnTo>
                      <a:lnTo>
                        <a:pt x="5" y="169"/>
                      </a:lnTo>
                      <a:lnTo>
                        <a:pt x="4" y="163"/>
                      </a:lnTo>
                      <a:lnTo>
                        <a:pt x="3" y="159"/>
                      </a:lnTo>
                      <a:lnTo>
                        <a:pt x="1" y="154"/>
                      </a:lnTo>
                      <a:lnTo>
                        <a:pt x="1" y="150"/>
                      </a:lnTo>
                      <a:lnTo>
                        <a:pt x="0" y="145"/>
                      </a:lnTo>
                      <a:lnTo>
                        <a:pt x="1" y="140"/>
                      </a:lnTo>
                      <a:lnTo>
                        <a:pt x="1" y="135"/>
                      </a:lnTo>
                      <a:lnTo>
                        <a:pt x="3" y="129"/>
                      </a:lnTo>
                      <a:lnTo>
                        <a:pt x="4" y="125"/>
                      </a:lnTo>
                      <a:lnTo>
                        <a:pt x="8" y="119"/>
                      </a:lnTo>
                      <a:lnTo>
                        <a:pt x="11" y="113"/>
                      </a:lnTo>
                      <a:lnTo>
                        <a:pt x="17" y="109"/>
                      </a:lnTo>
                      <a:lnTo>
                        <a:pt x="16" y="107"/>
                      </a:lnTo>
                      <a:lnTo>
                        <a:pt x="13" y="103"/>
                      </a:lnTo>
                      <a:lnTo>
                        <a:pt x="10" y="99"/>
                      </a:lnTo>
                      <a:lnTo>
                        <a:pt x="8" y="96"/>
                      </a:lnTo>
                      <a:lnTo>
                        <a:pt x="5" y="93"/>
                      </a:lnTo>
                      <a:lnTo>
                        <a:pt x="4" y="88"/>
                      </a:lnTo>
                      <a:lnTo>
                        <a:pt x="3" y="84"/>
                      </a:lnTo>
                      <a:lnTo>
                        <a:pt x="1" y="79"/>
                      </a:lnTo>
                      <a:lnTo>
                        <a:pt x="0" y="75"/>
                      </a:lnTo>
                      <a:lnTo>
                        <a:pt x="0" y="71"/>
                      </a:lnTo>
                      <a:lnTo>
                        <a:pt x="0" y="66"/>
                      </a:lnTo>
                      <a:lnTo>
                        <a:pt x="1" y="62"/>
                      </a:lnTo>
                      <a:lnTo>
                        <a:pt x="3" y="58"/>
                      </a:lnTo>
                      <a:lnTo>
                        <a:pt x="5" y="55"/>
                      </a:lnTo>
                      <a:lnTo>
                        <a:pt x="10" y="52"/>
                      </a:lnTo>
                      <a:lnTo>
                        <a:pt x="13" y="49"/>
                      </a:lnTo>
                      <a:lnTo>
                        <a:pt x="16" y="47"/>
                      </a:lnTo>
                      <a:lnTo>
                        <a:pt x="20" y="46"/>
                      </a:lnTo>
                      <a:lnTo>
                        <a:pt x="25" y="44"/>
                      </a:lnTo>
                      <a:lnTo>
                        <a:pt x="27" y="44"/>
                      </a:lnTo>
                      <a:lnTo>
                        <a:pt x="30" y="44"/>
                      </a:lnTo>
                      <a:lnTo>
                        <a:pt x="35" y="44"/>
                      </a:lnTo>
                      <a:lnTo>
                        <a:pt x="39" y="44"/>
                      </a:lnTo>
                      <a:lnTo>
                        <a:pt x="45" y="46"/>
                      </a:lnTo>
                      <a:lnTo>
                        <a:pt x="47" y="46"/>
                      </a:lnTo>
                      <a:lnTo>
                        <a:pt x="48" y="47"/>
                      </a:lnTo>
                      <a:lnTo>
                        <a:pt x="48" y="46"/>
                      </a:lnTo>
                      <a:lnTo>
                        <a:pt x="48" y="44"/>
                      </a:lnTo>
                      <a:lnTo>
                        <a:pt x="47" y="41"/>
                      </a:lnTo>
                      <a:lnTo>
                        <a:pt x="47" y="38"/>
                      </a:lnTo>
                      <a:lnTo>
                        <a:pt x="47" y="33"/>
                      </a:lnTo>
                      <a:lnTo>
                        <a:pt x="48" y="28"/>
                      </a:lnTo>
                      <a:lnTo>
                        <a:pt x="48" y="24"/>
                      </a:lnTo>
                      <a:lnTo>
                        <a:pt x="50" y="19"/>
                      </a:lnTo>
                      <a:lnTo>
                        <a:pt x="52" y="14"/>
                      </a:lnTo>
                      <a:lnTo>
                        <a:pt x="55" y="9"/>
                      </a:lnTo>
                      <a:lnTo>
                        <a:pt x="58" y="6"/>
                      </a:lnTo>
                      <a:lnTo>
                        <a:pt x="63" y="3"/>
                      </a:lnTo>
                      <a:lnTo>
                        <a:pt x="66" y="2"/>
                      </a:lnTo>
                      <a:lnTo>
                        <a:pt x="69" y="0"/>
                      </a:lnTo>
                      <a:lnTo>
                        <a:pt x="73" y="0"/>
                      </a:lnTo>
                      <a:lnTo>
                        <a:pt x="76" y="0"/>
                      </a:lnTo>
                      <a:lnTo>
                        <a:pt x="80" y="0"/>
                      </a:lnTo>
                      <a:lnTo>
                        <a:pt x="85" y="0"/>
                      </a:lnTo>
                      <a:lnTo>
                        <a:pt x="89" y="2"/>
                      </a:lnTo>
                      <a:lnTo>
                        <a:pt x="95" y="3"/>
                      </a:lnTo>
                      <a:lnTo>
                        <a:pt x="97" y="3"/>
                      </a:lnTo>
                      <a:lnTo>
                        <a:pt x="98" y="5"/>
                      </a:lnTo>
                      <a:lnTo>
                        <a:pt x="101" y="8"/>
                      </a:lnTo>
                      <a:lnTo>
                        <a:pt x="105" y="14"/>
                      </a:lnTo>
                      <a:lnTo>
                        <a:pt x="107" y="15"/>
                      </a:lnTo>
                      <a:lnTo>
                        <a:pt x="108" y="19"/>
                      </a:lnTo>
                      <a:lnTo>
                        <a:pt x="110" y="22"/>
                      </a:lnTo>
                      <a:lnTo>
                        <a:pt x="111" y="25"/>
                      </a:lnTo>
                      <a:lnTo>
                        <a:pt x="111" y="30"/>
                      </a:lnTo>
                      <a:lnTo>
                        <a:pt x="113" y="34"/>
                      </a:lnTo>
                      <a:lnTo>
                        <a:pt x="113" y="38"/>
                      </a:lnTo>
                      <a:lnTo>
                        <a:pt x="113" y="43"/>
                      </a:lnTo>
                      <a:lnTo>
                        <a:pt x="116" y="41"/>
                      </a:lnTo>
                      <a:lnTo>
                        <a:pt x="119" y="40"/>
                      </a:lnTo>
                      <a:lnTo>
                        <a:pt x="123" y="40"/>
                      </a:lnTo>
                      <a:lnTo>
                        <a:pt x="129" y="38"/>
                      </a:lnTo>
                      <a:lnTo>
                        <a:pt x="135" y="38"/>
                      </a:lnTo>
                      <a:lnTo>
                        <a:pt x="139" y="38"/>
                      </a:lnTo>
                      <a:lnTo>
                        <a:pt x="142" y="38"/>
                      </a:lnTo>
                      <a:lnTo>
                        <a:pt x="145" y="38"/>
                      </a:lnTo>
                      <a:lnTo>
                        <a:pt x="149" y="38"/>
                      </a:lnTo>
                      <a:lnTo>
                        <a:pt x="152" y="38"/>
                      </a:lnTo>
                      <a:lnTo>
                        <a:pt x="155" y="38"/>
                      </a:lnTo>
                      <a:lnTo>
                        <a:pt x="158" y="38"/>
                      </a:lnTo>
                      <a:lnTo>
                        <a:pt x="161" y="38"/>
                      </a:lnTo>
                      <a:lnTo>
                        <a:pt x="166" y="38"/>
                      </a:lnTo>
                      <a:lnTo>
                        <a:pt x="168" y="40"/>
                      </a:lnTo>
                      <a:lnTo>
                        <a:pt x="171" y="40"/>
                      </a:lnTo>
                      <a:lnTo>
                        <a:pt x="174" y="43"/>
                      </a:lnTo>
                      <a:lnTo>
                        <a:pt x="179" y="46"/>
                      </a:lnTo>
                      <a:lnTo>
                        <a:pt x="183" y="50"/>
                      </a:lnTo>
                      <a:lnTo>
                        <a:pt x="185" y="52"/>
                      </a:lnTo>
                      <a:lnTo>
                        <a:pt x="186" y="56"/>
                      </a:lnTo>
                      <a:lnTo>
                        <a:pt x="186" y="59"/>
                      </a:lnTo>
                      <a:lnTo>
                        <a:pt x="188" y="63"/>
                      </a:lnTo>
                      <a:lnTo>
                        <a:pt x="186" y="66"/>
                      </a:lnTo>
                      <a:lnTo>
                        <a:pt x="186" y="69"/>
                      </a:lnTo>
                      <a:lnTo>
                        <a:pt x="186" y="72"/>
                      </a:lnTo>
                      <a:lnTo>
                        <a:pt x="186" y="75"/>
                      </a:lnTo>
                      <a:lnTo>
                        <a:pt x="186" y="79"/>
                      </a:lnTo>
                      <a:lnTo>
                        <a:pt x="185" y="85"/>
                      </a:lnTo>
                      <a:lnTo>
                        <a:pt x="183" y="88"/>
                      </a:lnTo>
                      <a:lnTo>
                        <a:pt x="182" y="93"/>
                      </a:lnTo>
                      <a:lnTo>
                        <a:pt x="180" y="96"/>
                      </a:lnTo>
                      <a:lnTo>
                        <a:pt x="179" y="99"/>
                      </a:lnTo>
                      <a:lnTo>
                        <a:pt x="174" y="101"/>
                      </a:lnTo>
                      <a:lnTo>
                        <a:pt x="171" y="103"/>
                      </a:lnTo>
                      <a:lnTo>
                        <a:pt x="170" y="104"/>
                      </a:lnTo>
                      <a:lnTo>
                        <a:pt x="168" y="104"/>
                      </a:lnTo>
                      <a:lnTo>
                        <a:pt x="167" y="104"/>
                      </a:lnTo>
                      <a:lnTo>
                        <a:pt x="166" y="106"/>
                      </a:lnTo>
                      <a:lnTo>
                        <a:pt x="161" y="107"/>
                      </a:lnTo>
                      <a:lnTo>
                        <a:pt x="158" y="109"/>
                      </a:lnTo>
                      <a:lnTo>
                        <a:pt x="152" y="110"/>
                      </a:lnTo>
                      <a:lnTo>
                        <a:pt x="148" y="112"/>
                      </a:lnTo>
                      <a:lnTo>
                        <a:pt x="143" y="113"/>
                      </a:lnTo>
                      <a:lnTo>
                        <a:pt x="141" y="113"/>
                      </a:lnTo>
                      <a:lnTo>
                        <a:pt x="141" y="116"/>
                      </a:lnTo>
                      <a:lnTo>
                        <a:pt x="141" y="118"/>
                      </a:lnTo>
                      <a:lnTo>
                        <a:pt x="141" y="122"/>
                      </a:lnTo>
                      <a:lnTo>
                        <a:pt x="139" y="125"/>
                      </a:lnTo>
                      <a:lnTo>
                        <a:pt x="139" y="129"/>
                      </a:lnTo>
                      <a:lnTo>
                        <a:pt x="139" y="135"/>
                      </a:lnTo>
                      <a:lnTo>
                        <a:pt x="139" y="140"/>
                      </a:lnTo>
                      <a:lnTo>
                        <a:pt x="138" y="145"/>
                      </a:lnTo>
                      <a:lnTo>
                        <a:pt x="136" y="150"/>
                      </a:lnTo>
                      <a:lnTo>
                        <a:pt x="133" y="154"/>
                      </a:lnTo>
                      <a:lnTo>
                        <a:pt x="132" y="160"/>
                      </a:lnTo>
                      <a:lnTo>
                        <a:pt x="129" y="163"/>
                      </a:lnTo>
                      <a:lnTo>
                        <a:pt x="126" y="167"/>
                      </a:lnTo>
                      <a:lnTo>
                        <a:pt x="123" y="169"/>
                      </a:lnTo>
                      <a:lnTo>
                        <a:pt x="119" y="172"/>
                      </a:lnTo>
                      <a:lnTo>
                        <a:pt x="113" y="172"/>
                      </a:lnTo>
                      <a:lnTo>
                        <a:pt x="110" y="173"/>
                      </a:lnTo>
                      <a:lnTo>
                        <a:pt x="104" y="173"/>
                      </a:lnTo>
                      <a:lnTo>
                        <a:pt x="101" y="173"/>
                      </a:lnTo>
                      <a:lnTo>
                        <a:pt x="98" y="172"/>
                      </a:lnTo>
                      <a:lnTo>
                        <a:pt x="95" y="172"/>
                      </a:lnTo>
                      <a:lnTo>
                        <a:pt x="92" y="170"/>
                      </a:lnTo>
                      <a:lnTo>
                        <a:pt x="89" y="170"/>
                      </a:lnTo>
                      <a:lnTo>
                        <a:pt x="85" y="169"/>
                      </a:lnTo>
                      <a:lnTo>
                        <a:pt x="82" y="167"/>
                      </a:lnTo>
                      <a:lnTo>
                        <a:pt x="80" y="166"/>
                      </a:lnTo>
                      <a:lnTo>
                        <a:pt x="72" y="157"/>
                      </a:lnTo>
                      <a:close/>
                    </a:path>
                  </a:pathLst>
                </a:custGeom>
                <a:solidFill>
                  <a:srgbClr val="FFDEBF"/>
                </a:solidFill>
                <a:ln w="9525">
                  <a:noFill/>
                  <a:round/>
                  <a:headEnd/>
                  <a:tailEnd/>
                </a:ln>
              </p:spPr>
              <p:txBody>
                <a:bodyPr/>
                <a:lstStyle/>
                <a:p>
                  <a:endParaRPr lang="en-US" sz="1725"/>
                </a:p>
              </p:txBody>
            </p:sp>
            <p:sp>
              <p:nvSpPr>
                <p:cNvPr id="5799" name="Freeform 147"/>
                <p:cNvSpPr>
                  <a:spLocks/>
                </p:cNvSpPr>
                <p:nvPr/>
              </p:nvSpPr>
              <p:spPr bwMode="auto">
                <a:xfrm>
                  <a:off x="4194" y="3490"/>
                  <a:ext cx="22" cy="21"/>
                </a:xfrm>
                <a:custGeom>
                  <a:avLst/>
                  <a:gdLst>
                    <a:gd name="T0" fmla="*/ 7 w 44"/>
                    <a:gd name="T1" fmla="*/ 21 h 43"/>
                    <a:gd name="T2" fmla="*/ 6 w 44"/>
                    <a:gd name="T3" fmla="*/ 20 h 43"/>
                    <a:gd name="T4" fmla="*/ 5 w 44"/>
                    <a:gd name="T5" fmla="*/ 20 h 43"/>
                    <a:gd name="T6" fmla="*/ 3 w 44"/>
                    <a:gd name="T7" fmla="*/ 17 h 43"/>
                    <a:gd name="T8" fmla="*/ 1 w 44"/>
                    <a:gd name="T9" fmla="*/ 15 h 43"/>
                    <a:gd name="T10" fmla="*/ 0 w 44"/>
                    <a:gd name="T11" fmla="*/ 13 h 43"/>
                    <a:gd name="T12" fmla="*/ 0 w 44"/>
                    <a:gd name="T13" fmla="*/ 11 h 43"/>
                    <a:gd name="T14" fmla="*/ 0 w 44"/>
                    <a:gd name="T15" fmla="*/ 9 h 43"/>
                    <a:gd name="T16" fmla="*/ 1 w 44"/>
                    <a:gd name="T17" fmla="*/ 7 h 43"/>
                    <a:gd name="T18" fmla="*/ 2 w 44"/>
                    <a:gd name="T19" fmla="*/ 6 h 43"/>
                    <a:gd name="T20" fmla="*/ 4 w 44"/>
                    <a:gd name="T21" fmla="*/ 4 h 43"/>
                    <a:gd name="T22" fmla="*/ 6 w 44"/>
                    <a:gd name="T23" fmla="*/ 3 h 43"/>
                    <a:gd name="T24" fmla="*/ 8 w 44"/>
                    <a:gd name="T25" fmla="*/ 1 h 43"/>
                    <a:gd name="T26" fmla="*/ 10 w 44"/>
                    <a:gd name="T27" fmla="*/ 1 h 43"/>
                    <a:gd name="T28" fmla="*/ 11 w 44"/>
                    <a:gd name="T29" fmla="*/ 0 h 43"/>
                    <a:gd name="T30" fmla="*/ 13 w 44"/>
                    <a:gd name="T31" fmla="*/ 0 h 43"/>
                    <a:gd name="T32" fmla="*/ 14 w 44"/>
                    <a:gd name="T33" fmla="*/ 0 h 43"/>
                    <a:gd name="T34" fmla="*/ 16 w 44"/>
                    <a:gd name="T35" fmla="*/ 0 h 43"/>
                    <a:gd name="T36" fmla="*/ 18 w 44"/>
                    <a:gd name="T37" fmla="*/ 1 h 43"/>
                    <a:gd name="T38" fmla="*/ 19 w 44"/>
                    <a:gd name="T39" fmla="*/ 2 h 43"/>
                    <a:gd name="T40" fmla="*/ 21 w 44"/>
                    <a:gd name="T41" fmla="*/ 4 h 43"/>
                    <a:gd name="T42" fmla="*/ 21 w 44"/>
                    <a:gd name="T43" fmla="*/ 5 h 43"/>
                    <a:gd name="T44" fmla="*/ 22 w 44"/>
                    <a:gd name="T45" fmla="*/ 7 h 43"/>
                    <a:gd name="T46" fmla="*/ 21 w 44"/>
                    <a:gd name="T47" fmla="*/ 8 h 43"/>
                    <a:gd name="T48" fmla="*/ 21 w 44"/>
                    <a:gd name="T49" fmla="*/ 9 h 43"/>
                    <a:gd name="T50" fmla="*/ 21 w 44"/>
                    <a:gd name="T51" fmla="*/ 11 h 43"/>
                    <a:gd name="T52" fmla="*/ 21 w 44"/>
                    <a:gd name="T53" fmla="*/ 13 h 43"/>
                    <a:gd name="T54" fmla="*/ 21 w 44"/>
                    <a:gd name="T55" fmla="*/ 15 h 43"/>
                    <a:gd name="T56" fmla="*/ 21 w 44"/>
                    <a:gd name="T57" fmla="*/ 17 h 43"/>
                    <a:gd name="T58" fmla="*/ 19 w 44"/>
                    <a:gd name="T59" fmla="*/ 18 h 43"/>
                    <a:gd name="T60" fmla="*/ 18 w 44"/>
                    <a:gd name="T61" fmla="*/ 20 h 43"/>
                    <a:gd name="T62" fmla="*/ 16 w 44"/>
                    <a:gd name="T63" fmla="*/ 20 h 43"/>
                    <a:gd name="T64" fmla="*/ 14 w 44"/>
                    <a:gd name="T65" fmla="*/ 20 h 43"/>
                    <a:gd name="T66" fmla="*/ 13 w 44"/>
                    <a:gd name="T67" fmla="*/ 20 h 43"/>
                    <a:gd name="T68" fmla="*/ 11 w 44"/>
                    <a:gd name="T69" fmla="*/ 21 h 43"/>
                    <a:gd name="T70" fmla="*/ 7 w 44"/>
                    <a:gd name="T71" fmla="*/ 21 h 43"/>
                    <a:gd name="T72" fmla="*/ 7 w 44"/>
                    <a:gd name="T73" fmla="*/ 21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43"/>
                    <a:gd name="T113" fmla="*/ 44 w 44"/>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43">
                      <a:moveTo>
                        <a:pt x="14" y="43"/>
                      </a:moveTo>
                      <a:lnTo>
                        <a:pt x="13" y="41"/>
                      </a:lnTo>
                      <a:lnTo>
                        <a:pt x="10" y="40"/>
                      </a:lnTo>
                      <a:lnTo>
                        <a:pt x="5" y="35"/>
                      </a:lnTo>
                      <a:lnTo>
                        <a:pt x="3" y="31"/>
                      </a:lnTo>
                      <a:lnTo>
                        <a:pt x="0" y="27"/>
                      </a:lnTo>
                      <a:lnTo>
                        <a:pt x="0" y="22"/>
                      </a:lnTo>
                      <a:lnTo>
                        <a:pt x="0" y="18"/>
                      </a:lnTo>
                      <a:lnTo>
                        <a:pt x="1" y="15"/>
                      </a:lnTo>
                      <a:lnTo>
                        <a:pt x="4" y="12"/>
                      </a:lnTo>
                      <a:lnTo>
                        <a:pt x="8" y="9"/>
                      </a:lnTo>
                      <a:lnTo>
                        <a:pt x="11" y="6"/>
                      </a:lnTo>
                      <a:lnTo>
                        <a:pt x="16" y="3"/>
                      </a:lnTo>
                      <a:lnTo>
                        <a:pt x="19" y="2"/>
                      </a:lnTo>
                      <a:lnTo>
                        <a:pt x="23" y="0"/>
                      </a:lnTo>
                      <a:lnTo>
                        <a:pt x="26" y="0"/>
                      </a:lnTo>
                      <a:lnTo>
                        <a:pt x="29" y="0"/>
                      </a:lnTo>
                      <a:lnTo>
                        <a:pt x="32" y="0"/>
                      </a:lnTo>
                      <a:lnTo>
                        <a:pt x="35" y="3"/>
                      </a:lnTo>
                      <a:lnTo>
                        <a:pt x="38" y="5"/>
                      </a:lnTo>
                      <a:lnTo>
                        <a:pt x="41" y="9"/>
                      </a:lnTo>
                      <a:lnTo>
                        <a:pt x="42" y="10"/>
                      </a:lnTo>
                      <a:lnTo>
                        <a:pt x="44" y="15"/>
                      </a:lnTo>
                      <a:lnTo>
                        <a:pt x="42" y="16"/>
                      </a:lnTo>
                      <a:lnTo>
                        <a:pt x="42" y="19"/>
                      </a:lnTo>
                      <a:lnTo>
                        <a:pt x="42" y="22"/>
                      </a:lnTo>
                      <a:lnTo>
                        <a:pt x="42" y="27"/>
                      </a:lnTo>
                      <a:lnTo>
                        <a:pt x="42" y="30"/>
                      </a:lnTo>
                      <a:lnTo>
                        <a:pt x="41" y="34"/>
                      </a:lnTo>
                      <a:lnTo>
                        <a:pt x="38" y="37"/>
                      </a:lnTo>
                      <a:lnTo>
                        <a:pt x="35" y="40"/>
                      </a:lnTo>
                      <a:lnTo>
                        <a:pt x="32" y="40"/>
                      </a:lnTo>
                      <a:lnTo>
                        <a:pt x="29" y="41"/>
                      </a:lnTo>
                      <a:lnTo>
                        <a:pt x="26" y="41"/>
                      </a:lnTo>
                      <a:lnTo>
                        <a:pt x="23" y="43"/>
                      </a:lnTo>
                      <a:lnTo>
                        <a:pt x="14" y="43"/>
                      </a:lnTo>
                      <a:close/>
                    </a:path>
                  </a:pathLst>
                </a:custGeom>
                <a:solidFill>
                  <a:srgbClr val="BDC77A"/>
                </a:solidFill>
                <a:ln w="9525">
                  <a:noFill/>
                  <a:round/>
                  <a:headEnd/>
                  <a:tailEnd/>
                </a:ln>
              </p:spPr>
              <p:txBody>
                <a:bodyPr/>
                <a:lstStyle/>
                <a:p>
                  <a:endParaRPr lang="en-US" sz="1725"/>
                </a:p>
              </p:txBody>
            </p:sp>
            <p:sp>
              <p:nvSpPr>
                <p:cNvPr id="5800" name="Freeform 148"/>
                <p:cNvSpPr>
                  <a:spLocks/>
                </p:cNvSpPr>
                <p:nvPr/>
              </p:nvSpPr>
              <p:spPr bwMode="auto">
                <a:xfrm>
                  <a:off x="3767" y="3654"/>
                  <a:ext cx="515" cy="154"/>
                </a:xfrm>
                <a:custGeom>
                  <a:avLst/>
                  <a:gdLst>
                    <a:gd name="T0" fmla="*/ 1 w 1029"/>
                    <a:gd name="T1" fmla="*/ 153 h 308"/>
                    <a:gd name="T2" fmla="*/ 8 w 1029"/>
                    <a:gd name="T3" fmla="*/ 146 h 308"/>
                    <a:gd name="T4" fmla="*/ 13 w 1029"/>
                    <a:gd name="T5" fmla="*/ 139 h 308"/>
                    <a:gd name="T6" fmla="*/ 19 w 1029"/>
                    <a:gd name="T7" fmla="*/ 132 h 308"/>
                    <a:gd name="T8" fmla="*/ 27 w 1029"/>
                    <a:gd name="T9" fmla="*/ 123 h 308"/>
                    <a:gd name="T10" fmla="*/ 36 w 1029"/>
                    <a:gd name="T11" fmla="*/ 113 h 308"/>
                    <a:gd name="T12" fmla="*/ 47 w 1029"/>
                    <a:gd name="T13" fmla="*/ 102 h 308"/>
                    <a:gd name="T14" fmla="*/ 58 w 1029"/>
                    <a:gd name="T15" fmla="*/ 91 h 308"/>
                    <a:gd name="T16" fmla="*/ 71 w 1029"/>
                    <a:gd name="T17" fmla="*/ 78 h 308"/>
                    <a:gd name="T18" fmla="*/ 84 w 1029"/>
                    <a:gd name="T19" fmla="*/ 66 h 308"/>
                    <a:gd name="T20" fmla="*/ 99 w 1029"/>
                    <a:gd name="T21" fmla="*/ 52 h 308"/>
                    <a:gd name="T22" fmla="*/ 113 w 1029"/>
                    <a:gd name="T23" fmla="*/ 39 h 308"/>
                    <a:gd name="T24" fmla="*/ 129 w 1029"/>
                    <a:gd name="T25" fmla="*/ 26 h 308"/>
                    <a:gd name="T26" fmla="*/ 146 w 1029"/>
                    <a:gd name="T27" fmla="*/ 13 h 308"/>
                    <a:gd name="T28" fmla="*/ 163 w 1029"/>
                    <a:gd name="T29" fmla="*/ 0 h 308"/>
                    <a:gd name="T30" fmla="*/ 168 w 1029"/>
                    <a:gd name="T31" fmla="*/ 0 h 308"/>
                    <a:gd name="T32" fmla="*/ 179 w 1029"/>
                    <a:gd name="T33" fmla="*/ 0 h 308"/>
                    <a:gd name="T34" fmla="*/ 193 w 1029"/>
                    <a:gd name="T35" fmla="*/ 1 h 308"/>
                    <a:gd name="T36" fmla="*/ 212 w 1029"/>
                    <a:gd name="T37" fmla="*/ 2 h 308"/>
                    <a:gd name="T38" fmla="*/ 234 w 1029"/>
                    <a:gd name="T39" fmla="*/ 3 h 308"/>
                    <a:gd name="T40" fmla="*/ 259 w 1029"/>
                    <a:gd name="T41" fmla="*/ 5 h 308"/>
                    <a:gd name="T42" fmla="*/ 286 w 1029"/>
                    <a:gd name="T43" fmla="*/ 6 h 308"/>
                    <a:gd name="T44" fmla="*/ 314 w 1029"/>
                    <a:gd name="T45" fmla="*/ 8 h 308"/>
                    <a:gd name="T46" fmla="*/ 343 w 1029"/>
                    <a:gd name="T47" fmla="*/ 10 h 308"/>
                    <a:gd name="T48" fmla="*/ 372 w 1029"/>
                    <a:gd name="T49" fmla="*/ 11 h 308"/>
                    <a:gd name="T50" fmla="*/ 402 w 1029"/>
                    <a:gd name="T51" fmla="*/ 14 h 308"/>
                    <a:gd name="T52" fmla="*/ 430 w 1029"/>
                    <a:gd name="T53" fmla="*/ 16 h 308"/>
                    <a:gd name="T54" fmla="*/ 457 w 1029"/>
                    <a:gd name="T55" fmla="*/ 19 h 308"/>
                    <a:gd name="T56" fmla="*/ 482 w 1029"/>
                    <a:gd name="T57" fmla="*/ 21 h 308"/>
                    <a:gd name="T58" fmla="*/ 505 w 1029"/>
                    <a:gd name="T59" fmla="*/ 24 h 308"/>
                    <a:gd name="T60" fmla="*/ 505 w 1029"/>
                    <a:gd name="T61" fmla="*/ 28 h 308"/>
                    <a:gd name="T62" fmla="*/ 498 w 1029"/>
                    <a:gd name="T63" fmla="*/ 27 h 308"/>
                    <a:gd name="T64" fmla="*/ 488 w 1029"/>
                    <a:gd name="T65" fmla="*/ 26 h 308"/>
                    <a:gd name="T66" fmla="*/ 475 w 1029"/>
                    <a:gd name="T67" fmla="*/ 25 h 308"/>
                    <a:gd name="T68" fmla="*/ 458 w 1029"/>
                    <a:gd name="T69" fmla="*/ 23 h 308"/>
                    <a:gd name="T70" fmla="*/ 439 w 1029"/>
                    <a:gd name="T71" fmla="*/ 22 h 308"/>
                    <a:gd name="T72" fmla="*/ 417 w 1029"/>
                    <a:gd name="T73" fmla="*/ 20 h 308"/>
                    <a:gd name="T74" fmla="*/ 392 w 1029"/>
                    <a:gd name="T75" fmla="*/ 19 h 308"/>
                    <a:gd name="T76" fmla="*/ 367 w 1029"/>
                    <a:gd name="T77" fmla="*/ 17 h 308"/>
                    <a:gd name="T78" fmla="*/ 339 w 1029"/>
                    <a:gd name="T79" fmla="*/ 14 h 308"/>
                    <a:gd name="T80" fmla="*/ 312 w 1029"/>
                    <a:gd name="T81" fmla="*/ 13 h 308"/>
                    <a:gd name="T82" fmla="*/ 285 w 1029"/>
                    <a:gd name="T83" fmla="*/ 11 h 308"/>
                    <a:gd name="T84" fmla="*/ 257 w 1029"/>
                    <a:gd name="T85" fmla="*/ 10 h 308"/>
                    <a:gd name="T86" fmla="*/ 230 w 1029"/>
                    <a:gd name="T87" fmla="*/ 10 h 308"/>
                    <a:gd name="T88" fmla="*/ 204 w 1029"/>
                    <a:gd name="T89" fmla="*/ 10 h 308"/>
                    <a:gd name="T90" fmla="*/ 180 w 1029"/>
                    <a:gd name="T91" fmla="*/ 10 h 308"/>
                    <a:gd name="T92" fmla="*/ 166 w 1029"/>
                    <a:gd name="T93" fmla="*/ 11 h 308"/>
                    <a:gd name="T94" fmla="*/ 159 w 1029"/>
                    <a:gd name="T95" fmla="*/ 16 h 308"/>
                    <a:gd name="T96" fmla="*/ 149 w 1029"/>
                    <a:gd name="T97" fmla="*/ 22 h 308"/>
                    <a:gd name="T98" fmla="*/ 141 w 1029"/>
                    <a:gd name="T99" fmla="*/ 28 h 308"/>
                    <a:gd name="T100" fmla="*/ 132 w 1029"/>
                    <a:gd name="T101" fmla="*/ 35 h 308"/>
                    <a:gd name="T102" fmla="*/ 123 w 1029"/>
                    <a:gd name="T103" fmla="*/ 43 h 308"/>
                    <a:gd name="T104" fmla="*/ 112 w 1029"/>
                    <a:gd name="T105" fmla="*/ 52 h 308"/>
                    <a:gd name="T106" fmla="*/ 100 w 1029"/>
                    <a:gd name="T107" fmla="*/ 61 h 308"/>
                    <a:gd name="T108" fmla="*/ 88 w 1029"/>
                    <a:gd name="T109" fmla="*/ 72 h 308"/>
                    <a:gd name="T110" fmla="*/ 75 w 1029"/>
                    <a:gd name="T111" fmla="*/ 83 h 308"/>
                    <a:gd name="T112" fmla="*/ 63 w 1029"/>
                    <a:gd name="T113" fmla="*/ 96 h 308"/>
                    <a:gd name="T114" fmla="*/ 49 w 1029"/>
                    <a:gd name="T115" fmla="*/ 108 h 308"/>
                    <a:gd name="T116" fmla="*/ 35 w 1029"/>
                    <a:gd name="T117" fmla="*/ 122 h 308"/>
                    <a:gd name="T118" fmla="*/ 22 w 1029"/>
                    <a:gd name="T119" fmla="*/ 136 h 308"/>
                    <a:gd name="T120" fmla="*/ 8 w 1029"/>
                    <a:gd name="T121" fmla="*/ 153 h 3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9"/>
                    <a:gd name="T184" fmla="*/ 0 h 308"/>
                    <a:gd name="T185" fmla="*/ 1029 w 1029"/>
                    <a:gd name="T186" fmla="*/ 308 h 3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9" h="308">
                      <a:moveTo>
                        <a:pt x="16" y="305"/>
                      </a:moveTo>
                      <a:lnTo>
                        <a:pt x="0" y="308"/>
                      </a:lnTo>
                      <a:lnTo>
                        <a:pt x="1" y="306"/>
                      </a:lnTo>
                      <a:lnTo>
                        <a:pt x="3" y="303"/>
                      </a:lnTo>
                      <a:lnTo>
                        <a:pt x="7" y="300"/>
                      </a:lnTo>
                      <a:lnTo>
                        <a:pt x="9" y="296"/>
                      </a:lnTo>
                      <a:lnTo>
                        <a:pt x="15" y="291"/>
                      </a:lnTo>
                      <a:lnTo>
                        <a:pt x="16" y="289"/>
                      </a:lnTo>
                      <a:lnTo>
                        <a:pt x="19" y="286"/>
                      </a:lnTo>
                      <a:lnTo>
                        <a:pt x="22" y="281"/>
                      </a:lnTo>
                      <a:lnTo>
                        <a:pt x="25" y="278"/>
                      </a:lnTo>
                      <a:lnTo>
                        <a:pt x="28" y="275"/>
                      </a:lnTo>
                      <a:lnTo>
                        <a:pt x="31" y="271"/>
                      </a:lnTo>
                      <a:lnTo>
                        <a:pt x="34" y="268"/>
                      </a:lnTo>
                      <a:lnTo>
                        <a:pt x="38" y="264"/>
                      </a:lnTo>
                      <a:lnTo>
                        <a:pt x="41" y="259"/>
                      </a:lnTo>
                      <a:lnTo>
                        <a:pt x="46" y="255"/>
                      </a:lnTo>
                      <a:lnTo>
                        <a:pt x="50" y="250"/>
                      </a:lnTo>
                      <a:lnTo>
                        <a:pt x="54" y="246"/>
                      </a:lnTo>
                      <a:lnTo>
                        <a:pt x="59" y="242"/>
                      </a:lnTo>
                      <a:lnTo>
                        <a:pt x="63" y="236"/>
                      </a:lnTo>
                      <a:lnTo>
                        <a:pt x="68" y="231"/>
                      </a:lnTo>
                      <a:lnTo>
                        <a:pt x="72" y="227"/>
                      </a:lnTo>
                      <a:lnTo>
                        <a:pt x="76" y="221"/>
                      </a:lnTo>
                      <a:lnTo>
                        <a:pt x="82" y="215"/>
                      </a:lnTo>
                      <a:lnTo>
                        <a:pt x="88" y="211"/>
                      </a:lnTo>
                      <a:lnTo>
                        <a:pt x="94" y="205"/>
                      </a:lnTo>
                      <a:lnTo>
                        <a:pt x="98" y="199"/>
                      </a:lnTo>
                      <a:lnTo>
                        <a:pt x="104" y="193"/>
                      </a:lnTo>
                      <a:lnTo>
                        <a:pt x="110" y="187"/>
                      </a:lnTo>
                      <a:lnTo>
                        <a:pt x="116" y="182"/>
                      </a:lnTo>
                      <a:lnTo>
                        <a:pt x="122" y="176"/>
                      </a:lnTo>
                      <a:lnTo>
                        <a:pt x="128" y="170"/>
                      </a:lnTo>
                      <a:lnTo>
                        <a:pt x="134" y="163"/>
                      </a:lnTo>
                      <a:lnTo>
                        <a:pt x="141" y="157"/>
                      </a:lnTo>
                      <a:lnTo>
                        <a:pt x="147" y="151"/>
                      </a:lnTo>
                      <a:lnTo>
                        <a:pt x="153" y="144"/>
                      </a:lnTo>
                      <a:lnTo>
                        <a:pt x="160" y="138"/>
                      </a:lnTo>
                      <a:lnTo>
                        <a:pt x="167" y="132"/>
                      </a:lnTo>
                      <a:lnTo>
                        <a:pt x="175" y="124"/>
                      </a:lnTo>
                      <a:lnTo>
                        <a:pt x="181" y="119"/>
                      </a:lnTo>
                      <a:lnTo>
                        <a:pt x="189" y="113"/>
                      </a:lnTo>
                      <a:lnTo>
                        <a:pt x="197" y="105"/>
                      </a:lnTo>
                      <a:lnTo>
                        <a:pt x="203" y="100"/>
                      </a:lnTo>
                      <a:lnTo>
                        <a:pt x="210" y="92"/>
                      </a:lnTo>
                      <a:lnTo>
                        <a:pt x="217" y="85"/>
                      </a:lnTo>
                      <a:lnTo>
                        <a:pt x="226" y="79"/>
                      </a:lnTo>
                      <a:lnTo>
                        <a:pt x="233" y="72"/>
                      </a:lnTo>
                      <a:lnTo>
                        <a:pt x="241" y="64"/>
                      </a:lnTo>
                      <a:lnTo>
                        <a:pt x="248" y="59"/>
                      </a:lnTo>
                      <a:lnTo>
                        <a:pt x="257" y="53"/>
                      </a:lnTo>
                      <a:lnTo>
                        <a:pt x="266" y="45"/>
                      </a:lnTo>
                      <a:lnTo>
                        <a:pt x="273" y="38"/>
                      </a:lnTo>
                      <a:lnTo>
                        <a:pt x="282" y="32"/>
                      </a:lnTo>
                      <a:lnTo>
                        <a:pt x="291" y="26"/>
                      </a:lnTo>
                      <a:lnTo>
                        <a:pt x="298" y="19"/>
                      </a:lnTo>
                      <a:lnTo>
                        <a:pt x="307" y="13"/>
                      </a:lnTo>
                      <a:lnTo>
                        <a:pt x="316" y="6"/>
                      </a:lnTo>
                      <a:lnTo>
                        <a:pt x="325" y="0"/>
                      </a:lnTo>
                      <a:lnTo>
                        <a:pt x="326" y="0"/>
                      </a:lnTo>
                      <a:lnTo>
                        <a:pt x="329" y="0"/>
                      </a:lnTo>
                      <a:lnTo>
                        <a:pt x="332" y="0"/>
                      </a:lnTo>
                      <a:lnTo>
                        <a:pt x="336" y="0"/>
                      </a:lnTo>
                      <a:lnTo>
                        <a:pt x="341" y="0"/>
                      </a:lnTo>
                      <a:lnTo>
                        <a:pt x="345" y="0"/>
                      </a:lnTo>
                      <a:lnTo>
                        <a:pt x="351" y="0"/>
                      </a:lnTo>
                      <a:lnTo>
                        <a:pt x="357" y="0"/>
                      </a:lnTo>
                      <a:lnTo>
                        <a:pt x="363" y="1"/>
                      </a:lnTo>
                      <a:lnTo>
                        <a:pt x="371" y="1"/>
                      </a:lnTo>
                      <a:lnTo>
                        <a:pt x="379" y="1"/>
                      </a:lnTo>
                      <a:lnTo>
                        <a:pt x="386" y="3"/>
                      </a:lnTo>
                      <a:lnTo>
                        <a:pt x="395" y="3"/>
                      </a:lnTo>
                      <a:lnTo>
                        <a:pt x="405" y="3"/>
                      </a:lnTo>
                      <a:lnTo>
                        <a:pt x="414" y="3"/>
                      </a:lnTo>
                      <a:lnTo>
                        <a:pt x="424" y="4"/>
                      </a:lnTo>
                      <a:lnTo>
                        <a:pt x="435" y="4"/>
                      </a:lnTo>
                      <a:lnTo>
                        <a:pt x="445" y="4"/>
                      </a:lnTo>
                      <a:lnTo>
                        <a:pt x="457" y="4"/>
                      </a:lnTo>
                      <a:lnTo>
                        <a:pt x="467" y="6"/>
                      </a:lnTo>
                      <a:lnTo>
                        <a:pt x="480" y="7"/>
                      </a:lnTo>
                      <a:lnTo>
                        <a:pt x="492" y="7"/>
                      </a:lnTo>
                      <a:lnTo>
                        <a:pt x="504" y="7"/>
                      </a:lnTo>
                      <a:lnTo>
                        <a:pt x="517" y="9"/>
                      </a:lnTo>
                      <a:lnTo>
                        <a:pt x="530" y="10"/>
                      </a:lnTo>
                      <a:lnTo>
                        <a:pt x="543" y="10"/>
                      </a:lnTo>
                      <a:lnTo>
                        <a:pt x="557" y="12"/>
                      </a:lnTo>
                      <a:lnTo>
                        <a:pt x="571" y="13"/>
                      </a:lnTo>
                      <a:lnTo>
                        <a:pt x="584" y="13"/>
                      </a:lnTo>
                      <a:lnTo>
                        <a:pt x="599" y="15"/>
                      </a:lnTo>
                      <a:lnTo>
                        <a:pt x="614" y="15"/>
                      </a:lnTo>
                      <a:lnTo>
                        <a:pt x="627" y="16"/>
                      </a:lnTo>
                      <a:lnTo>
                        <a:pt x="642" y="16"/>
                      </a:lnTo>
                      <a:lnTo>
                        <a:pt x="656" y="17"/>
                      </a:lnTo>
                      <a:lnTo>
                        <a:pt x="671" y="17"/>
                      </a:lnTo>
                      <a:lnTo>
                        <a:pt x="686" y="19"/>
                      </a:lnTo>
                      <a:lnTo>
                        <a:pt x="700" y="20"/>
                      </a:lnTo>
                      <a:lnTo>
                        <a:pt x="715" y="20"/>
                      </a:lnTo>
                      <a:lnTo>
                        <a:pt x="730" y="22"/>
                      </a:lnTo>
                      <a:lnTo>
                        <a:pt x="744" y="23"/>
                      </a:lnTo>
                      <a:lnTo>
                        <a:pt x="759" y="23"/>
                      </a:lnTo>
                      <a:lnTo>
                        <a:pt x="774" y="25"/>
                      </a:lnTo>
                      <a:lnTo>
                        <a:pt x="789" y="26"/>
                      </a:lnTo>
                      <a:lnTo>
                        <a:pt x="803" y="28"/>
                      </a:lnTo>
                      <a:lnTo>
                        <a:pt x="816" y="28"/>
                      </a:lnTo>
                      <a:lnTo>
                        <a:pt x="833" y="31"/>
                      </a:lnTo>
                      <a:lnTo>
                        <a:pt x="846" y="31"/>
                      </a:lnTo>
                      <a:lnTo>
                        <a:pt x="859" y="32"/>
                      </a:lnTo>
                      <a:lnTo>
                        <a:pt x="874" y="34"/>
                      </a:lnTo>
                      <a:lnTo>
                        <a:pt x="887" y="35"/>
                      </a:lnTo>
                      <a:lnTo>
                        <a:pt x="900" y="37"/>
                      </a:lnTo>
                      <a:lnTo>
                        <a:pt x="913" y="37"/>
                      </a:lnTo>
                      <a:lnTo>
                        <a:pt x="925" y="38"/>
                      </a:lnTo>
                      <a:lnTo>
                        <a:pt x="938" y="39"/>
                      </a:lnTo>
                      <a:lnTo>
                        <a:pt x="951" y="41"/>
                      </a:lnTo>
                      <a:lnTo>
                        <a:pt x="963" y="42"/>
                      </a:lnTo>
                      <a:lnTo>
                        <a:pt x="975" y="44"/>
                      </a:lnTo>
                      <a:lnTo>
                        <a:pt x="987" y="45"/>
                      </a:lnTo>
                      <a:lnTo>
                        <a:pt x="997" y="47"/>
                      </a:lnTo>
                      <a:lnTo>
                        <a:pt x="1009" y="48"/>
                      </a:lnTo>
                      <a:lnTo>
                        <a:pt x="1019" y="50"/>
                      </a:lnTo>
                      <a:lnTo>
                        <a:pt x="1029" y="51"/>
                      </a:lnTo>
                      <a:lnTo>
                        <a:pt x="1010" y="57"/>
                      </a:lnTo>
                      <a:lnTo>
                        <a:pt x="1009" y="56"/>
                      </a:lnTo>
                      <a:lnTo>
                        <a:pt x="1006" y="56"/>
                      </a:lnTo>
                      <a:lnTo>
                        <a:pt x="1001" y="54"/>
                      </a:lnTo>
                      <a:lnTo>
                        <a:pt x="998" y="54"/>
                      </a:lnTo>
                      <a:lnTo>
                        <a:pt x="996" y="54"/>
                      </a:lnTo>
                      <a:lnTo>
                        <a:pt x="991" y="54"/>
                      </a:lnTo>
                      <a:lnTo>
                        <a:pt x="987" y="53"/>
                      </a:lnTo>
                      <a:lnTo>
                        <a:pt x="981" y="53"/>
                      </a:lnTo>
                      <a:lnTo>
                        <a:pt x="975" y="53"/>
                      </a:lnTo>
                      <a:lnTo>
                        <a:pt x="969" y="53"/>
                      </a:lnTo>
                      <a:lnTo>
                        <a:pt x="963" y="51"/>
                      </a:lnTo>
                      <a:lnTo>
                        <a:pt x="957" y="51"/>
                      </a:lnTo>
                      <a:lnTo>
                        <a:pt x="949" y="50"/>
                      </a:lnTo>
                      <a:lnTo>
                        <a:pt x="941" y="50"/>
                      </a:lnTo>
                      <a:lnTo>
                        <a:pt x="934" y="48"/>
                      </a:lnTo>
                      <a:lnTo>
                        <a:pt x="925" y="48"/>
                      </a:lnTo>
                      <a:lnTo>
                        <a:pt x="915" y="47"/>
                      </a:lnTo>
                      <a:lnTo>
                        <a:pt x="906" y="47"/>
                      </a:lnTo>
                      <a:lnTo>
                        <a:pt x="896" y="45"/>
                      </a:lnTo>
                      <a:lnTo>
                        <a:pt x="887" y="44"/>
                      </a:lnTo>
                      <a:lnTo>
                        <a:pt x="877" y="44"/>
                      </a:lnTo>
                      <a:lnTo>
                        <a:pt x="866" y="44"/>
                      </a:lnTo>
                      <a:lnTo>
                        <a:pt x="855" y="42"/>
                      </a:lnTo>
                      <a:lnTo>
                        <a:pt x="843" y="41"/>
                      </a:lnTo>
                      <a:lnTo>
                        <a:pt x="833" y="41"/>
                      </a:lnTo>
                      <a:lnTo>
                        <a:pt x="821" y="39"/>
                      </a:lnTo>
                      <a:lnTo>
                        <a:pt x="809" y="39"/>
                      </a:lnTo>
                      <a:lnTo>
                        <a:pt x="796" y="38"/>
                      </a:lnTo>
                      <a:lnTo>
                        <a:pt x="784" y="37"/>
                      </a:lnTo>
                      <a:lnTo>
                        <a:pt x="772" y="37"/>
                      </a:lnTo>
                      <a:lnTo>
                        <a:pt x="759" y="35"/>
                      </a:lnTo>
                      <a:lnTo>
                        <a:pt x="746" y="34"/>
                      </a:lnTo>
                      <a:lnTo>
                        <a:pt x="733" y="34"/>
                      </a:lnTo>
                      <a:lnTo>
                        <a:pt x="719" y="32"/>
                      </a:lnTo>
                      <a:lnTo>
                        <a:pt x="706" y="31"/>
                      </a:lnTo>
                      <a:lnTo>
                        <a:pt x="693" y="31"/>
                      </a:lnTo>
                      <a:lnTo>
                        <a:pt x="678" y="29"/>
                      </a:lnTo>
                      <a:lnTo>
                        <a:pt x="665" y="29"/>
                      </a:lnTo>
                      <a:lnTo>
                        <a:pt x="652" y="28"/>
                      </a:lnTo>
                      <a:lnTo>
                        <a:pt x="637" y="28"/>
                      </a:lnTo>
                      <a:lnTo>
                        <a:pt x="624" y="26"/>
                      </a:lnTo>
                      <a:lnTo>
                        <a:pt x="611" y="26"/>
                      </a:lnTo>
                      <a:lnTo>
                        <a:pt x="596" y="25"/>
                      </a:lnTo>
                      <a:lnTo>
                        <a:pt x="583" y="25"/>
                      </a:lnTo>
                      <a:lnTo>
                        <a:pt x="570" y="23"/>
                      </a:lnTo>
                      <a:lnTo>
                        <a:pt x="555" y="23"/>
                      </a:lnTo>
                      <a:lnTo>
                        <a:pt x="542" y="22"/>
                      </a:lnTo>
                      <a:lnTo>
                        <a:pt x="527" y="22"/>
                      </a:lnTo>
                      <a:lnTo>
                        <a:pt x="514" y="20"/>
                      </a:lnTo>
                      <a:lnTo>
                        <a:pt x="501" y="20"/>
                      </a:lnTo>
                      <a:lnTo>
                        <a:pt x="486" y="20"/>
                      </a:lnTo>
                      <a:lnTo>
                        <a:pt x="473" y="20"/>
                      </a:lnTo>
                      <a:lnTo>
                        <a:pt x="460" y="20"/>
                      </a:lnTo>
                      <a:lnTo>
                        <a:pt x="446" y="20"/>
                      </a:lnTo>
                      <a:lnTo>
                        <a:pt x="433" y="19"/>
                      </a:lnTo>
                      <a:lnTo>
                        <a:pt x="420" y="19"/>
                      </a:lnTo>
                      <a:lnTo>
                        <a:pt x="407" y="19"/>
                      </a:lnTo>
                      <a:lnTo>
                        <a:pt x="395" y="19"/>
                      </a:lnTo>
                      <a:lnTo>
                        <a:pt x="383" y="19"/>
                      </a:lnTo>
                      <a:lnTo>
                        <a:pt x="371" y="19"/>
                      </a:lnTo>
                      <a:lnTo>
                        <a:pt x="360" y="20"/>
                      </a:lnTo>
                      <a:lnTo>
                        <a:pt x="348" y="20"/>
                      </a:lnTo>
                      <a:lnTo>
                        <a:pt x="333" y="22"/>
                      </a:lnTo>
                      <a:lnTo>
                        <a:pt x="332" y="22"/>
                      </a:lnTo>
                      <a:lnTo>
                        <a:pt x="329" y="23"/>
                      </a:lnTo>
                      <a:lnTo>
                        <a:pt x="326" y="26"/>
                      </a:lnTo>
                      <a:lnTo>
                        <a:pt x="322" y="28"/>
                      </a:lnTo>
                      <a:lnTo>
                        <a:pt x="317" y="32"/>
                      </a:lnTo>
                      <a:lnTo>
                        <a:pt x="311" y="35"/>
                      </a:lnTo>
                      <a:lnTo>
                        <a:pt x="305" y="41"/>
                      </a:lnTo>
                      <a:lnTo>
                        <a:pt x="301" y="42"/>
                      </a:lnTo>
                      <a:lnTo>
                        <a:pt x="298" y="45"/>
                      </a:lnTo>
                      <a:lnTo>
                        <a:pt x="294" y="47"/>
                      </a:lnTo>
                      <a:lnTo>
                        <a:pt x="291" y="51"/>
                      </a:lnTo>
                      <a:lnTo>
                        <a:pt x="286" y="53"/>
                      </a:lnTo>
                      <a:lnTo>
                        <a:pt x="282" y="57"/>
                      </a:lnTo>
                      <a:lnTo>
                        <a:pt x="279" y="60"/>
                      </a:lnTo>
                      <a:lnTo>
                        <a:pt x="275" y="63"/>
                      </a:lnTo>
                      <a:lnTo>
                        <a:pt x="269" y="67"/>
                      </a:lnTo>
                      <a:lnTo>
                        <a:pt x="264" y="70"/>
                      </a:lnTo>
                      <a:lnTo>
                        <a:pt x="260" y="75"/>
                      </a:lnTo>
                      <a:lnTo>
                        <a:pt x="255" y="78"/>
                      </a:lnTo>
                      <a:lnTo>
                        <a:pt x="251" y="82"/>
                      </a:lnTo>
                      <a:lnTo>
                        <a:pt x="245" y="86"/>
                      </a:lnTo>
                      <a:lnTo>
                        <a:pt x="241" y="91"/>
                      </a:lnTo>
                      <a:lnTo>
                        <a:pt x="235" y="95"/>
                      </a:lnTo>
                      <a:lnTo>
                        <a:pt x="229" y="100"/>
                      </a:lnTo>
                      <a:lnTo>
                        <a:pt x="223" y="104"/>
                      </a:lnTo>
                      <a:lnTo>
                        <a:pt x="217" y="108"/>
                      </a:lnTo>
                      <a:lnTo>
                        <a:pt x="211" y="114"/>
                      </a:lnTo>
                      <a:lnTo>
                        <a:pt x="206" y="119"/>
                      </a:lnTo>
                      <a:lnTo>
                        <a:pt x="200" y="123"/>
                      </a:lnTo>
                      <a:lnTo>
                        <a:pt x="194" y="129"/>
                      </a:lnTo>
                      <a:lnTo>
                        <a:pt x="188" y="133"/>
                      </a:lnTo>
                      <a:lnTo>
                        <a:pt x="182" y="139"/>
                      </a:lnTo>
                      <a:lnTo>
                        <a:pt x="176" y="144"/>
                      </a:lnTo>
                      <a:lnTo>
                        <a:pt x="169" y="149"/>
                      </a:lnTo>
                      <a:lnTo>
                        <a:pt x="163" y="155"/>
                      </a:lnTo>
                      <a:lnTo>
                        <a:pt x="157" y="161"/>
                      </a:lnTo>
                      <a:lnTo>
                        <a:pt x="150" y="167"/>
                      </a:lnTo>
                      <a:lnTo>
                        <a:pt x="144" y="173"/>
                      </a:lnTo>
                      <a:lnTo>
                        <a:pt x="138" y="180"/>
                      </a:lnTo>
                      <a:lnTo>
                        <a:pt x="131" y="186"/>
                      </a:lnTo>
                      <a:lnTo>
                        <a:pt x="125" y="192"/>
                      </a:lnTo>
                      <a:lnTo>
                        <a:pt x="117" y="198"/>
                      </a:lnTo>
                      <a:lnTo>
                        <a:pt x="112" y="204"/>
                      </a:lnTo>
                      <a:lnTo>
                        <a:pt x="104" y="211"/>
                      </a:lnTo>
                      <a:lnTo>
                        <a:pt x="97" y="217"/>
                      </a:lnTo>
                      <a:lnTo>
                        <a:pt x="91" y="224"/>
                      </a:lnTo>
                      <a:lnTo>
                        <a:pt x="84" y="230"/>
                      </a:lnTo>
                      <a:lnTo>
                        <a:pt x="78" y="237"/>
                      </a:lnTo>
                      <a:lnTo>
                        <a:pt x="70" y="245"/>
                      </a:lnTo>
                      <a:lnTo>
                        <a:pt x="65" y="250"/>
                      </a:lnTo>
                      <a:lnTo>
                        <a:pt x="57" y="258"/>
                      </a:lnTo>
                      <a:lnTo>
                        <a:pt x="51" y="265"/>
                      </a:lnTo>
                      <a:lnTo>
                        <a:pt x="44" y="272"/>
                      </a:lnTo>
                      <a:lnTo>
                        <a:pt x="38" y="280"/>
                      </a:lnTo>
                      <a:lnTo>
                        <a:pt x="32" y="287"/>
                      </a:lnTo>
                      <a:lnTo>
                        <a:pt x="16" y="305"/>
                      </a:lnTo>
                      <a:close/>
                    </a:path>
                  </a:pathLst>
                </a:custGeom>
                <a:solidFill>
                  <a:srgbClr val="66664F"/>
                </a:solidFill>
                <a:ln w="9525">
                  <a:noFill/>
                  <a:round/>
                  <a:headEnd/>
                  <a:tailEnd/>
                </a:ln>
              </p:spPr>
              <p:txBody>
                <a:bodyPr/>
                <a:lstStyle/>
                <a:p>
                  <a:endParaRPr lang="en-US" sz="1725"/>
                </a:p>
              </p:txBody>
            </p:sp>
            <p:sp>
              <p:nvSpPr>
                <p:cNvPr id="5801" name="Freeform 149"/>
                <p:cNvSpPr>
                  <a:spLocks/>
                </p:cNvSpPr>
                <p:nvPr/>
              </p:nvSpPr>
              <p:spPr bwMode="auto">
                <a:xfrm>
                  <a:off x="4150" y="3698"/>
                  <a:ext cx="148" cy="196"/>
                </a:xfrm>
                <a:custGeom>
                  <a:avLst/>
                  <a:gdLst>
                    <a:gd name="T0" fmla="*/ 0 w 297"/>
                    <a:gd name="T1" fmla="*/ 188 h 391"/>
                    <a:gd name="T2" fmla="*/ 0 w 297"/>
                    <a:gd name="T3" fmla="*/ 186 h 391"/>
                    <a:gd name="T4" fmla="*/ 3 w 297"/>
                    <a:gd name="T5" fmla="*/ 182 h 391"/>
                    <a:gd name="T6" fmla="*/ 4 w 297"/>
                    <a:gd name="T7" fmla="*/ 179 h 391"/>
                    <a:gd name="T8" fmla="*/ 6 w 297"/>
                    <a:gd name="T9" fmla="*/ 176 h 391"/>
                    <a:gd name="T10" fmla="*/ 9 w 297"/>
                    <a:gd name="T11" fmla="*/ 172 h 391"/>
                    <a:gd name="T12" fmla="*/ 12 w 297"/>
                    <a:gd name="T13" fmla="*/ 168 h 391"/>
                    <a:gd name="T14" fmla="*/ 14 w 297"/>
                    <a:gd name="T15" fmla="*/ 163 h 391"/>
                    <a:gd name="T16" fmla="*/ 17 w 297"/>
                    <a:gd name="T17" fmla="*/ 158 h 391"/>
                    <a:gd name="T18" fmla="*/ 21 w 297"/>
                    <a:gd name="T19" fmla="*/ 152 h 391"/>
                    <a:gd name="T20" fmla="*/ 25 w 297"/>
                    <a:gd name="T21" fmla="*/ 147 h 391"/>
                    <a:gd name="T22" fmla="*/ 28 w 297"/>
                    <a:gd name="T23" fmla="*/ 140 h 391"/>
                    <a:gd name="T24" fmla="*/ 34 w 297"/>
                    <a:gd name="T25" fmla="*/ 134 h 391"/>
                    <a:gd name="T26" fmla="*/ 37 w 297"/>
                    <a:gd name="T27" fmla="*/ 127 h 391"/>
                    <a:gd name="T28" fmla="*/ 42 w 297"/>
                    <a:gd name="T29" fmla="*/ 120 h 391"/>
                    <a:gd name="T30" fmla="*/ 47 w 297"/>
                    <a:gd name="T31" fmla="*/ 112 h 391"/>
                    <a:gd name="T32" fmla="*/ 52 w 297"/>
                    <a:gd name="T33" fmla="*/ 105 h 391"/>
                    <a:gd name="T34" fmla="*/ 57 w 297"/>
                    <a:gd name="T35" fmla="*/ 97 h 391"/>
                    <a:gd name="T36" fmla="*/ 62 w 297"/>
                    <a:gd name="T37" fmla="*/ 90 h 391"/>
                    <a:gd name="T38" fmla="*/ 67 w 297"/>
                    <a:gd name="T39" fmla="*/ 81 h 391"/>
                    <a:gd name="T40" fmla="*/ 72 w 297"/>
                    <a:gd name="T41" fmla="*/ 74 h 391"/>
                    <a:gd name="T42" fmla="*/ 78 w 297"/>
                    <a:gd name="T43" fmla="*/ 66 h 391"/>
                    <a:gd name="T44" fmla="*/ 84 w 297"/>
                    <a:gd name="T45" fmla="*/ 59 h 391"/>
                    <a:gd name="T46" fmla="*/ 89 w 297"/>
                    <a:gd name="T47" fmla="*/ 51 h 391"/>
                    <a:gd name="T48" fmla="*/ 95 w 297"/>
                    <a:gd name="T49" fmla="*/ 43 h 391"/>
                    <a:gd name="T50" fmla="*/ 101 w 297"/>
                    <a:gd name="T51" fmla="*/ 35 h 391"/>
                    <a:gd name="T52" fmla="*/ 107 w 297"/>
                    <a:gd name="T53" fmla="*/ 28 h 391"/>
                    <a:gd name="T54" fmla="*/ 113 w 297"/>
                    <a:gd name="T55" fmla="*/ 20 h 391"/>
                    <a:gd name="T56" fmla="*/ 118 w 297"/>
                    <a:gd name="T57" fmla="*/ 13 h 391"/>
                    <a:gd name="T58" fmla="*/ 124 w 297"/>
                    <a:gd name="T59" fmla="*/ 6 h 391"/>
                    <a:gd name="T60" fmla="*/ 130 w 297"/>
                    <a:gd name="T61" fmla="*/ 0 h 391"/>
                    <a:gd name="T62" fmla="*/ 148 w 297"/>
                    <a:gd name="T63" fmla="*/ 3 h 391"/>
                    <a:gd name="T64" fmla="*/ 146 w 297"/>
                    <a:gd name="T65" fmla="*/ 5 h 391"/>
                    <a:gd name="T66" fmla="*/ 142 w 297"/>
                    <a:gd name="T67" fmla="*/ 9 h 391"/>
                    <a:gd name="T68" fmla="*/ 139 w 297"/>
                    <a:gd name="T69" fmla="*/ 13 h 391"/>
                    <a:gd name="T70" fmla="*/ 136 w 297"/>
                    <a:gd name="T71" fmla="*/ 16 h 391"/>
                    <a:gd name="T72" fmla="*/ 133 w 297"/>
                    <a:gd name="T73" fmla="*/ 20 h 391"/>
                    <a:gd name="T74" fmla="*/ 129 w 297"/>
                    <a:gd name="T75" fmla="*/ 24 h 391"/>
                    <a:gd name="T76" fmla="*/ 125 w 297"/>
                    <a:gd name="T77" fmla="*/ 28 h 391"/>
                    <a:gd name="T78" fmla="*/ 122 w 297"/>
                    <a:gd name="T79" fmla="*/ 33 h 391"/>
                    <a:gd name="T80" fmla="*/ 117 w 297"/>
                    <a:gd name="T81" fmla="*/ 38 h 391"/>
                    <a:gd name="T82" fmla="*/ 113 w 297"/>
                    <a:gd name="T83" fmla="*/ 43 h 391"/>
                    <a:gd name="T84" fmla="*/ 108 w 297"/>
                    <a:gd name="T85" fmla="*/ 49 h 391"/>
                    <a:gd name="T86" fmla="*/ 103 w 297"/>
                    <a:gd name="T87" fmla="*/ 56 h 391"/>
                    <a:gd name="T88" fmla="*/ 97 w 297"/>
                    <a:gd name="T89" fmla="*/ 62 h 391"/>
                    <a:gd name="T90" fmla="*/ 92 w 297"/>
                    <a:gd name="T91" fmla="*/ 68 h 391"/>
                    <a:gd name="T92" fmla="*/ 86 w 297"/>
                    <a:gd name="T93" fmla="*/ 76 h 391"/>
                    <a:gd name="T94" fmla="*/ 81 w 297"/>
                    <a:gd name="T95" fmla="*/ 83 h 391"/>
                    <a:gd name="T96" fmla="*/ 75 w 297"/>
                    <a:gd name="T97" fmla="*/ 90 h 391"/>
                    <a:gd name="T98" fmla="*/ 69 w 297"/>
                    <a:gd name="T99" fmla="*/ 98 h 391"/>
                    <a:gd name="T100" fmla="*/ 63 w 297"/>
                    <a:gd name="T101" fmla="*/ 106 h 391"/>
                    <a:gd name="T102" fmla="*/ 57 w 297"/>
                    <a:gd name="T103" fmla="*/ 114 h 391"/>
                    <a:gd name="T104" fmla="*/ 50 w 297"/>
                    <a:gd name="T105" fmla="*/ 122 h 391"/>
                    <a:gd name="T106" fmla="*/ 44 w 297"/>
                    <a:gd name="T107" fmla="*/ 131 h 391"/>
                    <a:gd name="T108" fmla="*/ 38 w 297"/>
                    <a:gd name="T109" fmla="*/ 139 h 391"/>
                    <a:gd name="T110" fmla="*/ 32 w 297"/>
                    <a:gd name="T111" fmla="*/ 148 h 391"/>
                    <a:gd name="T112" fmla="*/ 25 w 297"/>
                    <a:gd name="T113" fmla="*/ 157 h 391"/>
                    <a:gd name="T114" fmla="*/ 20 w 297"/>
                    <a:gd name="T115" fmla="*/ 166 h 391"/>
                    <a:gd name="T116" fmla="*/ 14 w 297"/>
                    <a:gd name="T117" fmla="*/ 175 h 391"/>
                    <a:gd name="T118" fmla="*/ 7 w 297"/>
                    <a:gd name="T119" fmla="*/ 184 h 391"/>
                    <a:gd name="T120" fmla="*/ 1 w 297"/>
                    <a:gd name="T121" fmla="*/ 196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7"/>
                    <a:gd name="T184" fmla="*/ 0 h 391"/>
                    <a:gd name="T185" fmla="*/ 297 w 297"/>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7" h="391">
                      <a:moveTo>
                        <a:pt x="3" y="391"/>
                      </a:moveTo>
                      <a:lnTo>
                        <a:pt x="0" y="375"/>
                      </a:lnTo>
                      <a:lnTo>
                        <a:pt x="0" y="373"/>
                      </a:lnTo>
                      <a:lnTo>
                        <a:pt x="1" y="372"/>
                      </a:lnTo>
                      <a:lnTo>
                        <a:pt x="3" y="368"/>
                      </a:lnTo>
                      <a:lnTo>
                        <a:pt x="6" y="363"/>
                      </a:lnTo>
                      <a:lnTo>
                        <a:pt x="7" y="360"/>
                      </a:lnTo>
                      <a:lnTo>
                        <a:pt x="9" y="357"/>
                      </a:lnTo>
                      <a:lnTo>
                        <a:pt x="10" y="354"/>
                      </a:lnTo>
                      <a:lnTo>
                        <a:pt x="13" y="351"/>
                      </a:lnTo>
                      <a:lnTo>
                        <a:pt x="15" y="347"/>
                      </a:lnTo>
                      <a:lnTo>
                        <a:pt x="18" y="343"/>
                      </a:lnTo>
                      <a:lnTo>
                        <a:pt x="21" y="340"/>
                      </a:lnTo>
                      <a:lnTo>
                        <a:pt x="24" y="335"/>
                      </a:lnTo>
                      <a:lnTo>
                        <a:pt x="25" y="330"/>
                      </a:lnTo>
                      <a:lnTo>
                        <a:pt x="28" y="325"/>
                      </a:lnTo>
                      <a:lnTo>
                        <a:pt x="32" y="319"/>
                      </a:lnTo>
                      <a:lnTo>
                        <a:pt x="35" y="315"/>
                      </a:lnTo>
                      <a:lnTo>
                        <a:pt x="38" y="309"/>
                      </a:lnTo>
                      <a:lnTo>
                        <a:pt x="43" y="303"/>
                      </a:lnTo>
                      <a:lnTo>
                        <a:pt x="46" y="299"/>
                      </a:lnTo>
                      <a:lnTo>
                        <a:pt x="50" y="293"/>
                      </a:lnTo>
                      <a:lnTo>
                        <a:pt x="54" y="286"/>
                      </a:lnTo>
                      <a:lnTo>
                        <a:pt x="57" y="280"/>
                      </a:lnTo>
                      <a:lnTo>
                        <a:pt x="62" y="272"/>
                      </a:lnTo>
                      <a:lnTo>
                        <a:pt x="68" y="267"/>
                      </a:lnTo>
                      <a:lnTo>
                        <a:pt x="70" y="259"/>
                      </a:lnTo>
                      <a:lnTo>
                        <a:pt x="75" y="253"/>
                      </a:lnTo>
                      <a:lnTo>
                        <a:pt x="79" y="246"/>
                      </a:lnTo>
                      <a:lnTo>
                        <a:pt x="85" y="239"/>
                      </a:lnTo>
                      <a:lnTo>
                        <a:pt x="90" y="231"/>
                      </a:lnTo>
                      <a:lnTo>
                        <a:pt x="94" y="224"/>
                      </a:lnTo>
                      <a:lnTo>
                        <a:pt x="98" y="217"/>
                      </a:lnTo>
                      <a:lnTo>
                        <a:pt x="104" y="209"/>
                      </a:lnTo>
                      <a:lnTo>
                        <a:pt x="109" y="202"/>
                      </a:lnTo>
                      <a:lnTo>
                        <a:pt x="115" y="193"/>
                      </a:lnTo>
                      <a:lnTo>
                        <a:pt x="119" y="186"/>
                      </a:lnTo>
                      <a:lnTo>
                        <a:pt x="125" y="179"/>
                      </a:lnTo>
                      <a:lnTo>
                        <a:pt x="129" y="171"/>
                      </a:lnTo>
                      <a:lnTo>
                        <a:pt x="135" y="162"/>
                      </a:lnTo>
                      <a:lnTo>
                        <a:pt x="140" y="155"/>
                      </a:lnTo>
                      <a:lnTo>
                        <a:pt x="145" y="148"/>
                      </a:lnTo>
                      <a:lnTo>
                        <a:pt x="151" y="139"/>
                      </a:lnTo>
                      <a:lnTo>
                        <a:pt x="157" y="132"/>
                      </a:lnTo>
                      <a:lnTo>
                        <a:pt x="163" y="124"/>
                      </a:lnTo>
                      <a:lnTo>
                        <a:pt x="169" y="117"/>
                      </a:lnTo>
                      <a:lnTo>
                        <a:pt x="173" y="108"/>
                      </a:lnTo>
                      <a:lnTo>
                        <a:pt x="179" y="101"/>
                      </a:lnTo>
                      <a:lnTo>
                        <a:pt x="185" y="92"/>
                      </a:lnTo>
                      <a:lnTo>
                        <a:pt x="191" y="85"/>
                      </a:lnTo>
                      <a:lnTo>
                        <a:pt x="197" y="77"/>
                      </a:lnTo>
                      <a:lnTo>
                        <a:pt x="203" y="70"/>
                      </a:lnTo>
                      <a:lnTo>
                        <a:pt x="209" y="63"/>
                      </a:lnTo>
                      <a:lnTo>
                        <a:pt x="214" y="56"/>
                      </a:lnTo>
                      <a:lnTo>
                        <a:pt x="219" y="47"/>
                      </a:lnTo>
                      <a:lnTo>
                        <a:pt x="226" y="39"/>
                      </a:lnTo>
                      <a:lnTo>
                        <a:pt x="231" y="34"/>
                      </a:lnTo>
                      <a:lnTo>
                        <a:pt x="236" y="26"/>
                      </a:lnTo>
                      <a:lnTo>
                        <a:pt x="242" y="19"/>
                      </a:lnTo>
                      <a:lnTo>
                        <a:pt x="248" y="12"/>
                      </a:lnTo>
                      <a:lnTo>
                        <a:pt x="254" y="6"/>
                      </a:lnTo>
                      <a:lnTo>
                        <a:pt x="260" y="0"/>
                      </a:lnTo>
                      <a:lnTo>
                        <a:pt x="297" y="6"/>
                      </a:lnTo>
                      <a:lnTo>
                        <a:pt x="295" y="7"/>
                      </a:lnTo>
                      <a:lnTo>
                        <a:pt x="292" y="9"/>
                      </a:lnTo>
                      <a:lnTo>
                        <a:pt x="289" y="13"/>
                      </a:lnTo>
                      <a:lnTo>
                        <a:pt x="285" y="17"/>
                      </a:lnTo>
                      <a:lnTo>
                        <a:pt x="280" y="22"/>
                      </a:lnTo>
                      <a:lnTo>
                        <a:pt x="278" y="25"/>
                      </a:lnTo>
                      <a:lnTo>
                        <a:pt x="275" y="28"/>
                      </a:lnTo>
                      <a:lnTo>
                        <a:pt x="273" y="32"/>
                      </a:lnTo>
                      <a:lnTo>
                        <a:pt x="270" y="35"/>
                      </a:lnTo>
                      <a:lnTo>
                        <a:pt x="266" y="39"/>
                      </a:lnTo>
                      <a:lnTo>
                        <a:pt x="263" y="42"/>
                      </a:lnTo>
                      <a:lnTo>
                        <a:pt x="258" y="47"/>
                      </a:lnTo>
                      <a:lnTo>
                        <a:pt x="256" y="51"/>
                      </a:lnTo>
                      <a:lnTo>
                        <a:pt x="251" y="56"/>
                      </a:lnTo>
                      <a:lnTo>
                        <a:pt x="247" y="60"/>
                      </a:lnTo>
                      <a:lnTo>
                        <a:pt x="244" y="66"/>
                      </a:lnTo>
                      <a:lnTo>
                        <a:pt x="239" y="70"/>
                      </a:lnTo>
                      <a:lnTo>
                        <a:pt x="235" y="76"/>
                      </a:lnTo>
                      <a:lnTo>
                        <a:pt x="231" y="80"/>
                      </a:lnTo>
                      <a:lnTo>
                        <a:pt x="226" y="86"/>
                      </a:lnTo>
                      <a:lnTo>
                        <a:pt x="220" y="92"/>
                      </a:lnTo>
                      <a:lnTo>
                        <a:pt x="216" y="98"/>
                      </a:lnTo>
                      <a:lnTo>
                        <a:pt x="210" y="104"/>
                      </a:lnTo>
                      <a:lnTo>
                        <a:pt x="206" y="111"/>
                      </a:lnTo>
                      <a:lnTo>
                        <a:pt x="201" y="117"/>
                      </a:lnTo>
                      <a:lnTo>
                        <a:pt x="195" y="123"/>
                      </a:lnTo>
                      <a:lnTo>
                        <a:pt x="189" y="130"/>
                      </a:lnTo>
                      <a:lnTo>
                        <a:pt x="184" y="136"/>
                      </a:lnTo>
                      <a:lnTo>
                        <a:pt x="179" y="143"/>
                      </a:lnTo>
                      <a:lnTo>
                        <a:pt x="173" y="151"/>
                      </a:lnTo>
                      <a:lnTo>
                        <a:pt x="167" y="158"/>
                      </a:lnTo>
                      <a:lnTo>
                        <a:pt x="162" y="165"/>
                      </a:lnTo>
                      <a:lnTo>
                        <a:pt x="156" y="173"/>
                      </a:lnTo>
                      <a:lnTo>
                        <a:pt x="150" y="180"/>
                      </a:lnTo>
                      <a:lnTo>
                        <a:pt x="144" y="187"/>
                      </a:lnTo>
                      <a:lnTo>
                        <a:pt x="138" y="195"/>
                      </a:lnTo>
                      <a:lnTo>
                        <a:pt x="132" y="203"/>
                      </a:lnTo>
                      <a:lnTo>
                        <a:pt x="126" y="211"/>
                      </a:lnTo>
                      <a:lnTo>
                        <a:pt x="120" y="218"/>
                      </a:lnTo>
                      <a:lnTo>
                        <a:pt x="115" y="227"/>
                      </a:lnTo>
                      <a:lnTo>
                        <a:pt x="109" y="236"/>
                      </a:lnTo>
                      <a:lnTo>
                        <a:pt x="101" y="243"/>
                      </a:lnTo>
                      <a:lnTo>
                        <a:pt x="95" y="252"/>
                      </a:lnTo>
                      <a:lnTo>
                        <a:pt x="88" y="261"/>
                      </a:lnTo>
                      <a:lnTo>
                        <a:pt x="82" y="269"/>
                      </a:lnTo>
                      <a:lnTo>
                        <a:pt x="76" y="277"/>
                      </a:lnTo>
                      <a:lnTo>
                        <a:pt x="70" y="286"/>
                      </a:lnTo>
                      <a:lnTo>
                        <a:pt x="65" y="296"/>
                      </a:lnTo>
                      <a:lnTo>
                        <a:pt x="59" y="305"/>
                      </a:lnTo>
                      <a:lnTo>
                        <a:pt x="51" y="313"/>
                      </a:lnTo>
                      <a:lnTo>
                        <a:pt x="46" y="322"/>
                      </a:lnTo>
                      <a:lnTo>
                        <a:pt x="40" y="331"/>
                      </a:lnTo>
                      <a:lnTo>
                        <a:pt x="34" y="340"/>
                      </a:lnTo>
                      <a:lnTo>
                        <a:pt x="28" y="349"/>
                      </a:lnTo>
                      <a:lnTo>
                        <a:pt x="22" y="359"/>
                      </a:lnTo>
                      <a:lnTo>
                        <a:pt x="15" y="368"/>
                      </a:lnTo>
                      <a:lnTo>
                        <a:pt x="10" y="378"/>
                      </a:lnTo>
                      <a:lnTo>
                        <a:pt x="3" y="391"/>
                      </a:lnTo>
                      <a:close/>
                    </a:path>
                  </a:pathLst>
                </a:custGeom>
                <a:solidFill>
                  <a:srgbClr val="66664F"/>
                </a:solidFill>
                <a:ln w="9525">
                  <a:noFill/>
                  <a:round/>
                  <a:headEnd/>
                  <a:tailEnd/>
                </a:ln>
              </p:spPr>
              <p:txBody>
                <a:bodyPr/>
                <a:lstStyle/>
                <a:p>
                  <a:endParaRPr lang="en-US" sz="1725"/>
                </a:p>
              </p:txBody>
            </p:sp>
            <p:sp>
              <p:nvSpPr>
                <p:cNvPr id="5802" name="Freeform 150"/>
                <p:cNvSpPr>
                  <a:spLocks/>
                </p:cNvSpPr>
                <p:nvPr/>
              </p:nvSpPr>
              <p:spPr bwMode="auto">
                <a:xfrm>
                  <a:off x="4130" y="3677"/>
                  <a:ext cx="202" cy="276"/>
                </a:xfrm>
                <a:custGeom>
                  <a:avLst/>
                  <a:gdLst>
                    <a:gd name="T0" fmla="*/ 2 w 402"/>
                    <a:gd name="T1" fmla="*/ 267 h 553"/>
                    <a:gd name="T2" fmla="*/ 5 w 402"/>
                    <a:gd name="T3" fmla="*/ 261 h 553"/>
                    <a:gd name="T4" fmla="*/ 10 w 402"/>
                    <a:gd name="T5" fmla="*/ 256 h 553"/>
                    <a:gd name="T6" fmla="*/ 17 w 402"/>
                    <a:gd name="T7" fmla="*/ 248 h 553"/>
                    <a:gd name="T8" fmla="*/ 25 w 402"/>
                    <a:gd name="T9" fmla="*/ 238 h 553"/>
                    <a:gd name="T10" fmla="*/ 34 w 402"/>
                    <a:gd name="T11" fmla="*/ 226 h 553"/>
                    <a:gd name="T12" fmla="*/ 43 w 402"/>
                    <a:gd name="T13" fmla="*/ 215 h 553"/>
                    <a:gd name="T14" fmla="*/ 54 w 402"/>
                    <a:gd name="T15" fmla="*/ 201 h 553"/>
                    <a:gd name="T16" fmla="*/ 66 w 402"/>
                    <a:gd name="T17" fmla="*/ 187 h 553"/>
                    <a:gd name="T18" fmla="*/ 78 w 402"/>
                    <a:gd name="T19" fmla="*/ 174 h 553"/>
                    <a:gd name="T20" fmla="*/ 90 w 402"/>
                    <a:gd name="T21" fmla="*/ 159 h 553"/>
                    <a:gd name="T22" fmla="*/ 102 w 402"/>
                    <a:gd name="T23" fmla="*/ 144 h 553"/>
                    <a:gd name="T24" fmla="*/ 114 w 402"/>
                    <a:gd name="T25" fmla="*/ 130 h 553"/>
                    <a:gd name="T26" fmla="*/ 125 w 402"/>
                    <a:gd name="T27" fmla="*/ 116 h 553"/>
                    <a:gd name="T28" fmla="*/ 135 w 402"/>
                    <a:gd name="T29" fmla="*/ 102 h 553"/>
                    <a:gd name="T30" fmla="*/ 145 w 402"/>
                    <a:gd name="T31" fmla="*/ 89 h 553"/>
                    <a:gd name="T32" fmla="*/ 154 w 402"/>
                    <a:gd name="T33" fmla="*/ 78 h 553"/>
                    <a:gd name="T34" fmla="*/ 161 w 402"/>
                    <a:gd name="T35" fmla="*/ 68 h 553"/>
                    <a:gd name="T36" fmla="*/ 168 w 402"/>
                    <a:gd name="T37" fmla="*/ 59 h 553"/>
                    <a:gd name="T38" fmla="*/ 172 w 402"/>
                    <a:gd name="T39" fmla="*/ 52 h 553"/>
                    <a:gd name="T40" fmla="*/ 176 w 402"/>
                    <a:gd name="T41" fmla="*/ 48 h 553"/>
                    <a:gd name="T42" fmla="*/ 178 w 402"/>
                    <a:gd name="T43" fmla="*/ 39 h 553"/>
                    <a:gd name="T44" fmla="*/ 180 w 402"/>
                    <a:gd name="T45" fmla="*/ 32 h 553"/>
                    <a:gd name="T46" fmla="*/ 180 w 402"/>
                    <a:gd name="T47" fmla="*/ 26 h 553"/>
                    <a:gd name="T48" fmla="*/ 178 w 402"/>
                    <a:gd name="T49" fmla="*/ 22 h 553"/>
                    <a:gd name="T50" fmla="*/ 173 w 402"/>
                    <a:gd name="T51" fmla="*/ 15 h 553"/>
                    <a:gd name="T52" fmla="*/ 167 w 402"/>
                    <a:gd name="T53" fmla="*/ 11 h 553"/>
                    <a:gd name="T54" fmla="*/ 163 w 402"/>
                    <a:gd name="T55" fmla="*/ 9 h 553"/>
                    <a:gd name="T56" fmla="*/ 177 w 402"/>
                    <a:gd name="T57" fmla="*/ 0 h 553"/>
                    <a:gd name="T58" fmla="*/ 183 w 402"/>
                    <a:gd name="T59" fmla="*/ 1 h 553"/>
                    <a:gd name="T60" fmla="*/ 192 w 402"/>
                    <a:gd name="T61" fmla="*/ 4 h 553"/>
                    <a:gd name="T62" fmla="*/ 197 w 402"/>
                    <a:gd name="T63" fmla="*/ 9 h 553"/>
                    <a:gd name="T64" fmla="*/ 200 w 402"/>
                    <a:gd name="T65" fmla="*/ 14 h 553"/>
                    <a:gd name="T66" fmla="*/ 201 w 402"/>
                    <a:gd name="T67" fmla="*/ 20 h 553"/>
                    <a:gd name="T68" fmla="*/ 201 w 402"/>
                    <a:gd name="T69" fmla="*/ 28 h 553"/>
                    <a:gd name="T70" fmla="*/ 200 w 402"/>
                    <a:gd name="T71" fmla="*/ 33 h 553"/>
                    <a:gd name="T72" fmla="*/ 198 w 402"/>
                    <a:gd name="T73" fmla="*/ 38 h 553"/>
                    <a:gd name="T74" fmla="*/ 194 w 402"/>
                    <a:gd name="T75" fmla="*/ 45 h 553"/>
                    <a:gd name="T76" fmla="*/ 188 w 402"/>
                    <a:gd name="T77" fmla="*/ 54 h 553"/>
                    <a:gd name="T78" fmla="*/ 180 w 402"/>
                    <a:gd name="T79" fmla="*/ 64 h 553"/>
                    <a:gd name="T80" fmla="*/ 171 w 402"/>
                    <a:gd name="T81" fmla="*/ 78 h 553"/>
                    <a:gd name="T82" fmla="*/ 160 w 402"/>
                    <a:gd name="T83" fmla="*/ 91 h 553"/>
                    <a:gd name="T84" fmla="*/ 149 w 402"/>
                    <a:gd name="T85" fmla="*/ 105 h 553"/>
                    <a:gd name="T86" fmla="*/ 136 w 402"/>
                    <a:gd name="T87" fmla="*/ 121 h 553"/>
                    <a:gd name="T88" fmla="*/ 124 w 402"/>
                    <a:gd name="T89" fmla="*/ 136 h 553"/>
                    <a:gd name="T90" fmla="*/ 110 w 402"/>
                    <a:gd name="T91" fmla="*/ 152 h 553"/>
                    <a:gd name="T92" fmla="*/ 96 w 402"/>
                    <a:gd name="T93" fmla="*/ 168 h 553"/>
                    <a:gd name="T94" fmla="*/ 82 w 402"/>
                    <a:gd name="T95" fmla="*/ 184 h 553"/>
                    <a:gd name="T96" fmla="*/ 70 w 402"/>
                    <a:gd name="T97" fmla="*/ 199 h 553"/>
                    <a:gd name="T98" fmla="*/ 57 w 402"/>
                    <a:gd name="T99" fmla="*/ 213 h 553"/>
                    <a:gd name="T100" fmla="*/ 45 w 402"/>
                    <a:gd name="T101" fmla="*/ 227 h 553"/>
                    <a:gd name="T102" fmla="*/ 34 w 402"/>
                    <a:gd name="T103" fmla="*/ 239 h 553"/>
                    <a:gd name="T104" fmla="*/ 24 w 402"/>
                    <a:gd name="T105" fmla="*/ 250 h 553"/>
                    <a:gd name="T106" fmla="*/ 16 w 402"/>
                    <a:gd name="T107" fmla="*/ 259 h 553"/>
                    <a:gd name="T108" fmla="*/ 10 w 402"/>
                    <a:gd name="T109" fmla="*/ 267 h 553"/>
                    <a:gd name="T110" fmla="*/ 5 w 402"/>
                    <a:gd name="T111" fmla="*/ 272 h 553"/>
                    <a:gd name="T112" fmla="*/ 2 w 402"/>
                    <a:gd name="T113" fmla="*/ 276 h 5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2"/>
                    <a:gd name="T172" fmla="*/ 0 h 553"/>
                    <a:gd name="T173" fmla="*/ 402 w 402"/>
                    <a:gd name="T174" fmla="*/ 553 h 5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2" h="553">
                      <a:moveTo>
                        <a:pt x="0" y="538"/>
                      </a:moveTo>
                      <a:lnTo>
                        <a:pt x="0" y="537"/>
                      </a:lnTo>
                      <a:lnTo>
                        <a:pt x="3" y="534"/>
                      </a:lnTo>
                      <a:lnTo>
                        <a:pt x="4" y="531"/>
                      </a:lnTo>
                      <a:lnTo>
                        <a:pt x="7" y="528"/>
                      </a:lnTo>
                      <a:lnTo>
                        <a:pt x="10" y="523"/>
                      </a:lnTo>
                      <a:lnTo>
                        <a:pt x="13" y="521"/>
                      </a:lnTo>
                      <a:lnTo>
                        <a:pt x="16" y="516"/>
                      </a:lnTo>
                      <a:lnTo>
                        <a:pt x="20" y="512"/>
                      </a:lnTo>
                      <a:lnTo>
                        <a:pt x="23" y="506"/>
                      </a:lnTo>
                      <a:lnTo>
                        <a:pt x="29" y="501"/>
                      </a:lnTo>
                      <a:lnTo>
                        <a:pt x="34" y="496"/>
                      </a:lnTo>
                      <a:lnTo>
                        <a:pt x="38" y="490"/>
                      </a:lnTo>
                      <a:lnTo>
                        <a:pt x="44" y="482"/>
                      </a:lnTo>
                      <a:lnTo>
                        <a:pt x="50" y="477"/>
                      </a:lnTo>
                      <a:lnTo>
                        <a:pt x="56" y="469"/>
                      </a:lnTo>
                      <a:lnTo>
                        <a:pt x="62" y="462"/>
                      </a:lnTo>
                      <a:lnTo>
                        <a:pt x="67" y="453"/>
                      </a:lnTo>
                      <a:lnTo>
                        <a:pt x="73" y="446"/>
                      </a:lnTo>
                      <a:lnTo>
                        <a:pt x="81" y="438"/>
                      </a:lnTo>
                      <a:lnTo>
                        <a:pt x="86" y="430"/>
                      </a:lnTo>
                      <a:lnTo>
                        <a:pt x="95" y="421"/>
                      </a:lnTo>
                      <a:lnTo>
                        <a:pt x="103" y="412"/>
                      </a:lnTo>
                      <a:lnTo>
                        <a:pt x="108" y="403"/>
                      </a:lnTo>
                      <a:lnTo>
                        <a:pt x="116" y="394"/>
                      </a:lnTo>
                      <a:lnTo>
                        <a:pt x="123" y="386"/>
                      </a:lnTo>
                      <a:lnTo>
                        <a:pt x="132" y="375"/>
                      </a:lnTo>
                      <a:lnTo>
                        <a:pt x="139" y="367"/>
                      </a:lnTo>
                      <a:lnTo>
                        <a:pt x="148" y="358"/>
                      </a:lnTo>
                      <a:lnTo>
                        <a:pt x="155" y="348"/>
                      </a:lnTo>
                      <a:lnTo>
                        <a:pt x="164" y="339"/>
                      </a:lnTo>
                      <a:lnTo>
                        <a:pt x="172" y="329"/>
                      </a:lnTo>
                      <a:lnTo>
                        <a:pt x="179" y="318"/>
                      </a:lnTo>
                      <a:lnTo>
                        <a:pt x="186" y="308"/>
                      </a:lnTo>
                      <a:lnTo>
                        <a:pt x="195" y="299"/>
                      </a:lnTo>
                      <a:lnTo>
                        <a:pt x="202" y="289"/>
                      </a:lnTo>
                      <a:lnTo>
                        <a:pt x="210" y="279"/>
                      </a:lnTo>
                      <a:lnTo>
                        <a:pt x="217" y="270"/>
                      </a:lnTo>
                      <a:lnTo>
                        <a:pt x="226" y="260"/>
                      </a:lnTo>
                      <a:lnTo>
                        <a:pt x="233" y="249"/>
                      </a:lnTo>
                      <a:lnTo>
                        <a:pt x="241" y="241"/>
                      </a:lnTo>
                      <a:lnTo>
                        <a:pt x="248" y="232"/>
                      </a:lnTo>
                      <a:lnTo>
                        <a:pt x="255" y="223"/>
                      </a:lnTo>
                      <a:lnTo>
                        <a:pt x="263" y="213"/>
                      </a:lnTo>
                      <a:lnTo>
                        <a:pt x="269" y="205"/>
                      </a:lnTo>
                      <a:lnTo>
                        <a:pt x="276" y="197"/>
                      </a:lnTo>
                      <a:lnTo>
                        <a:pt x="283" y="188"/>
                      </a:lnTo>
                      <a:lnTo>
                        <a:pt x="289" y="179"/>
                      </a:lnTo>
                      <a:lnTo>
                        <a:pt x="295" y="172"/>
                      </a:lnTo>
                      <a:lnTo>
                        <a:pt x="301" y="163"/>
                      </a:lnTo>
                      <a:lnTo>
                        <a:pt x="307" y="157"/>
                      </a:lnTo>
                      <a:lnTo>
                        <a:pt x="311" y="150"/>
                      </a:lnTo>
                      <a:lnTo>
                        <a:pt x="317" y="142"/>
                      </a:lnTo>
                      <a:lnTo>
                        <a:pt x="321" y="137"/>
                      </a:lnTo>
                      <a:lnTo>
                        <a:pt x="326" y="131"/>
                      </a:lnTo>
                      <a:lnTo>
                        <a:pt x="330" y="125"/>
                      </a:lnTo>
                      <a:lnTo>
                        <a:pt x="335" y="119"/>
                      </a:lnTo>
                      <a:lnTo>
                        <a:pt x="338" y="113"/>
                      </a:lnTo>
                      <a:lnTo>
                        <a:pt x="342" y="109"/>
                      </a:lnTo>
                      <a:lnTo>
                        <a:pt x="343" y="104"/>
                      </a:lnTo>
                      <a:lnTo>
                        <a:pt x="346" y="101"/>
                      </a:lnTo>
                      <a:lnTo>
                        <a:pt x="348" y="97"/>
                      </a:lnTo>
                      <a:lnTo>
                        <a:pt x="351" y="96"/>
                      </a:lnTo>
                      <a:lnTo>
                        <a:pt x="352" y="88"/>
                      </a:lnTo>
                      <a:lnTo>
                        <a:pt x="355" y="84"/>
                      </a:lnTo>
                      <a:lnTo>
                        <a:pt x="355" y="78"/>
                      </a:lnTo>
                      <a:lnTo>
                        <a:pt x="358" y="74"/>
                      </a:lnTo>
                      <a:lnTo>
                        <a:pt x="358" y="69"/>
                      </a:lnTo>
                      <a:lnTo>
                        <a:pt x="358" y="65"/>
                      </a:lnTo>
                      <a:lnTo>
                        <a:pt x="358" y="60"/>
                      </a:lnTo>
                      <a:lnTo>
                        <a:pt x="358" y="57"/>
                      </a:lnTo>
                      <a:lnTo>
                        <a:pt x="358" y="53"/>
                      </a:lnTo>
                      <a:lnTo>
                        <a:pt x="357" y="50"/>
                      </a:lnTo>
                      <a:lnTo>
                        <a:pt x="355" y="47"/>
                      </a:lnTo>
                      <a:lnTo>
                        <a:pt x="355" y="44"/>
                      </a:lnTo>
                      <a:lnTo>
                        <a:pt x="352" y="38"/>
                      </a:lnTo>
                      <a:lnTo>
                        <a:pt x="349" y="34"/>
                      </a:lnTo>
                      <a:lnTo>
                        <a:pt x="345" y="30"/>
                      </a:lnTo>
                      <a:lnTo>
                        <a:pt x="340" y="27"/>
                      </a:lnTo>
                      <a:lnTo>
                        <a:pt x="336" y="24"/>
                      </a:lnTo>
                      <a:lnTo>
                        <a:pt x="333" y="22"/>
                      </a:lnTo>
                      <a:lnTo>
                        <a:pt x="329" y="21"/>
                      </a:lnTo>
                      <a:lnTo>
                        <a:pt x="327" y="19"/>
                      </a:lnTo>
                      <a:lnTo>
                        <a:pt x="324" y="19"/>
                      </a:lnTo>
                      <a:lnTo>
                        <a:pt x="349" y="2"/>
                      </a:lnTo>
                      <a:lnTo>
                        <a:pt x="349" y="0"/>
                      </a:lnTo>
                      <a:lnTo>
                        <a:pt x="352" y="0"/>
                      </a:lnTo>
                      <a:lnTo>
                        <a:pt x="355" y="0"/>
                      </a:lnTo>
                      <a:lnTo>
                        <a:pt x="360" y="2"/>
                      </a:lnTo>
                      <a:lnTo>
                        <a:pt x="364" y="2"/>
                      </a:lnTo>
                      <a:lnTo>
                        <a:pt x="370" y="3"/>
                      </a:lnTo>
                      <a:lnTo>
                        <a:pt x="376" y="6"/>
                      </a:lnTo>
                      <a:lnTo>
                        <a:pt x="382" y="9"/>
                      </a:lnTo>
                      <a:lnTo>
                        <a:pt x="386" y="12"/>
                      </a:lnTo>
                      <a:lnTo>
                        <a:pt x="392" y="16"/>
                      </a:lnTo>
                      <a:lnTo>
                        <a:pt x="393" y="19"/>
                      </a:lnTo>
                      <a:lnTo>
                        <a:pt x="395" y="22"/>
                      </a:lnTo>
                      <a:lnTo>
                        <a:pt x="396" y="25"/>
                      </a:lnTo>
                      <a:lnTo>
                        <a:pt x="399" y="28"/>
                      </a:lnTo>
                      <a:lnTo>
                        <a:pt x="399" y="33"/>
                      </a:lnTo>
                      <a:lnTo>
                        <a:pt x="401" y="35"/>
                      </a:lnTo>
                      <a:lnTo>
                        <a:pt x="401" y="41"/>
                      </a:lnTo>
                      <a:lnTo>
                        <a:pt x="402" y="46"/>
                      </a:lnTo>
                      <a:lnTo>
                        <a:pt x="401" y="52"/>
                      </a:lnTo>
                      <a:lnTo>
                        <a:pt x="401" y="56"/>
                      </a:lnTo>
                      <a:lnTo>
                        <a:pt x="399" y="59"/>
                      </a:lnTo>
                      <a:lnTo>
                        <a:pt x="399" y="62"/>
                      </a:lnTo>
                      <a:lnTo>
                        <a:pt x="399" y="66"/>
                      </a:lnTo>
                      <a:lnTo>
                        <a:pt x="398" y="69"/>
                      </a:lnTo>
                      <a:lnTo>
                        <a:pt x="396" y="72"/>
                      </a:lnTo>
                      <a:lnTo>
                        <a:pt x="395" y="77"/>
                      </a:lnTo>
                      <a:lnTo>
                        <a:pt x="392" y="81"/>
                      </a:lnTo>
                      <a:lnTo>
                        <a:pt x="389" y="85"/>
                      </a:lnTo>
                      <a:lnTo>
                        <a:pt x="386" y="90"/>
                      </a:lnTo>
                      <a:lnTo>
                        <a:pt x="383" y="96"/>
                      </a:lnTo>
                      <a:lnTo>
                        <a:pt x="379" y="103"/>
                      </a:lnTo>
                      <a:lnTo>
                        <a:pt x="374" y="109"/>
                      </a:lnTo>
                      <a:lnTo>
                        <a:pt x="370" y="116"/>
                      </a:lnTo>
                      <a:lnTo>
                        <a:pt x="364" y="123"/>
                      </a:lnTo>
                      <a:lnTo>
                        <a:pt x="358" y="129"/>
                      </a:lnTo>
                      <a:lnTo>
                        <a:pt x="354" y="138"/>
                      </a:lnTo>
                      <a:lnTo>
                        <a:pt x="346" y="147"/>
                      </a:lnTo>
                      <a:lnTo>
                        <a:pt x="340" y="156"/>
                      </a:lnTo>
                      <a:lnTo>
                        <a:pt x="333" y="163"/>
                      </a:lnTo>
                      <a:lnTo>
                        <a:pt x="327" y="173"/>
                      </a:lnTo>
                      <a:lnTo>
                        <a:pt x="318" y="182"/>
                      </a:lnTo>
                      <a:lnTo>
                        <a:pt x="311" y="192"/>
                      </a:lnTo>
                      <a:lnTo>
                        <a:pt x="304" y="201"/>
                      </a:lnTo>
                      <a:lnTo>
                        <a:pt x="296" y="211"/>
                      </a:lnTo>
                      <a:lnTo>
                        <a:pt x="288" y="222"/>
                      </a:lnTo>
                      <a:lnTo>
                        <a:pt x="280" y="232"/>
                      </a:lnTo>
                      <a:lnTo>
                        <a:pt x="271" y="242"/>
                      </a:lnTo>
                      <a:lnTo>
                        <a:pt x="264" y="252"/>
                      </a:lnTo>
                      <a:lnTo>
                        <a:pt x="254" y="263"/>
                      </a:lnTo>
                      <a:lnTo>
                        <a:pt x="247" y="273"/>
                      </a:lnTo>
                      <a:lnTo>
                        <a:pt x="236" y="283"/>
                      </a:lnTo>
                      <a:lnTo>
                        <a:pt x="227" y="293"/>
                      </a:lnTo>
                      <a:lnTo>
                        <a:pt x="219" y="305"/>
                      </a:lnTo>
                      <a:lnTo>
                        <a:pt x="210" y="315"/>
                      </a:lnTo>
                      <a:lnTo>
                        <a:pt x="201" y="326"/>
                      </a:lnTo>
                      <a:lnTo>
                        <a:pt x="192" y="337"/>
                      </a:lnTo>
                      <a:lnTo>
                        <a:pt x="183" y="348"/>
                      </a:lnTo>
                      <a:lnTo>
                        <a:pt x="175" y="358"/>
                      </a:lnTo>
                      <a:lnTo>
                        <a:pt x="164" y="368"/>
                      </a:lnTo>
                      <a:lnTo>
                        <a:pt x="157" y="378"/>
                      </a:lnTo>
                      <a:lnTo>
                        <a:pt x="147" y="389"/>
                      </a:lnTo>
                      <a:lnTo>
                        <a:pt x="139" y="399"/>
                      </a:lnTo>
                      <a:lnTo>
                        <a:pt x="131" y="408"/>
                      </a:lnTo>
                      <a:lnTo>
                        <a:pt x="122" y="418"/>
                      </a:lnTo>
                      <a:lnTo>
                        <a:pt x="113" y="427"/>
                      </a:lnTo>
                      <a:lnTo>
                        <a:pt x="106" y="436"/>
                      </a:lnTo>
                      <a:lnTo>
                        <a:pt x="97" y="446"/>
                      </a:lnTo>
                      <a:lnTo>
                        <a:pt x="89" y="455"/>
                      </a:lnTo>
                      <a:lnTo>
                        <a:pt x="82" y="462"/>
                      </a:lnTo>
                      <a:lnTo>
                        <a:pt x="75" y="471"/>
                      </a:lnTo>
                      <a:lnTo>
                        <a:pt x="67" y="479"/>
                      </a:lnTo>
                      <a:lnTo>
                        <a:pt x="62" y="487"/>
                      </a:lnTo>
                      <a:lnTo>
                        <a:pt x="54" y="494"/>
                      </a:lnTo>
                      <a:lnTo>
                        <a:pt x="48" y="501"/>
                      </a:lnTo>
                      <a:lnTo>
                        <a:pt x="42" y="507"/>
                      </a:lnTo>
                      <a:lnTo>
                        <a:pt x="37" y="513"/>
                      </a:lnTo>
                      <a:lnTo>
                        <a:pt x="32" y="519"/>
                      </a:lnTo>
                      <a:lnTo>
                        <a:pt x="26" y="525"/>
                      </a:lnTo>
                      <a:lnTo>
                        <a:pt x="22" y="529"/>
                      </a:lnTo>
                      <a:lnTo>
                        <a:pt x="19" y="535"/>
                      </a:lnTo>
                      <a:lnTo>
                        <a:pt x="15" y="538"/>
                      </a:lnTo>
                      <a:lnTo>
                        <a:pt x="12" y="542"/>
                      </a:lnTo>
                      <a:lnTo>
                        <a:pt x="9" y="545"/>
                      </a:lnTo>
                      <a:lnTo>
                        <a:pt x="7" y="548"/>
                      </a:lnTo>
                      <a:lnTo>
                        <a:pt x="3" y="551"/>
                      </a:lnTo>
                      <a:lnTo>
                        <a:pt x="3" y="553"/>
                      </a:lnTo>
                      <a:lnTo>
                        <a:pt x="0" y="538"/>
                      </a:lnTo>
                      <a:close/>
                    </a:path>
                  </a:pathLst>
                </a:custGeom>
                <a:solidFill>
                  <a:srgbClr val="4D4D3B"/>
                </a:solidFill>
                <a:ln w="9525">
                  <a:noFill/>
                  <a:round/>
                  <a:headEnd/>
                  <a:tailEnd/>
                </a:ln>
              </p:spPr>
              <p:txBody>
                <a:bodyPr/>
                <a:lstStyle/>
                <a:p>
                  <a:endParaRPr lang="en-US" sz="1725"/>
                </a:p>
              </p:txBody>
            </p:sp>
            <p:sp>
              <p:nvSpPr>
                <p:cNvPr id="5803" name="Freeform 151"/>
                <p:cNvSpPr>
                  <a:spLocks/>
                </p:cNvSpPr>
                <p:nvPr/>
              </p:nvSpPr>
              <p:spPr bwMode="auto">
                <a:xfrm>
                  <a:off x="3925" y="3628"/>
                  <a:ext cx="56" cy="23"/>
                </a:xfrm>
                <a:custGeom>
                  <a:avLst/>
                  <a:gdLst>
                    <a:gd name="T0" fmla="*/ 33 w 113"/>
                    <a:gd name="T1" fmla="*/ 19 h 46"/>
                    <a:gd name="T2" fmla="*/ 34 w 113"/>
                    <a:gd name="T3" fmla="*/ 14 h 46"/>
                    <a:gd name="T4" fmla="*/ 34 w 113"/>
                    <a:gd name="T5" fmla="*/ 12 h 46"/>
                    <a:gd name="T6" fmla="*/ 36 w 113"/>
                    <a:gd name="T7" fmla="*/ 8 h 46"/>
                    <a:gd name="T8" fmla="*/ 38 w 113"/>
                    <a:gd name="T9" fmla="*/ 5 h 46"/>
                    <a:gd name="T10" fmla="*/ 41 w 113"/>
                    <a:gd name="T11" fmla="*/ 1 h 46"/>
                    <a:gd name="T12" fmla="*/ 45 w 113"/>
                    <a:gd name="T13" fmla="*/ 0 h 46"/>
                    <a:gd name="T14" fmla="*/ 49 w 113"/>
                    <a:gd name="T15" fmla="*/ 0 h 46"/>
                    <a:gd name="T16" fmla="*/ 53 w 113"/>
                    <a:gd name="T17" fmla="*/ 1 h 46"/>
                    <a:gd name="T18" fmla="*/ 55 w 113"/>
                    <a:gd name="T19" fmla="*/ 3 h 46"/>
                    <a:gd name="T20" fmla="*/ 56 w 113"/>
                    <a:gd name="T21" fmla="*/ 6 h 46"/>
                    <a:gd name="T22" fmla="*/ 52 w 113"/>
                    <a:gd name="T23" fmla="*/ 6 h 46"/>
                    <a:gd name="T24" fmla="*/ 50 w 113"/>
                    <a:gd name="T25" fmla="*/ 9 h 46"/>
                    <a:gd name="T26" fmla="*/ 47 w 113"/>
                    <a:gd name="T27" fmla="*/ 11 h 46"/>
                    <a:gd name="T28" fmla="*/ 46 w 113"/>
                    <a:gd name="T29" fmla="*/ 14 h 46"/>
                    <a:gd name="T30" fmla="*/ 45 w 113"/>
                    <a:gd name="T31" fmla="*/ 19 h 46"/>
                    <a:gd name="T32" fmla="*/ 46 w 113"/>
                    <a:gd name="T33" fmla="*/ 22 h 46"/>
                    <a:gd name="T34" fmla="*/ 45 w 113"/>
                    <a:gd name="T35" fmla="*/ 23 h 46"/>
                    <a:gd name="T36" fmla="*/ 42 w 113"/>
                    <a:gd name="T37" fmla="*/ 23 h 46"/>
                    <a:gd name="T38" fmla="*/ 38 w 113"/>
                    <a:gd name="T39" fmla="*/ 23 h 46"/>
                    <a:gd name="T40" fmla="*/ 34 w 113"/>
                    <a:gd name="T41" fmla="*/ 23 h 46"/>
                    <a:gd name="T42" fmla="*/ 31 w 113"/>
                    <a:gd name="T43" fmla="*/ 23 h 46"/>
                    <a:gd name="T44" fmla="*/ 27 w 113"/>
                    <a:gd name="T45" fmla="*/ 23 h 46"/>
                    <a:gd name="T46" fmla="*/ 23 w 113"/>
                    <a:gd name="T47" fmla="*/ 22 h 46"/>
                    <a:gd name="T48" fmla="*/ 19 w 113"/>
                    <a:gd name="T49" fmla="*/ 22 h 46"/>
                    <a:gd name="T50" fmla="*/ 15 w 113"/>
                    <a:gd name="T51" fmla="*/ 22 h 46"/>
                    <a:gd name="T52" fmla="*/ 11 w 113"/>
                    <a:gd name="T53" fmla="*/ 21 h 46"/>
                    <a:gd name="T54" fmla="*/ 8 w 113"/>
                    <a:gd name="T55" fmla="*/ 20 h 46"/>
                    <a:gd name="T56" fmla="*/ 5 w 113"/>
                    <a:gd name="T57" fmla="*/ 19 h 46"/>
                    <a:gd name="T58" fmla="*/ 1 w 113"/>
                    <a:gd name="T59" fmla="*/ 16 h 46"/>
                    <a:gd name="T60" fmla="*/ 0 w 113"/>
                    <a:gd name="T61" fmla="*/ 12 h 46"/>
                    <a:gd name="T62" fmla="*/ 0 w 113"/>
                    <a:gd name="T63" fmla="*/ 10 h 46"/>
                    <a:gd name="T64" fmla="*/ 3 w 113"/>
                    <a:gd name="T65" fmla="*/ 6 h 46"/>
                    <a:gd name="T66" fmla="*/ 7 w 113"/>
                    <a:gd name="T67" fmla="*/ 5 h 46"/>
                    <a:gd name="T68" fmla="*/ 10 w 113"/>
                    <a:gd name="T69" fmla="*/ 3 h 46"/>
                    <a:gd name="T70" fmla="*/ 13 w 113"/>
                    <a:gd name="T71" fmla="*/ 3 h 46"/>
                    <a:gd name="T72" fmla="*/ 16 w 113"/>
                    <a:gd name="T73" fmla="*/ 3 h 46"/>
                    <a:gd name="T74" fmla="*/ 20 w 113"/>
                    <a:gd name="T75" fmla="*/ 1 h 46"/>
                    <a:gd name="T76" fmla="*/ 23 w 113"/>
                    <a:gd name="T77" fmla="*/ 1 h 46"/>
                    <a:gd name="T78" fmla="*/ 27 w 113"/>
                    <a:gd name="T79" fmla="*/ 0 h 46"/>
                    <a:gd name="T80" fmla="*/ 30 w 113"/>
                    <a:gd name="T81" fmla="*/ 0 h 46"/>
                    <a:gd name="T82" fmla="*/ 33 w 113"/>
                    <a:gd name="T83" fmla="*/ 0 h 46"/>
                    <a:gd name="T84" fmla="*/ 36 w 113"/>
                    <a:gd name="T85" fmla="*/ 0 h 46"/>
                    <a:gd name="T86" fmla="*/ 34 w 113"/>
                    <a:gd name="T87" fmla="*/ 3 h 46"/>
                    <a:gd name="T88" fmla="*/ 33 w 113"/>
                    <a:gd name="T89" fmla="*/ 3 h 46"/>
                    <a:gd name="T90" fmla="*/ 29 w 113"/>
                    <a:gd name="T91" fmla="*/ 3 h 46"/>
                    <a:gd name="T92" fmla="*/ 25 w 113"/>
                    <a:gd name="T93" fmla="*/ 3 h 46"/>
                    <a:gd name="T94" fmla="*/ 20 w 113"/>
                    <a:gd name="T95" fmla="*/ 5 h 46"/>
                    <a:gd name="T96" fmla="*/ 15 w 113"/>
                    <a:gd name="T97" fmla="*/ 6 h 46"/>
                    <a:gd name="T98" fmla="*/ 11 w 113"/>
                    <a:gd name="T99" fmla="*/ 8 h 46"/>
                    <a:gd name="T100" fmla="*/ 10 w 113"/>
                    <a:gd name="T101" fmla="*/ 13 h 46"/>
                    <a:gd name="T102" fmla="*/ 12 w 113"/>
                    <a:gd name="T103" fmla="*/ 15 h 46"/>
                    <a:gd name="T104" fmla="*/ 16 w 113"/>
                    <a:gd name="T105" fmla="*/ 17 h 46"/>
                    <a:gd name="T106" fmla="*/ 19 w 113"/>
                    <a:gd name="T107" fmla="*/ 19 h 46"/>
                    <a:gd name="T108" fmla="*/ 23 w 113"/>
                    <a:gd name="T109" fmla="*/ 19 h 46"/>
                    <a:gd name="T110" fmla="*/ 27 w 113"/>
                    <a:gd name="T111" fmla="*/ 20 h 46"/>
                    <a:gd name="T112" fmla="*/ 30 w 113"/>
                    <a:gd name="T113" fmla="*/ 20 h 46"/>
                    <a:gd name="T114" fmla="*/ 34 w 113"/>
                    <a:gd name="T115" fmla="*/ 20 h 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3"/>
                    <a:gd name="T175" fmla="*/ 0 h 46"/>
                    <a:gd name="T176" fmla="*/ 113 w 113"/>
                    <a:gd name="T177" fmla="*/ 46 h 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3" h="46">
                      <a:moveTo>
                        <a:pt x="69" y="40"/>
                      </a:moveTo>
                      <a:lnTo>
                        <a:pt x="67" y="37"/>
                      </a:lnTo>
                      <a:lnTo>
                        <a:pt x="69" y="32"/>
                      </a:lnTo>
                      <a:lnTo>
                        <a:pt x="69" y="29"/>
                      </a:lnTo>
                      <a:lnTo>
                        <a:pt x="69" y="27"/>
                      </a:lnTo>
                      <a:lnTo>
                        <a:pt x="69" y="24"/>
                      </a:lnTo>
                      <a:lnTo>
                        <a:pt x="70" y="19"/>
                      </a:lnTo>
                      <a:lnTo>
                        <a:pt x="72" y="16"/>
                      </a:lnTo>
                      <a:lnTo>
                        <a:pt x="73" y="12"/>
                      </a:lnTo>
                      <a:lnTo>
                        <a:pt x="76" y="9"/>
                      </a:lnTo>
                      <a:lnTo>
                        <a:pt x="79" y="6"/>
                      </a:lnTo>
                      <a:lnTo>
                        <a:pt x="82" y="3"/>
                      </a:lnTo>
                      <a:lnTo>
                        <a:pt x="86" y="0"/>
                      </a:lnTo>
                      <a:lnTo>
                        <a:pt x="91" y="0"/>
                      </a:lnTo>
                      <a:lnTo>
                        <a:pt x="97" y="0"/>
                      </a:lnTo>
                      <a:lnTo>
                        <a:pt x="98" y="0"/>
                      </a:lnTo>
                      <a:lnTo>
                        <a:pt x="104" y="2"/>
                      </a:lnTo>
                      <a:lnTo>
                        <a:pt x="107" y="3"/>
                      </a:lnTo>
                      <a:lnTo>
                        <a:pt x="110" y="5"/>
                      </a:lnTo>
                      <a:lnTo>
                        <a:pt x="111" y="7"/>
                      </a:lnTo>
                      <a:lnTo>
                        <a:pt x="113" y="12"/>
                      </a:lnTo>
                      <a:lnTo>
                        <a:pt x="110" y="12"/>
                      </a:lnTo>
                      <a:lnTo>
                        <a:pt x="105" y="13"/>
                      </a:lnTo>
                      <a:lnTo>
                        <a:pt x="101" y="16"/>
                      </a:lnTo>
                      <a:lnTo>
                        <a:pt x="100" y="18"/>
                      </a:lnTo>
                      <a:lnTo>
                        <a:pt x="97" y="19"/>
                      </a:lnTo>
                      <a:lnTo>
                        <a:pt x="95" y="22"/>
                      </a:lnTo>
                      <a:lnTo>
                        <a:pt x="94" y="27"/>
                      </a:lnTo>
                      <a:lnTo>
                        <a:pt x="92" y="29"/>
                      </a:lnTo>
                      <a:lnTo>
                        <a:pt x="92" y="34"/>
                      </a:lnTo>
                      <a:lnTo>
                        <a:pt x="91" y="37"/>
                      </a:lnTo>
                      <a:lnTo>
                        <a:pt x="91" y="40"/>
                      </a:lnTo>
                      <a:lnTo>
                        <a:pt x="92" y="43"/>
                      </a:lnTo>
                      <a:lnTo>
                        <a:pt x="92" y="46"/>
                      </a:lnTo>
                      <a:lnTo>
                        <a:pt x="91" y="46"/>
                      </a:lnTo>
                      <a:lnTo>
                        <a:pt x="89" y="46"/>
                      </a:lnTo>
                      <a:lnTo>
                        <a:pt x="85" y="46"/>
                      </a:lnTo>
                      <a:lnTo>
                        <a:pt x="79" y="46"/>
                      </a:lnTo>
                      <a:lnTo>
                        <a:pt x="76" y="46"/>
                      </a:lnTo>
                      <a:lnTo>
                        <a:pt x="73" y="46"/>
                      </a:lnTo>
                      <a:lnTo>
                        <a:pt x="69" y="46"/>
                      </a:lnTo>
                      <a:lnTo>
                        <a:pt x="66" y="46"/>
                      </a:lnTo>
                      <a:lnTo>
                        <a:pt x="63" y="46"/>
                      </a:lnTo>
                      <a:lnTo>
                        <a:pt x="58" y="46"/>
                      </a:lnTo>
                      <a:lnTo>
                        <a:pt x="55" y="46"/>
                      </a:lnTo>
                      <a:lnTo>
                        <a:pt x="51" y="46"/>
                      </a:lnTo>
                      <a:lnTo>
                        <a:pt x="47" y="44"/>
                      </a:lnTo>
                      <a:lnTo>
                        <a:pt x="42" y="44"/>
                      </a:lnTo>
                      <a:lnTo>
                        <a:pt x="39" y="44"/>
                      </a:lnTo>
                      <a:lnTo>
                        <a:pt x="35" y="43"/>
                      </a:lnTo>
                      <a:lnTo>
                        <a:pt x="31" y="43"/>
                      </a:lnTo>
                      <a:lnTo>
                        <a:pt x="28" y="41"/>
                      </a:lnTo>
                      <a:lnTo>
                        <a:pt x="23" y="41"/>
                      </a:lnTo>
                      <a:lnTo>
                        <a:pt x="20" y="40"/>
                      </a:lnTo>
                      <a:lnTo>
                        <a:pt x="17" y="40"/>
                      </a:lnTo>
                      <a:lnTo>
                        <a:pt x="13" y="38"/>
                      </a:lnTo>
                      <a:lnTo>
                        <a:pt x="10" y="37"/>
                      </a:lnTo>
                      <a:lnTo>
                        <a:pt x="9" y="35"/>
                      </a:lnTo>
                      <a:lnTo>
                        <a:pt x="3" y="32"/>
                      </a:lnTo>
                      <a:lnTo>
                        <a:pt x="1" y="29"/>
                      </a:lnTo>
                      <a:lnTo>
                        <a:pt x="0" y="25"/>
                      </a:lnTo>
                      <a:lnTo>
                        <a:pt x="0" y="22"/>
                      </a:lnTo>
                      <a:lnTo>
                        <a:pt x="1" y="19"/>
                      </a:lnTo>
                      <a:lnTo>
                        <a:pt x="4" y="16"/>
                      </a:lnTo>
                      <a:lnTo>
                        <a:pt x="7" y="13"/>
                      </a:lnTo>
                      <a:lnTo>
                        <a:pt x="11" y="10"/>
                      </a:lnTo>
                      <a:lnTo>
                        <a:pt x="14" y="9"/>
                      </a:lnTo>
                      <a:lnTo>
                        <a:pt x="17" y="9"/>
                      </a:lnTo>
                      <a:lnTo>
                        <a:pt x="20" y="7"/>
                      </a:lnTo>
                      <a:lnTo>
                        <a:pt x="23" y="7"/>
                      </a:lnTo>
                      <a:lnTo>
                        <a:pt x="26" y="6"/>
                      </a:lnTo>
                      <a:lnTo>
                        <a:pt x="31" y="6"/>
                      </a:lnTo>
                      <a:lnTo>
                        <a:pt x="33" y="5"/>
                      </a:lnTo>
                      <a:lnTo>
                        <a:pt x="36" y="3"/>
                      </a:lnTo>
                      <a:lnTo>
                        <a:pt x="41" y="3"/>
                      </a:lnTo>
                      <a:lnTo>
                        <a:pt x="44" y="3"/>
                      </a:lnTo>
                      <a:lnTo>
                        <a:pt x="47" y="2"/>
                      </a:lnTo>
                      <a:lnTo>
                        <a:pt x="51" y="2"/>
                      </a:lnTo>
                      <a:lnTo>
                        <a:pt x="54" y="0"/>
                      </a:lnTo>
                      <a:lnTo>
                        <a:pt x="57" y="0"/>
                      </a:lnTo>
                      <a:lnTo>
                        <a:pt x="60" y="0"/>
                      </a:lnTo>
                      <a:lnTo>
                        <a:pt x="63" y="0"/>
                      </a:lnTo>
                      <a:lnTo>
                        <a:pt x="66" y="0"/>
                      </a:lnTo>
                      <a:lnTo>
                        <a:pt x="69" y="0"/>
                      </a:lnTo>
                      <a:lnTo>
                        <a:pt x="72" y="0"/>
                      </a:lnTo>
                      <a:lnTo>
                        <a:pt x="75" y="0"/>
                      </a:lnTo>
                      <a:lnTo>
                        <a:pt x="69" y="5"/>
                      </a:lnTo>
                      <a:lnTo>
                        <a:pt x="67" y="5"/>
                      </a:lnTo>
                      <a:lnTo>
                        <a:pt x="66" y="5"/>
                      </a:lnTo>
                      <a:lnTo>
                        <a:pt x="61" y="5"/>
                      </a:lnTo>
                      <a:lnTo>
                        <a:pt x="58" y="6"/>
                      </a:lnTo>
                      <a:lnTo>
                        <a:pt x="54" y="6"/>
                      </a:lnTo>
                      <a:lnTo>
                        <a:pt x="50" y="7"/>
                      </a:lnTo>
                      <a:lnTo>
                        <a:pt x="45" y="7"/>
                      </a:lnTo>
                      <a:lnTo>
                        <a:pt x="41" y="9"/>
                      </a:lnTo>
                      <a:lnTo>
                        <a:pt x="35" y="10"/>
                      </a:lnTo>
                      <a:lnTo>
                        <a:pt x="31" y="12"/>
                      </a:lnTo>
                      <a:lnTo>
                        <a:pt x="26" y="13"/>
                      </a:lnTo>
                      <a:lnTo>
                        <a:pt x="23" y="16"/>
                      </a:lnTo>
                      <a:lnTo>
                        <a:pt x="19" y="21"/>
                      </a:lnTo>
                      <a:lnTo>
                        <a:pt x="20" y="27"/>
                      </a:lnTo>
                      <a:lnTo>
                        <a:pt x="22" y="28"/>
                      </a:lnTo>
                      <a:lnTo>
                        <a:pt x="25" y="31"/>
                      </a:lnTo>
                      <a:lnTo>
                        <a:pt x="28" y="32"/>
                      </a:lnTo>
                      <a:lnTo>
                        <a:pt x="32" y="34"/>
                      </a:lnTo>
                      <a:lnTo>
                        <a:pt x="35" y="35"/>
                      </a:lnTo>
                      <a:lnTo>
                        <a:pt x="39" y="37"/>
                      </a:lnTo>
                      <a:lnTo>
                        <a:pt x="42" y="37"/>
                      </a:lnTo>
                      <a:lnTo>
                        <a:pt x="47" y="38"/>
                      </a:lnTo>
                      <a:lnTo>
                        <a:pt x="51" y="38"/>
                      </a:lnTo>
                      <a:lnTo>
                        <a:pt x="55" y="40"/>
                      </a:lnTo>
                      <a:lnTo>
                        <a:pt x="58" y="40"/>
                      </a:lnTo>
                      <a:lnTo>
                        <a:pt x="61" y="40"/>
                      </a:lnTo>
                      <a:lnTo>
                        <a:pt x="66" y="40"/>
                      </a:lnTo>
                      <a:lnTo>
                        <a:pt x="69" y="40"/>
                      </a:lnTo>
                      <a:close/>
                    </a:path>
                  </a:pathLst>
                </a:custGeom>
                <a:solidFill>
                  <a:srgbClr val="4D4D3B"/>
                </a:solidFill>
                <a:ln w="9525">
                  <a:noFill/>
                  <a:round/>
                  <a:headEnd/>
                  <a:tailEnd/>
                </a:ln>
              </p:spPr>
              <p:txBody>
                <a:bodyPr/>
                <a:lstStyle/>
                <a:p>
                  <a:endParaRPr lang="en-US" sz="1725"/>
                </a:p>
              </p:txBody>
            </p:sp>
            <p:sp>
              <p:nvSpPr>
                <p:cNvPr id="5804" name="Freeform 152"/>
                <p:cNvSpPr>
                  <a:spLocks/>
                </p:cNvSpPr>
                <p:nvPr/>
              </p:nvSpPr>
              <p:spPr bwMode="auto">
                <a:xfrm>
                  <a:off x="4274" y="3651"/>
                  <a:ext cx="56" cy="24"/>
                </a:xfrm>
                <a:custGeom>
                  <a:avLst/>
                  <a:gdLst>
                    <a:gd name="T0" fmla="*/ 0 w 111"/>
                    <a:gd name="T1" fmla="*/ 18 h 48"/>
                    <a:gd name="T2" fmla="*/ 0 w 111"/>
                    <a:gd name="T3" fmla="*/ 14 h 48"/>
                    <a:gd name="T4" fmla="*/ 1 w 111"/>
                    <a:gd name="T5" fmla="*/ 11 h 48"/>
                    <a:gd name="T6" fmla="*/ 2 w 111"/>
                    <a:gd name="T7" fmla="*/ 7 h 48"/>
                    <a:gd name="T8" fmla="*/ 4 w 111"/>
                    <a:gd name="T9" fmla="*/ 3 h 48"/>
                    <a:gd name="T10" fmla="*/ 8 w 111"/>
                    <a:gd name="T11" fmla="*/ 1 h 48"/>
                    <a:gd name="T12" fmla="*/ 12 w 111"/>
                    <a:gd name="T13" fmla="*/ 0 h 48"/>
                    <a:gd name="T14" fmla="*/ 18 w 111"/>
                    <a:gd name="T15" fmla="*/ 0 h 48"/>
                    <a:gd name="T16" fmla="*/ 22 w 111"/>
                    <a:gd name="T17" fmla="*/ 1 h 48"/>
                    <a:gd name="T18" fmla="*/ 25 w 111"/>
                    <a:gd name="T19" fmla="*/ 1 h 48"/>
                    <a:gd name="T20" fmla="*/ 29 w 111"/>
                    <a:gd name="T21" fmla="*/ 2 h 48"/>
                    <a:gd name="T22" fmla="*/ 32 w 111"/>
                    <a:gd name="T23" fmla="*/ 2 h 48"/>
                    <a:gd name="T24" fmla="*/ 35 w 111"/>
                    <a:gd name="T25" fmla="*/ 3 h 48"/>
                    <a:gd name="T26" fmla="*/ 39 w 111"/>
                    <a:gd name="T27" fmla="*/ 3 h 48"/>
                    <a:gd name="T28" fmla="*/ 43 w 111"/>
                    <a:gd name="T29" fmla="*/ 5 h 48"/>
                    <a:gd name="T30" fmla="*/ 49 w 111"/>
                    <a:gd name="T31" fmla="*/ 7 h 48"/>
                    <a:gd name="T32" fmla="*/ 53 w 111"/>
                    <a:gd name="T33" fmla="*/ 10 h 48"/>
                    <a:gd name="T34" fmla="*/ 55 w 111"/>
                    <a:gd name="T35" fmla="*/ 13 h 48"/>
                    <a:gd name="T36" fmla="*/ 56 w 111"/>
                    <a:gd name="T37" fmla="*/ 18 h 48"/>
                    <a:gd name="T38" fmla="*/ 52 w 111"/>
                    <a:gd name="T39" fmla="*/ 21 h 48"/>
                    <a:gd name="T40" fmla="*/ 48 w 111"/>
                    <a:gd name="T41" fmla="*/ 23 h 48"/>
                    <a:gd name="T42" fmla="*/ 45 w 111"/>
                    <a:gd name="T43" fmla="*/ 23 h 48"/>
                    <a:gd name="T44" fmla="*/ 41 w 111"/>
                    <a:gd name="T45" fmla="*/ 23 h 48"/>
                    <a:gd name="T46" fmla="*/ 38 w 111"/>
                    <a:gd name="T47" fmla="*/ 23 h 48"/>
                    <a:gd name="T48" fmla="*/ 34 w 111"/>
                    <a:gd name="T49" fmla="*/ 23 h 48"/>
                    <a:gd name="T50" fmla="*/ 29 w 111"/>
                    <a:gd name="T51" fmla="*/ 23 h 48"/>
                    <a:gd name="T52" fmla="*/ 26 w 111"/>
                    <a:gd name="T53" fmla="*/ 23 h 48"/>
                    <a:gd name="T54" fmla="*/ 23 w 111"/>
                    <a:gd name="T55" fmla="*/ 23 h 48"/>
                    <a:gd name="T56" fmla="*/ 18 w 111"/>
                    <a:gd name="T57" fmla="*/ 23 h 48"/>
                    <a:gd name="T58" fmla="*/ 15 w 111"/>
                    <a:gd name="T59" fmla="*/ 23 h 48"/>
                    <a:gd name="T60" fmla="*/ 18 w 111"/>
                    <a:gd name="T61" fmla="*/ 20 h 48"/>
                    <a:gd name="T62" fmla="*/ 20 w 111"/>
                    <a:gd name="T63" fmla="*/ 20 h 48"/>
                    <a:gd name="T64" fmla="*/ 24 w 111"/>
                    <a:gd name="T65" fmla="*/ 20 h 48"/>
                    <a:gd name="T66" fmla="*/ 29 w 111"/>
                    <a:gd name="T67" fmla="*/ 20 h 48"/>
                    <a:gd name="T68" fmla="*/ 34 w 111"/>
                    <a:gd name="T69" fmla="*/ 20 h 48"/>
                    <a:gd name="T70" fmla="*/ 39 w 111"/>
                    <a:gd name="T71" fmla="*/ 19 h 48"/>
                    <a:gd name="T72" fmla="*/ 43 w 111"/>
                    <a:gd name="T73" fmla="*/ 18 h 48"/>
                    <a:gd name="T74" fmla="*/ 46 w 111"/>
                    <a:gd name="T75" fmla="*/ 16 h 48"/>
                    <a:gd name="T76" fmla="*/ 46 w 111"/>
                    <a:gd name="T77" fmla="*/ 13 h 48"/>
                    <a:gd name="T78" fmla="*/ 43 w 111"/>
                    <a:gd name="T79" fmla="*/ 11 h 48"/>
                    <a:gd name="T80" fmla="*/ 39 w 111"/>
                    <a:gd name="T81" fmla="*/ 9 h 48"/>
                    <a:gd name="T82" fmla="*/ 34 w 111"/>
                    <a:gd name="T83" fmla="*/ 7 h 48"/>
                    <a:gd name="T84" fmla="*/ 29 w 111"/>
                    <a:gd name="T85" fmla="*/ 6 h 48"/>
                    <a:gd name="T86" fmla="*/ 24 w 111"/>
                    <a:gd name="T87" fmla="*/ 6 h 48"/>
                    <a:gd name="T88" fmla="*/ 20 w 111"/>
                    <a:gd name="T89" fmla="*/ 5 h 48"/>
                    <a:gd name="T90" fmla="*/ 18 w 111"/>
                    <a:gd name="T91" fmla="*/ 5 h 48"/>
                    <a:gd name="T92" fmla="*/ 16 w 111"/>
                    <a:gd name="T93" fmla="*/ 6 h 48"/>
                    <a:gd name="T94" fmla="*/ 13 w 111"/>
                    <a:gd name="T95" fmla="*/ 9 h 48"/>
                    <a:gd name="T96" fmla="*/ 12 w 111"/>
                    <a:gd name="T97" fmla="*/ 13 h 48"/>
                    <a:gd name="T98" fmla="*/ 12 w 111"/>
                    <a:gd name="T99" fmla="*/ 17 h 48"/>
                    <a:gd name="T100" fmla="*/ 13 w 111"/>
                    <a:gd name="T101" fmla="*/ 21 h 48"/>
                    <a:gd name="T102" fmla="*/ 0 w 111"/>
                    <a:gd name="T103" fmla="*/ 20 h 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1"/>
                    <a:gd name="T157" fmla="*/ 0 h 48"/>
                    <a:gd name="T158" fmla="*/ 111 w 111"/>
                    <a:gd name="T159" fmla="*/ 48 h 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1" h="48">
                      <a:moveTo>
                        <a:pt x="0" y="39"/>
                      </a:moveTo>
                      <a:lnTo>
                        <a:pt x="0" y="36"/>
                      </a:lnTo>
                      <a:lnTo>
                        <a:pt x="0" y="32"/>
                      </a:lnTo>
                      <a:lnTo>
                        <a:pt x="0" y="29"/>
                      </a:lnTo>
                      <a:lnTo>
                        <a:pt x="0" y="24"/>
                      </a:lnTo>
                      <a:lnTo>
                        <a:pt x="1" y="22"/>
                      </a:lnTo>
                      <a:lnTo>
                        <a:pt x="3" y="17"/>
                      </a:lnTo>
                      <a:lnTo>
                        <a:pt x="4" y="14"/>
                      </a:lnTo>
                      <a:lnTo>
                        <a:pt x="7" y="10"/>
                      </a:lnTo>
                      <a:lnTo>
                        <a:pt x="8" y="7"/>
                      </a:lnTo>
                      <a:lnTo>
                        <a:pt x="13" y="4"/>
                      </a:lnTo>
                      <a:lnTo>
                        <a:pt x="16" y="1"/>
                      </a:lnTo>
                      <a:lnTo>
                        <a:pt x="19" y="1"/>
                      </a:lnTo>
                      <a:lnTo>
                        <a:pt x="23" y="0"/>
                      </a:lnTo>
                      <a:lnTo>
                        <a:pt x="29" y="0"/>
                      </a:lnTo>
                      <a:lnTo>
                        <a:pt x="35" y="0"/>
                      </a:lnTo>
                      <a:lnTo>
                        <a:pt x="41" y="1"/>
                      </a:lnTo>
                      <a:lnTo>
                        <a:pt x="44" y="1"/>
                      </a:lnTo>
                      <a:lnTo>
                        <a:pt x="47" y="1"/>
                      </a:lnTo>
                      <a:lnTo>
                        <a:pt x="50" y="1"/>
                      </a:lnTo>
                      <a:lnTo>
                        <a:pt x="54" y="3"/>
                      </a:lnTo>
                      <a:lnTo>
                        <a:pt x="57" y="3"/>
                      </a:lnTo>
                      <a:lnTo>
                        <a:pt x="60" y="4"/>
                      </a:lnTo>
                      <a:lnTo>
                        <a:pt x="63" y="4"/>
                      </a:lnTo>
                      <a:lnTo>
                        <a:pt x="67" y="4"/>
                      </a:lnTo>
                      <a:lnTo>
                        <a:pt x="70" y="5"/>
                      </a:lnTo>
                      <a:lnTo>
                        <a:pt x="73" y="7"/>
                      </a:lnTo>
                      <a:lnTo>
                        <a:pt x="77" y="7"/>
                      </a:lnTo>
                      <a:lnTo>
                        <a:pt x="80" y="8"/>
                      </a:lnTo>
                      <a:lnTo>
                        <a:pt x="86" y="10"/>
                      </a:lnTo>
                      <a:lnTo>
                        <a:pt x="92" y="13"/>
                      </a:lnTo>
                      <a:lnTo>
                        <a:pt x="97" y="14"/>
                      </a:lnTo>
                      <a:lnTo>
                        <a:pt x="102" y="17"/>
                      </a:lnTo>
                      <a:lnTo>
                        <a:pt x="105" y="20"/>
                      </a:lnTo>
                      <a:lnTo>
                        <a:pt x="108" y="24"/>
                      </a:lnTo>
                      <a:lnTo>
                        <a:pt x="110" y="27"/>
                      </a:lnTo>
                      <a:lnTo>
                        <a:pt x="111" y="33"/>
                      </a:lnTo>
                      <a:lnTo>
                        <a:pt x="111" y="36"/>
                      </a:lnTo>
                      <a:lnTo>
                        <a:pt x="108" y="39"/>
                      </a:lnTo>
                      <a:lnTo>
                        <a:pt x="104" y="42"/>
                      </a:lnTo>
                      <a:lnTo>
                        <a:pt x="99" y="44"/>
                      </a:lnTo>
                      <a:lnTo>
                        <a:pt x="95" y="45"/>
                      </a:lnTo>
                      <a:lnTo>
                        <a:pt x="92" y="45"/>
                      </a:lnTo>
                      <a:lnTo>
                        <a:pt x="89" y="46"/>
                      </a:lnTo>
                      <a:lnTo>
                        <a:pt x="86" y="46"/>
                      </a:lnTo>
                      <a:lnTo>
                        <a:pt x="82" y="46"/>
                      </a:lnTo>
                      <a:lnTo>
                        <a:pt x="79" y="46"/>
                      </a:lnTo>
                      <a:lnTo>
                        <a:pt x="75" y="46"/>
                      </a:lnTo>
                      <a:lnTo>
                        <a:pt x="72" y="48"/>
                      </a:lnTo>
                      <a:lnTo>
                        <a:pt x="67" y="46"/>
                      </a:lnTo>
                      <a:lnTo>
                        <a:pt x="63" y="46"/>
                      </a:lnTo>
                      <a:lnTo>
                        <a:pt x="58" y="46"/>
                      </a:lnTo>
                      <a:lnTo>
                        <a:pt x="55" y="46"/>
                      </a:lnTo>
                      <a:lnTo>
                        <a:pt x="51" y="46"/>
                      </a:lnTo>
                      <a:lnTo>
                        <a:pt x="48" y="46"/>
                      </a:lnTo>
                      <a:lnTo>
                        <a:pt x="45" y="46"/>
                      </a:lnTo>
                      <a:lnTo>
                        <a:pt x="42" y="46"/>
                      </a:lnTo>
                      <a:lnTo>
                        <a:pt x="36" y="46"/>
                      </a:lnTo>
                      <a:lnTo>
                        <a:pt x="32" y="45"/>
                      </a:lnTo>
                      <a:lnTo>
                        <a:pt x="29" y="45"/>
                      </a:lnTo>
                      <a:lnTo>
                        <a:pt x="35" y="39"/>
                      </a:lnTo>
                      <a:lnTo>
                        <a:pt x="36" y="39"/>
                      </a:lnTo>
                      <a:lnTo>
                        <a:pt x="39" y="39"/>
                      </a:lnTo>
                      <a:lnTo>
                        <a:pt x="44" y="39"/>
                      </a:lnTo>
                      <a:lnTo>
                        <a:pt x="47" y="39"/>
                      </a:lnTo>
                      <a:lnTo>
                        <a:pt x="51" y="39"/>
                      </a:lnTo>
                      <a:lnTo>
                        <a:pt x="57" y="39"/>
                      </a:lnTo>
                      <a:lnTo>
                        <a:pt x="63" y="41"/>
                      </a:lnTo>
                      <a:lnTo>
                        <a:pt x="67" y="39"/>
                      </a:lnTo>
                      <a:lnTo>
                        <a:pt x="73" y="39"/>
                      </a:lnTo>
                      <a:lnTo>
                        <a:pt x="77" y="38"/>
                      </a:lnTo>
                      <a:lnTo>
                        <a:pt x="82" y="38"/>
                      </a:lnTo>
                      <a:lnTo>
                        <a:pt x="85" y="36"/>
                      </a:lnTo>
                      <a:lnTo>
                        <a:pt x="88" y="35"/>
                      </a:lnTo>
                      <a:lnTo>
                        <a:pt x="91" y="32"/>
                      </a:lnTo>
                      <a:lnTo>
                        <a:pt x="91" y="30"/>
                      </a:lnTo>
                      <a:lnTo>
                        <a:pt x="91" y="26"/>
                      </a:lnTo>
                      <a:lnTo>
                        <a:pt x="88" y="23"/>
                      </a:lnTo>
                      <a:lnTo>
                        <a:pt x="85" y="22"/>
                      </a:lnTo>
                      <a:lnTo>
                        <a:pt x="82" y="20"/>
                      </a:lnTo>
                      <a:lnTo>
                        <a:pt x="77" y="17"/>
                      </a:lnTo>
                      <a:lnTo>
                        <a:pt x="73" y="16"/>
                      </a:lnTo>
                      <a:lnTo>
                        <a:pt x="67" y="14"/>
                      </a:lnTo>
                      <a:lnTo>
                        <a:pt x="63" y="14"/>
                      </a:lnTo>
                      <a:lnTo>
                        <a:pt x="57" y="11"/>
                      </a:lnTo>
                      <a:lnTo>
                        <a:pt x="51" y="11"/>
                      </a:lnTo>
                      <a:lnTo>
                        <a:pt x="47" y="11"/>
                      </a:lnTo>
                      <a:lnTo>
                        <a:pt x="44" y="11"/>
                      </a:lnTo>
                      <a:lnTo>
                        <a:pt x="39" y="10"/>
                      </a:lnTo>
                      <a:lnTo>
                        <a:pt x="36" y="10"/>
                      </a:lnTo>
                      <a:lnTo>
                        <a:pt x="35" y="10"/>
                      </a:lnTo>
                      <a:lnTo>
                        <a:pt x="33" y="10"/>
                      </a:lnTo>
                      <a:lnTo>
                        <a:pt x="32" y="11"/>
                      </a:lnTo>
                      <a:lnTo>
                        <a:pt x="29" y="14"/>
                      </a:lnTo>
                      <a:lnTo>
                        <a:pt x="26" y="17"/>
                      </a:lnTo>
                      <a:lnTo>
                        <a:pt x="23" y="22"/>
                      </a:lnTo>
                      <a:lnTo>
                        <a:pt x="23" y="27"/>
                      </a:lnTo>
                      <a:lnTo>
                        <a:pt x="22" y="30"/>
                      </a:lnTo>
                      <a:lnTo>
                        <a:pt x="23" y="33"/>
                      </a:lnTo>
                      <a:lnTo>
                        <a:pt x="23" y="36"/>
                      </a:lnTo>
                      <a:lnTo>
                        <a:pt x="25" y="41"/>
                      </a:lnTo>
                      <a:lnTo>
                        <a:pt x="0" y="39"/>
                      </a:lnTo>
                      <a:close/>
                    </a:path>
                  </a:pathLst>
                </a:custGeom>
                <a:solidFill>
                  <a:srgbClr val="4D4D3B"/>
                </a:solidFill>
                <a:ln w="9525">
                  <a:noFill/>
                  <a:round/>
                  <a:headEnd/>
                  <a:tailEnd/>
                </a:ln>
              </p:spPr>
              <p:txBody>
                <a:bodyPr/>
                <a:lstStyle/>
                <a:p>
                  <a:endParaRPr lang="en-US" sz="1725"/>
                </a:p>
              </p:txBody>
            </p:sp>
            <p:sp>
              <p:nvSpPr>
                <p:cNvPr id="5805" name="Freeform 153"/>
                <p:cNvSpPr>
                  <a:spLocks/>
                </p:cNvSpPr>
                <p:nvPr/>
              </p:nvSpPr>
              <p:spPr bwMode="auto">
                <a:xfrm>
                  <a:off x="4006" y="3631"/>
                  <a:ext cx="268" cy="43"/>
                </a:xfrm>
                <a:custGeom>
                  <a:avLst/>
                  <a:gdLst>
                    <a:gd name="T0" fmla="*/ 2 w 538"/>
                    <a:gd name="T1" fmla="*/ 0 h 86"/>
                    <a:gd name="T2" fmla="*/ 6 w 538"/>
                    <a:gd name="T3" fmla="*/ 0 h 86"/>
                    <a:gd name="T4" fmla="*/ 12 w 538"/>
                    <a:gd name="T5" fmla="*/ 0 h 86"/>
                    <a:gd name="T6" fmla="*/ 21 w 538"/>
                    <a:gd name="T7" fmla="*/ 1 h 86"/>
                    <a:gd name="T8" fmla="*/ 31 w 538"/>
                    <a:gd name="T9" fmla="*/ 1 h 86"/>
                    <a:gd name="T10" fmla="*/ 43 w 538"/>
                    <a:gd name="T11" fmla="*/ 1 h 86"/>
                    <a:gd name="T12" fmla="*/ 56 w 538"/>
                    <a:gd name="T13" fmla="*/ 2 h 86"/>
                    <a:gd name="T14" fmla="*/ 70 w 538"/>
                    <a:gd name="T15" fmla="*/ 3 h 86"/>
                    <a:gd name="T16" fmla="*/ 86 w 538"/>
                    <a:gd name="T17" fmla="*/ 3 h 86"/>
                    <a:gd name="T18" fmla="*/ 101 w 538"/>
                    <a:gd name="T19" fmla="*/ 5 h 86"/>
                    <a:gd name="T20" fmla="*/ 117 w 538"/>
                    <a:gd name="T21" fmla="*/ 5 h 86"/>
                    <a:gd name="T22" fmla="*/ 134 w 538"/>
                    <a:gd name="T23" fmla="*/ 6 h 86"/>
                    <a:gd name="T24" fmla="*/ 151 w 538"/>
                    <a:gd name="T25" fmla="*/ 7 h 86"/>
                    <a:gd name="T26" fmla="*/ 167 w 538"/>
                    <a:gd name="T27" fmla="*/ 9 h 86"/>
                    <a:gd name="T28" fmla="*/ 184 w 538"/>
                    <a:gd name="T29" fmla="*/ 11 h 86"/>
                    <a:gd name="T30" fmla="*/ 201 w 538"/>
                    <a:gd name="T31" fmla="*/ 11 h 86"/>
                    <a:gd name="T32" fmla="*/ 216 w 538"/>
                    <a:gd name="T33" fmla="*/ 12 h 86"/>
                    <a:gd name="T34" fmla="*/ 231 w 538"/>
                    <a:gd name="T35" fmla="*/ 14 h 86"/>
                    <a:gd name="T36" fmla="*/ 244 w 538"/>
                    <a:gd name="T37" fmla="*/ 15 h 86"/>
                    <a:gd name="T38" fmla="*/ 256 w 538"/>
                    <a:gd name="T39" fmla="*/ 17 h 86"/>
                    <a:gd name="T40" fmla="*/ 268 w 538"/>
                    <a:gd name="T41" fmla="*/ 19 h 86"/>
                    <a:gd name="T42" fmla="*/ 265 w 538"/>
                    <a:gd name="T43" fmla="*/ 22 h 86"/>
                    <a:gd name="T44" fmla="*/ 263 w 538"/>
                    <a:gd name="T45" fmla="*/ 27 h 86"/>
                    <a:gd name="T46" fmla="*/ 261 w 538"/>
                    <a:gd name="T47" fmla="*/ 32 h 86"/>
                    <a:gd name="T48" fmla="*/ 261 w 538"/>
                    <a:gd name="T49" fmla="*/ 39 h 86"/>
                    <a:gd name="T50" fmla="*/ 255 w 538"/>
                    <a:gd name="T51" fmla="*/ 43 h 86"/>
                    <a:gd name="T52" fmla="*/ 253 w 538"/>
                    <a:gd name="T53" fmla="*/ 39 h 86"/>
                    <a:gd name="T54" fmla="*/ 250 w 538"/>
                    <a:gd name="T55" fmla="*/ 31 h 86"/>
                    <a:gd name="T56" fmla="*/ 250 w 538"/>
                    <a:gd name="T57" fmla="*/ 25 h 86"/>
                    <a:gd name="T58" fmla="*/ 244 w 538"/>
                    <a:gd name="T59" fmla="*/ 24 h 86"/>
                    <a:gd name="T60" fmla="*/ 238 w 538"/>
                    <a:gd name="T61" fmla="*/ 22 h 86"/>
                    <a:gd name="T62" fmla="*/ 231 w 538"/>
                    <a:gd name="T63" fmla="*/ 22 h 86"/>
                    <a:gd name="T64" fmla="*/ 223 w 538"/>
                    <a:gd name="T65" fmla="*/ 22 h 86"/>
                    <a:gd name="T66" fmla="*/ 213 w 538"/>
                    <a:gd name="T67" fmla="*/ 20 h 86"/>
                    <a:gd name="T68" fmla="*/ 203 w 538"/>
                    <a:gd name="T69" fmla="*/ 19 h 86"/>
                    <a:gd name="T70" fmla="*/ 191 w 538"/>
                    <a:gd name="T71" fmla="*/ 18 h 86"/>
                    <a:gd name="T72" fmla="*/ 178 w 538"/>
                    <a:gd name="T73" fmla="*/ 16 h 86"/>
                    <a:gd name="T74" fmla="*/ 165 w 538"/>
                    <a:gd name="T75" fmla="*/ 15 h 86"/>
                    <a:gd name="T76" fmla="*/ 151 w 538"/>
                    <a:gd name="T77" fmla="*/ 14 h 86"/>
                    <a:gd name="T78" fmla="*/ 137 w 538"/>
                    <a:gd name="T79" fmla="*/ 12 h 86"/>
                    <a:gd name="T80" fmla="*/ 122 w 538"/>
                    <a:gd name="T81" fmla="*/ 11 h 86"/>
                    <a:gd name="T82" fmla="*/ 109 w 538"/>
                    <a:gd name="T83" fmla="*/ 11 h 86"/>
                    <a:gd name="T84" fmla="*/ 93 w 538"/>
                    <a:gd name="T85" fmla="*/ 9 h 86"/>
                    <a:gd name="T86" fmla="*/ 78 w 538"/>
                    <a:gd name="T87" fmla="*/ 9 h 86"/>
                    <a:gd name="T88" fmla="*/ 63 w 538"/>
                    <a:gd name="T89" fmla="*/ 8 h 86"/>
                    <a:gd name="T90" fmla="*/ 48 w 538"/>
                    <a:gd name="T91" fmla="*/ 8 h 86"/>
                    <a:gd name="T92" fmla="*/ 34 w 538"/>
                    <a:gd name="T93" fmla="*/ 8 h 86"/>
                    <a:gd name="T94" fmla="*/ 21 w 538"/>
                    <a:gd name="T95" fmla="*/ 8 h 86"/>
                    <a:gd name="T96" fmla="*/ 0 w 538"/>
                    <a:gd name="T97" fmla="*/ 0 h 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8"/>
                    <a:gd name="T148" fmla="*/ 0 h 86"/>
                    <a:gd name="T149" fmla="*/ 538 w 538"/>
                    <a:gd name="T150" fmla="*/ 86 h 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8" h="86">
                      <a:moveTo>
                        <a:pt x="0" y="0"/>
                      </a:moveTo>
                      <a:lnTo>
                        <a:pt x="0" y="0"/>
                      </a:lnTo>
                      <a:lnTo>
                        <a:pt x="5" y="0"/>
                      </a:lnTo>
                      <a:lnTo>
                        <a:pt x="6" y="0"/>
                      </a:lnTo>
                      <a:lnTo>
                        <a:pt x="9" y="0"/>
                      </a:lnTo>
                      <a:lnTo>
                        <a:pt x="12" y="0"/>
                      </a:lnTo>
                      <a:lnTo>
                        <a:pt x="16" y="0"/>
                      </a:lnTo>
                      <a:lnTo>
                        <a:pt x="21" y="0"/>
                      </a:lnTo>
                      <a:lnTo>
                        <a:pt x="25" y="0"/>
                      </a:lnTo>
                      <a:lnTo>
                        <a:pt x="31" y="0"/>
                      </a:lnTo>
                      <a:lnTo>
                        <a:pt x="37" y="1"/>
                      </a:lnTo>
                      <a:lnTo>
                        <a:pt x="43" y="1"/>
                      </a:lnTo>
                      <a:lnTo>
                        <a:pt x="49" y="1"/>
                      </a:lnTo>
                      <a:lnTo>
                        <a:pt x="56" y="3"/>
                      </a:lnTo>
                      <a:lnTo>
                        <a:pt x="63" y="3"/>
                      </a:lnTo>
                      <a:lnTo>
                        <a:pt x="71" y="3"/>
                      </a:lnTo>
                      <a:lnTo>
                        <a:pt x="78" y="3"/>
                      </a:lnTo>
                      <a:lnTo>
                        <a:pt x="87" y="3"/>
                      </a:lnTo>
                      <a:lnTo>
                        <a:pt x="94" y="4"/>
                      </a:lnTo>
                      <a:lnTo>
                        <a:pt x="103" y="4"/>
                      </a:lnTo>
                      <a:lnTo>
                        <a:pt x="113" y="4"/>
                      </a:lnTo>
                      <a:lnTo>
                        <a:pt x="122" y="4"/>
                      </a:lnTo>
                      <a:lnTo>
                        <a:pt x="131" y="6"/>
                      </a:lnTo>
                      <a:lnTo>
                        <a:pt x="141" y="6"/>
                      </a:lnTo>
                      <a:lnTo>
                        <a:pt x="151" y="6"/>
                      </a:lnTo>
                      <a:lnTo>
                        <a:pt x="162" y="7"/>
                      </a:lnTo>
                      <a:lnTo>
                        <a:pt x="172" y="7"/>
                      </a:lnTo>
                      <a:lnTo>
                        <a:pt x="182" y="7"/>
                      </a:lnTo>
                      <a:lnTo>
                        <a:pt x="193" y="9"/>
                      </a:lnTo>
                      <a:lnTo>
                        <a:pt x="203" y="9"/>
                      </a:lnTo>
                      <a:lnTo>
                        <a:pt x="215" y="10"/>
                      </a:lnTo>
                      <a:lnTo>
                        <a:pt x="225" y="10"/>
                      </a:lnTo>
                      <a:lnTo>
                        <a:pt x="235" y="10"/>
                      </a:lnTo>
                      <a:lnTo>
                        <a:pt x="247" y="12"/>
                      </a:lnTo>
                      <a:lnTo>
                        <a:pt x="259" y="12"/>
                      </a:lnTo>
                      <a:lnTo>
                        <a:pt x="269" y="13"/>
                      </a:lnTo>
                      <a:lnTo>
                        <a:pt x="281" y="13"/>
                      </a:lnTo>
                      <a:lnTo>
                        <a:pt x="292" y="13"/>
                      </a:lnTo>
                      <a:lnTo>
                        <a:pt x="303" y="15"/>
                      </a:lnTo>
                      <a:lnTo>
                        <a:pt x="314" y="16"/>
                      </a:lnTo>
                      <a:lnTo>
                        <a:pt x="326" y="16"/>
                      </a:lnTo>
                      <a:lnTo>
                        <a:pt x="336" y="18"/>
                      </a:lnTo>
                      <a:lnTo>
                        <a:pt x="348" y="18"/>
                      </a:lnTo>
                      <a:lnTo>
                        <a:pt x="358" y="19"/>
                      </a:lnTo>
                      <a:lnTo>
                        <a:pt x="370" y="21"/>
                      </a:lnTo>
                      <a:lnTo>
                        <a:pt x="381" y="21"/>
                      </a:lnTo>
                      <a:lnTo>
                        <a:pt x="392" y="22"/>
                      </a:lnTo>
                      <a:lnTo>
                        <a:pt x="403" y="22"/>
                      </a:lnTo>
                      <a:lnTo>
                        <a:pt x="413" y="23"/>
                      </a:lnTo>
                      <a:lnTo>
                        <a:pt x="423" y="23"/>
                      </a:lnTo>
                      <a:lnTo>
                        <a:pt x="433" y="25"/>
                      </a:lnTo>
                      <a:lnTo>
                        <a:pt x="444" y="26"/>
                      </a:lnTo>
                      <a:lnTo>
                        <a:pt x="452" y="26"/>
                      </a:lnTo>
                      <a:lnTo>
                        <a:pt x="463" y="28"/>
                      </a:lnTo>
                      <a:lnTo>
                        <a:pt x="472" y="28"/>
                      </a:lnTo>
                      <a:lnTo>
                        <a:pt x="480" y="29"/>
                      </a:lnTo>
                      <a:lnTo>
                        <a:pt x="489" y="31"/>
                      </a:lnTo>
                      <a:lnTo>
                        <a:pt x="498" y="31"/>
                      </a:lnTo>
                      <a:lnTo>
                        <a:pt x="507" y="32"/>
                      </a:lnTo>
                      <a:lnTo>
                        <a:pt x="514" y="34"/>
                      </a:lnTo>
                      <a:lnTo>
                        <a:pt x="521" y="35"/>
                      </a:lnTo>
                      <a:lnTo>
                        <a:pt x="529" y="37"/>
                      </a:lnTo>
                      <a:lnTo>
                        <a:pt x="538" y="38"/>
                      </a:lnTo>
                      <a:lnTo>
                        <a:pt x="536" y="38"/>
                      </a:lnTo>
                      <a:lnTo>
                        <a:pt x="533" y="43"/>
                      </a:lnTo>
                      <a:lnTo>
                        <a:pt x="532" y="44"/>
                      </a:lnTo>
                      <a:lnTo>
                        <a:pt x="530" y="47"/>
                      </a:lnTo>
                      <a:lnTo>
                        <a:pt x="529" y="50"/>
                      </a:lnTo>
                      <a:lnTo>
                        <a:pt x="527" y="54"/>
                      </a:lnTo>
                      <a:lnTo>
                        <a:pt x="526" y="57"/>
                      </a:lnTo>
                      <a:lnTo>
                        <a:pt x="524" y="62"/>
                      </a:lnTo>
                      <a:lnTo>
                        <a:pt x="523" y="64"/>
                      </a:lnTo>
                      <a:lnTo>
                        <a:pt x="523" y="69"/>
                      </a:lnTo>
                      <a:lnTo>
                        <a:pt x="523" y="73"/>
                      </a:lnTo>
                      <a:lnTo>
                        <a:pt x="523" y="78"/>
                      </a:lnTo>
                      <a:lnTo>
                        <a:pt x="524" y="81"/>
                      </a:lnTo>
                      <a:lnTo>
                        <a:pt x="527" y="86"/>
                      </a:lnTo>
                      <a:lnTo>
                        <a:pt x="511" y="86"/>
                      </a:lnTo>
                      <a:lnTo>
                        <a:pt x="510" y="85"/>
                      </a:lnTo>
                      <a:lnTo>
                        <a:pt x="508" y="82"/>
                      </a:lnTo>
                      <a:lnTo>
                        <a:pt x="507" y="78"/>
                      </a:lnTo>
                      <a:lnTo>
                        <a:pt x="505" y="73"/>
                      </a:lnTo>
                      <a:lnTo>
                        <a:pt x="502" y="67"/>
                      </a:lnTo>
                      <a:lnTo>
                        <a:pt x="501" y="62"/>
                      </a:lnTo>
                      <a:lnTo>
                        <a:pt x="501" y="56"/>
                      </a:lnTo>
                      <a:lnTo>
                        <a:pt x="502" y="50"/>
                      </a:lnTo>
                      <a:lnTo>
                        <a:pt x="501" y="50"/>
                      </a:lnTo>
                      <a:lnTo>
                        <a:pt x="499" y="50"/>
                      </a:lnTo>
                      <a:lnTo>
                        <a:pt x="495" y="48"/>
                      </a:lnTo>
                      <a:lnTo>
                        <a:pt x="489" y="48"/>
                      </a:lnTo>
                      <a:lnTo>
                        <a:pt x="485" y="47"/>
                      </a:lnTo>
                      <a:lnTo>
                        <a:pt x="482" y="47"/>
                      </a:lnTo>
                      <a:lnTo>
                        <a:pt x="477" y="45"/>
                      </a:lnTo>
                      <a:lnTo>
                        <a:pt x="474" y="45"/>
                      </a:lnTo>
                      <a:lnTo>
                        <a:pt x="469" y="44"/>
                      </a:lnTo>
                      <a:lnTo>
                        <a:pt x="464" y="44"/>
                      </a:lnTo>
                      <a:lnTo>
                        <a:pt x="458" y="44"/>
                      </a:lnTo>
                      <a:lnTo>
                        <a:pt x="454" y="44"/>
                      </a:lnTo>
                      <a:lnTo>
                        <a:pt x="447" y="43"/>
                      </a:lnTo>
                      <a:lnTo>
                        <a:pt x="441" y="41"/>
                      </a:lnTo>
                      <a:lnTo>
                        <a:pt x="435" y="41"/>
                      </a:lnTo>
                      <a:lnTo>
                        <a:pt x="428" y="40"/>
                      </a:lnTo>
                      <a:lnTo>
                        <a:pt x="420" y="38"/>
                      </a:lnTo>
                      <a:lnTo>
                        <a:pt x="414" y="38"/>
                      </a:lnTo>
                      <a:lnTo>
                        <a:pt x="407" y="38"/>
                      </a:lnTo>
                      <a:lnTo>
                        <a:pt x="400" y="37"/>
                      </a:lnTo>
                      <a:lnTo>
                        <a:pt x="391" y="37"/>
                      </a:lnTo>
                      <a:lnTo>
                        <a:pt x="383" y="35"/>
                      </a:lnTo>
                      <a:lnTo>
                        <a:pt x="375" y="34"/>
                      </a:lnTo>
                      <a:lnTo>
                        <a:pt x="367" y="34"/>
                      </a:lnTo>
                      <a:lnTo>
                        <a:pt x="358" y="32"/>
                      </a:lnTo>
                      <a:lnTo>
                        <a:pt x="350" y="32"/>
                      </a:lnTo>
                      <a:lnTo>
                        <a:pt x="341" y="31"/>
                      </a:lnTo>
                      <a:lnTo>
                        <a:pt x="332" y="31"/>
                      </a:lnTo>
                      <a:lnTo>
                        <a:pt x="323" y="29"/>
                      </a:lnTo>
                      <a:lnTo>
                        <a:pt x="313" y="28"/>
                      </a:lnTo>
                      <a:lnTo>
                        <a:pt x="304" y="28"/>
                      </a:lnTo>
                      <a:lnTo>
                        <a:pt x="295" y="26"/>
                      </a:lnTo>
                      <a:lnTo>
                        <a:pt x="285" y="26"/>
                      </a:lnTo>
                      <a:lnTo>
                        <a:pt x="276" y="25"/>
                      </a:lnTo>
                      <a:lnTo>
                        <a:pt x="266" y="23"/>
                      </a:lnTo>
                      <a:lnTo>
                        <a:pt x="256" y="23"/>
                      </a:lnTo>
                      <a:lnTo>
                        <a:pt x="245" y="22"/>
                      </a:lnTo>
                      <a:lnTo>
                        <a:pt x="237" y="22"/>
                      </a:lnTo>
                      <a:lnTo>
                        <a:pt x="226" y="21"/>
                      </a:lnTo>
                      <a:lnTo>
                        <a:pt x="218" y="21"/>
                      </a:lnTo>
                      <a:lnTo>
                        <a:pt x="207" y="19"/>
                      </a:lnTo>
                      <a:lnTo>
                        <a:pt x="197" y="19"/>
                      </a:lnTo>
                      <a:lnTo>
                        <a:pt x="187" y="18"/>
                      </a:lnTo>
                      <a:lnTo>
                        <a:pt x="176" y="18"/>
                      </a:lnTo>
                      <a:lnTo>
                        <a:pt x="166" y="18"/>
                      </a:lnTo>
                      <a:lnTo>
                        <a:pt x="156" y="18"/>
                      </a:lnTo>
                      <a:lnTo>
                        <a:pt x="147" y="16"/>
                      </a:lnTo>
                      <a:lnTo>
                        <a:pt x="137" y="16"/>
                      </a:lnTo>
                      <a:lnTo>
                        <a:pt x="126" y="16"/>
                      </a:lnTo>
                      <a:lnTo>
                        <a:pt x="116" y="16"/>
                      </a:lnTo>
                      <a:lnTo>
                        <a:pt x="107" y="16"/>
                      </a:lnTo>
                      <a:lnTo>
                        <a:pt x="97" y="16"/>
                      </a:lnTo>
                      <a:lnTo>
                        <a:pt x="88" y="16"/>
                      </a:lnTo>
                      <a:lnTo>
                        <a:pt x="80" y="16"/>
                      </a:lnTo>
                      <a:lnTo>
                        <a:pt x="69" y="16"/>
                      </a:lnTo>
                      <a:lnTo>
                        <a:pt x="60" y="16"/>
                      </a:lnTo>
                      <a:lnTo>
                        <a:pt x="50" y="16"/>
                      </a:lnTo>
                      <a:lnTo>
                        <a:pt x="43" y="16"/>
                      </a:lnTo>
                      <a:lnTo>
                        <a:pt x="34" y="16"/>
                      </a:lnTo>
                      <a:lnTo>
                        <a:pt x="25" y="18"/>
                      </a:lnTo>
                      <a:lnTo>
                        <a:pt x="0" y="0"/>
                      </a:lnTo>
                      <a:close/>
                    </a:path>
                  </a:pathLst>
                </a:custGeom>
                <a:solidFill>
                  <a:srgbClr val="4D4D3B"/>
                </a:solidFill>
                <a:ln w="9525">
                  <a:noFill/>
                  <a:round/>
                  <a:headEnd/>
                  <a:tailEnd/>
                </a:ln>
              </p:spPr>
              <p:txBody>
                <a:bodyPr/>
                <a:lstStyle/>
                <a:p>
                  <a:endParaRPr lang="en-US" sz="1725"/>
                </a:p>
              </p:txBody>
            </p:sp>
            <p:sp>
              <p:nvSpPr>
                <p:cNvPr id="5806" name="Freeform 154"/>
                <p:cNvSpPr>
                  <a:spLocks/>
                </p:cNvSpPr>
                <p:nvPr/>
              </p:nvSpPr>
              <p:spPr bwMode="auto">
                <a:xfrm>
                  <a:off x="3900" y="3802"/>
                  <a:ext cx="111" cy="39"/>
                </a:xfrm>
                <a:custGeom>
                  <a:avLst/>
                  <a:gdLst>
                    <a:gd name="T0" fmla="*/ 0 w 221"/>
                    <a:gd name="T1" fmla="*/ 38 h 80"/>
                    <a:gd name="T2" fmla="*/ 2 w 221"/>
                    <a:gd name="T3" fmla="*/ 35 h 80"/>
                    <a:gd name="T4" fmla="*/ 6 w 221"/>
                    <a:gd name="T5" fmla="*/ 31 h 80"/>
                    <a:gd name="T6" fmla="*/ 10 w 221"/>
                    <a:gd name="T7" fmla="*/ 27 h 80"/>
                    <a:gd name="T8" fmla="*/ 13 w 221"/>
                    <a:gd name="T9" fmla="*/ 24 h 80"/>
                    <a:gd name="T10" fmla="*/ 16 w 221"/>
                    <a:gd name="T11" fmla="*/ 21 h 80"/>
                    <a:gd name="T12" fmla="*/ 20 w 221"/>
                    <a:gd name="T13" fmla="*/ 18 h 80"/>
                    <a:gd name="T14" fmla="*/ 23 w 221"/>
                    <a:gd name="T15" fmla="*/ 15 h 80"/>
                    <a:gd name="T16" fmla="*/ 27 w 221"/>
                    <a:gd name="T17" fmla="*/ 11 h 80"/>
                    <a:gd name="T18" fmla="*/ 30 w 221"/>
                    <a:gd name="T19" fmla="*/ 8 h 80"/>
                    <a:gd name="T20" fmla="*/ 32 w 221"/>
                    <a:gd name="T21" fmla="*/ 5 h 80"/>
                    <a:gd name="T22" fmla="*/ 37 w 221"/>
                    <a:gd name="T23" fmla="*/ 1 h 80"/>
                    <a:gd name="T24" fmla="*/ 40 w 221"/>
                    <a:gd name="T25" fmla="*/ 0 h 80"/>
                    <a:gd name="T26" fmla="*/ 43 w 221"/>
                    <a:gd name="T27" fmla="*/ 0 h 80"/>
                    <a:gd name="T28" fmla="*/ 48 w 221"/>
                    <a:gd name="T29" fmla="*/ 1 h 80"/>
                    <a:gd name="T30" fmla="*/ 51 w 221"/>
                    <a:gd name="T31" fmla="*/ 1 h 80"/>
                    <a:gd name="T32" fmla="*/ 55 w 221"/>
                    <a:gd name="T33" fmla="*/ 1 h 80"/>
                    <a:gd name="T34" fmla="*/ 60 w 221"/>
                    <a:gd name="T35" fmla="*/ 2 h 80"/>
                    <a:gd name="T36" fmla="*/ 65 w 221"/>
                    <a:gd name="T37" fmla="*/ 3 h 80"/>
                    <a:gd name="T38" fmla="*/ 71 w 221"/>
                    <a:gd name="T39" fmla="*/ 4 h 80"/>
                    <a:gd name="T40" fmla="*/ 76 w 221"/>
                    <a:gd name="T41" fmla="*/ 5 h 80"/>
                    <a:gd name="T42" fmla="*/ 81 w 221"/>
                    <a:gd name="T43" fmla="*/ 6 h 80"/>
                    <a:gd name="T44" fmla="*/ 84 w 221"/>
                    <a:gd name="T45" fmla="*/ 7 h 80"/>
                    <a:gd name="T46" fmla="*/ 89 w 221"/>
                    <a:gd name="T47" fmla="*/ 8 h 80"/>
                    <a:gd name="T48" fmla="*/ 93 w 221"/>
                    <a:gd name="T49" fmla="*/ 9 h 80"/>
                    <a:gd name="T50" fmla="*/ 97 w 221"/>
                    <a:gd name="T51" fmla="*/ 10 h 80"/>
                    <a:gd name="T52" fmla="*/ 101 w 221"/>
                    <a:gd name="T53" fmla="*/ 12 h 80"/>
                    <a:gd name="T54" fmla="*/ 106 w 221"/>
                    <a:gd name="T55" fmla="*/ 14 h 80"/>
                    <a:gd name="T56" fmla="*/ 110 w 221"/>
                    <a:gd name="T57" fmla="*/ 15 h 80"/>
                    <a:gd name="T58" fmla="*/ 102 w 221"/>
                    <a:gd name="T59" fmla="*/ 18 h 80"/>
                    <a:gd name="T60" fmla="*/ 100 w 221"/>
                    <a:gd name="T61" fmla="*/ 17 h 80"/>
                    <a:gd name="T62" fmla="*/ 96 w 221"/>
                    <a:gd name="T63" fmla="*/ 15 h 80"/>
                    <a:gd name="T64" fmla="*/ 92 w 221"/>
                    <a:gd name="T65" fmla="*/ 14 h 80"/>
                    <a:gd name="T66" fmla="*/ 88 w 221"/>
                    <a:gd name="T67" fmla="*/ 13 h 80"/>
                    <a:gd name="T68" fmla="*/ 84 w 221"/>
                    <a:gd name="T69" fmla="*/ 12 h 80"/>
                    <a:gd name="T70" fmla="*/ 79 w 221"/>
                    <a:gd name="T71" fmla="*/ 12 h 80"/>
                    <a:gd name="T72" fmla="*/ 74 w 221"/>
                    <a:gd name="T73" fmla="*/ 11 h 80"/>
                    <a:gd name="T74" fmla="*/ 70 w 221"/>
                    <a:gd name="T75" fmla="*/ 9 h 80"/>
                    <a:gd name="T76" fmla="*/ 64 w 221"/>
                    <a:gd name="T77" fmla="*/ 9 h 80"/>
                    <a:gd name="T78" fmla="*/ 60 w 221"/>
                    <a:gd name="T79" fmla="*/ 8 h 80"/>
                    <a:gd name="T80" fmla="*/ 54 w 221"/>
                    <a:gd name="T81" fmla="*/ 8 h 80"/>
                    <a:gd name="T82" fmla="*/ 50 w 221"/>
                    <a:gd name="T83" fmla="*/ 8 h 80"/>
                    <a:gd name="T84" fmla="*/ 46 w 221"/>
                    <a:gd name="T85" fmla="*/ 8 h 80"/>
                    <a:gd name="T86" fmla="*/ 42 w 221"/>
                    <a:gd name="T87" fmla="*/ 9 h 80"/>
                    <a:gd name="T88" fmla="*/ 39 w 221"/>
                    <a:gd name="T89" fmla="*/ 10 h 80"/>
                    <a:gd name="T90" fmla="*/ 35 w 221"/>
                    <a:gd name="T91" fmla="*/ 12 h 80"/>
                    <a:gd name="T92" fmla="*/ 31 w 221"/>
                    <a:gd name="T93" fmla="*/ 16 h 80"/>
                    <a:gd name="T94" fmla="*/ 26 w 221"/>
                    <a:gd name="T95" fmla="*/ 20 h 80"/>
                    <a:gd name="T96" fmla="*/ 20 w 221"/>
                    <a:gd name="T97" fmla="*/ 24 h 80"/>
                    <a:gd name="T98" fmla="*/ 17 w 221"/>
                    <a:gd name="T99" fmla="*/ 27 h 80"/>
                    <a:gd name="T100" fmla="*/ 14 w 221"/>
                    <a:gd name="T101" fmla="*/ 30 h 80"/>
                    <a:gd name="T102" fmla="*/ 11 w 221"/>
                    <a:gd name="T103" fmla="*/ 34 h 80"/>
                    <a:gd name="T104" fmla="*/ 8 w 221"/>
                    <a:gd name="T105" fmla="*/ 38 h 80"/>
                    <a:gd name="T106" fmla="*/ 0 w 221"/>
                    <a:gd name="T107" fmla="*/ 39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1"/>
                    <a:gd name="T163" fmla="*/ 0 h 80"/>
                    <a:gd name="T164" fmla="*/ 221 w 221"/>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1" h="80">
                      <a:moveTo>
                        <a:pt x="0" y="80"/>
                      </a:moveTo>
                      <a:lnTo>
                        <a:pt x="0" y="78"/>
                      </a:lnTo>
                      <a:lnTo>
                        <a:pt x="1" y="77"/>
                      </a:lnTo>
                      <a:lnTo>
                        <a:pt x="4" y="72"/>
                      </a:lnTo>
                      <a:lnTo>
                        <a:pt x="9" y="69"/>
                      </a:lnTo>
                      <a:lnTo>
                        <a:pt x="12" y="63"/>
                      </a:lnTo>
                      <a:lnTo>
                        <a:pt x="17" y="58"/>
                      </a:lnTo>
                      <a:lnTo>
                        <a:pt x="20" y="55"/>
                      </a:lnTo>
                      <a:lnTo>
                        <a:pt x="23" y="52"/>
                      </a:lnTo>
                      <a:lnTo>
                        <a:pt x="26" y="49"/>
                      </a:lnTo>
                      <a:lnTo>
                        <a:pt x="29" y="46"/>
                      </a:lnTo>
                      <a:lnTo>
                        <a:pt x="32" y="43"/>
                      </a:lnTo>
                      <a:lnTo>
                        <a:pt x="35" y="40"/>
                      </a:lnTo>
                      <a:lnTo>
                        <a:pt x="39" y="36"/>
                      </a:lnTo>
                      <a:lnTo>
                        <a:pt x="42" y="33"/>
                      </a:lnTo>
                      <a:lnTo>
                        <a:pt x="45" y="30"/>
                      </a:lnTo>
                      <a:lnTo>
                        <a:pt x="48" y="27"/>
                      </a:lnTo>
                      <a:lnTo>
                        <a:pt x="53" y="22"/>
                      </a:lnTo>
                      <a:lnTo>
                        <a:pt x="56" y="19"/>
                      </a:lnTo>
                      <a:lnTo>
                        <a:pt x="59" y="17"/>
                      </a:lnTo>
                      <a:lnTo>
                        <a:pt x="61" y="14"/>
                      </a:lnTo>
                      <a:lnTo>
                        <a:pt x="64" y="11"/>
                      </a:lnTo>
                      <a:lnTo>
                        <a:pt x="69" y="9"/>
                      </a:lnTo>
                      <a:lnTo>
                        <a:pt x="73" y="3"/>
                      </a:lnTo>
                      <a:lnTo>
                        <a:pt x="79" y="0"/>
                      </a:lnTo>
                      <a:lnTo>
                        <a:pt x="82" y="0"/>
                      </a:lnTo>
                      <a:lnTo>
                        <a:pt x="86" y="0"/>
                      </a:lnTo>
                      <a:lnTo>
                        <a:pt x="92" y="2"/>
                      </a:lnTo>
                      <a:lnTo>
                        <a:pt x="95" y="2"/>
                      </a:lnTo>
                      <a:lnTo>
                        <a:pt x="98" y="2"/>
                      </a:lnTo>
                      <a:lnTo>
                        <a:pt x="101" y="2"/>
                      </a:lnTo>
                      <a:lnTo>
                        <a:pt x="105" y="3"/>
                      </a:lnTo>
                      <a:lnTo>
                        <a:pt x="110" y="3"/>
                      </a:lnTo>
                      <a:lnTo>
                        <a:pt x="116" y="5"/>
                      </a:lnTo>
                      <a:lnTo>
                        <a:pt x="120" y="5"/>
                      </a:lnTo>
                      <a:lnTo>
                        <a:pt x="126" y="6"/>
                      </a:lnTo>
                      <a:lnTo>
                        <a:pt x="130" y="6"/>
                      </a:lnTo>
                      <a:lnTo>
                        <a:pt x="136" y="8"/>
                      </a:lnTo>
                      <a:lnTo>
                        <a:pt x="141" y="9"/>
                      </a:lnTo>
                      <a:lnTo>
                        <a:pt x="147" y="9"/>
                      </a:lnTo>
                      <a:lnTo>
                        <a:pt x="152" y="11"/>
                      </a:lnTo>
                      <a:lnTo>
                        <a:pt x="158" y="12"/>
                      </a:lnTo>
                      <a:lnTo>
                        <a:pt x="161" y="12"/>
                      </a:lnTo>
                      <a:lnTo>
                        <a:pt x="164" y="14"/>
                      </a:lnTo>
                      <a:lnTo>
                        <a:pt x="167" y="14"/>
                      </a:lnTo>
                      <a:lnTo>
                        <a:pt x="172" y="15"/>
                      </a:lnTo>
                      <a:lnTo>
                        <a:pt x="177" y="17"/>
                      </a:lnTo>
                      <a:lnTo>
                        <a:pt x="183" y="18"/>
                      </a:lnTo>
                      <a:lnTo>
                        <a:pt x="186" y="19"/>
                      </a:lnTo>
                      <a:lnTo>
                        <a:pt x="189" y="19"/>
                      </a:lnTo>
                      <a:lnTo>
                        <a:pt x="194" y="21"/>
                      </a:lnTo>
                      <a:lnTo>
                        <a:pt x="197" y="22"/>
                      </a:lnTo>
                      <a:lnTo>
                        <a:pt x="202" y="24"/>
                      </a:lnTo>
                      <a:lnTo>
                        <a:pt x="208" y="27"/>
                      </a:lnTo>
                      <a:lnTo>
                        <a:pt x="211" y="28"/>
                      </a:lnTo>
                      <a:lnTo>
                        <a:pt x="214" y="30"/>
                      </a:lnTo>
                      <a:lnTo>
                        <a:pt x="219" y="30"/>
                      </a:lnTo>
                      <a:lnTo>
                        <a:pt x="221" y="33"/>
                      </a:lnTo>
                      <a:lnTo>
                        <a:pt x="204" y="36"/>
                      </a:lnTo>
                      <a:lnTo>
                        <a:pt x="202" y="34"/>
                      </a:lnTo>
                      <a:lnTo>
                        <a:pt x="199" y="34"/>
                      </a:lnTo>
                      <a:lnTo>
                        <a:pt x="195" y="33"/>
                      </a:lnTo>
                      <a:lnTo>
                        <a:pt x="191" y="31"/>
                      </a:lnTo>
                      <a:lnTo>
                        <a:pt x="186" y="30"/>
                      </a:lnTo>
                      <a:lnTo>
                        <a:pt x="183" y="28"/>
                      </a:lnTo>
                      <a:lnTo>
                        <a:pt x="179" y="27"/>
                      </a:lnTo>
                      <a:lnTo>
                        <a:pt x="176" y="27"/>
                      </a:lnTo>
                      <a:lnTo>
                        <a:pt x="170" y="25"/>
                      </a:lnTo>
                      <a:lnTo>
                        <a:pt x="167" y="25"/>
                      </a:lnTo>
                      <a:lnTo>
                        <a:pt x="163" y="24"/>
                      </a:lnTo>
                      <a:lnTo>
                        <a:pt x="158" y="24"/>
                      </a:lnTo>
                      <a:lnTo>
                        <a:pt x="152" y="22"/>
                      </a:lnTo>
                      <a:lnTo>
                        <a:pt x="148" y="22"/>
                      </a:lnTo>
                      <a:lnTo>
                        <a:pt x="144" y="21"/>
                      </a:lnTo>
                      <a:lnTo>
                        <a:pt x="139" y="19"/>
                      </a:lnTo>
                      <a:lnTo>
                        <a:pt x="133" y="19"/>
                      </a:lnTo>
                      <a:lnTo>
                        <a:pt x="128" y="18"/>
                      </a:lnTo>
                      <a:lnTo>
                        <a:pt x="123" y="17"/>
                      </a:lnTo>
                      <a:lnTo>
                        <a:pt x="119" y="17"/>
                      </a:lnTo>
                      <a:lnTo>
                        <a:pt x="114" y="17"/>
                      </a:lnTo>
                      <a:lnTo>
                        <a:pt x="108" y="17"/>
                      </a:lnTo>
                      <a:lnTo>
                        <a:pt x="104" y="17"/>
                      </a:lnTo>
                      <a:lnTo>
                        <a:pt x="100" y="17"/>
                      </a:lnTo>
                      <a:lnTo>
                        <a:pt x="95" y="17"/>
                      </a:lnTo>
                      <a:lnTo>
                        <a:pt x="92" y="17"/>
                      </a:lnTo>
                      <a:lnTo>
                        <a:pt x="88" y="17"/>
                      </a:lnTo>
                      <a:lnTo>
                        <a:pt x="83" y="18"/>
                      </a:lnTo>
                      <a:lnTo>
                        <a:pt x="82" y="18"/>
                      </a:lnTo>
                      <a:lnTo>
                        <a:pt x="78" y="21"/>
                      </a:lnTo>
                      <a:lnTo>
                        <a:pt x="73" y="22"/>
                      </a:lnTo>
                      <a:lnTo>
                        <a:pt x="70" y="25"/>
                      </a:lnTo>
                      <a:lnTo>
                        <a:pt x="66" y="28"/>
                      </a:lnTo>
                      <a:lnTo>
                        <a:pt x="61" y="33"/>
                      </a:lnTo>
                      <a:lnTo>
                        <a:pt x="56" y="36"/>
                      </a:lnTo>
                      <a:lnTo>
                        <a:pt x="51" y="40"/>
                      </a:lnTo>
                      <a:lnTo>
                        <a:pt x="45" y="44"/>
                      </a:lnTo>
                      <a:lnTo>
                        <a:pt x="39" y="50"/>
                      </a:lnTo>
                      <a:lnTo>
                        <a:pt x="36" y="53"/>
                      </a:lnTo>
                      <a:lnTo>
                        <a:pt x="34" y="56"/>
                      </a:lnTo>
                      <a:lnTo>
                        <a:pt x="31" y="59"/>
                      </a:lnTo>
                      <a:lnTo>
                        <a:pt x="28" y="62"/>
                      </a:lnTo>
                      <a:lnTo>
                        <a:pt x="25" y="66"/>
                      </a:lnTo>
                      <a:lnTo>
                        <a:pt x="22" y="69"/>
                      </a:lnTo>
                      <a:lnTo>
                        <a:pt x="19" y="74"/>
                      </a:lnTo>
                      <a:lnTo>
                        <a:pt x="16" y="77"/>
                      </a:lnTo>
                      <a:lnTo>
                        <a:pt x="0" y="80"/>
                      </a:lnTo>
                      <a:close/>
                    </a:path>
                  </a:pathLst>
                </a:custGeom>
                <a:solidFill>
                  <a:srgbClr val="693600"/>
                </a:solidFill>
                <a:ln w="9525">
                  <a:noFill/>
                  <a:round/>
                  <a:headEnd/>
                  <a:tailEnd/>
                </a:ln>
              </p:spPr>
              <p:txBody>
                <a:bodyPr/>
                <a:lstStyle/>
                <a:p>
                  <a:endParaRPr lang="en-US" sz="1725"/>
                </a:p>
              </p:txBody>
            </p:sp>
            <p:sp>
              <p:nvSpPr>
                <p:cNvPr id="5807" name="Freeform 155"/>
                <p:cNvSpPr>
                  <a:spLocks/>
                </p:cNvSpPr>
                <p:nvPr/>
              </p:nvSpPr>
              <p:spPr bwMode="auto">
                <a:xfrm>
                  <a:off x="3903" y="3819"/>
                  <a:ext cx="111" cy="39"/>
                </a:xfrm>
                <a:custGeom>
                  <a:avLst/>
                  <a:gdLst>
                    <a:gd name="T0" fmla="*/ 8 w 223"/>
                    <a:gd name="T1" fmla="*/ 22 h 77"/>
                    <a:gd name="T2" fmla="*/ 11 w 223"/>
                    <a:gd name="T3" fmla="*/ 22 h 77"/>
                    <a:gd name="T4" fmla="*/ 14 w 223"/>
                    <a:gd name="T5" fmla="*/ 23 h 77"/>
                    <a:gd name="T6" fmla="*/ 18 w 223"/>
                    <a:gd name="T7" fmla="*/ 23 h 77"/>
                    <a:gd name="T8" fmla="*/ 22 w 223"/>
                    <a:gd name="T9" fmla="*/ 23 h 77"/>
                    <a:gd name="T10" fmla="*/ 26 w 223"/>
                    <a:gd name="T11" fmla="*/ 24 h 77"/>
                    <a:gd name="T12" fmla="*/ 31 w 223"/>
                    <a:gd name="T13" fmla="*/ 25 h 77"/>
                    <a:gd name="T14" fmla="*/ 36 w 223"/>
                    <a:gd name="T15" fmla="*/ 26 h 77"/>
                    <a:gd name="T16" fmla="*/ 41 w 223"/>
                    <a:gd name="T17" fmla="*/ 27 h 77"/>
                    <a:gd name="T18" fmla="*/ 47 w 223"/>
                    <a:gd name="T19" fmla="*/ 29 h 77"/>
                    <a:gd name="T20" fmla="*/ 52 w 223"/>
                    <a:gd name="T21" fmla="*/ 30 h 77"/>
                    <a:gd name="T22" fmla="*/ 58 w 223"/>
                    <a:gd name="T23" fmla="*/ 31 h 77"/>
                    <a:gd name="T24" fmla="*/ 64 w 223"/>
                    <a:gd name="T25" fmla="*/ 32 h 77"/>
                    <a:gd name="T26" fmla="*/ 69 w 223"/>
                    <a:gd name="T27" fmla="*/ 34 h 77"/>
                    <a:gd name="T28" fmla="*/ 72 w 223"/>
                    <a:gd name="T29" fmla="*/ 34 h 77"/>
                    <a:gd name="T30" fmla="*/ 74 w 223"/>
                    <a:gd name="T31" fmla="*/ 34 h 77"/>
                    <a:gd name="T32" fmla="*/ 77 w 223"/>
                    <a:gd name="T33" fmla="*/ 31 h 77"/>
                    <a:gd name="T34" fmla="*/ 80 w 223"/>
                    <a:gd name="T35" fmla="*/ 27 h 77"/>
                    <a:gd name="T36" fmla="*/ 85 w 223"/>
                    <a:gd name="T37" fmla="*/ 23 h 77"/>
                    <a:gd name="T38" fmla="*/ 88 w 223"/>
                    <a:gd name="T39" fmla="*/ 18 h 77"/>
                    <a:gd name="T40" fmla="*/ 92 w 223"/>
                    <a:gd name="T41" fmla="*/ 13 h 77"/>
                    <a:gd name="T42" fmla="*/ 96 w 223"/>
                    <a:gd name="T43" fmla="*/ 7 h 77"/>
                    <a:gd name="T44" fmla="*/ 111 w 223"/>
                    <a:gd name="T45" fmla="*/ 0 h 77"/>
                    <a:gd name="T46" fmla="*/ 109 w 223"/>
                    <a:gd name="T47" fmla="*/ 4 h 77"/>
                    <a:gd name="T48" fmla="*/ 106 w 223"/>
                    <a:gd name="T49" fmla="*/ 7 h 77"/>
                    <a:gd name="T50" fmla="*/ 102 w 223"/>
                    <a:gd name="T51" fmla="*/ 13 h 77"/>
                    <a:gd name="T52" fmla="*/ 99 w 223"/>
                    <a:gd name="T53" fmla="*/ 16 h 77"/>
                    <a:gd name="T54" fmla="*/ 97 w 223"/>
                    <a:gd name="T55" fmla="*/ 19 h 77"/>
                    <a:gd name="T56" fmla="*/ 94 w 223"/>
                    <a:gd name="T57" fmla="*/ 23 h 77"/>
                    <a:gd name="T58" fmla="*/ 91 w 223"/>
                    <a:gd name="T59" fmla="*/ 26 h 77"/>
                    <a:gd name="T60" fmla="*/ 88 w 223"/>
                    <a:gd name="T61" fmla="*/ 29 h 77"/>
                    <a:gd name="T62" fmla="*/ 85 w 223"/>
                    <a:gd name="T63" fmla="*/ 32 h 77"/>
                    <a:gd name="T64" fmla="*/ 81 w 223"/>
                    <a:gd name="T65" fmla="*/ 36 h 77"/>
                    <a:gd name="T66" fmla="*/ 78 w 223"/>
                    <a:gd name="T67" fmla="*/ 39 h 77"/>
                    <a:gd name="T68" fmla="*/ 76 w 223"/>
                    <a:gd name="T69" fmla="*/ 38 h 77"/>
                    <a:gd name="T70" fmla="*/ 71 w 223"/>
                    <a:gd name="T71" fmla="*/ 37 h 77"/>
                    <a:gd name="T72" fmla="*/ 66 w 223"/>
                    <a:gd name="T73" fmla="*/ 36 h 77"/>
                    <a:gd name="T74" fmla="*/ 63 w 223"/>
                    <a:gd name="T75" fmla="*/ 34 h 77"/>
                    <a:gd name="T76" fmla="*/ 58 w 223"/>
                    <a:gd name="T77" fmla="*/ 34 h 77"/>
                    <a:gd name="T78" fmla="*/ 52 w 223"/>
                    <a:gd name="T79" fmla="*/ 32 h 77"/>
                    <a:gd name="T80" fmla="*/ 47 w 223"/>
                    <a:gd name="T81" fmla="*/ 31 h 77"/>
                    <a:gd name="T82" fmla="*/ 40 w 223"/>
                    <a:gd name="T83" fmla="*/ 30 h 77"/>
                    <a:gd name="T84" fmla="*/ 37 w 223"/>
                    <a:gd name="T85" fmla="*/ 29 h 77"/>
                    <a:gd name="T86" fmla="*/ 33 w 223"/>
                    <a:gd name="T87" fmla="*/ 29 h 77"/>
                    <a:gd name="T88" fmla="*/ 30 w 223"/>
                    <a:gd name="T89" fmla="*/ 28 h 77"/>
                    <a:gd name="T90" fmla="*/ 27 w 223"/>
                    <a:gd name="T91" fmla="*/ 28 h 77"/>
                    <a:gd name="T92" fmla="*/ 24 w 223"/>
                    <a:gd name="T93" fmla="*/ 27 h 77"/>
                    <a:gd name="T94" fmla="*/ 20 w 223"/>
                    <a:gd name="T95" fmla="*/ 26 h 77"/>
                    <a:gd name="T96" fmla="*/ 16 w 223"/>
                    <a:gd name="T97" fmla="*/ 26 h 77"/>
                    <a:gd name="T98" fmla="*/ 14 w 223"/>
                    <a:gd name="T99" fmla="*/ 26 h 77"/>
                    <a:gd name="T100" fmla="*/ 10 w 223"/>
                    <a:gd name="T101" fmla="*/ 25 h 77"/>
                    <a:gd name="T102" fmla="*/ 6 w 223"/>
                    <a:gd name="T103" fmla="*/ 25 h 77"/>
                    <a:gd name="T104" fmla="*/ 3 w 223"/>
                    <a:gd name="T105" fmla="*/ 25 h 77"/>
                    <a:gd name="T106" fmla="*/ 0 w 223"/>
                    <a:gd name="T107" fmla="*/ 25 h 77"/>
                    <a:gd name="T108" fmla="*/ 8 w 223"/>
                    <a:gd name="T109" fmla="*/ 22 h 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3"/>
                    <a:gd name="T166" fmla="*/ 0 h 77"/>
                    <a:gd name="T167" fmla="*/ 223 w 223"/>
                    <a:gd name="T168" fmla="*/ 77 h 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3" h="77">
                      <a:moveTo>
                        <a:pt x="16" y="44"/>
                      </a:moveTo>
                      <a:lnTo>
                        <a:pt x="17" y="44"/>
                      </a:lnTo>
                      <a:lnTo>
                        <a:pt x="19" y="44"/>
                      </a:lnTo>
                      <a:lnTo>
                        <a:pt x="22" y="44"/>
                      </a:lnTo>
                      <a:lnTo>
                        <a:pt x="28" y="45"/>
                      </a:lnTo>
                      <a:lnTo>
                        <a:pt x="29" y="45"/>
                      </a:lnTo>
                      <a:lnTo>
                        <a:pt x="33" y="46"/>
                      </a:lnTo>
                      <a:lnTo>
                        <a:pt x="36" y="46"/>
                      </a:lnTo>
                      <a:lnTo>
                        <a:pt x="41" y="46"/>
                      </a:lnTo>
                      <a:lnTo>
                        <a:pt x="44" y="46"/>
                      </a:lnTo>
                      <a:lnTo>
                        <a:pt x="48" y="48"/>
                      </a:lnTo>
                      <a:lnTo>
                        <a:pt x="53" y="48"/>
                      </a:lnTo>
                      <a:lnTo>
                        <a:pt x="57" y="49"/>
                      </a:lnTo>
                      <a:lnTo>
                        <a:pt x="63" y="49"/>
                      </a:lnTo>
                      <a:lnTo>
                        <a:pt x="67" y="51"/>
                      </a:lnTo>
                      <a:lnTo>
                        <a:pt x="72" y="51"/>
                      </a:lnTo>
                      <a:lnTo>
                        <a:pt x="77" y="52"/>
                      </a:lnTo>
                      <a:lnTo>
                        <a:pt x="83" y="54"/>
                      </a:lnTo>
                      <a:lnTo>
                        <a:pt x="88" y="55"/>
                      </a:lnTo>
                      <a:lnTo>
                        <a:pt x="94" y="57"/>
                      </a:lnTo>
                      <a:lnTo>
                        <a:pt x="99" y="58"/>
                      </a:lnTo>
                      <a:lnTo>
                        <a:pt x="105" y="60"/>
                      </a:lnTo>
                      <a:lnTo>
                        <a:pt x="111" y="60"/>
                      </a:lnTo>
                      <a:lnTo>
                        <a:pt x="117" y="61"/>
                      </a:lnTo>
                      <a:lnTo>
                        <a:pt x="123" y="63"/>
                      </a:lnTo>
                      <a:lnTo>
                        <a:pt x="129" y="64"/>
                      </a:lnTo>
                      <a:lnTo>
                        <a:pt x="135" y="67"/>
                      </a:lnTo>
                      <a:lnTo>
                        <a:pt x="138" y="67"/>
                      </a:lnTo>
                      <a:lnTo>
                        <a:pt x="141" y="68"/>
                      </a:lnTo>
                      <a:lnTo>
                        <a:pt x="145" y="68"/>
                      </a:lnTo>
                      <a:lnTo>
                        <a:pt x="148" y="70"/>
                      </a:lnTo>
                      <a:lnTo>
                        <a:pt x="149" y="68"/>
                      </a:lnTo>
                      <a:lnTo>
                        <a:pt x="154" y="64"/>
                      </a:lnTo>
                      <a:lnTo>
                        <a:pt x="155" y="61"/>
                      </a:lnTo>
                      <a:lnTo>
                        <a:pt x="158" y="57"/>
                      </a:lnTo>
                      <a:lnTo>
                        <a:pt x="161" y="54"/>
                      </a:lnTo>
                      <a:lnTo>
                        <a:pt x="166" y="49"/>
                      </a:lnTo>
                      <a:lnTo>
                        <a:pt x="170" y="45"/>
                      </a:lnTo>
                      <a:lnTo>
                        <a:pt x="173" y="39"/>
                      </a:lnTo>
                      <a:lnTo>
                        <a:pt x="177" y="35"/>
                      </a:lnTo>
                      <a:lnTo>
                        <a:pt x="182" y="30"/>
                      </a:lnTo>
                      <a:lnTo>
                        <a:pt x="185" y="25"/>
                      </a:lnTo>
                      <a:lnTo>
                        <a:pt x="189" y="19"/>
                      </a:lnTo>
                      <a:lnTo>
                        <a:pt x="192" y="13"/>
                      </a:lnTo>
                      <a:lnTo>
                        <a:pt x="196" y="8"/>
                      </a:lnTo>
                      <a:lnTo>
                        <a:pt x="223" y="0"/>
                      </a:lnTo>
                      <a:lnTo>
                        <a:pt x="220" y="3"/>
                      </a:lnTo>
                      <a:lnTo>
                        <a:pt x="218" y="7"/>
                      </a:lnTo>
                      <a:lnTo>
                        <a:pt x="215" y="10"/>
                      </a:lnTo>
                      <a:lnTo>
                        <a:pt x="213" y="14"/>
                      </a:lnTo>
                      <a:lnTo>
                        <a:pt x="208" y="20"/>
                      </a:lnTo>
                      <a:lnTo>
                        <a:pt x="205" y="26"/>
                      </a:lnTo>
                      <a:lnTo>
                        <a:pt x="202" y="29"/>
                      </a:lnTo>
                      <a:lnTo>
                        <a:pt x="199" y="32"/>
                      </a:lnTo>
                      <a:lnTo>
                        <a:pt x="198" y="35"/>
                      </a:lnTo>
                      <a:lnTo>
                        <a:pt x="195" y="38"/>
                      </a:lnTo>
                      <a:lnTo>
                        <a:pt x="192" y="41"/>
                      </a:lnTo>
                      <a:lnTo>
                        <a:pt x="189" y="45"/>
                      </a:lnTo>
                      <a:lnTo>
                        <a:pt x="186" y="48"/>
                      </a:lnTo>
                      <a:lnTo>
                        <a:pt x="183" y="51"/>
                      </a:lnTo>
                      <a:lnTo>
                        <a:pt x="180" y="54"/>
                      </a:lnTo>
                      <a:lnTo>
                        <a:pt x="177" y="58"/>
                      </a:lnTo>
                      <a:lnTo>
                        <a:pt x="173" y="61"/>
                      </a:lnTo>
                      <a:lnTo>
                        <a:pt x="170" y="64"/>
                      </a:lnTo>
                      <a:lnTo>
                        <a:pt x="167" y="67"/>
                      </a:lnTo>
                      <a:lnTo>
                        <a:pt x="163" y="71"/>
                      </a:lnTo>
                      <a:lnTo>
                        <a:pt x="160" y="74"/>
                      </a:lnTo>
                      <a:lnTo>
                        <a:pt x="157" y="77"/>
                      </a:lnTo>
                      <a:lnTo>
                        <a:pt x="155" y="77"/>
                      </a:lnTo>
                      <a:lnTo>
                        <a:pt x="152" y="76"/>
                      </a:lnTo>
                      <a:lnTo>
                        <a:pt x="146" y="74"/>
                      </a:lnTo>
                      <a:lnTo>
                        <a:pt x="142" y="73"/>
                      </a:lnTo>
                      <a:lnTo>
                        <a:pt x="138" y="73"/>
                      </a:lnTo>
                      <a:lnTo>
                        <a:pt x="133" y="71"/>
                      </a:lnTo>
                      <a:lnTo>
                        <a:pt x="129" y="70"/>
                      </a:lnTo>
                      <a:lnTo>
                        <a:pt x="126" y="68"/>
                      </a:lnTo>
                      <a:lnTo>
                        <a:pt x="120" y="67"/>
                      </a:lnTo>
                      <a:lnTo>
                        <a:pt x="116" y="67"/>
                      </a:lnTo>
                      <a:lnTo>
                        <a:pt x="110" y="66"/>
                      </a:lnTo>
                      <a:lnTo>
                        <a:pt x="105" y="64"/>
                      </a:lnTo>
                      <a:lnTo>
                        <a:pt x="99" y="63"/>
                      </a:lnTo>
                      <a:lnTo>
                        <a:pt x="94" y="61"/>
                      </a:lnTo>
                      <a:lnTo>
                        <a:pt x="86" y="61"/>
                      </a:lnTo>
                      <a:lnTo>
                        <a:pt x="80" y="60"/>
                      </a:lnTo>
                      <a:lnTo>
                        <a:pt x="77" y="58"/>
                      </a:lnTo>
                      <a:lnTo>
                        <a:pt x="75" y="58"/>
                      </a:lnTo>
                      <a:lnTo>
                        <a:pt x="70" y="57"/>
                      </a:lnTo>
                      <a:lnTo>
                        <a:pt x="67" y="57"/>
                      </a:lnTo>
                      <a:lnTo>
                        <a:pt x="64" y="57"/>
                      </a:lnTo>
                      <a:lnTo>
                        <a:pt x="61" y="55"/>
                      </a:lnTo>
                      <a:lnTo>
                        <a:pt x="57" y="55"/>
                      </a:lnTo>
                      <a:lnTo>
                        <a:pt x="55" y="55"/>
                      </a:lnTo>
                      <a:lnTo>
                        <a:pt x="51" y="54"/>
                      </a:lnTo>
                      <a:lnTo>
                        <a:pt x="48" y="54"/>
                      </a:lnTo>
                      <a:lnTo>
                        <a:pt x="45" y="52"/>
                      </a:lnTo>
                      <a:lnTo>
                        <a:pt x="41" y="52"/>
                      </a:lnTo>
                      <a:lnTo>
                        <a:pt x="38" y="52"/>
                      </a:lnTo>
                      <a:lnTo>
                        <a:pt x="33" y="51"/>
                      </a:lnTo>
                      <a:lnTo>
                        <a:pt x="30" y="51"/>
                      </a:lnTo>
                      <a:lnTo>
                        <a:pt x="28" y="51"/>
                      </a:lnTo>
                      <a:lnTo>
                        <a:pt x="23" y="51"/>
                      </a:lnTo>
                      <a:lnTo>
                        <a:pt x="20" y="49"/>
                      </a:lnTo>
                      <a:lnTo>
                        <a:pt x="17" y="49"/>
                      </a:lnTo>
                      <a:lnTo>
                        <a:pt x="13" y="49"/>
                      </a:lnTo>
                      <a:lnTo>
                        <a:pt x="10" y="49"/>
                      </a:lnTo>
                      <a:lnTo>
                        <a:pt x="7" y="49"/>
                      </a:lnTo>
                      <a:lnTo>
                        <a:pt x="3" y="49"/>
                      </a:lnTo>
                      <a:lnTo>
                        <a:pt x="0" y="49"/>
                      </a:lnTo>
                      <a:lnTo>
                        <a:pt x="16" y="44"/>
                      </a:lnTo>
                      <a:close/>
                    </a:path>
                  </a:pathLst>
                </a:custGeom>
                <a:solidFill>
                  <a:srgbClr val="693600"/>
                </a:solidFill>
                <a:ln w="9525">
                  <a:noFill/>
                  <a:round/>
                  <a:headEnd/>
                  <a:tailEnd/>
                </a:ln>
              </p:spPr>
              <p:txBody>
                <a:bodyPr/>
                <a:lstStyle/>
                <a:p>
                  <a:endParaRPr lang="en-US" sz="1725"/>
                </a:p>
              </p:txBody>
            </p:sp>
            <p:sp>
              <p:nvSpPr>
                <p:cNvPr id="5808" name="Freeform 156"/>
                <p:cNvSpPr>
                  <a:spLocks/>
                </p:cNvSpPr>
                <p:nvPr/>
              </p:nvSpPr>
              <p:spPr bwMode="auto">
                <a:xfrm>
                  <a:off x="3760" y="3849"/>
                  <a:ext cx="371" cy="98"/>
                </a:xfrm>
                <a:custGeom>
                  <a:avLst/>
                  <a:gdLst>
                    <a:gd name="T0" fmla="*/ 2 w 743"/>
                    <a:gd name="T1" fmla="*/ 1 h 195"/>
                    <a:gd name="T2" fmla="*/ 6 w 743"/>
                    <a:gd name="T3" fmla="*/ 2 h 195"/>
                    <a:gd name="T4" fmla="*/ 12 w 743"/>
                    <a:gd name="T5" fmla="*/ 4 h 195"/>
                    <a:gd name="T6" fmla="*/ 20 w 743"/>
                    <a:gd name="T7" fmla="*/ 7 h 195"/>
                    <a:gd name="T8" fmla="*/ 31 w 743"/>
                    <a:gd name="T9" fmla="*/ 10 h 195"/>
                    <a:gd name="T10" fmla="*/ 43 w 743"/>
                    <a:gd name="T11" fmla="*/ 13 h 195"/>
                    <a:gd name="T12" fmla="*/ 57 w 743"/>
                    <a:gd name="T13" fmla="*/ 17 h 195"/>
                    <a:gd name="T14" fmla="*/ 73 w 743"/>
                    <a:gd name="T15" fmla="*/ 21 h 195"/>
                    <a:gd name="T16" fmla="*/ 89 w 743"/>
                    <a:gd name="T17" fmla="*/ 25 h 195"/>
                    <a:gd name="T18" fmla="*/ 108 w 743"/>
                    <a:gd name="T19" fmla="*/ 30 h 195"/>
                    <a:gd name="T20" fmla="*/ 127 w 743"/>
                    <a:gd name="T21" fmla="*/ 35 h 195"/>
                    <a:gd name="T22" fmla="*/ 147 w 743"/>
                    <a:gd name="T23" fmla="*/ 39 h 195"/>
                    <a:gd name="T24" fmla="*/ 170 w 743"/>
                    <a:gd name="T25" fmla="*/ 44 h 195"/>
                    <a:gd name="T26" fmla="*/ 192 w 743"/>
                    <a:gd name="T27" fmla="*/ 48 h 195"/>
                    <a:gd name="T28" fmla="*/ 214 w 743"/>
                    <a:gd name="T29" fmla="*/ 52 h 195"/>
                    <a:gd name="T30" fmla="*/ 239 w 743"/>
                    <a:gd name="T31" fmla="*/ 56 h 195"/>
                    <a:gd name="T32" fmla="*/ 263 w 743"/>
                    <a:gd name="T33" fmla="*/ 61 h 195"/>
                    <a:gd name="T34" fmla="*/ 288 w 743"/>
                    <a:gd name="T35" fmla="*/ 64 h 195"/>
                    <a:gd name="T36" fmla="*/ 313 w 743"/>
                    <a:gd name="T37" fmla="*/ 67 h 195"/>
                    <a:gd name="T38" fmla="*/ 338 w 743"/>
                    <a:gd name="T39" fmla="*/ 70 h 195"/>
                    <a:gd name="T40" fmla="*/ 365 w 743"/>
                    <a:gd name="T41" fmla="*/ 72 h 195"/>
                    <a:gd name="T42" fmla="*/ 364 w 743"/>
                    <a:gd name="T43" fmla="*/ 98 h 195"/>
                    <a:gd name="T44" fmla="*/ 358 w 743"/>
                    <a:gd name="T45" fmla="*/ 96 h 195"/>
                    <a:gd name="T46" fmla="*/ 350 w 743"/>
                    <a:gd name="T47" fmla="*/ 95 h 195"/>
                    <a:gd name="T48" fmla="*/ 340 w 743"/>
                    <a:gd name="T49" fmla="*/ 94 h 195"/>
                    <a:gd name="T50" fmla="*/ 327 w 743"/>
                    <a:gd name="T51" fmla="*/ 92 h 195"/>
                    <a:gd name="T52" fmla="*/ 313 w 743"/>
                    <a:gd name="T53" fmla="*/ 89 h 195"/>
                    <a:gd name="T54" fmla="*/ 295 w 743"/>
                    <a:gd name="T55" fmla="*/ 86 h 195"/>
                    <a:gd name="T56" fmla="*/ 277 w 743"/>
                    <a:gd name="T57" fmla="*/ 83 h 195"/>
                    <a:gd name="T58" fmla="*/ 257 w 743"/>
                    <a:gd name="T59" fmla="*/ 78 h 195"/>
                    <a:gd name="T60" fmla="*/ 236 w 743"/>
                    <a:gd name="T61" fmla="*/ 75 h 195"/>
                    <a:gd name="T62" fmla="*/ 214 w 743"/>
                    <a:gd name="T63" fmla="*/ 70 h 195"/>
                    <a:gd name="T64" fmla="*/ 192 w 743"/>
                    <a:gd name="T65" fmla="*/ 66 h 195"/>
                    <a:gd name="T66" fmla="*/ 170 w 743"/>
                    <a:gd name="T67" fmla="*/ 61 h 195"/>
                    <a:gd name="T68" fmla="*/ 146 w 743"/>
                    <a:gd name="T69" fmla="*/ 55 h 195"/>
                    <a:gd name="T70" fmla="*/ 123 w 743"/>
                    <a:gd name="T71" fmla="*/ 49 h 195"/>
                    <a:gd name="T72" fmla="*/ 101 w 743"/>
                    <a:gd name="T73" fmla="*/ 44 h 195"/>
                    <a:gd name="T74" fmla="*/ 80 w 743"/>
                    <a:gd name="T75" fmla="*/ 37 h 195"/>
                    <a:gd name="T76" fmla="*/ 59 w 743"/>
                    <a:gd name="T77" fmla="*/ 31 h 195"/>
                    <a:gd name="T78" fmla="*/ 40 w 743"/>
                    <a:gd name="T79" fmla="*/ 24 h 195"/>
                    <a:gd name="T80" fmla="*/ 21 w 743"/>
                    <a:gd name="T81" fmla="*/ 18 h 195"/>
                    <a:gd name="T82" fmla="*/ 4 w 743"/>
                    <a:gd name="T83" fmla="*/ 11 h 195"/>
                    <a:gd name="T84" fmla="*/ 0 w 743"/>
                    <a:gd name="T85" fmla="*/ 0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3"/>
                    <a:gd name="T130" fmla="*/ 0 h 195"/>
                    <a:gd name="T131" fmla="*/ 743 w 743"/>
                    <a:gd name="T132" fmla="*/ 195 h 1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3" h="195">
                      <a:moveTo>
                        <a:pt x="0" y="0"/>
                      </a:moveTo>
                      <a:lnTo>
                        <a:pt x="0" y="0"/>
                      </a:lnTo>
                      <a:lnTo>
                        <a:pt x="5" y="1"/>
                      </a:lnTo>
                      <a:lnTo>
                        <a:pt x="6" y="1"/>
                      </a:lnTo>
                      <a:lnTo>
                        <a:pt x="9" y="1"/>
                      </a:lnTo>
                      <a:lnTo>
                        <a:pt x="12" y="3"/>
                      </a:lnTo>
                      <a:lnTo>
                        <a:pt x="16" y="4"/>
                      </a:lnTo>
                      <a:lnTo>
                        <a:pt x="19" y="6"/>
                      </a:lnTo>
                      <a:lnTo>
                        <a:pt x="25" y="7"/>
                      </a:lnTo>
                      <a:lnTo>
                        <a:pt x="30" y="8"/>
                      </a:lnTo>
                      <a:lnTo>
                        <a:pt x="36" y="10"/>
                      </a:lnTo>
                      <a:lnTo>
                        <a:pt x="41" y="13"/>
                      </a:lnTo>
                      <a:lnTo>
                        <a:pt x="49" y="14"/>
                      </a:lnTo>
                      <a:lnTo>
                        <a:pt x="55" y="16"/>
                      </a:lnTo>
                      <a:lnTo>
                        <a:pt x="63" y="19"/>
                      </a:lnTo>
                      <a:lnTo>
                        <a:pt x="69" y="20"/>
                      </a:lnTo>
                      <a:lnTo>
                        <a:pt x="78" y="22"/>
                      </a:lnTo>
                      <a:lnTo>
                        <a:pt x="87" y="25"/>
                      </a:lnTo>
                      <a:lnTo>
                        <a:pt x="96" y="28"/>
                      </a:lnTo>
                      <a:lnTo>
                        <a:pt x="105" y="30"/>
                      </a:lnTo>
                      <a:lnTo>
                        <a:pt x="115" y="33"/>
                      </a:lnTo>
                      <a:lnTo>
                        <a:pt x="124" y="35"/>
                      </a:lnTo>
                      <a:lnTo>
                        <a:pt x="135" y="38"/>
                      </a:lnTo>
                      <a:lnTo>
                        <a:pt x="146" y="41"/>
                      </a:lnTo>
                      <a:lnTo>
                        <a:pt x="156" y="44"/>
                      </a:lnTo>
                      <a:lnTo>
                        <a:pt x="168" y="47"/>
                      </a:lnTo>
                      <a:lnTo>
                        <a:pt x="179" y="49"/>
                      </a:lnTo>
                      <a:lnTo>
                        <a:pt x="191" y="52"/>
                      </a:lnTo>
                      <a:lnTo>
                        <a:pt x="203" y="55"/>
                      </a:lnTo>
                      <a:lnTo>
                        <a:pt x="216" y="60"/>
                      </a:lnTo>
                      <a:lnTo>
                        <a:pt x="229" y="63"/>
                      </a:lnTo>
                      <a:lnTo>
                        <a:pt x="241" y="66"/>
                      </a:lnTo>
                      <a:lnTo>
                        <a:pt x="254" y="69"/>
                      </a:lnTo>
                      <a:lnTo>
                        <a:pt x="268" y="71"/>
                      </a:lnTo>
                      <a:lnTo>
                        <a:pt x="282" y="74"/>
                      </a:lnTo>
                      <a:lnTo>
                        <a:pt x="295" y="77"/>
                      </a:lnTo>
                      <a:lnTo>
                        <a:pt x="310" y="80"/>
                      </a:lnTo>
                      <a:lnTo>
                        <a:pt x="323" y="83"/>
                      </a:lnTo>
                      <a:lnTo>
                        <a:pt x="340" y="88"/>
                      </a:lnTo>
                      <a:lnTo>
                        <a:pt x="353" y="91"/>
                      </a:lnTo>
                      <a:lnTo>
                        <a:pt x="367" y="93"/>
                      </a:lnTo>
                      <a:lnTo>
                        <a:pt x="384" y="95"/>
                      </a:lnTo>
                      <a:lnTo>
                        <a:pt x="398" y="98"/>
                      </a:lnTo>
                      <a:lnTo>
                        <a:pt x="414" y="101"/>
                      </a:lnTo>
                      <a:lnTo>
                        <a:pt x="429" y="104"/>
                      </a:lnTo>
                      <a:lnTo>
                        <a:pt x="445" y="107"/>
                      </a:lnTo>
                      <a:lnTo>
                        <a:pt x="461" y="111"/>
                      </a:lnTo>
                      <a:lnTo>
                        <a:pt x="478" y="112"/>
                      </a:lnTo>
                      <a:lnTo>
                        <a:pt x="494" y="115"/>
                      </a:lnTo>
                      <a:lnTo>
                        <a:pt x="510" y="118"/>
                      </a:lnTo>
                      <a:lnTo>
                        <a:pt x="527" y="121"/>
                      </a:lnTo>
                      <a:lnTo>
                        <a:pt x="542" y="123"/>
                      </a:lnTo>
                      <a:lnTo>
                        <a:pt x="560" y="126"/>
                      </a:lnTo>
                      <a:lnTo>
                        <a:pt x="576" y="127"/>
                      </a:lnTo>
                      <a:lnTo>
                        <a:pt x="594" y="130"/>
                      </a:lnTo>
                      <a:lnTo>
                        <a:pt x="610" y="132"/>
                      </a:lnTo>
                      <a:lnTo>
                        <a:pt x="627" y="133"/>
                      </a:lnTo>
                      <a:lnTo>
                        <a:pt x="643" y="134"/>
                      </a:lnTo>
                      <a:lnTo>
                        <a:pt x="661" y="137"/>
                      </a:lnTo>
                      <a:lnTo>
                        <a:pt x="677" y="139"/>
                      </a:lnTo>
                      <a:lnTo>
                        <a:pt x="695" y="140"/>
                      </a:lnTo>
                      <a:lnTo>
                        <a:pt x="712" y="142"/>
                      </a:lnTo>
                      <a:lnTo>
                        <a:pt x="730" y="143"/>
                      </a:lnTo>
                      <a:lnTo>
                        <a:pt x="743" y="143"/>
                      </a:lnTo>
                      <a:lnTo>
                        <a:pt x="730" y="195"/>
                      </a:lnTo>
                      <a:lnTo>
                        <a:pt x="729" y="195"/>
                      </a:lnTo>
                      <a:lnTo>
                        <a:pt x="724" y="195"/>
                      </a:lnTo>
                      <a:lnTo>
                        <a:pt x="720" y="193"/>
                      </a:lnTo>
                      <a:lnTo>
                        <a:pt x="717" y="192"/>
                      </a:lnTo>
                      <a:lnTo>
                        <a:pt x="711" y="192"/>
                      </a:lnTo>
                      <a:lnTo>
                        <a:pt x="707" y="192"/>
                      </a:lnTo>
                      <a:lnTo>
                        <a:pt x="701" y="190"/>
                      </a:lnTo>
                      <a:lnTo>
                        <a:pt x="695" y="189"/>
                      </a:lnTo>
                      <a:lnTo>
                        <a:pt x="688" y="187"/>
                      </a:lnTo>
                      <a:lnTo>
                        <a:pt x="680" y="187"/>
                      </a:lnTo>
                      <a:lnTo>
                        <a:pt x="671" y="184"/>
                      </a:lnTo>
                      <a:lnTo>
                        <a:pt x="664" y="184"/>
                      </a:lnTo>
                      <a:lnTo>
                        <a:pt x="654" y="183"/>
                      </a:lnTo>
                      <a:lnTo>
                        <a:pt x="646" y="181"/>
                      </a:lnTo>
                      <a:lnTo>
                        <a:pt x="636" y="178"/>
                      </a:lnTo>
                      <a:lnTo>
                        <a:pt x="626" y="177"/>
                      </a:lnTo>
                      <a:lnTo>
                        <a:pt x="614" y="176"/>
                      </a:lnTo>
                      <a:lnTo>
                        <a:pt x="602" y="174"/>
                      </a:lnTo>
                      <a:lnTo>
                        <a:pt x="591" y="171"/>
                      </a:lnTo>
                      <a:lnTo>
                        <a:pt x="579" y="168"/>
                      </a:lnTo>
                      <a:lnTo>
                        <a:pt x="567" y="167"/>
                      </a:lnTo>
                      <a:lnTo>
                        <a:pt x="555" y="165"/>
                      </a:lnTo>
                      <a:lnTo>
                        <a:pt x="542" y="162"/>
                      </a:lnTo>
                      <a:lnTo>
                        <a:pt x="529" y="159"/>
                      </a:lnTo>
                      <a:lnTo>
                        <a:pt x="514" y="156"/>
                      </a:lnTo>
                      <a:lnTo>
                        <a:pt x="501" y="155"/>
                      </a:lnTo>
                      <a:lnTo>
                        <a:pt x="488" y="152"/>
                      </a:lnTo>
                      <a:lnTo>
                        <a:pt x="473" y="149"/>
                      </a:lnTo>
                      <a:lnTo>
                        <a:pt x="458" y="146"/>
                      </a:lnTo>
                      <a:lnTo>
                        <a:pt x="445" y="145"/>
                      </a:lnTo>
                      <a:lnTo>
                        <a:pt x="429" y="140"/>
                      </a:lnTo>
                      <a:lnTo>
                        <a:pt x="414" y="137"/>
                      </a:lnTo>
                      <a:lnTo>
                        <a:pt x="400" y="134"/>
                      </a:lnTo>
                      <a:lnTo>
                        <a:pt x="385" y="132"/>
                      </a:lnTo>
                      <a:lnTo>
                        <a:pt x="369" y="127"/>
                      </a:lnTo>
                      <a:lnTo>
                        <a:pt x="354" y="124"/>
                      </a:lnTo>
                      <a:lnTo>
                        <a:pt x="340" y="121"/>
                      </a:lnTo>
                      <a:lnTo>
                        <a:pt x="323" y="117"/>
                      </a:lnTo>
                      <a:lnTo>
                        <a:pt x="309" y="114"/>
                      </a:lnTo>
                      <a:lnTo>
                        <a:pt x="293" y="110"/>
                      </a:lnTo>
                      <a:lnTo>
                        <a:pt x="278" y="107"/>
                      </a:lnTo>
                      <a:lnTo>
                        <a:pt x="263" y="102"/>
                      </a:lnTo>
                      <a:lnTo>
                        <a:pt x="247" y="98"/>
                      </a:lnTo>
                      <a:lnTo>
                        <a:pt x="232" y="95"/>
                      </a:lnTo>
                      <a:lnTo>
                        <a:pt x="218" y="91"/>
                      </a:lnTo>
                      <a:lnTo>
                        <a:pt x="203" y="88"/>
                      </a:lnTo>
                      <a:lnTo>
                        <a:pt x="188" y="83"/>
                      </a:lnTo>
                      <a:lnTo>
                        <a:pt x="174" y="79"/>
                      </a:lnTo>
                      <a:lnTo>
                        <a:pt x="160" y="74"/>
                      </a:lnTo>
                      <a:lnTo>
                        <a:pt x="146" y="70"/>
                      </a:lnTo>
                      <a:lnTo>
                        <a:pt x="131" y="66"/>
                      </a:lnTo>
                      <a:lnTo>
                        <a:pt x="118" y="61"/>
                      </a:lnTo>
                      <a:lnTo>
                        <a:pt x="105" y="58"/>
                      </a:lnTo>
                      <a:lnTo>
                        <a:pt x="91" y="54"/>
                      </a:lnTo>
                      <a:lnTo>
                        <a:pt x="80" y="48"/>
                      </a:lnTo>
                      <a:lnTo>
                        <a:pt x="66" y="45"/>
                      </a:lnTo>
                      <a:lnTo>
                        <a:pt x="55" y="39"/>
                      </a:lnTo>
                      <a:lnTo>
                        <a:pt x="43" y="35"/>
                      </a:lnTo>
                      <a:lnTo>
                        <a:pt x="31" y="30"/>
                      </a:lnTo>
                      <a:lnTo>
                        <a:pt x="21" y="26"/>
                      </a:lnTo>
                      <a:lnTo>
                        <a:pt x="9" y="22"/>
                      </a:lnTo>
                      <a:lnTo>
                        <a:pt x="0" y="17"/>
                      </a:lnTo>
                      <a:lnTo>
                        <a:pt x="0" y="0"/>
                      </a:lnTo>
                      <a:close/>
                    </a:path>
                  </a:pathLst>
                </a:custGeom>
                <a:solidFill>
                  <a:srgbClr val="4D4D3B"/>
                </a:solidFill>
                <a:ln w="9525">
                  <a:noFill/>
                  <a:round/>
                  <a:headEnd/>
                  <a:tailEnd/>
                </a:ln>
              </p:spPr>
              <p:txBody>
                <a:bodyPr/>
                <a:lstStyle/>
                <a:p>
                  <a:endParaRPr lang="en-US" sz="1725"/>
                </a:p>
              </p:txBody>
            </p:sp>
            <p:sp>
              <p:nvSpPr>
                <p:cNvPr id="5809" name="Freeform 157"/>
                <p:cNvSpPr>
                  <a:spLocks/>
                </p:cNvSpPr>
                <p:nvPr/>
              </p:nvSpPr>
              <p:spPr bwMode="auto">
                <a:xfrm>
                  <a:off x="3749" y="3813"/>
                  <a:ext cx="132" cy="44"/>
                </a:xfrm>
                <a:custGeom>
                  <a:avLst/>
                  <a:gdLst>
                    <a:gd name="T0" fmla="*/ 0 w 263"/>
                    <a:gd name="T1" fmla="*/ 39 h 86"/>
                    <a:gd name="T2" fmla="*/ 0 w 263"/>
                    <a:gd name="T3" fmla="*/ 37 h 86"/>
                    <a:gd name="T4" fmla="*/ 0 w 263"/>
                    <a:gd name="T5" fmla="*/ 34 h 86"/>
                    <a:gd name="T6" fmla="*/ 1 w 263"/>
                    <a:gd name="T7" fmla="*/ 30 h 86"/>
                    <a:gd name="T8" fmla="*/ 2 w 263"/>
                    <a:gd name="T9" fmla="*/ 25 h 86"/>
                    <a:gd name="T10" fmla="*/ 3 w 263"/>
                    <a:gd name="T11" fmla="*/ 19 h 86"/>
                    <a:gd name="T12" fmla="*/ 4 w 263"/>
                    <a:gd name="T13" fmla="*/ 15 h 86"/>
                    <a:gd name="T14" fmla="*/ 5 w 263"/>
                    <a:gd name="T15" fmla="*/ 12 h 86"/>
                    <a:gd name="T16" fmla="*/ 7 w 263"/>
                    <a:gd name="T17" fmla="*/ 6 h 86"/>
                    <a:gd name="T18" fmla="*/ 9 w 263"/>
                    <a:gd name="T19" fmla="*/ 0 h 86"/>
                    <a:gd name="T20" fmla="*/ 12 w 263"/>
                    <a:gd name="T21" fmla="*/ 2 h 86"/>
                    <a:gd name="T22" fmla="*/ 16 w 263"/>
                    <a:gd name="T23" fmla="*/ 3 h 86"/>
                    <a:gd name="T24" fmla="*/ 21 w 263"/>
                    <a:gd name="T25" fmla="*/ 5 h 86"/>
                    <a:gd name="T26" fmla="*/ 24 w 263"/>
                    <a:gd name="T27" fmla="*/ 6 h 86"/>
                    <a:gd name="T28" fmla="*/ 27 w 263"/>
                    <a:gd name="T29" fmla="*/ 8 h 86"/>
                    <a:gd name="T30" fmla="*/ 30 w 263"/>
                    <a:gd name="T31" fmla="*/ 8 h 86"/>
                    <a:gd name="T32" fmla="*/ 34 w 263"/>
                    <a:gd name="T33" fmla="*/ 10 h 86"/>
                    <a:gd name="T34" fmla="*/ 38 w 263"/>
                    <a:gd name="T35" fmla="*/ 12 h 86"/>
                    <a:gd name="T36" fmla="*/ 42 w 263"/>
                    <a:gd name="T37" fmla="*/ 13 h 86"/>
                    <a:gd name="T38" fmla="*/ 46 w 263"/>
                    <a:gd name="T39" fmla="*/ 15 h 86"/>
                    <a:gd name="T40" fmla="*/ 52 w 263"/>
                    <a:gd name="T41" fmla="*/ 17 h 86"/>
                    <a:gd name="T42" fmla="*/ 56 w 263"/>
                    <a:gd name="T43" fmla="*/ 19 h 86"/>
                    <a:gd name="T44" fmla="*/ 60 w 263"/>
                    <a:gd name="T45" fmla="*/ 20 h 86"/>
                    <a:gd name="T46" fmla="*/ 65 w 263"/>
                    <a:gd name="T47" fmla="*/ 21 h 86"/>
                    <a:gd name="T48" fmla="*/ 71 w 263"/>
                    <a:gd name="T49" fmla="*/ 24 h 86"/>
                    <a:gd name="T50" fmla="*/ 76 w 263"/>
                    <a:gd name="T51" fmla="*/ 26 h 86"/>
                    <a:gd name="T52" fmla="*/ 81 w 263"/>
                    <a:gd name="T53" fmla="*/ 27 h 86"/>
                    <a:gd name="T54" fmla="*/ 86 w 263"/>
                    <a:gd name="T55" fmla="*/ 29 h 86"/>
                    <a:gd name="T56" fmla="*/ 91 w 263"/>
                    <a:gd name="T57" fmla="*/ 31 h 86"/>
                    <a:gd name="T58" fmla="*/ 96 w 263"/>
                    <a:gd name="T59" fmla="*/ 32 h 86"/>
                    <a:gd name="T60" fmla="*/ 101 w 263"/>
                    <a:gd name="T61" fmla="*/ 34 h 86"/>
                    <a:gd name="T62" fmla="*/ 107 w 263"/>
                    <a:gd name="T63" fmla="*/ 35 h 86"/>
                    <a:gd name="T64" fmla="*/ 112 w 263"/>
                    <a:gd name="T65" fmla="*/ 37 h 86"/>
                    <a:gd name="T66" fmla="*/ 116 w 263"/>
                    <a:gd name="T67" fmla="*/ 38 h 86"/>
                    <a:gd name="T68" fmla="*/ 121 w 263"/>
                    <a:gd name="T69" fmla="*/ 39 h 86"/>
                    <a:gd name="T70" fmla="*/ 126 w 263"/>
                    <a:gd name="T71" fmla="*/ 40 h 86"/>
                    <a:gd name="T72" fmla="*/ 132 w 263"/>
                    <a:gd name="T73" fmla="*/ 42 h 86"/>
                    <a:gd name="T74" fmla="*/ 125 w 263"/>
                    <a:gd name="T75" fmla="*/ 43 h 86"/>
                    <a:gd name="T76" fmla="*/ 121 w 263"/>
                    <a:gd name="T77" fmla="*/ 42 h 86"/>
                    <a:gd name="T78" fmla="*/ 118 w 263"/>
                    <a:gd name="T79" fmla="*/ 42 h 86"/>
                    <a:gd name="T80" fmla="*/ 113 w 263"/>
                    <a:gd name="T81" fmla="*/ 41 h 86"/>
                    <a:gd name="T82" fmla="*/ 107 w 263"/>
                    <a:gd name="T83" fmla="*/ 40 h 86"/>
                    <a:gd name="T84" fmla="*/ 102 w 263"/>
                    <a:gd name="T85" fmla="*/ 39 h 86"/>
                    <a:gd name="T86" fmla="*/ 99 w 263"/>
                    <a:gd name="T87" fmla="*/ 38 h 86"/>
                    <a:gd name="T88" fmla="*/ 95 w 263"/>
                    <a:gd name="T89" fmla="*/ 37 h 86"/>
                    <a:gd name="T90" fmla="*/ 91 w 263"/>
                    <a:gd name="T91" fmla="*/ 37 h 86"/>
                    <a:gd name="T92" fmla="*/ 87 w 263"/>
                    <a:gd name="T93" fmla="*/ 35 h 86"/>
                    <a:gd name="T94" fmla="*/ 83 w 263"/>
                    <a:gd name="T95" fmla="*/ 34 h 86"/>
                    <a:gd name="T96" fmla="*/ 79 w 263"/>
                    <a:gd name="T97" fmla="*/ 33 h 86"/>
                    <a:gd name="T98" fmla="*/ 74 w 263"/>
                    <a:gd name="T99" fmla="*/ 32 h 86"/>
                    <a:gd name="T100" fmla="*/ 69 w 263"/>
                    <a:gd name="T101" fmla="*/ 31 h 86"/>
                    <a:gd name="T102" fmla="*/ 65 w 263"/>
                    <a:gd name="T103" fmla="*/ 30 h 86"/>
                    <a:gd name="T104" fmla="*/ 60 w 263"/>
                    <a:gd name="T105" fmla="*/ 29 h 86"/>
                    <a:gd name="T106" fmla="*/ 55 w 263"/>
                    <a:gd name="T107" fmla="*/ 27 h 86"/>
                    <a:gd name="T108" fmla="*/ 50 w 263"/>
                    <a:gd name="T109" fmla="*/ 26 h 86"/>
                    <a:gd name="T110" fmla="*/ 45 w 263"/>
                    <a:gd name="T111" fmla="*/ 24 h 86"/>
                    <a:gd name="T112" fmla="*/ 40 w 263"/>
                    <a:gd name="T113" fmla="*/ 23 h 86"/>
                    <a:gd name="T114" fmla="*/ 35 w 263"/>
                    <a:gd name="T115" fmla="*/ 20 h 86"/>
                    <a:gd name="T116" fmla="*/ 29 w 263"/>
                    <a:gd name="T117" fmla="*/ 19 h 86"/>
                    <a:gd name="T118" fmla="*/ 24 w 263"/>
                    <a:gd name="T119" fmla="*/ 17 h 86"/>
                    <a:gd name="T120" fmla="*/ 19 w 263"/>
                    <a:gd name="T121" fmla="*/ 16 h 86"/>
                    <a:gd name="T122" fmla="*/ 14 w 263"/>
                    <a:gd name="T123" fmla="*/ 13 h 86"/>
                    <a:gd name="T124" fmla="*/ 7 w 263"/>
                    <a:gd name="T125" fmla="*/ 44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3"/>
                    <a:gd name="T190" fmla="*/ 0 h 86"/>
                    <a:gd name="T191" fmla="*/ 263 w 263"/>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3" h="86">
                      <a:moveTo>
                        <a:pt x="14" y="86"/>
                      </a:moveTo>
                      <a:lnTo>
                        <a:pt x="0" y="76"/>
                      </a:lnTo>
                      <a:lnTo>
                        <a:pt x="0" y="75"/>
                      </a:lnTo>
                      <a:lnTo>
                        <a:pt x="0" y="73"/>
                      </a:lnTo>
                      <a:lnTo>
                        <a:pt x="0" y="70"/>
                      </a:lnTo>
                      <a:lnTo>
                        <a:pt x="0" y="67"/>
                      </a:lnTo>
                      <a:lnTo>
                        <a:pt x="0" y="63"/>
                      </a:lnTo>
                      <a:lnTo>
                        <a:pt x="1" y="58"/>
                      </a:lnTo>
                      <a:lnTo>
                        <a:pt x="3" y="53"/>
                      </a:lnTo>
                      <a:lnTo>
                        <a:pt x="4" y="48"/>
                      </a:lnTo>
                      <a:lnTo>
                        <a:pt x="6" y="42"/>
                      </a:lnTo>
                      <a:lnTo>
                        <a:pt x="6" y="37"/>
                      </a:lnTo>
                      <a:lnTo>
                        <a:pt x="7" y="32"/>
                      </a:lnTo>
                      <a:lnTo>
                        <a:pt x="7" y="29"/>
                      </a:lnTo>
                      <a:lnTo>
                        <a:pt x="9" y="26"/>
                      </a:lnTo>
                      <a:lnTo>
                        <a:pt x="10" y="23"/>
                      </a:lnTo>
                      <a:lnTo>
                        <a:pt x="12" y="17"/>
                      </a:lnTo>
                      <a:lnTo>
                        <a:pt x="13" y="12"/>
                      </a:lnTo>
                      <a:lnTo>
                        <a:pt x="16" y="6"/>
                      </a:lnTo>
                      <a:lnTo>
                        <a:pt x="17" y="0"/>
                      </a:lnTo>
                      <a:lnTo>
                        <a:pt x="19" y="0"/>
                      </a:lnTo>
                      <a:lnTo>
                        <a:pt x="23" y="3"/>
                      </a:lnTo>
                      <a:lnTo>
                        <a:pt x="26" y="4"/>
                      </a:lnTo>
                      <a:lnTo>
                        <a:pt x="31" y="6"/>
                      </a:lnTo>
                      <a:lnTo>
                        <a:pt x="36" y="7"/>
                      </a:lnTo>
                      <a:lnTo>
                        <a:pt x="42" y="10"/>
                      </a:lnTo>
                      <a:lnTo>
                        <a:pt x="44" y="10"/>
                      </a:lnTo>
                      <a:lnTo>
                        <a:pt x="47" y="12"/>
                      </a:lnTo>
                      <a:lnTo>
                        <a:pt x="50" y="13"/>
                      </a:lnTo>
                      <a:lnTo>
                        <a:pt x="54" y="15"/>
                      </a:lnTo>
                      <a:lnTo>
                        <a:pt x="57" y="16"/>
                      </a:lnTo>
                      <a:lnTo>
                        <a:pt x="60" y="16"/>
                      </a:lnTo>
                      <a:lnTo>
                        <a:pt x="64" y="19"/>
                      </a:lnTo>
                      <a:lnTo>
                        <a:pt x="67" y="20"/>
                      </a:lnTo>
                      <a:lnTo>
                        <a:pt x="72" y="20"/>
                      </a:lnTo>
                      <a:lnTo>
                        <a:pt x="75" y="23"/>
                      </a:lnTo>
                      <a:lnTo>
                        <a:pt x="79" y="25"/>
                      </a:lnTo>
                      <a:lnTo>
                        <a:pt x="83" y="26"/>
                      </a:lnTo>
                      <a:lnTo>
                        <a:pt x="88" y="28"/>
                      </a:lnTo>
                      <a:lnTo>
                        <a:pt x="92" y="29"/>
                      </a:lnTo>
                      <a:lnTo>
                        <a:pt x="97" y="32"/>
                      </a:lnTo>
                      <a:lnTo>
                        <a:pt x="103" y="34"/>
                      </a:lnTo>
                      <a:lnTo>
                        <a:pt x="107" y="34"/>
                      </a:lnTo>
                      <a:lnTo>
                        <a:pt x="111" y="37"/>
                      </a:lnTo>
                      <a:lnTo>
                        <a:pt x="116" y="38"/>
                      </a:lnTo>
                      <a:lnTo>
                        <a:pt x="120" y="39"/>
                      </a:lnTo>
                      <a:lnTo>
                        <a:pt x="125" y="41"/>
                      </a:lnTo>
                      <a:lnTo>
                        <a:pt x="130" y="42"/>
                      </a:lnTo>
                      <a:lnTo>
                        <a:pt x="135" y="45"/>
                      </a:lnTo>
                      <a:lnTo>
                        <a:pt x="141" y="47"/>
                      </a:lnTo>
                      <a:lnTo>
                        <a:pt x="145" y="48"/>
                      </a:lnTo>
                      <a:lnTo>
                        <a:pt x="151" y="50"/>
                      </a:lnTo>
                      <a:lnTo>
                        <a:pt x="155" y="51"/>
                      </a:lnTo>
                      <a:lnTo>
                        <a:pt x="161" y="53"/>
                      </a:lnTo>
                      <a:lnTo>
                        <a:pt x="166" y="56"/>
                      </a:lnTo>
                      <a:lnTo>
                        <a:pt x="172" y="57"/>
                      </a:lnTo>
                      <a:lnTo>
                        <a:pt x="176" y="58"/>
                      </a:lnTo>
                      <a:lnTo>
                        <a:pt x="182" y="60"/>
                      </a:lnTo>
                      <a:lnTo>
                        <a:pt x="186" y="61"/>
                      </a:lnTo>
                      <a:lnTo>
                        <a:pt x="192" y="63"/>
                      </a:lnTo>
                      <a:lnTo>
                        <a:pt x="197" y="64"/>
                      </a:lnTo>
                      <a:lnTo>
                        <a:pt x="202" y="66"/>
                      </a:lnTo>
                      <a:lnTo>
                        <a:pt x="207" y="67"/>
                      </a:lnTo>
                      <a:lnTo>
                        <a:pt x="213" y="69"/>
                      </a:lnTo>
                      <a:lnTo>
                        <a:pt x="217" y="70"/>
                      </a:lnTo>
                      <a:lnTo>
                        <a:pt x="223" y="72"/>
                      </a:lnTo>
                      <a:lnTo>
                        <a:pt x="227" y="73"/>
                      </a:lnTo>
                      <a:lnTo>
                        <a:pt x="232" y="75"/>
                      </a:lnTo>
                      <a:lnTo>
                        <a:pt x="238" y="76"/>
                      </a:lnTo>
                      <a:lnTo>
                        <a:pt x="242" y="76"/>
                      </a:lnTo>
                      <a:lnTo>
                        <a:pt x="246" y="78"/>
                      </a:lnTo>
                      <a:lnTo>
                        <a:pt x="252" y="79"/>
                      </a:lnTo>
                      <a:lnTo>
                        <a:pt x="258" y="80"/>
                      </a:lnTo>
                      <a:lnTo>
                        <a:pt x="263" y="82"/>
                      </a:lnTo>
                      <a:lnTo>
                        <a:pt x="251" y="86"/>
                      </a:lnTo>
                      <a:lnTo>
                        <a:pt x="249" y="85"/>
                      </a:lnTo>
                      <a:lnTo>
                        <a:pt x="245" y="85"/>
                      </a:lnTo>
                      <a:lnTo>
                        <a:pt x="242" y="83"/>
                      </a:lnTo>
                      <a:lnTo>
                        <a:pt x="239" y="83"/>
                      </a:lnTo>
                      <a:lnTo>
                        <a:pt x="235" y="82"/>
                      </a:lnTo>
                      <a:lnTo>
                        <a:pt x="232" y="82"/>
                      </a:lnTo>
                      <a:lnTo>
                        <a:pt x="226" y="80"/>
                      </a:lnTo>
                      <a:lnTo>
                        <a:pt x="220" y="79"/>
                      </a:lnTo>
                      <a:lnTo>
                        <a:pt x="214" y="79"/>
                      </a:lnTo>
                      <a:lnTo>
                        <a:pt x="208" y="78"/>
                      </a:lnTo>
                      <a:lnTo>
                        <a:pt x="204" y="76"/>
                      </a:lnTo>
                      <a:lnTo>
                        <a:pt x="201" y="76"/>
                      </a:lnTo>
                      <a:lnTo>
                        <a:pt x="198" y="75"/>
                      </a:lnTo>
                      <a:lnTo>
                        <a:pt x="194" y="73"/>
                      </a:lnTo>
                      <a:lnTo>
                        <a:pt x="189" y="73"/>
                      </a:lnTo>
                      <a:lnTo>
                        <a:pt x="186" y="72"/>
                      </a:lnTo>
                      <a:lnTo>
                        <a:pt x="182" y="72"/>
                      </a:lnTo>
                      <a:lnTo>
                        <a:pt x="179" y="72"/>
                      </a:lnTo>
                      <a:lnTo>
                        <a:pt x="174" y="69"/>
                      </a:lnTo>
                      <a:lnTo>
                        <a:pt x="170" y="69"/>
                      </a:lnTo>
                      <a:lnTo>
                        <a:pt x="166" y="67"/>
                      </a:lnTo>
                      <a:lnTo>
                        <a:pt x="161" y="66"/>
                      </a:lnTo>
                      <a:lnTo>
                        <a:pt x="157" y="64"/>
                      </a:lnTo>
                      <a:lnTo>
                        <a:pt x="152" y="64"/>
                      </a:lnTo>
                      <a:lnTo>
                        <a:pt x="148" y="63"/>
                      </a:lnTo>
                      <a:lnTo>
                        <a:pt x="144" y="61"/>
                      </a:lnTo>
                      <a:lnTo>
                        <a:pt x="138" y="60"/>
                      </a:lnTo>
                      <a:lnTo>
                        <a:pt x="133" y="58"/>
                      </a:lnTo>
                      <a:lnTo>
                        <a:pt x="129" y="58"/>
                      </a:lnTo>
                      <a:lnTo>
                        <a:pt x="125" y="57"/>
                      </a:lnTo>
                      <a:lnTo>
                        <a:pt x="119" y="56"/>
                      </a:lnTo>
                      <a:lnTo>
                        <a:pt x="114" y="54"/>
                      </a:lnTo>
                      <a:lnTo>
                        <a:pt x="110" y="53"/>
                      </a:lnTo>
                      <a:lnTo>
                        <a:pt x="105" y="51"/>
                      </a:lnTo>
                      <a:lnTo>
                        <a:pt x="100" y="50"/>
                      </a:lnTo>
                      <a:lnTo>
                        <a:pt x="95" y="48"/>
                      </a:lnTo>
                      <a:lnTo>
                        <a:pt x="89" y="47"/>
                      </a:lnTo>
                      <a:lnTo>
                        <a:pt x="85" y="45"/>
                      </a:lnTo>
                      <a:lnTo>
                        <a:pt x="79" y="44"/>
                      </a:lnTo>
                      <a:lnTo>
                        <a:pt x="75" y="42"/>
                      </a:lnTo>
                      <a:lnTo>
                        <a:pt x="69" y="39"/>
                      </a:lnTo>
                      <a:lnTo>
                        <a:pt x="64" y="39"/>
                      </a:lnTo>
                      <a:lnTo>
                        <a:pt x="58" y="37"/>
                      </a:lnTo>
                      <a:lnTo>
                        <a:pt x="54" y="35"/>
                      </a:lnTo>
                      <a:lnTo>
                        <a:pt x="48" y="34"/>
                      </a:lnTo>
                      <a:lnTo>
                        <a:pt x="44" y="32"/>
                      </a:lnTo>
                      <a:lnTo>
                        <a:pt x="38" y="31"/>
                      </a:lnTo>
                      <a:lnTo>
                        <a:pt x="34" y="29"/>
                      </a:lnTo>
                      <a:lnTo>
                        <a:pt x="28" y="26"/>
                      </a:lnTo>
                      <a:lnTo>
                        <a:pt x="23" y="25"/>
                      </a:lnTo>
                      <a:lnTo>
                        <a:pt x="14" y="86"/>
                      </a:lnTo>
                      <a:close/>
                    </a:path>
                  </a:pathLst>
                </a:custGeom>
                <a:solidFill>
                  <a:srgbClr val="66664F"/>
                </a:solidFill>
                <a:ln w="9525">
                  <a:noFill/>
                  <a:round/>
                  <a:headEnd/>
                  <a:tailEnd/>
                </a:ln>
              </p:spPr>
              <p:txBody>
                <a:bodyPr/>
                <a:lstStyle/>
                <a:p>
                  <a:endParaRPr lang="en-US" sz="1725"/>
                </a:p>
              </p:txBody>
            </p:sp>
            <p:sp>
              <p:nvSpPr>
                <p:cNvPr id="5810" name="Freeform 158"/>
                <p:cNvSpPr>
                  <a:spLocks/>
                </p:cNvSpPr>
                <p:nvPr/>
              </p:nvSpPr>
              <p:spPr bwMode="auto">
                <a:xfrm>
                  <a:off x="3995" y="3882"/>
                  <a:ext cx="149" cy="59"/>
                </a:xfrm>
                <a:custGeom>
                  <a:avLst/>
                  <a:gdLst>
                    <a:gd name="T0" fmla="*/ 11 w 298"/>
                    <a:gd name="T1" fmla="*/ 0 h 117"/>
                    <a:gd name="T2" fmla="*/ 14 w 298"/>
                    <a:gd name="T3" fmla="*/ 1 h 117"/>
                    <a:gd name="T4" fmla="*/ 19 w 298"/>
                    <a:gd name="T5" fmla="*/ 1 h 117"/>
                    <a:gd name="T6" fmla="*/ 22 w 298"/>
                    <a:gd name="T7" fmla="*/ 2 h 117"/>
                    <a:gd name="T8" fmla="*/ 25 w 298"/>
                    <a:gd name="T9" fmla="*/ 2 h 117"/>
                    <a:gd name="T10" fmla="*/ 28 w 298"/>
                    <a:gd name="T11" fmla="*/ 2 h 117"/>
                    <a:gd name="T12" fmla="*/ 33 w 298"/>
                    <a:gd name="T13" fmla="*/ 3 h 117"/>
                    <a:gd name="T14" fmla="*/ 37 w 298"/>
                    <a:gd name="T15" fmla="*/ 4 h 117"/>
                    <a:gd name="T16" fmla="*/ 41 w 298"/>
                    <a:gd name="T17" fmla="*/ 4 h 117"/>
                    <a:gd name="T18" fmla="*/ 46 w 298"/>
                    <a:gd name="T19" fmla="*/ 4 h 117"/>
                    <a:gd name="T20" fmla="*/ 51 w 298"/>
                    <a:gd name="T21" fmla="*/ 6 h 117"/>
                    <a:gd name="T22" fmla="*/ 56 w 298"/>
                    <a:gd name="T23" fmla="*/ 6 h 117"/>
                    <a:gd name="T24" fmla="*/ 62 w 298"/>
                    <a:gd name="T25" fmla="*/ 7 h 117"/>
                    <a:gd name="T26" fmla="*/ 68 w 298"/>
                    <a:gd name="T27" fmla="*/ 7 h 117"/>
                    <a:gd name="T28" fmla="*/ 73 w 298"/>
                    <a:gd name="T29" fmla="*/ 8 h 117"/>
                    <a:gd name="T30" fmla="*/ 78 w 298"/>
                    <a:gd name="T31" fmla="*/ 9 h 117"/>
                    <a:gd name="T32" fmla="*/ 85 w 298"/>
                    <a:gd name="T33" fmla="*/ 9 h 117"/>
                    <a:gd name="T34" fmla="*/ 90 w 298"/>
                    <a:gd name="T35" fmla="*/ 10 h 117"/>
                    <a:gd name="T36" fmla="*/ 96 w 298"/>
                    <a:gd name="T37" fmla="*/ 10 h 117"/>
                    <a:gd name="T38" fmla="*/ 102 w 298"/>
                    <a:gd name="T39" fmla="*/ 10 h 117"/>
                    <a:gd name="T40" fmla="*/ 108 w 298"/>
                    <a:gd name="T41" fmla="*/ 11 h 117"/>
                    <a:gd name="T42" fmla="*/ 113 w 298"/>
                    <a:gd name="T43" fmla="*/ 11 h 117"/>
                    <a:gd name="T44" fmla="*/ 119 w 298"/>
                    <a:gd name="T45" fmla="*/ 11 h 117"/>
                    <a:gd name="T46" fmla="*/ 124 w 298"/>
                    <a:gd name="T47" fmla="*/ 11 h 117"/>
                    <a:gd name="T48" fmla="*/ 129 w 298"/>
                    <a:gd name="T49" fmla="*/ 11 h 117"/>
                    <a:gd name="T50" fmla="*/ 134 w 298"/>
                    <a:gd name="T51" fmla="*/ 11 h 117"/>
                    <a:gd name="T52" fmla="*/ 140 w 298"/>
                    <a:gd name="T53" fmla="*/ 11 h 117"/>
                    <a:gd name="T54" fmla="*/ 145 w 298"/>
                    <a:gd name="T55" fmla="*/ 11 h 117"/>
                    <a:gd name="T56" fmla="*/ 149 w 298"/>
                    <a:gd name="T57" fmla="*/ 11 h 117"/>
                    <a:gd name="T58" fmla="*/ 137 w 298"/>
                    <a:gd name="T59" fmla="*/ 59 h 117"/>
                    <a:gd name="T60" fmla="*/ 140 w 298"/>
                    <a:gd name="T61" fmla="*/ 21 h 117"/>
                    <a:gd name="T62" fmla="*/ 137 w 298"/>
                    <a:gd name="T63" fmla="*/ 21 h 117"/>
                    <a:gd name="T64" fmla="*/ 133 w 298"/>
                    <a:gd name="T65" fmla="*/ 21 h 117"/>
                    <a:gd name="T66" fmla="*/ 129 w 298"/>
                    <a:gd name="T67" fmla="*/ 21 h 117"/>
                    <a:gd name="T68" fmla="*/ 124 w 298"/>
                    <a:gd name="T69" fmla="*/ 21 h 117"/>
                    <a:gd name="T70" fmla="*/ 121 w 298"/>
                    <a:gd name="T71" fmla="*/ 20 h 117"/>
                    <a:gd name="T72" fmla="*/ 117 w 298"/>
                    <a:gd name="T73" fmla="*/ 20 h 117"/>
                    <a:gd name="T74" fmla="*/ 113 w 298"/>
                    <a:gd name="T75" fmla="*/ 19 h 117"/>
                    <a:gd name="T76" fmla="*/ 109 w 298"/>
                    <a:gd name="T77" fmla="*/ 19 h 117"/>
                    <a:gd name="T78" fmla="*/ 105 w 298"/>
                    <a:gd name="T79" fmla="*/ 18 h 117"/>
                    <a:gd name="T80" fmla="*/ 101 w 298"/>
                    <a:gd name="T81" fmla="*/ 18 h 117"/>
                    <a:gd name="T82" fmla="*/ 96 w 298"/>
                    <a:gd name="T83" fmla="*/ 17 h 117"/>
                    <a:gd name="T84" fmla="*/ 91 w 298"/>
                    <a:gd name="T85" fmla="*/ 16 h 117"/>
                    <a:gd name="T86" fmla="*/ 85 w 298"/>
                    <a:gd name="T87" fmla="*/ 15 h 117"/>
                    <a:gd name="T88" fmla="*/ 80 w 298"/>
                    <a:gd name="T89" fmla="*/ 15 h 117"/>
                    <a:gd name="T90" fmla="*/ 74 w 298"/>
                    <a:gd name="T91" fmla="*/ 14 h 117"/>
                    <a:gd name="T92" fmla="*/ 68 w 298"/>
                    <a:gd name="T93" fmla="*/ 13 h 117"/>
                    <a:gd name="T94" fmla="*/ 62 w 298"/>
                    <a:gd name="T95" fmla="*/ 13 h 117"/>
                    <a:gd name="T96" fmla="*/ 55 w 298"/>
                    <a:gd name="T97" fmla="*/ 11 h 117"/>
                    <a:gd name="T98" fmla="*/ 49 w 298"/>
                    <a:gd name="T99" fmla="*/ 10 h 117"/>
                    <a:gd name="T100" fmla="*/ 41 w 298"/>
                    <a:gd name="T101" fmla="*/ 9 h 117"/>
                    <a:gd name="T102" fmla="*/ 35 w 298"/>
                    <a:gd name="T103" fmla="*/ 8 h 117"/>
                    <a:gd name="T104" fmla="*/ 27 w 298"/>
                    <a:gd name="T105" fmla="*/ 7 h 117"/>
                    <a:gd name="T106" fmla="*/ 19 w 298"/>
                    <a:gd name="T107" fmla="*/ 5 h 117"/>
                    <a:gd name="T108" fmla="*/ 11 w 298"/>
                    <a:gd name="T109" fmla="*/ 4 h 117"/>
                    <a:gd name="T110" fmla="*/ 3 w 298"/>
                    <a:gd name="T111" fmla="*/ 2 h 117"/>
                    <a:gd name="T112" fmla="*/ 10 w 298"/>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8"/>
                    <a:gd name="T172" fmla="*/ 0 h 117"/>
                    <a:gd name="T173" fmla="*/ 298 w 298"/>
                    <a:gd name="T174" fmla="*/ 117 h 1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8" h="117">
                      <a:moveTo>
                        <a:pt x="20" y="0"/>
                      </a:moveTo>
                      <a:lnTo>
                        <a:pt x="22" y="0"/>
                      </a:lnTo>
                      <a:lnTo>
                        <a:pt x="25" y="0"/>
                      </a:lnTo>
                      <a:lnTo>
                        <a:pt x="29" y="1"/>
                      </a:lnTo>
                      <a:lnTo>
                        <a:pt x="32" y="1"/>
                      </a:lnTo>
                      <a:lnTo>
                        <a:pt x="38" y="1"/>
                      </a:lnTo>
                      <a:lnTo>
                        <a:pt x="41" y="1"/>
                      </a:lnTo>
                      <a:lnTo>
                        <a:pt x="44" y="3"/>
                      </a:lnTo>
                      <a:lnTo>
                        <a:pt x="47" y="3"/>
                      </a:lnTo>
                      <a:lnTo>
                        <a:pt x="51" y="4"/>
                      </a:lnTo>
                      <a:lnTo>
                        <a:pt x="54" y="4"/>
                      </a:lnTo>
                      <a:lnTo>
                        <a:pt x="57" y="4"/>
                      </a:lnTo>
                      <a:lnTo>
                        <a:pt x="61" y="5"/>
                      </a:lnTo>
                      <a:lnTo>
                        <a:pt x="66" y="5"/>
                      </a:lnTo>
                      <a:lnTo>
                        <a:pt x="70" y="5"/>
                      </a:lnTo>
                      <a:lnTo>
                        <a:pt x="75" y="7"/>
                      </a:lnTo>
                      <a:lnTo>
                        <a:pt x="77" y="7"/>
                      </a:lnTo>
                      <a:lnTo>
                        <a:pt x="83" y="8"/>
                      </a:lnTo>
                      <a:lnTo>
                        <a:pt x="88" y="8"/>
                      </a:lnTo>
                      <a:lnTo>
                        <a:pt x="92" y="8"/>
                      </a:lnTo>
                      <a:lnTo>
                        <a:pt x="98" y="10"/>
                      </a:lnTo>
                      <a:lnTo>
                        <a:pt x="102" y="11"/>
                      </a:lnTo>
                      <a:lnTo>
                        <a:pt x="108" y="11"/>
                      </a:lnTo>
                      <a:lnTo>
                        <a:pt x="113" y="11"/>
                      </a:lnTo>
                      <a:lnTo>
                        <a:pt x="119" y="13"/>
                      </a:lnTo>
                      <a:lnTo>
                        <a:pt x="124" y="14"/>
                      </a:lnTo>
                      <a:lnTo>
                        <a:pt x="130" y="14"/>
                      </a:lnTo>
                      <a:lnTo>
                        <a:pt x="135" y="14"/>
                      </a:lnTo>
                      <a:lnTo>
                        <a:pt x="141" y="14"/>
                      </a:lnTo>
                      <a:lnTo>
                        <a:pt x="146" y="16"/>
                      </a:lnTo>
                      <a:lnTo>
                        <a:pt x="151" y="16"/>
                      </a:lnTo>
                      <a:lnTo>
                        <a:pt x="157" y="17"/>
                      </a:lnTo>
                      <a:lnTo>
                        <a:pt x="163" y="17"/>
                      </a:lnTo>
                      <a:lnTo>
                        <a:pt x="170" y="17"/>
                      </a:lnTo>
                      <a:lnTo>
                        <a:pt x="174" y="17"/>
                      </a:lnTo>
                      <a:lnTo>
                        <a:pt x="180" y="19"/>
                      </a:lnTo>
                      <a:lnTo>
                        <a:pt x="186" y="19"/>
                      </a:lnTo>
                      <a:lnTo>
                        <a:pt x="192" y="20"/>
                      </a:lnTo>
                      <a:lnTo>
                        <a:pt x="198" y="20"/>
                      </a:lnTo>
                      <a:lnTo>
                        <a:pt x="204" y="20"/>
                      </a:lnTo>
                      <a:lnTo>
                        <a:pt x="208" y="20"/>
                      </a:lnTo>
                      <a:lnTo>
                        <a:pt x="216" y="22"/>
                      </a:lnTo>
                      <a:lnTo>
                        <a:pt x="220" y="22"/>
                      </a:lnTo>
                      <a:lnTo>
                        <a:pt x="226" y="22"/>
                      </a:lnTo>
                      <a:lnTo>
                        <a:pt x="232" y="22"/>
                      </a:lnTo>
                      <a:lnTo>
                        <a:pt x="238" y="22"/>
                      </a:lnTo>
                      <a:lnTo>
                        <a:pt x="242" y="22"/>
                      </a:lnTo>
                      <a:lnTo>
                        <a:pt x="248" y="22"/>
                      </a:lnTo>
                      <a:lnTo>
                        <a:pt x="252" y="22"/>
                      </a:lnTo>
                      <a:lnTo>
                        <a:pt x="258" y="22"/>
                      </a:lnTo>
                      <a:lnTo>
                        <a:pt x="264" y="22"/>
                      </a:lnTo>
                      <a:lnTo>
                        <a:pt x="268" y="22"/>
                      </a:lnTo>
                      <a:lnTo>
                        <a:pt x="273" y="22"/>
                      </a:lnTo>
                      <a:lnTo>
                        <a:pt x="279" y="22"/>
                      </a:lnTo>
                      <a:lnTo>
                        <a:pt x="283" y="22"/>
                      </a:lnTo>
                      <a:lnTo>
                        <a:pt x="289" y="22"/>
                      </a:lnTo>
                      <a:lnTo>
                        <a:pt x="293" y="22"/>
                      </a:lnTo>
                      <a:lnTo>
                        <a:pt x="298" y="22"/>
                      </a:lnTo>
                      <a:lnTo>
                        <a:pt x="282" y="107"/>
                      </a:lnTo>
                      <a:lnTo>
                        <a:pt x="273" y="117"/>
                      </a:lnTo>
                      <a:lnTo>
                        <a:pt x="282" y="44"/>
                      </a:lnTo>
                      <a:lnTo>
                        <a:pt x="279" y="42"/>
                      </a:lnTo>
                      <a:lnTo>
                        <a:pt x="276" y="42"/>
                      </a:lnTo>
                      <a:lnTo>
                        <a:pt x="273" y="42"/>
                      </a:lnTo>
                      <a:lnTo>
                        <a:pt x="270" y="42"/>
                      </a:lnTo>
                      <a:lnTo>
                        <a:pt x="265" y="42"/>
                      </a:lnTo>
                      <a:lnTo>
                        <a:pt x="262" y="42"/>
                      </a:lnTo>
                      <a:lnTo>
                        <a:pt x="257" y="41"/>
                      </a:lnTo>
                      <a:lnTo>
                        <a:pt x="251" y="41"/>
                      </a:lnTo>
                      <a:lnTo>
                        <a:pt x="248" y="41"/>
                      </a:lnTo>
                      <a:lnTo>
                        <a:pt x="245" y="39"/>
                      </a:lnTo>
                      <a:lnTo>
                        <a:pt x="242" y="39"/>
                      </a:lnTo>
                      <a:lnTo>
                        <a:pt x="239" y="39"/>
                      </a:lnTo>
                      <a:lnTo>
                        <a:pt x="235" y="39"/>
                      </a:lnTo>
                      <a:lnTo>
                        <a:pt x="232" y="38"/>
                      </a:lnTo>
                      <a:lnTo>
                        <a:pt x="227" y="38"/>
                      </a:lnTo>
                      <a:lnTo>
                        <a:pt x="224" y="38"/>
                      </a:lnTo>
                      <a:lnTo>
                        <a:pt x="218" y="38"/>
                      </a:lnTo>
                      <a:lnTo>
                        <a:pt x="216" y="36"/>
                      </a:lnTo>
                      <a:lnTo>
                        <a:pt x="211" y="36"/>
                      </a:lnTo>
                      <a:lnTo>
                        <a:pt x="207" y="36"/>
                      </a:lnTo>
                      <a:lnTo>
                        <a:pt x="202" y="35"/>
                      </a:lnTo>
                      <a:lnTo>
                        <a:pt x="198" y="35"/>
                      </a:lnTo>
                      <a:lnTo>
                        <a:pt x="192" y="33"/>
                      </a:lnTo>
                      <a:lnTo>
                        <a:pt x="188" y="33"/>
                      </a:lnTo>
                      <a:lnTo>
                        <a:pt x="182" y="32"/>
                      </a:lnTo>
                      <a:lnTo>
                        <a:pt x="177" y="32"/>
                      </a:lnTo>
                      <a:lnTo>
                        <a:pt x="171" y="30"/>
                      </a:lnTo>
                      <a:lnTo>
                        <a:pt x="167" y="30"/>
                      </a:lnTo>
                      <a:lnTo>
                        <a:pt x="160" y="29"/>
                      </a:lnTo>
                      <a:lnTo>
                        <a:pt x="154" y="29"/>
                      </a:lnTo>
                      <a:lnTo>
                        <a:pt x="148" y="27"/>
                      </a:lnTo>
                      <a:lnTo>
                        <a:pt x="144" y="27"/>
                      </a:lnTo>
                      <a:lnTo>
                        <a:pt x="136" y="26"/>
                      </a:lnTo>
                      <a:lnTo>
                        <a:pt x="130" y="26"/>
                      </a:lnTo>
                      <a:lnTo>
                        <a:pt x="124" y="25"/>
                      </a:lnTo>
                      <a:lnTo>
                        <a:pt x="119" y="25"/>
                      </a:lnTo>
                      <a:lnTo>
                        <a:pt x="111" y="22"/>
                      </a:lnTo>
                      <a:lnTo>
                        <a:pt x="104" y="22"/>
                      </a:lnTo>
                      <a:lnTo>
                        <a:pt x="98" y="20"/>
                      </a:lnTo>
                      <a:lnTo>
                        <a:pt x="91" y="20"/>
                      </a:lnTo>
                      <a:lnTo>
                        <a:pt x="83" y="17"/>
                      </a:lnTo>
                      <a:lnTo>
                        <a:pt x="76" y="17"/>
                      </a:lnTo>
                      <a:lnTo>
                        <a:pt x="69" y="16"/>
                      </a:lnTo>
                      <a:lnTo>
                        <a:pt x="63" y="14"/>
                      </a:lnTo>
                      <a:lnTo>
                        <a:pt x="54" y="13"/>
                      </a:lnTo>
                      <a:lnTo>
                        <a:pt x="47" y="11"/>
                      </a:lnTo>
                      <a:lnTo>
                        <a:pt x="39" y="10"/>
                      </a:lnTo>
                      <a:lnTo>
                        <a:pt x="32" y="8"/>
                      </a:lnTo>
                      <a:lnTo>
                        <a:pt x="23" y="7"/>
                      </a:lnTo>
                      <a:lnTo>
                        <a:pt x="16" y="7"/>
                      </a:lnTo>
                      <a:lnTo>
                        <a:pt x="7" y="4"/>
                      </a:lnTo>
                      <a:lnTo>
                        <a:pt x="0" y="4"/>
                      </a:lnTo>
                      <a:lnTo>
                        <a:pt x="20" y="0"/>
                      </a:lnTo>
                      <a:close/>
                    </a:path>
                  </a:pathLst>
                </a:custGeom>
                <a:solidFill>
                  <a:srgbClr val="66664F"/>
                </a:solidFill>
                <a:ln w="9525">
                  <a:noFill/>
                  <a:round/>
                  <a:headEnd/>
                  <a:tailEnd/>
                </a:ln>
              </p:spPr>
              <p:txBody>
                <a:bodyPr/>
                <a:lstStyle/>
                <a:p>
                  <a:endParaRPr lang="en-US" sz="1725"/>
                </a:p>
              </p:txBody>
            </p:sp>
            <p:sp>
              <p:nvSpPr>
                <p:cNvPr id="5811" name="Freeform 159"/>
                <p:cNvSpPr>
                  <a:spLocks/>
                </p:cNvSpPr>
                <p:nvPr/>
              </p:nvSpPr>
              <p:spPr bwMode="auto">
                <a:xfrm>
                  <a:off x="4263" y="3759"/>
                  <a:ext cx="38" cy="52"/>
                </a:xfrm>
                <a:custGeom>
                  <a:avLst/>
                  <a:gdLst>
                    <a:gd name="T0" fmla="*/ 29 w 78"/>
                    <a:gd name="T1" fmla="*/ 16 h 103"/>
                    <a:gd name="T2" fmla="*/ 38 w 78"/>
                    <a:gd name="T3" fmla="*/ 0 h 103"/>
                    <a:gd name="T4" fmla="*/ 38 w 78"/>
                    <a:gd name="T5" fmla="*/ 6 h 103"/>
                    <a:gd name="T6" fmla="*/ 37 w 78"/>
                    <a:gd name="T7" fmla="*/ 8 h 103"/>
                    <a:gd name="T8" fmla="*/ 37 w 78"/>
                    <a:gd name="T9" fmla="*/ 10 h 103"/>
                    <a:gd name="T10" fmla="*/ 37 w 78"/>
                    <a:gd name="T11" fmla="*/ 11 h 103"/>
                    <a:gd name="T12" fmla="*/ 37 w 78"/>
                    <a:gd name="T13" fmla="*/ 13 h 103"/>
                    <a:gd name="T14" fmla="*/ 37 w 78"/>
                    <a:gd name="T15" fmla="*/ 14 h 103"/>
                    <a:gd name="T16" fmla="*/ 37 w 78"/>
                    <a:gd name="T17" fmla="*/ 17 h 103"/>
                    <a:gd name="T18" fmla="*/ 36 w 78"/>
                    <a:gd name="T19" fmla="*/ 18 h 103"/>
                    <a:gd name="T20" fmla="*/ 36 w 78"/>
                    <a:gd name="T21" fmla="*/ 20 h 103"/>
                    <a:gd name="T22" fmla="*/ 35 w 78"/>
                    <a:gd name="T23" fmla="*/ 21 h 103"/>
                    <a:gd name="T24" fmla="*/ 35 w 78"/>
                    <a:gd name="T25" fmla="*/ 22 h 103"/>
                    <a:gd name="T26" fmla="*/ 35 w 78"/>
                    <a:gd name="T27" fmla="*/ 25 h 103"/>
                    <a:gd name="T28" fmla="*/ 35 w 78"/>
                    <a:gd name="T29" fmla="*/ 29 h 103"/>
                    <a:gd name="T30" fmla="*/ 34 w 78"/>
                    <a:gd name="T31" fmla="*/ 31 h 103"/>
                    <a:gd name="T32" fmla="*/ 33 w 78"/>
                    <a:gd name="T33" fmla="*/ 34 h 103"/>
                    <a:gd name="T34" fmla="*/ 32 w 78"/>
                    <a:gd name="T35" fmla="*/ 36 h 103"/>
                    <a:gd name="T36" fmla="*/ 32 w 78"/>
                    <a:gd name="T37" fmla="*/ 38 h 103"/>
                    <a:gd name="T38" fmla="*/ 32 w 78"/>
                    <a:gd name="T39" fmla="*/ 38 h 103"/>
                    <a:gd name="T40" fmla="*/ 29 w 78"/>
                    <a:gd name="T41" fmla="*/ 39 h 103"/>
                    <a:gd name="T42" fmla="*/ 28 w 78"/>
                    <a:gd name="T43" fmla="*/ 40 h 103"/>
                    <a:gd name="T44" fmla="*/ 26 w 78"/>
                    <a:gd name="T45" fmla="*/ 41 h 103"/>
                    <a:gd name="T46" fmla="*/ 24 w 78"/>
                    <a:gd name="T47" fmla="*/ 41 h 103"/>
                    <a:gd name="T48" fmla="*/ 23 w 78"/>
                    <a:gd name="T49" fmla="*/ 43 h 103"/>
                    <a:gd name="T50" fmla="*/ 20 w 78"/>
                    <a:gd name="T51" fmla="*/ 44 h 103"/>
                    <a:gd name="T52" fmla="*/ 18 w 78"/>
                    <a:gd name="T53" fmla="*/ 45 h 103"/>
                    <a:gd name="T54" fmla="*/ 15 w 78"/>
                    <a:gd name="T55" fmla="*/ 47 h 103"/>
                    <a:gd name="T56" fmla="*/ 13 w 78"/>
                    <a:gd name="T57" fmla="*/ 48 h 103"/>
                    <a:gd name="T58" fmla="*/ 11 w 78"/>
                    <a:gd name="T59" fmla="*/ 48 h 103"/>
                    <a:gd name="T60" fmla="*/ 9 w 78"/>
                    <a:gd name="T61" fmla="*/ 49 h 103"/>
                    <a:gd name="T62" fmla="*/ 8 w 78"/>
                    <a:gd name="T63" fmla="*/ 50 h 103"/>
                    <a:gd name="T64" fmla="*/ 6 w 78"/>
                    <a:gd name="T65" fmla="*/ 50 h 103"/>
                    <a:gd name="T66" fmla="*/ 5 w 78"/>
                    <a:gd name="T67" fmla="*/ 50 h 103"/>
                    <a:gd name="T68" fmla="*/ 3 w 78"/>
                    <a:gd name="T69" fmla="*/ 51 h 103"/>
                    <a:gd name="T70" fmla="*/ 1 w 78"/>
                    <a:gd name="T71" fmla="*/ 51 h 103"/>
                    <a:gd name="T72" fmla="*/ 0 w 78"/>
                    <a:gd name="T73" fmla="*/ 52 h 103"/>
                    <a:gd name="T74" fmla="*/ 5 w 78"/>
                    <a:gd name="T75" fmla="*/ 43 h 103"/>
                    <a:gd name="T76" fmla="*/ 8 w 78"/>
                    <a:gd name="T77" fmla="*/ 42 h 103"/>
                    <a:gd name="T78" fmla="*/ 9 w 78"/>
                    <a:gd name="T79" fmla="*/ 41 h 103"/>
                    <a:gd name="T80" fmla="*/ 11 w 78"/>
                    <a:gd name="T81" fmla="*/ 41 h 103"/>
                    <a:gd name="T82" fmla="*/ 13 w 78"/>
                    <a:gd name="T83" fmla="*/ 41 h 103"/>
                    <a:gd name="T84" fmla="*/ 15 w 78"/>
                    <a:gd name="T85" fmla="*/ 40 h 103"/>
                    <a:gd name="T86" fmla="*/ 17 w 78"/>
                    <a:gd name="T87" fmla="*/ 39 h 103"/>
                    <a:gd name="T88" fmla="*/ 18 w 78"/>
                    <a:gd name="T89" fmla="*/ 37 h 103"/>
                    <a:gd name="T90" fmla="*/ 20 w 78"/>
                    <a:gd name="T91" fmla="*/ 36 h 103"/>
                    <a:gd name="T92" fmla="*/ 21 w 78"/>
                    <a:gd name="T93" fmla="*/ 34 h 103"/>
                    <a:gd name="T94" fmla="*/ 23 w 78"/>
                    <a:gd name="T95" fmla="*/ 33 h 103"/>
                    <a:gd name="T96" fmla="*/ 25 w 78"/>
                    <a:gd name="T97" fmla="*/ 31 h 103"/>
                    <a:gd name="T98" fmla="*/ 26 w 78"/>
                    <a:gd name="T99" fmla="*/ 28 h 103"/>
                    <a:gd name="T100" fmla="*/ 27 w 78"/>
                    <a:gd name="T101" fmla="*/ 26 h 103"/>
                    <a:gd name="T102" fmla="*/ 29 w 78"/>
                    <a:gd name="T103" fmla="*/ 16 h 103"/>
                    <a:gd name="T104" fmla="*/ 29 w 78"/>
                    <a:gd name="T105" fmla="*/ 16 h 1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
                    <a:gd name="T160" fmla="*/ 0 h 103"/>
                    <a:gd name="T161" fmla="*/ 78 w 78"/>
                    <a:gd name="T162" fmla="*/ 103 h 1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 h="103">
                      <a:moveTo>
                        <a:pt x="60" y="31"/>
                      </a:moveTo>
                      <a:lnTo>
                        <a:pt x="78" y="0"/>
                      </a:lnTo>
                      <a:lnTo>
                        <a:pt x="78" y="11"/>
                      </a:lnTo>
                      <a:lnTo>
                        <a:pt x="76" y="15"/>
                      </a:lnTo>
                      <a:lnTo>
                        <a:pt x="75" y="19"/>
                      </a:lnTo>
                      <a:lnTo>
                        <a:pt x="75" y="22"/>
                      </a:lnTo>
                      <a:lnTo>
                        <a:pt x="75" y="25"/>
                      </a:lnTo>
                      <a:lnTo>
                        <a:pt x="75" y="28"/>
                      </a:lnTo>
                      <a:lnTo>
                        <a:pt x="75" y="33"/>
                      </a:lnTo>
                      <a:lnTo>
                        <a:pt x="74" y="36"/>
                      </a:lnTo>
                      <a:lnTo>
                        <a:pt x="74" y="39"/>
                      </a:lnTo>
                      <a:lnTo>
                        <a:pt x="72" y="41"/>
                      </a:lnTo>
                      <a:lnTo>
                        <a:pt x="72" y="44"/>
                      </a:lnTo>
                      <a:lnTo>
                        <a:pt x="71" y="50"/>
                      </a:lnTo>
                      <a:lnTo>
                        <a:pt x="71" y="58"/>
                      </a:lnTo>
                      <a:lnTo>
                        <a:pt x="69" y="62"/>
                      </a:lnTo>
                      <a:lnTo>
                        <a:pt x="68" y="68"/>
                      </a:lnTo>
                      <a:lnTo>
                        <a:pt x="66" y="71"/>
                      </a:lnTo>
                      <a:lnTo>
                        <a:pt x="66" y="75"/>
                      </a:lnTo>
                      <a:lnTo>
                        <a:pt x="65" y="75"/>
                      </a:lnTo>
                      <a:lnTo>
                        <a:pt x="60" y="78"/>
                      </a:lnTo>
                      <a:lnTo>
                        <a:pt x="57" y="80"/>
                      </a:lnTo>
                      <a:lnTo>
                        <a:pt x="54" y="81"/>
                      </a:lnTo>
                      <a:lnTo>
                        <a:pt x="50" y="82"/>
                      </a:lnTo>
                      <a:lnTo>
                        <a:pt x="47" y="85"/>
                      </a:lnTo>
                      <a:lnTo>
                        <a:pt x="41" y="87"/>
                      </a:lnTo>
                      <a:lnTo>
                        <a:pt x="37" y="90"/>
                      </a:lnTo>
                      <a:lnTo>
                        <a:pt x="31" y="93"/>
                      </a:lnTo>
                      <a:lnTo>
                        <a:pt x="27" y="96"/>
                      </a:lnTo>
                      <a:lnTo>
                        <a:pt x="22" y="96"/>
                      </a:lnTo>
                      <a:lnTo>
                        <a:pt x="19" y="97"/>
                      </a:lnTo>
                      <a:lnTo>
                        <a:pt x="16" y="99"/>
                      </a:lnTo>
                      <a:lnTo>
                        <a:pt x="13" y="99"/>
                      </a:lnTo>
                      <a:lnTo>
                        <a:pt x="10" y="100"/>
                      </a:lnTo>
                      <a:lnTo>
                        <a:pt x="6" y="102"/>
                      </a:lnTo>
                      <a:lnTo>
                        <a:pt x="3" y="102"/>
                      </a:lnTo>
                      <a:lnTo>
                        <a:pt x="0" y="103"/>
                      </a:lnTo>
                      <a:lnTo>
                        <a:pt x="10" y="85"/>
                      </a:lnTo>
                      <a:lnTo>
                        <a:pt x="16" y="84"/>
                      </a:lnTo>
                      <a:lnTo>
                        <a:pt x="18" y="82"/>
                      </a:lnTo>
                      <a:lnTo>
                        <a:pt x="22" y="82"/>
                      </a:lnTo>
                      <a:lnTo>
                        <a:pt x="27" y="81"/>
                      </a:lnTo>
                      <a:lnTo>
                        <a:pt x="30" y="80"/>
                      </a:lnTo>
                      <a:lnTo>
                        <a:pt x="34" y="77"/>
                      </a:lnTo>
                      <a:lnTo>
                        <a:pt x="37" y="74"/>
                      </a:lnTo>
                      <a:lnTo>
                        <a:pt x="41" y="71"/>
                      </a:lnTo>
                      <a:lnTo>
                        <a:pt x="44" y="68"/>
                      </a:lnTo>
                      <a:lnTo>
                        <a:pt x="47" y="65"/>
                      </a:lnTo>
                      <a:lnTo>
                        <a:pt x="52" y="61"/>
                      </a:lnTo>
                      <a:lnTo>
                        <a:pt x="53" y="56"/>
                      </a:lnTo>
                      <a:lnTo>
                        <a:pt x="56" y="52"/>
                      </a:lnTo>
                      <a:lnTo>
                        <a:pt x="60" y="31"/>
                      </a:lnTo>
                      <a:close/>
                    </a:path>
                  </a:pathLst>
                </a:custGeom>
                <a:solidFill>
                  <a:srgbClr val="4D4D3B"/>
                </a:solidFill>
                <a:ln w="9525">
                  <a:noFill/>
                  <a:round/>
                  <a:headEnd/>
                  <a:tailEnd/>
                </a:ln>
              </p:spPr>
              <p:txBody>
                <a:bodyPr/>
                <a:lstStyle/>
                <a:p>
                  <a:endParaRPr lang="en-US" sz="1725"/>
                </a:p>
              </p:txBody>
            </p:sp>
            <p:sp>
              <p:nvSpPr>
                <p:cNvPr id="5812" name="Freeform 160"/>
                <p:cNvSpPr>
                  <a:spLocks/>
                </p:cNvSpPr>
                <p:nvPr/>
              </p:nvSpPr>
              <p:spPr bwMode="auto">
                <a:xfrm>
                  <a:off x="3874" y="3849"/>
                  <a:ext cx="99" cy="30"/>
                </a:xfrm>
                <a:custGeom>
                  <a:avLst/>
                  <a:gdLst>
                    <a:gd name="T0" fmla="*/ 0 w 197"/>
                    <a:gd name="T1" fmla="*/ 29 h 62"/>
                    <a:gd name="T2" fmla="*/ 0 w 197"/>
                    <a:gd name="T3" fmla="*/ 27 h 62"/>
                    <a:gd name="T4" fmla="*/ 0 w 197"/>
                    <a:gd name="T5" fmla="*/ 24 h 62"/>
                    <a:gd name="T6" fmla="*/ 1 w 197"/>
                    <a:gd name="T7" fmla="*/ 20 h 62"/>
                    <a:gd name="T8" fmla="*/ 3 w 197"/>
                    <a:gd name="T9" fmla="*/ 15 h 62"/>
                    <a:gd name="T10" fmla="*/ 6 w 197"/>
                    <a:gd name="T11" fmla="*/ 10 h 62"/>
                    <a:gd name="T12" fmla="*/ 9 w 197"/>
                    <a:gd name="T13" fmla="*/ 5 h 62"/>
                    <a:gd name="T14" fmla="*/ 12 w 197"/>
                    <a:gd name="T15" fmla="*/ 2 h 62"/>
                    <a:gd name="T16" fmla="*/ 15 w 197"/>
                    <a:gd name="T17" fmla="*/ 1 h 62"/>
                    <a:gd name="T18" fmla="*/ 17 w 197"/>
                    <a:gd name="T19" fmla="*/ 0 h 62"/>
                    <a:gd name="T20" fmla="*/ 20 w 197"/>
                    <a:gd name="T21" fmla="*/ 0 h 62"/>
                    <a:gd name="T22" fmla="*/ 23 w 197"/>
                    <a:gd name="T23" fmla="*/ 1 h 62"/>
                    <a:gd name="T24" fmla="*/ 27 w 197"/>
                    <a:gd name="T25" fmla="*/ 1 h 62"/>
                    <a:gd name="T26" fmla="*/ 32 w 197"/>
                    <a:gd name="T27" fmla="*/ 1 h 62"/>
                    <a:gd name="T28" fmla="*/ 37 w 197"/>
                    <a:gd name="T29" fmla="*/ 1 h 62"/>
                    <a:gd name="T30" fmla="*/ 42 w 197"/>
                    <a:gd name="T31" fmla="*/ 2 h 62"/>
                    <a:gd name="T32" fmla="*/ 44 w 197"/>
                    <a:gd name="T33" fmla="*/ 3 h 62"/>
                    <a:gd name="T34" fmla="*/ 49 w 197"/>
                    <a:gd name="T35" fmla="*/ 4 h 62"/>
                    <a:gd name="T36" fmla="*/ 54 w 197"/>
                    <a:gd name="T37" fmla="*/ 4 h 62"/>
                    <a:gd name="T38" fmla="*/ 58 w 197"/>
                    <a:gd name="T39" fmla="*/ 4 h 62"/>
                    <a:gd name="T40" fmla="*/ 61 w 197"/>
                    <a:gd name="T41" fmla="*/ 5 h 62"/>
                    <a:gd name="T42" fmla="*/ 64 w 197"/>
                    <a:gd name="T43" fmla="*/ 6 h 62"/>
                    <a:gd name="T44" fmla="*/ 68 w 197"/>
                    <a:gd name="T45" fmla="*/ 6 h 62"/>
                    <a:gd name="T46" fmla="*/ 71 w 197"/>
                    <a:gd name="T47" fmla="*/ 7 h 62"/>
                    <a:gd name="T48" fmla="*/ 75 w 197"/>
                    <a:gd name="T49" fmla="*/ 8 h 62"/>
                    <a:gd name="T50" fmla="*/ 78 w 197"/>
                    <a:gd name="T51" fmla="*/ 9 h 62"/>
                    <a:gd name="T52" fmla="*/ 81 w 197"/>
                    <a:gd name="T53" fmla="*/ 9 h 62"/>
                    <a:gd name="T54" fmla="*/ 84 w 197"/>
                    <a:gd name="T55" fmla="*/ 10 h 62"/>
                    <a:gd name="T56" fmla="*/ 88 w 197"/>
                    <a:gd name="T57" fmla="*/ 11 h 62"/>
                    <a:gd name="T58" fmla="*/ 91 w 197"/>
                    <a:gd name="T59" fmla="*/ 12 h 62"/>
                    <a:gd name="T60" fmla="*/ 94 w 197"/>
                    <a:gd name="T61" fmla="*/ 13 h 62"/>
                    <a:gd name="T62" fmla="*/ 97 w 197"/>
                    <a:gd name="T63" fmla="*/ 14 h 62"/>
                    <a:gd name="T64" fmla="*/ 94 w 197"/>
                    <a:gd name="T65" fmla="*/ 15 h 62"/>
                    <a:gd name="T66" fmla="*/ 91 w 197"/>
                    <a:gd name="T67" fmla="*/ 15 h 62"/>
                    <a:gd name="T68" fmla="*/ 89 w 197"/>
                    <a:gd name="T69" fmla="*/ 14 h 62"/>
                    <a:gd name="T70" fmla="*/ 86 w 197"/>
                    <a:gd name="T71" fmla="*/ 13 h 62"/>
                    <a:gd name="T72" fmla="*/ 81 w 197"/>
                    <a:gd name="T73" fmla="*/ 12 h 62"/>
                    <a:gd name="T74" fmla="*/ 76 w 197"/>
                    <a:gd name="T75" fmla="*/ 12 h 62"/>
                    <a:gd name="T76" fmla="*/ 71 w 197"/>
                    <a:gd name="T77" fmla="*/ 11 h 62"/>
                    <a:gd name="T78" fmla="*/ 66 w 197"/>
                    <a:gd name="T79" fmla="*/ 10 h 62"/>
                    <a:gd name="T80" fmla="*/ 60 w 197"/>
                    <a:gd name="T81" fmla="*/ 9 h 62"/>
                    <a:gd name="T82" fmla="*/ 54 w 197"/>
                    <a:gd name="T83" fmla="*/ 9 h 62"/>
                    <a:gd name="T84" fmla="*/ 48 w 197"/>
                    <a:gd name="T85" fmla="*/ 8 h 62"/>
                    <a:gd name="T86" fmla="*/ 42 w 197"/>
                    <a:gd name="T87" fmla="*/ 8 h 62"/>
                    <a:gd name="T88" fmla="*/ 37 w 197"/>
                    <a:gd name="T89" fmla="*/ 7 h 62"/>
                    <a:gd name="T90" fmla="*/ 32 w 197"/>
                    <a:gd name="T91" fmla="*/ 7 h 62"/>
                    <a:gd name="T92" fmla="*/ 27 w 197"/>
                    <a:gd name="T93" fmla="*/ 7 h 62"/>
                    <a:gd name="T94" fmla="*/ 23 w 197"/>
                    <a:gd name="T95" fmla="*/ 8 h 62"/>
                    <a:gd name="T96" fmla="*/ 21 w 197"/>
                    <a:gd name="T97" fmla="*/ 9 h 62"/>
                    <a:gd name="T98" fmla="*/ 17 w 197"/>
                    <a:gd name="T99" fmla="*/ 13 h 62"/>
                    <a:gd name="T100" fmla="*/ 14 w 197"/>
                    <a:gd name="T101" fmla="*/ 15 h 62"/>
                    <a:gd name="T102" fmla="*/ 11 w 197"/>
                    <a:gd name="T103" fmla="*/ 20 h 62"/>
                    <a:gd name="T104" fmla="*/ 9 w 197"/>
                    <a:gd name="T105" fmla="*/ 24 h 62"/>
                    <a:gd name="T106" fmla="*/ 8 w 197"/>
                    <a:gd name="T107" fmla="*/ 29 h 62"/>
                    <a:gd name="T108" fmla="*/ 0 w 197"/>
                    <a:gd name="T109" fmla="*/ 30 h 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
                    <a:gd name="T166" fmla="*/ 0 h 62"/>
                    <a:gd name="T167" fmla="*/ 197 w 197"/>
                    <a:gd name="T168" fmla="*/ 62 h 6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 h="62">
                      <a:moveTo>
                        <a:pt x="0" y="62"/>
                      </a:moveTo>
                      <a:lnTo>
                        <a:pt x="0" y="60"/>
                      </a:lnTo>
                      <a:lnTo>
                        <a:pt x="0" y="59"/>
                      </a:lnTo>
                      <a:lnTo>
                        <a:pt x="0" y="56"/>
                      </a:lnTo>
                      <a:lnTo>
                        <a:pt x="0" y="53"/>
                      </a:lnTo>
                      <a:lnTo>
                        <a:pt x="0" y="50"/>
                      </a:lnTo>
                      <a:lnTo>
                        <a:pt x="0" y="46"/>
                      </a:lnTo>
                      <a:lnTo>
                        <a:pt x="2" y="41"/>
                      </a:lnTo>
                      <a:lnTo>
                        <a:pt x="3" y="37"/>
                      </a:lnTo>
                      <a:lnTo>
                        <a:pt x="5" y="31"/>
                      </a:lnTo>
                      <a:lnTo>
                        <a:pt x="8" y="25"/>
                      </a:lnTo>
                      <a:lnTo>
                        <a:pt x="11" y="21"/>
                      </a:lnTo>
                      <a:lnTo>
                        <a:pt x="14" y="16"/>
                      </a:lnTo>
                      <a:lnTo>
                        <a:pt x="17" y="10"/>
                      </a:lnTo>
                      <a:lnTo>
                        <a:pt x="21" y="6"/>
                      </a:lnTo>
                      <a:lnTo>
                        <a:pt x="24" y="5"/>
                      </a:lnTo>
                      <a:lnTo>
                        <a:pt x="27" y="3"/>
                      </a:lnTo>
                      <a:lnTo>
                        <a:pt x="30" y="2"/>
                      </a:lnTo>
                      <a:lnTo>
                        <a:pt x="33" y="0"/>
                      </a:lnTo>
                      <a:lnTo>
                        <a:pt x="34" y="0"/>
                      </a:lnTo>
                      <a:lnTo>
                        <a:pt x="37" y="0"/>
                      </a:lnTo>
                      <a:lnTo>
                        <a:pt x="39" y="0"/>
                      </a:lnTo>
                      <a:lnTo>
                        <a:pt x="43" y="0"/>
                      </a:lnTo>
                      <a:lnTo>
                        <a:pt x="46" y="2"/>
                      </a:lnTo>
                      <a:lnTo>
                        <a:pt x="50" y="2"/>
                      </a:lnTo>
                      <a:lnTo>
                        <a:pt x="53" y="2"/>
                      </a:lnTo>
                      <a:lnTo>
                        <a:pt x="59" y="2"/>
                      </a:lnTo>
                      <a:lnTo>
                        <a:pt x="64" y="3"/>
                      </a:lnTo>
                      <a:lnTo>
                        <a:pt x="68" y="3"/>
                      </a:lnTo>
                      <a:lnTo>
                        <a:pt x="74" y="3"/>
                      </a:lnTo>
                      <a:lnTo>
                        <a:pt x="80" y="5"/>
                      </a:lnTo>
                      <a:lnTo>
                        <a:pt x="83" y="5"/>
                      </a:lnTo>
                      <a:lnTo>
                        <a:pt x="86" y="6"/>
                      </a:lnTo>
                      <a:lnTo>
                        <a:pt x="88" y="6"/>
                      </a:lnTo>
                      <a:lnTo>
                        <a:pt x="91" y="6"/>
                      </a:lnTo>
                      <a:lnTo>
                        <a:pt x="97" y="8"/>
                      </a:lnTo>
                      <a:lnTo>
                        <a:pt x="105" y="9"/>
                      </a:lnTo>
                      <a:lnTo>
                        <a:pt x="108" y="9"/>
                      </a:lnTo>
                      <a:lnTo>
                        <a:pt x="111" y="9"/>
                      </a:lnTo>
                      <a:lnTo>
                        <a:pt x="115" y="9"/>
                      </a:lnTo>
                      <a:lnTo>
                        <a:pt x="118" y="10"/>
                      </a:lnTo>
                      <a:lnTo>
                        <a:pt x="121" y="10"/>
                      </a:lnTo>
                      <a:lnTo>
                        <a:pt x="125" y="12"/>
                      </a:lnTo>
                      <a:lnTo>
                        <a:pt x="128" y="12"/>
                      </a:lnTo>
                      <a:lnTo>
                        <a:pt x="131" y="13"/>
                      </a:lnTo>
                      <a:lnTo>
                        <a:pt x="135" y="13"/>
                      </a:lnTo>
                      <a:lnTo>
                        <a:pt x="138" y="15"/>
                      </a:lnTo>
                      <a:lnTo>
                        <a:pt x="141" y="15"/>
                      </a:lnTo>
                      <a:lnTo>
                        <a:pt x="146" y="16"/>
                      </a:lnTo>
                      <a:lnTo>
                        <a:pt x="149" y="16"/>
                      </a:lnTo>
                      <a:lnTo>
                        <a:pt x="152" y="16"/>
                      </a:lnTo>
                      <a:lnTo>
                        <a:pt x="155" y="18"/>
                      </a:lnTo>
                      <a:lnTo>
                        <a:pt x="159" y="19"/>
                      </a:lnTo>
                      <a:lnTo>
                        <a:pt x="162" y="19"/>
                      </a:lnTo>
                      <a:lnTo>
                        <a:pt x="165" y="21"/>
                      </a:lnTo>
                      <a:lnTo>
                        <a:pt x="168" y="21"/>
                      </a:lnTo>
                      <a:lnTo>
                        <a:pt x="172" y="22"/>
                      </a:lnTo>
                      <a:lnTo>
                        <a:pt x="175" y="22"/>
                      </a:lnTo>
                      <a:lnTo>
                        <a:pt x="178" y="24"/>
                      </a:lnTo>
                      <a:lnTo>
                        <a:pt x="181" y="24"/>
                      </a:lnTo>
                      <a:lnTo>
                        <a:pt x="184" y="25"/>
                      </a:lnTo>
                      <a:lnTo>
                        <a:pt x="187" y="27"/>
                      </a:lnTo>
                      <a:lnTo>
                        <a:pt x="191" y="27"/>
                      </a:lnTo>
                      <a:lnTo>
                        <a:pt x="193" y="28"/>
                      </a:lnTo>
                      <a:lnTo>
                        <a:pt x="197" y="30"/>
                      </a:lnTo>
                      <a:lnTo>
                        <a:pt x="187" y="31"/>
                      </a:lnTo>
                      <a:lnTo>
                        <a:pt x="185" y="30"/>
                      </a:lnTo>
                      <a:lnTo>
                        <a:pt x="182" y="30"/>
                      </a:lnTo>
                      <a:lnTo>
                        <a:pt x="180" y="28"/>
                      </a:lnTo>
                      <a:lnTo>
                        <a:pt x="177" y="28"/>
                      </a:lnTo>
                      <a:lnTo>
                        <a:pt x="174" y="27"/>
                      </a:lnTo>
                      <a:lnTo>
                        <a:pt x="171" y="27"/>
                      </a:lnTo>
                      <a:lnTo>
                        <a:pt x="165" y="27"/>
                      </a:lnTo>
                      <a:lnTo>
                        <a:pt x="162" y="25"/>
                      </a:lnTo>
                      <a:lnTo>
                        <a:pt x="157" y="24"/>
                      </a:lnTo>
                      <a:lnTo>
                        <a:pt x="152" y="24"/>
                      </a:lnTo>
                      <a:lnTo>
                        <a:pt x="147" y="22"/>
                      </a:lnTo>
                      <a:lnTo>
                        <a:pt x="141" y="22"/>
                      </a:lnTo>
                      <a:lnTo>
                        <a:pt x="135" y="22"/>
                      </a:lnTo>
                      <a:lnTo>
                        <a:pt x="131" y="21"/>
                      </a:lnTo>
                      <a:lnTo>
                        <a:pt x="125" y="19"/>
                      </a:lnTo>
                      <a:lnTo>
                        <a:pt x="119" y="19"/>
                      </a:lnTo>
                      <a:lnTo>
                        <a:pt x="113" y="18"/>
                      </a:lnTo>
                      <a:lnTo>
                        <a:pt x="108" y="18"/>
                      </a:lnTo>
                      <a:lnTo>
                        <a:pt x="102" y="16"/>
                      </a:lnTo>
                      <a:lnTo>
                        <a:pt x="96" y="16"/>
                      </a:lnTo>
                      <a:lnTo>
                        <a:pt x="90" y="16"/>
                      </a:lnTo>
                      <a:lnTo>
                        <a:pt x="84" y="16"/>
                      </a:lnTo>
                      <a:lnTo>
                        <a:pt x="78" y="15"/>
                      </a:lnTo>
                      <a:lnTo>
                        <a:pt x="74" y="15"/>
                      </a:lnTo>
                      <a:lnTo>
                        <a:pt x="68" y="15"/>
                      </a:lnTo>
                      <a:lnTo>
                        <a:pt x="64" y="15"/>
                      </a:lnTo>
                      <a:lnTo>
                        <a:pt x="59" y="15"/>
                      </a:lnTo>
                      <a:lnTo>
                        <a:pt x="53" y="15"/>
                      </a:lnTo>
                      <a:lnTo>
                        <a:pt x="50" y="16"/>
                      </a:lnTo>
                      <a:lnTo>
                        <a:pt x="46" y="16"/>
                      </a:lnTo>
                      <a:lnTo>
                        <a:pt x="44" y="16"/>
                      </a:lnTo>
                      <a:lnTo>
                        <a:pt x="41" y="19"/>
                      </a:lnTo>
                      <a:lnTo>
                        <a:pt x="37" y="22"/>
                      </a:lnTo>
                      <a:lnTo>
                        <a:pt x="33" y="27"/>
                      </a:lnTo>
                      <a:lnTo>
                        <a:pt x="28" y="30"/>
                      </a:lnTo>
                      <a:lnTo>
                        <a:pt x="27" y="32"/>
                      </a:lnTo>
                      <a:lnTo>
                        <a:pt x="24" y="37"/>
                      </a:lnTo>
                      <a:lnTo>
                        <a:pt x="21" y="41"/>
                      </a:lnTo>
                      <a:lnTo>
                        <a:pt x="19" y="44"/>
                      </a:lnTo>
                      <a:lnTo>
                        <a:pt x="17" y="50"/>
                      </a:lnTo>
                      <a:lnTo>
                        <a:pt x="15" y="54"/>
                      </a:lnTo>
                      <a:lnTo>
                        <a:pt x="15" y="60"/>
                      </a:lnTo>
                      <a:lnTo>
                        <a:pt x="0" y="62"/>
                      </a:lnTo>
                      <a:close/>
                    </a:path>
                  </a:pathLst>
                </a:custGeom>
                <a:solidFill>
                  <a:srgbClr val="125242"/>
                </a:solidFill>
                <a:ln w="9525">
                  <a:noFill/>
                  <a:round/>
                  <a:headEnd/>
                  <a:tailEnd/>
                </a:ln>
              </p:spPr>
              <p:txBody>
                <a:bodyPr/>
                <a:lstStyle/>
                <a:p>
                  <a:endParaRPr lang="en-US" sz="1725"/>
                </a:p>
              </p:txBody>
            </p:sp>
            <p:sp>
              <p:nvSpPr>
                <p:cNvPr id="5813" name="Freeform 161"/>
                <p:cNvSpPr>
                  <a:spLocks/>
                </p:cNvSpPr>
                <p:nvPr/>
              </p:nvSpPr>
              <p:spPr bwMode="auto">
                <a:xfrm>
                  <a:off x="3957" y="3864"/>
                  <a:ext cx="42" cy="33"/>
                </a:xfrm>
                <a:custGeom>
                  <a:avLst/>
                  <a:gdLst>
                    <a:gd name="T0" fmla="*/ 0 w 84"/>
                    <a:gd name="T1" fmla="*/ 29 h 66"/>
                    <a:gd name="T2" fmla="*/ 0 w 84"/>
                    <a:gd name="T3" fmla="*/ 28 h 66"/>
                    <a:gd name="T4" fmla="*/ 0 w 84"/>
                    <a:gd name="T5" fmla="*/ 27 h 66"/>
                    <a:gd name="T6" fmla="*/ 0 w 84"/>
                    <a:gd name="T7" fmla="*/ 25 h 66"/>
                    <a:gd name="T8" fmla="*/ 1 w 84"/>
                    <a:gd name="T9" fmla="*/ 22 h 66"/>
                    <a:gd name="T10" fmla="*/ 1 w 84"/>
                    <a:gd name="T11" fmla="*/ 20 h 66"/>
                    <a:gd name="T12" fmla="*/ 1 w 84"/>
                    <a:gd name="T13" fmla="*/ 19 h 66"/>
                    <a:gd name="T14" fmla="*/ 3 w 84"/>
                    <a:gd name="T15" fmla="*/ 17 h 66"/>
                    <a:gd name="T16" fmla="*/ 3 w 84"/>
                    <a:gd name="T17" fmla="*/ 16 h 66"/>
                    <a:gd name="T18" fmla="*/ 4 w 84"/>
                    <a:gd name="T19" fmla="*/ 14 h 66"/>
                    <a:gd name="T20" fmla="*/ 5 w 84"/>
                    <a:gd name="T21" fmla="*/ 13 h 66"/>
                    <a:gd name="T22" fmla="*/ 5 w 84"/>
                    <a:gd name="T23" fmla="*/ 11 h 66"/>
                    <a:gd name="T24" fmla="*/ 7 w 84"/>
                    <a:gd name="T25" fmla="*/ 10 h 66"/>
                    <a:gd name="T26" fmla="*/ 7 w 84"/>
                    <a:gd name="T27" fmla="*/ 9 h 66"/>
                    <a:gd name="T28" fmla="*/ 9 w 84"/>
                    <a:gd name="T29" fmla="*/ 6 h 66"/>
                    <a:gd name="T30" fmla="*/ 10 w 84"/>
                    <a:gd name="T31" fmla="*/ 5 h 66"/>
                    <a:gd name="T32" fmla="*/ 12 w 84"/>
                    <a:gd name="T33" fmla="*/ 4 h 66"/>
                    <a:gd name="T34" fmla="*/ 13 w 84"/>
                    <a:gd name="T35" fmla="*/ 3 h 66"/>
                    <a:gd name="T36" fmla="*/ 15 w 84"/>
                    <a:gd name="T37" fmla="*/ 2 h 66"/>
                    <a:gd name="T38" fmla="*/ 17 w 84"/>
                    <a:gd name="T39" fmla="*/ 1 h 66"/>
                    <a:gd name="T40" fmla="*/ 19 w 84"/>
                    <a:gd name="T41" fmla="*/ 1 h 66"/>
                    <a:gd name="T42" fmla="*/ 21 w 84"/>
                    <a:gd name="T43" fmla="*/ 0 h 66"/>
                    <a:gd name="T44" fmla="*/ 23 w 84"/>
                    <a:gd name="T45" fmla="*/ 0 h 66"/>
                    <a:gd name="T46" fmla="*/ 26 w 84"/>
                    <a:gd name="T47" fmla="*/ 0 h 66"/>
                    <a:gd name="T48" fmla="*/ 29 w 84"/>
                    <a:gd name="T49" fmla="*/ 1 h 66"/>
                    <a:gd name="T50" fmla="*/ 31 w 84"/>
                    <a:gd name="T51" fmla="*/ 1 h 66"/>
                    <a:gd name="T52" fmla="*/ 35 w 84"/>
                    <a:gd name="T53" fmla="*/ 2 h 66"/>
                    <a:gd name="T54" fmla="*/ 37 w 84"/>
                    <a:gd name="T55" fmla="*/ 2 h 66"/>
                    <a:gd name="T56" fmla="*/ 39 w 84"/>
                    <a:gd name="T57" fmla="*/ 3 h 66"/>
                    <a:gd name="T58" fmla="*/ 40 w 84"/>
                    <a:gd name="T59" fmla="*/ 3 h 66"/>
                    <a:gd name="T60" fmla="*/ 42 w 84"/>
                    <a:gd name="T61" fmla="*/ 4 h 66"/>
                    <a:gd name="T62" fmla="*/ 29 w 84"/>
                    <a:gd name="T63" fmla="*/ 20 h 66"/>
                    <a:gd name="T64" fmla="*/ 24 w 84"/>
                    <a:gd name="T65" fmla="*/ 22 h 66"/>
                    <a:gd name="T66" fmla="*/ 28 w 84"/>
                    <a:gd name="T67" fmla="*/ 11 h 66"/>
                    <a:gd name="T68" fmla="*/ 27 w 84"/>
                    <a:gd name="T69" fmla="*/ 10 h 66"/>
                    <a:gd name="T70" fmla="*/ 25 w 84"/>
                    <a:gd name="T71" fmla="*/ 10 h 66"/>
                    <a:gd name="T72" fmla="*/ 23 w 84"/>
                    <a:gd name="T73" fmla="*/ 10 h 66"/>
                    <a:gd name="T74" fmla="*/ 21 w 84"/>
                    <a:gd name="T75" fmla="*/ 10 h 66"/>
                    <a:gd name="T76" fmla="*/ 20 w 84"/>
                    <a:gd name="T77" fmla="*/ 10 h 66"/>
                    <a:gd name="T78" fmla="*/ 19 w 84"/>
                    <a:gd name="T79" fmla="*/ 11 h 66"/>
                    <a:gd name="T80" fmla="*/ 17 w 84"/>
                    <a:gd name="T81" fmla="*/ 11 h 66"/>
                    <a:gd name="T82" fmla="*/ 15 w 84"/>
                    <a:gd name="T83" fmla="*/ 13 h 66"/>
                    <a:gd name="T84" fmla="*/ 12 w 84"/>
                    <a:gd name="T85" fmla="*/ 15 h 66"/>
                    <a:gd name="T86" fmla="*/ 11 w 84"/>
                    <a:gd name="T87" fmla="*/ 17 h 66"/>
                    <a:gd name="T88" fmla="*/ 11 w 84"/>
                    <a:gd name="T89" fmla="*/ 18 h 66"/>
                    <a:gd name="T90" fmla="*/ 10 w 84"/>
                    <a:gd name="T91" fmla="*/ 20 h 66"/>
                    <a:gd name="T92" fmla="*/ 9 w 84"/>
                    <a:gd name="T93" fmla="*/ 22 h 66"/>
                    <a:gd name="T94" fmla="*/ 8 w 84"/>
                    <a:gd name="T95" fmla="*/ 23 h 66"/>
                    <a:gd name="T96" fmla="*/ 7 w 84"/>
                    <a:gd name="T97" fmla="*/ 25 h 66"/>
                    <a:gd name="T98" fmla="*/ 7 w 84"/>
                    <a:gd name="T99" fmla="*/ 28 h 66"/>
                    <a:gd name="T100" fmla="*/ 6 w 84"/>
                    <a:gd name="T101" fmla="*/ 30 h 66"/>
                    <a:gd name="T102" fmla="*/ 6 w 84"/>
                    <a:gd name="T103" fmla="*/ 33 h 66"/>
                    <a:gd name="T104" fmla="*/ 0 w 84"/>
                    <a:gd name="T105" fmla="*/ 29 h 66"/>
                    <a:gd name="T106" fmla="*/ 0 w 84"/>
                    <a:gd name="T107" fmla="*/ 29 h 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
                    <a:gd name="T163" fmla="*/ 0 h 66"/>
                    <a:gd name="T164" fmla="*/ 84 w 84"/>
                    <a:gd name="T165" fmla="*/ 66 h 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 h="66">
                      <a:moveTo>
                        <a:pt x="0" y="59"/>
                      </a:moveTo>
                      <a:lnTo>
                        <a:pt x="0" y="57"/>
                      </a:lnTo>
                      <a:lnTo>
                        <a:pt x="0" y="54"/>
                      </a:lnTo>
                      <a:lnTo>
                        <a:pt x="0" y="50"/>
                      </a:lnTo>
                      <a:lnTo>
                        <a:pt x="2" y="45"/>
                      </a:lnTo>
                      <a:lnTo>
                        <a:pt x="2" y="41"/>
                      </a:lnTo>
                      <a:lnTo>
                        <a:pt x="3" y="38"/>
                      </a:lnTo>
                      <a:lnTo>
                        <a:pt x="5" y="35"/>
                      </a:lnTo>
                      <a:lnTo>
                        <a:pt x="6" y="32"/>
                      </a:lnTo>
                      <a:lnTo>
                        <a:pt x="8" y="29"/>
                      </a:lnTo>
                      <a:lnTo>
                        <a:pt x="9" y="26"/>
                      </a:lnTo>
                      <a:lnTo>
                        <a:pt x="11" y="23"/>
                      </a:lnTo>
                      <a:lnTo>
                        <a:pt x="14" y="20"/>
                      </a:lnTo>
                      <a:lnTo>
                        <a:pt x="15" y="18"/>
                      </a:lnTo>
                      <a:lnTo>
                        <a:pt x="18" y="13"/>
                      </a:lnTo>
                      <a:lnTo>
                        <a:pt x="19" y="10"/>
                      </a:lnTo>
                      <a:lnTo>
                        <a:pt x="24" y="9"/>
                      </a:lnTo>
                      <a:lnTo>
                        <a:pt x="27" y="6"/>
                      </a:lnTo>
                      <a:lnTo>
                        <a:pt x="30" y="4"/>
                      </a:lnTo>
                      <a:lnTo>
                        <a:pt x="34" y="3"/>
                      </a:lnTo>
                      <a:lnTo>
                        <a:pt x="38" y="1"/>
                      </a:lnTo>
                      <a:lnTo>
                        <a:pt x="43" y="0"/>
                      </a:lnTo>
                      <a:lnTo>
                        <a:pt x="47" y="0"/>
                      </a:lnTo>
                      <a:lnTo>
                        <a:pt x="52" y="0"/>
                      </a:lnTo>
                      <a:lnTo>
                        <a:pt x="58" y="1"/>
                      </a:lnTo>
                      <a:lnTo>
                        <a:pt x="63" y="1"/>
                      </a:lnTo>
                      <a:lnTo>
                        <a:pt x="69" y="4"/>
                      </a:lnTo>
                      <a:lnTo>
                        <a:pt x="74" y="4"/>
                      </a:lnTo>
                      <a:lnTo>
                        <a:pt x="77" y="6"/>
                      </a:lnTo>
                      <a:lnTo>
                        <a:pt x="80" y="7"/>
                      </a:lnTo>
                      <a:lnTo>
                        <a:pt x="84" y="9"/>
                      </a:lnTo>
                      <a:lnTo>
                        <a:pt x="59" y="41"/>
                      </a:lnTo>
                      <a:lnTo>
                        <a:pt x="49" y="44"/>
                      </a:lnTo>
                      <a:lnTo>
                        <a:pt x="56" y="22"/>
                      </a:lnTo>
                      <a:lnTo>
                        <a:pt x="55" y="20"/>
                      </a:lnTo>
                      <a:lnTo>
                        <a:pt x="50" y="20"/>
                      </a:lnTo>
                      <a:lnTo>
                        <a:pt x="46" y="20"/>
                      </a:lnTo>
                      <a:lnTo>
                        <a:pt x="43" y="20"/>
                      </a:lnTo>
                      <a:lnTo>
                        <a:pt x="40" y="20"/>
                      </a:lnTo>
                      <a:lnTo>
                        <a:pt x="37" y="22"/>
                      </a:lnTo>
                      <a:lnTo>
                        <a:pt x="33" y="23"/>
                      </a:lnTo>
                      <a:lnTo>
                        <a:pt x="30" y="26"/>
                      </a:lnTo>
                      <a:lnTo>
                        <a:pt x="25" y="31"/>
                      </a:lnTo>
                      <a:lnTo>
                        <a:pt x="22" y="35"/>
                      </a:lnTo>
                      <a:lnTo>
                        <a:pt x="21" y="37"/>
                      </a:lnTo>
                      <a:lnTo>
                        <a:pt x="19" y="40"/>
                      </a:lnTo>
                      <a:lnTo>
                        <a:pt x="18" y="44"/>
                      </a:lnTo>
                      <a:lnTo>
                        <a:pt x="16" y="47"/>
                      </a:lnTo>
                      <a:lnTo>
                        <a:pt x="14" y="51"/>
                      </a:lnTo>
                      <a:lnTo>
                        <a:pt x="14" y="56"/>
                      </a:lnTo>
                      <a:lnTo>
                        <a:pt x="12" y="60"/>
                      </a:lnTo>
                      <a:lnTo>
                        <a:pt x="12" y="66"/>
                      </a:lnTo>
                      <a:lnTo>
                        <a:pt x="0" y="59"/>
                      </a:lnTo>
                      <a:close/>
                    </a:path>
                  </a:pathLst>
                </a:custGeom>
                <a:solidFill>
                  <a:srgbClr val="125242"/>
                </a:solidFill>
                <a:ln w="9525">
                  <a:noFill/>
                  <a:round/>
                  <a:headEnd/>
                  <a:tailEnd/>
                </a:ln>
              </p:spPr>
              <p:txBody>
                <a:bodyPr/>
                <a:lstStyle/>
                <a:p>
                  <a:endParaRPr lang="en-US" sz="1725"/>
                </a:p>
              </p:txBody>
            </p:sp>
            <p:sp>
              <p:nvSpPr>
                <p:cNvPr id="5814" name="Freeform 162"/>
                <p:cNvSpPr>
                  <a:spLocks/>
                </p:cNvSpPr>
                <p:nvPr/>
              </p:nvSpPr>
              <p:spPr bwMode="auto">
                <a:xfrm>
                  <a:off x="3951" y="3322"/>
                  <a:ext cx="377" cy="328"/>
                </a:xfrm>
                <a:custGeom>
                  <a:avLst/>
                  <a:gdLst>
                    <a:gd name="T0" fmla="*/ 356 w 753"/>
                    <a:gd name="T1" fmla="*/ 314 h 656"/>
                    <a:gd name="T2" fmla="*/ 343 w 753"/>
                    <a:gd name="T3" fmla="*/ 313 h 656"/>
                    <a:gd name="T4" fmla="*/ 322 w 753"/>
                    <a:gd name="T5" fmla="*/ 311 h 656"/>
                    <a:gd name="T6" fmla="*/ 296 w 753"/>
                    <a:gd name="T7" fmla="*/ 309 h 656"/>
                    <a:gd name="T8" fmla="*/ 265 w 753"/>
                    <a:gd name="T9" fmla="*/ 306 h 656"/>
                    <a:gd name="T10" fmla="*/ 231 w 753"/>
                    <a:gd name="T11" fmla="*/ 303 h 656"/>
                    <a:gd name="T12" fmla="*/ 195 w 753"/>
                    <a:gd name="T13" fmla="*/ 300 h 656"/>
                    <a:gd name="T14" fmla="*/ 158 w 753"/>
                    <a:gd name="T15" fmla="*/ 298 h 656"/>
                    <a:gd name="T16" fmla="*/ 120 w 753"/>
                    <a:gd name="T17" fmla="*/ 295 h 656"/>
                    <a:gd name="T18" fmla="*/ 86 w 753"/>
                    <a:gd name="T19" fmla="*/ 293 h 656"/>
                    <a:gd name="T20" fmla="*/ 54 w 753"/>
                    <a:gd name="T21" fmla="*/ 292 h 656"/>
                    <a:gd name="T22" fmla="*/ 26 w 753"/>
                    <a:gd name="T23" fmla="*/ 291 h 656"/>
                    <a:gd name="T24" fmla="*/ 9 w 753"/>
                    <a:gd name="T25" fmla="*/ 290 h 656"/>
                    <a:gd name="T26" fmla="*/ 10 w 753"/>
                    <a:gd name="T27" fmla="*/ 281 h 656"/>
                    <a:gd name="T28" fmla="*/ 13 w 753"/>
                    <a:gd name="T29" fmla="*/ 271 h 656"/>
                    <a:gd name="T30" fmla="*/ 17 w 753"/>
                    <a:gd name="T31" fmla="*/ 257 h 656"/>
                    <a:gd name="T32" fmla="*/ 21 w 753"/>
                    <a:gd name="T33" fmla="*/ 239 h 656"/>
                    <a:gd name="T34" fmla="*/ 26 w 753"/>
                    <a:gd name="T35" fmla="*/ 218 h 656"/>
                    <a:gd name="T36" fmla="*/ 32 w 753"/>
                    <a:gd name="T37" fmla="*/ 194 h 656"/>
                    <a:gd name="T38" fmla="*/ 37 w 753"/>
                    <a:gd name="T39" fmla="*/ 168 h 656"/>
                    <a:gd name="T40" fmla="*/ 43 w 753"/>
                    <a:gd name="T41" fmla="*/ 139 h 656"/>
                    <a:gd name="T42" fmla="*/ 48 w 753"/>
                    <a:gd name="T43" fmla="*/ 107 h 656"/>
                    <a:gd name="T44" fmla="*/ 54 w 753"/>
                    <a:gd name="T45" fmla="*/ 74 h 656"/>
                    <a:gd name="T46" fmla="*/ 59 w 753"/>
                    <a:gd name="T47" fmla="*/ 40 h 656"/>
                    <a:gd name="T48" fmla="*/ 54 w 753"/>
                    <a:gd name="T49" fmla="*/ 0 h 656"/>
                    <a:gd name="T50" fmla="*/ 54 w 753"/>
                    <a:gd name="T51" fmla="*/ 5 h 656"/>
                    <a:gd name="T52" fmla="*/ 52 w 753"/>
                    <a:gd name="T53" fmla="*/ 16 h 656"/>
                    <a:gd name="T54" fmla="*/ 51 w 753"/>
                    <a:gd name="T55" fmla="*/ 31 h 656"/>
                    <a:gd name="T56" fmla="*/ 48 w 753"/>
                    <a:gd name="T57" fmla="*/ 51 h 656"/>
                    <a:gd name="T58" fmla="*/ 46 w 753"/>
                    <a:gd name="T59" fmla="*/ 74 h 656"/>
                    <a:gd name="T60" fmla="*/ 42 w 753"/>
                    <a:gd name="T61" fmla="*/ 100 h 656"/>
                    <a:gd name="T62" fmla="*/ 37 w 753"/>
                    <a:gd name="T63" fmla="*/ 128 h 656"/>
                    <a:gd name="T64" fmla="*/ 32 w 753"/>
                    <a:gd name="T65" fmla="*/ 158 h 656"/>
                    <a:gd name="T66" fmla="*/ 26 w 753"/>
                    <a:gd name="T67" fmla="*/ 189 h 656"/>
                    <a:gd name="T68" fmla="*/ 19 w 753"/>
                    <a:gd name="T69" fmla="*/ 220 h 656"/>
                    <a:gd name="T70" fmla="*/ 12 w 753"/>
                    <a:gd name="T71" fmla="*/ 251 h 656"/>
                    <a:gd name="T72" fmla="*/ 4 w 753"/>
                    <a:gd name="T73" fmla="*/ 282 h 656"/>
                    <a:gd name="T74" fmla="*/ 0 w 753"/>
                    <a:gd name="T75" fmla="*/ 297 h 656"/>
                    <a:gd name="T76" fmla="*/ 6 w 753"/>
                    <a:gd name="T77" fmla="*/ 298 h 656"/>
                    <a:gd name="T78" fmla="*/ 15 w 753"/>
                    <a:gd name="T79" fmla="*/ 298 h 656"/>
                    <a:gd name="T80" fmla="*/ 32 w 753"/>
                    <a:gd name="T81" fmla="*/ 298 h 656"/>
                    <a:gd name="T82" fmla="*/ 54 w 753"/>
                    <a:gd name="T83" fmla="*/ 298 h 656"/>
                    <a:gd name="T84" fmla="*/ 81 w 753"/>
                    <a:gd name="T85" fmla="*/ 300 h 656"/>
                    <a:gd name="T86" fmla="*/ 111 w 753"/>
                    <a:gd name="T87" fmla="*/ 301 h 656"/>
                    <a:gd name="T88" fmla="*/ 145 w 753"/>
                    <a:gd name="T89" fmla="*/ 303 h 656"/>
                    <a:gd name="T90" fmla="*/ 182 w 753"/>
                    <a:gd name="T91" fmla="*/ 305 h 656"/>
                    <a:gd name="T92" fmla="*/ 221 w 753"/>
                    <a:gd name="T93" fmla="*/ 309 h 656"/>
                    <a:gd name="T94" fmla="*/ 261 w 753"/>
                    <a:gd name="T95" fmla="*/ 311 h 656"/>
                    <a:gd name="T96" fmla="*/ 300 w 753"/>
                    <a:gd name="T97" fmla="*/ 317 h 656"/>
                    <a:gd name="T98" fmla="*/ 338 w 753"/>
                    <a:gd name="T99" fmla="*/ 322 h 656"/>
                    <a:gd name="T100" fmla="*/ 377 w 753"/>
                    <a:gd name="T101" fmla="*/ 328 h 6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3"/>
                    <a:gd name="T154" fmla="*/ 0 h 656"/>
                    <a:gd name="T155" fmla="*/ 753 w 753"/>
                    <a:gd name="T156" fmla="*/ 656 h 6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3" h="656">
                      <a:moveTo>
                        <a:pt x="737" y="643"/>
                      </a:moveTo>
                      <a:lnTo>
                        <a:pt x="722" y="628"/>
                      </a:lnTo>
                      <a:lnTo>
                        <a:pt x="721" y="628"/>
                      </a:lnTo>
                      <a:lnTo>
                        <a:pt x="716" y="628"/>
                      </a:lnTo>
                      <a:lnTo>
                        <a:pt x="712" y="627"/>
                      </a:lnTo>
                      <a:lnTo>
                        <a:pt x="707" y="627"/>
                      </a:lnTo>
                      <a:lnTo>
                        <a:pt x="703" y="627"/>
                      </a:lnTo>
                      <a:lnTo>
                        <a:pt x="698" y="627"/>
                      </a:lnTo>
                      <a:lnTo>
                        <a:pt x="691" y="625"/>
                      </a:lnTo>
                      <a:lnTo>
                        <a:pt x="685" y="625"/>
                      </a:lnTo>
                      <a:lnTo>
                        <a:pt x="678" y="624"/>
                      </a:lnTo>
                      <a:lnTo>
                        <a:pt x="671" y="624"/>
                      </a:lnTo>
                      <a:lnTo>
                        <a:pt x="662" y="622"/>
                      </a:lnTo>
                      <a:lnTo>
                        <a:pt x="653" y="622"/>
                      </a:lnTo>
                      <a:lnTo>
                        <a:pt x="644" y="621"/>
                      </a:lnTo>
                      <a:lnTo>
                        <a:pt x="635" y="621"/>
                      </a:lnTo>
                      <a:lnTo>
                        <a:pt x="625" y="619"/>
                      </a:lnTo>
                      <a:lnTo>
                        <a:pt x="613" y="618"/>
                      </a:lnTo>
                      <a:lnTo>
                        <a:pt x="603" y="618"/>
                      </a:lnTo>
                      <a:lnTo>
                        <a:pt x="591" y="617"/>
                      </a:lnTo>
                      <a:lnTo>
                        <a:pt x="580" y="615"/>
                      </a:lnTo>
                      <a:lnTo>
                        <a:pt x="568" y="615"/>
                      </a:lnTo>
                      <a:lnTo>
                        <a:pt x="556" y="614"/>
                      </a:lnTo>
                      <a:lnTo>
                        <a:pt x="543" y="614"/>
                      </a:lnTo>
                      <a:lnTo>
                        <a:pt x="530" y="612"/>
                      </a:lnTo>
                      <a:lnTo>
                        <a:pt x="516" y="611"/>
                      </a:lnTo>
                      <a:lnTo>
                        <a:pt x="503" y="609"/>
                      </a:lnTo>
                      <a:lnTo>
                        <a:pt x="490" y="609"/>
                      </a:lnTo>
                      <a:lnTo>
                        <a:pt x="475" y="608"/>
                      </a:lnTo>
                      <a:lnTo>
                        <a:pt x="462" y="606"/>
                      </a:lnTo>
                      <a:lnTo>
                        <a:pt x="447" y="605"/>
                      </a:lnTo>
                      <a:lnTo>
                        <a:pt x="434" y="605"/>
                      </a:lnTo>
                      <a:lnTo>
                        <a:pt x="418" y="603"/>
                      </a:lnTo>
                      <a:lnTo>
                        <a:pt x="403" y="602"/>
                      </a:lnTo>
                      <a:lnTo>
                        <a:pt x="389" y="600"/>
                      </a:lnTo>
                      <a:lnTo>
                        <a:pt x="374" y="599"/>
                      </a:lnTo>
                      <a:lnTo>
                        <a:pt x="359" y="599"/>
                      </a:lnTo>
                      <a:lnTo>
                        <a:pt x="345" y="598"/>
                      </a:lnTo>
                      <a:lnTo>
                        <a:pt x="330" y="596"/>
                      </a:lnTo>
                      <a:lnTo>
                        <a:pt x="315" y="596"/>
                      </a:lnTo>
                      <a:lnTo>
                        <a:pt x="299" y="595"/>
                      </a:lnTo>
                      <a:lnTo>
                        <a:pt x="284" y="593"/>
                      </a:lnTo>
                      <a:lnTo>
                        <a:pt x="270" y="592"/>
                      </a:lnTo>
                      <a:lnTo>
                        <a:pt x="255" y="592"/>
                      </a:lnTo>
                      <a:lnTo>
                        <a:pt x="240" y="590"/>
                      </a:lnTo>
                      <a:lnTo>
                        <a:pt x="226" y="590"/>
                      </a:lnTo>
                      <a:lnTo>
                        <a:pt x="212" y="589"/>
                      </a:lnTo>
                      <a:lnTo>
                        <a:pt x="199" y="589"/>
                      </a:lnTo>
                      <a:lnTo>
                        <a:pt x="185" y="587"/>
                      </a:lnTo>
                      <a:lnTo>
                        <a:pt x="171" y="586"/>
                      </a:lnTo>
                      <a:lnTo>
                        <a:pt x="158" y="586"/>
                      </a:lnTo>
                      <a:lnTo>
                        <a:pt x="145" y="584"/>
                      </a:lnTo>
                      <a:lnTo>
                        <a:pt x="132" y="583"/>
                      </a:lnTo>
                      <a:lnTo>
                        <a:pt x="118" y="583"/>
                      </a:lnTo>
                      <a:lnTo>
                        <a:pt x="107" y="583"/>
                      </a:lnTo>
                      <a:lnTo>
                        <a:pt x="95" y="583"/>
                      </a:lnTo>
                      <a:lnTo>
                        <a:pt x="83" y="581"/>
                      </a:lnTo>
                      <a:lnTo>
                        <a:pt x="73" y="581"/>
                      </a:lnTo>
                      <a:lnTo>
                        <a:pt x="63" y="581"/>
                      </a:lnTo>
                      <a:lnTo>
                        <a:pt x="52" y="581"/>
                      </a:lnTo>
                      <a:lnTo>
                        <a:pt x="42" y="581"/>
                      </a:lnTo>
                      <a:lnTo>
                        <a:pt x="33" y="581"/>
                      </a:lnTo>
                      <a:lnTo>
                        <a:pt x="25" y="581"/>
                      </a:lnTo>
                      <a:lnTo>
                        <a:pt x="17" y="581"/>
                      </a:lnTo>
                      <a:lnTo>
                        <a:pt x="17" y="580"/>
                      </a:lnTo>
                      <a:lnTo>
                        <a:pt x="17" y="577"/>
                      </a:lnTo>
                      <a:lnTo>
                        <a:pt x="17" y="574"/>
                      </a:lnTo>
                      <a:lnTo>
                        <a:pt x="20" y="570"/>
                      </a:lnTo>
                      <a:lnTo>
                        <a:pt x="20" y="565"/>
                      </a:lnTo>
                      <a:lnTo>
                        <a:pt x="20" y="562"/>
                      </a:lnTo>
                      <a:lnTo>
                        <a:pt x="22" y="559"/>
                      </a:lnTo>
                      <a:lnTo>
                        <a:pt x="23" y="555"/>
                      </a:lnTo>
                      <a:lnTo>
                        <a:pt x="23" y="551"/>
                      </a:lnTo>
                      <a:lnTo>
                        <a:pt x="25" y="548"/>
                      </a:lnTo>
                      <a:lnTo>
                        <a:pt x="26" y="542"/>
                      </a:lnTo>
                      <a:lnTo>
                        <a:pt x="29" y="537"/>
                      </a:lnTo>
                      <a:lnTo>
                        <a:pt x="29" y="532"/>
                      </a:lnTo>
                      <a:lnTo>
                        <a:pt x="30" y="526"/>
                      </a:lnTo>
                      <a:lnTo>
                        <a:pt x="32" y="520"/>
                      </a:lnTo>
                      <a:lnTo>
                        <a:pt x="33" y="514"/>
                      </a:lnTo>
                      <a:lnTo>
                        <a:pt x="36" y="507"/>
                      </a:lnTo>
                      <a:lnTo>
                        <a:pt x="38" y="501"/>
                      </a:lnTo>
                      <a:lnTo>
                        <a:pt x="39" y="493"/>
                      </a:lnTo>
                      <a:lnTo>
                        <a:pt x="41" y="488"/>
                      </a:lnTo>
                      <a:lnTo>
                        <a:pt x="42" y="479"/>
                      </a:lnTo>
                      <a:lnTo>
                        <a:pt x="44" y="471"/>
                      </a:lnTo>
                      <a:lnTo>
                        <a:pt x="47" y="463"/>
                      </a:lnTo>
                      <a:lnTo>
                        <a:pt x="48" y="455"/>
                      </a:lnTo>
                      <a:lnTo>
                        <a:pt x="49" y="445"/>
                      </a:lnTo>
                      <a:lnTo>
                        <a:pt x="52" y="436"/>
                      </a:lnTo>
                      <a:lnTo>
                        <a:pt x="54" y="428"/>
                      </a:lnTo>
                      <a:lnTo>
                        <a:pt x="57" y="419"/>
                      </a:lnTo>
                      <a:lnTo>
                        <a:pt x="58" y="408"/>
                      </a:lnTo>
                      <a:lnTo>
                        <a:pt x="60" y="400"/>
                      </a:lnTo>
                      <a:lnTo>
                        <a:pt x="63" y="389"/>
                      </a:lnTo>
                      <a:lnTo>
                        <a:pt x="64" y="379"/>
                      </a:lnTo>
                      <a:lnTo>
                        <a:pt x="67" y="369"/>
                      </a:lnTo>
                      <a:lnTo>
                        <a:pt x="69" y="359"/>
                      </a:lnTo>
                      <a:lnTo>
                        <a:pt x="72" y="347"/>
                      </a:lnTo>
                      <a:lnTo>
                        <a:pt x="74" y="337"/>
                      </a:lnTo>
                      <a:lnTo>
                        <a:pt x="76" y="325"/>
                      </a:lnTo>
                      <a:lnTo>
                        <a:pt x="77" y="313"/>
                      </a:lnTo>
                      <a:lnTo>
                        <a:pt x="80" y="302"/>
                      </a:lnTo>
                      <a:lnTo>
                        <a:pt x="83" y="290"/>
                      </a:lnTo>
                      <a:lnTo>
                        <a:pt x="85" y="278"/>
                      </a:lnTo>
                      <a:lnTo>
                        <a:pt x="88" y="266"/>
                      </a:lnTo>
                      <a:lnTo>
                        <a:pt x="89" y="253"/>
                      </a:lnTo>
                      <a:lnTo>
                        <a:pt x="92" y="241"/>
                      </a:lnTo>
                      <a:lnTo>
                        <a:pt x="94" y="228"/>
                      </a:lnTo>
                      <a:lnTo>
                        <a:pt x="96" y="215"/>
                      </a:lnTo>
                      <a:lnTo>
                        <a:pt x="98" y="202"/>
                      </a:lnTo>
                      <a:lnTo>
                        <a:pt x="101" y="189"/>
                      </a:lnTo>
                      <a:lnTo>
                        <a:pt x="102" y="176"/>
                      </a:lnTo>
                      <a:lnTo>
                        <a:pt x="105" y="162"/>
                      </a:lnTo>
                      <a:lnTo>
                        <a:pt x="107" y="148"/>
                      </a:lnTo>
                      <a:lnTo>
                        <a:pt x="110" y="134"/>
                      </a:lnTo>
                      <a:lnTo>
                        <a:pt x="111" y="121"/>
                      </a:lnTo>
                      <a:lnTo>
                        <a:pt x="114" y="107"/>
                      </a:lnTo>
                      <a:lnTo>
                        <a:pt x="116" y="92"/>
                      </a:lnTo>
                      <a:lnTo>
                        <a:pt x="118" y="79"/>
                      </a:lnTo>
                      <a:lnTo>
                        <a:pt x="120" y="64"/>
                      </a:lnTo>
                      <a:lnTo>
                        <a:pt x="121" y="49"/>
                      </a:lnTo>
                      <a:lnTo>
                        <a:pt x="124" y="35"/>
                      </a:lnTo>
                      <a:lnTo>
                        <a:pt x="126" y="20"/>
                      </a:lnTo>
                      <a:lnTo>
                        <a:pt x="108" y="0"/>
                      </a:lnTo>
                      <a:lnTo>
                        <a:pt x="108" y="1"/>
                      </a:lnTo>
                      <a:lnTo>
                        <a:pt x="108" y="3"/>
                      </a:lnTo>
                      <a:lnTo>
                        <a:pt x="107" y="6"/>
                      </a:lnTo>
                      <a:lnTo>
                        <a:pt x="107" y="8"/>
                      </a:lnTo>
                      <a:lnTo>
                        <a:pt x="107" y="11"/>
                      </a:lnTo>
                      <a:lnTo>
                        <a:pt x="107" y="14"/>
                      </a:lnTo>
                      <a:lnTo>
                        <a:pt x="105" y="19"/>
                      </a:lnTo>
                      <a:lnTo>
                        <a:pt x="105" y="23"/>
                      </a:lnTo>
                      <a:lnTo>
                        <a:pt x="104" y="28"/>
                      </a:lnTo>
                      <a:lnTo>
                        <a:pt x="104" y="32"/>
                      </a:lnTo>
                      <a:lnTo>
                        <a:pt x="104" y="38"/>
                      </a:lnTo>
                      <a:lnTo>
                        <a:pt x="104" y="44"/>
                      </a:lnTo>
                      <a:lnTo>
                        <a:pt x="102" y="49"/>
                      </a:lnTo>
                      <a:lnTo>
                        <a:pt x="102" y="57"/>
                      </a:lnTo>
                      <a:lnTo>
                        <a:pt x="101" y="63"/>
                      </a:lnTo>
                      <a:lnTo>
                        <a:pt x="99" y="70"/>
                      </a:lnTo>
                      <a:lnTo>
                        <a:pt x="98" y="77"/>
                      </a:lnTo>
                      <a:lnTo>
                        <a:pt x="98" y="86"/>
                      </a:lnTo>
                      <a:lnTo>
                        <a:pt x="96" y="93"/>
                      </a:lnTo>
                      <a:lnTo>
                        <a:pt x="95" y="102"/>
                      </a:lnTo>
                      <a:lnTo>
                        <a:pt x="95" y="111"/>
                      </a:lnTo>
                      <a:lnTo>
                        <a:pt x="94" y="120"/>
                      </a:lnTo>
                      <a:lnTo>
                        <a:pt x="92" y="129"/>
                      </a:lnTo>
                      <a:lnTo>
                        <a:pt x="91" y="139"/>
                      </a:lnTo>
                      <a:lnTo>
                        <a:pt x="91" y="148"/>
                      </a:lnTo>
                      <a:lnTo>
                        <a:pt x="89" y="158"/>
                      </a:lnTo>
                      <a:lnTo>
                        <a:pt x="88" y="168"/>
                      </a:lnTo>
                      <a:lnTo>
                        <a:pt x="86" y="178"/>
                      </a:lnTo>
                      <a:lnTo>
                        <a:pt x="85" y="189"/>
                      </a:lnTo>
                      <a:lnTo>
                        <a:pt x="83" y="200"/>
                      </a:lnTo>
                      <a:lnTo>
                        <a:pt x="80" y="211"/>
                      </a:lnTo>
                      <a:lnTo>
                        <a:pt x="79" y="222"/>
                      </a:lnTo>
                      <a:lnTo>
                        <a:pt x="77" y="233"/>
                      </a:lnTo>
                      <a:lnTo>
                        <a:pt x="76" y="244"/>
                      </a:lnTo>
                      <a:lnTo>
                        <a:pt x="73" y="256"/>
                      </a:lnTo>
                      <a:lnTo>
                        <a:pt x="72" y="268"/>
                      </a:lnTo>
                      <a:lnTo>
                        <a:pt x="70" y="281"/>
                      </a:lnTo>
                      <a:lnTo>
                        <a:pt x="67" y="293"/>
                      </a:lnTo>
                      <a:lnTo>
                        <a:pt x="66" y="304"/>
                      </a:lnTo>
                      <a:lnTo>
                        <a:pt x="63" y="316"/>
                      </a:lnTo>
                      <a:lnTo>
                        <a:pt x="61" y="328"/>
                      </a:lnTo>
                      <a:lnTo>
                        <a:pt x="58" y="341"/>
                      </a:lnTo>
                      <a:lnTo>
                        <a:pt x="57" y="353"/>
                      </a:lnTo>
                      <a:lnTo>
                        <a:pt x="54" y="365"/>
                      </a:lnTo>
                      <a:lnTo>
                        <a:pt x="51" y="378"/>
                      </a:lnTo>
                      <a:lnTo>
                        <a:pt x="49" y="391"/>
                      </a:lnTo>
                      <a:lnTo>
                        <a:pt x="47" y="403"/>
                      </a:lnTo>
                      <a:lnTo>
                        <a:pt x="44" y="416"/>
                      </a:lnTo>
                      <a:lnTo>
                        <a:pt x="41" y="428"/>
                      </a:lnTo>
                      <a:lnTo>
                        <a:pt x="38" y="441"/>
                      </a:lnTo>
                      <a:lnTo>
                        <a:pt x="35" y="452"/>
                      </a:lnTo>
                      <a:lnTo>
                        <a:pt x="33" y="466"/>
                      </a:lnTo>
                      <a:lnTo>
                        <a:pt x="29" y="477"/>
                      </a:lnTo>
                      <a:lnTo>
                        <a:pt x="27" y="491"/>
                      </a:lnTo>
                      <a:lnTo>
                        <a:pt x="23" y="502"/>
                      </a:lnTo>
                      <a:lnTo>
                        <a:pt x="20" y="515"/>
                      </a:lnTo>
                      <a:lnTo>
                        <a:pt x="17" y="527"/>
                      </a:lnTo>
                      <a:lnTo>
                        <a:pt x="14" y="539"/>
                      </a:lnTo>
                      <a:lnTo>
                        <a:pt x="11" y="552"/>
                      </a:lnTo>
                      <a:lnTo>
                        <a:pt x="7" y="564"/>
                      </a:lnTo>
                      <a:lnTo>
                        <a:pt x="4" y="576"/>
                      </a:lnTo>
                      <a:lnTo>
                        <a:pt x="1" y="587"/>
                      </a:lnTo>
                      <a:lnTo>
                        <a:pt x="0" y="589"/>
                      </a:lnTo>
                      <a:lnTo>
                        <a:pt x="0" y="592"/>
                      </a:lnTo>
                      <a:lnTo>
                        <a:pt x="0" y="593"/>
                      </a:lnTo>
                      <a:lnTo>
                        <a:pt x="1" y="595"/>
                      </a:lnTo>
                      <a:lnTo>
                        <a:pt x="2" y="596"/>
                      </a:lnTo>
                      <a:lnTo>
                        <a:pt x="7" y="596"/>
                      </a:lnTo>
                      <a:lnTo>
                        <a:pt x="11" y="596"/>
                      </a:lnTo>
                      <a:lnTo>
                        <a:pt x="13" y="596"/>
                      </a:lnTo>
                      <a:lnTo>
                        <a:pt x="17" y="596"/>
                      </a:lnTo>
                      <a:lnTo>
                        <a:pt x="20" y="596"/>
                      </a:lnTo>
                      <a:lnTo>
                        <a:pt x="25" y="596"/>
                      </a:lnTo>
                      <a:lnTo>
                        <a:pt x="30" y="596"/>
                      </a:lnTo>
                      <a:lnTo>
                        <a:pt x="36" y="596"/>
                      </a:lnTo>
                      <a:lnTo>
                        <a:pt x="41" y="596"/>
                      </a:lnTo>
                      <a:lnTo>
                        <a:pt x="48" y="596"/>
                      </a:lnTo>
                      <a:lnTo>
                        <a:pt x="55" y="596"/>
                      </a:lnTo>
                      <a:lnTo>
                        <a:pt x="63" y="596"/>
                      </a:lnTo>
                      <a:lnTo>
                        <a:pt x="70" y="596"/>
                      </a:lnTo>
                      <a:lnTo>
                        <a:pt x="79" y="596"/>
                      </a:lnTo>
                      <a:lnTo>
                        <a:pt x="88" y="596"/>
                      </a:lnTo>
                      <a:lnTo>
                        <a:pt x="96" y="596"/>
                      </a:lnTo>
                      <a:lnTo>
                        <a:pt x="107" y="596"/>
                      </a:lnTo>
                      <a:lnTo>
                        <a:pt x="117" y="598"/>
                      </a:lnTo>
                      <a:lnTo>
                        <a:pt x="127" y="598"/>
                      </a:lnTo>
                      <a:lnTo>
                        <a:pt x="138" y="598"/>
                      </a:lnTo>
                      <a:lnTo>
                        <a:pt x="148" y="599"/>
                      </a:lnTo>
                      <a:lnTo>
                        <a:pt x="161" y="599"/>
                      </a:lnTo>
                      <a:lnTo>
                        <a:pt x="171" y="599"/>
                      </a:lnTo>
                      <a:lnTo>
                        <a:pt x="185" y="599"/>
                      </a:lnTo>
                      <a:lnTo>
                        <a:pt x="196" y="600"/>
                      </a:lnTo>
                      <a:lnTo>
                        <a:pt x="210" y="600"/>
                      </a:lnTo>
                      <a:lnTo>
                        <a:pt x="221" y="602"/>
                      </a:lnTo>
                      <a:lnTo>
                        <a:pt x="234" y="602"/>
                      </a:lnTo>
                      <a:lnTo>
                        <a:pt x="249" y="603"/>
                      </a:lnTo>
                      <a:lnTo>
                        <a:pt x="262" y="605"/>
                      </a:lnTo>
                      <a:lnTo>
                        <a:pt x="277" y="605"/>
                      </a:lnTo>
                      <a:lnTo>
                        <a:pt x="290" y="605"/>
                      </a:lnTo>
                      <a:lnTo>
                        <a:pt x="305" y="606"/>
                      </a:lnTo>
                      <a:lnTo>
                        <a:pt x="320" y="608"/>
                      </a:lnTo>
                      <a:lnTo>
                        <a:pt x="334" y="608"/>
                      </a:lnTo>
                      <a:lnTo>
                        <a:pt x="349" y="609"/>
                      </a:lnTo>
                      <a:lnTo>
                        <a:pt x="364" y="609"/>
                      </a:lnTo>
                      <a:lnTo>
                        <a:pt x="380" y="611"/>
                      </a:lnTo>
                      <a:lnTo>
                        <a:pt x="395" y="612"/>
                      </a:lnTo>
                      <a:lnTo>
                        <a:pt x="411" y="614"/>
                      </a:lnTo>
                      <a:lnTo>
                        <a:pt x="425" y="615"/>
                      </a:lnTo>
                      <a:lnTo>
                        <a:pt x="442" y="617"/>
                      </a:lnTo>
                      <a:lnTo>
                        <a:pt x="456" y="618"/>
                      </a:lnTo>
                      <a:lnTo>
                        <a:pt x="472" y="618"/>
                      </a:lnTo>
                      <a:lnTo>
                        <a:pt x="489" y="621"/>
                      </a:lnTo>
                      <a:lnTo>
                        <a:pt x="505" y="622"/>
                      </a:lnTo>
                      <a:lnTo>
                        <a:pt x="521" y="622"/>
                      </a:lnTo>
                      <a:lnTo>
                        <a:pt x="536" y="625"/>
                      </a:lnTo>
                      <a:lnTo>
                        <a:pt x="552" y="627"/>
                      </a:lnTo>
                      <a:lnTo>
                        <a:pt x="568" y="628"/>
                      </a:lnTo>
                      <a:lnTo>
                        <a:pt x="582" y="630"/>
                      </a:lnTo>
                      <a:lnTo>
                        <a:pt x="599" y="633"/>
                      </a:lnTo>
                      <a:lnTo>
                        <a:pt x="615" y="634"/>
                      </a:lnTo>
                      <a:lnTo>
                        <a:pt x="631" y="637"/>
                      </a:lnTo>
                      <a:lnTo>
                        <a:pt x="646" y="639"/>
                      </a:lnTo>
                      <a:lnTo>
                        <a:pt x="662" y="641"/>
                      </a:lnTo>
                      <a:lnTo>
                        <a:pt x="676" y="643"/>
                      </a:lnTo>
                      <a:lnTo>
                        <a:pt x="693" y="646"/>
                      </a:lnTo>
                      <a:lnTo>
                        <a:pt x="707" y="649"/>
                      </a:lnTo>
                      <a:lnTo>
                        <a:pt x="723" y="652"/>
                      </a:lnTo>
                      <a:lnTo>
                        <a:pt x="738" y="653"/>
                      </a:lnTo>
                      <a:lnTo>
                        <a:pt x="753" y="656"/>
                      </a:lnTo>
                      <a:lnTo>
                        <a:pt x="737" y="643"/>
                      </a:lnTo>
                      <a:close/>
                    </a:path>
                  </a:pathLst>
                </a:custGeom>
                <a:solidFill>
                  <a:srgbClr val="66664F"/>
                </a:solidFill>
                <a:ln w="9525">
                  <a:noFill/>
                  <a:round/>
                  <a:headEnd/>
                  <a:tailEnd/>
                </a:ln>
              </p:spPr>
              <p:txBody>
                <a:bodyPr/>
                <a:lstStyle/>
                <a:p>
                  <a:endParaRPr lang="en-US" sz="1725"/>
                </a:p>
              </p:txBody>
            </p:sp>
            <p:sp>
              <p:nvSpPr>
                <p:cNvPr id="5815" name="Freeform 163"/>
                <p:cNvSpPr>
                  <a:spLocks/>
                </p:cNvSpPr>
                <p:nvPr/>
              </p:nvSpPr>
              <p:spPr bwMode="auto">
                <a:xfrm>
                  <a:off x="4012" y="3312"/>
                  <a:ext cx="406" cy="16"/>
                </a:xfrm>
                <a:custGeom>
                  <a:avLst/>
                  <a:gdLst>
                    <a:gd name="T0" fmla="*/ 2 w 812"/>
                    <a:gd name="T1" fmla="*/ 11 h 32"/>
                    <a:gd name="T2" fmla="*/ 7 w 812"/>
                    <a:gd name="T3" fmla="*/ 10 h 32"/>
                    <a:gd name="T4" fmla="*/ 13 w 812"/>
                    <a:gd name="T5" fmla="*/ 9 h 32"/>
                    <a:gd name="T6" fmla="*/ 19 w 812"/>
                    <a:gd name="T7" fmla="*/ 8 h 32"/>
                    <a:gd name="T8" fmla="*/ 25 w 812"/>
                    <a:gd name="T9" fmla="*/ 8 h 32"/>
                    <a:gd name="T10" fmla="*/ 33 w 812"/>
                    <a:gd name="T11" fmla="*/ 7 h 32"/>
                    <a:gd name="T12" fmla="*/ 42 w 812"/>
                    <a:gd name="T13" fmla="*/ 6 h 32"/>
                    <a:gd name="T14" fmla="*/ 50 w 812"/>
                    <a:gd name="T15" fmla="*/ 6 h 32"/>
                    <a:gd name="T16" fmla="*/ 61 w 812"/>
                    <a:gd name="T17" fmla="*/ 5 h 32"/>
                    <a:gd name="T18" fmla="*/ 72 w 812"/>
                    <a:gd name="T19" fmla="*/ 4 h 32"/>
                    <a:gd name="T20" fmla="*/ 84 w 812"/>
                    <a:gd name="T21" fmla="*/ 3 h 32"/>
                    <a:gd name="T22" fmla="*/ 97 w 812"/>
                    <a:gd name="T23" fmla="*/ 3 h 32"/>
                    <a:gd name="T24" fmla="*/ 109 w 812"/>
                    <a:gd name="T25" fmla="*/ 2 h 32"/>
                    <a:gd name="T26" fmla="*/ 123 w 812"/>
                    <a:gd name="T27" fmla="*/ 2 h 32"/>
                    <a:gd name="T28" fmla="*/ 138 w 812"/>
                    <a:gd name="T29" fmla="*/ 1 h 32"/>
                    <a:gd name="T30" fmla="*/ 154 w 812"/>
                    <a:gd name="T31" fmla="*/ 1 h 32"/>
                    <a:gd name="T32" fmla="*/ 170 w 812"/>
                    <a:gd name="T33" fmla="*/ 1 h 32"/>
                    <a:gd name="T34" fmla="*/ 185 w 812"/>
                    <a:gd name="T35" fmla="*/ 0 h 32"/>
                    <a:gd name="T36" fmla="*/ 203 w 812"/>
                    <a:gd name="T37" fmla="*/ 0 h 32"/>
                    <a:gd name="T38" fmla="*/ 217 w 812"/>
                    <a:gd name="T39" fmla="*/ 0 h 32"/>
                    <a:gd name="T40" fmla="*/ 225 w 812"/>
                    <a:gd name="T41" fmla="*/ 0 h 32"/>
                    <a:gd name="T42" fmla="*/ 233 w 812"/>
                    <a:gd name="T43" fmla="*/ 0 h 32"/>
                    <a:gd name="T44" fmla="*/ 242 w 812"/>
                    <a:gd name="T45" fmla="*/ 0 h 32"/>
                    <a:gd name="T46" fmla="*/ 250 w 812"/>
                    <a:gd name="T47" fmla="*/ 0 h 32"/>
                    <a:gd name="T48" fmla="*/ 260 w 812"/>
                    <a:gd name="T49" fmla="*/ 1 h 32"/>
                    <a:gd name="T50" fmla="*/ 268 w 812"/>
                    <a:gd name="T51" fmla="*/ 1 h 32"/>
                    <a:gd name="T52" fmla="*/ 277 w 812"/>
                    <a:gd name="T53" fmla="*/ 1 h 32"/>
                    <a:gd name="T54" fmla="*/ 286 w 812"/>
                    <a:gd name="T55" fmla="*/ 1 h 32"/>
                    <a:gd name="T56" fmla="*/ 295 w 812"/>
                    <a:gd name="T57" fmla="*/ 1 h 32"/>
                    <a:gd name="T58" fmla="*/ 304 w 812"/>
                    <a:gd name="T59" fmla="*/ 1 h 32"/>
                    <a:gd name="T60" fmla="*/ 313 w 812"/>
                    <a:gd name="T61" fmla="*/ 2 h 32"/>
                    <a:gd name="T62" fmla="*/ 322 w 812"/>
                    <a:gd name="T63" fmla="*/ 2 h 32"/>
                    <a:gd name="T64" fmla="*/ 332 w 812"/>
                    <a:gd name="T65" fmla="*/ 2 h 32"/>
                    <a:gd name="T66" fmla="*/ 340 w 812"/>
                    <a:gd name="T67" fmla="*/ 3 h 32"/>
                    <a:gd name="T68" fmla="*/ 350 w 812"/>
                    <a:gd name="T69" fmla="*/ 3 h 32"/>
                    <a:gd name="T70" fmla="*/ 359 w 812"/>
                    <a:gd name="T71" fmla="*/ 4 h 32"/>
                    <a:gd name="T72" fmla="*/ 368 w 812"/>
                    <a:gd name="T73" fmla="*/ 5 h 32"/>
                    <a:gd name="T74" fmla="*/ 378 w 812"/>
                    <a:gd name="T75" fmla="*/ 5 h 32"/>
                    <a:gd name="T76" fmla="*/ 387 w 812"/>
                    <a:gd name="T77" fmla="*/ 7 h 32"/>
                    <a:gd name="T78" fmla="*/ 397 w 812"/>
                    <a:gd name="T79" fmla="*/ 8 h 32"/>
                    <a:gd name="T80" fmla="*/ 406 w 812"/>
                    <a:gd name="T81" fmla="*/ 8 h 32"/>
                    <a:gd name="T82" fmla="*/ 380 w 812"/>
                    <a:gd name="T83" fmla="*/ 15 h 32"/>
                    <a:gd name="T84" fmla="*/ 375 w 812"/>
                    <a:gd name="T85" fmla="*/ 15 h 32"/>
                    <a:gd name="T86" fmla="*/ 368 w 812"/>
                    <a:gd name="T87" fmla="*/ 14 h 32"/>
                    <a:gd name="T88" fmla="*/ 358 w 812"/>
                    <a:gd name="T89" fmla="*/ 13 h 32"/>
                    <a:gd name="T90" fmla="*/ 347 w 812"/>
                    <a:gd name="T91" fmla="*/ 13 h 32"/>
                    <a:gd name="T92" fmla="*/ 333 w 812"/>
                    <a:gd name="T93" fmla="*/ 12 h 32"/>
                    <a:gd name="T94" fmla="*/ 318 w 812"/>
                    <a:gd name="T95" fmla="*/ 11 h 32"/>
                    <a:gd name="T96" fmla="*/ 301 w 812"/>
                    <a:gd name="T97" fmla="*/ 10 h 32"/>
                    <a:gd name="T98" fmla="*/ 282 w 812"/>
                    <a:gd name="T99" fmla="*/ 9 h 32"/>
                    <a:gd name="T100" fmla="*/ 263 w 812"/>
                    <a:gd name="T101" fmla="*/ 8 h 32"/>
                    <a:gd name="T102" fmla="*/ 242 w 812"/>
                    <a:gd name="T103" fmla="*/ 8 h 32"/>
                    <a:gd name="T104" fmla="*/ 220 w 812"/>
                    <a:gd name="T105" fmla="*/ 7 h 32"/>
                    <a:gd name="T106" fmla="*/ 199 w 812"/>
                    <a:gd name="T107" fmla="*/ 7 h 32"/>
                    <a:gd name="T108" fmla="*/ 175 w 812"/>
                    <a:gd name="T109" fmla="*/ 7 h 32"/>
                    <a:gd name="T110" fmla="*/ 152 w 812"/>
                    <a:gd name="T111" fmla="*/ 7 h 32"/>
                    <a:gd name="T112" fmla="*/ 127 w 812"/>
                    <a:gd name="T113" fmla="*/ 8 h 32"/>
                    <a:gd name="T114" fmla="*/ 103 w 812"/>
                    <a:gd name="T115" fmla="*/ 8 h 32"/>
                    <a:gd name="T116" fmla="*/ 80 w 812"/>
                    <a:gd name="T117" fmla="*/ 9 h 32"/>
                    <a:gd name="T118" fmla="*/ 55 w 812"/>
                    <a:gd name="T119" fmla="*/ 11 h 32"/>
                    <a:gd name="T120" fmla="*/ 32 w 812"/>
                    <a:gd name="T121" fmla="*/ 13 h 32"/>
                    <a:gd name="T122" fmla="*/ 9 w 812"/>
                    <a:gd name="T123" fmla="*/ 16 h 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2"/>
                    <a:gd name="T187" fmla="*/ 0 h 32"/>
                    <a:gd name="T188" fmla="*/ 812 w 812"/>
                    <a:gd name="T189" fmla="*/ 32 h 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2" h="32">
                      <a:moveTo>
                        <a:pt x="0" y="22"/>
                      </a:moveTo>
                      <a:lnTo>
                        <a:pt x="0" y="22"/>
                      </a:lnTo>
                      <a:lnTo>
                        <a:pt x="3" y="22"/>
                      </a:lnTo>
                      <a:lnTo>
                        <a:pt x="5" y="20"/>
                      </a:lnTo>
                      <a:lnTo>
                        <a:pt x="9" y="20"/>
                      </a:lnTo>
                      <a:lnTo>
                        <a:pt x="14" y="20"/>
                      </a:lnTo>
                      <a:lnTo>
                        <a:pt x="20" y="20"/>
                      </a:lnTo>
                      <a:lnTo>
                        <a:pt x="22" y="19"/>
                      </a:lnTo>
                      <a:lnTo>
                        <a:pt x="25" y="19"/>
                      </a:lnTo>
                      <a:lnTo>
                        <a:pt x="28" y="19"/>
                      </a:lnTo>
                      <a:lnTo>
                        <a:pt x="33" y="19"/>
                      </a:lnTo>
                      <a:lnTo>
                        <a:pt x="37" y="17"/>
                      </a:lnTo>
                      <a:lnTo>
                        <a:pt x="42" y="17"/>
                      </a:lnTo>
                      <a:lnTo>
                        <a:pt x="44" y="17"/>
                      </a:lnTo>
                      <a:lnTo>
                        <a:pt x="50" y="16"/>
                      </a:lnTo>
                      <a:lnTo>
                        <a:pt x="55" y="16"/>
                      </a:lnTo>
                      <a:lnTo>
                        <a:pt x="61" y="14"/>
                      </a:lnTo>
                      <a:lnTo>
                        <a:pt x="65" y="14"/>
                      </a:lnTo>
                      <a:lnTo>
                        <a:pt x="71" y="14"/>
                      </a:lnTo>
                      <a:lnTo>
                        <a:pt x="77" y="14"/>
                      </a:lnTo>
                      <a:lnTo>
                        <a:pt x="83" y="13"/>
                      </a:lnTo>
                      <a:lnTo>
                        <a:pt x="89" y="13"/>
                      </a:lnTo>
                      <a:lnTo>
                        <a:pt x="94" y="13"/>
                      </a:lnTo>
                      <a:lnTo>
                        <a:pt x="100" y="13"/>
                      </a:lnTo>
                      <a:lnTo>
                        <a:pt x="108" y="11"/>
                      </a:lnTo>
                      <a:lnTo>
                        <a:pt x="115" y="11"/>
                      </a:lnTo>
                      <a:lnTo>
                        <a:pt x="122" y="11"/>
                      </a:lnTo>
                      <a:lnTo>
                        <a:pt x="128" y="10"/>
                      </a:lnTo>
                      <a:lnTo>
                        <a:pt x="136" y="10"/>
                      </a:lnTo>
                      <a:lnTo>
                        <a:pt x="143" y="8"/>
                      </a:lnTo>
                      <a:lnTo>
                        <a:pt x="152" y="8"/>
                      </a:lnTo>
                      <a:lnTo>
                        <a:pt x="159" y="8"/>
                      </a:lnTo>
                      <a:lnTo>
                        <a:pt x="168" y="7"/>
                      </a:lnTo>
                      <a:lnTo>
                        <a:pt x="175" y="7"/>
                      </a:lnTo>
                      <a:lnTo>
                        <a:pt x="184" y="7"/>
                      </a:lnTo>
                      <a:lnTo>
                        <a:pt x="193" y="7"/>
                      </a:lnTo>
                      <a:lnTo>
                        <a:pt x="202" y="5"/>
                      </a:lnTo>
                      <a:lnTo>
                        <a:pt x="210" y="5"/>
                      </a:lnTo>
                      <a:lnTo>
                        <a:pt x="219" y="5"/>
                      </a:lnTo>
                      <a:lnTo>
                        <a:pt x="228" y="4"/>
                      </a:lnTo>
                      <a:lnTo>
                        <a:pt x="238" y="4"/>
                      </a:lnTo>
                      <a:lnTo>
                        <a:pt x="247" y="4"/>
                      </a:lnTo>
                      <a:lnTo>
                        <a:pt x="257" y="4"/>
                      </a:lnTo>
                      <a:lnTo>
                        <a:pt x="266" y="3"/>
                      </a:lnTo>
                      <a:lnTo>
                        <a:pt x="276" y="3"/>
                      </a:lnTo>
                      <a:lnTo>
                        <a:pt x="287" y="1"/>
                      </a:lnTo>
                      <a:lnTo>
                        <a:pt x="297" y="1"/>
                      </a:lnTo>
                      <a:lnTo>
                        <a:pt x="307" y="1"/>
                      </a:lnTo>
                      <a:lnTo>
                        <a:pt x="318" y="1"/>
                      </a:lnTo>
                      <a:lnTo>
                        <a:pt x="328" y="1"/>
                      </a:lnTo>
                      <a:lnTo>
                        <a:pt x="340" y="1"/>
                      </a:lnTo>
                      <a:lnTo>
                        <a:pt x="350" y="0"/>
                      </a:lnTo>
                      <a:lnTo>
                        <a:pt x="360" y="0"/>
                      </a:lnTo>
                      <a:lnTo>
                        <a:pt x="370" y="0"/>
                      </a:lnTo>
                      <a:lnTo>
                        <a:pt x="384" y="0"/>
                      </a:lnTo>
                      <a:lnTo>
                        <a:pt x="394" y="0"/>
                      </a:lnTo>
                      <a:lnTo>
                        <a:pt x="406" y="0"/>
                      </a:lnTo>
                      <a:lnTo>
                        <a:pt x="417" y="0"/>
                      </a:lnTo>
                      <a:lnTo>
                        <a:pt x="429" y="0"/>
                      </a:lnTo>
                      <a:lnTo>
                        <a:pt x="434" y="0"/>
                      </a:lnTo>
                      <a:lnTo>
                        <a:pt x="439" y="0"/>
                      </a:lnTo>
                      <a:lnTo>
                        <a:pt x="445" y="0"/>
                      </a:lnTo>
                      <a:lnTo>
                        <a:pt x="451" y="0"/>
                      </a:lnTo>
                      <a:lnTo>
                        <a:pt x="456" y="0"/>
                      </a:lnTo>
                      <a:lnTo>
                        <a:pt x="461" y="0"/>
                      </a:lnTo>
                      <a:lnTo>
                        <a:pt x="467" y="0"/>
                      </a:lnTo>
                      <a:lnTo>
                        <a:pt x="473" y="0"/>
                      </a:lnTo>
                      <a:lnTo>
                        <a:pt x="478" y="0"/>
                      </a:lnTo>
                      <a:lnTo>
                        <a:pt x="484" y="0"/>
                      </a:lnTo>
                      <a:lnTo>
                        <a:pt x="489" y="0"/>
                      </a:lnTo>
                      <a:lnTo>
                        <a:pt x="495" y="0"/>
                      </a:lnTo>
                      <a:lnTo>
                        <a:pt x="501" y="0"/>
                      </a:lnTo>
                      <a:lnTo>
                        <a:pt x="507" y="0"/>
                      </a:lnTo>
                      <a:lnTo>
                        <a:pt x="513" y="0"/>
                      </a:lnTo>
                      <a:lnTo>
                        <a:pt x="519" y="1"/>
                      </a:lnTo>
                      <a:lnTo>
                        <a:pt x="525" y="1"/>
                      </a:lnTo>
                      <a:lnTo>
                        <a:pt x="531" y="1"/>
                      </a:lnTo>
                      <a:lnTo>
                        <a:pt x="535" y="1"/>
                      </a:lnTo>
                      <a:lnTo>
                        <a:pt x="542" y="1"/>
                      </a:lnTo>
                      <a:lnTo>
                        <a:pt x="548" y="1"/>
                      </a:lnTo>
                      <a:lnTo>
                        <a:pt x="554" y="1"/>
                      </a:lnTo>
                      <a:lnTo>
                        <a:pt x="560" y="1"/>
                      </a:lnTo>
                      <a:lnTo>
                        <a:pt x="566" y="1"/>
                      </a:lnTo>
                      <a:lnTo>
                        <a:pt x="572" y="1"/>
                      </a:lnTo>
                      <a:lnTo>
                        <a:pt x="577" y="1"/>
                      </a:lnTo>
                      <a:lnTo>
                        <a:pt x="583" y="1"/>
                      </a:lnTo>
                      <a:lnTo>
                        <a:pt x="589" y="1"/>
                      </a:lnTo>
                      <a:lnTo>
                        <a:pt x="595" y="1"/>
                      </a:lnTo>
                      <a:lnTo>
                        <a:pt x="602" y="3"/>
                      </a:lnTo>
                      <a:lnTo>
                        <a:pt x="608" y="3"/>
                      </a:lnTo>
                      <a:lnTo>
                        <a:pt x="614" y="4"/>
                      </a:lnTo>
                      <a:lnTo>
                        <a:pt x="620" y="4"/>
                      </a:lnTo>
                      <a:lnTo>
                        <a:pt x="626" y="4"/>
                      </a:lnTo>
                      <a:lnTo>
                        <a:pt x="632" y="4"/>
                      </a:lnTo>
                      <a:lnTo>
                        <a:pt x="638" y="4"/>
                      </a:lnTo>
                      <a:lnTo>
                        <a:pt x="644" y="4"/>
                      </a:lnTo>
                      <a:lnTo>
                        <a:pt x="649" y="4"/>
                      </a:lnTo>
                      <a:lnTo>
                        <a:pt x="655" y="4"/>
                      </a:lnTo>
                      <a:lnTo>
                        <a:pt x="663" y="5"/>
                      </a:lnTo>
                      <a:lnTo>
                        <a:pt x="667" y="5"/>
                      </a:lnTo>
                      <a:lnTo>
                        <a:pt x="674" y="5"/>
                      </a:lnTo>
                      <a:lnTo>
                        <a:pt x="680" y="7"/>
                      </a:lnTo>
                      <a:lnTo>
                        <a:pt x="686" y="7"/>
                      </a:lnTo>
                      <a:lnTo>
                        <a:pt x="692" y="7"/>
                      </a:lnTo>
                      <a:lnTo>
                        <a:pt x="699" y="7"/>
                      </a:lnTo>
                      <a:lnTo>
                        <a:pt x="705" y="8"/>
                      </a:lnTo>
                      <a:lnTo>
                        <a:pt x="711" y="8"/>
                      </a:lnTo>
                      <a:lnTo>
                        <a:pt x="717" y="8"/>
                      </a:lnTo>
                      <a:lnTo>
                        <a:pt x="724" y="10"/>
                      </a:lnTo>
                      <a:lnTo>
                        <a:pt x="730" y="10"/>
                      </a:lnTo>
                      <a:lnTo>
                        <a:pt x="736" y="10"/>
                      </a:lnTo>
                      <a:lnTo>
                        <a:pt x="742" y="10"/>
                      </a:lnTo>
                      <a:lnTo>
                        <a:pt x="749" y="11"/>
                      </a:lnTo>
                      <a:lnTo>
                        <a:pt x="755" y="11"/>
                      </a:lnTo>
                      <a:lnTo>
                        <a:pt x="761" y="13"/>
                      </a:lnTo>
                      <a:lnTo>
                        <a:pt x="767" y="13"/>
                      </a:lnTo>
                      <a:lnTo>
                        <a:pt x="774" y="14"/>
                      </a:lnTo>
                      <a:lnTo>
                        <a:pt x="780" y="14"/>
                      </a:lnTo>
                      <a:lnTo>
                        <a:pt x="787" y="14"/>
                      </a:lnTo>
                      <a:lnTo>
                        <a:pt x="793" y="16"/>
                      </a:lnTo>
                      <a:lnTo>
                        <a:pt x="799" y="16"/>
                      </a:lnTo>
                      <a:lnTo>
                        <a:pt x="805" y="17"/>
                      </a:lnTo>
                      <a:lnTo>
                        <a:pt x="812" y="17"/>
                      </a:lnTo>
                      <a:lnTo>
                        <a:pt x="764" y="32"/>
                      </a:lnTo>
                      <a:lnTo>
                        <a:pt x="763" y="32"/>
                      </a:lnTo>
                      <a:lnTo>
                        <a:pt x="760" y="30"/>
                      </a:lnTo>
                      <a:lnTo>
                        <a:pt x="757" y="30"/>
                      </a:lnTo>
                      <a:lnTo>
                        <a:pt x="754" y="30"/>
                      </a:lnTo>
                      <a:lnTo>
                        <a:pt x="749" y="30"/>
                      </a:lnTo>
                      <a:lnTo>
                        <a:pt x="745" y="30"/>
                      </a:lnTo>
                      <a:lnTo>
                        <a:pt x="740" y="29"/>
                      </a:lnTo>
                      <a:lnTo>
                        <a:pt x="735" y="29"/>
                      </a:lnTo>
                      <a:lnTo>
                        <a:pt x="729" y="27"/>
                      </a:lnTo>
                      <a:lnTo>
                        <a:pt x="723" y="27"/>
                      </a:lnTo>
                      <a:lnTo>
                        <a:pt x="716" y="27"/>
                      </a:lnTo>
                      <a:lnTo>
                        <a:pt x="708" y="27"/>
                      </a:lnTo>
                      <a:lnTo>
                        <a:pt x="701" y="26"/>
                      </a:lnTo>
                      <a:lnTo>
                        <a:pt x="693" y="26"/>
                      </a:lnTo>
                      <a:lnTo>
                        <a:pt x="683" y="26"/>
                      </a:lnTo>
                      <a:lnTo>
                        <a:pt x="674" y="25"/>
                      </a:lnTo>
                      <a:lnTo>
                        <a:pt x="666" y="25"/>
                      </a:lnTo>
                      <a:lnTo>
                        <a:pt x="655" y="23"/>
                      </a:lnTo>
                      <a:lnTo>
                        <a:pt x="645" y="22"/>
                      </a:lnTo>
                      <a:lnTo>
                        <a:pt x="635" y="22"/>
                      </a:lnTo>
                      <a:lnTo>
                        <a:pt x="623" y="22"/>
                      </a:lnTo>
                      <a:lnTo>
                        <a:pt x="613" y="22"/>
                      </a:lnTo>
                      <a:lnTo>
                        <a:pt x="601" y="20"/>
                      </a:lnTo>
                      <a:lnTo>
                        <a:pt x="589" y="20"/>
                      </a:lnTo>
                      <a:lnTo>
                        <a:pt x="576" y="19"/>
                      </a:lnTo>
                      <a:lnTo>
                        <a:pt x="564" y="19"/>
                      </a:lnTo>
                      <a:lnTo>
                        <a:pt x="551" y="19"/>
                      </a:lnTo>
                      <a:lnTo>
                        <a:pt x="539" y="17"/>
                      </a:lnTo>
                      <a:lnTo>
                        <a:pt x="526" y="17"/>
                      </a:lnTo>
                      <a:lnTo>
                        <a:pt x="513" y="17"/>
                      </a:lnTo>
                      <a:lnTo>
                        <a:pt x="498" y="17"/>
                      </a:lnTo>
                      <a:lnTo>
                        <a:pt x="484" y="16"/>
                      </a:lnTo>
                      <a:lnTo>
                        <a:pt x="470" y="16"/>
                      </a:lnTo>
                      <a:lnTo>
                        <a:pt x="456" y="16"/>
                      </a:lnTo>
                      <a:lnTo>
                        <a:pt x="441" y="14"/>
                      </a:lnTo>
                      <a:lnTo>
                        <a:pt x="425" y="14"/>
                      </a:lnTo>
                      <a:lnTo>
                        <a:pt x="410" y="14"/>
                      </a:lnTo>
                      <a:lnTo>
                        <a:pt x="397" y="14"/>
                      </a:lnTo>
                      <a:lnTo>
                        <a:pt x="381" y="14"/>
                      </a:lnTo>
                      <a:lnTo>
                        <a:pt x="365" y="14"/>
                      </a:lnTo>
                      <a:lnTo>
                        <a:pt x="350" y="14"/>
                      </a:lnTo>
                      <a:lnTo>
                        <a:pt x="334" y="14"/>
                      </a:lnTo>
                      <a:lnTo>
                        <a:pt x="319" y="14"/>
                      </a:lnTo>
                      <a:lnTo>
                        <a:pt x="303" y="14"/>
                      </a:lnTo>
                      <a:lnTo>
                        <a:pt x="287" y="14"/>
                      </a:lnTo>
                      <a:lnTo>
                        <a:pt x="272" y="16"/>
                      </a:lnTo>
                      <a:lnTo>
                        <a:pt x="254" y="16"/>
                      </a:lnTo>
                      <a:lnTo>
                        <a:pt x="238" y="16"/>
                      </a:lnTo>
                      <a:lnTo>
                        <a:pt x="222" y="16"/>
                      </a:lnTo>
                      <a:lnTo>
                        <a:pt x="206" y="17"/>
                      </a:lnTo>
                      <a:lnTo>
                        <a:pt x="191" y="17"/>
                      </a:lnTo>
                      <a:lnTo>
                        <a:pt x="175" y="19"/>
                      </a:lnTo>
                      <a:lnTo>
                        <a:pt x="159" y="19"/>
                      </a:lnTo>
                      <a:lnTo>
                        <a:pt x="143" y="20"/>
                      </a:lnTo>
                      <a:lnTo>
                        <a:pt x="127" y="22"/>
                      </a:lnTo>
                      <a:lnTo>
                        <a:pt x="111" y="22"/>
                      </a:lnTo>
                      <a:lnTo>
                        <a:pt x="94" y="23"/>
                      </a:lnTo>
                      <a:lnTo>
                        <a:pt x="80" y="26"/>
                      </a:lnTo>
                      <a:lnTo>
                        <a:pt x="64" y="26"/>
                      </a:lnTo>
                      <a:lnTo>
                        <a:pt x="47" y="27"/>
                      </a:lnTo>
                      <a:lnTo>
                        <a:pt x="33" y="30"/>
                      </a:lnTo>
                      <a:lnTo>
                        <a:pt x="18" y="32"/>
                      </a:lnTo>
                      <a:lnTo>
                        <a:pt x="0" y="22"/>
                      </a:lnTo>
                      <a:close/>
                    </a:path>
                  </a:pathLst>
                </a:custGeom>
                <a:solidFill>
                  <a:srgbClr val="66664F"/>
                </a:solidFill>
                <a:ln w="9525">
                  <a:noFill/>
                  <a:round/>
                  <a:headEnd/>
                  <a:tailEnd/>
                </a:ln>
              </p:spPr>
              <p:txBody>
                <a:bodyPr/>
                <a:lstStyle/>
                <a:p>
                  <a:endParaRPr lang="en-US" sz="1725"/>
                </a:p>
              </p:txBody>
            </p:sp>
            <p:sp>
              <p:nvSpPr>
                <p:cNvPr id="5816" name="Freeform 164"/>
                <p:cNvSpPr>
                  <a:spLocks/>
                </p:cNvSpPr>
                <p:nvPr/>
              </p:nvSpPr>
              <p:spPr bwMode="auto">
                <a:xfrm>
                  <a:off x="4317" y="3325"/>
                  <a:ext cx="101" cy="316"/>
                </a:xfrm>
                <a:custGeom>
                  <a:avLst/>
                  <a:gdLst>
                    <a:gd name="T0" fmla="*/ 101 w 202"/>
                    <a:gd name="T1" fmla="*/ 0 h 631"/>
                    <a:gd name="T2" fmla="*/ 100 w 202"/>
                    <a:gd name="T3" fmla="*/ 4 h 631"/>
                    <a:gd name="T4" fmla="*/ 99 w 202"/>
                    <a:gd name="T5" fmla="*/ 9 h 631"/>
                    <a:gd name="T6" fmla="*/ 98 w 202"/>
                    <a:gd name="T7" fmla="*/ 16 h 631"/>
                    <a:gd name="T8" fmla="*/ 96 w 202"/>
                    <a:gd name="T9" fmla="*/ 25 h 631"/>
                    <a:gd name="T10" fmla="*/ 94 w 202"/>
                    <a:gd name="T11" fmla="*/ 35 h 631"/>
                    <a:gd name="T12" fmla="*/ 92 w 202"/>
                    <a:gd name="T13" fmla="*/ 47 h 631"/>
                    <a:gd name="T14" fmla="*/ 89 w 202"/>
                    <a:gd name="T15" fmla="*/ 61 h 631"/>
                    <a:gd name="T16" fmla="*/ 85 w 202"/>
                    <a:gd name="T17" fmla="*/ 75 h 631"/>
                    <a:gd name="T18" fmla="*/ 82 w 202"/>
                    <a:gd name="T19" fmla="*/ 91 h 631"/>
                    <a:gd name="T20" fmla="*/ 78 w 202"/>
                    <a:gd name="T21" fmla="*/ 108 h 631"/>
                    <a:gd name="T22" fmla="*/ 74 w 202"/>
                    <a:gd name="T23" fmla="*/ 125 h 631"/>
                    <a:gd name="T24" fmla="*/ 68 w 202"/>
                    <a:gd name="T25" fmla="*/ 144 h 631"/>
                    <a:gd name="T26" fmla="*/ 63 w 202"/>
                    <a:gd name="T27" fmla="*/ 163 h 631"/>
                    <a:gd name="T28" fmla="*/ 57 w 202"/>
                    <a:gd name="T29" fmla="*/ 183 h 631"/>
                    <a:gd name="T30" fmla="*/ 51 w 202"/>
                    <a:gd name="T31" fmla="*/ 204 h 631"/>
                    <a:gd name="T32" fmla="*/ 45 w 202"/>
                    <a:gd name="T33" fmla="*/ 224 h 631"/>
                    <a:gd name="T34" fmla="*/ 38 w 202"/>
                    <a:gd name="T35" fmla="*/ 245 h 631"/>
                    <a:gd name="T36" fmla="*/ 30 w 202"/>
                    <a:gd name="T37" fmla="*/ 267 h 631"/>
                    <a:gd name="T38" fmla="*/ 22 w 202"/>
                    <a:gd name="T39" fmla="*/ 288 h 631"/>
                    <a:gd name="T40" fmla="*/ 13 w 202"/>
                    <a:gd name="T41" fmla="*/ 308 h 631"/>
                    <a:gd name="T42" fmla="*/ 0 w 202"/>
                    <a:gd name="T43" fmla="*/ 307 h 631"/>
                    <a:gd name="T44" fmla="*/ 3 w 202"/>
                    <a:gd name="T45" fmla="*/ 302 h 631"/>
                    <a:gd name="T46" fmla="*/ 5 w 202"/>
                    <a:gd name="T47" fmla="*/ 297 h 631"/>
                    <a:gd name="T48" fmla="*/ 7 w 202"/>
                    <a:gd name="T49" fmla="*/ 291 h 631"/>
                    <a:gd name="T50" fmla="*/ 10 w 202"/>
                    <a:gd name="T51" fmla="*/ 284 h 631"/>
                    <a:gd name="T52" fmla="*/ 14 w 202"/>
                    <a:gd name="T53" fmla="*/ 275 h 631"/>
                    <a:gd name="T54" fmla="*/ 18 w 202"/>
                    <a:gd name="T55" fmla="*/ 265 h 631"/>
                    <a:gd name="T56" fmla="*/ 22 w 202"/>
                    <a:gd name="T57" fmla="*/ 254 h 631"/>
                    <a:gd name="T58" fmla="*/ 26 w 202"/>
                    <a:gd name="T59" fmla="*/ 242 h 631"/>
                    <a:gd name="T60" fmla="*/ 31 w 202"/>
                    <a:gd name="T61" fmla="*/ 229 h 631"/>
                    <a:gd name="T62" fmla="*/ 36 w 202"/>
                    <a:gd name="T63" fmla="*/ 214 h 631"/>
                    <a:gd name="T64" fmla="*/ 41 w 202"/>
                    <a:gd name="T65" fmla="*/ 199 h 631"/>
                    <a:gd name="T66" fmla="*/ 46 w 202"/>
                    <a:gd name="T67" fmla="*/ 182 h 631"/>
                    <a:gd name="T68" fmla="*/ 51 w 202"/>
                    <a:gd name="T69" fmla="*/ 165 h 631"/>
                    <a:gd name="T70" fmla="*/ 55 w 202"/>
                    <a:gd name="T71" fmla="*/ 146 h 631"/>
                    <a:gd name="T72" fmla="*/ 59 w 202"/>
                    <a:gd name="T73" fmla="*/ 127 h 631"/>
                    <a:gd name="T74" fmla="*/ 63 w 202"/>
                    <a:gd name="T75" fmla="*/ 107 h 631"/>
                    <a:gd name="T76" fmla="*/ 67 w 202"/>
                    <a:gd name="T77" fmla="*/ 86 h 631"/>
                    <a:gd name="T78" fmla="*/ 70 w 202"/>
                    <a:gd name="T79" fmla="*/ 64 h 631"/>
                    <a:gd name="T80" fmla="*/ 73 w 202"/>
                    <a:gd name="T81" fmla="*/ 43 h 631"/>
                    <a:gd name="T82" fmla="*/ 74 w 202"/>
                    <a:gd name="T83" fmla="*/ 13 h 6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2"/>
                    <a:gd name="T127" fmla="*/ 0 h 631"/>
                    <a:gd name="T128" fmla="*/ 202 w 202"/>
                    <a:gd name="T129" fmla="*/ 631 h 6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2" h="631">
                      <a:moveTo>
                        <a:pt x="158" y="20"/>
                      </a:moveTo>
                      <a:lnTo>
                        <a:pt x="202" y="0"/>
                      </a:lnTo>
                      <a:lnTo>
                        <a:pt x="201" y="0"/>
                      </a:lnTo>
                      <a:lnTo>
                        <a:pt x="201" y="2"/>
                      </a:lnTo>
                      <a:lnTo>
                        <a:pt x="201" y="4"/>
                      </a:lnTo>
                      <a:lnTo>
                        <a:pt x="199" y="7"/>
                      </a:lnTo>
                      <a:lnTo>
                        <a:pt x="199" y="10"/>
                      </a:lnTo>
                      <a:lnTo>
                        <a:pt x="199" y="13"/>
                      </a:lnTo>
                      <a:lnTo>
                        <a:pt x="198" y="17"/>
                      </a:lnTo>
                      <a:lnTo>
                        <a:pt x="198" y="22"/>
                      </a:lnTo>
                      <a:lnTo>
                        <a:pt x="197" y="26"/>
                      </a:lnTo>
                      <a:lnTo>
                        <a:pt x="195" y="32"/>
                      </a:lnTo>
                      <a:lnTo>
                        <a:pt x="194" y="36"/>
                      </a:lnTo>
                      <a:lnTo>
                        <a:pt x="194" y="42"/>
                      </a:lnTo>
                      <a:lnTo>
                        <a:pt x="192" y="49"/>
                      </a:lnTo>
                      <a:lnTo>
                        <a:pt x="191" y="55"/>
                      </a:lnTo>
                      <a:lnTo>
                        <a:pt x="189" y="63"/>
                      </a:lnTo>
                      <a:lnTo>
                        <a:pt x="188" y="70"/>
                      </a:lnTo>
                      <a:lnTo>
                        <a:pt x="186" y="76"/>
                      </a:lnTo>
                      <a:lnTo>
                        <a:pt x="185" y="85"/>
                      </a:lnTo>
                      <a:lnTo>
                        <a:pt x="183" y="93"/>
                      </a:lnTo>
                      <a:lnTo>
                        <a:pt x="180" y="102"/>
                      </a:lnTo>
                      <a:lnTo>
                        <a:pt x="179" y="111"/>
                      </a:lnTo>
                      <a:lnTo>
                        <a:pt x="177" y="121"/>
                      </a:lnTo>
                      <a:lnTo>
                        <a:pt x="175" y="130"/>
                      </a:lnTo>
                      <a:lnTo>
                        <a:pt x="173" y="139"/>
                      </a:lnTo>
                      <a:lnTo>
                        <a:pt x="170" y="149"/>
                      </a:lnTo>
                      <a:lnTo>
                        <a:pt x="169" y="159"/>
                      </a:lnTo>
                      <a:lnTo>
                        <a:pt x="166" y="170"/>
                      </a:lnTo>
                      <a:lnTo>
                        <a:pt x="164" y="181"/>
                      </a:lnTo>
                      <a:lnTo>
                        <a:pt x="161" y="191"/>
                      </a:lnTo>
                      <a:lnTo>
                        <a:pt x="158" y="205"/>
                      </a:lnTo>
                      <a:lnTo>
                        <a:pt x="155" y="215"/>
                      </a:lnTo>
                      <a:lnTo>
                        <a:pt x="153" y="227"/>
                      </a:lnTo>
                      <a:lnTo>
                        <a:pt x="150" y="238"/>
                      </a:lnTo>
                      <a:lnTo>
                        <a:pt x="147" y="250"/>
                      </a:lnTo>
                      <a:lnTo>
                        <a:pt x="144" y="262"/>
                      </a:lnTo>
                      <a:lnTo>
                        <a:pt x="141" y="275"/>
                      </a:lnTo>
                      <a:lnTo>
                        <a:pt x="136" y="287"/>
                      </a:lnTo>
                      <a:lnTo>
                        <a:pt x="133" y="300"/>
                      </a:lnTo>
                      <a:lnTo>
                        <a:pt x="130" y="313"/>
                      </a:lnTo>
                      <a:lnTo>
                        <a:pt x="126" y="326"/>
                      </a:lnTo>
                      <a:lnTo>
                        <a:pt x="122" y="339"/>
                      </a:lnTo>
                      <a:lnTo>
                        <a:pt x="119" y="353"/>
                      </a:lnTo>
                      <a:lnTo>
                        <a:pt x="114" y="366"/>
                      </a:lnTo>
                      <a:lnTo>
                        <a:pt x="111" y="379"/>
                      </a:lnTo>
                      <a:lnTo>
                        <a:pt x="107" y="394"/>
                      </a:lnTo>
                      <a:lnTo>
                        <a:pt x="103" y="407"/>
                      </a:lnTo>
                      <a:lnTo>
                        <a:pt x="98" y="422"/>
                      </a:lnTo>
                      <a:lnTo>
                        <a:pt x="94" y="435"/>
                      </a:lnTo>
                      <a:lnTo>
                        <a:pt x="89" y="448"/>
                      </a:lnTo>
                      <a:lnTo>
                        <a:pt x="85" y="463"/>
                      </a:lnTo>
                      <a:lnTo>
                        <a:pt x="79" y="476"/>
                      </a:lnTo>
                      <a:lnTo>
                        <a:pt x="75" y="490"/>
                      </a:lnTo>
                      <a:lnTo>
                        <a:pt x="70" y="504"/>
                      </a:lnTo>
                      <a:lnTo>
                        <a:pt x="64" y="518"/>
                      </a:lnTo>
                      <a:lnTo>
                        <a:pt x="60" y="533"/>
                      </a:lnTo>
                      <a:lnTo>
                        <a:pt x="54" y="546"/>
                      </a:lnTo>
                      <a:lnTo>
                        <a:pt x="50" y="561"/>
                      </a:lnTo>
                      <a:lnTo>
                        <a:pt x="44" y="575"/>
                      </a:lnTo>
                      <a:lnTo>
                        <a:pt x="38" y="589"/>
                      </a:lnTo>
                      <a:lnTo>
                        <a:pt x="32" y="603"/>
                      </a:lnTo>
                      <a:lnTo>
                        <a:pt x="26" y="616"/>
                      </a:lnTo>
                      <a:lnTo>
                        <a:pt x="22" y="631"/>
                      </a:lnTo>
                      <a:lnTo>
                        <a:pt x="0" y="615"/>
                      </a:lnTo>
                      <a:lnTo>
                        <a:pt x="0" y="613"/>
                      </a:lnTo>
                      <a:lnTo>
                        <a:pt x="1" y="612"/>
                      </a:lnTo>
                      <a:lnTo>
                        <a:pt x="3" y="608"/>
                      </a:lnTo>
                      <a:lnTo>
                        <a:pt x="6" y="603"/>
                      </a:lnTo>
                      <a:lnTo>
                        <a:pt x="6" y="600"/>
                      </a:lnTo>
                      <a:lnTo>
                        <a:pt x="7" y="597"/>
                      </a:lnTo>
                      <a:lnTo>
                        <a:pt x="9" y="593"/>
                      </a:lnTo>
                      <a:lnTo>
                        <a:pt x="10" y="590"/>
                      </a:lnTo>
                      <a:lnTo>
                        <a:pt x="13" y="586"/>
                      </a:lnTo>
                      <a:lnTo>
                        <a:pt x="14" y="581"/>
                      </a:lnTo>
                      <a:lnTo>
                        <a:pt x="16" y="577"/>
                      </a:lnTo>
                      <a:lnTo>
                        <a:pt x="19" y="572"/>
                      </a:lnTo>
                      <a:lnTo>
                        <a:pt x="20" y="568"/>
                      </a:lnTo>
                      <a:lnTo>
                        <a:pt x="23" y="562"/>
                      </a:lnTo>
                      <a:lnTo>
                        <a:pt x="25" y="556"/>
                      </a:lnTo>
                      <a:lnTo>
                        <a:pt x="28" y="550"/>
                      </a:lnTo>
                      <a:lnTo>
                        <a:pt x="31" y="543"/>
                      </a:lnTo>
                      <a:lnTo>
                        <a:pt x="34" y="537"/>
                      </a:lnTo>
                      <a:lnTo>
                        <a:pt x="35" y="530"/>
                      </a:lnTo>
                      <a:lnTo>
                        <a:pt x="39" y="523"/>
                      </a:lnTo>
                      <a:lnTo>
                        <a:pt x="41" y="515"/>
                      </a:lnTo>
                      <a:lnTo>
                        <a:pt x="44" y="508"/>
                      </a:lnTo>
                      <a:lnTo>
                        <a:pt x="47" y="499"/>
                      </a:lnTo>
                      <a:lnTo>
                        <a:pt x="50" y="492"/>
                      </a:lnTo>
                      <a:lnTo>
                        <a:pt x="53" y="483"/>
                      </a:lnTo>
                      <a:lnTo>
                        <a:pt x="57" y="474"/>
                      </a:lnTo>
                      <a:lnTo>
                        <a:pt x="60" y="465"/>
                      </a:lnTo>
                      <a:lnTo>
                        <a:pt x="63" y="457"/>
                      </a:lnTo>
                      <a:lnTo>
                        <a:pt x="66" y="446"/>
                      </a:lnTo>
                      <a:lnTo>
                        <a:pt x="69" y="438"/>
                      </a:lnTo>
                      <a:lnTo>
                        <a:pt x="72" y="427"/>
                      </a:lnTo>
                      <a:lnTo>
                        <a:pt x="76" y="417"/>
                      </a:lnTo>
                      <a:lnTo>
                        <a:pt x="78" y="407"/>
                      </a:lnTo>
                      <a:lnTo>
                        <a:pt x="82" y="397"/>
                      </a:lnTo>
                      <a:lnTo>
                        <a:pt x="85" y="385"/>
                      </a:lnTo>
                      <a:lnTo>
                        <a:pt x="89" y="375"/>
                      </a:lnTo>
                      <a:lnTo>
                        <a:pt x="91" y="363"/>
                      </a:lnTo>
                      <a:lnTo>
                        <a:pt x="94" y="353"/>
                      </a:lnTo>
                      <a:lnTo>
                        <a:pt x="97" y="339"/>
                      </a:lnTo>
                      <a:lnTo>
                        <a:pt x="101" y="329"/>
                      </a:lnTo>
                      <a:lnTo>
                        <a:pt x="104" y="316"/>
                      </a:lnTo>
                      <a:lnTo>
                        <a:pt x="107" y="304"/>
                      </a:lnTo>
                      <a:lnTo>
                        <a:pt x="110" y="291"/>
                      </a:lnTo>
                      <a:lnTo>
                        <a:pt x="113" y="279"/>
                      </a:lnTo>
                      <a:lnTo>
                        <a:pt x="116" y="266"/>
                      </a:lnTo>
                      <a:lnTo>
                        <a:pt x="119" y="253"/>
                      </a:lnTo>
                      <a:lnTo>
                        <a:pt x="120" y="240"/>
                      </a:lnTo>
                      <a:lnTo>
                        <a:pt x="123" y="227"/>
                      </a:lnTo>
                      <a:lnTo>
                        <a:pt x="126" y="213"/>
                      </a:lnTo>
                      <a:lnTo>
                        <a:pt x="128" y="199"/>
                      </a:lnTo>
                      <a:lnTo>
                        <a:pt x="130" y="186"/>
                      </a:lnTo>
                      <a:lnTo>
                        <a:pt x="133" y="172"/>
                      </a:lnTo>
                      <a:lnTo>
                        <a:pt x="135" y="156"/>
                      </a:lnTo>
                      <a:lnTo>
                        <a:pt x="138" y="143"/>
                      </a:lnTo>
                      <a:lnTo>
                        <a:pt x="139" y="128"/>
                      </a:lnTo>
                      <a:lnTo>
                        <a:pt x="141" y="114"/>
                      </a:lnTo>
                      <a:lnTo>
                        <a:pt x="144" y="99"/>
                      </a:lnTo>
                      <a:lnTo>
                        <a:pt x="145" y="85"/>
                      </a:lnTo>
                      <a:lnTo>
                        <a:pt x="147" y="70"/>
                      </a:lnTo>
                      <a:lnTo>
                        <a:pt x="148" y="55"/>
                      </a:lnTo>
                      <a:lnTo>
                        <a:pt x="147" y="26"/>
                      </a:lnTo>
                      <a:lnTo>
                        <a:pt x="158" y="20"/>
                      </a:lnTo>
                      <a:close/>
                    </a:path>
                  </a:pathLst>
                </a:custGeom>
                <a:solidFill>
                  <a:srgbClr val="66664F"/>
                </a:solidFill>
                <a:ln w="9525">
                  <a:noFill/>
                  <a:round/>
                  <a:headEnd/>
                  <a:tailEnd/>
                </a:ln>
              </p:spPr>
              <p:txBody>
                <a:bodyPr/>
                <a:lstStyle/>
                <a:p>
                  <a:endParaRPr lang="en-US" sz="1725"/>
                </a:p>
              </p:txBody>
            </p:sp>
            <p:sp>
              <p:nvSpPr>
                <p:cNvPr id="5817" name="Freeform 165"/>
                <p:cNvSpPr>
                  <a:spLocks/>
                </p:cNvSpPr>
                <p:nvPr/>
              </p:nvSpPr>
              <p:spPr bwMode="auto">
                <a:xfrm>
                  <a:off x="4043" y="3369"/>
                  <a:ext cx="214" cy="232"/>
                </a:xfrm>
                <a:custGeom>
                  <a:avLst/>
                  <a:gdLst>
                    <a:gd name="T0" fmla="*/ 54 w 429"/>
                    <a:gd name="T1" fmla="*/ 13 h 463"/>
                    <a:gd name="T2" fmla="*/ 53 w 429"/>
                    <a:gd name="T3" fmla="*/ 18 h 463"/>
                    <a:gd name="T4" fmla="*/ 53 w 429"/>
                    <a:gd name="T5" fmla="*/ 25 h 463"/>
                    <a:gd name="T6" fmla="*/ 52 w 429"/>
                    <a:gd name="T7" fmla="*/ 31 h 463"/>
                    <a:gd name="T8" fmla="*/ 50 w 429"/>
                    <a:gd name="T9" fmla="*/ 37 h 463"/>
                    <a:gd name="T10" fmla="*/ 50 w 429"/>
                    <a:gd name="T11" fmla="*/ 45 h 463"/>
                    <a:gd name="T12" fmla="*/ 48 w 429"/>
                    <a:gd name="T13" fmla="*/ 53 h 463"/>
                    <a:gd name="T14" fmla="*/ 47 w 429"/>
                    <a:gd name="T15" fmla="*/ 62 h 463"/>
                    <a:gd name="T16" fmla="*/ 45 w 429"/>
                    <a:gd name="T17" fmla="*/ 72 h 463"/>
                    <a:gd name="T18" fmla="*/ 43 w 429"/>
                    <a:gd name="T19" fmla="*/ 82 h 463"/>
                    <a:gd name="T20" fmla="*/ 41 w 429"/>
                    <a:gd name="T21" fmla="*/ 93 h 463"/>
                    <a:gd name="T22" fmla="*/ 39 w 429"/>
                    <a:gd name="T23" fmla="*/ 106 h 463"/>
                    <a:gd name="T24" fmla="*/ 37 w 429"/>
                    <a:gd name="T25" fmla="*/ 117 h 463"/>
                    <a:gd name="T26" fmla="*/ 34 w 429"/>
                    <a:gd name="T27" fmla="*/ 130 h 463"/>
                    <a:gd name="T28" fmla="*/ 31 w 429"/>
                    <a:gd name="T29" fmla="*/ 142 h 463"/>
                    <a:gd name="T30" fmla="*/ 29 w 429"/>
                    <a:gd name="T31" fmla="*/ 156 h 463"/>
                    <a:gd name="T32" fmla="*/ 25 w 429"/>
                    <a:gd name="T33" fmla="*/ 169 h 463"/>
                    <a:gd name="T34" fmla="*/ 23 w 429"/>
                    <a:gd name="T35" fmla="*/ 182 h 463"/>
                    <a:gd name="T36" fmla="*/ 20 w 429"/>
                    <a:gd name="T37" fmla="*/ 195 h 463"/>
                    <a:gd name="T38" fmla="*/ 17 w 429"/>
                    <a:gd name="T39" fmla="*/ 208 h 463"/>
                    <a:gd name="T40" fmla="*/ 213 w 429"/>
                    <a:gd name="T41" fmla="*/ 231 h 463"/>
                    <a:gd name="T42" fmla="*/ 208 w 429"/>
                    <a:gd name="T43" fmla="*/ 231 h 463"/>
                    <a:gd name="T44" fmla="*/ 202 w 429"/>
                    <a:gd name="T45" fmla="*/ 230 h 463"/>
                    <a:gd name="T46" fmla="*/ 195 w 429"/>
                    <a:gd name="T47" fmla="*/ 230 h 463"/>
                    <a:gd name="T48" fmla="*/ 187 w 429"/>
                    <a:gd name="T49" fmla="*/ 230 h 463"/>
                    <a:gd name="T50" fmla="*/ 178 w 429"/>
                    <a:gd name="T51" fmla="*/ 229 h 463"/>
                    <a:gd name="T52" fmla="*/ 168 w 429"/>
                    <a:gd name="T53" fmla="*/ 228 h 463"/>
                    <a:gd name="T54" fmla="*/ 157 w 429"/>
                    <a:gd name="T55" fmla="*/ 227 h 463"/>
                    <a:gd name="T56" fmla="*/ 145 w 429"/>
                    <a:gd name="T57" fmla="*/ 227 h 463"/>
                    <a:gd name="T58" fmla="*/ 133 w 429"/>
                    <a:gd name="T59" fmla="*/ 227 h 463"/>
                    <a:gd name="T60" fmla="*/ 120 w 429"/>
                    <a:gd name="T61" fmla="*/ 225 h 463"/>
                    <a:gd name="T62" fmla="*/ 107 w 429"/>
                    <a:gd name="T63" fmla="*/ 225 h 463"/>
                    <a:gd name="T64" fmla="*/ 94 w 429"/>
                    <a:gd name="T65" fmla="*/ 224 h 463"/>
                    <a:gd name="T66" fmla="*/ 81 w 429"/>
                    <a:gd name="T67" fmla="*/ 224 h 463"/>
                    <a:gd name="T68" fmla="*/ 67 w 429"/>
                    <a:gd name="T69" fmla="*/ 223 h 463"/>
                    <a:gd name="T70" fmla="*/ 53 w 429"/>
                    <a:gd name="T71" fmla="*/ 222 h 463"/>
                    <a:gd name="T72" fmla="*/ 41 w 429"/>
                    <a:gd name="T73" fmla="*/ 221 h 463"/>
                    <a:gd name="T74" fmla="*/ 29 w 429"/>
                    <a:gd name="T75" fmla="*/ 221 h 463"/>
                    <a:gd name="T76" fmla="*/ 17 w 429"/>
                    <a:gd name="T77" fmla="*/ 221 h 463"/>
                    <a:gd name="T78" fmla="*/ 6 w 429"/>
                    <a:gd name="T79" fmla="*/ 221 h 463"/>
                    <a:gd name="T80" fmla="*/ 0 w 429"/>
                    <a:gd name="T81" fmla="*/ 221 h 463"/>
                    <a:gd name="T82" fmla="*/ 1 w 429"/>
                    <a:gd name="T83" fmla="*/ 216 h 463"/>
                    <a:gd name="T84" fmla="*/ 2 w 429"/>
                    <a:gd name="T85" fmla="*/ 210 h 463"/>
                    <a:gd name="T86" fmla="*/ 3 w 429"/>
                    <a:gd name="T87" fmla="*/ 204 h 463"/>
                    <a:gd name="T88" fmla="*/ 5 w 429"/>
                    <a:gd name="T89" fmla="*/ 197 h 463"/>
                    <a:gd name="T90" fmla="*/ 7 w 429"/>
                    <a:gd name="T91" fmla="*/ 188 h 463"/>
                    <a:gd name="T92" fmla="*/ 9 w 429"/>
                    <a:gd name="T93" fmla="*/ 179 h 463"/>
                    <a:gd name="T94" fmla="*/ 12 w 429"/>
                    <a:gd name="T95" fmla="*/ 169 h 463"/>
                    <a:gd name="T96" fmla="*/ 14 w 429"/>
                    <a:gd name="T97" fmla="*/ 158 h 463"/>
                    <a:gd name="T98" fmla="*/ 16 w 429"/>
                    <a:gd name="T99" fmla="*/ 147 h 463"/>
                    <a:gd name="T100" fmla="*/ 19 w 429"/>
                    <a:gd name="T101" fmla="*/ 135 h 463"/>
                    <a:gd name="T102" fmla="*/ 21 w 429"/>
                    <a:gd name="T103" fmla="*/ 122 h 463"/>
                    <a:gd name="T104" fmla="*/ 23 w 429"/>
                    <a:gd name="T105" fmla="*/ 109 h 463"/>
                    <a:gd name="T106" fmla="*/ 25 w 429"/>
                    <a:gd name="T107" fmla="*/ 96 h 463"/>
                    <a:gd name="T108" fmla="*/ 27 w 429"/>
                    <a:gd name="T109" fmla="*/ 83 h 463"/>
                    <a:gd name="T110" fmla="*/ 29 w 429"/>
                    <a:gd name="T111" fmla="*/ 70 h 463"/>
                    <a:gd name="T112" fmla="*/ 31 w 429"/>
                    <a:gd name="T113" fmla="*/ 57 h 463"/>
                    <a:gd name="T114" fmla="*/ 32 w 429"/>
                    <a:gd name="T115" fmla="*/ 44 h 463"/>
                    <a:gd name="T116" fmla="*/ 33 w 429"/>
                    <a:gd name="T117" fmla="*/ 31 h 463"/>
                    <a:gd name="T118" fmla="*/ 34 w 429"/>
                    <a:gd name="T119" fmla="*/ 19 h 463"/>
                    <a:gd name="T120" fmla="*/ 36 w 429"/>
                    <a:gd name="T121" fmla="*/ 0 h 4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9"/>
                    <a:gd name="T184" fmla="*/ 0 h 463"/>
                    <a:gd name="T185" fmla="*/ 429 w 429"/>
                    <a:gd name="T186" fmla="*/ 463 h 4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9" h="463">
                      <a:moveTo>
                        <a:pt x="72" y="0"/>
                      </a:moveTo>
                      <a:lnTo>
                        <a:pt x="110" y="26"/>
                      </a:lnTo>
                      <a:lnTo>
                        <a:pt x="109" y="26"/>
                      </a:lnTo>
                      <a:lnTo>
                        <a:pt x="109" y="29"/>
                      </a:lnTo>
                      <a:lnTo>
                        <a:pt x="109" y="32"/>
                      </a:lnTo>
                      <a:lnTo>
                        <a:pt x="107" y="35"/>
                      </a:lnTo>
                      <a:lnTo>
                        <a:pt x="107" y="39"/>
                      </a:lnTo>
                      <a:lnTo>
                        <a:pt x="106" y="47"/>
                      </a:lnTo>
                      <a:lnTo>
                        <a:pt x="106" y="50"/>
                      </a:lnTo>
                      <a:lnTo>
                        <a:pt x="106" y="53"/>
                      </a:lnTo>
                      <a:lnTo>
                        <a:pt x="104" y="57"/>
                      </a:lnTo>
                      <a:lnTo>
                        <a:pt x="104" y="61"/>
                      </a:lnTo>
                      <a:lnTo>
                        <a:pt x="103" y="64"/>
                      </a:lnTo>
                      <a:lnTo>
                        <a:pt x="103" y="69"/>
                      </a:lnTo>
                      <a:lnTo>
                        <a:pt x="101" y="73"/>
                      </a:lnTo>
                      <a:lnTo>
                        <a:pt x="101" y="79"/>
                      </a:lnTo>
                      <a:lnTo>
                        <a:pt x="100" y="83"/>
                      </a:lnTo>
                      <a:lnTo>
                        <a:pt x="100" y="89"/>
                      </a:lnTo>
                      <a:lnTo>
                        <a:pt x="98" y="94"/>
                      </a:lnTo>
                      <a:lnTo>
                        <a:pt x="98" y="100"/>
                      </a:lnTo>
                      <a:lnTo>
                        <a:pt x="97" y="105"/>
                      </a:lnTo>
                      <a:lnTo>
                        <a:pt x="96" y="111"/>
                      </a:lnTo>
                      <a:lnTo>
                        <a:pt x="94" y="117"/>
                      </a:lnTo>
                      <a:lnTo>
                        <a:pt x="94" y="123"/>
                      </a:lnTo>
                      <a:lnTo>
                        <a:pt x="93" y="130"/>
                      </a:lnTo>
                      <a:lnTo>
                        <a:pt x="91" y="136"/>
                      </a:lnTo>
                      <a:lnTo>
                        <a:pt x="90" y="144"/>
                      </a:lnTo>
                      <a:lnTo>
                        <a:pt x="90" y="151"/>
                      </a:lnTo>
                      <a:lnTo>
                        <a:pt x="88" y="158"/>
                      </a:lnTo>
                      <a:lnTo>
                        <a:pt x="87" y="164"/>
                      </a:lnTo>
                      <a:lnTo>
                        <a:pt x="85" y="171"/>
                      </a:lnTo>
                      <a:lnTo>
                        <a:pt x="84" y="180"/>
                      </a:lnTo>
                      <a:lnTo>
                        <a:pt x="82" y="186"/>
                      </a:lnTo>
                      <a:lnTo>
                        <a:pt x="81" y="195"/>
                      </a:lnTo>
                      <a:lnTo>
                        <a:pt x="79" y="202"/>
                      </a:lnTo>
                      <a:lnTo>
                        <a:pt x="79" y="211"/>
                      </a:lnTo>
                      <a:lnTo>
                        <a:pt x="76" y="218"/>
                      </a:lnTo>
                      <a:lnTo>
                        <a:pt x="75" y="226"/>
                      </a:lnTo>
                      <a:lnTo>
                        <a:pt x="74" y="234"/>
                      </a:lnTo>
                      <a:lnTo>
                        <a:pt x="72" y="243"/>
                      </a:lnTo>
                      <a:lnTo>
                        <a:pt x="71" y="250"/>
                      </a:lnTo>
                      <a:lnTo>
                        <a:pt x="69" y="259"/>
                      </a:lnTo>
                      <a:lnTo>
                        <a:pt x="66" y="268"/>
                      </a:lnTo>
                      <a:lnTo>
                        <a:pt x="66" y="277"/>
                      </a:lnTo>
                      <a:lnTo>
                        <a:pt x="63" y="284"/>
                      </a:lnTo>
                      <a:lnTo>
                        <a:pt x="62" y="293"/>
                      </a:lnTo>
                      <a:lnTo>
                        <a:pt x="60" y="302"/>
                      </a:lnTo>
                      <a:lnTo>
                        <a:pt x="59" y="311"/>
                      </a:lnTo>
                      <a:lnTo>
                        <a:pt x="56" y="319"/>
                      </a:lnTo>
                      <a:lnTo>
                        <a:pt x="54" y="328"/>
                      </a:lnTo>
                      <a:lnTo>
                        <a:pt x="51" y="337"/>
                      </a:lnTo>
                      <a:lnTo>
                        <a:pt x="50" y="346"/>
                      </a:lnTo>
                      <a:lnTo>
                        <a:pt x="49" y="355"/>
                      </a:lnTo>
                      <a:lnTo>
                        <a:pt x="46" y="363"/>
                      </a:lnTo>
                      <a:lnTo>
                        <a:pt x="43" y="372"/>
                      </a:lnTo>
                      <a:lnTo>
                        <a:pt x="41" y="381"/>
                      </a:lnTo>
                      <a:lnTo>
                        <a:pt x="40" y="390"/>
                      </a:lnTo>
                      <a:lnTo>
                        <a:pt x="38" y="398"/>
                      </a:lnTo>
                      <a:lnTo>
                        <a:pt x="35" y="407"/>
                      </a:lnTo>
                      <a:lnTo>
                        <a:pt x="34" y="416"/>
                      </a:lnTo>
                      <a:lnTo>
                        <a:pt x="419" y="454"/>
                      </a:lnTo>
                      <a:lnTo>
                        <a:pt x="429" y="463"/>
                      </a:lnTo>
                      <a:lnTo>
                        <a:pt x="427" y="461"/>
                      </a:lnTo>
                      <a:lnTo>
                        <a:pt x="426" y="461"/>
                      </a:lnTo>
                      <a:lnTo>
                        <a:pt x="422" y="461"/>
                      </a:lnTo>
                      <a:lnTo>
                        <a:pt x="416" y="461"/>
                      </a:lnTo>
                      <a:lnTo>
                        <a:pt x="413" y="460"/>
                      </a:lnTo>
                      <a:lnTo>
                        <a:pt x="408" y="460"/>
                      </a:lnTo>
                      <a:lnTo>
                        <a:pt x="405" y="460"/>
                      </a:lnTo>
                      <a:lnTo>
                        <a:pt x="401" y="460"/>
                      </a:lnTo>
                      <a:lnTo>
                        <a:pt x="395" y="460"/>
                      </a:lnTo>
                      <a:lnTo>
                        <a:pt x="391" y="459"/>
                      </a:lnTo>
                      <a:lnTo>
                        <a:pt x="386" y="459"/>
                      </a:lnTo>
                      <a:lnTo>
                        <a:pt x="382" y="459"/>
                      </a:lnTo>
                      <a:lnTo>
                        <a:pt x="375" y="459"/>
                      </a:lnTo>
                      <a:lnTo>
                        <a:pt x="369" y="457"/>
                      </a:lnTo>
                      <a:lnTo>
                        <a:pt x="363" y="457"/>
                      </a:lnTo>
                      <a:lnTo>
                        <a:pt x="357" y="457"/>
                      </a:lnTo>
                      <a:lnTo>
                        <a:pt x="351" y="457"/>
                      </a:lnTo>
                      <a:lnTo>
                        <a:pt x="344" y="456"/>
                      </a:lnTo>
                      <a:lnTo>
                        <a:pt x="336" y="456"/>
                      </a:lnTo>
                      <a:lnTo>
                        <a:pt x="329" y="456"/>
                      </a:lnTo>
                      <a:lnTo>
                        <a:pt x="322" y="454"/>
                      </a:lnTo>
                      <a:lnTo>
                        <a:pt x="314" y="454"/>
                      </a:lnTo>
                      <a:lnTo>
                        <a:pt x="306" y="454"/>
                      </a:lnTo>
                      <a:lnTo>
                        <a:pt x="298" y="454"/>
                      </a:lnTo>
                      <a:lnTo>
                        <a:pt x="291" y="453"/>
                      </a:lnTo>
                      <a:lnTo>
                        <a:pt x="283" y="453"/>
                      </a:lnTo>
                      <a:lnTo>
                        <a:pt x="275" y="453"/>
                      </a:lnTo>
                      <a:lnTo>
                        <a:pt x="267" y="453"/>
                      </a:lnTo>
                      <a:lnTo>
                        <a:pt x="259" y="451"/>
                      </a:lnTo>
                      <a:lnTo>
                        <a:pt x="250" y="451"/>
                      </a:lnTo>
                      <a:lnTo>
                        <a:pt x="241" y="450"/>
                      </a:lnTo>
                      <a:lnTo>
                        <a:pt x="232" y="450"/>
                      </a:lnTo>
                      <a:lnTo>
                        <a:pt x="223" y="450"/>
                      </a:lnTo>
                      <a:lnTo>
                        <a:pt x="214" y="450"/>
                      </a:lnTo>
                      <a:lnTo>
                        <a:pt x="206" y="448"/>
                      </a:lnTo>
                      <a:lnTo>
                        <a:pt x="197" y="448"/>
                      </a:lnTo>
                      <a:lnTo>
                        <a:pt x="188" y="448"/>
                      </a:lnTo>
                      <a:lnTo>
                        <a:pt x="178" y="447"/>
                      </a:lnTo>
                      <a:lnTo>
                        <a:pt x="170" y="447"/>
                      </a:lnTo>
                      <a:lnTo>
                        <a:pt x="162" y="447"/>
                      </a:lnTo>
                      <a:lnTo>
                        <a:pt x="153" y="447"/>
                      </a:lnTo>
                      <a:lnTo>
                        <a:pt x="143" y="445"/>
                      </a:lnTo>
                      <a:lnTo>
                        <a:pt x="134" y="445"/>
                      </a:lnTo>
                      <a:lnTo>
                        <a:pt x="126" y="445"/>
                      </a:lnTo>
                      <a:lnTo>
                        <a:pt x="116" y="444"/>
                      </a:lnTo>
                      <a:lnTo>
                        <a:pt x="107" y="444"/>
                      </a:lnTo>
                      <a:lnTo>
                        <a:pt x="100" y="444"/>
                      </a:lnTo>
                      <a:lnTo>
                        <a:pt x="91" y="444"/>
                      </a:lnTo>
                      <a:lnTo>
                        <a:pt x="82" y="442"/>
                      </a:lnTo>
                      <a:lnTo>
                        <a:pt x="74" y="442"/>
                      </a:lnTo>
                      <a:lnTo>
                        <a:pt x="66" y="442"/>
                      </a:lnTo>
                      <a:lnTo>
                        <a:pt x="59" y="442"/>
                      </a:lnTo>
                      <a:lnTo>
                        <a:pt x="50" y="441"/>
                      </a:lnTo>
                      <a:lnTo>
                        <a:pt x="43" y="441"/>
                      </a:lnTo>
                      <a:lnTo>
                        <a:pt x="34" y="441"/>
                      </a:lnTo>
                      <a:lnTo>
                        <a:pt x="28" y="441"/>
                      </a:lnTo>
                      <a:lnTo>
                        <a:pt x="19" y="441"/>
                      </a:lnTo>
                      <a:lnTo>
                        <a:pt x="13" y="441"/>
                      </a:lnTo>
                      <a:lnTo>
                        <a:pt x="6" y="441"/>
                      </a:lnTo>
                      <a:lnTo>
                        <a:pt x="0" y="441"/>
                      </a:lnTo>
                      <a:lnTo>
                        <a:pt x="0" y="438"/>
                      </a:lnTo>
                      <a:lnTo>
                        <a:pt x="0" y="435"/>
                      </a:lnTo>
                      <a:lnTo>
                        <a:pt x="2" y="431"/>
                      </a:lnTo>
                      <a:lnTo>
                        <a:pt x="2" y="426"/>
                      </a:lnTo>
                      <a:lnTo>
                        <a:pt x="3" y="423"/>
                      </a:lnTo>
                      <a:lnTo>
                        <a:pt x="5" y="420"/>
                      </a:lnTo>
                      <a:lnTo>
                        <a:pt x="5" y="416"/>
                      </a:lnTo>
                      <a:lnTo>
                        <a:pt x="6" y="412"/>
                      </a:lnTo>
                      <a:lnTo>
                        <a:pt x="7" y="407"/>
                      </a:lnTo>
                      <a:lnTo>
                        <a:pt x="7" y="403"/>
                      </a:lnTo>
                      <a:lnTo>
                        <a:pt x="9" y="398"/>
                      </a:lnTo>
                      <a:lnTo>
                        <a:pt x="10" y="393"/>
                      </a:lnTo>
                      <a:lnTo>
                        <a:pt x="12" y="388"/>
                      </a:lnTo>
                      <a:lnTo>
                        <a:pt x="12" y="382"/>
                      </a:lnTo>
                      <a:lnTo>
                        <a:pt x="15" y="376"/>
                      </a:lnTo>
                      <a:lnTo>
                        <a:pt x="15" y="371"/>
                      </a:lnTo>
                      <a:lnTo>
                        <a:pt x="18" y="365"/>
                      </a:lnTo>
                      <a:lnTo>
                        <a:pt x="19" y="357"/>
                      </a:lnTo>
                      <a:lnTo>
                        <a:pt x="21" y="352"/>
                      </a:lnTo>
                      <a:lnTo>
                        <a:pt x="22" y="344"/>
                      </a:lnTo>
                      <a:lnTo>
                        <a:pt x="24" y="337"/>
                      </a:lnTo>
                      <a:lnTo>
                        <a:pt x="25" y="330"/>
                      </a:lnTo>
                      <a:lnTo>
                        <a:pt x="27" y="324"/>
                      </a:lnTo>
                      <a:lnTo>
                        <a:pt x="28" y="316"/>
                      </a:lnTo>
                      <a:lnTo>
                        <a:pt x="29" y="309"/>
                      </a:lnTo>
                      <a:lnTo>
                        <a:pt x="31" y="300"/>
                      </a:lnTo>
                      <a:lnTo>
                        <a:pt x="32" y="293"/>
                      </a:lnTo>
                      <a:lnTo>
                        <a:pt x="34" y="284"/>
                      </a:lnTo>
                      <a:lnTo>
                        <a:pt x="35" y="277"/>
                      </a:lnTo>
                      <a:lnTo>
                        <a:pt x="38" y="270"/>
                      </a:lnTo>
                      <a:lnTo>
                        <a:pt x="40" y="261"/>
                      </a:lnTo>
                      <a:lnTo>
                        <a:pt x="40" y="252"/>
                      </a:lnTo>
                      <a:lnTo>
                        <a:pt x="43" y="243"/>
                      </a:lnTo>
                      <a:lnTo>
                        <a:pt x="44" y="236"/>
                      </a:lnTo>
                      <a:lnTo>
                        <a:pt x="46" y="227"/>
                      </a:lnTo>
                      <a:lnTo>
                        <a:pt x="47" y="218"/>
                      </a:lnTo>
                      <a:lnTo>
                        <a:pt x="49" y="209"/>
                      </a:lnTo>
                      <a:lnTo>
                        <a:pt x="49" y="201"/>
                      </a:lnTo>
                      <a:lnTo>
                        <a:pt x="50" y="192"/>
                      </a:lnTo>
                      <a:lnTo>
                        <a:pt x="51" y="183"/>
                      </a:lnTo>
                      <a:lnTo>
                        <a:pt x="53" y="174"/>
                      </a:lnTo>
                      <a:lnTo>
                        <a:pt x="54" y="165"/>
                      </a:lnTo>
                      <a:lnTo>
                        <a:pt x="56" y="157"/>
                      </a:lnTo>
                      <a:lnTo>
                        <a:pt x="57" y="148"/>
                      </a:lnTo>
                      <a:lnTo>
                        <a:pt x="59" y="139"/>
                      </a:lnTo>
                      <a:lnTo>
                        <a:pt x="59" y="130"/>
                      </a:lnTo>
                      <a:lnTo>
                        <a:pt x="62" y="122"/>
                      </a:lnTo>
                      <a:lnTo>
                        <a:pt x="62" y="113"/>
                      </a:lnTo>
                      <a:lnTo>
                        <a:pt x="63" y="104"/>
                      </a:lnTo>
                      <a:lnTo>
                        <a:pt x="63" y="97"/>
                      </a:lnTo>
                      <a:lnTo>
                        <a:pt x="65" y="88"/>
                      </a:lnTo>
                      <a:lnTo>
                        <a:pt x="66" y="79"/>
                      </a:lnTo>
                      <a:lnTo>
                        <a:pt x="66" y="70"/>
                      </a:lnTo>
                      <a:lnTo>
                        <a:pt x="66" y="61"/>
                      </a:lnTo>
                      <a:lnTo>
                        <a:pt x="68" y="54"/>
                      </a:lnTo>
                      <a:lnTo>
                        <a:pt x="68" y="45"/>
                      </a:lnTo>
                      <a:lnTo>
                        <a:pt x="69" y="38"/>
                      </a:lnTo>
                      <a:lnTo>
                        <a:pt x="69" y="29"/>
                      </a:lnTo>
                      <a:lnTo>
                        <a:pt x="69" y="23"/>
                      </a:lnTo>
                      <a:lnTo>
                        <a:pt x="72" y="0"/>
                      </a:lnTo>
                      <a:close/>
                    </a:path>
                  </a:pathLst>
                </a:custGeom>
                <a:solidFill>
                  <a:srgbClr val="125242"/>
                </a:solidFill>
                <a:ln w="9525">
                  <a:noFill/>
                  <a:round/>
                  <a:headEnd/>
                  <a:tailEnd/>
                </a:ln>
              </p:spPr>
              <p:txBody>
                <a:bodyPr/>
                <a:lstStyle/>
                <a:p>
                  <a:endParaRPr lang="en-US" sz="1725"/>
                </a:p>
              </p:txBody>
            </p:sp>
            <p:sp>
              <p:nvSpPr>
                <p:cNvPr id="5818" name="Freeform 166"/>
                <p:cNvSpPr>
                  <a:spLocks/>
                </p:cNvSpPr>
                <p:nvPr/>
              </p:nvSpPr>
              <p:spPr bwMode="auto">
                <a:xfrm>
                  <a:off x="4089" y="3369"/>
                  <a:ext cx="219" cy="227"/>
                </a:xfrm>
                <a:custGeom>
                  <a:avLst/>
                  <a:gdLst>
                    <a:gd name="T0" fmla="*/ 2 w 437"/>
                    <a:gd name="T1" fmla="*/ 1 h 455"/>
                    <a:gd name="T2" fmla="*/ 9 w 437"/>
                    <a:gd name="T3" fmla="*/ 1 h 455"/>
                    <a:gd name="T4" fmla="*/ 18 w 437"/>
                    <a:gd name="T5" fmla="*/ 1 h 455"/>
                    <a:gd name="T6" fmla="*/ 30 w 437"/>
                    <a:gd name="T7" fmla="*/ 0 h 455"/>
                    <a:gd name="T8" fmla="*/ 44 w 437"/>
                    <a:gd name="T9" fmla="*/ 0 h 455"/>
                    <a:gd name="T10" fmla="*/ 60 w 437"/>
                    <a:gd name="T11" fmla="*/ 0 h 455"/>
                    <a:gd name="T12" fmla="*/ 76 w 437"/>
                    <a:gd name="T13" fmla="*/ 0 h 455"/>
                    <a:gd name="T14" fmla="*/ 95 w 437"/>
                    <a:gd name="T15" fmla="*/ 1 h 455"/>
                    <a:gd name="T16" fmla="*/ 113 w 437"/>
                    <a:gd name="T17" fmla="*/ 1 h 455"/>
                    <a:gd name="T18" fmla="*/ 131 w 437"/>
                    <a:gd name="T19" fmla="*/ 1 h 455"/>
                    <a:gd name="T20" fmla="*/ 150 w 437"/>
                    <a:gd name="T21" fmla="*/ 2 h 455"/>
                    <a:gd name="T22" fmla="*/ 167 w 437"/>
                    <a:gd name="T23" fmla="*/ 4 h 455"/>
                    <a:gd name="T24" fmla="*/ 184 w 437"/>
                    <a:gd name="T25" fmla="*/ 5 h 455"/>
                    <a:gd name="T26" fmla="*/ 198 w 437"/>
                    <a:gd name="T27" fmla="*/ 7 h 455"/>
                    <a:gd name="T28" fmla="*/ 211 w 437"/>
                    <a:gd name="T29" fmla="*/ 9 h 455"/>
                    <a:gd name="T30" fmla="*/ 218 w 437"/>
                    <a:gd name="T31" fmla="*/ 11 h 455"/>
                    <a:gd name="T32" fmla="*/ 217 w 437"/>
                    <a:gd name="T33" fmla="*/ 18 h 455"/>
                    <a:gd name="T34" fmla="*/ 216 w 437"/>
                    <a:gd name="T35" fmla="*/ 24 h 455"/>
                    <a:gd name="T36" fmla="*/ 215 w 437"/>
                    <a:gd name="T37" fmla="*/ 34 h 455"/>
                    <a:gd name="T38" fmla="*/ 213 w 437"/>
                    <a:gd name="T39" fmla="*/ 45 h 455"/>
                    <a:gd name="T40" fmla="*/ 211 w 437"/>
                    <a:gd name="T41" fmla="*/ 58 h 455"/>
                    <a:gd name="T42" fmla="*/ 209 w 437"/>
                    <a:gd name="T43" fmla="*/ 72 h 455"/>
                    <a:gd name="T44" fmla="*/ 206 w 437"/>
                    <a:gd name="T45" fmla="*/ 87 h 455"/>
                    <a:gd name="T46" fmla="*/ 203 w 437"/>
                    <a:gd name="T47" fmla="*/ 104 h 455"/>
                    <a:gd name="T48" fmla="*/ 199 w 437"/>
                    <a:gd name="T49" fmla="*/ 121 h 455"/>
                    <a:gd name="T50" fmla="*/ 195 w 437"/>
                    <a:gd name="T51" fmla="*/ 139 h 455"/>
                    <a:gd name="T52" fmla="*/ 190 w 437"/>
                    <a:gd name="T53" fmla="*/ 157 h 455"/>
                    <a:gd name="T54" fmla="*/ 185 w 437"/>
                    <a:gd name="T55" fmla="*/ 176 h 455"/>
                    <a:gd name="T56" fmla="*/ 180 w 437"/>
                    <a:gd name="T57" fmla="*/ 194 h 455"/>
                    <a:gd name="T58" fmla="*/ 173 w 437"/>
                    <a:gd name="T59" fmla="*/ 212 h 455"/>
                    <a:gd name="T60" fmla="*/ 166 w 437"/>
                    <a:gd name="T61" fmla="*/ 219 h 455"/>
                    <a:gd name="T62" fmla="*/ 167 w 437"/>
                    <a:gd name="T63" fmla="*/ 215 h 455"/>
                    <a:gd name="T64" fmla="*/ 170 w 437"/>
                    <a:gd name="T65" fmla="*/ 206 h 455"/>
                    <a:gd name="T66" fmla="*/ 172 w 437"/>
                    <a:gd name="T67" fmla="*/ 198 h 455"/>
                    <a:gd name="T68" fmla="*/ 175 w 437"/>
                    <a:gd name="T69" fmla="*/ 188 h 455"/>
                    <a:gd name="T70" fmla="*/ 178 w 437"/>
                    <a:gd name="T71" fmla="*/ 177 h 455"/>
                    <a:gd name="T72" fmla="*/ 181 w 437"/>
                    <a:gd name="T73" fmla="*/ 164 h 455"/>
                    <a:gd name="T74" fmla="*/ 184 w 437"/>
                    <a:gd name="T75" fmla="*/ 150 h 455"/>
                    <a:gd name="T76" fmla="*/ 187 w 437"/>
                    <a:gd name="T77" fmla="*/ 135 h 455"/>
                    <a:gd name="T78" fmla="*/ 190 w 437"/>
                    <a:gd name="T79" fmla="*/ 118 h 455"/>
                    <a:gd name="T80" fmla="*/ 194 w 437"/>
                    <a:gd name="T81" fmla="*/ 101 h 455"/>
                    <a:gd name="T82" fmla="*/ 197 w 437"/>
                    <a:gd name="T83" fmla="*/ 83 h 455"/>
                    <a:gd name="T84" fmla="*/ 199 w 437"/>
                    <a:gd name="T85" fmla="*/ 64 h 455"/>
                    <a:gd name="T86" fmla="*/ 201 w 437"/>
                    <a:gd name="T87" fmla="*/ 45 h 455"/>
                    <a:gd name="T88" fmla="*/ 203 w 437"/>
                    <a:gd name="T89" fmla="*/ 26 h 455"/>
                    <a:gd name="T90" fmla="*/ 203 w 437"/>
                    <a:gd name="T91" fmla="*/ 15 h 455"/>
                    <a:gd name="T92" fmla="*/ 196 w 437"/>
                    <a:gd name="T93" fmla="*/ 14 h 455"/>
                    <a:gd name="T94" fmla="*/ 187 w 437"/>
                    <a:gd name="T95" fmla="*/ 12 h 455"/>
                    <a:gd name="T96" fmla="*/ 178 w 437"/>
                    <a:gd name="T97" fmla="*/ 10 h 455"/>
                    <a:gd name="T98" fmla="*/ 170 w 437"/>
                    <a:gd name="T99" fmla="*/ 9 h 455"/>
                    <a:gd name="T100" fmla="*/ 159 w 437"/>
                    <a:gd name="T101" fmla="*/ 8 h 455"/>
                    <a:gd name="T102" fmla="*/ 147 w 437"/>
                    <a:gd name="T103" fmla="*/ 7 h 455"/>
                    <a:gd name="T104" fmla="*/ 134 w 437"/>
                    <a:gd name="T105" fmla="*/ 5 h 455"/>
                    <a:gd name="T106" fmla="*/ 119 w 437"/>
                    <a:gd name="T107" fmla="*/ 4 h 455"/>
                    <a:gd name="T108" fmla="*/ 104 w 437"/>
                    <a:gd name="T109" fmla="*/ 4 h 455"/>
                    <a:gd name="T110" fmla="*/ 87 w 437"/>
                    <a:gd name="T111" fmla="*/ 4 h 455"/>
                    <a:gd name="T112" fmla="*/ 69 w 437"/>
                    <a:gd name="T113" fmla="*/ 5 h 455"/>
                    <a:gd name="T114" fmla="*/ 50 w 437"/>
                    <a:gd name="T115" fmla="*/ 7 h 455"/>
                    <a:gd name="T116" fmla="*/ 31 w 437"/>
                    <a:gd name="T117" fmla="*/ 9 h 455"/>
                    <a:gd name="T118" fmla="*/ 0 w 437"/>
                    <a:gd name="T119" fmla="*/ 1 h 4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7"/>
                    <a:gd name="T181" fmla="*/ 0 h 455"/>
                    <a:gd name="T182" fmla="*/ 437 w 437"/>
                    <a:gd name="T183" fmla="*/ 455 h 4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7" h="455">
                      <a:moveTo>
                        <a:pt x="0" y="2"/>
                      </a:moveTo>
                      <a:lnTo>
                        <a:pt x="0" y="2"/>
                      </a:lnTo>
                      <a:lnTo>
                        <a:pt x="3" y="2"/>
                      </a:lnTo>
                      <a:lnTo>
                        <a:pt x="4" y="2"/>
                      </a:lnTo>
                      <a:lnTo>
                        <a:pt x="7" y="2"/>
                      </a:lnTo>
                      <a:lnTo>
                        <a:pt x="10" y="2"/>
                      </a:lnTo>
                      <a:lnTo>
                        <a:pt x="13" y="2"/>
                      </a:lnTo>
                      <a:lnTo>
                        <a:pt x="17" y="2"/>
                      </a:lnTo>
                      <a:lnTo>
                        <a:pt x="20" y="2"/>
                      </a:lnTo>
                      <a:lnTo>
                        <a:pt x="26" y="2"/>
                      </a:lnTo>
                      <a:lnTo>
                        <a:pt x="30" y="2"/>
                      </a:lnTo>
                      <a:lnTo>
                        <a:pt x="36" y="2"/>
                      </a:lnTo>
                      <a:lnTo>
                        <a:pt x="41" y="2"/>
                      </a:lnTo>
                      <a:lnTo>
                        <a:pt x="47" y="2"/>
                      </a:lnTo>
                      <a:lnTo>
                        <a:pt x="54" y="2"/>
                      </a:lnTo>
                      <a:lnTo>
                        <a:pt x="60" y="0"/>
                      </a:lnTo>
                      <a:lnTo>
                        <a:pt x="66" y="0"/>
                      </a:lnTo>
                      <a:lnTo>
                        <a:pt x="73" y="0"/>
                      </a:lnTo>
                      <a:lnTo>
                        <a:pt x="80" y="0"/>
                      </a:lnTo>
                      <a:lnTo>
                        <a:pt x="88" y="0"/>
                      </a:lnTo>
                      <a:lnTo>
                        <a:pt x="95" y="0"/>
                      </a:lnTo>
                      <a:lnTo>
                        <a:pt x="102" y="0"/>
                      </a:lnTo>
                      <a:lnTo>
                        <a:pt x="111" y="0"/>
                      </a:lnTo>
                      <a:lnTo>
                        <a:pt x="119" y="0"/>
                      </a:lnTo>
                      <a:lnTo>
                        <a:pt x="127" y="0"/>
                      </a:lnTo>
                      <a:lnTo>
                        <a:pt x="135" y="0"/>
                      </a:lnTo>
                      <a:lnTo>
                        <a:pt x="145" y="0"/>
                      </a:lnTo>
                      <a:lnTo>
                        <a:pt x="152" y="0"/>
                      </a:lnTo>
                      <a:lnTo>
                        <a:pt x="161" y="2"/>
                      </a:lnTo>
                      <a:lnTo>
                        <a:pt x="171" y="2"/>
                      </a:lnTo>
                      <a:lnTo>
                        <a:pt x="180" y="2"/>
                      </a:lnTo>
                      <a:lnTo>
                        <a:pt x="189" y="2"/>
                      </a:lnTo>
                      <a:lnTo>
                        <a:pt x="198" y="2"/>
                      </a:lnTo>
                      <a:lnTo>
                        <a:pt x="208" y="2"/>
                      </a:lnTo>
                      <a:lnTo>
                        <a:pt x="217" y="2"/>
                      </a:lnTo>
                      <a:lnTo>
                        <a:pt x="226" y="2"/>
                      </a:lnTo>
                      <a:lnTo>
                        <a:pt x="236" y="2"/>
                      </a:lnTo>
                      <a:lnTo>
                        <a:pt x="245" y="3"/>
                      </a:lnTo>
                      <a:lnTo>
                        <a:pt x="255" y="3"/>
                      </a:lnTo>
                      <a:lnTo>
                        <a:pt x="262" y="3"/>
                      </a:lnTo>
                      <a:lnTo>
                        <a:pt x="273" y="3"/>
                      </a:lnTo>
                      <a:lnTo>
                        <a:pt x="282" y="5"/>
                      </a:lnTo>
                      <a:lnTo>
                        <a:pt x="292" y="5"/>
                      </a:lnTo>
                      <a:lnTo>
                        <a:pt x="299" y="5"/>
                      </a:lnTo>
                      <a:lnTo>
                        <a:pt x="309" y="6"/>
                      </a:lnTo>
                      <a:lnTo>
                        <a:pt x="317" y="6"/>
                      </a:lnTo>
                      <a:lnTo>
                        <a:pt x="327" y="8"/>
                      </a:lnTo>
                      <a:lnTo>
                        <a:pt x="334" y="8"/>
                      </a:lnTo>
                      <a:lnTo>
                        <a:pt x="343" y="9"/>
                      </a:lnTo>
                      <a:lnTo>
                        <a:pt x="351" y="9"/>
                      </a:lnTo>
                      <a:lnTo>
                        <a:pt x="359" y="9"/>
                      </a:lnTo>
                      <a:lnTo>
                        <a:pt x="367" y="11"/>
                      </a:lnTo>
                      <a:lnTo>
                        <a:pt x="374" y="12"/>
                      </a:lnTo>
                      <a:lnTo>
                        <a:pt x="381" y="12"/>
                      </a:lnTo>
                      <a:lnTo>
                        <a:pt x="389" y="14"/>
                      </a:lnTo>
                      <a:lnTo>
                        <a:pt x="395" y="14"/>
                      </a:lnTo>
                      <a:lnTo>
                        <a:pt x="402" y="15"/>
                      </a:lnTo>
                      <a:lnTo>
                        <a:pt x="408" y="17"/>
                      </a:lnTo>
                      <a:lnTo>
                        <a:pt x="415" y="18"/>
                      </a:lnTo>
                      <a:lnTo>
                        <a:pt x="421" y="18"/>
                      </a:lnTo>
                      <a:lnTo>
                        <a:pt x="427" y="20"/>
                      </a:lnTo>
                      <a:lnTo>
                        <a:pt x="431" y="21"/>
                      </a:lnTo>
                      <a:lnTo>
                        <a:pt x="437" y="22"/>
                      </a:lnTo>
                      <a:lnTo>
                        <a:pt x="436" y="22"/>
                      </a:lnTo>
                      <a:lnTo>
                        <a:pt x="436" y="25"/>
                      </a:lnTo>
                      <a:lnTo>
                        <a:pt x="436" y="28"/>
                      </a:lnTo>
                      <a:lnTo>
                        <a:pt x="434" y="34"/>
                      </a:lnTo>
                      <a:lnTo>
                        <a:pt x="434" y="36"/>
                      </a:lnTo>
                      <a:lnTo>
                        <a:pt x="434" y="39"/>
                      </a:lnTo>
                      <a:lnTo>
                        <a:pt x="433" y="41"/>
                      </a:lnTo>
                      <a:lnTo>
                        <a:pt x="433" y="46"/>
                      </a:lnTo>
                      <a:lnTo>
                        <a:pt x="431" y="49"/>
                      </a:lnTo>
                      <a:lnTo>
                        <a:pt x="431" y="55"/>
                      </a:lnTo>
                      <a:lnTo>
                        <a:pt x="431" y="59"/>
                      </a:lnTo>
                      <a:lnTo>
                        <a:pt x="431" y="63"/>
                      </a:lnTo>
                      <a:lnTo>
                        <a:pt x="430" y="68"/>
                      </a:lnTo>
                      <a:lnTo>
                        <a:pt x="428" y="74"/>
                      </a:lnTo>
                      <a:lnTo>
                        <a:pt x="427" y="78"/>
                      </a:lnTo>
                      <a:lnTo>
                        <a:pt x="427" y="84"/>
                      </a:lnTo>
                      <a:lnTo>
                        <a:pt x="425" y="90"/>
                      </a:lnTo>
                      <a:lnTo>
                        <a:pt x="425" y="96"/>
                      </a:lnTo>
                      <a:lnTo>
                        <a:pt x="424" y="103"/>
                      </a:lnTo>
                      <a:lnTo>
                        <a:pt x="424" y="109"/>
                      </a:lnTo>
                      <a:lnTo>
                        <a:pt x="421" y="116"/>
                      </a:lnTo>
                      <a:lnTo>
                        <a:pt x="421" y="122"/>
                      </a:lnTo>
                      <a:lnTo>
                        <a:pt x="420" y="129"/>
                      </a:lnTo>
                      <a:lnTo>
                        <a:pt x="418" y="137"/>
                      </a:lnTo>
                      <a:lnTo>
                        <a:pt x="417" y="144"/>
                      </a:lnTo>
                      <a:lnTo>
                        <a:pt x="415" y="151"/>
                      </a:lnTo>
                      <a:lnTo>
                        <a:pt x="414" y="159"/>
                      </a:lnTo>
                      <a:lnTo>
                        <a:pt x="414" y="167"/>
                      </a:lnTo>
                      <a:lnTo>
                        <a:pt x="411" y="175"/>
                      </a:lnTo>
                      <a:lnTo>
                        <a:pt x="409" y="184"/>
                      </a:lnTo>
                      <a:lnTo>
                        <a:pt x="408" y="191"/>
                      </a:lnTo>
                      <a:lnTo>
                        <a:pt x="406" y="200"/>
                      </a:lnTo>
                      <a:lnTo>
                        <a:pt x="405" y="209"/>
                      </a:lnTo>
                      <a:lnTo>
                        <a:pt x="403" y="216"/>
                      </a:lnTo>
                      <a:lnTo>
                        <a:pt x="400" y="225"/>
                      </a:lnTo>
                      <a:lnTo>
                        <a:pt x="399" y="235"/>
                      </a:lnTo>
                      <a:lnTo>
                        <a:pt x="398" y="242"/>
                      </a:lnTo>
                      <a:lnTo>
                        <a:pt x="395" y="251"/>
                      </a:lnTo>
                      <a:lnTo>
                        <a:pt x="393" y="261"/>
                      </a:lnTo>
                      <a:lnTo>
                        <a:pt x="392" y="270"/>
                      </a:lnTo>
                      <a:lnTo>
                        <a:pt x="389" y="279"/>
                      </a:lnTo>
                      <a:lnTo>
                        <a:pt x="387" y="288"/>
                      </a:lnTo>
                      <a:lnTo>
                        <a:pt x="384" y="298"/>
                      </a:lnTo>
                      <a:lnTo>
                        <a:pt x="383" y="307"/>
                      </a:lnTo>
                      <a:lnTo>
                        <a:pt x="380" y="315"/>
                      </a:lnTo>
                      <a:lnTo>
                        <a:pt x="377" y="326"/>
                      </a:lnTo>
                      <a:lnTo>
                        <a:pt x="374" y="335"/>
                      </a:lnTo>
                      <a:lnTo>
                        <a:pt x="373" y="343"/>
                      </a:lnTo>
                      <a:lnTo>
                        <a:pt x="370" y="352"/>
                      </a:lnTo>
                      <a:lnTo>
                        <a:pt x="367" y="362"/>
                      </a:lnTo>
                      <a:lnTo>
                        <a:pt x="364" y="371"/>
                      </a:lnTo>
                      <a:lnTo>
                        <a:pt x="362" y="381"/>
                      </a:lnTo>
                      <a:lnTo>
                        <a:pt x="359" y="389"/>
                      </a:lnTo>
                      <a:lnTo>
                        <a:pt x="356" y="399"/>
                      </a:lnTo>
                      <a:lnTo>
                        <a:pt x="353" y="408"/>
                      </a:lnTo>
                      <a:lnTo>
                        <a:pt x="351" y="417"/>
                      </a:lnTo>
                      <a:lnTo>
                        <a:pt x="346" y="425"/>
                      </a:lnTo>
                      <a:lnTo>
                        <a:pt x="343" y="436"/>
                      </a:lnTo>
                      <a:lnTo>
                        <a:pt x="340" y="444"/>
                      </a:lnTo>
                      <a:lnTo>
                        <a:pt x="337" y="455"/>
                      </a:lnTo>
                      <a:lnTo>
                        <a:pt x="331" y="439"/>
                      </a:lnTo>
                      <a:lnTo>
                        <a:pt x="331" y="436"/>
                      </a:lnTo>
                      <a:lnTo>
                        <a:pt x="333" y="433"/>
                      </a:lnTo>
                      <a:lnTo>
                        <a:pt x="334" y="430"/>
                      </a:lnTo>
                      <a:lnTo>
                        <a:pt x="336" y="425"/>
                      </a:lnTo>
                      <a:lnTo>
                        <a:pt x="337" y="420"/>
                      </a:lnTo>
                      <a:lnTo>
                        <a:pt x="337" y="415"/>
                      </a:lnTo>
                      <a:lnTo>
                        <a:pt x="339" y="412"/>
                      </a:lnTo>
                      <a:lnTo>
                        <a:pt x="340" y="409"/>
                      </a:lnTo>
                      <a:lnTo>
                        <a:pt x="342" y="405"/>
                      </a:lnTo>
                      <a:lnTo>
                        <a:pt x="342" y="400"/>
                      </a:lnTo>
                      <a:lnTo>
                        <a:pt x="343" y="396"/>
                      </a:lnTo>
                      <a:lnTo>
                        <a:pt x="345" y="392"/>
                      </a:lnTo>
                      <a:lnTo>
                        <a:pt x="346" y="387"/>
                      </a:lnTo>
                      <a:lnTo>
                        <a:pt x="348" y="381"/>
                      </a:lnTo>
                      <a:lnTo>
                        <a:pt x="349" y="377"/>
                      </a:lnTo>
                      <a:lnTo>
                        <a:pt x="351" y="371"/>
                      </a:lnTo>
                      <a:lnTo>
                        <a:pt x="352" y="365"/>
                      </a:lnTo>
                      <a:lnTo>
                        <a:pt x="353" y="359"/>
                      </a:lnTo>
                      <a:lnTo>
                        <a:pt x="355" y="354"/>
                      </a:lnTo>
                      <a:lnTo>
                        <a:pt x="356" y="348"/>
                      </a:lnTo>
                      <a:lnTo>
                        <a:pt x="358" y="342"/>
                      </a:lnTo>
                      <a:lnTo>
                        <a:pt x="359" y="335"/>
                      </a:lnTo>
                      <a:lnTo>
                        <a:pt x="361" y="329"/>
                      </a:lnTo>
                      <a:lnTo>
                        <a:pt x="364" y="321"/>
                      </a:lnTo>
                      <a:lnTo>
                        <a:pt x="365" y="315"/>
                      </a:lnTo>
                      <a:lnTo>
                        <a:pt x="367" y="308"/>
                      </a:lnTo>
                      <a:lnTo>
                        <a:pt x="368" y="301"/>
                      </a:lnTo>
                      <a:lnTo>
                        <a:pt x="370" y="294"/>
                      </a:lnTo>
                      <a:lnTo>
                        <a:pt x="371" y="286"/>
                      </a:lnTo>
                      <a:lnTo>
                        <a:pt x="373" y="277"/>
                      </a:lnTo>
                      <a:lnTo>
                        <a:pt x="374" y="270"/>
                      </a:lnTo>
                      <a:lnTo>
                        <a:pt x="376" y="261"/>
                      </a:lnTo>
                      <a:lnTo>
                        <a:pt x="377" y="254"/>
                      </a:lnTo>
                      <a:lnTo>
                        <a:pt x="378" y="245"/>
                      </a:lnTo>
                      <a:lnTo>
                        <a:pt x="380" y="236"/>
                      </a:lnTo>
                      <a:lnTo>
                        <a:pt x="383" y="228"/>
                      </a:lnTo>
                      <a:lnTo>
                        <a:pt x="384" y="220"/>
                      </a:lnTo>
                      <a:lnTo>
                        <a:pt x="386" y="211"/>
                      </a:lnTo>
                      <a:lnTo>
                        <a:pt x="387" y="203"/>
                      </a:lnTo>
                      <a:lnTo>
                        <a:pt x="389" y="194"/>
                      </a:lnTo>
                      <a:lnTo>
                        <a:pt x="390" y="185"/>
                      </a:lnTo>
                      <a:lnTo>
                        <a:pt x="392" y="175"/>
                      </a:lnTo>
                      <a:lnTo>
                        <a:pt x="393" y="166"/>
                      </a:lnTo>
                      <a:lnTo>
                        <a:pt x="393" y="157"/>
                      </a:lnTo>
                      <a:lnTo>
                        <a:pt x="395" y="148"/>
                      </a:lnTo>
                      <a:lnTo>
                        <a:pt x="396" y="138"/>
                      </a:lnTo>
                      <a:lnTo>
                        <a:pt x="398" y="129"/>
                      </a:lnTo>
                      <a:lnTo>
                        <a:pt x="399" y="119"/>
                      </a:lnTo>
                      <a:lnTo>
                        <a:pt x="400" y="110"/>
                      </a:lnTo>
                      <a:lnTo>
                        <a:pt x="400" y="100"/>
                      </a:lnTo>
                      <a:lnTo>
                        <a:pt x="402" y="91"/>
                      </a:lnTo>
                      <a:lnTo>
                        <a:pt x="402" y="81"/>
                      </a:lnTo>
                      <a:lnTo>
                        <a:pt x="403" y="71"/>
                      </a:lnTo>
                      <a:lnTo>
                        <a:pt x="403" y="62"/>
                      </a:lnTo>
                      <a:lnTo>
                        <a:pt x="405" y="52"/>
                      </a:lnTo>
                      <a:lnTo>
                        <a:pt x="405" y="41"/>
                      </a:lnTo>
                      <a:lnTo>
                        <a:pt x="406" y="33"/>
                      </a:lnTo>
                      <a:lnTo>
                        <a:pt x="406" y="31"/>
                      </a:lnTo>
                      <a:lnTo>
                        <a:pt x="405" y="31"/>
                      </a:lnTo>
                      <a:lnTo>
                        <a:pt x="403" y="31"/>
                      </a:lnTo>
                      <a:lnTo>
                        <a:pt x="400" y="30"/>
                      </a:lnTo>
                      <a:lnTo>
                        <a:pt x="396" y="28"/>
                      </a:lnTo>
                      <a:lnTo>
                        <a:pt x="392" y="28"/>
                      </a:lnTo>
                      <a:lnTo>
                        <a:pt x="386" y="27"/>
                      </a:lnTo>
                      <a:lnTo>
                        <a:pt x="380" y="25"/>
                      </a:lnTo>
                      <a:lnTo>
                        <a:pt x="377" y="25"/>
                      </a:lnTo>
                      <a:lnTo>
                        <a:pt x="373" y="24"/>
                      </a:lnTo>
                      <a:lnTo>
                        <a:pt x="370" y="22"/>
                      </a:lnTo>
                      <a:lnTo>
                        <a:pt x="365" y="22"/>
                      </a:lnTo>
                      <a:lnTo>
                        <a:pt x="361" y="22"/>
                      </a:lnTo>
                      <a:lnTo>
                        <a:pt x="356" y="21"/>
                      </a:lnTo>
                      <a:lnTo>
                        <a:pt x="352" y="21"/>
                      </a:lnTo>
                      <a:lnTo>
                        <a:pt x="349" y="21"/>
                      </a:lnTo>
                      <a:lnTo>
                        <a:pt x="343" y="20"/>
                      </a:lnTo>
                      <a:lnTo>
                        <a:pt x="339" y="18"/>
                      </a:lnTo>
                      <a:lnTo>
                        <a:pt x="333" y="18"/>
                      </a:lnTo>
                      <a:lnTo>
                        <a:pt x="329" y="18"/>
                      </a:lnTo>
                      <a:lnTo>
                        <a:pt x="323" y="17"/>
                      </a:lnTo>
                      <a:lnTo>
                        <a:pt x="317" y="17"/>
                      </a:lnTo>
                      <a:lnTo>
                        <a:pt x="312" y="15"/>
                      </a:lnTo>
                      <a:lnTo>
                        <a:pt x="306" y="15"/>
                      </a:lnTo>
                      <a:lnTo>
                        <a:pt x="299" y="14"/>
                      </a:lnTo>
                      <a:lnTo>
                        <a:pt x="293" y="14"/>
                      </a:lnTo>
                      <a:lnTo>
                        <a:pt x="286" y="12"/>
                      </a:lnTo>
                      <a:lnTo>
                        <a:pt x="280" y="12"/>
                      </a:lnTo>
                      <a:lnTo>
                        <a:pt x="273" y="12"/>
                      </a:lnTo>
                      <a:lnTo>
                        <a:pt x="267" y="11"/>
                      </a:lnTo>
                      <a:lnTo>
                        <a:pt x="260" y="11"/>
                      </a:lnTo>
                      <a:lnTo>
                        <a:pt x="252" y="11"/>
                      </a:lnTo>
                      <a:lnTo>
                        <a:pt x="245" y="9"/>
                      </a:lnTo>
                      <a:lnTo>
                        <a:pt x="237" y="9"/>
                      </a:lnTo>
                      <a:lnTo>
                        <a:pt x="230" y="9"/>
                      </a:lnTo>
                      <a:lnTo>
                        <a:pt x="223" y="9"/>
                      </a:lnTo>
                      <a:lnTo>
                        <a:pt x="214" y="9"/>
                      </a:lnTo>
                      <a:lnTo>
                        <a:pt x="207" y="9"/>
                      </a:lnTo>
                      <a:lnTo>
                        <a:pt x="198" y="9"/>
                      </a:lnTo>
                      <a:lnTo>
                        <a:pt x="190" y="9"/>
                      </a:lnTo>
                      <a:lnTo>
                        <a:pt x="182" y="9"/>
                      </a:lnTo>
                      <a:lnTo>
                        <a:pt x="173" y="9"/>
                      </a:lnTo>
                      <a:lnTo>
                        <a:pt x="164" y="9"/>
                      </a:lnTo>
                      <a:lnTo>
                        <a:pt x="155" y="9"/>
                      </a:lnTo>
                      <a:lnTo>
                        <a:pt x="146" y="9"/>
                      </a:lnTo>
                      <a:lnTo>
                        <a:pt x="138" y="11"/>
                      </a:lnTo>
                      <a:lnTo>
                        <a:pt x="129" y="11"/>
                      </a:lnTo>
                      <a:lnTo>
                        <a:pt x="120" y="12"/>
                      </a:lnTo>
                      <a:lnTo>
                        <a:pt x="110" y="12"/>
                      </a:lnTo>
                      <a:lnTo>
                        <a:pt x="99" y="14"/>
                      </a:lnTo>
                      <a:lnTo>
                        <a:pt x="91" y="14"/>
                      </a:lnTo>
                      <a:lnTo>
                        <a:pt x="80" y="15"/>
                      </a:lnTo>
                      <a:lnTo>
                        <a:pt x="70" y="17"/>
                      </a:lnTo>
                      <a:lnTo>
                        <a:pt x="61" y="18"/>
                      </a:lnTo>
                      <a:lnTo>
                        <a:pt x="51" y="20"/>
                      </a:lnTo>
                      <a:lnTo>
                        <a:pt x="41" y="21"/>
                      </a:lnTo>
                      <a:lnTo>
                        <a:pt x="0" y="2"/>
                      </a:lnTo>
                      <a:close/>
                    </a:path>
                  </a:pathLst>
                </a:custGeom>
                <a:solidFill>
                  <a:srgbClr val="125242"/>
                </a:solidFill>
                <a:ln w="9525">
                  <a:noFill/>
                  <a:round/>
                  <a:headEnd/>
                  <a:tailEnd/>
                </a:ln>
              </p:spPr>
              <p:txBody>
                <a:bodyPr/>
                <a:lstStyle/>
                <a:p>
                  <a:endParaRPr lang="en-US" sz="1725"/>
                </a:p>
              </p:txBody>
            </p:sp>
            <p:sp>
              <p:nvSpPr>
                <p:cNvPr id="5819" name="Freeform 167"/>
                <p:cNvSpPr>
                  <a:spLocks/>
                </p:cNvSpPr>
                <p:nvPr/>
              </p:nvSpPr>
              <p:spPr bwMode="auto">
                <a:xfrm>
                  <a:off x="4128" y="3602"/>
                  <a:ext cx="28" cy="16"/>
                </a:xfrm>
                <a:custGeom>
                  <a:avLst/>
                  <a:gdLst>
                    <a:gd name="T0" fmla="*/ 21 w 56"/>
                    <a:gd name="T1" fmla="*/ 13 h 31"/>
                    <a:gd name="T2" fmla="*/ 18 w 56"/>
                    <a:gd name="T3" fmla="*/ 16 h 31"/>
                    <a:gd name="T4" fmla="*/ 17 w 56"/>
                    <a:gd name="T5" fmla="*/ 15 h 31"/>
                    <a:gd name="T6" fmla="*/ 15 w 56"/>
                    <a:gd name="T7" fmla="*/ 15 h 31"/>
                    <a:gd name="T8" fmla="*/ 14 w 56"/>
                    <a:gd name="T9" fmla="*/ 15 h 31"/>
                    <a:gd name="T10" fmla="*/ 12 w 56"/>
                    <a:gd name="T11" fmla="*/ 15 h 31"/>
                    <a:gd name="T12" fmla="*/ 11 w 56"/>
                    <a:gd name="T13" fmla="*/ 14 h 31"/>
                    <a:gd name="T14" fmla="*/ 9 w 56"/>
                    <a:gd name="T15" fmla="*/ 14 h 31"/>
                    <a:gd name="T16" fmla="*/ 7 w 56"/>
                    <a:gd name="T17" fmla="*/ 13 h 31"/>
                    <a:gd name="T18" fmla="*/ 6 w 56"/>
                    <a:gd name="T19" fmla="*/ 13 h 31"/>
                    <a:gd name="T20" fmla="*/ 4 w 56"/>
                    <a:gd name="T21" fmla="*/ 12 h 31"/>
                    <a:gd name="T22" fmla="*/ 3 w 56"/>
                    <a:gd name="T23" fmla="*/ 11 h 31"/>
                    <a:gd name="T24" fmla="*/ 1 w 56"/>
                    <a:gd name="T25" fmla="*/ 10 h 31"/>
                    <a:gd name="T26" fmla="*/ 0 w 56"/>
                    <a:gd name="T27" fmla="*/ 7 h 31"/>
                    <a:gd name="T28" fmla="*/ 1 w 56"/>
                    <a:gd name="T29" fmla="*/ 4 h 31"/>
                    <a:gd name="T30" fmla="*/ 3 w 56"/>
                    <a:gd name="T31" fmla="*/ 2 h 31"/>
                    <a:gd name="T32" fmla="*/ 5 w 56"/>
                    <a:gd name="T33" fmla="*/ 2 h 31"/>
                    <a:gd name="T34" fmla="*/ 7 w 56"/>
                    <a:gd name="T35" fmla="*/ 1 h 31"/>
                    <a:gd name="T36" fmla="*/ 9 w 56"/>
                    <a:gd name="T37" fmla="*/ 1 h 31"/>
                    <a:gd name="T38" fmla="*/ 11 w 56"/>
                    <a:gd name="T39" fmla="*/ 1 h 31"/>
                    <a:gd name="T40" fmla="*/ 13 w 56"/>
                    <a:gd name="T41" fmla="*/ 0 h 31"/>
                    <a:gd name="T42" fmla="*/ 15 w 56"/>
                    <a:gd name="T43" fmla="*/ 0 h 31"/>
                    <a:gd name="T44" fmla="*/ 17 w 56"/>
                    <a:gd name="T45" fmla="*/ 1 h 31"/>
                    <a:gd name="T46" fmla="*/ 19 w 56"/>
                    <a:gd name="T47" fmla="*/ 1 h 31"/>
                    <a:gd name="T48" fmla="*/ 21 w 56"/>
                    <a:gd name="T49" fmla="*/ 2 h 31"/>
                    <a:gd name="T50" fmla="*/ 22 w 56"/>
                    <a:gd name="T51" fmla="*/ 2 h 31"/>
                    <a:gd name="T52" fmla="*/ 24 w 56"/>
                    <a:gd name="T53" fmla="*/ 3 h 31"/>
                    <a:gd name="T54" fmla="*/ 25 w 56"/>
                    <a:gd name="T55" fmla="*/ 5 h 31"/>
                    <a:gd name="T56" fmla="*/ 28 w 56"/>
                    <a:gd name="T57" fmla="*/ 7 h 31"/>
                    <a:gd name="T58" fmla="*/ 24 w 56"/>
                    <a:gd name="T59" fmla="*/ 7 h 31"/>
                    <a:gd name="T60" fmla="*/ 23 w 56"/>
                    <a:gd name="T61" fmla="*/ 7 h 31"/>
                    <a:gd name="T62" fmla="*/ 22 w 56"/>
                    <a:gd name="T63" fmla="*/ 6 h 31"/>
                    <a:gd name="T64" fmla="*/ 20 w 56"/>
                    <a:gd name="T65" fmla="*/ 5 h 31"/>
                    <a:gd name="T66" fmla="*/ 17 w 56"/>
                    <a:gd name="T67" fmla="*/ 5 h 31"/>
                    <a:gd name="T68" fmla="*/ 15 w 56"/>
                    <a:gd name="T69" fmla="*/ 5 h 31"/>
                    <a:gd name="T70" fmla="*/ 13 w 56"/>
                    <a:gd name="T71" fmla="*/ 5 h 31"/>
                    <a:gd name="T72" fmla="*/ 11 w 56"/>
                    <a:gd name="T73" fmla="*/ 6 h 31"/>
                    <a:gd name="T74" fmla="*/ 11 w 56"/>
                    <a:gd name="T75" fmla="*/ 8 h 31"/>
                    <a:gd name="T76" fmla="*/ 11 w 56"/>
                    <a:gd name="T77" fmla="*/ 9 h 31"/>
                    <a:gd name="T78" fmla="*/ 12 w 56"/>
                    <a:gd name="T79" fmla="*/ 10 h 31"/>
                    <a:gd name="T80" fmla="*/ 13 w 56"/>
                    <a:gd name="T81" fmla="*/ 10 h 31"/>
                    <a:gd name="T82" fmla="*/ 14 w 56"/>
                    <a:gd name="T83" fmla="*/ 11 h 31"/>
                    <a:gd name="T84" fmla="*/ 15 w 56"/>
                    <a:gd name="T85" fmla="*/ 12 h 31"/>
                    <a:gd name="T86" fmla="*/ 17 w 56"/>
                    <a:gd name="T87" fmla="*/ 12 h 31"/>
                    <a:gd name="T88" fmla="*/ 21 w 56"/>
                    <a:gd name="T89" fmla="*/ 13 h 31"/>
                    <a:gd name="T90" fmla="*/ 21 w 56"/>
                    <a:gd name="T91" fmla="*/ 13 h 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6"/>
                    <a:gd name="T139" fmla="*/ 0 h 31"/>
                    <a:gd name="T140" fmla="*/ 56 w 56"/>
                    <a:gd name="T141" fmla="*/ 31 h 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6" h="31">
                      <a:moveTo>
                        <a:pt x="42" y="26"/>
                      </a:moveTo>
                      <a:lnTo>
                        <a:pt x="36" y="31"/>
                      </a:lnTo>
                      <a:lnTo>
                        <a:pt x="34" y="29"/>
                      </a:lnTo>
                      <a:lnTo>
                        <a:pt x="30" y="29"/>
                      </a:lnTo>
                      <a:lnTo>
                        <a:pt x="27" y="29"/>
                      </a:lnTo>
                      <a:lnTo>
                        <a:pt x="24" y="29"/>
                      </a:lnTo>
                      <a:lnTo>
                        <a:pt x="21" y="28"/>
                      </a:lnTo>
                      <a:lnTo>
                        <a:pt x="18" y="28"/>
                      </a:lnTo>
                      <a:lnTo>
                        <a:pt x="14" y="26"/>
                      </a:lnTo>
                      <a:lnTo>
                        <a:pt x="11" y="25"/>
                      </a:lnTo>
                      <a:lnTo>
                        <a:pt x="8" y="23"/>
                      </a:lnTo>
                      <a:lnTo>
                        <a:pt x="6" y="22"/>
                      </a:lnTo>
                      <a:lnTo>
                        <a:pt x="2" y="19"/>
                      </a:lnTo>
                      <a:lnTo>
                        <a:pt x="0" y="13"/>
                      </a:lnTo>
                      <a:lnTo>
                        <a:pt x="2" y="7"/>
                      </a:lnTo>
                      <a:lnTo>
                        <a:pt x="6" y="4"/>
                      </a:lnTo>
                      <a:lnTo>
                        <a:pt x="9" y="3"/>
                      </a:lnTo>
                      <a:lnTo>
                        <a:pt x="14" y="1"/>
                      </a:lnTo>
                      <a:lnTo>
                        <a:pt x="17" y="1"/>
                      </a:lnTo>
                      <a:lnTo>
                        <a:pt x="21" y="1"/>
                      </a:lnTo>
                      <a:lnTo>
                        <a:pt x="25" y="0"/>
                      </a:lnTo>
                      <a:lnTo>
                        <a:pt x="30" y="0"/>
                      </a:lnTo>
                      <a:lnTo>
                        <a:pt x="33" y="1"/>
                      </a:lnTo>
                      <a:lnTo>
                        <a:pt x="37" y="1"/>
                      </a:lnTo>
                      <a:lnTo>
                        <a:pt x="42" y="3"/>
                      </a:lnTo>
                      <a:lnTo>
                        <a:pt x="44" y="4"/>
                      </a:lnTo>
                      <a:lnTo>
                        <a:pt x="47" y="6"/>
                      </a:lnTo>
                      <a:lnTo>
                        <a:pt x="50" y="9"/>
                      </a:lnTo>
                      <a:lnTo>
                        <a:pt x="56" y="13"/>
                      </a:lnTo>
                      <a:lnTo>
                        <a:pt x="47" y="13"/>
                      </a:lnTo>
                      <a:lnTo>
                        <a:pt x="46" y="13"/>
                      </a:lnTo>
                      <a:lnTo>
                        <a:pt x="43" y="12"/>
                      </a:lnTo>
                      <a:lnTo>
                        <a:pt x="39" y="10"/>
                      </a:lnTo>
                      <a:lnTo>
                        <a:pt x="34" y="9"/>
                      </a:lnTo>
                      <a:lnTo>
                        <a:pt x="30" y="9"/>
                      </a:lnTo>
                      <a:lnTo>
                        <a:pt x="25" y="9"/>
                      </a:lnTo>
                      <a:lnTo>
                        <a:pt x="21" y="12"/>
                      </a:lnTo>
                      <a:lnTo>
                        <a:pt x="21" y="16"/>
                      </a:lnTo>
                      <a:lnTo>
                        <a:pt x="21" y="17"/>
                      </a:lnTo>
                      <a:lnTo>
                        <a:pt x="24" y="20"/>
                      </a:lnTo>
                      <a:lnTo>
                        <a:pt x="25" y="20"/>
                      </a:lnTo>
                      <a:lnTo>
                        <a:pt x="27" y="22"/>
                      </a:lnTo>
                      <a:lnTo>
                        <a:pt x="30" y="23"/>
                      </a:lnTo>
                      <a:lnTo>
                        <a:pt x="34" y="23"/>
                      </a:lnTo>
                      <a:lnTo>
                        <a:pt x="42" y="26"/>
                      </a:lnTo>
                      <a:close/>
                    </a:path>
                  </a:pathLst>
                </a:custGeom>
                <a:solidFill>
                  <a:srgbClr val="4D6652"/>
                </a:solidFill>
                <a:ln w="9525">
                  <a:noFill/>
                  <a:round/>
                  <a:headEnd/>
                  <a:tailEnd/>
                </a:ln>
              </p:spPr>
              <p:txBody>
                <a:bodyPr/>
                <a:lstStyle/>
                <a:p>
                  <a:endParaRPr lang="en-US" sz="1725"/>
                </a:p>
              </p:txBody>
            </p:sp>
            <p:sp>
              <p:nvSpPr>
                <p:cNvPr id="5820" name="Freeform 168"/>
                <p:cNvSpPr>
                  <a:spLocks/>
                </p:cNvSpPr>
                <p:nvPr/>
              </p:nvSpPr>
              <p:spPr bwMode="auto">
                <a:xfrm>
                  <a:off x="4271" y="3557"/>
                  <a:ext cx="25" cy="43"/>
                </a:xfrm>
                <a:custGeom>
                  <a:avLst/>
                  <a:gdLst>
                    <a:gd name="T0" fmla="*/ 0 w 48"/>
                    <a:gd name="T1" fmla="*/ 38 h 86"/>
                    <a:gd name="T2" fmla="*/ 11 w 48"/>
                    <a:gd name="T3" fmla="*/ 0 h 86"/>
                    <a:gd name="T4" fmla="*/ 25 w 48"/>
                    <a:gd name="T5" fmla="*/ 3 h 86"/>
                    <a:gd name="T6" fmla="*/ 21 w 48"/>
                    <a:gd name="T7" fmla="*/ 9 h 86"/>
                    <a:gd name="T8" fmla="*/ 13 w 48"/>
                    <a:gd name="T9" fmla="*/ 9 h 86"/>
                    <a:gd name="T10" fmla="*/ 3 w 48"/>
                    <a:gd name="T11" fmla="*/ 43 h 86"/>
                    <a:gd name="T12" fmla="*/ 0 w 48"/>
                    <a:gd name="T13" fmla="*/ 38 h 86"/>
                    <a:gd name="T14" fmla="*/ 0 w 48"/>
                    <a:gd name="T15" fmla="*/ 38 h 86"/>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86"/>
                    <a:gd name="T26" fmla="*/ 48 w 48"/>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86">
                      <a:moveTo>
                        <a:pt x="0" y="75"/>
                      </a:moveTo>
                      <a:lnTo>
                        <a:pt x="22" y="0"/>
                      </a:lnTo>
                      <a:lnTo>
                        <a:pt x="48" y="6"/>
                      </a:lnTo>
                      <a:lnTo>
                        <a:pt x="41" y="18"/>
                      </a:lnTo>
                      <a:lnTo>
                        <a:pt x="25" y="18"/>
                      </a:lnTo>
                      <a:lnTo>
                        <a:pt x="6" y="86"/>
                      </a:lnTo>
                      <a:lnTo>
                        <a:pt x="0" y="75"/>
                      </a:lnTo>
                      <a:close/>
                    </a:path>
                  </a:pathLst>
                </a:custGeom>
                <a:solidFill>
                  <a:srgbClr val="7D4D1C"/>
                </a:solidFill>
                <a:ln w="9525">
                  <a:noFill/>
                  <a:round/>
                  <a:headEnd/>
                  <a:tailEnd/>
                </a:ln>
              </p:spPr>
              <p:txBody>
                <a:bodyPr/>
                <a:lstStyle/>
                <a:p>
                  <a:endParaRPr lang="en-US" sz="1725"/>
                </a:p>
              </p:txBody>
            </p:sp>
            <p:sp>
              <p:nvSpPr>
                <p:cNvPr id="5821" name="Freeform 169"/>
                <p:cNvSpPr>
                  <a:spLocks/>
                </p:cNvSpPr>
                <p:nvPr/>
              </p:nvSpPr>
              <p:spPr bwMode="auto">
                <a:xfrm>
                  <a:off x="4291" y="3560"/>
                  <a:ext cx="25" cy="40"/>
                </a:xfrm>
                <a:custGeom>
                  <a:avLst/>
                  <a:gdLst>
                    <a:gd name="T0" fmla="*/ 3 w 50"/>
                    <a:gd name="T1" fmla="*/ 40 h 79"/>
                    <a:gd name="T2" fmla="*/ 0 w 50"/>
                    <a:gd name="T3" fmla="*/ 35 h 79"/>
                    <a:gd name="T4" fmla="*/ 11 w 50"/>
                    <a:gd name="T5" fmla="*/ 0 h 79"/>
                    <a:gd name="T6" fmla="*/ 25 w 50"/>
                    <a:gd name="T7" fmla="*/ 2 h 79"/>
                    <a:gd name="T8" fmla="*/ 22 w 50"/>
                    <a:gd name="T9" fmla="*/ 12 h 79"/>
                    <a:gd name="T10" fmla="*/ 13 w 50"/>
                    <a:gd name="T11" fmla="*/ 10 h 79"/>
                    <a:gd name="T12" fmla="*/ 3 w 50"/>
                    <a:gd name="T13" fmla="*/ 40 h 79"/>
                    <a:gd name="T14" fmla="*/ 3 w 50"/>
                    <a:gd name="T15" fmla="*/ 40 h 79"/>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79"/>
                    <a:gd name="T26" fmla="*/ 50 w 50"/>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79">
                      <a:moveTo>
                        <a:pt x="6" y="79"/>
                      </a:moveTo>
                      <a:lnTo>
                        <a:pt x="0" y="70"/>
                      </a:lnTo>
                      <a:lnTo>
                        <a:pt x="21" y="0"/>
                      </a:lnTo>
                      <a:lnTo>
                        <a:pt x="50" y="4"/>
                      </a:lnTo>
                      <a:lnTo>
                        <a:pt x="43" y="23"/>
                      </a:lnTo>
                      <a:lnTo>
                        <a:pt x="27" y="19"/>
                      </a:lnTo>
                      <a:lnTo>
                        <a:pt x="6" y="79"/>
                      </a:lnTo>
                      <a:close/>
                    </a:path>
                  </a:pathLst>
                </a:custGeom>
                <a:solidFill>
                  <a:srgbClr val="7D4D1C"/>
                </a:solidFill>
                <a:ln w="9525">
                  <a:noFill/>
                  <a:round/>
                  <a:headEnd/>
                  <a:tailEnd/>
                </a:ln>
              </p:spPr>
              <p:txBody>
                <a:bodyPr/>
                <a:lstStyle/>
                <a:p>
                  <a:endParaRPr lang="en-US" sz="1725"/>
                </a:p>
              </p:txBody>
            </p:sp>
            <p:sp>
              <p:nvSpPr>
                <p:cNvPr id="5822" name="Freeform 170"/>
                <p:cNvSpPr>
                  <a:spLocks/>
                </p:cNvSpPr>
                <p:nvPr/>
              </p:nvSpPr>
              <p:spPr bwMode="auto">
                <a:xfrm>
                  <a:off x="4313" y="3337"/>
                  <a:ext cx="55" cy="45"/>
                </a:xfrm>
                <a:custGeom>
                  <a:avLst/>
                  <a:gdLst>
                    <a:gd name="T0" fmla="*/ 0 w 109"/>
                    <a:gd name="T1" fmla="*/ 43 h 90"/>
                    <a:gd name="T2" fmla="*/ 6 w 109"/>
                    <a:gd name="T3" fmla="*/ 0 h 90"/>
                    <a:gd name="T4" fmla="*/ 55 w 109"/>
                    <a:gd name="T5" fmla="*/ 3 h 90"/>
                    <a:gd name="T6" fmla="*/ 53 w 109"/>
                    <a:gd name="T7" fmla="*/ 7 h 90"/>
                    <a:gd name="T8" fmla="*/ 13 w 109"/>
                    <a:gd name="T9" fmla="*/ 6 h 90"/>
                    <a:gd name="T10" fmla="*/ 11 w 109"/>
                    <a:gd name="T11" fmla="*/ 11 h 90"/>
                    <a:gd name="T12" fmla="*/ 52 w 109"/>
                    <a:gd name="T13" fmla="*/ 12 h 90"/>
                    <a:gd name="T14" fmla="*/ 51 w 109"/>
                    <a:gd name="T15" fmla="*/ 15 h 90"/>
                    <a:gd name="T16" fmla="*/ 11 w 109"/>
                    <a:gd name="T17" fmla="*/ 15 h 90"/>
                    <a:gd name="T18" fmla="*/ 11 w 109"/>
                    <a:gd name="T19" fmla="*/ 19 h 90"/>
                    <a:gd name="T20" fmla="*/ 51 w 109"/>
                    <a:gd name="T21" fmla="*/ 22 h 90"/>
                    <a:gd name="T22" fmla="*/ 51 w 109"/>
                    <a:gd name="T23" fmla="*/ 25 h 90"/>
                    <a:gd name="T24" fmla="*/ 9 w 109"/>
                    <a:gd name="T25" fmla="*/ 26 h 90"/>
                    <a:gd name="T26" fmla="*/ 9 w 109"/>
                    <a:gd name="T27" fmla="*/ 29 h 90"/>
                    <a:gd name="T28" fmla="*/ 50 w 109"/>
                    <a:gd name="T29" fmla="*/ 30 h 90"/>
                    <a:gd name="T30" fmla="*/ 49 w 109"/>
                    <a:gd name="T31" fmla="*/ 34 h 90"/>
                    <a:gd name="T32" fmla="*/ 9 w 109"/>
                    <a:gd name="T33" fmla="*/ 34 h 90"/>
                    <a:gd name="T34" fmla="*/ 6 w 109"/>
                    <a:gd name="T35" fmla="*/ 38 h 90"/>
                    <a:gd name="T36" fmla="*/ 47 w 109"/>
                    <a:gd name="T37" fmla="*/ 41 h 90"/>
                    <a:gd name="T38" fmla="*/ 47 w 109"/>
                    <a:gd name="T39" fmla="*/ 45 h 90"/>
                    <a:gd name="T40" fmla="*/ 0 w 109"/>
                    <a:gd name="T41" fmla="*/ 43 h 90"/>
                    <a:gd name="T42" fmla="*/ 0 w 109"/>
                    <a:gd name="T43" fmla="*/ 43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9"/>
                    <a:gd name="T67" fmla="*/ 0 h 90"/>
                    <a:gd name="T68" fmla="*/ 109 w 109"/>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9" h="90">
                      <a:moveTo>
                        <a:pt x="0" y="85"/>
                      </a:moveTo>
                      <a:lnTo>
                        <a:pt x="12" y="0"/>
                      </a:lnTo>
                      <a:lnTo>
                        <a:pt x="109" y="6"/>
                      </a:lnTo>
                      <a:lnTo>
                        <a:pt x="106" y="14"/>
                      </a:lnTo>
                      <a:lnTo>
                        <a:pt x="25" y="11"/>
                      </a:lnTo>
                      <a:lnTo>
                        <a:pt x="22" y="22"/>
                      </a:lnTo>
                      <a:lnTo>
                        <a:pt x="103" y="24"/>
                      </a:lnTo>
                      <a:lnTo>
                        <a:pt x="102" y="31"/>
                      </a:lnTo>
                      <a:lnTo>
                        <a:pt x="22" y="30"/>
                      </a:lnTo>
                      <a:lnTo>
                        <a:pt x="21" y="37"/>
                      </a:lnTo>
                      <a:lnTo>
                        <a:pt x="102" y="43"/>
                      </a:lnTo>
                      <a:lnTo>
                        <a:pt x="102" y="50"/>
                      </a:lnTo>
                      <a:lnTo>
                        <a:pt x="18" y="52"/>
                      </a:lnTo>
                      <a:lnTo>
                        <a:pt x="18" y="58"/>
                      </a:lnTo>
                      <a:lnTo>
                        <a:pt x="99" y="61"/>
                      </a:lnTo>
                      <a:lnTo>
                        <a:pt x="97" y="68"/>
                      </a:lnTo>
                      <a:lnTo>
                        <a:pt x="17" y="68"/>
                      </a:lnTo>
                      <a:lnTo>
                        <a:pt x="12" y="75"/>
                      </a:lnTo>
                      <a:lnTo>
                        <a:pt x="94" y="81"/>
                      </a:lnTo>
                      <a:lnTo>
                        <a:pt x="94" y="90"/>
                      </a:lnTo>
                      <a:lnTo>
                        <a:pt x="0" y="85"/>
                      </a:lnTo>
                      <a:close/>
                    </a:path>
                  </a:pathLst>
                </a:custGeom>
                <a:solidFill>
                  <a:srgbClr val="808061"/>
                </a:solidFill>
                <a:ln w="9525">
                  <a:noFill/>
                  <a:round/>
                  <a:headEnd/>
                  <a:tailEnd/>
                </a:ln>
              </p:spPr>
              <p:txBody>
                <a:bodyPr/>
                <a:lstStyle/>
                <a:p>
                  <a:endParaRPr lang="en-US" sz="1725"/>
                </a:p>
              </p:txBody>
            </p:sp>
            <p:sp>
              <p:nvSpPr>
                <p:cNvPr id="5823" name="Freeform 171"/>
                <p:cNvSpPr>
                  <a:spLocks/>
                </p:cNvSpPr>
                <p:nvPr/>
              </p:nvSpPr>
              <p:spPr bwMode="auto">
                <a:xfrm>
                  <a:off x="4028" y="3336"/>
                  <a:ext cx="52" cy="40"/>
                </a:xfrm>
                <a:custGeom>
                  <a:avLst/>
                  <a:gdLst>
                    <a:gd name="T0" fmla="*/ 0 w 105"/>
                    <a:gd name="T1" fmla="*/ 40 h 79"/>
                    <a:gd name="T2" fmla="*/ 6 w 105"/>
                    <a:gd name="T3" fmla="*/ 4 h 79"/>
                    <a:gd name="T4" fmla="*/ 52 w 105"/>
                    <a:gd name="T5" fmla="*/ 0 h 79"/>
                    <a:gd name="T6" fmla="*/ 51 w 105"/>
                    <a:gd name="T7" fmla="*/ 5 h 79"/>
                    <a:gd name="T8" fmla="*/ 11 w 105"/>
                    <a:gd name="T9" fmla="*/ 7 h 79"/>
                    <a:gd name="T10" fmla="*/ 11 w 105"/>
                    <a:gd name="T11" fmla="*/ 12 h 79"/>
                    <a:gd name="T12" fmla="*/ 51 w 105"/>
                    <a:gd name="T13" fmla="*/ 10 h 79"/>
                    <a:gd name="T14" fmla="*/ 50 w 105"/>
                    <a:gd name="T15" fmla="*/ 14 h 79"/>
                    <a:gd name="T16" fmla="*/ 9 w 105"/>
                    <a:gd name="T17" fmla="*/ 16 h 79"/>
                    <a:gd name="T18" fmla="*/ 9 w 105"/>
                    <a:gd name="T19" fmla="*/ 21 h 79"/>
                    <a:gd name="T20" fmla="*/ 50 w 105"/>
                    <a:gd name="T21" fmla="*/ 19 h 79"/>
                    <a:gd name="T22" fmla="*/ 50 w 105"/>
                    <a:gd name="T23" fmla="*/ 23 h 79"/>
                    <a:gd name="T24" fmla="*/ 8 w 105"/>
                    <a:gd name="T25" fmla="*/ 26 h 79"/>
                    <a:gd name="T26" fmla="*/ 8 w 105"/>
                    <a:gd name="T27" fmla="*/ 30 h 79"/>
                    <a:gd name="T28" fmla="*/ 50 w 105"/>
                    <a:gd name="T29" fmla="*/ 27 h 79"/>
                    <a:gd name="T30" fmla="*/ 48 w 105"/>
                    <a:gd name="T31" fmla="*/ 30 h 79"/>
                    <a:gd name="T32" fmla="*/ 7 w 105"/>
                    <a:gd name="T33" fmla="*/ 33 h 79"/>
                    <a:gd name="T34" fmla="*/ 6 w 105"/>
                    <a:gd name="T35" fmla="*/ 37 h 79"/>
                    <a:gd name="T36" fmla="*/ 48 w 105"/>
                    <a:gd name="T37" fmla="*/ 35 h 79"/>
                    <a:gd name="T38" fmla="*/ 47 w 105"/>
                    <a:gd name="T39" fmla="*/ 38 h 79"/>
                    <a:gd name="T40" fmla="*/ 0 w 105"/>
                    <a:gd name="T41" fmla="*/ 40 h 79"/>
                    <a:gd name="T42" fmla="*/ 0 w 105"/>
                    <a:gd name="T43" fmla="*/ 40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5"/>
                    <a:gd name="T67" fmla="*/ 0 h 79"/>
                    <a:gd name="T68" fmla="*/ 105 w 105"/>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5" h="79">
                      <a:moveTo>
                        <a:pt x="0" y="79"/>
                      </a:moveTo>
                      <a:lnTo>
                        <a:pt x="12" y="7"/>
                      </a:lnTo>
                      <a:lnTo>
                        <a:pt x="105" y="0"/>
                      </a:lnTo>
                      <a:lnTo>
                        <a:pt x="103" y="10"/>
                      </a:lnTo>
                      <a:lnTo>
                        <a:pt x="22" y="13"/>
                      </a:lnTo>
                      <a:lnTo>
                        <a:pt x="22" y="23"/>
                      </a:lnTo>
                      <a:lnTo>
                        <a:pt x="102" y="20"/>
                      </a:lnTo>
                      <a:lnTo>
                        <a:pt x="100" y="28"/>
                      </a:lnTo>
                      <a:lnTo>
                        <a:pt x="19" y="32"/>
                      </a:lnTo>
                      <a:lnTo>
                        <a:pt x="18" y="41"/>
                      </a:lnTo>
                      <a:lnTo>
                        <a:pt x="100" y="37"/>
                      </a:lnTo>
                      <a:lnTo>
                        <a:pt x="100" y="45"/>
                      </a:lnTo>
                      <a:lnTo>
                        <a:pt x="16" y="51"/>
                      </a:lnTo>
                      <a:lnTo>
                        <a:pt x="16" y="59"/>
                      </a:lnTo>
                      <a:lnTo>
                        <a:pt x="100" y="53"/>
                      </a:lnTo>
                      <a:lnTo>
                        <a:pt x="97" y="60"/>
                      </a:lnTo>
                      <a:lnTo>
                        <a:pt x="15" y="66"/>
                      </a:lnTo>
                      <a:lnTo>
                        <a:pt x="12" y="73"/>
                      </a:lnTo>
                      <a:lnTo>
                        <a:pt x="96" y="69"/>
                      </a:lnTo>
                      <a:lnTo>
                        <a:pt x="94" y="75"/>
                      </a:lnTo>
                      <a:lnTo>
                        <a:pt x="0" y="79"/>
                      </a:lnTo>
                      <a:close/>
                    </a:path>
                  </a:pathLst>
                </a:custGeom>
                <a:solidFill>
                  <a:srgbClr val="808061"/>
                </a:solidFill>
                <a:ln w="9525">
                  <a:noFill/>
                  <a:round/>
                  <a:headEnd/>
                  <a:tailEnd/>
                </a:ln>
              </p:spPr>
              <p:txBody>
                <a:bodyPr/>
                <a:lstStyle/>
                <a:p>
                  <a:endParaRPr lang="en-US" sz="1725"/>
                </a:p>
              </p:txBody>
            </p:sp>
            <p:sp>
              <p:nvSpPr>
                <p:cNvPr id="5824" name="Freeform 172"/>
                <p:cNvSpPr>
                  <a:spLocks/>
                </p:cNvSpPr>
                <p:nvPr/>
              </p:nvSpPr>
              <p:spPr bwMode="auto">
                <a:xfrm>
                  <a:off x="4306" y="3339"/>
                  <a:ext cx="74" cy="291"/>
                </a:xfrm>
                <a:custGeom>
                  <a:avLst/>
                  <a:gdLst>
                    <a:gd name="T0" fmla="*/ 74 w 148"/>
                    <a:gd name="T1" fmla="*/ 0 h 580"/>
                    <a:gd name="T2" fmla="*/ 74 w 148"/>
                    <a:gd name="T3" fmla="*/ 2 h 580"/>
                    <a:gd name="T4" fmla="*/ 74 w 148"/>
                    <a:gd name="T5" fmla="*/ 4 h 580"/>
                    <a:gd name="T6" fmla="*/ 74 w 148"/>
                    <a:gd name="T7" fmla="*/ 7 h 580"/>
                    <a:gd name="T8" fmla="*/ 73 w 148"/>
                    <a:gd name="T9" fmla="*/ 11 h 580"/>
                    <a:gd name="T10" fmla="*/ 72 w 148"/>
                    <a:gd name="T11" fmla="*/ 16 h 580"/>
                    <a:gd name="T12" fmla="*/ 72 w 148"/>
                    <a:gd name="T13" fmla="*/ 21 h 580"/>
                    <a:gd name="T14" fmla="*/ 71 w 148"/>
                    <a:gd name="T15" fmla="*/ 27 h 580"/>
                    <a:gd name="T16" fmla="*/ 71 w 148"/>
                    <a:gd name="T17" fmla="*/ 34 h 580"/>
                    <a:gd name="T18" fmla="*/ 70 w 148"/>
                    <a:gd name="T19" fmla="*/ 41 h 580"/>
                    <a:gd name="T20" fmla="*/ 68 w 148"/>
                    <a:gd name="T21" fmla="*/ 49 h 580"/>
                    <a:gd name="T22" fmla="*/ 68 w 148"/>
                    <a:gd name="T23" fmla="*/ 58 h 580"/>
                    <a:gd name="T24" fmla="*/ 66 w 148"/>
                    <a:gd name="T25" fmla="*/ 67 h 580"/>
                    <a:gd name="T26" fmla="*/ 65 w 148"/>
                    <a:gd name="T27" fmla="*/ 76 h 580"/>
                    <a:gd name="T28" fmla="*/ 63 w 148"/>
                    <a:gd name="T29" fmla="*/ 87 h 580"/>
                    <a:gd name="T30" fmla="*/ 61 w 148"/>
                    <a:gd name="T31" fmla="*/ 97 h 580"/>
                    <a:gd name="T32" fmla="*/ 59 w 148"/>
                    <a:gd name="T33" fmla="*/ 108 h 580"/>
                    <a:gd name="T34" fmla="*/ 57 w 148"/>
                    <a:gd name="T35" fmla="*/ 119 h 580"/>
                    <a:gd name="T36" fmla="*/ 55 w 148"/>
                    <a:gd name="T37" fmla="*/ 130 h 580"/>
                    <a:gd name="T38" fmla="*/ 52 w 148"/>
                    <a:gd name="T39" fmla="*/ 142 h 580"/>
                    <a:gd name="T40" fmla="*/ 50 w 148"/>
                    <a:gd name="T41" fmla="*/ 155 h 580"/>
                    <a:gd name="T42" fmla="*/ 47 w 148"/>
                    <a:gd name="T43" fmla="*/ 166 h 580"/>
                    <a:gd name="T44" fmla="*/ 44 w 148"/>
                    <a:gd name="T45" fmla="*/ 179 h 580"/>
                    <a:gd name="T46" fmla="*/ 41 w 148"/>
                    <a:gd name="T47" fmla="*/ 191 h 580"/>
                    <a:gd name="T48" fmla="*/ 37 w 148"/>
                    <a:gd name="T49" fmla="*/ 204 h 580"/>
                    <a:gd name="T50" fmla="*/ 33 w 148"/>
                    <a:gd name="T51" fmla="*/ 216 h 580"/>
                    <a:gd name="T52" fmla="*/ 29 w 148"/>
                    <a:gd name="T53" fmla="*/ 229 h 580"/>
                    <a:gd name="T54" fmla="*/ 25 w 148"/>
                    <a:gd name="T55" fmla="*/ 242 h 580"/>
                    <a:gd name="T56" fmla="*/ 20 w 148"/>
                    <a:gd name="T57" fmla="*/ 254 h 580"/>
                    <a:gd name="T58" fmla="*/ 16 w 148"/>
                    <a:gd name="T59" fmla="*/ 267 h 580"/>
                    <a:gd name="T60" fmla="*/ 11 w 148"/>
                    <a:gd name="T61" fmla="*/ 279 h 580"/>
                    <a:gd name="T62" fmla="*/ 6 w 148"/>
                    <a:gd name="T63" fmla="*/ 291 h 580"/>
                    <a:gd name="T64" fmla="*/ 0 w 148"/>
                    <a:gd name="T65" fmla="*/ 289 h 580"/>
                    <a:gd name="T66" fmla="*/ 1 w 148"/>
                    <a:gd name="T67" fmla="*/ 287 h 580"/>
                    <a:gd name="T68" fmla="*/ 2 w 148"/>
                    <a:gd name="T69" fmla="*/ 283 h 580"/>
                    <a:gd name="T70" fmla="*/ 3 w 148"/>
                    <a:gd name="T71" fmla="*/ 281 h 580"/>
                    <a:gd name="T72" fmla="*/ 5 w 148"/>
                    <a:gd name="T73" fmla="*/ 278 h 580"/>
                    <a:gd name="T74" fmla="*/ 6 w 148"/>
                    <a:gd name="T75" fmla="*/ 275 h 580"/>
                    <a:gd name="T76" fmla="*/ 8 w 148"/>
                    <a:gd name="T77" fmla="*/ 270 h 580"/>
                    <a:gd name="T78" fmla="*/ 9 w 148"/>
                    <a:gd name="T79" fmla="*/ 266 h 580"/>
                    <a:gd name="T80" fmla="*/ 11 w 148"/>
                    <a:gd name="T81" fmla="*/ 261 h 580"/>
                    <a:gd name="T82" fmla="*/ 14 w 148"/>
                    <a:gd name="T83" fmla="*/ 256 h 580"/>
                    <a:gd name="T84" fmla="*/ 16 w 148"/>
                    <a:gd name="T85" fmla="*/ 250 h 580"/>
                    <a:gd name="T86" fmla="*/ 18 w 148"/>
                    <a:gd name="T87" fmla="*/ 244 h 580"/>
                    <a:gd name="T88" fmla="*/ 20 w 148"/>
                    <a:gd name="T89" fmla="*/ 237 h 580"/>
                    <a:gd name="T90" fmla="*/ 23 w 148"/>
                    <a:gd name="T91" fmla="*/ 230 h 580"/>
                    <a:gd name="T92" fmla="*/ 25 w 148"/>
                    <a:gd name="T93" fmla="*/ 223 h 580"/>
                    <a:gd name="T94" fmla="*/ 28 w 148"/>
                    <a:gd name="T95" fmla="*/ 215 h 580"/>
                    <a:gd name="T96" fmla="*/ 30 w 148"/>
                    <a:gd name="T97" fmla="*/ 207 h 580"/>
                    <a:gd name="T98" fmla="*/ 34 w 148"/>
                    <a:gd name="T99" fmla="*/ 198 h 580"/>
                    <a:gd name="T100" fmla="*/ 36 w 148"/>
                    <a:gd name="T101" fmla="*/ 190 h 580"/>
                    <a:gd name="T102" fmla="*/ 39 w 148"/>
                    <a:gd name="T103" fmla="*/ 180 h 580"/>
                    <a:gd name="T104" fmla="*/ 41 w 148"/>
                    <a:gd name="T105" fmla="*/ 171 h 580"/>
                    <a:gd name="T106" fmla="*/ 43 w 148"/>
                    <a:gd name="T107" fmla="*/ 161 h 580"/>
                    <a:gd name="T108" fmla="*/ 46 w 148"/>
                    <a:gd name="T109" fmla="*/ 151 h 580"/>
                    <a:gd name="T110" fmla="*/ 48 w 148"/>
                    <a:gd name="T111" fmla="*/ 140 h 580"/>
                    <a:gd name="T112" fmla="*/ 50 w 148"/>
                    <a:gd name="T113" fmla="*/ 129 h 580"/>
                    <a:gd name="T114" fmla="*/ 52 w 148"/>
                    <a:gd name="T115" fmla="*/ 119 h 580"/>
                    <a:gd name="T116" fmla="*/ 55 w 148"/>
                    <a:gd name="T117" fmla="*/ 107 h 580"/>
                    <a:gd name="T118" fmla="*/ 56 w 148"/>
                    <a:gd name="T119" fmla="*/ 96 h 580"/>
                    <a:gd name="T120" fmla="*/ 58 w 148"/>
                    <a:gd name="T121" fmla="*/ 84 h 580"/>
                    <a:gd name="T122" fmla="*/ 60 w 148"/>
                    <a:gd name="T123" fmla="*/ 73 h 580"/>
                    <a:gd name="T124" fmla="*/ 69 w 148"/>
                    <a:gd name="T125" fmla="*/ 5 h 5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8"/>
                    <a:gd name="T190" fmla="*/ 0 h 580"/>
                    <a:gd name="T191" fmla="*/ 148 w 148"/>
                    <a:gd name="T192" fmla="*/ 580 h 5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8" h="580">
                      <a:moveTo>
                        <a:pt x="138" y="9"/>
                      </a:moveTo>
                      <a:lnTo>
                        <a:pt x="148" y="0"/>
                      </a:lnTo>
                      <a:lnTo>
                        <a:pt x="148" y="3"/>
                      </a:lnTo>
                      <a:lnTo>
                        <a:pt x="147" y="6"/>
                      </a:lnTo>
                      <a:lnTo>
                        <a:pt x="147" y="7"/>
                      </a:lnTo>
                      <a:lnTo>
                        <a:pt x="147" y="10"/>
                      </a:lnTo>
                      <a:lnTo>
                        <a:pt x="147" y="14"/>
                      </a:lnTo>
                      <a:lnTo>
                        <a:pt x="145" y="17"/>
                      </a:lnTo>
                      <a:lnTo>
                        <a:pt x="145" y="22"/>
                      </a:lnTo>
                      <a:lnTo>
                        <a:pt x="144" y="26"/>
                      </a:lnTo>
                      <a:lnTo>
                        <a:pt x="144" y="31"/>
                      </a:lnTo>
                      <a:lnTo>
                        <a:pt x="144" y="36"/>
                      </a:lnTo>
                      <a:lnTo>
                        <a:pt x="144" y="41"/>
                      </a:lnTo>
                      <a:lnTo>
                        <a:pt x="142" y="47"/>
                      </a:lnTo>
                      <a:lnTo>
                        <a:pt x="142" y="54"/>
                      </a:lnTo>
                      <a:lnTo>
                        <a:pt x="142" y="60"/>
                      </a:lnTo>
                      <a:lnTo>
                        <a:pt x="141" y="67"/>
                      </a:lnTo>
                      <a:lnTo>
                        <a:pt x="139" y="75"/>
                      </a:lnTo>
                      <a:lnTo>
                        <a:pt x="139" y="82"/>
                      </a:lnTo>
                      <a:lnTo>
                        <a:pt x="138" y="89"/>
                      </a:lnTo>
                      <a:lnTo>
                        <a:pt x="136" y="98"/>
                      </a:lnTo>
                      <a:lnTo>
                        <a:pt x="135" y="107"/>
                      </a:lnTo>
                      <a:lnTo>
                        <a:pt x="135" y="116"/>
                      </a:lnTo>
                      <a:lnTo>
                        <a:pt x="133" y="124"/>
                      </a:lnTo>
                      <a:lnTo>
                        <a:pt x="132" y="133"/>
                      </a:lnTo>
                      <a:lnTo>
                        <a:pt x="130" y="142"/>
                      </a:lnTo>
                      <a:lnTo>
                        <a:pt x="129" y="152"/>
                      </a:lnTo>
                      <a:lnTo>
                        <a:pt x="128" y="162"/>
                      </a:lnTo>
                      <a:lnTo>
                        <a:pt x="126" y="173"/>
                      </a:lnTo>
                      <a:lnTo>
                        <a:pt x="125" y="183"/>
                      </a:lnTo>
                      <a:lnTo>
                        <a:pt x="123" y="193"/>
                      </a:lnTo>
                      <a:lnTo>
                        <a:pt x="122" y="204"/>
                      </a:lnTo>
                      <a:lnTo>
                        <a:pt x="119" y="215"/>
                      </a:lnTo>
                      <a:lnTo>
                        <a:pt x="116" y="225"/>
                      </a:lnTo>
                      <a:lnTo>
                        <a:pt x="114" y="237"/>
                      </a:lnTo>
                      <a:lnTo>
                        <a:pt x="113" y="249"/>
                      </a:lnTo>
                      <a:lnTo>
                        <a:pt x="110" y="259"/>
                      </a:lnTo>
                      <a:lnTo>
                        <a:pt x="108" y="271"/>
                      </a:lnTo>
                      <a:lnTo>
                        <a:pt x="105" y="284"/>
                      </a:lnTo>
                      <a:lnTo>
                        <a:pt x="103" y="296"/>
                      </a:lnTo>
                      <a:lnTo>
                        <a:pt x="100" y="308"/>
                      </a:lnTo>
                      <a:lnTo>
                        <a:pt x="97" y="319"/>
                      </a:lnTo>
                      <a:lnTo>
                        <a:pt x="94" y="331"/>
                      </a:lnTo>
                      <a:lnTo>
                        <a:pt x="91" y="344"/>
                      </a:lnTo>
                      <a:lnTo>
                        <a:pt x="88" y="356"/>
                      </a:lnTo>
                      <a:lnTo>
                        <a:pt x="85" y="369"/>
                      </a:lnTo>
                      <a:lnTo>
                        <a:pt x="82" y="381"/>
                      </a:lnTo>
                      <a:lnTo>
                        <a:pt x="78" y="394"/>
                      </a:lnTo>
                      <a:lnTo>
                        <a:pt x="75" y="406"/>
                      </a:lnTo>
                      <a:lnTo>
                        <a:pt x="70" y="419"/>
                      </a:lnTo>
                      <a:lnTo>
                        <a:pt x="66" y="431"/>
                      </a:lnTo>
                      <a:lnTo>
                        <a:pt x="63" y="444"/>
                      </a:lnTo>
                      <a:lnTo>
                        <a:pt x="59" y="457"/>
                      </a:lnTo>
                      <a:lnTo>
                        <a:pt x="54" y="469"/>
                      </a:lnTo>
                      <a:lnTo>
                        <a:pt x="51" y="482"/>
                      </a:lnTo>
                      <a:lnTo>
                        <a:pt x="45" y="494"/>
                      </a:lnTo>
                      <a:lnTo>
                        <a:pt x="41" y="507"/>
                      </a:lnTo>
                      <a:lnTo>
                        <a:pt x="36" y="519"/>
                      </a:lnTo>
                      <a:lnTo>
                        <a:pt x="32" y="532"/>
                      </a:lnTo>
                      <a:lnTo>
                        <a:pt x="26" y="543"/>
                      </a:lnTo>
                      <a:lnTo>
                        <a:pt x="22" y="557"/>
                      </a:lnTo>
                      <a:lnTo>
                        <a:pt x="16" y="568"/>
                      </a:lnTo>
                      <a:lnTo>
                        <a:pt x="12" y="580"/>
                      </a:lnTo>
                      <a:lnTo>
                        <a:pt x="0" y="577"/>
                      </a:lnTo>
                      <a:lnTo>
                        <a:pt x="0" y="574"/>
                      </a:lnTo>
                      <a:lnTo>
                        <a:pt x="1" y="573"/>
                      </a:lnTo>
                      <a:lnTo>
                        <a:pt x="3" y="568"/>
                      </a:lnTo>
                      <a:lnTo>
                        <a:pt x="4" y="565"/>
                      </a:lnTo>
                      <a:lnTo>
                        <a:pt x="4" y="564"/>
                      </a:lnTo>
                      <a:lnTo>
                        <a:pt x="6" y="561"/>
                      </a:lnTo>
                      <a:lnTo>
                        <a:pt x="7" y="558"/>
                      </a:lnTo>
                      <a:lnTo>
                        <a:pt x="9" y="554"/>
                      </a:lnTo>
                      <a:lnTo>
                        <a:pt x="10" y="551"/>
                      </a:lnTo>
                      <a:lnTo>
                        <a:pt x="12" y="548"/>
                      </a:lnTo>
                      <a:lnTo>
                        <a:pt x="14" y="543"/>
                      </a:lnTo>
                      <a:lnTo>
                        <a:pt x="16" y="539"/>
                      </a:lnTo>
                      <a:lnTo>
                        <a:pt x="17" y="535"/>
                      </a:lnTo>
                      <a:lnTo>
                        <a:pt x="19" y="530"/>
                      </a:lnTo>
                      <a:lnTo>
                        <a:pt x="20" y="526"/>
                      </a:lnTo>
                      <a:lnTo>
                        <a:pt x="22" y="520"/>
                      </a:lnTo>
                      <a:lnTo>
                        <a:pt x="25" y="516"/>
                      </a:lnTo>
                      <a:lnTo>
                        <a:pt x="28" y="510"/>
                      </a:lnTo>
                      <a:lnTo>
                        <a:pt x="29" y="504"/>
                      </a:lnTo>
                      <a:lnTo>
                        <a:pt x="32" y="498"/>
                      </a:lnTo>
                      <a:lnTo>
                        <a:pt x="34" y="492"/>
                      </a:lnTo>
                      <a:lnTo>
                        <a:pt x="36" y="486"/>
                      </a:lnTo>
                      <a:lnTo>
                        <a:pt x="39" y="479"/>
                      </a:lnTo>
                      <a:lnTo>
                        <a:pt x="41" y="473"/>
                      </a:lnTo>
                      <a:lnTo>
                        <a:pt x="44" y="466"/>
                      </a:lnTo>
                      <a:lnTo>
                        <a:pt x="47" y="458"/>
                      </a:lnTo>
                      <a:lnTo>
                        <a:pt x="50" y="453"/>
                      </a:lnTo>
                      <a:lnTo>
                        <a:pt x="51" y="444"/>
                      </a:lnTo>
                      <a:lnTo>
                        <a:pt x="54" y="436"/>
                      </a:lnTo>
                      <a:lnTo>
                        <a:pt x="57" y="428"/>
                      </a:lnTo>
                      <a:lnTo>
                        <a:pt x="60" y="420"/>
                      </a:lnTo>
                      <a:lnTo>
                        <a:pt x="61" y="412"/>
                      </a:lnTo>
                      <a:lnTo>
                        <a:pt x="64" y="403"/>
                      </a:lnTo>
                      <a:lnTo>
                        <a:pt x="67" y="394"/>
                      </a:lnTo>
                      <a:lnTo>
                        <a:pt x="70" y="387"/>
                      </a:lnTo>
                      <a:lnTo>
                        <a:pt x="72" y="378"/>
                      </a:lnTo>
                      <a:lnTo>
                        <a:pt x="75" y="369"/>
                      </a:lnTo>
                      <a:lnTo>
                        <a:pt x="78" y="359"/>
                      </a:lnTo>
                      <a:lnTo>
                        <a:pt x="79" y="350"/>
                      </a:lnTo>
                      <a:lnTo>
                        <a:pt x="82" y="340"/>
                      </a:lnTo>
                      <a:lnTo>
                        <a:pt x="85" y="331"/>
                      </a:lnTo>
                      <a:lnTo>
                        <a:pt x="86" y="321"/>
                      </a:lnTo>
                      <a:lnTo>
                        <a:pt x="89" y="310"/>
                      </a:lnTo>
                      <a:lnTo>
                        <a:pt x="92" y="300"/>
                      </a:lnTo>
                      <a:lnTo>
                        <a:pt x="95" y="290"/>
                      </a:lnTo>
                      <a:lnTo>
                        <a:pt x="97" y="280"/>
                      </a:lnTo>
                      <a:lnTo>
                        <a:pt x="100" y="269"/>
                      </a:lnTo>
                      <a:lnTo>
                        <a:pt x="101" y="258"/>
                      </a:lnTo>
                      <a:lnTo>
                        <a:pt x="103" y="247"/>
                      </a:lnTo>
                      <a:lnTo>
                        <a:pt x="105" y="237"/>
                      </a:lnTo>
                      <a:lnTo>
                        <a:pt x="108" y="225"/>
                      </a:lnTo>
                      <a:lnTo>
                        <a:pt x="110" y="214"/>
                      </a:lnTo>
                      <a:lnTo>
                        <a:pt x="111" y="204"/>
                      </a:lnTo>
                      <a:lnTo>
                        <a:pt x="113" y="192"/>
                      </a:lnTo>
                      <a:lnTo>
                        <a:pt x="116" y="180"/>
                      </a:lnTo>
                      <a:lnTo>
                        <a:pt x="117" y="168"/>
                      </a:lnTo>
                      <a:lnTo>
                        <a:pt x="119" y="157"/>
                      </a:lnTo>
                      <a:lnTo>
                        <a:pt x="120" y="145"/>
                      </a:lnTo>
                      <a:lnTo>
                        <a:pt x="122" y="133"/>
                      </a:lnTo>
                      <a:lnTo>
                        <a:pt x="138" y="9"/>
                      </a:lnTo>
                      <a:close/>
                    </a:path>
                  </a:pathLst>
                </a:custGeom>
                <a:solidFill>
                  <a:srgbClr val="808061"/>
                </a:solidFill>
                <a:ln w="9525">
                  <a:noFill/>
                  <a:round/>
                  <a:headEnd/>
                  <a:tailEnd/>
                </a:ln>
              </p:spPr>
              <p:txBody>
                <a:bodyPr/>
                <a:lstStyle/>
                <a:p>
                  <a:endParaRPr lang="en-US" sz="1725"/>
                </a:p>
              </p:txBody>
            </p:sp>
            <p:sp>
              <p:nvSpPr>
                <p:cNvPr id="5825" name="Freeform 173"/>
                <p:cNvSpPr>
                  <a:spLocks/>
                </p:cNvSpPr>
                <p:nvPr/>
              </p:nvSpPr>
              <p:spPr bwMode="auto">
                <a:xfrm>
                  <a:off x="3967" y="3336"/>
                  <a:ext cx="53" cy="273"/>
                </a:xfrm>
                <a:custGeom>
                  <a:avLst/>
                  <a:gdLst>
                    <a:gd name="T0" fmla="*/ 53 w 108"/>
                    <a:gd name="T1" fmla="*/ 5 h 546"/>
                    <a:gd name="T2" fmla="*/ 53 w 108"/>
                    <a:gd name="T3" fmla="*/ 6 h 546"/>
                    <a:gd name="T4" fmla="*/ 53 w 108"/>
                    <a:gd name="T5" fmla="*/ 10 h 546"/>
                    <a:gd name="T6" fmla="*/ 52 w 108"/>
                    <a:gd name="T7" fmla="*/ 13 h 546"/>
                    <a:gd name="T8" fmla="*/ 52 w 108"/>
                    <a:gd name="T9" fmla="*/ 17 h 546"/>
                    <a:gd name="T10" fmla="*/ 52 w 108"/>
                    <a:gd name="T11" fmla="*/ 21 h 546"/>
                    <a:gd name="T12" fmla="*/ 52 w 108"/>
                    <a:gd name="T13" fmla="*/ 26 h 546"/>
                    <a:gd name="T14" fmla="*/ 51 w 108"/>
                    <a:gd name="T15" fmla="*/ 31 h 546"/>
                    <a:gd name="T16" fmla="*/ 50 w 108"/>
                    <a:gd name="T17" fmla="*/ 37 h 546"/>
                    <a:gd name="T18" fmla="*/ 49 w 108"/>
                    <a:gd name="T19" fmla="*/ 43 h 546"/>
                    <a:gd name="T20" fmla="*/ 49 w 108"/>
                    <a:gd name="T21" fmla="*/ 51 h 546"/>
                    <a:gd name="T22" fmla="*/ 48 w 108"/>
                    <a:gd name="T23" fmla="*/ 58 h 546"/>
                    <a:gd name="T24" fmla="*/ 46 w 108"/>
                    <a:gd name="T25" fmla="*/ 67 h 546"/>
                    <a:gd name="T26" fmla="*/ 46 w 108"/>
                    <a:gd name="T27" fmla="*/ 75 h 546"/>
                    <a:gd name="T28" fmla="*/ 45 w 108"/>
                    <a:gd name="T29" fmla="*/ 84 h 546"/>
                    <a:gd name="T30" fmla="*/ 43 w 108"/>
                    <a:gd name="T31" fmla="*/ 93 h 546"/>
                    <a:gd name="T32" fmla="*/ 42 w 108"/>
                    <a:gd name="T33" fmla="*/ 102 h 546"/>
                    <a:gd name="T34" fmla="*/ 40 w 108"/>
                    <a:gd name="T35" fmla="*/ 112 h 546"/>
                    <a:gd name="T36" fmla="*/ 38 w 108"/>
                    <a:gd name="T37" fmla="*/ 123 h 546"/>
                    <a:gd name="T38" fmla="*/ 36 w 108"/>
                    <a:gd name="T39" fmla="*/ 134 h 546"/>
                    <a:gd name="T40" fmla="*/ 35 w 108"/>
                    <a:gd name="T41" fmla="*/ 145 h 546"/>
                    <a:gd name="T42" fmla="*/ 32 w 108"/>
                    <a:gd name="T43" fmla="*/ 156 h 546"/>
                    <a:gd name="T44" fmla="*/ 30 w 108"/>
                    <a:gd name="T45" fmla="*/ 168 h 546"/>
                    <a:gd name="T46" fmla="*/ 28 w 108"/>
                    <a:gd name="T47" fmla="*/ 179 h 546"/>
                    <a:gd name="T48" fmla="*/ 26 w 108"/>
                    <a:gd name="T49" fmla="*/ 191 h 546"/>
                    <a:gd name="T50" fmla="*/ 23 w 108"/>
                    <a:gd name="T51" fmla="*/ 203 h 546"/>
                    <a:gd name="T52" fmla="*/ 21 w 108"/>
                    <a:gd name="T53" fmla="*/ 216 h 546"/>
                    <a:gd name="T54" fmla="*/ 17 w 108"/>
                    <a:gd name="T55" fmla="*/ 228 h 546"/>
                    <a:gd name="T56" fmla="*/ 14 w 108"/>
                    <a:gd name="T57" fmla="*/ 241 h 546"/>
                    <a:gd name="T58" fmla="*/ 10 w 108"/>
                    <a:gd name="T59" fmla="*/ 254 h 546"/>
                    <a:gd name="T60" fmla="*/ 7 w 108"/>
                    <a:gd name="T61" fmla="*/ 267 h 546"/>
                    <a:gd name="T62" fmla="*/ 0 w 108"/>
                    <a:gd name="T63" fmla="*/ 273 h 546"/>
                    <a:gd name="T64" fmla="*/ 0 w 108"/>
                    <a:gd name="T65" fmla="*/ 270 h 546"/>
                    <a:gd name="T66" fmla="*/ 2 w 108"/>
                    <a:gd name="T67" fmla="*/ 266 h 546"/>
                    <a:gd name="T68" fmla="*/ 3 w 108"/>
                    <a:gd name="T69" fmla="*/ 261 h 546"/>
                    <a:gd name="T70" fmla="*/ 4 w 108"/>
                    <a:gd name="T71" fmla="*/ 257 h 546"/>
                    <a:gd name="T72" fmla="*/ 5 w 108"/>
                    <a:gd name="T73" fmla="*/ 253 h 546"/>
                    <a:gd name="T74" fmla="*/ 7 w 108"/>
                    <a:gd name="T75" fmla="*/ 248 h 546"/>
                    <a:gd name="T76" fmla="*/ 8 w 108"/>
                    <a:gd name="T77" fmla="*/ 243 h 546"/>
                    <a:gd name="T78" fmla="*/ 9 w 108"/>
                    <a:gd name="T79" fmla="*/ 238 h 546"/>
                    <a:gd name="T80" fmla="*/ 12 w 108"/>
                    <a:gd name="T81" fmla="*/ 232 h 546"/>
                    <a:gd name="T82" fmla="*/ 13 w 108"/>
                    <a:gd name="T83" fmla="*/ 225 h 546"/>
                    <a:gd name="T84" fmla="*/ 15 w 108"/>
                    <a:gd name="T85" fmla="*/ 219 h 546"/>
                    <a:gd name="T86" fmla="*/ 17 w 108"/>
                    <a:gd name="T87" fmla="*/ 211 h 546"/>
                    <a:gd name="T88" fmla="*/ 19 w 108"/>
                    <a:gd name="T89" fmla="*/ 204 h 546"/>
                    <a:gd name="T90" fmla="*/ 21 w 108"/>
                    <a:gd name="T91" fmla="*/ 195 h 546"/>
                    <a:gd name="T92" fmla="*/ 22 w 108"/>
                    <a:gd name="T93" fmla="*/ 187 h 546"/>
                    <a:gd name="T94" fmla="*/ 24 w 108"/>
                    <a:gd name="T95" fmla="*/ 178 h 546"/>
                    <a:gd name="T96" fmla="*/ 26 w 108"/>
                    <a:gd name="T97" fmla="*/ 169 h 546"/>
                    <a:gd name="T98" fmla="*/ 28 w 108"/>
                    <a:gd name="T99" fmla="*/ 160 h 546"/>
                    <a:gd name="T100" fmla="*/ 30 w 108"/>
                    <a:gd name="T101" fmla="*/ 150 h 546"/>
                    <a:gd name="T102" fmla="*/ 32 w 108"/>
                    <a:gd name="T103" fmla="*/ 139 h 546"/>
                    <a:gd name="T104" fmla="*/ 34 w 108"/>
                    <a:gd name="T105" fmla="*/ 130 h 546"/>
                    <a:gd name="T106" fmla="*/ 35 w 108"/>
                    <a:gd name="T107" fmla="*/ 118 h 546"/>
                    <a:gd name="T108" fmla="*/ 38 w 108"/>
                    <a:gd name="T109" fmla="*/ 107 h 546"/>
                    <a:gd name="T110" fmla="*/ 39 w 108"/>
                    <a:gd name="T111" fmla="*/ 96 h 546"/>
                    <a:gd name="T112" fmla="*/ 41 w 108"/>
                    <a:gd name="T113" fmla="*/ 84 h 546"/>
                    <a:gd name="T114" fmla="*/ 42 w 108"/>
                    <a:gd name="T115" fmla="*/ 72 h 546"/>
                    <a:gd name="T116" fmla="*/ 43 w 108"/>
                    <a:gd name="T117" fmla="*/ 60 h 546"/>
                    <a:gd name="T118" fmla="*/ 45 w 108"/>
                    <a:gd name="T119" fmla="*/ 48 h 546"/>
                    <a:gd name="T120" fmla="*/ 52 w 108"/>
                    <a:gd name="T121" fmla="*/ 0 h 5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8"/>
                    <a:gd name="T184" fmla="*/ 0 h 546"/>
                    <a:gd name="T185" fmla="*/ 108 w 108"/>
                    <a:gd name="T186" fmla="*/ 546 h 5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8" h="546">
                      <a:moveTo>
                        <a:pt x="105" y="0"/>
                      </a:moveTo>
                      <a:lnTo>
                        <a:pt x="108" y="10"/>
                      </a:lnTo>
                      <a:lnTo>
                        <a:pt x="108" y="13"/>
                      </a:lnTo>
                      <a:lnTo>
                        <a:pt x="108" y="16"/>
                      </a:lnTo>
                      <a:lnTo>
                        <a:pt x="108" y="20"/>
                      </a:lnTo>
                      <a:lnTo>
                        <a:pt x="106" y="23"/>
                      </a:lnTo>
                      <a:lnTo>
                        <a:pt x="106" y="26"/>
                      </a:lnTo>
                      <a:lnTo>
                        <a:pt x="105" y="30"/>
                      </a:lnTo>
                      <a:lnTo>
                        <a:pt x="105" y="33"/>
                      </a:lnTo>
                      <a:lnTo>
                        <a:pt x="105" y="38"/>
                      </a:lnTo>
                      <a:lnTo>
                        <a:pt x="105" y="42"/>
                      </a:lnTo>
                      <a:lnTo>
                        <a:pt x="105" y="48"/>
                      </a:lnTo>
                      <a:lnTo>
                        <a:pt x="105" y="52"/>
                      </a:lnTo>
                      <a:lnTo>
                        <a:pt x="103" y="58"/>
                      </a:lnTo>
                      <a:lnTo>
                        <a:pt x="103" y="63"/>
                      </a:lnTo>
                      <a:lnTo>
                        <a:pt x="102" y="68"/>
                      </a:lnTo>
                      <a:lnTo>
                        <a:pt x="102" y="74"/>
                      </a:lnTo>
                      <a:lnTo>
                        <a:pt x="100" y="82"/>
                      </a:lnTo>
                      <a:lnTo>
                        <a:pt x="100" y="87"/>
                      </a:lnTo>
                      <a:lnTo>
                        <a:pt x="100" y="95"/>
                      </a:lnTo>
                      <a:lnTo>
                        <a:pt x="99" y="102"/>
                      </a:lnTo>
                      <a:lnTo>
                        <a:pt x="97" y="109"/>
                      </a:lnTo>
                      <a:lnTo>
                        <a:pt x="97" y="117"/>
                      </a:lnTo>
                      <a:lnTo>
                        <a:pt x="96" y="124"/>
                      </a:lnTo>
                      <a:lnTo>
                        <a:pt x="94" y="133"/>
                      </a:lnTo>
                      <a:lnTo>
                        <a:pt x="94" y="142"/>
                      </a:lnTo>
                      <a:lnTo>
                        <a:pt x="93" y="150"/>
                      </a:lnTo>
                      <a:lnTo>
                        <a:pt x="91" y="158"/>
                      </a:lnTo>
                      <a:lnTo>
                        <a:pt x="91" y="168"/>
                      </a:lnTo>
                      <a:lnTo>
                        <a:pt x="88" y="177"/>
                      </a:lnTo>
                      <a:lnTo>
                        <a:pt x="88" y="187"/>
                      </a:lnTo>
                      <a:lnTo>
                        <a:pt x="87" y="196"/>
                      </a:lnTo>
                      <a:lnTo>
                        <a:pt x="86" y="205"/>
                      </a:lnTo>
                      <a:lnTo>
                        <a:pt x="84" y="215"/>
                      </a:lnTo>
                      <a:lnTo>
                        <a:pt x="81" y="225"/>
                      </a:lnTo>
                      <a:lnTo>
                        <a:pt x="80" y="235"/>
                      </a:lnTo>
                      <a:lnTo>
                        <a:pt x="78" y="247"/>
                      </a:lnTo>
                      <a:lnTo>
                        <a:pt x="77" y="257"/>
                      </a:lnTo>
                      <a:lnTo>
                        <a:pt x="74" y="268"/>
                      </a:lnTo>
                      <a:lnTo>
                        <a:pt x="72" y="278"/>
                      </a:lnTo>
                      <a:lnTo>
                        <a:pt x="71" y="290"/>
                      </a:lnTo>
                      <a:lnTo>
                        <a:pt x="68" y="300"/>
                      </a:lnTo>
                      <a:lnTo>
                        <a:pt x="66" y="312"/>
                      </a:lnTo>
                      <a:lnTo>
                        <a:pt x="64" y="323"/>
                      </a:lnTo>
                      <a:lnTo>
                        <a:pt x="62" y="337"/>
                      </a:lnTo>
                      <a:lnTo>
                        <a:pt x="59" y="347"/>
                      </a:lnTo>
                      <a:lnTo>
                        <a:pt x="58" y="359"/>
                      </a:lnTo>
                      <a:lnTo>
                        <a:pt x="55" y="370"/>
                      </a:lnTo>
                      <a:lnTo>
                        <a:pt x="52" y="383"/>
                      </a:lnTo>
                      <a:lnTo>
                        <a:pt x="49" y="395"/>
                      </a:lnTo>
                      <a:lnTo>
                        <a:pt x="46" y="407"/>
                      </a:lnTo>
                      <a:lnTo>
                        <a:pt x="43" y="420"/>
                      </a:lnTo>
                      <a:lnTo>
                        <a:pt x="42" y="433"/>
                      </a:lnTo>
                      <a:lnTo>
                        <a:pt x="37" y="445"/>
                      </a:lnTo>
                      <a:lnTo>
                        <a:pt x="34" y="457"/>
                      </a:lnTo>
                      <a:lnTo>
                        <a:pt x="31" y="470"/>
                      </a:lnTo>
                      <a:lnTo>
                        <a:pt x="28" y="483"/>
                      </a:lnTo>
                      <a:lnTo>
                        <a:pt x="25" y="495"/>
                      </a:lnTo>
                      <a:lnTo>
                        <a:pt x="21" y="508"/>
                      </a:lnTo>
                      <a:lnTo>
                        <a:pt x="18" y="521"/>
                      </a:lnTo>
                      <a:lnTo>
                        <a:pt x="15" y="534"/>
                      </a:lnTo>
                      <a:lnTo>
                        <a:pt x="0" y="546"/>
                      </a:lnTo>
                      <a:lnTo>
                        <a:pt x="0" y="545"/>
                      </a:lnTo>
                      <a:lnTo>
                        <a:pt x="0" y="543"/>
                      </a:lnTo>
                      <a:lnTo>
                        <a:pt x="0" y="540"/>
                      </a:lnTo>
                      <a:lnTo>
                        <a:pt x="3" y="536"/>
                      </a:lnTo>
                      <a:lnTo>
                        <a:pt x="5" y="531"/>
                      </a:lnTo>
                      <a:lnTo>
                        <a:pt x="6" y="526"/>
                      </a:lnTo>
                      <a:lnTo>
                        <a:pt x="6" y="521"/>
                      </a:lnTo>
                      <a:lnTo>
                        <a:pt x="8" y="518"/>
                      </a:lnTo>
                      <a:lnTo>
                        <a:pt x="9" y="514"/>
                      </a:lnTo>
                      <a:lnTo>
                        <a:pt x="11" y="511"/>
                      </a:lnTo>
                      <a:lnTo>
                        <a:pt x="11" y="507"/>
                      </a:lnTo>
                      <a:lnTo>
                        <a:pt x="12" y="502"/>
                      </a:lnTo>
                      <a:lnTo>
                        <a:pt x="14" y="496"/>
                      </a:lnTo>
                      <a:lnTo>
                        <a:pt x="15" y="492"/>
                      </a:lnTo>
                      <a:lnTo>
                        <a:pt x="17" y="487"/>
                      </a:lnTo>
                      <a:lnTo>
                        <a:pt x="18" y="482"/>
                      </a:lnTo>
                      <a:lnTo>
                        <a:pt x="19" y="476"/>
                      </a:lnTo>
                      <a:lnTo>
                        <a:pt x="21" y="470"/>
                      </a:lnTo>
                      <a:lnTo>
                        <a:pt x="24" y="464"/>
                      </a:lnTo>
                      <a:lnTo>
                        <a:pt x="25" y="458"/>
                      </a:lnTo>
                      <a:lnTo>
                        <a:pt x="27" y="451"/>
                      </a:lnTo>
                      <a:lnTo>
                        <a:pt x="28" y="445"/>
                      </a:lnTo>
                      <a:lnTo>
                        <a:pt x="30" y="438"/>
                      </a:lnTo>
                      <a:lnTo>
                        <a:pt x="33" y="430"/>
                      </a:lnTo>
                      <a:lnTo>
                        <a:pt x="34" y="423"/>
                      </a:lnTo>
                      <a:lnTo>
                        <a:pt x="37" y="416"/>
                      </a:lnTo>
                      <a:lnTo>
                        <a:pt x="39" y="408"/>
                      </a:lnTo>
                      <a:lnTo>
                        <a:pt x="40" y="400"/>
                      </a:lnTo>
                      <a:lnTo>
                        <a:pt x="42" y="391"/>
                      </a:lnTo>
                      <a:lnTo>
                        <a:pt x="43" y="383"/>
                      </a:lnTo>
                      <a:lnTo>
                        <a:pt x="44" y="375"/>
                      </a:lnTo>
                      <a:lnTo>
                        <a:pt x="47" y="366"/>
                      </a:lnTo>
                      <a:lnTo>
                        <a:pt x="49" y="357"/>
                      </a:lnTo>
                      <a:lnTo>
                        <a:pt x="52" y="348"/>
                      </a:lnTo>
                      <a:lnTo>
                        <a:pt x="53" y="338"/>
                      </a:lnTo>
                      <a:lnTo>
                        <a:pt x="55" y="329"/>
                      </a:lnTo>
                      <a:lnTo>
                        <a:pt x="58" y="320"/>
                      </a:lnTo>
                      <a:lnTo>
                        <a:pt x="59" y="310"/>
                      </a:lnTo>
                      <a:lnTo>
                        <a:pt x="61" y="300"/>
                      </a:lnTo>
                      <a:lnTo>
                        <a:pt x="64" y="290"/>
                      </a:lnTo>
                      <a:lnTo>
                        <a:pt x="65" y="279"/>
                      </a:lnTo>
                      <a:lnTo>
                        <a:pt x="68" y="271"/>
                      </a:lnTo>
                      <a:lnTo>
                        <a:pt x="69" y="259"/>
                      </a:lnTo>
                      <a:lnTo>
                        <a:pt x="71" y="249"/>
                      </a:lnTo>
                      <a:lnTo>
                        <a:pt x="72" y="237"/>
                      </a:lnTo>
                      <a:lnTo>
                        <a:pt x="74" y="227"/>
                      </a:lnTo>
                      <a:lnTo>
                        <a:pt x="77" y="215"/>
                      </a:lnTo>
                      <a:lnTo>
                        <a:pt x="78" y="205"/>
                      </a:lnTo>
                      <a:lnTo>
                        <a:pt x="80" y="193"/>
                      </a:lnTo>
                      <a:lnTo>
                        <a:pt x="81" y="181"/>
                      </a:lnTo>
                      <a:lnTo>
                        <a:pt x="83" y="169"/>
                      </a:lnTo>
                      <a:lnTo>
                        <a:pt x="84" y="158"/>
                      </a:lnTo>
                      <a:lnTo>
                        <a:pt x="86" y="145"/>
                      </a:lnTo>
                      <a:lnTo>
                        <a:pt x="87" y="134"/>
                      </a:lnTo>
                      <a:lnTo>
                        <a:pt x="88" y="121"/>
                      </a:lnTo>
                      <a:lnTo>
                        <a:pt x="90" y="109"/>
                      </a:lnTo>
                      <a:lnTo>
                        <a:pt x="91" y="96"/>
                      </a:lnTo>
                      <a:lnTo>
                        <a:pt x="94" y="85"/>
                      </a:lnTo>
                      <a:lnTo>
                        <a:pt x="105" y="0"/>
                      </a:lnTo>
                      <a:close/>
                    </a:path>
                  </a:pathLst>
                </a:custGeom>
                <a:solidFill>
                  <a:srgbClr val="808061"/>
                </a:solidFill>
                <a:ln w="9525">
                  <a:noFill/>
                  <a:round/>
                  <a:headEnd/>
                  <a:tailEnd/>
                </a:ln>
              </p:spPr>
              <p:txBody>
                <a:bodyPr/>
                <a:lstStyle/>
                <a:p>
                  <a:endParaRPr lang="en-US" sz="1725"/>
                </a:p>
              </p:txBody>
            </p:sp>
            <p:sp>
              <p:nvSpPr>
                <p:cNvPr id="5826" name="Freeform 174"/>
                <p:cNvSpPr>
                  <a:spLocks/>
                </p:cNvSpPr>
                <p:nvPr/>
              </p:nvSpPr>
              <p:spPr bwMode="auto">
                <a:xfrm>
                  <a:off x="4138" y="3338"/>
                  <a:ext cx="20" cy="20"/>
                </a:xfrm>
                <a:custGeom>
                  <a:avLst/>
                  <a:gdLst>
                    <a:gd name="T0" fmla="*/ 14 w 40"/>
                    <a:gd name="T1" fmla="*/ 0 h 39"/>
                    <a:gd name="T2" fmla="*/ 13 w 40"/>
                    <a:gd name="T3" fmla="*/ 0 h 39"/>
                    <a:gd name="T4" fmla="*/ 11 w 40"/>
                    <a:gd name="T5" fmla="*/ 0 h 39"/>
                    <a:gd name="T6" fmla="*/ 8 w 40"/>
                    <a:gd name="T7" fmla="*/ 0 h 39"/>
                    <a:gd name="T8" fmla="*/ 5 w 40"/>
                    <a:gd name="T9" fmla="*/ 0 h 39"/>
                    <a:gd name="T10" fmla="*/ 3 w 40"/>
                    <a:gd name="T11" fmla="*/ 1 h 39"/>
                    <a:gd name="T12" fmla="*/ 2 w 40"/>
                    <a:gd name="T13" fmla="*/ 2 h 39"/>
                    <a:gd name="T14" fmla="*/ 1 w 40"/>
                    <a:gd name="T15" fmla="*/ 3 h 39"/>
                    <a:gd name="T16" fmla="*/ 1 w 40"/>
                    <a:gd name="T17" fmla="*/ 5 h 39"/>
                    <a:gd name="T18" fmla="*/ 0 w 40"/>
                    <a:gd name="T19" fmla="*/ 6 h 39"/>
                    <a:gd name="T20" fmla="*/ 0 w 40"/>
                    <a:gd name="T21" fmla="*/ 8 h 39"/>
                    <a:gd name="T22" fmla="*/ 0 w 40"/>
                    <a:gd name="T23" fmla="*/ 10 h 39"/>
                    <a:gd name="T24" fmla="*/ 0 w 40"/>
                    <a:gd name="T25" fmla="*/ 11 h 39"/>
                    <a:gd name="T26" fmla="*/ 0 w 40"/>
                    <a:gd name="T27" fmla="*/ 13 h 39"/>
                    <a:gd name="T28" fmla="*/ 1 w 40"/>
                    <a:gd name="T29" fmla="*/ 15 h 39"/>
                    <a:gd name="T30" fmla="*/ 1 w 40"/>
                    <a:gd name="T31" fmla="*/ 15 h 39"/>
                    <a:gd name="T32" fmla="*/ 1 w 40"/>
                    <a:gd name="T33" fmla="*/ 16 h 39"/>
                    <a:gd name="T34" fmla="*/ 3 w 40"/>
                    <a:gd name="T35" fmla="*/ 17 h 39"/>
                    <a:gd name="T36" fmla="*/ 5 w 40"/>
                    <a:gd name="T37" fmla="*/ 19 h 39"/>
                    <a:gd name="T38" fmla="*/ 6 w 40"/>
                    <a:gd name="T39" fmla="*/ 19 h 39"/>
                    <a:gd name="T40" fmla="*/ 9 w 40"/>
                    <a:gd name="T41" fmla="*/ 20 h 39"/>
                    <a:gd name="T42" fmla="*/ 11 w 40"/>
                    <a:gd name="T43" fmla="*/ 20 h 39"/>
                    <a:gd name="T44" fmla="*/ 12 w 40"/>
                    <a:gd name="T45" fmla="*/ 20 h 39"/>
                    <a:gd name="T46" fmla="*/ 14 w 40"/>
                    <a:gd name="T47" fmla="*/ 19 h 39"/>
                    <a:gd name="T48" fmla="*/ 17 w 40"/>
                    <a:gd name="T49" fmla="*/ 19 h 39"/>
                    <a:gd name="T50" fmla="*/ 20 w 40"/>
                    <a:gd name="T51" fmla="*/ 11 h 39"/>
                    <a:gd name="T52" fmla="*/ 19 w 40"/>
                    <a:gd name="T53" fmla="*/ 11 h 39"/>
                    <a:gd name="T54" fmla="*/ 18 w 40"/>
                    <a:gd name="T55" fmla="*/ 12 h 39"/>
                    <a:gd name="T56" fmla="*/ 15 w 40"/>
                    <a:gd name="T57" fmla="*/ 13 h 39"/>
                    <a:gd name="T58" fmla="*/ 13 w 40"/>
                    <a:gd name="T59" fmla="*/ 13 h 39"/>
                    <a:gd name="T60" fmla="*/ 11 w 40"/>
                    <a:gd name="T61" fmla="*/ 13 h 39"/>
                    <a:gd name="T62" fmla="*/ 9 w 40"/>
                    <a:gd name="T63" fmla="*/ 12 h 39"/>
                    <a:gd name="T64" fmla="*/ 7 w 40"/>
                    <a:gd name="T65" fmla="*/ 11 h 39"/>
                    <a:gd name="T66" fmla="*/ 6 w 40"/>
                    <a:gd name="T67" fmla="*/ 10 h 39"/>
                    <a:gd name="T68" fmla="*/ 6 w 40"/>
                    <a:gd name="T69" fmla="*/ 8 h 39"/>
                    <a:gd name="T70" fmla="*/ 6 w 40"/>
                    <a:gd name="T71" fmla="*/ 6 h 39"/>
                    <a:gd name="T72" fmla="*/ 6 w 40"/>
                    <a:gd name="T73" fmla="*/ 5 h 39"/>
                    <a:gd name="T74" fmla="*/ 8 w 40"/>
                    <a:gd name="T75" fmla="*/ 4 h 39"/>
                    <a:gd name="T76" fmla="*/ 9 w 40"/>
                    <a:gd name="T77" fmla="*/ 3 h 39"/>
                    <a:gd name="T78" fmla="*/ 11 w 40"/>
                    <a:gd name="T79" fmla="*/ 2 h 39"/>
                    <a:gd name="T80" fmla="*/ 11 w 40"/>
                    <a:gd name="T81" fmla="*/ 2 h 39"/>
                    <a:gd name="T82" fmla="*/ 13 w 40"/>
                    <a:gd name="T83" fmla="*/ 2 h 39"/>
                    <a:gd name="T84" fmla="*/ 14 w 40"/>
                    <a:gd name="T85" fmla="*/ 2 h 39"/>
                    <a:gd name="T86" fmla="*/ 16 w 40"/>
                    <a:gd name="T87" fmla="*/ 3 h 39"/>
                    <a:gd name="T88" fmla="*/ 14 w 40"/>
                    <a:gd name="T89" fmla="*/ 0 h 39"/>
                    <a:gd name="T90" fmla="*/ 14 w 40"/>
                    <a:gd name="T91" fmla="*/ 0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39"/>
                    <a:gd name="T140" fmla="*/ 40 w 40"/>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39">
                      <a:moveTo>
                        <a:pt x="28" y="0"/>
                      </a:moveTo>
                      <a:lnTo>
                        <a:pt x="26" y="0"/>
                      </a:lnTo>
                      <a:lnTo>
                        <a:pt x="22" y="0"/>
                      </a:lnTo>
                      <a:lnTo>
                        <a:pt x="16" y="0"/>
                      </a:lnTo>
                      <a:lnTo>
                        <a:pt x="10" y="0"/>
                      </a:lnTo>
                      <a:lnTo>
                        <a:pt x="7" y="1"/>
                      </a:lnTo>
                      <a:lnTo>
                        <a:pt x="4" y="3"/>
                      </a:lnTo>
                      <a:lnTo>
                        <a:pt x="3" y="6"/>
                      </a:lnTo>
                      <a:lnTo>
                        <a:pt x="1" y="9"/>
                      </a:lnTo>
                      <a:lnTo>
                        <a:pt x="0" y="12"/>
                      </a:lnTo>
                      <a:lnTo>
                        <a:pt x="0" y="16"/>
                      </a:lnTo>
                      <a:lnTo>
                        <a:pt x="0" y="19"/>
                      </a:lnTo>
                      <a:lnTo>
                        <a:pt x="0" y="22"/>
                      </a:lnTo>
                      <a:lnTo>
                        <a:pt x="0" y="25"/>
                      </a:lnTo>
                      <a:lnTo>
                        <a:pt x="3" y="29"/>
                      </a:lnTo>
                      <a:lnTo>
                        <a:pt x="3" y="31"/>
                      </a:lnTo>
                      <a:lnTo>
                        <a:pt x="6" y="34"/>
                      </a:lnTo>
                      <a:lnTo>
                        <a:pt x="9" y="37"/>
                      </a:lnTo>
                      <a:lnTo>
                        <a:pt x="12" y="38"/>
                      </a:lnTo>
                      <a:lnTo>
                        <a:pt x="18" y="39"/>
                      </a:lnTo>
                      <a:lnTo>
                        <a:pt x="22" y="39"/>
                      </a:lnTo>
                      <a:lnTo>
                        <a:pt x="25" y="39"/>
                      </a:lnTo>
                      <a:lnTo>
                        <a:pt x="29" y="38"/>
                      </a:lnTo>
                      <a:lnTo>
                        <a:pt x="34" y="37"/>
                      </a:lnTo>
                      <a:lnTo>
                        <a:pt x="40" y="22"/>
                      </a:lnTo>
                      <a:lnTo>
                        <a:pt x="38" y="22"/>
                      </a:lnTo>
                      <a:lnTo>
                        <a:pt x="35" y="23"/>
                      </a:lnTo>
                      <a:lnTo>
                        <a:pt x="31" y="25"/>
                      </a:lnTo>
                      <a:lnTo>
                        <a:pt x="26" y="26"/>
                      </a:lnTo>
                      <a:lnTo>
                        <a:pt x="22" y="26"/>
                      </a:lnTo>
                      <a:lnTo>
                        <a:pt x="18" y="23"/>
                      </a:lnTo>
                      <a:lnTo>
                        <a:pt x="15" y="22"/>
                      </a:lnTo>
                      <a:lnTo>
                        <a:pt x="13" y="19"/>
                      </a:lnTo>
                      <a:lnTo>
                        <a:pt x="13" y="16"/>
                      </a:lnTo>
                      <a:lnTo>
                        <a:pt x="13" y="12"/>
                      </a:lnTo>
                      <a:lnTo>
                        <a:pt x="13" y="10"/>
                      </a:lnTo>
                      <a:lnTo>
                        <a:pt x="16" y="7"/>
                      </a:lnTo>
                      <a:lnTo>
                        <a:pt x="18" y="6"/>
                      </a:lnTo>
                      <a:lnTo>
                        <a:pt x="22" y="4"/>
                      </a:lnTo>
                      <a:lnTo>
                        <a:pt x="23" y="4"/>
                      </a:lnTo>
                      <a:lnTo>
                        <a:pt x="26" y="4"/>
                      </a:lnTo>
                      <a:lnTo>
                        <a:pt x="29" y="4"/>
                      </a:lnTo>
                      <a:lnTo>
                        <a:pt x="32" y="6"/>
                      </a:lnTo>
                      <a:lnTo>
                        <a:pt x="28" y="0"/>
                      </a:lnTo>
                      <a:close/>
                    </a:path>
                  </a:pathLst>
                </a:custGeom>
                <a:solidFill>
                  <a:srgbClr val="A68500"/>
                </a:solidFill>
                <a:ln w="9525">
                  <a:noFill/>
                  <a:round/>
                  <a:headEnd/>
                  <a:tailEnd/>
                </a:ln>
              </p:spPr>
              <p:txBody>
                <a:bodyPr/>
                <a:lstStyle/>
                <a:p>
                  <a:endParaRPr lang="en-US" sz="1725"/>
                </a:p>
              </p:txBody>
            </p:sp>
            <p:sp>
              <p:nvSpPr>
                <p:cNvPr id="5827" name="Freeform 175"/>
                <p:cNvSpPr>
                  <a:spLocks/>
                </p:cNvSpPr>
                <p:nvPr/>
              </p:nvSpPr>
              <p:spPr bwMode="auto">
                <a:xfrm>
                  <a:off x="4172" y="3345"/>
                  <a:ext cx="44" cy="15"/>
                </a:xfrm>
                <a:custGeom>
                  <a:avLst/>
                  <a:gdLst>
                    <a:gd name="T0" fmla="*/ 14 w 90"/>
                    <a:gd name="T1" fmla="*/ 14 h 29"/>
                    <a:gd name="T2" fmla="*/ 13 w 90"/>
                    <a:gd name="T3" fmla="*/ 14 h 29"/>
                    <a:gd name="T4" fmla="*/ 12 w 90"/>
                    <a:gd name="T5" fmla="*/ 14 h 29"/>
                    <a:gd name="T6" fmla="*/ 9 w 90"/>
                    <a:gd name="T7" fmla="*/ 14 h 29"/>
                    <a:gd name="T8" fmla="*/ 7 w 90"/>
                    <a:gd name="T9" fmla="*/ 15 h 29"/>
                    <a:gd name="T10" fmla="*/ 5 w 90"/>
                    <a:gd name="T11" fmla="*/ 14 h 29"/>
                    <a:gd name="T12" fmla="*/ 3 w 90"/>
                    <a:gd name="T13" fmla="*/ 14 h 29"/>
                    <a:gd name="T14" fmla="*/ 1 w 90"/>
                    <a:gd name="T15" fmla="*/ 12 h 29"/>
                    <a:gd name="T16" fmla="*/ 1 w 90"/>
                    <a:gd name="T17" fmla="*/ 11 h 29"/>
                    <a:gd name="T18" fmla="*/ 0 w 90"/>
                    <a:gd name="T19" fmla="*/ 9 h 29"/>
                    <a:gd name="T20" fmla="*/ 1 w 90"/>
                    <a:gd name="T21" fmla="*/ 7 h 29"/>
                    <a:gd name="T22" fmla="*/ 1 w 90"/>
                    <a:gd name="T23" fmla="*/ 5 h 29"/>
                    <a:gd name="T24" fmla="*/ 3 w 90"/>
                    <a:gd name="T25" fmla="*/ 4 h 29"/>
                    <a:gd name="T26" fmla="*/ 4 w 90"/>
                    <a:gd name="T27" fmla="*/ 4 h 29"/>
                    <a:gd name="T28" fmla="*/ 6 w 90"/>
                    <a:gd name="T29" fmla="*/ 2 h 29"/>
                    <a:gd name="T30" fmla="*/ 9 w 90"/>
                    <a:gd name="T31" fmla="*/ 1 h 29"/>
                    <a:gd name="T32" fmla="*/ 12 w 90"/>
                    <a:gd name="T33" fmla="*/ 1 h 29"/>
                    <a:gd name="T34" fmla="*/ 13 w 90"/>
                    <a:gd name="T35" fmla="*/ 1 h 29"/>
                    <a:gd name="T36" fmla="*/ 14 w 90"/>
                    <a:gd name="T37" fmla="*/ 1 h 29"/>
                    <a:gd name="T38" fmla="*/ 17 w 90"/>
                    <a:gd name="T39" fmla="*/ 1 h 29"/>
                    <a:gd name="T40" fmla="*/ 18 w 90"/>
                    <a:gd name="T41" fmla="*/ 1 h 29"/>
                    <a:gd name="T42" fmla="*/ 20 w 90"/>
                    <a:gd name="T43" fmla="*/ 0 h 29"/>
                    <a:gd name="T44" fmla="*/ 22 w 90"/>
                    <a:gd name="T45" fmla="*/ 0 h 29"/>
                    <a:gd name="T46" fmla="*/ 24 w 90"/>
                    <a:gd name="T47" fmla="*/ 0 h 29"/>
                    <a:gd name="T48" fmla="*/ 26 w 90"/>
                    <a:gd name="T49" fmla="*/ 1 h 29"/>
                    <a:gd name="T50" fmla="*/ 29 w 90"/>
                    <a:gd name="T51" fmla="*/ 1 h 29"/>
                    <a:gd name="T52" fmla="*/ 32 w 90"/>
                    <a:gd name="T53" fmla="*/ 1 h 29"/>
                    <a:gd name="T54" fmla="*/ 35 w 90"/>
                    <a:gd name="T55" fmla="*/ 1 h 29"/>
                    <a:gd name="T56" fmla="*/ 37 w 90"/>
                    <a:gd name="T57" fmla="*/ 2 h 29"/>
                    <a:gd name="T58" fmla="*/ 37 w 90"/>
                    <a:gd name="T59" fmla="*/ 2 h 29"/>
                    <a:gd name="T60" fmla="*/ 39 w 90"/>
                    <a:gd name="T61" fmla="*/ 2 h 29"/>
                    <a:gd name="T62" fmla="*/ 40 w 90"/>
                    <a:gd name="T63" fmla="*/ 4 h 29"/>
                    <a:gd name="T64" fmla="*/ 43 w 90"/>
                    <a:gd name="T65" fmla="*/ 5 h 29"/>
                    <a:gd name="T66" fmla="*/ 43 w 90"/>
                    <a:gd name="T67" fmla="*/ 7 h 29"/>
                    <a:gd name="T68" fmla="*/ 44 w 90"/>
                    <a:gd name="T69" fmla="*/ 8 h 29"/>
                    <a:gd name="T70" fmla="*/ 43 w 90"/>
                    <a:gd name="T71" fmla="*/ 10 h 29"/>
                    <a:gd name="T72" fmla="*/ 42 w 90"/>
                    <a:gd name="T73" fmla="*/ 12 h 29"/>
                    <a:gd name="T74" fmla="*/ 38 w 90"/>
                    <a:gd name="T75" fmla="*/ 11 h 29"/>
                    <a:gd name="T76" fmla="*/ 38 w 90"/>
                    <a:gd name="T77" fmla="*/ 10 h 29"/>
                    <a:gd name="T78" fmla="*/ 40 w 90"/>
                    <a:gd name="T79" fmla="*/ 7 h 29"/>
                    <a:gd name="T80" fmla="*/ 40 w 90"/>
                    <a:gd name="T81" fmla="*/ 6 h 29"/>
                    <a:gd name="T82" fmla="*/ 40 w 90"/>
                    <a:gd name="T83" fmla="*/ 5 h 29"/>
                    <a:gd name="T84" fmla="*/ 39 w 90"/>
                    <a:gd name="T85" fmla="*/ 4 h 29"/>
                    <a:gd name="T86" fmla="*/ 37 w 90"/>
                    <a:gd name="T87" fmla="*/ 4 h 29"/>
                    <a:gd name="T88" fmla="*/ 35 w 90"/>
                    <a:gd name="T89" fmla="*/ 4 h 29"/>
                    <a:gd name="T90" fmla="*/ 33 w 90"/>
                    <a:gd name="T91" fmla="*/ 4 h 29"/>
                    <a:gd name="T92" fmla="*/ 30 w 90"/>
                    <a:gd name="T93" fmla="*/ 4 h 29"/>
                    <a:gd name="T94" fmla="*/ 29 w 90"/>
                    <a:gd name="T95" fmla="*/ 4 h 29"/>
                    <a:gd name="T96" fmla="*/ 26 w 90"/>
                    <a:gd name="T97" fmla="*/ 4 h 29"/>
                    <a:gd name="T98" fmla="*/ 24 w 90"/>
                    <a:gd name="T99" fmla="*/ 4 h 29"/>
                    <a:gd name="T100" fmla="*/ 22 w 90"/>
                    <a:gd name="T101" fmla="*/ 4 h 29"/>
                    <a:gd name="T102" fmla="*/ 20 w 90"/>
                    <a:gd name="T103" fmla="*/ 4 h 29"/>
                    <a:gd name="T104" fmla="*/ 17 w 90"/>
                    <a:gd name="T105" fmla="*/ 4 h 29"/>
                    <a:gd name="T106" fmla="*/ 15 w 90"/>
                    <a:gd name="T107" fmla="*/ 4 h 29"/>
                    <a:gd name="T108" fmla="*/ 14 w 90"/>
                    <a:gd name="T109" fmla="*/ 4 h 29"/>
                    <a:gd name="T110" fmla="*/ 12 w 90"/>
                    <a:gd name="T111" fmla="*/ 6 h 29"/>
                    <a:gd name="T112" fmla="*/ 10 w 90"/>
                    <a:gd name="T113" fmla="*/ 7 h 29"/>
                    <a:gd name="T114" fmla="*/ 9 w 90"/>
                    <a:gd name="T115" fmla="*/ 9 h 29"/>
                    <a:gd name="T116" fmla="*/ 10 w 90"/>
                    <a:gd name="T117" fmla="*/ 11 h 29"/>
                    <a:gd name="T118" fmla="*/ 12 w 90"/>
                    <a:gd name="T119" fmla="*/ 12 h 29"/>
                    <a:gd name="T120" fmla="*/ 13 w 90"/>
                    <a:gd name="T121" fmla="*/ 14 h 29"/>
                    <a:gd name="T122" fmla="*/ 14 w 90"/>
                    <a:gd name="T123" fmla="*/ 14 h 29"/>
                    <a:gd name="T124" fmla="*/ 14 w 90"/>
                    <a:gd name="T125" fmla="*/ 14 h 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29"/>
                    <a:gd name="T191" fmla="*/ 90 w 90"/>
                    <a:gd name="T192" fmla="*/ 29 h 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29">
                      <a:moveTo>
                        <a:pt x="28" y="27"/>
                      </a:moveTo>
                      <a:lnTo>
                        <a:pt x="26" y="27"/>
                      </a:lnTo>
                      <a:lnTo>
                        <a:pt x="24" y="27"/>
                      </a:lnTo>
                      <a:lnTo>
                        <a:pt x="19" y="27"/>
                      </a:lnTo>
                      <a:lnTo>
                        <a:pt x="15" y="29"/>
                      </a:lnTo>
                      <a:lnTo>
                        <a:pt x="10" y="27"/>
                      </a:lnTo>
                      <a:lnTo>
                        <a:pt x="6" y="27"/>
                      </a:lnTo>
                      <a:lnTo>
                        <a:pt x="3" y="24"/>
                      </a:lnTo>
                      <a:lnTo>
                        <a:pt x="2" y="22"/>
                      </a:lnTo>
                      <a:lnTo>
                        <a:pt x="0" y="17"/>
                      </a:lnTo>
                      <a:lnTo>
                        <a:pt x="2" y="13"/>
                      </a:lnTo>
                      <a:lnTo>
                        <a:pt x="3" y="10"/>
                      </a:lnTo>
                      <a:lnTo>
                        <a:pt x="6" y="8"/>
                      </a:lnTo>
                      <a:lnTo>
                        <a:pt x="9" y="7"/>
                      </a:lnTo>
                      <a:lnTo>
                        <a:pt x="13" y="4"/>
                      </a:lnTo>
                      <a:lnTo>
                        <a:pt x="18" y="2"/>
                      </a:lnTo>
                      <a:lnTo>
                        <a:pt x="24" y="1"/>
                      </a:lnTo>
                      <a:lnTo>
                        <a:pt x="26" y="1"/>
                      </a:lnTo>
                      <a:lnTo>
                        <a:pt x="29" y="1"/>
                      </a:lnTo>
                      <a:lnTo>
                        <a:pt x="34" y="1"/>
                      </a:lnTo>
                      <a:lnTo>
                        <a:pt x="37" y="1"/>
                      </a:lnTo>
                      <a:lnTo>
                        <a:pt x="41" y="0"/>
                      </a:lnTo>
                      <a:lnTo>
                        <a:pt x="46" y="0"/>
                      </a:lnTo>
                      <a:lnTo>
                        <a:pt x="49" y="0"/>
                      </a:lnTo>
                      <a:lnTo>
                        <a:pt x="54" y="1"/>
                      </a:lnTo>
                      <a:lnTo>
                        <a:pt x="59" y="1"/>
                      </a:lnTo>
                      <a:lnTo>
                        <a:pt x="65" y="1"/>
                      </a:lnTo>
                      <a:lnTo>
                        <a:pt x="71" y="2"/>
                      </a:lnTo>
                      <a:lnTo>
                        <a:pt x="76" y="4"/>
                      </a:lnTo>
                      <a:lnTo>
                        <a:pt x="79" y="4"/>
                      </a:lnTo>
                      <a:lnTo>
                        <a:pt x="82" y="7"/>
                      </a:lnTo>
                      <a:lnTo>
                        <a:pt x="87" y="10"/>
                      </a:lnTo>
                      <a:lnTo>
                        <a:pt x="88" y="13"/>
                      </a:lnTo>
                      <a:lnTo>
                        <a:pt x="90" y="16"/>
                      </a:lnTo>
                      <a:lnTo>
                        <a:pt x="88" y="20"/>
                      </a:lnTo>
                      <a:lnTo>
                        <a:pt x="85" y="24"/>
                      </a:lnTo>
                      <a:lnTo>
                        <a:pt x="78" y="22"/>
                      </a:lnTo>
                      <a:lnTo>
                        <a:pt x="78" y="20"/>
                      </a:lnTo>
                      <a:lnTo>
                        <a:pt x="82" y="14"/>
                      </a:lnTo>
                      <a:lnTo>
                        <a:pt x="82" y="11"/>
                      </a:lnTo>
                      <a:lnTo>
                        <a:pt x="81" y="10"/>
                      </a:lnTo>
                      <a:lnTo>
                        <a:pt x="79" y="8"/>
                      </a:lnTo>
                      <a:lnTo>
                        <a:pt x="75" y="7"/>
                      </a:lnTo>
                      <a:lnTo>
                        <a:pt x="71" y="7"/>
                      </a:lnTo>
                      <a:lnTo>
                        <a:pt x="68" y="7"/>
                      </a:lnTo>
                      <a:lnTo>
                        <a:pt x="62" y="7"/>
                      </a:lnTo>
                      <a:lnTo>
                        <a:pt x="59" y="7"/>
                      </a:lnTo>
                      <a:lnTo>
                        <a:pt x="54" y="7"/>
                      </a:lnTo>
                      <a:lnTo>
                        <a:pt x="49" y="7"/>
                      </a:lnTo>
                      <a:lnTo>
                        <a:pt x="44" y="7"/>
                      </a:lnTo>
                      <a:lnTo>
                        <a:pt x="40" y="8"/>
                      </a:lnTo>
                      <a:lnTo>
                        <a:pt x="35" y="8"/>
                      </a:lnTo>
                      <a:lnTo>
                        <a:pt x="31" y="8"/>
                      </a:lnTo>
                      <a:lnTo>
                        <a:pt x="28" y="8"/>
                      </a:lnTo>
                      <a:lnTo>
                        <a:pt x="25" y="11"/>
                      </a:lnTo>
                      <a:lnTo>
                        <a:pt x="21" y="13"/>
                      </a:lnTo>
                      <a:lnTo>
                        <a:pt x="19" y="17"/>
                      </a:lnTo>
                      <a:lnTo>
                        <a:pt x="21" y="22"/>
                      </a:lnTo>
                      <a:lnTo>
                        <a:pt x="24" y="24"/>
                      </a:lnTo>
                      <a:lnTo>
                        <a:pt x="26" y="27"/>
                      </a:lnTo>
                      <a:lnTo>
                        <a:pt x="28" y="27"/>
                      </a:lnTo>
                      <a:close/>
                    </a:path>
                  </a:pathLst>
                </a:custGeom>
                <a:solidFill>
                  <a:srgbClr val="4D6652"/>
                </a:solidFill>
                <a:ln w="9525">
                  <a:noFill/>
                  <a:round/>
                  <a:headEnd/>
                  <a:tailEnd/>
                </a:ln>
              </p:spPr>
              <p:txBody>
                <a:bodyPr/>
                <a:lstStyle/>
                <a:p>
                  <a:endParaRPr lang="en-US" sz="1725"/>
                </a:p>
              </p:txBody>
            </p:sp>
            <p:sp>
              <p:nvSpPr>
                <p:cNvPr id="5828" name="Freeform 176"/>
                <p:cNvSpPr>
                  <a:spLocks/>
                </p:cNvSpPr>
                <p:nvPr/>
              </p:nvSpPr>
              <p:spPr bwMode="auto">
                <a:xfrm>
                  <a:off x="4136" y="3390"/>
                  <a:ext cx="36" cy="185"/>
                </a:xfrm>
                <a:custGeom>
                  <a:avLst/>
                  <a:gdLst>
                    <a:gd name="T0" fmla="*/ 36 w 74"/>
                    <a:gd name="T1" fmla="*/ 0 h 369"/>
                    <a:gd name="T2" fmla="*/ 35 w 74"/>
                    <a:gd name="T3" fmla="*/ 5 h 369"/>
                    <a:gd name="T4" fmla="*/ 35 w 74"/>
                    <a:gd name="T5" fmla="*/ 8 h 369"/>
                    <a:gd name="T6" fmla="*/ 35 w 74"/>
                    <a:gd name="T7" fmla="*/ 12 h 369"/>
                    <a:gd name="T8" fmla="*/ 34 w 74"/>
                    <a:gd name="T9" fmla="*/ 16 h 369"/>
                    <a:gd name="T10" fmla="*/ 33 w 74"/>
                    <a:gd name="T11" fmla="*/ 21 h 369"/>
                    <a:gd name="T12" fmla="*/ 32 w 74"/>
                    <a:gd name="T13" fmla="*/ 26 h 369"/>
                    <a:gd name="T14" fmla="*/ 32 w 74"/>
                    <a:gd name="T15" fmla="*/ 32 h 369"/>
                    <a:gd name="T16" fmla="*/ 31 w 74"/>
                    <a:gd name="T17" fmla="*/ 38 h 369"/>
                    <a:gd name="T18" fmla="*/ 30 w 74"/>
                    <a:gd name="T19" fmla="*/ 43 h 369"/>
                    <a:gd name="T20" fmla="*/ 29 w 74"/>
                    <a:gd name="T21" fmla="*/ 50 h 369"/>
                    <a:gd name="T22" fmla="*/ 28 w 74"/>
                    <a:gd name="T23" fmla="*/ 57 h 369"/>
                    <a:gd name="T24" fmla="*/ 27 w 74"/>
                    <a:gd name="T25" fmla="*/ 64 h 369"/>
                    <a:gd name="T26" fmla="*/ 26 w 74"/>
                    <a:gd name="T27" fmla="*/ 71 h 369"/>
                    <a:gd name="T28" fmla="*/ 24 w 74"/>
                    <a:gd name="T29" fmla="*/ 79 h 369"/>
                    <a:gd name="T30" fmla="*/ 24 w 74"/>
                    <a:gd name="T31" fmla="*/ 86 h 369"/>
                    <a:gd name="T32" fmla="*/ 22 w 74"/>
                    <a:gd name="T33" fmla="*/ 94 h 369"/>
                    <a:gd name="T34" fmla="*/ 21 w 74"/>
                    <a:gd name="T35" fmla="*/ 102 h 369"/>
                    <a:gd name="T36" fmla="*/ 19 w 74"/>
                    <a:gd name="T37" fmla="*/ 111 h 369"/>
                    <a:gd name="T38" fmla="*/ 17 w 74"/>
                    <a:gd name="T39" fmla="*/ 119 h 369"/>
                    <a:gd name="T40" fmla="*/ 16 w 74"/>
                    <a:gd name="T41" fmla="*/ 128 h 369"/>
                    <a:gd name="T42" fmla="*/ 14 w 74"/>
                    <a:gd name="T43" fmla="*/ 136 h 369"/>
                    <a:gd name="T44" fmla="*/ 12 w 74"/>
                    <a:gd name="T45" fmla="*/ 145 h 369"/>
                    <a:gd name="T46" fmla="*/ 11 w 74"/>
                    <a:gd name="T47" fmla="*/ 153 h 369"/>
                    <a:gd name="T48" fmla="*/ 8 w 74"/>
                    <a:gd name="T49" fmla="*/ 162 h 369"/>
                    <a:gd name="T50" fmla="*/ 6 w 74"/>
                    <a:gd name="T51" fmla="*/ 171 h 369"/>
                    <a:gd name="T52" fmla="*/ 4 w 74"/>
                    <a:gd name="T53" fmla="*/ 180 h 369"/>
                    <a:gd name="T54" fmla="*/ 0 w 74"/>
                    <a:gd name="T55" fmla="*/ 183 h 369"/>
                    <a:gd name="T56" fmla="*/ 0 w 74"/>
                    <a:gd name="T57" fmla="*/ 182 h 369"/>
                    <a:gd name="T58" fmla="*/ 1 w 74"/>
                    <a:gd name="T59" fmla="*/ 179 h 369"/>
                    <a:gd name="T60" fmla="*/ 2 w 74"/>
                    <a:gd name="T61" fmla="*/ 173 h 369"/>
                    <a:gd name="T62" fmla="*/ 3 w 74"/>
                    <a:gd name="T63" fmla="*/ 170 h 369"/>
                    <a:gd name="T64" fmla="*/ 3 w 74"/>
                    <a:gd name="T65" fmla="*/ 167 h 369"/>
                    <a:gd name="T66" fmla="*/ 4 w 74"/>
                    <a:gd name="T67" fmla="*/ 162 h 369"/>
                    <a:gd name="T68" fmla="*/ 6 w 74"/>
                    <a:gd name="T69" fmla="*/ 158 h 369"/>
                    <a:gd name="T70" fmla="*/ 6 w 74"/>
                    <a:gd name="T71" fmla="*/ 153 h 369"/>
                    <a:gd name="T72" fmla="*/ 8 w 74"/>
                    <a:gd name="T73" fmla="*/ 148 h 369"/>
                    <a:gd name="T74" fmla="*/ 9 w 74"/>
                    <a:gd name="T75" fmla="*/ 142 h 369"/>
                    <a:gd name="T76" fmla="*/ 10 w 74"/>
                    <a:gd name="T77" fmla="*/ 136 h 369"/>
                    <a:gd name="T78" fmla="*/ 12 w 74"/>
                    <a:gd name="T79" fmla="*/ 130 h 369"/>
                    <a:gd name="T80" fmla="*/ 13 w 74"/>
                    <a:gd name="T81" fmla="*/ 124 h 369"/>
                    <a:gd name="T82" fmla="*/ 14 w 74"/>
                    <a:gd name="T83" fmla="*/ 117 h 369"/>
                    <a:gd name="T84" fmla="*/ 16 w 74"/>
                    <a:gd name="T85" fmla="*/ 111 h 369"/>
                    <a:gd name="T86" fmla="*/ 17 w 74"/>
                    <a:gd name="T87" fmla="*/ 104 h 369"/>
                    <a:gd name="T88" fmla="*/ 18 w 74"/>
                    <a:gd name="T89" fmla="*/ 97 h 369"/>
                    <a:gd name="T90" fmla="*/ 19 w 74"/>
                    <a:gd name="T91" fmla="*/ 90 h 369"/>
                    <a:gd name="T92" fmla="*/ 21 w 74"/>
                    <a:gd name="T93" fmla="*/ 82 h 369"/>
                    <a:gd name="T94" fmla="*/ 22 w 74"/>
                    <a:gd name="T95" fmla="*/ 74 h 369"/>
                    <a:gd name="T96" fmla="*/ 24 w 74"/>
                    <a:gd name="T97" fmla="*/ 67 h 369"/>
                    <a:gd name="T98" fmla="*/ 24 w 74"/>
                    <a:gd name="T99" fmla="*/ 60 h 369"/>
                    <a:gd name="T100" fmla="*/ 26 w 74"/>
                    <a:gd name="T101" fmla="*/ 52 h 369"/>
                    <a:gd name="T102" fmla="*/ 26 w 74"/>
                    <a:gd name="T103" fmla="*/ 43 h 369"/>
                    <a:gd name="T104" fmla="*/ 28 w 74"/>
                    <a:gd name="T105" fmla="*/ 36 h 369"/>
                    <a:gd name="T106" fmla="*/ 29 w 74"/>
                    <a:gd name="T107" fmla="*/ 28 h 369"/>
                    <a:gd name="T108" fmla="*/ 29 w 74"/>
                    <a:gd name="T109" fmla="*/ 21 h 369"/>
                    <a:gd name="T110" fmla="*/ 30 w 74"/>
                    <a:gd name="T111" fmla="*/ 13 h 369"/>
                    <a:gd name="T112" fmla="*/ 32 w 74"/>
                    <a:gd name="T113" fmla="*/ 6 h 369"/>
                    <a:gd name="T114" fmla="*/ 33 w 74"/>
                    <a:gd name="T115" fmla="*/ 0 h 3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
                    <a:gd name="T175" fmla="*/ 0 h 369"/>
                    <a:gd name="T176" fmla="*/ 74 w 74"/>
                    <a:gd name="T177" fmla="*/ 369 h 3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 h="369">
                      <a:moveTo>
                        <a:pt x="68" y="0"/>
                      </a:moveTo>
                      <a:lnTo>
                        <a:pt x="74" y="0"/>
                      </a:lnTo>
                      <a:lnTo>
                        <a:pt x="74" y="6"/>
                      </a:lnTo>
                      <a:lnTo>
                        <a:pt x="72" y="9"/>
                      </a:lnTo>
                      <a:lnTo>
                        <a:pt x="72" y="12"/>
                      </a:lnTo>
                      <a:lnTo>
                        <a:pt x="72" y="16"/>
                      </a:lnTo>
                      <a:lnTo>
                        <a:pt x="72" y="19"/>
                      </a:lnTo>
                      <a:lnTo>
                        <a:pt x="71" y="23"/>
                      </a:lnTo>
                      <a:lnTo>
                        <a:pt x="71" y="28"/>
                      </a:lnTo>
                      <a:lnTo>
                        <a:pt x="69" y="32"/>
                      </a:lnTo>
                      <a:lnTo>
                        <a:pt x="69" y="37"/>
                      </a:lnTo>
                      <a:lnTo>
                        <a:pt x="68" y="41"/>
                      </a:lnTo>
                      <a:lnTo>
                        <a:pt x="68" y="47"/>
                      </a:lnTo>
                      <a:lnTo>
                        <a:pt x="66" y="51"/>
                      </a:lnTo>
                      <a:lnTo>
                        <a:pt x="66" y="57"/>
                      </a:lnTo>
                      <a:lnTo>
                        <a:pt x="65" y="63"/>
                      </a:lnTo>
                      <a:lnTo>
                        <a:pt x="65" y="69"/>
                      </a:lnTo>
                      <a:lnTo>
                        <a:pt x="63" y="75"/>
                      </a:lnTo>
                      <a:lnTo>
                        <a:pt x="63" y="81"/>
                      </a:lnTo>
                      <a:lnTo>
                        <a:pt x="62" y="86"/>
                      </a:lnTo>
                      <a:lnTo>
                        <a:pt x="60" y="94"/>
                      </a:lnTo>
                      <a:lnTo>
                        <a:pt x="60" y="100"/>
                      </a:lnTo>
                      <a:lnTo>
                        <a:pt x="59" y="107"/>
                      </a:lnTo>
                      <a:lnTo>
                        <a:pt x="57" y="113"/>
                      </a:lnTo>
                      <a:lnTo>
                        <a:pt x="56" y="120"/>
                      </a:lnTo>
                      <a:lnTo>
                        <a:pt x="56" y="127"/>
                      </a:lnTo>
                      <a:lnTo>
                        <a:pt x="54" y="135"/>
                      </a:lnTo>
                      <a:lnTo>
                        <a:pt x="53" y="142"/>
                      </a:lnTo>
                      <a:lnTo>
                        <a:pt x="52" y="149"/>
                      </a:lnTo>
                      <a:lnTo>
                        <a:pt x="50" y="157"/>
                      </a:lnTo>
                      <a:lnTo>
                        <a:pt x="50" y="164"/>
                      </a:lnTo>
                      <a:lnTo>
                        <a:pt x="49" y="171"/>
                      </a:lnTo>
                      <a:lnTo>
                        <a:pt x="47" y="180"/>
                      </a:lnTo>
                      <a:lnTo>
                        <a:pt x="46" y="188"/>
                      </a:lnTo>
                      <a:lnTo>
                        <a:pt x="44" y="196"/>
                      </a:lnTo>
                      <a:lnTo>
                        <a:pt x="43" y="204"/>
                      </a:lnTo>
                      <a:lnTo>
                        <a:pt x="41" y="212"/>
                      </a:lnTo>
                      <a:lnTo>
                        <a:pt x="40" y="221"/>
                      </a:lnTo>
                      <a:lnTo>
                        <a:pt x="38" y="229"/>
                      </a:lnTo>
                      <a:lnTo>
                        <a:pt x="35" y="237"/>
                      </a:lnTo>
                      <a:lnTo>
                        <a:pt x="34" y="246"/>
                      </a:lnTo>
                      <a:lnTo>
                        <a:pt x="32" y="255"/>
                      </a:lnTo>
                      <a:lnTo>
                        <a:pt x="31" y="262"/>
                      </a:lnTo>
                      <a:lnTo>
                        <a:pt x="29" y="271"/>
                      </a:lnTo>
                      <a:lnTo>
                        <a:pt x="28" y="280"/>
                      </a:lnTo>
                      <a:lnTo>
                        <a:pt x="25" y="289"/>
                      </a:lnTo>
                      <a:lnTo>
                        <a:pt x="24" y="297"/>
                      </a:lnTo>
                      <a:lnTo>
                        <a:pt x="22" y="306"/>
                      </a:lnTo>
                      <a:lnTo>
                        <a:pt x="19" y="315"/>
                      </a:lnTo>
                      <a:lnTo>
                        <a:pt x="16" y="324"/>
                      </a:lnTo>
                      <a:lnTo>
                        <a:pt x="15" y="333"/>
                      </a:lnTo>
                      <a:lnTo>
                        <a:pt x="13" y="341"/>
                      </a:lnTo>
                      <a:lnTo>
                        <a:pt x="12" y="350"/>
                      </a:lnTo>
                      <a:lnTo>
                        <a:pt x="9" y="359"/>
                      </a:lnTo>
                      <a:lnTo>
                        <a:pt x="7" y="369"/>
                      </a:lnTo>
                      <a:lnTo>
                        <a:pt x="0" y="366"/>
                      </a:lnTo>
                      <a:lnTo>
                        <a:pt x="0" y="365"/>
                      </a:lnTo>
                      <a:lnTo>
                        <a:pt x="0" y="363"/>
                      </a:lnTo>
                      <a:lnTo>
                        <a:pt x="0" y="360"/>
                      </a:lnTo>
                      <a:lnTo>
                        <a:pt x="2" y="357"/>
                      </a:lnTo>
                      <a:lnTo>
                        <a:pt x="3" y="352"/>
                      </a:lnTo>
                      <a:lnTo>
                        <a:pt x="5" y="346"/>
                      </a:lnTo>
                      <a:lnTo>
                        <a:pt x="5" y="343"/>
                      </a:lnTo>
                      <a:lnTo>
                        <a:pt x="6" y="340"/>
                      </a:lnTo>
                      <a:lnTo>
                        <a:pt x="6" y="335"/>
                      </a:lnTo>
                      <a:lnTo>
                        <a:pt x="7" y="333"/>
                      </a:lnTo>
                      <a:lnTo>
                        <a:pt x="9" y="328"/>
                      </a:lnTo>
                      <a:lnTo>
                        <a:pt x="9" y="324"/>
                      </a:lnTo>
                      <a:lnTo>
                        <a:pt x="10" y="319"/>
                      </a:lnTo>
                      <a:lnTo>
                        <a:pt x="12" y="315"/>
                      </a:lnTo>
                      <a:lnTo>
                        <a:pt x="12" y="311"/>
                      </a:lnTo>
                      <a:lnTo>
                        <a:pt x="13" y="305"/>
                      </a:lnTo>
                      <a:lnTo>
                        <a:pt x="15" y="300"/>
                      </a:lnTo>
                      <a:lnTo>
                        <a:pt x="16" y="296"/>
                      </a:lnTo>
                      <a:lnTo>
                        <a:pt x="16" y="290"/>
                      </a:lnTo>
                      <a:lnTo>
                        <a:pt x="18" y="284"/>
                      </a:lnTo>
                      <a:lnTo>
                        <a:pt x="19" y="278"/>
                      </a:lnTo>
                      <a:lnTo>
                        <a:pt x="21" y="272"/>
                      </a:lnTo>
                      <a:lnTo>
                        <a:pt x="22" y="267"/>
                      </a:lnTo>
                      <a:lnTo>
                        <a:pt x="24" y="259"/>
                      </a:lnTo>
                      <a:lnTo>
                        <a:pt x="25" y="253"/>
                      </a:lnTo>
                      <a:lnTo>
                        <a:pt x="27" y="248"/>
                      </a:lnTo>
                      <a:lnTo>
                        <a:pt x="28" y="242"/>
                      </a:lnTo>
                      <a:lnTo>
                        <a:pt x="29" y="234"/>
                      </a:lnTo>
                      <a:lnTo>
                        <a:pt x="29" y="227"/>
                      </a:lnTo>
                      <a:lnTo>
                        <a:pt x="32" y="221"/>
                      </a:lnTo>
                      <a:lnTo>
                        <a:pt x="32" y="214"/>
                      </a:lnTo>
                      <a:lnTo>
                        <a:pt x="34" y="207"/>
                      </a:lnTo>
                      <a:lnTo>
                        <a:pt x="35" y="199"/>
                      </a:lnTo>
                      <a:lnTo>
                        <a:pt x="37" y="193"/>
                      </a:lnTo>
                      <a:lnTo>
                        <a:pt x="38" y="185"/>
                      </a:lnTo>
                      <a:lnTo>
                        <a:pt x="40" y="179"/>
                      </a:lnTo>
                      <a:lnTo>
                        <a:pt x="41" y="170"/>
                      </a:lnTo>
                      <a:lnTo>
                        <a:pt x="43" y="163"/>
                      </a:lnTo>
                      <a:lnTo>
                        <a:pt x="43" y="155"/>
                      </a:lnTo>
                      <a:lnTo>
                        <a:pt x="46" y="148"/>
                      </a:lnTo>
                      <a:lnTo>
                        <a:pt x="46" y="141"/>
                      </a:lnTo>
                      <a:lnTo>
                        <a:pt x="49" y="133"/>
                      </a:lnTo>
                      <a:lnTo>
                        <a:pt x="49" y="126"/>
                      </a:lnTo>
                      <a:lnTo>
                        <a:pt x="50" y="119"/>
                      </a:lnTo>
                      <a:lnTo>
                        <a:pt x="50" y="110"/>
                      </a:lnTo>
                      <a:lnTo>
                        <a:pt x="53" y="103"/>
                      </a:lnTo>
                      <a:lnTo>
                        <a:pt x="53" y="95"/>
                      </a:lnTo>
                      <a:lnTo>
                        <a:pt x="54" y="86"/>
                      </a:lnTo>
                      <a:lnTo>
                        <a:pt x="56" y="79"/>
                      </a:lnTo>
                      <a:lnTo>
                        <a:pt x="57" y="72"/>
                      </a:lnTo>
                      <a:lnTo>
                        <a:pt x="57" y="63"/>
                      </a:lnTo>
                      <a:lnTo>
                        <a:pt x="59" y="56"/>
                      </a:lnTo>
                      <a:lnTo>
                        <a:pt x="59" y="48"/>
                      </a:lnTo>
                      <a:lnTo>
                        <a:pt x="60" y="41"/>
                      </a:lnTo>
                      <a:lnTo>
                        <a:pt x="60" y="32"/>
                      </a:lnTo>
                      <a:lnTo>
                        <a:pt x="62" y="25"/>
                      </a:lnTo>
                      <a:lnTo>
                        <a:pt x="63" y="18"/>
                      </a:lnTo>
                      <a:lnTo>
                        <a:pt x="65" y="12"/>
                      </a:lnTo>
                      <a:lnTo>
                        <a:pt x="68" y="0"/>
                      </a:lnTo>
                      <a:close/>
                    </a:path>
                  </a:pathLst>
                </a:custGeom>
                <a:solidFill>
                  <a:srgbClr val="78B8A8"/>
                </a:solidFill>
                <a:ln w="9525">
                  <a:noFill/>
                  <a:round/>
                  <a:headEnd/>
                  <a:tailEnd/>
                </a:ln>
              </p:spPr>
              <p:txBody>
                <a:bodyPr/>
                <a:lstStyle/>
                <a:p>
                  <a:endParaRPr lang="en-US" sz="1725"/>
                </a:p>
              </p:txBody>
            </p:sp>
            <p:sp>
              <p:nvSpPr>
                <p:cNvPr id="5829" name="Freeform 177"/>
                <p:cNvSpPr>
                  <a:spLocks/>
                </p:cNvSpPr>
                <p:nvPr/>
              </p:nvSpPr>
              <p:spPr bwMode="auto">
                <a:xfrm>
                  <a:off x="4098" y="3418"/>
                  <a:ext cx="51" cy="3"/>
                </a:xfrm>
                <a:custGeom>
                  <a:avLst/>
                  <a:gdLst>
                    <a:gd name="T0" fmla="*/ 1 w 102"/>
                    <a:gd name="T1" fmla="*/ 0 h 5"/>
                    <a:gd name="T2" fmla="*/ 51 w 102"/>
                    <a:gd name="T3" fmla="*/ 0 h 5"/>
                    <a:gd name="T4" fmla="*/ 50 w 102"/>
                    <a:gd name="T5" fmla="*/ 2 h 5"/>
                    <a:gd name="T6" fmla="*/ 0 w 102"/>
                    <a:gd name="T7" fmla="*/ 3 h 5"/>
                    <a:gd name="T8" fmla="*/ 1 w 102"/>
                    <a:gd name="T9" fmla="*/ 0 h 5"/>
                    <a:gd name="T10" fmla="*/ 1 w 102"/>
                    <a:gd name="T11" fmla="*/ 0 h 5"/>
                    <a:gd name="T12" fmla="*/ 0 60000 65536"/>
                    <a:gd name="T13" fmla="*/ 0 60000 65536"/>
                    <a:gd name="T14" fmla="*/ 0 60000 65536"/>
                    <a:gd name="T15" fmla="*/ 0 60000 65536"/>
                    <a:gd name="T16" fmla="*/ 0 60000 65536"/>
                    <a:gd name="T17" fmla="*/ 0 60000 65536"/>
                    <a:gd name="T18" fmla="*/ 0 w 102"/>
                    <a:gd name="T19" fmla="*/ 0 h 5"/>
                    <a:gd name="T20" fmla="*/ 102 w 10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2" h="5">
                      <a:moveTo>
                        <a:pt x="2" y="0"/>
                      </a:moveTo>
                      <a:lnTo>
                        <a:pt x="102" y="0"/>
                      </a:lnTo>
                      <a:lnTo>
                        <a:pt x="99" y="4"/>
                      </a:lnTo>
                      <a:lnTo>
                        <a:pt x="0" y="5"/>
                      </a:lnTo>
                      <a:lnTo>
                        <a:pt x="2" y="0"/>
                      </a:lnTo>
                      <a:close/>
                    </a:path>
                  </a:pathLst>
                </a:custGeom>
                <a:solidFill>
                  <a:srgbClr val="FF8057"/>
                </a:solidFill>
                <a:ln w="9525">
                  <a:noFill/>
                  <a:round/>
                  <a:headEnd/>
                  <a:tailEnd/>
                </a:ln>
              </p:spPr>
              <p:txBody>
                <a:bodyPr/>
                <a:lstStyle/>
                <a:p>
                  <a:endParaRPr lang="en-US" sz="1725"/>
                </a:p>
              </p:txBody>
            </p:sp>
            <p:sp>
              <p:nvSpPr>
                <p:cNvPr id="5830" name="Freeform 178"/>
                <p:cNvSpPr>
                  <a:spLocks/>
                </p:cNvSpPr>
                <p:nvPr/>
              </p:nvSpPr>
              <p:spPr bwMode="auto">
                <a:xfrm>
                  <a:off x="4094" y="3436"/>
                  <a:ext cx="51" cy="3"/>
                </a:xfrm>
                <a:custGeom>
                  <a:avLst/>
                  <a:gdLst>
                    <a:gd name="T0" fmla="*/ 0 w 101"/>
                    <a:gd name="T1" fmla="*/ 0 h 6"/>
                    <a:gd name="T2" fmla="*/ 51 w 101"/>
                    <a:gd name="T3" fmla="*/ 1 h 6"/>
                    <a:gd name="T4" fmla="*/ 49 w 101"/>
                    <a:gd name="T5" fmla="*/ 3 h 6"/>
                    <a:gd name="T6" fmla="*/ 0 w 101"/>
                    <a:gd name="T7" fmla="*/ 3 h 6"/>
                    <a:gd name="T8" fmla="*/ 0 w 101"/>
                    <a:gd name="T9" fmla="*/ 0 h 6"/>
                    <a:gd name="T10" fmla="*/ 0 w 101"/>
                    <a:gd name="T11" fmla="*/ 0 h 6"/>
                    <a:gd name="T12" fmla="*/ 0 60000 65536"/>
                    <a:gd name="T13" fmla="*/ 0 60000 65536"/>
                    <a:gd name="T14" fmla="*/ 0 60000 65536"/>
                    <a:gd name="T15" fmla="*/ 0 60000 65536"/>
                    <a:gd name="T16" fmla="*/ 0 60000 65536"/>
                    <a:gd name="T17" fmla="*/ 0 60000 65536"/>
                    <a:gd name="T18" fmla="*/ 0 w 101"/>
                    <a:gd name="T19" fmla="*/ 0 h 6"/>
                    <a:gd name="T20" fmla="*/ 101 w 10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1" h="6">
                      <a:moveTo>
                        <a:pt x="0" y="0"/>
                      </a:moveTo>
                      <a:lnTo>
                        <a:pt x="101" y="2"/>
                      </a:lnTo>
                      <a:lnTo>
                        <a:pt x="97" y="6"/>
                      </a:lnTo>
                      <a:lnTo>
                        <a:pt x="0" y="6"/>
                      </a:lnTo>
                      <a:lnTo>
                        <a:pt x="0" y="0"/>
                      </a:lnTo>
                      <a:close/>
                    </a:path>
                  </a:pathLst>
                </a:custGeom>
                <a:solidFill>
                  <a:srgbClr val="FF8057"/>
                </a:solidFill>
                <a:ln w="9525">
                  <a:noFill/>
                  <a:round/>
                  <a:headEnd/>
                  <a:tailEnd/>
                </a:ln>
              </p:spPr>
              <p:txBody>
                <a:bodyPr/>
                <a:lstStyle/>
                <a:p>
                  <a:endParaRPr lang="en-US" sz="1725"/>
                </a:p>
              </p:txBody>
            </p:sp>
            <p:sp>
              <p:nvSpPr>
                <p:cNvPr id="5831" name="Freeform 179"/>
                <p:cNvSpPr>
                  <a:spLocks/>
                </p:cNvSpPr>
                <p:nvPr/>
              </p:nvSpPr>
              <p:spPr bwMode="auto">
                <a:xfrm>
                  <a:off x="4097" y="3424"/>
                  <a:ext cx="61" cy="2"/>
                </a:xfrm>
                <a:custGeom>
                  <a:avLst/>
                  <a:gdLst>
                    <a:gd name="T0" fmla="*/ 1 w 124"/>
                    <a:gd name="T1" fmla="*/ 0 h 5"/>
                    <a:gd name="T2" fmla="*/ 61 w 124"/>
                    <a:gd name="T3" fmla="*/ 1 h 5"/>
                    <a:gd name="T4" fmla="*/ 60 w 124"/>
                    <a:gd name="T5" fmla="*/ 2 h 5"/>
                    <a:gd name="T6" fmla="*/ 0 w 124"/>
                    <a:gd name="T7" fmla="*/ 2 h 5"/>
                    <a:gd name="T8" fmla="*/ 1 w 124"/>
                    <a:gd name="T9" fmla="*/ 0 h 5"/>
                    <a:gd name="T10" fmla="*/ 1 w 124"/>
                    <a:gd name="T11" fmla="*/ 0 h 5"/>
                    <a:gd name="T12" fmla="*/ 0 60000 65536"/>
                    <a:gd name="T13" fmla="*/ 0 60000 65536"/>
                    <a:gd name="T14" fmla="*/ 0 60000 65536"/>
                    <a:gd name="T15" fmla="*/ 0 60000 65536"/>
                    <a:gd name="T16" fmla="*/ 0 60000 65536"/>
                    <a:gd name="T17" fmla="*/ 0 60000 65536"/>
                    <a:gd name="T18" fmla="*/ 0 w 124"/>
                    <a:gd name="T19" fmla="*/ 0 h 5"/>
                    <a:gd name="T20" fmla="*/ 124 w 124"/>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4" h="5">
                      <a:moveTo>
                        <a:pt x="3" y="0"/>
                      </a:moveTo>
                      <a:lnTo>
                        <a:pt x="124" y="2"/>
                      </a:lnTo>
                      <a:lnTo>
                        <a:pt x="121" y="5"/>
                      </a:lnTo>
                      <a:lnTo>
                        <a:pt x="0" y="5"/>
                      </a:lnTo>
                      <a:lnTo>
                        <a:pt x="3" y="0"/>
                      </a:lnTo>
                      <a:close/>
                    </a:path>
                  </a:pathLst>
                </a:custGeom>
                <a:solidFill>
                  <a:srgbClr val="FF8057"/>
                </a:solidFill>
                <a:ln w="9525">
                  <a:noFill/>
                  <a:round/>
                  <a:headEnd/>
                  <a:tailEnd/>
                </a:ln>
              </p:spPr>
              <p:txBody>
                <a:bodyPr/>
                <a:lstStyle/>
                <a:p>
                  <a:endParaRPr lang="en-US" sz="1725"/>
                </a:p>
              </p:txBody>
            </p:sp>
            <p:sp>
              <p:nvSpPr>
                <p:cNvPr id="5832" name="Freeform 180"/>
                <p:cNvSpPr>
                  <a:spLocks/>
                </p:cNvSpPr>
                <p:nvPr/>
              </p:nvSpPr>
              <p:spPr bwMode="auto">
                <a:xfrm>
                  <a:off x="4089" y="3466"/>
                  <a:ext cx="51" cy="3"/>
                </a:xfrm>
                <a:custGeom>
                  <a:avLst/>
                  <a:gdLst>
                    <a:gd name="T0" fmla="*/ 1 w 103"/>
                    <a:gd name="T1" fmla="*/ 0 h 6"/>
                    <a:gd name="T2" fmla="*/ 51 w 103"/>
                    <a:gd name="T3" fmla="*/ 1 h 6"/>
                    <a:gd name="T4" fmla="*/ 49 w 103"/>
                    <a:gd name="T5" fmla="*/ 3 h 6"/>
                    <a:gd name="T6" fmla="*/ 0 w 103"/>
                    <a:gd name="T7" fmla="*/ 3 h 6"/>
                    <a:gd name="T8" fmla="*/ 1 w 103"/>
                    <a:gd name="T9" fmla="*/ 0 h 6"/>
                    <a:gd name="T10" fmla="*/ 1 w 103"/>
                    <a:gd name="T11" fmla="*/ 0 h 6"/>
                    <a:gd name="T12" fmla="*/ 0 60000 65536"/>
                    <a:gd name="T13" fmla="*/ 0 60000 65536"/>
                    <a:gd name="T14" fmla="*/ 0 60000 65536"/>
                    <a:gd name="T15" fmla="*/ 0 60000 65536"/>
                    <a:gd name="T16" fmla="*/ 0 60000 65536"/>
                    <a:gd name="T17" fmla="*/ 0 60000 65536"/>
                    <a:gd name="T18" fmla="*/ 0 w 103"/>
                    <a:gd name="T19" fmla="*/ 0 h 6"/>
                    <a:gd name="T20" fmla="*/ 103 w 103"/>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3" h="6">
                      <a:moveTo>
                        <a:pt x="2" y="0"/>
                      </a:moveTo>
                      <a:lnTo>
                        <a:pt x="103" y="2"/>
                      </a:lnTo>
                      <a:lnTo>
                        <a:pt x="99" y="6"/>
                      </a:lnTo>
                      <a:lnTo>
                        <a:pt x="0" y="6"/>
                      </a:lnTo>
                      <a:lnTo>
                        <a:pt x="2" y="0"/>
                      </a:lnTo>
                      <a:close/>
                    </a:path>
                  </a:pathLst>
                </a:custGeom>
                <a:solidFill>
                  <a:srgbClr val="FF8057"/>
                </a:solidFill>
                <a:ln w="9525">
                  <a:noFill/>
                  <a:round/>
                  <a:headEnd/>
                  <a:tailEnd/>
                </a:ln>
              </p:spPr>
              <p:txBody>
                <a:bodyPr/>
                <a:lstStyle/>
                <a:p>
                  <a:endParaRPr lang="en-US" sz="1725"/>
                </a:p>
              </p:txBody>
            </p:sp>
            <p:sp>
              <p:nvSpPr>
                <p:cNvPr id="5833" name="Freeform 181"/>
                <p:cNvSpPr>
                  <a:spLocks/>
                </p:cNvSpPr>
                <p:nvPr/>
              </p:nvSpPr>
              <p:spPr bwMode="auto">
                <a:xfrm>
                  <a:off x="4091" y="3459"/>
                  <a:ext cx="50" cy="3"/>
                </a:xfrm>
                <a:custGeom>
                  <a:avLst/>
                  <a:gdLst>
                    <a:gd name="T0" fmla="*/ 0 w 101"/>
                    <a:gd name="T1" fmla="*/ 0 h 6"/>
                    <a:gd name="T2" fmla="*/ 50 w 101"/>
                    <a:gd name="T3" fmla="*/ 1 h 6"/>
                    <a:gd name="T4" fmla="*/ 49 w 101"/>
                    <a:gd name="T5" fmla="*/ 2 h 6"/>
                    <a:gd name="T6" fmla="*/ 0 w 101"/>
                    <a:gd name="T7" fmla="*/ 3 h 6"/>
                    <a:gd name="T8" fmla="*/ 0 w 101"/>
                    <a:gd name="T9" fmla="*/ 0 h 6"/>
                    <a:gd name="T10" fmla="*/ 0 w 101"/>
                    <a:gd name="T11" fmla="*/ 0 h 6"/>
                    <a:gd name="T12" fmla="*/ 0 60000 65536"/>
                    <a:gd name="T13" fmla="*/ 0 60000 65536"/>
                    <a:gd name="T14" fmla="*/ 0 60000 65536"/>
                    <a:gd name="T15" fmla="*/ 0 60000 65536"/>
                    <a:gd name="T16" fmla="*/ 0 60000 65536"/>
                    <a:gd name="T17" fmla="*/ 0 60000 65536"/>
                    <a:gd name="T18" fmla="*/ 0 w 101"/>
                    <a:gd name="T19" fmla="*/ 0 h 6"/>
                    <a:gd name="T20" fmla="*/ 101 w 10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1" h="6">
                      <a:moveTo>
                        <a:pt x="1" y="0"/>
                      </a:moveTo>
                      <a:lnTo>
                        <a:pt x="101" y="1"/>
                      </a:lnTo>
                      <a:lnTo>
                        <a:pt x="98" y="4"/>
                      </a:lnTo>
                      <a:lnTo>
                        <a:pt x="0" y="6"/>
                      </a:lnTo>
                      <a:lnTo>
                        <a:pt x="1" y="0"/>
                      </a:lnTo>
                      <a:close/>
                    </a:path>
                  </a:pathLst>
                </a:custGeom>
                <a:solidFill>
                  <a:srgbClr val="FF8057"/>
                </a:solidFill>
                <a:ln w="9525">
                  <a:noFill/>
                  <a:round/>
                  <a:headEnd/>
                  <a:tailEnd/>
                </a:ln>
              </p:spPr>
              <p:txBody>
                <a:bodyPr/>
                <a:lstStyle/>
                <a:p>
                  <a:endParaRPr lang="en-US" sz="1725"/>
                </a:p>
              </p:txBody>
            </p:sp>
            <p:sp>
              <p:nvSpPr>
                <p:cNvPr id="5834" name="Freeform 182"/>
                <p:cNvSpPr>
                  <a:spLocks/>
                </p:cNvSpPr>
                <p:nvPr/>
              </p:nvSpPr>
              <p:spPr bwMode="auto">
                <a:xfrm>
                  <a:off x="4093" y="3452"/>
                  <a:ext cx="59" cy="3"/>
                </a:xfrm>
                <a:custGeom>
                  <a:avLst/>
                  <a:gdLst>
                    <a:gd name="T0" fmla="*/ 0 w 119"/>
                    <a:gd name="T1" fmla="*/ 0 h 6"/>
                    <a:gd name="T2" fmla="*/ 56 w 119"/>
                    <a:gd name="T3" fmla="*/ 1 h 6"/>
                    <a:gd name="T4" fmla="*/ 59 w 119"/>
                    <a:gd name="T5" fmla="*/ 3 h 6"/>
                    <a:gd name="T6" fmla="*/ 0 w 119"/>
                    <a:gd name="T7" fmla="*/ 3 h 6"/>
                    <a:gd name="T8" fmla="*/ 0 w 119"/>
                    <a:gd name="T9" fmla="*/ 0 h 6"/>
                    <a:gd name="T10" fmla="*/ 0 w 119"/>
                    <a:gd name="T11" fmla="*/ 0 h 6"/>
                    <a:gd name="T12" fmla="*/ 0 60000 65536"/>
                    <a:gd name="T13" fmla="*/ 0 60000 65536"/>
                    <a:gd name="T14" fmla="*/ 0 60000 65536"/>
                    <a:gd name="T15" fmla="*/ 0 60000 65536"/>
                    <a:gd name="T16" fmla="*/ 0 60000 65536"/>
                    <a:gd name="T17" fmla="*/ 0 60000 65536"/>
                    <a:gd name="T18" fmla="*/ 0 w 119"/>
                    <a:gd name="T19" fmla="*/ 0 h 6"/>
                    <a:gd name="T20" fmla="*/ 119 w 119"/>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9" h="6">
                      <a:moveTo>
                        <a:pt x="1" y="0"/>
                      </a:moveTo>
                      <a:lnTo>
                        <a:pt x="113" y="2"/>
                      </a:lnTo>
                      <a:lnTo>
                        <a:pt x="119" y="5"/>
                      </a:lnTo>
                      <a:lnTo>
                        <a:pt x="0" y="6"/>
                      </a:lnTo>
                      <a:lnTo>
                        <a:pt x="1" y="0"/>
                      </a:lnTo>
                      <a:close/>
                    </a:path>
                  </a:pathLst>
                </a:custGeom>
                <a:solidFill>
                  <a:srgbClr val="FF8057"/>
                </a:solidFill>
                <a:ln w="9525">
                  <a:noFill/>
                  <a:round/>
                  <a:headEnd/>
                  <a:tailEnd/>
                </a:ln>
              </p:spPr>
              <p:txBody>
                <a:bodyPr/>
                <a:lstStyle/>
                <a:p>
                  <a:endParaRPr lang="en-US" sz="1725"/>
                </a:p>
              </p:txBody>
            </p:sp>
            <p:sp>
              <p:nvSpPr>
                <p:cNvPr id="5835" name="Freeform 183"/>
                <p:cNvSpPr>
                  <a:spLocks/>
                </p:cNvSpPr>
                <p:nvPr/>
              </p:nvSpPr>
              <p:spPr bwMode="auto">
                <a:xfrm>
                  <a:off x="4078" y="3528"/>
                  <a:ext cx="36" cy="3"/>
                </a:xfrm>
                <a:custGeom>
                  <a:avLst/>
                  <a:gdLst>
                    <a:gd name="T0" fmla="*/ 1 w 72"/>
                    <a:gd name="T1" fmla="*/ 0 h 6"/>
                    <a:gd name="T2" fmla="*/ 36 w 72"/>
                    <a:gd name="T3" fmla="*/ 2 h 6"/>
                    <a:gd name="T4" fmla="*/ 33 w 72"/>
                    <a:gd name="T5" fmla="*/ 3 h 6"/>
                    <a:gd name="T6" fmla="*/ 0 w 72"/>
                    <a:gd name="T7" fmla="*/ 3 h 6"/>
                    <a:gd name="T8" fmla="*/ 1 w 72"/>
                    <a:gd name="T9" fmla="*/ 0 h 6"/>
                    <a:gd name="T10" fmla="*/ 1 w 72"/>
                    <a:gd name="T11" fmla="*/ 0 h 6"/>
                    <a:gd name="T12" fmla="*/ 0 60000 65536"/>
                    <a:gd name="T13" fmla="*/ 0 60000 65536"/>
                    <a:gd name="T14" fmla="*/ 0 60000 65536"/>
                    <a:gd name="T15" fmla="*/ 0 60000 65536"/>
                    <a:gd name="T16" fmla="*/ 0 60000 65536"/>
                    <a:gd name="T17" fmla="*/ 0 60000 65536"/>
                    <a:gd name="T18" fmla="*/ 0 w 72"/>
                    <a:gd name="T19" fmla="*/ 0 h 6"/>
                    <a:gd name="T20" fmla="*/ 72 w 72"/>
                    <a:gd name="T21" fmla="*/ 6 h 6"/>
                  </a:gdLst>
                  <a:ahLst/>
                  <a:cxnLst>
                    <a:cxn ang="T12">
                      <a:pos x="T0" y="T1"/>
                    </a:cxn>
                    <a:cxn ang="T13">
                      <a:pos x="T2" y="T3"/>
                    </a:cxn>
                    <a:cxn ang="T14">
                      <a:pos x="T4" y="T5"/>
                    </a:cxn>
                    <a:cxn ang="T15">
                      <a:pos x="T6" y="T7"/>
                    </a:cxn>
                    <a:cxn ang="T16">
                      <a:pos x="T8" y="T9"/>
                    </a:cxn>
                    <a:cxn ang="T17">
                      <a:pos x="T10" y="T11"/>
                    </a:cxn>
                  </a:cxnLst>
                  <a:rect l="T18" t="T19" r="T20" b="T21"/>
                  <a:pathLst>
                    <a:path w="72" h="6">
                      <a:moveTo>
                        <a:pt x="1" y="0"/>
                      </a:moveTo>
                      <a:lnTo>
                        <a:pt x="72" y="3"/>
                      </a:lnTo>
                      <a:lnTo>
                        <a:pt x="66" y="6"/>
                      </a:lnTo>
                      <a:lnTo>
                        <a:pt x="0" y="6"/>
                      </a:lnTo>
                      <a:lnTo>
                        <a:pt x="1" y="0"/>
                      </a:lnTo>
                      <a:close/>
                    </a:path>
                  </a:pathLst>
                </a:custGeom>
                <a:solidFill>
                  <a:srgbClr val="FF8057"/>
                </a:solidFill>
                <a:ln w="9525">
                  <a:noFill/>
                  <a:round/>
                  <a:headEnd/>
                  <a:tailEnd/>
                </a:ln>
              </p:spPr>
              <p:txBody>
                <a:bodyPr/>
                <a:lstStyle/>
                <a:p>
                  <a:endParaRPr lang="en-US" sz="1725"/>
                </a:p>
              </p:txBody>
            </p:sp>
            <p:sp>
              <p:nvSpPr>
                <p:cNvPr id="5836" name="Freeform 184"/>
                <p:cNvSpPr>
                  <a:spLocks/>
                </p:cNvSpPr>
                <p:nvPr/>
              </p:nvSpPr>
              <p:spPr bwMode="auto">
                <a:xfrm>
                  <a:off x="4079" y="3520"/>
                  <a:ext cx="51" cy="3"/>
                </a:xfrm>
                <a:custGeom>
                  <a:avLst/>
                  <a:gdLst>
                    <a:gd name="T0" fmla="*/ 1 w 101"/>
                    <a:gd name="T1" fmla="*/ 0 h 6"/>
                    <a:gd name="T2" fmla="*/ 51 w 101"/>
                    <a:gd name="T3" fmla="*/ 1 h 6"/>
                    <a:gd name="T4" fmla="*/ 49 w 101"/>
                    <a:gd name="T5" fmla="*/ 3 h 6"/>
                    <a:gd name="T6" fmla="*/ 0 w 101"/>
                    <a:gd name="T7" fmla="*/ 3 h 6"/>
                    <a:gd name="T8" fmla="*/ 1 w 101"/>
                    <a:gd name="T9" fmla="*/ 0 h 6"/>
                    <a:gd name="T10" fmla="*/ 1 w 101"/>
                    <a:gd name="T11" fmla="*/ 0 h 6"/>
                    <a:gd name="T12" fmla="*/ 0 60000 65536"/>
                    <a:gd name="T13" fmla="*/ 0 60000 65536"/>
                    <a:gd name="T14" fmla="*/ 0 60000 65536"/>
                    <a:gd name="T15" fmla="*/ 0 60000 65536"/>
                    <a:gd name="T16" fmla="*/ 0 60000 65536"/>
                    <a:gd name="T17" fmla="*/ 0 60000 65536"/>
                    <a:gd name="T18" fmla="*/ 0 w 101"/>
                    <a:gd name="T19" fmla="*/ 0 h 6"/>
                    <a:gd name="T20" fmla="*/ 101 w 10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1" h="6">
                      <a:moveTo>
                        <a:pt x="2" y="0"/>
                      </a:moveTo>
                      <a:lnTo>
                        <a:pt x="101" y="2"/>
                      </a:lnTo>
                      <a:lnTo>
                        <a:pt x="97" y="5"/>
                      </a:lnTo>
                      <a:lnTo>
                        <a:pt x="0" y="6"/>
                      </a:lnTo>
                      <a:lnTo>
                        <a:pt x="2" y="0"/>
                      </a:lnTo>
                      <a:close/>
                    </a:path>
                  </a:pathLst>
                </a:custGeom>
                <a:solidFill>
                  <a:srgbClr val="FF8057"/>
                </a:solidFill>
                <a:ln w="9525">
                  <a:noFill/>
                  <a:round/>
                  <a:headEnd/>
                  <a:tailEnd/>
                </a:ln>
              </p:spPr>
              <p:txBody>
                <a:bodyPr/>
                <a:lstStyle/>
                <a:p>
                  <a:endParaRPr lang="en-US" sz="1725"/>
                </a:p>
              </p:txBody>
            </p:sp>
            <p:sp>
              <p:nvSpPr>
                <p:cNvPr id="5837" name="Freeform 185"/>
                <p:cNvSpPr>
                  <a:spLocks/>
                </p:cNvSpPr>
                <p:nvPr/>
              </p:nvSpPr>
              <p:spPr bwMode="auto">
                <a:xfrm>
                  <a:off x="4080" y="3512"/>
                  <a:ext cx="41" cy="3"/>
                </a:xfrm>
                <a:custGeom>
                  <a:avLst/>
                  <a:gdLst>
                    <a:gd name="T0" fmla="*/ 1 w 81"/>
                    <a:gd name="T1" fmla="*/ 0 h 6"/>
                    <a:gd name="T2" fmla="*/ 41 w 81"/>
                    <a:gd name="T3" fmla="*/ 1 h 6"/>
                    <a:gd name="T4" fmla="*/ 37 w 81"/>
                    <a:gd name="T5" fmla="*/ 2 h 6"/>
                    <a:gd name="T6" fmla="*/ 0 w 81"/>
                    <a:gd name="T7" fmla="*/ 3 h 6"/>
                    <a:gd name="T8" fmla="*/ 1 w 81"/>
                    <a:gd name="T9" fmla="*/ 0 h 6"/>
                    <a:gd name="T10" fmla="*/ 1 w 81"/>
                    <a:gd name="T11" fmla="*/ 0 h 6"/>
                    <a:gd name="T12" fmla="*/ 0 60000 65536"/>
                    <a:gd name="T13" fmla="*/ 0 60000 65536"/>
                    <a:gd name="T14" fmla="*/ 0 60000 65536"/>
                    <a:gd name="T15" fmla="*/ 0 60000 65536"/>
                    <a:gd name="T16" fmla="*/ 0 60000 65536"/>
                    <a:gd name="T17" fmla="*/ 0 60000 65536"/>
                    <a:gd name="T18" fmla="*/ 0 w 81"/>
                    <a:gd name="T19" fmla="*/ 0 h 6"/>
                    <a:gd name="T20" fmla="*/ 81 w 81"/>
                    <a:gd name="T21" fmla="*/ 6 h 6"/>
                  </a:gdLst>
                  <a:ahLst/>
                  <a:cxnLst>
                    <a:cxn ang="T12">
                      <a:pos x="T0" y="T1"/>
                    </a:cxn>
                    <a:cxn ang="T13">
                      <a:pos x="T2" y="T3"/>
                    </a:cxn>
                    <a:cxn ang="T14">
                      <a:pos x="T4" y="T5"/>
                    </a:cxn>
                    <a:cxn ang="T15">
                      <a:pos x="T6" y="T7"/>
                    </a:cxn>
                    <a:cxn ang="T16">
                      <a:pos x="T8" y="T9"/>
                    </a:cxn>
                    <a:cxn ang="T17">
                      <a:pos x="T10" y="T11"/>
                    </a:cxn>
                  </a:cxnLst>
                  <a:rect l="T18" t="T19" r="T20" b="T21"/>
                  <a:pathLst>
                    <a:path w="81" h="6">
                      <a:moveTo>
                        <a:pt x="1" y="0"/>
                      </a:moveTo>
                      <a:lnTo>
                        <a:pt x="81" y="1"/>
                      </a:lnTo>
                      <a:lnTo>
                        <a:pt x="73" y="4"/>
                      </a:lnTo>
                      <a:lnTo>
                        <a:pt x="0" y="6"/>
                      </a:lnTo>
                      <a:lnTo>
                        <a:pt x="1" y="0"/>
                      </a:lnTo>
                      <a:close/>
                    </a:path>
                  </a:pathLst>
                </a:custGeom>
                <a:solidFill>
                  <a:srgbClr val="FF8057"/>
                </a:solidFill>
                <a:ln w="9525">
                  <a:noFill/>
                  <a:round/>
                  <a:headEnd/>
                  <a:tailEnd/>
                </a:ln>
              </p:spPr>
              <p:txBody>
                <a:bodyPr/>
                <a:lstStyle/>
                <a:p>
                  <a:endParaRPr lang="en-US" sz="1725"/>
                </a:p>
              </p:txBody>
            </p:sp>
            <p:sp>
              <p:nvSpPr>
                <p:cNvPr id="5838" name="Freeform 186"/>
                <p:cNvSpPr>
                  <a:spLocks/>
                </p:cNvSpPr>
                <p:nvPr/>
              </p:nvSpPr>
              <p:spPr bwMode="auto">
                <a:xfrm>
                  <a:off x="4084" y="3498"/>
                  <a:ext cx="51" cy="3"/>
                </a:xfrm>
                <a:custGeom>
                  <a:avLst/>
                  <a:gdLst>
                    <a:gd name="T0" fmla="*/ 1 w 102"/>
                    <a:gd name="T1" fmla="*/ 0 h 6"/>
                    <a:gd name="T2" fmla="*/ 51 w 102"/>
                    <a:gd name="T3" fmla="*/ 1 h 6"/>
                    <a:gd name="T4" fmla="*/ 50 w 102"/>
                    <a:gd name="T5" fmla="*/ 3 h 6"/>
                    <a:gd name="T6" fmla="*/ 0 w 102"/>
                    <a:gd name="T7" fmla="*/ 3 h 6"/>
                    <a:gd name="T8" fmla="*/ 1 w 102"/>
                    <a:gd name="T9" fmla="*/ 0 h 6"/>
                    <a:gd name="T10" fmla="*/ 1 w 102"/>
                    <a:gd name="T11" fmla="*/ 0 h 6"/>
                    <a:gd name="T12" fmla="*/ 0 60000 65536"/>
                    <a:gd name="T13" fmla="*/ 0 60000 65536"/>
                    <a:gd name="T14" fmla="*/ 0 60000 65536"/>
                    <a:gd name="T15" fmla="*/ 0 60000 65536"/>
                    <a:gd name="T16" fmla="*/ 0 60000 65536"/>
                    <a:gd name="T17" fmla="*/ 0 60000 65536"/>
                    <a:gd name="T18" fmla="*/ 0 w 102"/>
                    <a:gd name="T19" fmla="*/ 0 h 6"/>
                    <a:gd name="T20" fmla="*/ 102 w 10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2" h="6">
                      <a:moveTo>
                        <a:pt x="2" y="0"/>
                      </a:moveTo>
                      <a:lnTo>
                        <a:pt x="102" y="2"/>
                      </a:lnTo>
                      <a:lnTo>
                        <a:pt x="99" y="6"/>
                      </a:lnTo>
                      <a:lnTo>
                        <a:pt x="0" y="6"/>
                      </a:lnTo>
                      <a:lnTo>
                        <a:pt x="2" y="0"/>
                      </a:lnTo>
                      <a:close/>
                    </a:path>
                  </a:pathLst>
                </a:custGeom>
                <a:solidFill>
                  <a:srgbClr val="FF8057"/>
                </a:solidFill>
                <a:ln w="9525">
                  <a:noFill/>
                  <a:round/>
                  <a:headEnd/>
                  <a:tailEnd/>
                </a:ln>
              </p:spPr>
              <p:txBody>
                <a:bodyPr/>
                <a:lstStyle/>
                <a:p>
                  <a:endParaRPr lang="en-US" sz="1725"/>
                </a:p>
              </p:txBody>
            </p:sp>
            <p:sp>
              <p:nvSpPr>
                <p:cNvPr id="5839" name="Freeform 187"/>
                <p:cNvSpPr>
                  <a:spLocks/>
                </p:cNvSpPr>
                <p:nvPr/>
              </p:nvSpPr>
              <p:spPr bwMode="auto">
                <a:xfrm>
                  <a:off x="4074" y="3550"/>
                  <a:ext cx="28" cy="3"/>
                </a:xfrm>
                <a:custGeom>
                  <a:avLst/>
                  <a:gdLst>
                    <a:gd name="T0" fmla="*/ 0 w 56"/>
                    <a:gd name="T1" fmla="*/ 0 h 6"/>
                    <a:gd name="T2" fmla="*/ 28 w 56"/>
                    <a:gd name="T3" fmla="*/ 2 h 6"/>
                    <a:gd name="T4" fmla="*/ 27 w 56"/>
                    <a:gd name="T5" fmla="*/ 3 h 6"/>
                    <a:gd name="T6" fmla="*/ 0 w 56"/>
                    <a:gd name="T7" fmla="*/ 3 h 6"/>
                    <a:gd name="T8" fmla="*/ 0 w 56"/>
                    <a:gd name="T9" fmla="*/ 0 h 6"/>
                    <a:gd name="T10" fmla="*/ 0 w 56"/>
                    <a:gd name="T11" fmla="*/ 0 h 6"/>
                    <a:gd name="T12" fmla="*/ 0 60000 65536"/>
                    <a:gd name="T13" fmla="*/ 0 60000 65536"/>
                    <a:gd name="T14" fmla="*/ 0 60000 65536"/>
                    <a:gd name="T15" fmla="*/ 0 60000 65536"/>
                    <a:gd name="T16" fmla="*/ 0 60000 65536"/>
                    <a:gd name="T17" fmla="*/ 0 60000 65536"/>
                    <a:gd name="T18" fmla="*/ 0 w 56"/>
                    <a:gd name="T19" fmla="*/ 0 h 6"/>
                    <a:gd name="T20" fmla="*/ 56 w 56"/>
                    <a:gd name="T21" fmla="*/ 6 h 6"/>
                  </a:gdLst>
                  <a:ahLst/>
                  <a:cxnLst>
                    <a:cxn ang="T12">
                      <a:pos x="T0" y="T1"/>
                    </a:cxn>
                    <a:cxn ang="T13">
                      <a:pos x="T2" y="T3"/>
                    </a:cxn>
                    <a:cxn ang="T14">
                      <a:pos x="T4" y="T5"/>
                    </a:cxn>
                    <a:cxn ang="T15">
                      <a:pos x="T6" y="T7"/>
                    </a:cxn>
                    <a:cxn ang="T16">
                      <a:pos x="T8" y="T9"/>
                    </a:cxn>
                    <a:cxn ang="T17">
                      <a:pos x="T10" y="T11"/>
                    </a:cxn>
                  </a:cxnLst>
                  <a:rect l="T18" t="T19" r="T20" b="T21"/>
                  <a:pathLst>
                    <a:path w="56" h="6">
                      <a:moveTo>
                        <a:pt x="0" y="0"/>
                      </a:moveTo>
                      <a:lnTo>
                        <a:pt x="56" y="3"/>
                      </a:lnTo>
                      <a:lnTo>
                        <a:pt x="53" y="6"/>
                      </a:lnTo>
                      <a:lnTo>
                        <a:pt x="0" y="6"/>
                      </a:lnTo>
                      <a:lnTo>
                        <a:pt x="0" y="0"/>
                      </a:lnTo>
                      <a:close/>
                    </a:path>
                  </a:pathLst>
                </a:custGeom>
                <a:solidFill>
                  <a:srgbClr val="FF8057"/>
                </a:solidFill>
                <a:ln w="9525">
                  <a:noFill/>
                  <a:round/>
                  <a:headEnd/>
                  <a:tailEnd/>
                </a:ln>
              </p:spPr>
              <p:txBody>
                <a:bodyPr/>
                <a:lstStyle/>
                <a:p>
                  <a:endParaRPr lang="en-US" sz="1725"/>
                </a:p>
              </p:txBody>
            </p:sp>
            <p:sp>
              <p:nvSpPr>
                <p:cNvPr id="5840" name="Freeform 188"/>
                <p:cNvSpPr>
                  <a:spLocks/>
                </p:cNvSpPr>
                <p:nvPr/>
              </p:nvSpPr>
              <p:spPr bwMode="auto">
                <a:xfrm>
                  <a:off x="3937" y="3679"/>
                  <a:ext cx="311" cy="37"/>
                </a:xfrm>
                <a:custGeom>
                  <a:avLst/>
                  <a:gdLst>
                    <a:gd name="T0" fmla="*/ 2 w 621"/>
                    <a:gd name="T1" fmla="*/ 0 h 75"/>
                    <a:gd name="T2" fmla="*/ 7 w 621"/>
                    <a:gd name="T3" fmla="*/ 1 h 75"/>
                    <a:gd name="T4" fmla="*/ 14 w 621"/>
                    <a:gd name="T5" fmla="*/ 1 h 75"/>
                    <a:gd name="T6" fmla="*/ 23 w 621"/>
                    <a:gd name="T7" fmla="*/ 2 h 75"/>
                    <a:gd name="T8" fmla="*/ 35 w 621"/>
                    <a:gd name="T9" fmla="*/ 3 h 75"/>
                    <a:gd name="T10" fmla="*/ 47 w 621"/>
                    <a:gd name="T11" fmla="*/ 4 h 75"/>
                    <a:gd name="T12" fmla="*/ 61 w 621"/>
                    <a:gd name="T13" fmla="*/ 5 h 75"/>
                    <a:gd name="T14" fmla="*/ 76 w 621"/>
                    <a:gd name="T15" fmla="*/ 6 h 75"/>
                    <a:gd name="T16" fmla="*/ 93 w 621"/>
                    <a:gd name="T17" fmla="*/ 8 h 75"/>
                    <a:gd name="T18" fmla="*/ 111 w 621"/>
                    <a:gd name="T19" fmla="*/ 9 h 75"/>
                    <a:gd name="T20" fmla="*/ 129 w 621"/>
                    <a:gd name="T21" fmla="*/ 11 h 75"/>
                    <a:gd name="T22" fmla="*/ 147 w 621"/>
                    <a:gd name="T23" fmla="*/ 12 h 75"/>
                    <a:gd name="T24" fmla="*/ 165 w 621"/>
                    <a:gd name="T25" fmla="*/ 15 h 75"/>
                    <a:gd name="T26" fmla="*/ 184 w 621"/>
                    <a:gd name="T27" fmla="*/ 16 h 75"/>
                    <a:gd name="T28" fmla="*/ 201 w 621"/>
                    <a:gd name="T29" fmla="*/ 18 h 75"/>
                    <a:gd name="T30" fmla="*/ 219 w 621"/>
                    <a:gd name="T31" fmla="*/ 20 h 75"/>
                    <a:gd name="T32" fmla="*/ 235 w 621"/>
                    <a:gd name="T33" fmla="*/ 23 h 75"/>
                    <a:gd name="T34" fmla="*/ 251 w 621"/>
                    <a:gd name="T35" fmla="*/ 24 h 75"/>
                    <a:gd name="T36" fmla="*/ 266 w 621"/>
                    <a:gd name="T37" fmla="*/ 26 h 75"/>
                    <a:gd name="T38" fmla="*/ 279 w 621"/>
                    <a:gd name="T39" fmla="*/ 28 h 75"/>
                    <a:gd name="T40" fmla="*/ 291 w 621"/>
                    <a:gd name="T41" fmla="*/ 31 h 75"/>
                    <a:gd name="T42" fmla="*/ 296 w 621"/>
                    <a:gd name="T43" fmla="*/ 37 h 75"/>
                    <a:gd name="T44" fmla="*/ 293 w 621"/>
                    <a:gd name="T45" fmla="*/ 37 h 75"/>
                    <a:gd name="T46" fmla="*/ 289 w 621"/>
                    <a:gd name="T47" fmla="*/ 37 h 75"/>
                    <a:gd name="T48" fmla="*/ 283 w 621"/>
                    <a:gd name="T49" fmla="*/ 35 h 75"/>
                    <a:gd name="T50" fmla="*/ 275 w 621"/>
                    <a:gd name="T51" fmla="*/ 34 h 75"/>
                    <a:gd name="T52" fmla="*/ 267 w 621"/>
                    <a:gd name="T53" fmla="*/ 33 h 75"/>
                    <a:gd name="T54" fmla="*/ 256 w 621"/>
                    <a:gd name="T55" fmla="*/ 31 h 75"/>
                    <a:gd name="T56" fmla="*/ 244 w 621"/>
                    <a:gd name="T57" fmla="*/ 29 h 75"/>
                    <a:gd name="T58" fmla="*/ 231 w 621"/>
                    <a:gd name="T59" fmla="*/ 28 h 75"/>
                    <a:gd name="T60" fmla="*/ 216 w 621"/>
                    <a:gd name="T61" fmla="*/ 26 h 75"/>
                    <a:gd name="T62" fmla="*/ 201 w 621"/>
                    <a:gd name="T63" fmla="*/ 24 h 75"/>
                    <a:gd name="T64" fmla="*/ 184 w 621"/>
                    <a:gd name="T65" fmla="*/ 22 h 75"/>
                    <a:gd name="T66" fmla="*/ 167 w 621"/>
                    <a:gd name="T67" fmla="*/ 20 h 75"/>
                    <a:gd name="T68" fmla="*/ 150 w 621"/>
                    <a:gd name="T69" fmla="*/ 18 h 75"/>
                    <a:gd name="T70" fmla="*/ 131 w 621"/>
                    <a:gd name="T71" fmla="*/ 16 h 75"/>
                    <a:gd name="T72" fmla="*/ 113 w 621"/>
                    <a:gd name="T73" fmla="*/ 15 h 75"/>
                    <a:gd name="T74" fmla="*/ 93 w 621"/>
                    <a:gd name="T75" fmla="*/ 12 h 75"/>
                    <a:gd name="T76" fmla="*/ 74 w 621"/>
                    <a:gd name="T77" fmla="*/ 10 h 75"/>
                    <a:gd name="T78" fmla="*/ 54 w 621"/>
                    <a:gd name="T79" fmla="*/ 9 h 75"/>
                    <a:gd name="T80" fmla="*/ 35 w 621"/>
                    <a:gd name="T81" fmla="*/ 6 h 75"/>
                    <a:gd name="T82" fmla="*/ 15 w 621"/>
                    <a:gd name="T83" fmla="*/ 6 h 75"/>
                    <a:gd name="T84" fmla="*/ 0 w 621"/>
                    <a:gd name="T85" fmla="*/ 0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1"/>
                    <a:gd name="T130" fmla="*/ 0 h 75"/>
                    <a:gd name="T131" fmla="*/ 621 w 621"/>
                    <a:gd name="T132" fmla="*/ 75 h 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1" h="75">
                      <a:moveTo>
                        <a:pt x="0" y="0"/>
                      </a:moveTo>
                      <a:lnTo>
                        <a:pt x="0" y="0"/>
                      </a:lnTo>
                      <a:lnTo>
                        <a:pt x="4" y="0"/>
                      </a:lnTo>
                      <a:lnTo>
                        <a:pt x="6" y="0"/>
                      </a:lnTo>
                      <a:lnTo>
                        <a:pt x="8" y="0"/>
                      </a:lnTo>
                      <a:lnTo>
                        <a:pt x="13" y="2"/>
                      </a:lnTo>
                      <a:lnTo>
                        <a:pt x="17" y="2"/>
                      </a:lnTo>
                      <a:lnTo>
                        <a:pt x="22" y="2"/>
                      </a:lnTo>
                      <a:lnTo>
                        <a:pt x="28" y="2"/>
                      </a:lnTo>
                      <a:lnTo>
                        <a:pt x="33" y="3"/>
                      </a:lnTo>
                      <a:lnTo>
                        <a:pt x="39" y="3"/>
                      </a:lnTo>
                      <a:lnTo>
                        <a:pt x="45" y="5"/>
                      </a:lnTo>
                      <a:lnTo>
                        <a:pt x="53" y="5"/>
                      </a:lnTo>
                      <a:lnTo>
                        <a:pt x="60" y="5"/>
                      </a:lnTo>
                      <a:lnTo>
                        <a:pt x="69" y="6"/>
                      </a:lnTo>
                      <a:lnTo>
                        <a:pt x="76" y="6"/>
                      </a:lnTo>
                      <a:lnTo>
                        <a:pt x="85" y="8"/>
                      </a:lnTo>
                      <a:lnTo>
                        <a:pt x="94" y="8"/>
                      </a:lnTo>
                      <a:lnTo>
                        <a:pt x="102" y="9"/>
                      </a:lnTo>
                      <a:lnTo>
                        <a:pt x="113" y="9"/>
                      </a:lnTo>
                      <a:lnTo>
                        <a:pt x="122" y="11"/>
                      </a:lnTo>
                      <a:lnTo>
                        <a:pt x="132" y="11"/>
                      </a:lnTo>
                      <a:lnTo>
                        <a:pt x="142" y="12"/>
                      </a:lnTo>
                      <a:lnTo>
                        <a:pt x="152" y="13"/>
                      </a:lnTo>
                      <a:lnTo>
                        <a:pt x="164" y="13"/>
                      </a:lnTo>
                      <a:lnTo>
                        <a:pt x="174" y="15"/>
                      </a:lnTo>
                      <a:lnTo>
                        <a:pt x="186" y="16"/>
                      </a:lnTo>
                      <a:lnTo>
                        <a:pt x="196" y="16"/>
                      </a:lnTo>
                      <a:lnTo>
                        <a:pt x="210" y="18"/>
                      </a:lnTo>
                      <a:lnTo>
                        <a:pt x="221" y="19"/>
                      </a:lnTo>
                      <a:lnTo>
                        <a:pt x="233" y="21"/>
                      </a:lnTo>
                      <a:lnTo>
                        <a:pt x="245" y="21"/>
                      </a:lnTo>
                      <a:lnTo>
                        <a:pt x="257" y="22"/>
                      </a:lnTo>
                      <a:lnTo>
                        <a:pt x="268" y="24"/>
                      </a:lnTo>
                      <a:lnTo>
                        <a:pt x="280" y="25"/>
                      </a:lnTo>
                      <a:lnTo>
                        <a:pt x="293" y="25"/>
                      </a:lnTo>
                      <a:lnTo>
                        <a:pt x="305" y="27"/>
                      </a:lnTo>
                      <a:lnTo>
                        <a:pt x="317" y="28"/>
                      </a:lnTo>
                      <a:lnTo>
                        <a:pt x="330" y="30"/>
                      </a:lnTo>
                      <a:lnTo>
                        <a:pt x="342" y="31"/>
                      </a:lnTo>
                      <a:lnTo>
                        <a:pt x="354" y="32"/>
                      </a:lnTo>
                      <a:lnTo>
                        <a:pt x="367" y="32"/>
                      </a:lnTo>
                      <a:lnTo>
                        <a:pt x="378" y="35"/>
                      </a:lnTo>
                      <a:lnTo>
                        <a:pt x="390" y="35"/>
                      </a:lnTo>
                      <a:lnTo>
                        <a:pt x="402" y="37"/>
                      </a:lnTo>
                      <a:lnTo>
                        <a:pt x="414" y="38"/>
                      </a:lnTo>
                      <a:lnTo>
                        <a:pt x="425" y="40"/>
                      </a:lnTo>
                      <a:lnTo>
                        <a:pt x="437" y="41"/>
                      </a:lnTo>
                      <a:lnTo>
                        <a:pt x="448" y="43"/>
                      </a:lnTo>
                      <a:lnTo>
                        <a:pt x="459" y="43"/>
                      </a:lnTo>
                      <a:lnTo>
                        <a:pt x="470" y="46"/>
                      </a:lnTo>
                      <a:lnTo>
                        <a:pt x="481" y="46"/>
                      </a:lnTo>
                      <a:lnTo>
                        <a:pt x="492" y="47"/>
                      </a:lnTo>
                      <a:lnTo>
                        <a:pt x="502" y="49"/>
                      </a:lnTo>
                      <a:lnTo>
                        <a:pt x="512" y="50"/>
                      </a:lnTo>
                      <a:lnTo>
                        <a:pt x="521" y="52"/>
                      </a:lnTo>
                      <a:lnTo>
                        <a:pt x="531" y="53"/>
                      </a:lnTo>
                      <a:lnTo>
                        <a:pt x="540" y="53"/>
                      </a:lnTo>
                      <a:lnTo>
                        <a:pt x="549" y="56"/>
                      </a:lnTo>
                      <a:lnTo>
                        <a:pt x="558" y="56"/>
                      </a:lnTo>
                      <a:lnTo>
                        <a:pt x="566" y="59"/>
                      </a:lnTo>
                      <a:lnTo>
                        <a:pt x="574" y="59"/>
                      </a:lnTo>
                      <a:lnTo>
                        <a:pt x="581" y="62"/>
                      </a:lnTo>
                      <a:lnTo>
                        <a:pt x="616" y="16"/>
                      </a:lnTo>
                      <a:lnTo>
                        <a:pt x="621" y="32"/>
                      </a:lnTo>
                      <a:lnTo>
                        <a:pt x="591" y="75"/>
                      </a:lnTo>
                      <a:lnTo>
                        <a:pt x="590" y="75"/>
                      </a:lnTo>
                      <a:lnTo>
                        <a:pt x="587" y="74"/>
                      </a:lnTo>
                      <a:lnTo>
                        <a:pt x="586" y="74"/>
                      </a:lnTo>
                      <a:lnTo>
                        <a:pt x="583" y="74"/>
                      </a:lnTo>
                      <a:lnTo>
                        <a:pt x="580" y="74"/>
                      </a:lnTo>
                      <a:lnTo>
                        <a:pt x="577" y="74"/>
                      </a:lnTo>
                      <a:lnTo>
                        <a:pt x="574" y="72"/>
                      </a:lnTo>
                      <a:lnTo>
                        <a:pt x="569" y="72"/>
                      </a:lnTo>
                      <a:lnTo>
                        <a:pt x="565" y="71"/>
                      </a:lnTo>
                      <a:lnTo>
                        <a:pt x="561" y="71"/>
                      </a:lnTo>
                      <a:lnTo>
                        <a:pt x="556" y="69"/>
                      </a:lnTo>
                      <a:lnTo>
                        <a:pt x="550" y="69"/>
                      </a:lnTo>
                      <a:lnTo>
                        <a:pt x="544" y="68"/>
                      </a:lnTo>
                      <a:lnTo>
                        <a:pt x="539" y="68"/>
                      </a:lnTo>
                      <a:lnTo>
                        <a:pt x="533" y="66"/>
                      </a:lnTo>
                      <a:lnTo>
                        <a:pt x="525" y="65"/>
                      </a:lnTo>
                      <a:lnTo>
                        <a:pt x="518" y="65"/>
                      </a:lnTo>
                      <a:lnTo>
                        <a:pt x="511" y="63"/>
                      </a:lnTo>
                      <a:lnTo>
                        <a:pt x="503" y="62"/>
                      </a:lnTo>
                      <a:lnTo>
                        <a:pt x="494" y="62"/>
                      </a:lnTo>
                      <a:lnTo>
                        <a:pt x="487" y="59"/>
                      </a:lnTo>
                      <a:lnTo>
                        <a:pt x="478" y="59"/>
                      </a:lnTo>
                      <a:lnTo>
                        <a:pt x="470" y="57"/>
                      </a:lnTo>
                      <a:lnTo>
                        <a:pt x="461" y="56"/>
                      </a:lnTo>
                      <a:lnTo>
                        <a:pt x="452" y="54"/>
                      </a:lnTo>
                      <a:lnTo>
                        <a:pt x="442" y="53"/>
                      </a:lnTo>
                      <a:lnTo>
                        <a:pt x="431" y="53"/>
                      </a:lnTo>
                      <a:lnTo>
                        <a:pt x="423" y="52"/>
                      </a:lnTo>
                      <a:lnTo>
                        <a:pt x="412" y="50"/>
                      </a:lnTo>
                      <a:lnTo>
                        <a:pt x="402" y="49"/>
                      </a:lnTo>
                      <a:lnTo>
                        <a:pt x="392" y="47"/>
                      </a:lnTo>
                      <a:lnTo>
                        <a:pt x="380" y="46"/>
                      </a:lnTo>
                      <a:lnTo>
                        <a:pt x="368" y="44"/>
                      </a:lnTo>
                      <a:lnTo>
                        <a:pt x="358" y="43"/>
                      </a:lnTo>
                      <a:lnTo>
                        <a:pt x="346" y="41"/>
                      </a:lnTo>
                      <a:lnTo>
                        <a:pt x="334" y="40"/>
                      </a:lnTo>
                      <a:lnTo>
                        <a:pt x="323" y="40"/>
                      </a:lnTo>
                      <a:lnTo>
                        <a:pt x="311" y="38"/>
                      </a:lnTo>
                      <a:lnTo>
                        <a:pt x="299" y="37"/>
                      </a:lnTo>
                      <a:lnTo>
                        <a:pt x="287" y="35"/>
                      </a:lnTo>
                      <a:lnTo>
                        <a:pt x="274" y="34"/>
                      </a:lnTo>
                      <a:lnTo>
                        <a:pt x="262" y="32"/>
                      </a:lnTo>
                      <a:lnTo>
                        <a:pt x="251" y="31"/>
                      </a:lnTo>
                      <a:lnTo>
                        <a:pt x="238" y="30"/>
                      </a:lnTo>
                      <a:lnTo>
                        <a:pt x="226" y="30"/>
                      </a:lnTo>
                      <a:lnTo>
                        <a:pt x="213" y="28"/>
                      </a:lnTo>
                      <a:lnTo>
                        <a:pt x="199" y="27"/>
                      </a:lnTo>
                      <a:lnTo>
                        <a:pt x="186" y="25"/>
                      </a:lnTo>
                      <a:lnTo>
                        <a:pt x="173" y="24"/>
                      </a:lnTo>
                      <a:lnTo>
                        <a:pt x="161" y="22"/>
                      </a:lnTo>
                      <a:lnTo>
                        <a:pt x="148" y="21"/>
                      </a:lnTo>
                      <a:lnTo>
                        <a:pt x="135" y="19"/>
                      </a:lnTo>
                      <a:lnTo>
                        <a:pt x="122" y="19"/>
                      </a:lnTo>
                      <a:lnTo>
                        <a:pt x="108" y="18"/>
                      </a:lnTo>
                      <a:lnTo>
                        <a:pt x="95" y="16"/>
                      </a:lnTo>
                      <a:lnTo>
                        <a:pt x="82" y="16"/>
                      </a:lnTo>
                      <a:lnTo>
                        <a:pt x="69" y="13"/>
                      </a:lnTo>
                      <a:lnTo>
                        <a:pt x="57" y="13"/>
                      </a:lnTo>
                      <a:lnTo>
                        <a:pt x="42" y="12"/>
                      </a:lnTo>
                      <a:lnTo>
                        <a:pt x="30" y="12"/>
                      </a:lnTo>
                      <a:lnTo>
                        <a:pt x="17" y="11"/>
                      </a:lnTo>
                      <a:lnTo>
                        <a:pt x="4" y="11"/>
                      </a:lnTo>
                      <a:lnTo>
                        <a:pt x="0" y="0"/>
                      </a:lnTo>
                      <a:close/>
                    </a:path>
                  </a:pathLst>
                </a:custGeom>
                <a:solidFill>
                  <a:srgbClr val="66664F"/>
                </a:solidFill>
                <a:ln w="9525">
                  <a:noFill/>
                  <a:round/>
                  <a:headEnd/>
                  <a:tailEnd/>
                </a:ln>
              </p:spPr>
              <p:txBody>
                <a:bodyPr/>
                <a:lstStyle/>
                <a:p>
                  <a:endParaRPr lang="en-US" sz="1725"/>
                </a:p>
              </p:txBody>
            </p:sp>
            <p:sp>
              <p:nvSpPr>
                <p:cNvPr id="5841" name="Freeform 189"/>
                <p:cNvSpPr>
                  <a:spLocks/>
                </p:cNvSpPr>
                <p:nvPr/>
              </p:nvSpPr>
              <p:spPr bwMode="auto">
                <a:xfrm>
                  <a:off x="4192" y="3690"/>
                  <a:ext cx="84" cy="110"/>
                </a:xfrm>
                <a:custGeom>
                  <a:avLst/>
                  <a:gdLst>
                    <a:gd name="T0" fmla="*/ 3 w 168"/>
                    <a:gd name="T1" fmla="*/ 81 h 221"/>
                    <a:gd name="T2" fmla="*/ 5 w 168"/>
                    <a:gd name="T3" fmla="*/ 78 h 221"/>
                    <a:gd name="T4" fmla="*/ 6 w 168"/>
                    <a:gd name="T5" fmla="*/ 75 h 221"/>
                    <a:gd name="T6" fmla="*/ 11 w 168"/>
                    <a:gd name="T7" fmla="*/ 72 h 221"/>
                    <a:gd name="T8" fmla="*/ 14 w 168"/>
                    <a:gd name="T9" fmla="*/ 67 h 221"/>
                    <a:gd name="T10" fmla="*/ 19 w 168"/>
                    <a:gd name="T11" fmla="*/ 61 h 221"/>
                    <a:gd name="T12" fmla="*/ 21 w 168"/>
                    <a:gd name="T13" fmla="*/ 58 h 221"/>
                    <a:gd name="T14" fmla="*/ 23 w 168"/>
                    <a:gd name="T15" fmla="*/ 55 h 221"/>
                    <a:gd name="T16" fmla="*/ 26 w 168"/>
                    <a:gd name="T17" fmla="*/ 51 h 221"/>
                    <a:gd name="T18" fmla="*/ 30 w 168"/>
                    <a:gd name="T19" fmla="*/ 48 h 221"/>
                    <a:gd name="T20" fmla="*/ 33 w 168"/>
                    <a:gd name="T21" fmla="*/ 45 h 221"/>
                    <a:gd name="T22" fmla="*/ 36 w 168"/>
                    <a:gd name="T23" fmla="*/ 41 h 221"/>
                    <a:gd name="T24" fmla="*/ 39 w 168"/>
                    <a:gd name="T25" fmla="*/ 38 h 221"/>
                    <a:gd name="T26" fmla="*/ 42 w 168"/>
                    <a:gd name="T27" fmla="*/ 34 h 221"/>
                    <a:gd name="T28" fmla="*/ 44 w 168"/>
                    <a:gd name="T29" fmla="*/ 31 h 221"/>
                    <a:gd name="T30" fmla="*/ 48 w 168"/>
                    <a:gd name="T31" fmla="*/ 28 h 221"/>
                    <a:gd name="T32" fmla="*/ 50 w 168"/>
                    <a:gd name="T33" fmla="*/ 24 h 221"/>
                    <a:gd name="T34" fmla="*/ 54 w 168"/>
                    <a:gd name="T35" fmla="*/ 21 h 221"/>
                    <a:gd name="T36" fmla="*/ 57 w 168"/>
                    <a:gd name="T37" fmla="*/ 17 h 221"/>
                    <a:gd name="T38" fmla="*/ 60 w 168"/>
                    <a:gd name="T39" fmla="*/ 15 h 221"/>
                    <a:gd name="T40" fmla="*/ 66 w 168"/>
                    <a:gd name="T41" fmla="*/ 9 h 221"/>
                    <a:gd name="T42" fmla="*/ 72 w 168"/>
                    <a:gd name="T43" fmla="*/ 4 h 221"/>
                    <a:gd name="T44" fmla="*/ 78 w 168"/>
                    <a:gd name="T45" fmla="*/ 0 h 221"/>
                    <a:gd name="T46" fmla="*/ 83 w 168"/>
                    <a:gd name="T47" fmla="*/ 4 h 221"/>
                    <a:gd name="T48" fmla="*/ 80 w 168"/>
                    <a:gd name="T49" fmla="*/ 6 h 221"/>
                    <a:gd name="T50" fmla="*/ 77 w 168"/>
                    <a:gd name="T51" fmla="*/ 10 h 221"/>
                    <a:gd name="T52" fmla="*/ 74 w 168"/>
                    <a:gd name="T53" fmla="*/ 15 h 221"/>
                    <a:gd name="T54" fmla="*/ 69 w 168"/>
                    <a:gd name="T55" fmla="*/ 20 h 221"/>
                    <a:gd name="T56" fmla="*/ 66 w 168"/>
                    <a:gd name="T57" fmla="*/ 25 h 221"/>
                    <a:gd name="T58" fmla="*/ 62 w 168"/>
                    <a:gd name="T59" fmla="*/ 28 h 221"/>
                    <a:gd name="T60" fmla="*/ 59 w 168"/>
                    <a:gd name="T61" fmla="*/ 31 h 221"/>
                    <a:gd name="T62" fmla="*/ 57 w 168"/>
                    <a:gd name="T63" fmla="*/ 36 h 221"/>
                    <a:gd name="T64" fmla="*/ 54 w 168"/>
                    <a:gd name="T65" fmla="*/ 39 h 221"/>
                    <a:gd name="T66" fmla="*/ 50 w 168"/>
                    <a:gd name="T67" fmla="*/ 43 h 221"/>
                    <a:gd name="T68" fmla="*/ 48 w 168"/>
                    <a:gd name="T69" fmla="*/ 47 h 221"/>
                    <a:gd name="T70" fmla="*/ 44 w 168"/>
                    <a:gd name="T71" fmla="*/ 51 h 221"/>
                    <a:gd name="T72" fmla="*/ 41 w 168"/>
                    <a:gd name="T73" fmla="*/ 56 h 221"/>
                    <a:gd name="T74" fmla="*/ 38 w 168"/>
                    <a:gd name="T75" fmla="*/ 60 h 221"/>
                    <a:gd name="T76" fmla="*/ 35 w 168"/>
                    <a:gd name="T77" fmla="*/ 65 h 221"/>
                    <a:gd name="T78" fmla="*/ 31 w 168"/>
                    <a:gd name="T79" fmla="*/ 69 h 221"/>
                    <a:gd name="T80" fmla="*/ 27 w 168"/>
                    <a:gd name="T81" fmla="*/ 74 h 221"/>
                    <a:gd name="T82" fmla="*/ 24 w 168"/>
                    <a:gd name="T83" fmla="*/ 78 h 221"/>
                    <a:gd name="T84" fmla="*/ 21 w 168"/>
                    <a:gd name="T85" fmla="*/ 83 h 221"/>
                    <a:gd name="T86" fmla="*/ 17 w 168"/>
                    <a:gd name="T87" fmla="*/ 89 h 221"/>
                    <a:gd name="T88" fmla="*/ 14 w 168"/>
                    <a:gd name="T89" fmla="*/ 93 h 221"/>
                    <a:gd name="T90" fmla="*/ 11 w 168"/>
                    <a:gd name="T91" fmla="*/ 98 h 221"/>
                    <a:gd name="T92" fmla="*/ 7 w 168"/>
                    <a:gd name="T93" fmla="*/ 102 h 221"/>
                    <a:gd name="T94" fmla="*/ 4 w 168"/>
                    <a:gd name="T95" fmla="*/ 108 h 221"/>
                    <a:gd name="T96" fmla="*/ 0 w 168"/>
                    <a:gd name="T97" fmla="*/ 104 h 2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221"/>
                    <a:gd name="T149" fmla="*/ 168 w 168"/>
                    <a:gd name="T150" fmla="*/ 221 h 2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221">
                      <a:moveTo>
                        <a:pt x="0" y="208"/>
                      </a:moveTo>
                      <a:lnTo>
                        <a:pt x="5" y="163"/>
                      </a:lnTo>
                      <a:lnTo>
                        <a:pt x="6" y="161"/>
                      </a:lnTo>
                      <a:lnTo>
                        <a:pt x="9" y="157"/>
                      </a:lnTo>
                      <a:lnTo>
                        <a:pt x="10" y="154"/>
                      </a:lnTo>
                      <a:lnTo>
                        <a:pt x="13" y="151"/>
                      </a:lnTo>
                      <a:lnTo>
                        <a:pt x="16" y="147"/>
                      </a:lnTo>
                      <a:lnTo>
                        <a:pt x="21" y="144"/>
                      </a:lnTo>
                      <a:lnTo>
                        <a:pt x="24" y="138"/>
                      </a:lnTo>
                      <a:lnTo>
                        <a:pt x="28" y="134"/>
                      </a:lnTo>
                      <a:lnTo>
                        <a:pt x="32" y="128"/>
                      </a:lnTo>
                      <a:lnTo>
                        <a:pt x="38" y="122"/>
                      </a:lnTo>
                      <a:lnTo>
                        <a:pt x="40" y="119"/>
                      </a:lnTo>
                      <a:lnTo>
                        <a:pt x="43" y="116"/>
                      </a:lnTo>
                      <a:lnTo>
                        <a:pt x="44" y="113"/>
                      </a:lnTo>
                      <a:lnTo>
                        <a:pt x="47" y="110"/>
                      </a:lnTo>
                      <a:lnTo>
                        <a:pt x="50" y="106"/>
                      </a:lnTo>
                      <a:lnTo>
                        <a:pt x="53" y="103"/>
                      </a:lnTo>
                      <a:lnTo>
                        <a:pt x="56" y="100"/>
                      </a:lnTo>
                      <a:lnTo>
                        <a:pt x="60" y="97"/>
                      </a:lnTo>
                      <a:lnTo>
                        <a:pt x="62" y="93"/>
                      </a:lnTo>
                      <a:lnTo>
                        <a:pt x="65" y="90"/>
                      </a:lnTo>
                      <a:lnTo>
                        <a:pt x="68" y="87"/>
                      </a:lnTo>
                      <a:lnTo>
                        <a:pt x="71" y="82"/>
                      </a:lnTo>
                      <a:lnTo>
                        <a:pt x="74" y="79"/>
                      </a:lnTo>
                      <a:lnTo>
                        <a:pt x="77" y="76"/>
                      </a:lnTo>
                      <a:lnTo>
                        <a:pt x="79" y="72"/>
                      </a:lnTo>
                      <a:lnTo>
                        <a:pt x="84" y="69"/>
                      </a:lnTo>
                      <a:lnTo>
                        <a:pt x="87" y="65"/>
                      </a:lnTo>
                      <a:lnTo>
                        <a:pt x="88" y="62"/>
                      </a:lnTo>
                      <a:lnTo>
                        <a:pt x="93" y="59"/>
                      </a:lnTo>
                      <a:lnTo>
                        <a:pt x="96" y="56"/>
                      </a:lnTo>
                      <a:lnTo>
                        <a:pt x="99" y="52"/>
                      </a:lnTo>
                      <a:lnTo>
                        <a:pt x="101" y="49"/>
                      </a:lnTo>
                      <a:lnTo>
                        <a:pt x="104" y="44"/>
                      </a:lnTo>
                      <a:lnTo>
                        <a:pt x="109" y="43"/>
                      </a:lnTo>
                      <a:lnTo>
                        <a:pt x="112" y="38"/>
                      </a:lnTo>
                      <a:lnTo>
                        <a:pt x="115" y="35"/>
                      </a:lnTo>
                      <a:lnTo>
                        <a:pt x="118" y="32"/>
                      </a:lnTo>
                      <a:lnTo>
                        <a:pt x="121" y="30"/>
                      </a:lnTo>
                      <a:lnTo>
                        <a:pt x="126" y="24"/>
                      </a:lnTo>
                      <a:lnTo>
                        <a:pt x="132" y="18"/>
                      </a:lnTo>
                      <a:lnTo>
                        <a:pt x="138" y="13"/>
                      </a:lnTo>
                      <a:lnTo>
                        <a:pt x="144" y="8"/>
                      </a:lnTo>
                      <a:lnTo>
                        <a:pt x="150" y="3"/>
                      </a:lnTo>
                      <a:lnTo>
                        <a:pt x="156" y="0"/>
                      </a:lnTo>
                      <a:lnTo>
                        <a:pt x="168" y="8"/>
                      </a:lnTo>
                      <a:lnTo>
                        <a:pt x="166" y="8"/>
                      </a:lnTo>
                      <a:lnTo>
                        <a:pt x="163" y="12"/>
                      </a:lnTo>
                      <a:lnTo>
                        <a:pt x="160" y="13"/>
                      </a:lnTo>
                      <a:lnTo>
                        <a:pt x="159" y="18"/>
                      </a:lnTo>
                      <a:lnTo>
                        <a:pt x="154" y="21"/>
                      </a:lnTo>
                      <a:lnTo>
                        <a:pt x="151" y="27"/>
                      </a:lnTo>
                      <a:lnTo>
                        <a:pt x="147" y="30"/>
                      </a:lnTo>
                      <a:lnTo>
                        <a:pt x="144" y="35"/>
                      </a:lnTo>
                      <a:lnTo>
                        <a:pt x="138" y="41"/>
                      </a:lnTo>
                      <a:lnTo>
                        <a:pt x="134" y="47"/>
                      </a:lnTo>
                      <a:lnTo>
                        <a:pt x="131" y="50"/>
                      </a:lnTo>
                      <a:lnTo>
                        <a:pt x="128" y="53"/>
                      </a:lnTo>
                      <a:lnTo>
                        <a:pt x="125" y="57"/>
                      </a:lnTo>
                      <a:lnTo>
                        <a:pt x="124" y="60"/>
                      </a:lnTo>
                      <a:lnTo>
                        <a:pt x="119" y="63"/>
                      </a:lnTo>
                      <a:lnTo>
                        <a:pt x="118" y="68"/>
                      </a:lnTo>
                      <a:lnTo>
                        <a:pt x="115" y="72"/>
                      </a:lnTo>
                      <a:lnTo>
                        <a:pt x="112" y="76"/>
                      </a:lnTo>
                      <a:lnTo>
                        <a:pt x="109" y="79"/>
                      </a:lnTo>
                      <a:lnTo>
                        <a:pt x="106" y="82"/>
                      </a:lnTo>
                      <a:lnTo>
                        <a:pt x="101" y="87"/>
                      </a:lnTo>
                      <a:lnTo>
                        <a:pt x="99" y="91"/>
                      </a:lnTo>
                      <a:lnTo>
                        <a:pt x="96" y="94"/>
                      </a:lnTo>
                      <a:lnTo>
                        <a:pt x="93" y="100"/>
                      </a:lnTo>
                      <a:lnTo>
                        <a:pt x="88" y="103"/>
                      </a:lnTo>
                      <a:lnTo>
                        <a:pt x="87" y="107"/>
                      </a:lnTo>
                      <a:lnTo>
                        <a:pt x="82" y="112"/>
                      </a:lnTo>
                      <a:lnTo>
                        <a:pt x="79" y="116"/>
                      </a:lnTo>
                      <a:lnTo>
                        <a:pt x="75" y="120"/>
                      </a:lnTo>
                      <a:lnTo>
                        <a:pt x="72" y="125"/>
                      </a:lnTo>
                      <a:lnTo>
                        <a:pt x="69" y="131"/>
                      </a:lnTo>
                      <a:lnTo>
                        <a:pt x="65" y="135"/>
                      </a:lnTo>
                      <a:lnTo>
                        <a:pt x="62" y="139"/>
                      </a:lnTo>
                      <a:lnTo>
                        <a:pt x="59" y="144"/>
                      </a:lnTo>
                      <a:lnTo>
                        <a:pt x="55" y="148"/>
                      </a:lnTo>
                      <a:lnTo>
                        <a:pt x="52" y="153"/>
                      </a:lnTo>
                      <a:lnTo>
                        <a:pt x="49" y="157"/>
                      </a:lnTo>
                      <a:lnTo>
                        <a:pt x="44" y="163"/>
                      </a:lnTo>
                      <a:lnTo>
                        <a:pt x="41" y="167"/>
                      </a:lnTo>
                      <a:lnTo>
                        <a:pt x="38" y="172"/>
                      </a:lnTo>
                      <a:lnTo>
                        <a:pt x="34" y="178"/>
                      </a:lnTo>
                      <a:lnTo>
                        <a:pt x="31" y="182"/>
                      </a:lnTo>
                      <a:lnTo>
                        <a:pt x="28" y="186"/>
                      </a:lnTo>
                      <a:lnTo>
                        <a:pt x="24" y="191"/>
                      </a:lnTo>
                      <a:lnTo>
                        <a:pt x="21" y="197"/>
                      </a:lnTo>
                      <a:lnTo>
                        <a:pt x="18" y="201"/>
                      </a:lnTo>
                      <a:lnTo>
                        <a:pt x="15" y="205"/>
                      </a:lnTo>
                      <a:lnTo>
                        <a:pt x="10" y="211"/>
                      </a:lnTo>
                      <a:lnTo>
                        <a:pt x="8" y="216"/>
                      </a:lnTo>
                      <a:lnTo>
                        <a:pt x="5" y="221"/>
                      </a:lnTo>
                      <a:lnTo>
                        <a:pt x="0" y="208"/>
                      </a:lnTo>
                      <a:close/>
                    </a:path>
                  </a:pathLst>
                </a:custGeom>
                <a:solidFill>
                  <a:srgbClr val="808061"/>
                </a:solidFill>
                <a:ln w="9525">
                  <a:noFill/>
                  <a:round/>
                  <a:headEnd/>
                  <a:tailEnd/>
                </a:ln>
              </p:spPr>
              <p:txBody>
                <a:bodyPr/>
                <a:lstStyle/>
                <a:p>
                  <a:endParaRPr lang="en-US" sz="1725"/>
                </a:p>
              </p:txBody>
            </p:sp>
            <p:sp>
              <p:nvSpPr>
                <p:cNvPr id="5842" name="Freeform 190"/>
                <p:cNvSpPr>
                  <a:spLocks/>
                </p:cNvSpPr>
                <p:nvPr/>
              </p:nvSpPr>
              <p:spPr bwMode="auto">
                <a:xfrm>
                  <a:off x="3873" y="3744"/>
                  <a:ext cx="312" cy="58"/>
                </a:xfrm>
                <a:custGeom>
                  <a:avLst/>
                  <a:gdLst>
                    <a:gd name="T0" fmla="*/ 310 w 626"/>
                    <a:gd name="T1" fmla="*/ 58 h 115"/>
                    <a:gd name="T2" fmla="*/ 306 w 626"/>
                    <a:gd name="T3" fmla="*/ 57 h 115"/>
                    <a:gd name="T4" fmla="*/ 299 w 626"/>
                    <a:gd name="T5" fmla="*/ 56 h 115"/>
                    <a:gd name="T6" fmla="*/ 289 w 626"/>
                    <a:gd name="T7" fmla="*/ 55 h 115"/>
                    <a:gd name="T8" fmla="*/ 279 w 626"/>
                    <a:gd name="T9" fmla="*/ 54 h 115"/>
                    <a:gd name="T10" fmla="*/ 267 w 626"/>
                    <a:gd name="T11" fmla="*/ 52 h 115"/>
                    <a:gd name="T12" fmla="*/ 253 w 626"/>
                    <a:gd name="T13" fmla="*/ 51 h 115"/>
                    <a:gd name="T14" fmla="*/ 237 w 626"/>
                    <a:gd name="T15" fmla="*/ 49 h 115"/>
                    <a:gd name="T16" fmla="*/ 221 w 626"/>
                    <a:gd name="T17" fmla="*/ 47 h 115"/>
                    <a:gd name="T18" fmla="*/ 204 w 626"/>
                    <a:gd name="T19" fmla="*/ 44 h 115"/>
                    <a:gd name="T20" fmla="*/ 186 w 626"/>
                    <a:gd name="T21" fmla="*/ 42 h 115"/>
                    <a:gd name="T22" fmla="*/ 167 w 626"/>
                    <a:gd name="T23" fmla="*/ 39 h 115"/>
                    <a:gd name="T24" fmla="*/ 148 w 626"/>
                    <a:gd name="T25" fmla="*/ 36 h 115"/>
                    <a:gd name="T26" fmla="*/ 128 w 626"/>
                    <a:gd name="T27" fmla="*/ 32 h 115"/>
                    <a:gd name="T28" fmla="*/ 109 w 626"/>
                    <a:gd name="T29" fmla="*/ 29 h 115"/>
                    <a:gd name="T30" fmla="*/ 90 w 626"/>
                    <a:gd name="T31" fmla="*/ 26 h 115"/>
                    <a:gd name="T32" fmla="*/ 71 w 626"/>
                    <a:gd name="T33" fmla="*/ 22 h 115"/>
                    <a:gd name="T34" fmla="*/ 53 w 626"/>
                    <a:gd name="T35" fmla="*/ 18 h 115"/>
                    <a:gd name="T36" fmla="*/ 34 w 626"/>
                    <a:gd name="T37" fmla="*/ 14 h 115"/>
                    <a:gd name="T38" fmla="*/ 18 w 626"/>
                    <a:gd name="T39" fmla="*/ 10 h 115"/>
                    <a:gd name="T40" fmla="*/ 2 w 626"/>
                    <a:gd name="T41" fmla="*/ 6 h 115"/>
                    <a:gd name="T42" fmla="*/ 2 w 626"/>
                    <a:gd name="T43" fmla="*/ 1 h 115"/>
                    <a:gd name="T44" fmla="*/ 6 w 626"/>
                    <a:gd name="T45" fmla="*/ 1 h 115"/>
                    <a:gd name="T46" fmla="*/ 11 w 626"/>
                    <a:gd name="T47" fmla="*/ 2 h 115"/>
                    <a:gd name="T48" fmla="*/ 18 w 626"/>
                    <a:gd name="T49" fmla="*/ 4 h 115"/>
                    <a:gd name="T50" fmla="*/ 27 w 626"/>
                    <a:gd name="T51" fmla="*/ 7 h 115"/>
                    <a:gd name="T52" fmla="*/ 37 w 626"/>
                    <a:gd name="T53" fmla="*/ 8 h 115"/>
                    <a:gd name="T54" fmla="*/ 49 w 626"/>
                    <a:gd name="T55" fmla="*/ 11 h 115"/>
                    <a:gd name="T56" fmla="*/ 62 w 626"/>
                    <a:gd name="T57" fmla="*/ 14 h 115"/>
                    <a:gd name="T58" fmla="*/ 77 w 626"/>
                    <a:gd name="T59" fmla="*/ 17 h 115"/>
                    <a:gd name="T60" fmla="*/ 92 w 626"/>
                    <a:gd name="T61" fmla="*/ 20 h 115"/>
                    <a:gd name="T62" fmla="*/ 109 w 626"/>
                    <a:gd name="T63" fmla="*/ 23 h 115"/>
                    <a:gd name="T64" fmla="*/ 126 w 626"/>
                    <a:gd name="T65" fmla="*/ 26 h 115"/>
                    <a:gd name="T66" fmla="*/ 145 w 626"/>
                    <a:gd name="T67" fmla="*/ 29 h 115"/>
                    <a:gd name="T68" fmla="*/ 162 w 626"/>
                    <a:gd name="T69" fmla="*/ 32 h 115"/>
                    <a:gd name="T70" fmla="*/ 182 w 626"/>
                    <a:gd name="T71" fmla="*/ 35 h 115"/>
                    <a:gd name="T72" fmla="*/ 203 w 626"/>
                    <a:gd name="T73" fmla="*/ 37 h 115"/>
                    <a:gd name="T74" fmla="*/ 223 w 626"/>
                    <a:gd name="T75" fmla="*/ 40 h 115"/>
                    <a:gd name="T76" fmla="*/ 245 w 626"/>
                    <a:gd name="T77" fmla="*/ 43 h 115"/>
                    <a:gd name="T78" fmla="*/ 265 w 626"/>
                    <a:gd name="T79" fmla="*/ 44 h 115"/>
                    <a:gd name="T80" fmla="*/ 287 w 626"/>
                    <a:gd name="T81" fmla="*/ 46 h 115"/>
                    <a:gd name="T82" fmla="*/ 309 w 626"/>
                    <a:gd name="T83" fmla="*/ 48 h 1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6"/>
                    <a:gd name="T127" fmla="*/ 0 h 115"/>
                    <a:gd name="T128" fmla="*/ 626 w 626"/>
                    <a:gd name="T129" fmla="*/ 115 h 1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6" h="115">
                      <a:moveTo>
                        <a:pt x="626" y="115"/>
                      </a:moveTo>
                      <a:lnTo>
                        <a:pt x="624" y="115"/>
                      </a:lnTo>
                      <a:lnTo>
                        <a:pt x="622" y="115"/>
                      </a:lnTo>
                      <a:lnTo>
                        <a:pt x="619" y="114"/>
                      </a:lnTo>
                      <a:lnTo>
                        <a:pt x="616" y="114"/>
                      </a:lnTo>
                      <a:lnTo>
                        <a:pt x="613" y="114"/>
                      </a:lnTo>
                      <a:lnTo>
                        <a:pt x="608" y="114"/>
                      </a:lnTo>
                      <a:lnTo>
                        <a:pt x="604" y="112"/>
                      </a:lnTo>
                      <a:lnTo>
                        <a:pt x="600" y="112"/>
                      </a:lnTo>
                      <a:lnTo>
                        <a:pt x="594" y="111"/>
                      </a:lnTo>
                      <a:lnTo>
                        <a:pt x="588" y="111"/>
                      </a:lnTo>
                      <a:lnTo>
                        <a:pt x="580" y="110"/>
                      </a:lnTo>
                      <a:lnTo>
                        <a:pt x="575" y="110"/>
                      </a:lnTo>
                      <a:lnTo>
                        <a:pt x="567" y="108"/>
                      </a:lnTo>
                      <a:lnTo>
                        <a:pt x="560" y="108"/>
                      </a:lnTo>
                      <a:lnTo>
                        <a:pt x="551" y="107"/>
                      </a:lnTo>
                      <a:lnTo>
                        <a:pt x="544" y="105"/>
                      </a:lnTo>
                      <a:lnTo>
                        <a:pt x="535" y="104"/>
                      </a:lnTo>
                      <a:lnTo>
                        <a:pt x="526" y="104"/>
                      </a:lnTo>
                      <a:lnTo>
                        <a:pt x="517" y="102"/>
                      </a:lnTo>
                      <a:lnTo>
                        <a:pt x="507" y="101"/>
                      </a:lnTo>
                      <a:lnTo>
                        <a:pt x="497" y="99"/>
                      </a:lnTo>
                      <a:lnTo>
                        <a:pt x="488" y="99"/>
                      </a:lnTo>
                      <a:lnTo>
                        <a:pt x="476" y="98"/>
                      </a:lnTo>
                      <a:lnTo>
                        <a:pt x="466" y="96"/>
                      </a:lnTo>
                      <a:lnTo>
                        <a:pt x="454" y="95"/>
                      </a:lnTo>
                      <a:lnTo>
                        <a:pt x="444" y="93"/>
                      </a:lnTo>
                      <a:lnTo>
                        <a:pt x="432" y="92"/>
                      </a:lnTo>
                      <a:lnTo>
                        <a:pt x="420" y="89"/>
                      </a:lnTo>
                      <a:lnTo>
                        <a:pt x="409" y="88"/>
                      </a:lnTo>
                      <a:lnTo>
                        <a:pt x="397" y="88"/>
                      </a:lnTo>
                      <a:lnTo>
                        <a:pt x="385" y="85"/>
                      </a:lnTo>
                      <a:lnTo>
                        <a:pt x="373" y="83"/>
                      </a:lnTo>
                      <a:lnTo>
                        <a:pt x="360" y="82"/>
                      </a:lnTo>
                      <a:lnTo>
                        <a:pt x="348" y="79"/>
                      </a:lnTo>
                      <a:lnTo>
                        <a:pt x="335" y="77"/>
                      </a:lnTo>
                      <a:lnTo>
                        <a:pt x="322" y="76"/>
                      </a:lnTo>
                      <a:lnTo>
                        <a:pt x="310" y="73"/>
                      </a:lnTo>
                      <a:lnTo>
                        <a:pt x="297" y="71"/>
                      </a:lnTo>
                      <a:lnTo>
                        <a:pt x="284" y="69"/>
                      </a:lnTo>
                      <a:lnTo>
                        <a:pt x="271" y="67"/>
                      </a:lnTo>
                      <a:lnTo>
                        <a:pt x="257" y="64"/>
                      </a:lnTo>
                      <a:lnTo>
                        <a:pt x="246" y="63"/>
                      </a:lnTo>
                      <a:lnTo>
                        <a:pt x="232" y="60"/>
                      </a:lnTo>
                      <a:lnTo>
                        <a:pt x="219" y="58"/>
                      </a:lnTo>
                      <a:lnTo>
                        <a:pt x="206" y="55"/>
                      </a:lnTo>
                      <a:lnTo>
                        <a:pt x="194" y="54"/>
                      </a:lnTo>
                      <a:lnTo>
                        <a:pt x="181" y="51"/>
                      </a:lnTo>
                      <a:lnTo>
                        <a:pt x="168" y="48"/>
                      </a:lnTo>
                      <a:lnTo>
                        <a:pt x="155" y="45"/>
                      </a:lnTo>
                      <a:lnTo>
                        <a:pt x="143" y="44"/>
                      </a:lnTo>
                      <a:lnTo>
                        <a:pt x="130" y="41"/>
                      </a:lnTo>
                      <a:lnTo>
                        <a:pt x="118" y="38"/>
                      </a:lnTo>
                      <a:lnTo>
                        <a:pt x="106" y="36"/>
                      </a:lnTo>
                      <a:lnTo>
                        <a:pt x="94" y="33"/>
                      </a:lnTo>
                      <a:lnTo>
                        <a:pt x="81" y="30"/>
                      </a:lnTo>
                      <a:lnTo>
                        <a:pt x="69" y="28"/>
                      </a:lnTo>
                      <a:lnTo>
                        <a:pt x="58" y="25"/>
                      </a:lnTo>
                      <a:lnTo>
                        <a:pt x="47" y="23"/>
                      </a:lnTo>
                      <a:lnTo>
                        <a:pt x="36" y="20"/>
                      </a:lnTo>
                      <a:lnTo>
                        <a:pt x="25" y="17"/>
                      </a:lnTo>
                      <a:lnTo>
                        <a:pt x="15" y="14"/>
                      </a:lnTo>
                      <a:lnTo>
                        <a:pt x="5" y="11"/>
                      </a:lnTo>
                      <a:lnTo>
                        <a:pt x="0" y="0"/>
                      </a:lnTo>
                      <a:lnTo>
                        <a:pt x="2" y="0"/>
                      </a:lnTo>
                      <a:lnTo>
                        <a:pt x="5" y="1"/>
                      </a:lnTo>
                      <a:lnTo>
                        <a:pt x="6" y="1"/>
                      </a:lnTo>
                      <a:lnTo>
                        <a:pt x="9" y="1"/>
                      </a:lnTo>
                      <a:lnTo>
                        <a:pt x="12" y="1"/>
                      </a:lnTo>
                      <a:lnTo>
                        <a:pt x="15" y="3"/>
                      </a:lnTo>
                      <a:lnTo>
                        <a:pt x="18" y="4"/>
                      </a:lnTo>
                      <a:lnTo>
                        <a:pt x="22" y="4"/>
                      </a:lnTo>
                      <a:lnTo>
                        <a:pt x="27" y="6"/>
                      </a:lnTo>
                      <a:lnTo>
                        <a:pt x="31" y="7"/>
                      </a:lnTo>
                      <a:lnTo>
                        <a:pt x="37" y="8"/>
                      </a:lnTo>
                      <a:lnTo>
                        <a:pt x="43" y="8"/>
                      </a:lnTo>
                      <a:lnTo>
                        <a:pt x="49" y="11"/>
                      </a:lnTo>
                      <a:lnTo>
                        <a:pt x="55" y="13"/>
                      </a:lnTo>
                      <a:lnTo>
                        <a:pt x="61" y="14"/>
                      </a:lnTo>
                      <a:lnTo>
                        <a:pt x="68" y="14"/>
                      </a:lnTo>
                      <a:lnTo>
                        <a:pt x="74" y="16"/>
                      </a:lnTo>
                      <a:lnTo>
                        <a:pt x="83" y="19"/>
                      </a:lnTo>
                      <a:lnTo>
                        <a:pt x="90" y="20"/>
                      </a:lnTo>
                      <a:lnTo>
                        <a:pt x="99" y="22"/>
                      </a:lnTo>
                      <a:lnTo>
                        <a:pt x="108" y="23"/>
                      </a:lnTo>
                      <a:lnTo>
                        <a:pt x="116" y="26"/>
                      </a:lnTo>
                      <a:lnTo>
                        <a:pt x="125" y="28"/>
                      </a:lnTo>
                      <a:lnTo>
                        <a:pt x="134" y="29"/>
                      </a:lnTo>
                      <a:lnTo>
                        <a:pt x="144" y="30"/>
                      </a:lnTo>
                      <a:lnTo>
                        <a:pt x="155" y="33"/>
                      </a:lnTo>
                      <a:lnTo>
                        <a:pt x="165" y="35"/>
                      </a:lnTo>
                      <a:lnTo>
                        <a:pt x="175" y="38"/>
                      </a:lnTo>
                      <a:lnTo>
                        <a:pt x="185" y="39"/>
                      </a:lnTo>
                      <a:lnTo>
                        <a:pt x="196" y="42"/>
                      </a:lnTo>
                      <a:lnTo>
                        <a:pt x="207" y="44"/>
                      </a:lnTo>
                      <a:lnTo>
                        <a:pt x="218" y="45"/>
                      </a:lnTo>
                      <a:lnTo>
                        <a:pt x="230" y="48"/>
                      </a:lnTo>
                      <a:lnTo>
                        <a:pt x="241" y="49"/>
                      </a:lnTo>
                      <a:lnTo>
                        <a:pt x="253" y="51"/>
                      </a:lnTo>
                      <a:lnTo>
                        <a:pt x="265" y="54"/>
                      </a:lnTo>
                      <a:lnTo>
                        <a:pt x="276" y="55"/>
                      </a:lnTo>
                      <a:lnTo>
                        <a:pt x="290" y="58"/>
                      </a:lnTo>
                      <a:lnTo>
                        <a:pt x="301" y="60"/>
                      </a:lnTo>
                      <a:lnTo>
                        <a:pt x="315" y="61"/>
                      </a:lnTo>
                      <a:lnTo>
                        <a:pt x="326" y="64"/>
                      </a:lnTo>
                      <a:lnTo>
                        <a:pt x="341" y="66"/>
                      </a:lnTo>
                      <a:lnTo>
                        <a:pt x="353" y="67"/>
                      </a:lnTo>
                      <a:lnTo>
                        <a:pt x="366" y="70"/>
                      </a:lnTo>
                      <a:lnTo>
                        <a:pt x="381" y="71"/>
                      </a:lnTo>
                      <a:lnTo>
                        <a:pt x="394" y="74"/>
                      </a:lnTo>
                      <a:lnTo>
                        <a:pt x="407" y="74"/>
                      </a:lnTo>
                      <a:lnTo>
                        <a:pt x="420" y="77"/>
                      </a:lnTo>
                      <a:lnTo>
                        <a:pt x="435" y="79"/>
                      </a:lnTo>
                      <a:lnTo>
                        <a:pt x="448" y="80"/>
                      </a:lnTo>
                      <a:lnTo>
                        <a:pt x="462" y="82"/>
                      </a:lnTo>
                      <a:lnTo>
                        <a:pt x="476" y="83"/>
                      </a:lnTo>
                      <a:lnTo>
                        <a:pt x="491" y="85"/>
                      </a:lnTo>
                      <a:lnTo>
                        <a:pt x="504" y="86"/>
                      </a:lnTo>
                      <a:lnTo>
                        <a:pt x="519" y="88"/>
                      </a:lnTo>
                      <a:lnTo>
                        <a:pt x="532" y="88"/>
                      </a:lnTo>
                      <a:lnTo>
                        <a:pt x="547" y="89"/>
                      </a:lnTo>
                      <a:lnTo>
                        <a:pt x="561" y="91"/>
                      </a:lnTo>
                      <a:lnTo>
                        <a:pt x="575" y="92"/>
                      </a:lnTo>
                      <a:lnTo>
                        <a:pt x="589" y="92"/>
                      </a:lnTo>
                      <a:lnTo>
                        <a:pt x="604" y="93"/>
                      </a:lnTo>
                      <a:lnTo>
                        <a:pt x="619" y="95"/>
                      </a:lnTo>
                      <a:lnTo>
                        <a:pt x="626" y="115"/>
                      </a:lnTo>
                      <a:close/>
                    </a:path>
                  </a:pathLst>
                </a:custGeom>
                <a:solidFill>
                  <a:srgbClr val="808061"/>
                </a:solidFill>
                <a:ln w="9525">
                  <a:noFill/>
                  <a:round/>
                  <a:headEnd/>
                  <a:tailEnd/>
                </a:ln>
              </p:spPr>
              <p:txBody>
                <a:bodyPr/>
                <a:lstStyle/>
                <a:p>
                  <a:endParaRPr lang="en-US" sz="1725"/>
                </a:p>
              </p:txBody>
            </p:sp>
            <p:sp>
              <p:nvSpPr>
                <p:cNvPr id="5843" name="Freeform 191"/>
                <p:cNvSpPr>
                  <a:spLocks/>
                </p:cNvSpPr>
                <p:nvPr/>
              </p:nvSpPr>
              <p:spPr bwMode="auto">
                <a:xfrm>
                  <a:off x="3872" y="3668"/>
                  <a:ext cx="64" cy="71"/>
                </a:xfrm>
                <a:custGeom>
                  <a:avLst/>
                  <a:gdLst>
                    <a:gd name="T0" fmla="*/ 0 w 128"/>
                    <a:gd name="T1" fmla="*/ 69 h 142"/>
                    <a:gd name="T2" fmla="*/ 1 w 128"/>
                    <a:gd name="T3" fmla="*/ 66 h 142"/>
                    <a:gd name="T4" fmla="*/ 3 w 128"/>
                    <a:gd name="T5" fmla="*/ 63 h 142"/>
                    <a:gd name="T6" fmla="*/ 6 w 128"/>
                    <a:gd name="T7" fmla="*/ 59 h 142"/>
                    <a:gd name="T8" fmla="*/ 9 w 128"/>
                    <a:gd name="T9" fmla="*/ 56 h 142"/>
                    <a:gd name="T10" fmla="*/ 12 w 128"/>
                    <a:gd name="T11" fmla="*/ 51 h 142"/>
                    <a:gd name="T12" fmla="*/ 17 w 128"/>
                    <a:gd name="T13" fmla="*/ 47 h 142"/>
                    <a:gd name="T14" fmla="*/ 20 w 128"/>
                    <a:gd name="T15" fmla="*/ 42 h 142"/>
                    <a:gd name="T16" fmla="*/ 25 w 128"/>
                    <a:gd name="T17" fmla="*/ 37 h 142"/>
                    <a:gd name="T18" fmla="*/ 31 w 128"/>
                    <a:gd name="T19" fmla="*/ 31 h 142"/>
                    <a:gd name="T20" fmla="*/ 36 w 128"/>
                    <a:gd name="T21" fmla="*/ 25 h 142"/>
                    <a:gd name="T22" fmla="*/ 41 w 128"/>
                    <a:gd name="T23" fmla="*/ 19 h 142"/>
                    <a:gd name="T24" fmla="*/ 46 w 128"/>
                    <a:gd name="T25" fmla="*/ 15 h 142"/>
                    <a:gd name="T26" fmla="*/ 49 w 128"/>
                    <a:gd name="T27" fmla="*/ 12 h 142"/>
                    <a:gd name="T28" fmla="*/ 53 w 128"/>
                    <a:gd name="T29" fmla="*/ 8 h 142"/>
                    <a:gd name="T30" fmla="*/ 58 w 128"/>
                    <a:gd name="T31" fmla="*/ 4 h 142"/>
                    <a:gd name="T32" fmla="*/ 62 w 128"/>
                    <a:gd name="T33" fmla="*/ 1 h 142"/>
                    <a:gd name="T34" fmla="*/ 59 w 128"/>
                    <a:gd name="T35" fmla="*/ 7 h 142"/>
                    <a:gd name="T36" fmla="*/ 58 w 128"/>
                    <a:gd name="T37" fmla="*/ 8 h 142"/>
                    <a:gd name="T38" fmla="*/ 54 w 128"/>
                    <a:gd name="T39" fmla="*/ 12 h 142"/>
                    <a:gd name="T40" fmla="*/ 48 w 128"/>
                    <a:gd name="T41" fmla="*/ 17 h 142"/>
                    <a:gd name="T42" fmla="*/ 45 w 128"/>
                    <a:gd name="T43" fmla="*/ 20 h 142"/>
                    <a:gd name="T44" fmla="*/ 41 w 128"/>
                    <a:gd name="T45" fmla="*/ 24 h 142"/>
                    <a:gd name="T46" fmla="*/ 37 w 128"/>
                    <a:gd name="T47" fmla="*/ 28 h 142"/>
                    <a:gd name="T48" fmla="*/ 33 w 128"/>
                    <a:gd name="T49" fmla="*/ 34 h 142"/>
                    <a:gd name="T50" fmla="*/ 28 w 128"/>
                    <a:gd name="T51" fmla="*/ 39 h 142"/>
                    <a:gd name="T52" fmla="*/ 23 w 128"/>
                    <a:gd name="T53" fmla="*/ 44 h 142"/>
                    <a:gd name="T54" fmla="*/ 18 w 128"/>
                    <a:gd name="T55" fmla="*/ 50 h 142"/>
                    <a:gd name="T56" fmla="*/ 16 w 128"/>
                    <a:gd name="T57" fmla="*/ 53 h 142"/>
                    <a:gd name="T58" fmla="*/ 14 w 128"/>
                    <a:gd name="T59" fmla="*/ 57 h 142"/>
                    <a:gd name="T60" fmla="*/ 11 w 128"/>
                    <a:gd name="T61" fmla="*/ 60 h 142"/>
                    <a:gd name="T62" fmla="*/ 9 w 128"/>
                    <a:gd name="T63" fmla="*/ 64 h 142"/>
                    <a:gd name="T64" fmla="*/ 6 w 128"/>
                    <a:gd name="T65" fmla="*/ 68 h 142"/>
                    <a:gd name="T66" fmla="*/ 4 w 128"/>
                    <a:gd name="T67" fmla="*/ 71 h 142"/>
                    <a:gd name="T68" fmla="*/ 0 w 128"/>
                    <a:gd name="T69" fmla="*/ 69 h 1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8"/>
                    <a:gd name="T106" fmla="*/ 0 h 142"/>
                    <a:gd name="T107" fmla="*/ 128 w 128"/>
                    <a:gd name="T108" fmla="*/ 142 h 1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8" h="142">
                      <a:moveTo>
                        <a:pt x="0" y="138"/>
                      </a:moveTo>
                      <a:lnTo>
                        <a:pt x="0" y="137"/>
                      </a:lnTo>
                      <a:lnTo>
                        <a:pt x="1" y="134"/>
                      </a:lnTo>
                      <a:lnTo>
                        <a:pt x="3" y="131"/>
                      </a:lnTo>
                      <a:lnTo>
                        <a:pt x="4" y="129"/>
                      </a:lnTo>
                      <a:lnTo>
                        <a:pt x="7" y="126"/>
                      </a:lnTo>
                      <a:lnTo>
                        <a:pt x="10" y="123"/>
                      </a:lnTo>
                      <a:lnTo>
                        <a:pt x="12" y="119"/>
                      </a:lnTo>
                      <a:lnTo>
                        <a:pt x="15" y="116"/>
                      </a:lnTo>
                      <a:lnTo>
                        <a:pt x="18" y="112"/>
                      </a:lnTo>
                      <a:lnTo>
                        <a:pt x="22" y="107"/>
                      </a:lnTo>
                      <a:lnTo>
                        <a:pt x="25" y="103"/>
                      </a:lnTo>
                      <a:lnTo>
                        <a:pt x="29" y="98"/>
                      </a:lnTo>
                      <a:lnTo>
                        <a:pt x="34" y="94"/>
                      </a:lnTo>
                      <a:lnTo>
                        <a:pt x="38" y="88"/>
                      </a:lnTo>
                      <a:lnTo>
                        <a:pt x="41" y="84"/>
                      </a:lnTo>
                      <a:lnTo>
                        <a:pt x="47" y="78"/>
                      </a:lnTo>
                      <a:lnTo>
                        <a:pt x="51" y="74"/>
                      </a:lnTo>
                      <a:lnTo>
                        <a:pt x="56" y="68"/>
                      </a:lnTo>
                      <a:lnTo>
                        <a:pt x="62" y="62"/>
                      </a:lnTo>
                      <a:lnTo>
                        <a:pt x="66" y="56"/>
                      </a:lnTo>
                      <a:lnTo>
                        <a:pt x="72" y="50"/>
                      </a:lnTo>
                      <a:lnTo>
                        <a:pt x="78" y="44"/>
                      </a:lnTo>
                      <a:lnTo>
                        <a:pt x="82" y="38"/>
                      </a:lnTo>
                      <a:lnTo>
                        <a:pt x="90" y="34"/>
                      </a:lnTo>
                      <a:lnTo>
                        <a:pt x="92" y="30"/>
                      </a:lnTo>
                      <a:lnTo>
                        <a:pt x="95" y="27"/>
                      </a:lnTo>
                      <a:lnTo>
                        <a:pt x="98" y="24"/>
                      </a:lnTo>
                      <a:lnTo>
                        <a:pt x="101" y="22"/>
                      </a:lnTo>
                      <a:lnTo>
                        <a:pt x="107" y="16"/>
                      </a:lnTo>
                      <a:lnTo>
                        <a:pt x="115" y="11"/>
                      </a:lnTo>
                      <a:lnTo>
                        <a:pt x="117" y="8"/>
                      </a:lnTo>
                      <a:lnTo>
                        <a:pt x="120" y="6"/>
                      </a:lnTo>
                      <a:lnTo>
                        <a:pt x="125" y="3"/>
                      </a:lnTo>
                      <a:lnTo>
                        <a:pt x="128" y="0"/>
                      </a:lnTo>
                      <a:lnTo>
                        <a:pt x="119" y="15"/>
                      </a:lnTo>
                      <a:lnTo>
                        <a:pt x="117" y="16"/>
                      </a:lnTo>
                      <a:lnTo>
                        <a:pt x="113" y="19"/>
                      </a:lnTo>
                      <a:lnTo>
                        <a:pt x="109" y="24"/>
                      </a:lnTo>
                      <a:lnTo>
                        <a:pt x="103" y="28"/>
                      </a:lnTo>
                      <a:lnTo>
                        <a:pt x="97" y="34"/>
                      </a:lnTo>
                      <a:lnTo>
                        <a:pt x="94" y="37"/>
                      </a:lnTo>
                      <a:lnTo>
                        <a:pt x="90" y="41"/>
                      </a:lnTo>
                      <a:lnTo>
                        <a:pt x="87" y="44"/>
                      </a:lnTo>
                      <a:lnTo>
                        <a:pt x="82" y="49"/>
                      </a:lnTo>
                      <a:lnTo>
                        <a:pt x="78" y="53"/>
                      </a:lnTo>
                      <a:lnTo>
                        <a:pt x="75" y="57"/>
                      </a:lnTo>
                      <a:lnTo>
                        <a:pt x="70" y="62"/>
                      </a:lnTo>
                      <a:lnTo>
                        <a:pt x="66" y="68"/>
                      </a:lnTo>
                      <a:lnTo>
                        <a:pt x="60" y="72"/>
                      </a:lnTo>
                      <a:lnTo>
                        <a:pt x="56" y="78"/>
                      </a:lnTo>
                      <a:lnTo>
                        <a:pt x="51" y="82"/>
                      </a:lnTo>
                      <a:lnTo>
                        <a:pt x="47" y="88"/>
                      </a:lnTo>
                      <a:lnTo>
                        <a:pt x="41" y="94"/>
                      </a:lnTo>
                      <a:lnTo>
                        <a:pt x="37" y="101"/>
                      </a:lnTo>
                      <a:lnTo>
                        <a:pt x="34" y="104"/>
                      </a:lnTo>
                      <a:lnTo>
                        <a:pt x="32" y="107"/>
                      </a:lnTo>
                      <a:lnTo>
                        <a:pt x="29" y="110"/>
                      </a:lnTo>
                      <a:lnTo>
                        <a:pt x="28" y="115"/>
                      </a:lnTo>
                      <a:lnTo>
                        <a:pt x="25" y="118"/>
                      </a:lnTo>
                      <a:lnTo>
                        <a:pt x="22" y="120"/>
                      </a:lnTo>
                      <a:lnTo>
                        <a:pt x="21" y="125"/>
                      </a:lnTo>
                      <a:lnTo>
                        <a:pt x="18" y="128"/>
                      </a:lnTo>
                      <a:lnTo>
                        <a:pt x="15" y="131"/>
                      </a:lnTo>
                      <a:lnTo>
                        <a:pt x="13" y="135"/>
                      </a:lnTo>
                      <a:lnTo>
                        <a:pt x="10" y="138"/>
                      </a:lnTo>
                      <a:lnTo>
                        <a:pt x="9" y="142"/>
                      </a:lnTo>
                      <a:lnTo>
                        <a:pt x="0" y="138"/>
                      </a:lnTo>
                      <a:close/>
                    </a:path>
                  </a:pathLst>
                </a:custGeom>
                <a:solidFill>
                  <a:srgbClr val="808061"/>
                </a:solidFill>
                <a:ln w="9525">
                  <a:noFill/>
                  <a:round/>
                  <a:headEnd/>
                  <a:tailEnd/>
                </a:ln>
              </p:spPr>
              <p:txBody>
                <a:bodyPr/>
                <a:lstStyle/>
                <a:p>
                  <a:endParaRPr lang="en-US" sz="1725"/>
                </a:p>
              </p:txBody>
            </p:sp>
            <p:sp>
              <p:nvSpPr>
                <p:cNvPr id="5844" name="Freeform 192"/>
                <p:cNvSpPr>
                  <a:spLocks/>
                </p:cNvSpPr>
                <p:nvPr/>
              </p:nvSpPr>
              <p:spPr bwMode="auto">
                <a:xfrm>
                  <a:off x="3918" y="3695"/>
                  <a:ext cx="308" cy="44"/>
                </a:xfrm>
                <a:custGeom>
                  <a:avLst/>
                  <a:gdLst>
                    <a:gd name="T0" fmla="*/ 2 w 617"/>
                    <a:gd name="T1" fmla="*/ 0 h 86"/>
                    <a:gd name="T2" fmla="*/ 6 w 617"/>
                    <a:gd name="T3" fmla="*/ 1 h 86"/>
                    <a:gd name="T4" fmla="*/ 14 w 617"/>
                    <a:gd name="T5" fmla="*/ 2 h 86"/>
                    <a:gd name="T6" fmla="*/ 23 w 617"/>
                    <a:gd name="T7" fmla="*/ 2 h 86"/>
                    <a:gd name="T8" fmla="*/ 34 w 617"/>
                    <a:gd name="T9" fmla="*/ 4 h 86"/>
                    <a:gd name="T10" fmla="*/ 47 w 617"/>
                    <a:gd name="T11" fmla="*/ 5 h 86"/>
                    <a:gd name="T12" fmla="*/ 61 w 617"/>
                    <a:gd name="T13" fmla="*/ 7 h 86"/>
                    <a:gd name="T14" fmla="*/ 77 w 617"/>
                    <a:gd name="T15" fmla="*/ 8 h 86"/>
                    <a:gd name="T16" fmla="*/ 93 w 617"/>
                    <a:gd name="T17" fmla="*/ 10 h 86"/>
                    <a:gd name="T18" fmla="*/ 111 w 617"/>
                    <a:gd name="T19" fmla="*/ 13 h 86"/>
                    <a:gd name="T20" fmla="*/ 128 w 617"/>
                    <a:gd name="T21" fmla="*/ 14 h 86"/>
                    <a:gd name="T22" fmla="*/ 146 w 617"/>
                    <a:gd name="T23" fmla="*/ 16 h 86"/>
                    <a:gd name="T24" fmla="*/ 164 w 617"/>
                    <a:gd name="T25" fmla="*/ 19 h 86"/>
                    <a:gd name="T26" fmla="*/ 182 w 617"/>
                    <a:gd name="T27" fmla="*/ 21 h 86"/>
                    <a:gd name="T28" fmla="*/ 200 w 617"/>
                    <a:gd name="T29" fmla="*/ 23 h 86"/>
                    <a:gd name="T30" fmla="*/ 217 w 617"/>
                    <a:gd name="T31" fmla="*/ 26 h 86"/>
                    <a:gd name="T32" fmla="*/ 234 w 617"/>
                    <a:gd name="T33" fmla="*/ 29 h 86"/>
                    <a:gd name="T34" fmla="*/ 249 w 617"/>
                    <a:gd name="T35" fmla="*/ 30 h 86"/>
                    <a:gd name="T36" fmla="*/ 264 w 617"/>
                    <a:gd name="T37" fmla="*/ 33 h 86"/>
                    <a:gd name="T38" fmla="*/ 277 w 617"/>
                    <a:gd name="T39" fmla="*/ 34 h 86"/>
                    <a:gd name="T40" fmla="*/ 289 w 617"/>
                    <a:gd name="T41" fmla="*/ 37 h 86"/>
                    <a:gd name="T42" fmla="*/ 294 w 617"/>
                    <a:gd name="T43" fmla="*/ 44 h 86"/>
                    <a:gd name="T44" fmla="*/ 290 w 617"/>
                    <a:gd name="T45" fmla="*/ 43 h 86"/>
                    <a:gd name="T46" fmla="*/ 283 w 617"/>
                    <a:gd name="T47" fmla="*/ 42 h 86"/>
                    <a:gd name="T48" fmla="*/ 277 w 617"/>
                    <a:gd name="T49" fmla="*/ 41 h 86"/>
                    <a:gd name="T50" fmla="*/ 268 w 617"/>
                    <a:gd name="T51" fmla="*/ 40 h 86"/>
                    <a:gd name="T52" fmla="*/ 258 w 617"/>
                    <a:gd name="T53" fmla="*/ 38 h 86"/>
                    <a:gd name="T54" fmla="*/ 247 w 617"/>
                    <a:gd name="T55" fmla="*/ 37 h 86"/>
                    <a:gd name="T56" fmla="*/ 234 w 617"/>
                    <a:gd name="T57" fmla="*/ 35 h 86"/>
                    <a:gd name="T58" fmla="*/ 221 w 617"/>
                    <a:gd name="T59" fmla="*/ 33 h 86"/>
                    <a:gd name="T60" fmla="*/ 206 w 617"/>
                    <a:gd name="T61" fmla="*/ 32 h 86"/>
                    <a:gd name="T62" fmla="*/ 191 w 617"/>
                    <a:gd name="T63" fmla="*/ 29 h 86"/>
                    <a:gd name="T64" fmla="*/ 174 w 617"/>
                    <a:gd name="T65" fmla="*/ 27 h 86"/>
                    <a:gd name="T66" fmla="*/ 157 w 617"/>
                    <a:gd name="T67" fmla="*/ 25 h 86"/>
                    <a:gd name="T68" fmla="*/ 139 w 617"/>
                    <a:gd name="T69" fmla="*/ 23 h 86"/>
                    <a:gd name="T70" fmla="*/ 121 w 617"/>
                    <a:gd name="T71" fmla="*/ 19 h 86"/>
                    <a:gd name="T72" fmla="*/ 102 w 617"/>
                    <a:gd name="T73" fmla="*/ 17 h 86"/>
                    <a:gd name="T74" fmla="*/ 83 w 617"/>
                    <a:gd name="T75" fmla="*/ 15 h 86"/>
                    <a:gd name="T76" fmla="*/ 64 w 617"/>
                    <a:gd name="T77" fmla="*/ 13 h 86"/>
                    <a:gd name="T78" fmla="*/ 44 w 617"/>
                    <a:gd name="T79" fmla="*/ 10 h 86"/>
                    <a:gd name="T80" fmla="*/ 24 w 617"/>
                    <a:gd name="T81" fmla="*/ 8 h 86"/>
                    <a:gd name="T82" fmla="*/ 5 w 617"/>
                    <a:gd name="T83" fmla="*/ 6 h 86"/>
                    <a:gd name="T84" fmla="*/ 0 w 617"/>
                    <a:gd name="T85" fmla="*/ 1 h 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7"/>
                    <a:gd name="T130" fmla="*/ 0 h 86"/>
                    <a:gd name="T131" fmla="*/ 617 w 617"/>
                    <a:gd name="T132" fmla="*/ 86 h 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7" h="86">
                      <a:moveTo>
                        <a:pt x="0" y="0"/>
                      </a:moveTo>
                      <a:lnTo>
                        <a:pt x="1" y="0"/>
                      </a:lnTo>
                      <a:lnTo>
                        <a:pt x="4" y="0"/>
                      </a:lnTo>
                      <a:lnTo>
                        <a:pt x="7" y="0"/>
                      </a:lnTo>
                      <a:lnTo>
                        <a:pt x="10" y="1"/>
                      </a:lnTo>
                      <a:lnTo>
                        <a:pt x="13" y="1"/>
                      </a:lnTo>
                      <a:lnTo>
                        <a:pt x="19" y="1"/>
                      </a:lnTo>
                      <a:lnTo>
                        <a:pt x="24" y="1"/>
                      </a:lnTo>
                      <a:lnTo>
                        <a:pt x="28" y="3"/>
                      </a:lnTo>
                      <a:lnTo>
                        <a:pt x="34" y="3"/>
                      </a:lnTo>
                      <a:lnTo>
                        <a:pt x="41" y="4"/>
                      </a:lnTo>
                      <a:lnTo>
                        <a:pt x="47" y="4"/>
                      </a:lnTo>
                      <a:lnTo>
                        <a:pt x="54" y="6"/>
                      </a:lnTo>
                      <a:lnTo>
                        <a:pt x="60" y="6"/>
                      </a:lnTo>
                      <a:lnTo>
                        <a:pt x="69" y="7"/>
                      </a:lnTo>
                      <a:lnTo>
                        <a:pt x="76" y="7"/>
                      </a:lnTo>
                      <a:lnTo>
                        <a:pt x="85" y="9"/>
                      </a:lnTo>
                      <a:lnTo>
                        <a:pt x="94" y="9"/>
                      </a:lnTo>
                      <a:lnTo>
                        <a:pt x="104" y="10"/>
                      </a:lnTo>
                      <a:lnTo>
                        <a:pt x="113" y="12"/>
                      </a:lnTo>
                      <a:lnTo>
                        <a:pt x="122" y="13"/>
                      </a:lnTo>
                      <a:lnTo>
                        <a:pt x="132" y="13"/>
                      </a:lnTo>
                      <a:lnTo>
                        <a:pt x="142" y="15"/>
                      </a:lnTo>
                      <a:lnTo>
                        <a:pt x="154" y="16"/>
                      </a:lnTo>
                      <a:lnTo>
                        <a:pt x="164" y="18"/>
                      </a:lnTo>
                      <a:lnTo>
                        <a:pt x="175" y="19"/>
                      </a:lnTo>
                      <a:lnTo>
                        <a:pt x="186" y="20"/>
                      </a:lnTo>
                      <a:lnTo>
                        <a:pt x="198" y="22"/>
                      </a:lnTo>
                      <a:lnTo>
                        <a:pt x="209" y="22"/>
                      </a:lnTo>
                      <a:lnTo>
                        <a:pt x="222" y="25"/>
                      </a:lnTo>
                      <a:lnTo>
                        <a:pt x="233" y="26"/>
                      </a:lnTo>
                      <a:lnTo>
                        <a:pt x="244" y="28"/>
                      </a:lnTo>
                      <a:lnTo>
                        <a:pt x="256" y="28"/>
                      </a:lnTo>
                      <a:lnTo>
                        <a:pt x="269" y="29"/>
                      </a:lnTo>
                      <a:lnTo>
                        <a:pt x="280" y="31"/>
                      </a:lnTo>
                      <a:lnTo>
                        <a:pt x="292" y="32"/>
                      </a:lnTo>
                      <a:lnTo>
                        <a:pt x="304" y="34"/>
                      </a:lnTo>
                      <a:lnTo>
                        <a:pt x="316" y="35"/>
                      </a:lnTo>
                      <a:lnTo>
                        <a:pt x="329" y="38"/>
                      </a:lnTo>
                      <a:lnTo>
                        <a:pt x="341" y="38"/>
                      </a:lnTo>
                      <a:lnTo>
                        <a:pt x="352" y="40"/>
                      </a:lnTo>
                      <a:lnTo>
                        <a:pt x="364" y="41"/>
                      </a:lnTo>
                      <a:lnTo>
                        <a:pt x="377" y="44"/>
                      </a:lnTo>
                      <a:lnTo>
                        <a:pt x="388" y="44"/>
                      </a:lnTo>
                      <a:lnTo>
                        <a:pt x="401" y="45"/>
                      </a:lnTo>
                      <a:lnTo>
                        <a:pt x="413" y="48"/>
                      </a:lnTo>
                      <a:lnTo>
                        <a:pt x="424" y="50"/>
                      </a:lnTo>
                      <a:lnTo>
                        <a:pt x="435" y="51"/>
                      </a:lnTo>
                      <a:lnTo>
                        <a:pt x="446" y="53"/>
                      </a:lnTo>
                      <a:lnTo>
                        <a:pt x="457" y="53"/>
                      </a:lnTo>
                      <a:lnTo>
                        <a:pt x="468" y="56"/>
                      </a:lnTo>
                      <a:lnTo>
                        <a:pt x="479" y="56"/>
                      </a:lnTo>
                      <a:lnTo>
                        <a:pt x="489" y="59"/>
                      </a:lnTo>
                      <a:lnTo>
                        <a:pt x="499" y="59"/>
                      </a:lnTo>
                      <a:lnTo>
                        <a:pt x="510" y="62"/>
                      </a:lnTo>
                      <a:lnTo>
                        <a:pt x="520" y="62"/>
                      </a:lnTo>
                      <a:lnTo>
                        <a:pt x="529" y="64"/>
                      </a:lnTo>
                      <a:lnTo>
                        <a:pt x="537" y="64"/>
                      </a:lnTo>
                      <a:lnTo>
                        <a:pt x="546" y="66"/>
                      </a:lnTo>
                      <a:lnTo>
                        <a:pt x="555" y="67"/>
                      </a:lnTo>
                      <a:lnTo>
                        <a:pt x="564" y="69"/>
                      </a:lnTo>
                      <a:lnTo>
                        <a:pt x="571" y="70"/>
                      </a:lnTo>
                      <a:lnTo>
                        <a:pt x="579" y="72"/>
                      </a:lnTo>
                      <a:lnTo>
                        <a:pt x="612" y="38"/>
                      </a:lnTo>
                      <a:lnTo>
                        <a:pt x="617" y="54"/>
                      </a:lnTo>
                      <a:lnTo>
                        <a:pt x="589" y="86"/>
                      </a:lnTo>
                      <a:lnTo>
                        <a:pt x="586" y="85"/>
                      </a:lnTo>
                      <a:lnTo>
                        <a:pt x="580" y="85"/>
                      </a:lnTo>
                      <a:lnTo>
                        <a:pt x="576" y="85"/>
                      </a:lnTo>
                      <a:lnTo>
                        <a:pt x="571" y="83"/>
                      </a:lnTo>
                      <a:lnTo>
                        <a:pt x="567" y="82"/>
                      </a:lnTo>
                      <a:lnTo>
                        <a:pt x="562" y="82"/>
                      </a:lnTo>
                      <a:lnTo>
                        <a:pt x="559" y="82"/>
                      </a:lnTo>
                      <a:lnTo>
                        <a:pt x="554" y="81"/>
                      </a:lnTo>
                      <a:lnTo>
                        <a:pt x="549" y="79"/>
                      </a:lnTo>
                      <a:lnTo>
                        <a:pt x="543" y="79"/>
                      </a:lnTo>
                      <a:lnTo>
                        <a:pt x="537" y="79"/>
                      </a:lnTo>
                      <a:lnTo>
                        <a:pt x="530" y="78"/>
                      </a:lnTo>
                      <a:lnTo>
                        <a:pt x="523" y="76"/>
                      </a:lnTo>
                      <a:lnTo>
                        <a:pt x="517" y="75"/>
                      </a:lnTo>
                      <a:lnTo>
                        <a:pt x="510" y="75"/>
                      </a:lnTo>
                      <a:lnTo>
                        <a:pt x="502" y="73"/>
                      </a:lnTo>
                      <a:lnTo>
                        <a:pt x="495" y="72"/>
                      </a:lnTo>
                      <a:lnTo>
                        <a:pt x="486" y="70"/>
                      </a:lnTo>
                      <a:lnTo>
                        <a:pt x="479" y="70"/>
                      </a:lnTo>
                      <a:lnTo>
                        <a:pt x="468" y="69"/>
                      </a:lnTo>
                      <a:lnTo>
                        <a:pt x="461" y="67"/>
                      </a:lnTo>
                      <a:lnTo>
                        <a:pt x="451" y="66"/>
                      </a:lnTo>
                      <a:lnTo>
                        <a:pt x="442" y="64"/>
                      </a:lnTo>
                      <a:lnTo>
                        <a:pt x="432" y="64"/>
                      </a:lnTo>
                      <a:lnTo>
                        <a:pt x="423" y="63"/>
                      </a:lnTo>
                      <a:lnTo>
                        <a:pt x="413" y="62"/>
                      </a:lnTo>
                      <a:lnTo>
                        <a:pt x="404" y="60"/>
                      </a:lnTo>
                      <a:lnTo>
                        <a:pt x="392" y="59"/>
                      </a:lnTo>
                      <a:lnTo>
                        <a:pt x="382" y="57"/>
                      </a:lnTo>
                      <a:lnTo>
                        <a:pt x="372" y="56"/>
                      </a:lnTo>
                      <a:lnTo>
                        <a:pt x="360" y="54"/>
                      </a:lnTo>
                      <a:lnTo>
                        <a:pt x="349" y="53"/>
                      </a:lnTo>
                      <a:lnTo>
                        <a:pt x="338" y="51"/>
                      </a:lnTo>
                      <a:lnTo>
                        <a:pt x="326" y="50"/>
                      </a:lnTo>
                      <a:lnTo>
                        <a:pt x="314" y="48"/>
                      </a:lnTo>
                      <a:lnTo>
                        <a:pt x="302" y="47"/>
                      </a:lnTo>
                      <a:lnTo>
                        <a:pt x="291" y="45"/>
                      </a:lnTo>
                      <a:lnTo>
                        <a:pt x="279" y="44"/>
                      </a:lnTo>
                      <a:lnTo>
                        <a:pt x="266" y="42"/>
                      </a:lnTo>
                      <a:lnTo>
                        <a:pt x="254" y="40"/>
                      </a:lnTo>
                      <a:lnTo>
                        <a:pt x="242" y="38"/>
                      </a:lnTo>
                      <a:lnTo>
                        <a:pt x="229" y="37"/>
                      </a:lnTo>
                      <a:lnTo>
                        <a:pt x="217" y="35"/>
                      </a:lnTo>
                      <a:lnTo>
                        <a:pt x="204" y="34"/>
                      </a:lnTo>
                      <a:lnTo>
                        <a:pt x="191" y="32"/>
                      </a:lnTo>
                      <a:lnTo>
                        <a:pt x="178" y="31"/>
                      </a:lnTo>
                      <a:lnTo>
                        <a:pt x="166" y="29"/>
                      </a:lnTo>
                      <a:lnTo>
                        <a:pt x="153" y="28"/>
                      </a:lnTo>
                      <a:lnTo>
                        <a:pt x="140" y="26"/>
                      </a:lnTo>
                      <a:lnTo>
                        <a:pt x="128" y="25"/>
                      </a:lnTo>
                      <a:lnTo>
                        <a:pt x="115" y="23"/>
                      </a:lnTo>
                      <a:lnTo>
                        <a:pt x="101" y="22"/>
                      </a:lnTo>
                      <a:lnTo>
                        <a:pt x="88" y="19"/>
                      </a:lnTo>
                      <a:lnTo>
                        <a:pt x="75" y="18"/>
                      </a:lnTo>
                      <a:lnTo>
                        <a:pt x="62" y="18"/>
                      </a:lnTo>
                      <a:lnTo>
                        <a:pt x="48" y="15"/>
                      </a:lnTo>
                      <a:lnTo>
                        <a:pt x="37" y="15"/>
                      </a:lnTo>
                      <a:lnTo>
                        <a:pt x="24" y="13"/>
                      </a:lnTo>
                      <a:lnTo>
                        <a:pt x="10" y="12"/>
                      </a:lnTo>
                      <a:lnTo>
                        <a:pt x="7" y="9"/>
                      </a:lnTo>
                      <a:lnTo>
                        <a:pt x="4" y="6"/>
                      </a:lnTo>
                      <a:lnTo>
                        <a:pt x="1" y="1"/>
                      </a:lnTo>
                      <a:lnTo>
                        <a:pt x="0" y="0"/>
                      </a:lnTo>
                      <a:close/>
                    </a:path>
                  </a:pathLst>
                </a:custGeom>
                <a:solidFill>
                  <a:srgbClr val="66664F"/>
                </a:solidFill>
                <a:ln w="9525">
                  <a:noFill/>
                  <a:round/>
                  <a:headEnd/>
                  <a:tailEnd/>
                </a:ln>
              </p:spPr>
              <p:txBody>
                <a:bodyPr/>
                <a:lstStyle/>
                <a:p>
                  <a:endParaRPr lang="en-US" sz="1725"/>
                </a:p>
              </p:txBody>
            </p:sp>
            <p:sp>
              <p:nvSpPr>
                <p:cNvPr id="5845" name="Freeform 193"/>
                <p:cNvSpPr>
                  <a:spLocks/>
                </p:cNvSpPr>
                <p:nvPr/>
              </p:nvSpPr>
              <p:spPr bwMode="auto">
                <a:xfrm>
                  <a:off x="3950" y="3668"/>
                  <a:ext cx="14" cy="14"/>
                </a:xfrm>
                <a:custGeom>
                  <a:avLst/>
                  <a:gdLst>
                    <a:gd name="T0" fmla="*/ 0 w 28"/>
                    <a:gd name="T1" fmla="*/ 13 h 30"/>
                    <a:gd name="T2" fmla="*/ 13 w 28"/>
                    <a:gd name="T3" fmla="*/ 0 h 30"/>
                    <a:gd name="T4" fmla="*/ 14 w 28"/>
                    <a:gd name="T5" fmla="*/ 5 h 30"/>
                    <a:gd name="T6" fmla="*/ 7 w 28"/>
                    <a:gd name="T7" fmla="*/ 14 h 30"/>
                    <a:gd name="T8" fmla="*/ 0 w 28"/>
                    <a:gd name="T9" fmla="*/ 13 h 30"/>
                    <a:gd name="T10" fmla="*/ 0 w 28"/>
                    <a:gd name="T11" fmla="*/ 13 h 30"/>
                    <a:gd name="T12" fmla="*/ 0 60000 65536"/>
                    <a:gd name="T13" fmla="*/ 0 60000 65536"/>
                    <a:gd name="T14" fmla="*/ 0 60000 65536"/>
                    <a:gd name="T15" fmla="*/ 0 60000 65536"/>
                    <a:gd name="T16" fmla="*/ 0 60000 65536"/>
                    <a:gd name="T17" fmla="*/ 0 60000 65536"/>
                    <a:gd name="T18" fmla="*/ 0 w 28"/>
                    <a:gd name="T19" fmla="*/ 0 h 30"/>
                    <a:gd name="T20" fmla="*/ 28 w 28"/>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8" h="30">
                      <a:moveTo>
                        <a:pt x="0" y="28"/>
                      </a:moveTo>
                      <a:lnTo>
                        <a:pt x="26" y="0"/>
                      </a:lnTo>
                      <a:lnTo>
                        <a:pt x="28" y="11"/>
                      </a:lnTo>
                      <a:lnTo>
                        <a:pt x="13" y="30"/>
                      </a:lnTo>
                      <a:lnTo>
                        <a:pt x="0" y="28"/>
                      </a:lnTo>
                      <a:close/>
                    </a:path>
                  </a:pathLst>
                </a:custGeom>
                <a:solidFill>
                  <a:srgbClr val="66664F"/>
                </a:solidFill>
                <a:ln w="9525">
                  <a:noFill/>
                  <a:round/>
                  <a:headEnd/>
                  <a:tailEnd/>
                </a:ln>
              </p:spPr>
              <p:txBody>
                <a:bodyPr/>
                <a:lstStyle/>
                <a:p>
                  <a:endParaRPr lang="en-US" sz="1725"/>
                </a:p>
              </p:txBody>
            </p:sp>
            <p:sp>
              <p:nvSpPr>
                <p:cNvPr id="5846" name="Freeform 194"/>
                <p:cNvSpPr>
                  <a:spLocks/>
                </p:cNvSpPr>
                <p:nvPr/>
              </p:nvSpPr>
              <p:spPr bwMode="auto">
                <a:xfrm>
                  <a:off x="3967" y="3668"/>
                  <a:ext cx="14" cy="15"/>
                </a:xfrm>
                <a:custGeom>
                  <a:avLst/>
                  <a:gdLst>
                    <a:gd name="T0" fmla="*/ 0 w 26"/>
                    <a:gd name="T1" fmla="*/ 15 h 31"/>
                    <a:gd name="T2" fmla="*/ 12 w 26"/>
                    <a:gd name="T3" fmla="*/ 0 h 31"/>
                    <a:gd name="T4" fmla="*/ 14 w 26"/>
                    <a:gd name="T5" fmla="*/ 5 h 31"/>
                    <a:gd name="T6" fmla="*/ 5 w 26"/>
                    <a:gd name="T7" fmla="*/ 15 h 31"/>
                    <a:gd name="T8" fmla="*/ 0 w 26"/>
                    <a:gd name="T9" fmla="*/ 15 h 31"/>
                    <a:gd name="T10" fmla="*/ 0 w 26"/>
                    <a:gd name="T11" fmla="*/ 15 h 31"/>
                    <a:gd name="T12" fmla="*/ 0 60000 65536"/>
                    <a:gd name="T13" fmla="*/ 0 60000 65536"/>
                    <a:gd name="T14" fmla="*/ 0 60000 65536"/>
                    <a:gd name="T15" fmla="*/ 0 60000 65536"/>
                    <a:gd name="T16" fmla="*/ 0 60000 65536"/>
                    <a:gd name="T17" fmla="*/ 0 60000 65536"/>
                    <a:gd name="T18" fmla="*/ 0 w 26"/>
                    <a:gd name="T19" fmla="*/ 0 h 31"/>
                    <a:gd name="T20" fmla="*/ 26 w 2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6" h="31">
                      <a:moveTo>
                        <a:pt x="0" y="31"/>
                      </a:moveTo>
                      <a:lnTo>
                        <a:pt x="23" y="0"/>
                      </a:lnTo>
                      <a:lnTo>
                        <a:pt x="26" y="11"/>
                      </a:lnTo>
                      <a:lnTo>
                        <a:pt x="10" y="31"/>
                      </a:lnTo>
                      <a:lnTo>
                        <a:pt x="0" y="31"/>
                      </a:lnTo>
                      <a:close/>
                    </a:path>
                  </a:pathLst>
                </a:custGeom>
                <a:solidFill>
                  <a:srgbClr val="66664F"/>
                </a:solidFill>
                <a:ln w="9525">
                  <a:noFill/>
                  <a:round/>
                  <a:headEnd/>
                  <a:tailEnd/>
                </a:ln>
              </p:spPr>
              <p:txBody>
                <a:bodyPr/>
                <a:lstStyle/>
                <a:p>
                  <a:endParaRPr lang="en-US" sz="1725"/>
                </a:p>
              </p:txBody>
            </p:sp>
            <p:sp>
              <p:nvSpPr>
                <p:cNvPr id="5847" name="Freeform 195"/>
                <p:cNvSpPr>
                  <a:spLocks/>
                </p:cNvSpPr>
                <p:nvPr/>
              </p:nvSpPr>
              <p:spPr bwMode="auto">
                <a:xfrm>
                  <a:off x="3988" y="3671"/>
                  <a:ext cx="11" cy="13"/>
                </a:xfrm>
                <a:custGeom>
                  <a:avLst/>
                  <a:gdLst>
                    <a:gd name="T0" fmla="*/ 0 w 22"/>
                    <a:gd name="T1" fmla="*/ 13 h 26"/>
                    <a:gd name="T2" fmla="*/ 9 w 22"/>
                    <a:gd name="T3" fmla="*/ 0 h 26"/>
                    <a:gd name="T4" fmla="*/ 11 w 22"/>
                    <a:gd name="T5" fmla="*/ 3 h 26"/>
                    <a:gd name="T6" fmla="*/ 5 w 22"/>
                    <a:gd name="T7" fmla="*/ 13 h 26"/>
                    <a:gd name="T8" fmla="*/ 0 w 22"/>
                    <a:gd name="T9" fmla="*/ 13 h 26"/>
                    <a:gd name="T10" fmla="*/ 0 w 22"/>
                    <a:gd name="T11" fmla="*/ 13 h 26"/>
                    <a:gd name="T12" fmla="*/ 0 60000 65536"/>
                    <a:gd name="T13" fmla="*/ 0 60000 65536"/>
                    <a:gd name="T14" fmla="*/ 0 60000 65536"/>
                    <a:gd name="T15" fmla="*/ 0 60000 65536"/>
                    <a:gd name="T16" fmla="*/ 0 60000 65536"/>
                    <a:gd name="T17" fmla="*/ 0 60000 65536"/>
                    <a:gd name="T18" fmla="*/ 0 w 22"/>
                    <a:gd name="T19" fmla="*/ 0 h 26"/>
                    <a:gd name="T20" fmla="*/ 22 w 2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2" h="26">
                      <a:moveTo>
                        <a:pt x="0" y="26"/>
                      </a:moveTo>
                      <a:lnTo>
                        <a:pt x="18" y="0"/>
                      </a:lnTo>
                      <a:lnTo>
                        <a:pt x="22" y="7"/>
                      </a:lnTo>
                      <a:lnTo>
                        <a:pt x="9" y="26"/>
                      </a:lnTo>
                      <a:lnTo>
                        <a:pt x="0" y="26"/>
                      </a:lnTo>
                      <a:close/>
                    </a:path>
                  </a:pathLst>
                </a:custGeom>
                <a:solidFill>
                  <a:srgbClr val="66664F"/>
                </a:solidFill>
                <a:ln w="9525">
                  <a:noFill/>
                  <a:round/>
                  <a:headEnd/>
                  <a:tailEnd/>
                </a:ln>
              </p:spPr>
              <p:txBody>
                <a:bodyPr/>
                <a:lstStyle/>
                <a:p>
                  <a:endParaRPr lang="en-US" sz="1725"/>
                </a:p>
              </p:txBody>
            </p:sp>
            <p:sp>
              <p:nvSpPr>
                <p:cNvPr id="5848" name="Freeform 196"/>
                <p:cNvSpPr>
                  <a:spLocks/>
                </p:cNvSpPr>
                <p:nvPr/>
              </p:nvSpPr>
              <p:spPr bwMode="auto">
                <a:xfrm>
                  <a:off x="4005" y="3672"/>
                  <a:ext cx="12" cy="15"/>
                </a:xfrm>
                <a:custGeom>
                  <a:avLst/>
                  <a:gdLst>
                    <a:gd name="T0" fmla="*/ 0 w 23"/>
                    <a:gd name="T1" fmla="*/ 15 h 29"/>
                    <a:gd name="T2" fmla="*/ 10 w 23"/>
                    <a:gd name="T3" fmla="*/ 0 h 29"/>
                    <a:gd name="T4" fmla="*/ 12 w 23"/>
                    <a:gd name="T5" fmla="*/ 5 h 29"/>
                    <a:gd name="T6" fmla="*/ 7 w 23"/>
                    <a:gd name="T7" fmla="*/ 15 h 29"/>
                    <a:gd name="T8" fmla="*/ 0 w 23"/>
                    <a:gd name="T9" fmla="*/ 15 h 29"/>
                    <a:gd name="T10" fmla="*/ 0 w 23"/>
                    <a:gd name="T11" fmla="*/ 15 h 29"/>
                    <a:gd name="T12" fmla="*/ 0 60000 65536"/>
                    <a:gd name="T13" fmla="*/ 0 60000 65536"/>
                    <a:gd name="T14" fmla="*/ 0 60000 65536"/>
                    <a:gd name="T15" fmla="*/ 0 60000 65536"/>
                    <a:gd name="T16" fmla="*/ 0 60000 65536"/>
                    <a:gd name="T17" fmla="*/ 0 60000 65536"/>
                    <a:gd name="T18" fmla="*/ 0 w 23"/>
                    <a:gd name="T19" fmla="*/ 0 h 29"/>
                    <a:gd name="T20" fmla="*/ 23 w 2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3" h="29">
                      <a:moveTo>
                        <a:pt x="0" y="29"/>
                      </a:moveTo>
                      <a:lnTo>
                        <a:pt x="20" y="0"/>
                      </a:lnTo>
                      <a:lnTo>
                        <a:pt x="23" y="9"/>
                      </a:lnTo>
                      <a:lnTo>
                        <a:pt x="14" y="29"/>
                      </a:lnTo>
                      <a:lnTo>
                        <a:pt x="0" y="29"/>
                      </a:lnTo>
                      <a:close/>
                    </a:path>
                  </a:pathLst>
                </a:custGeom>
                <a:solidFill>
                  <a:srgbClr val="66664F"/>
                </a:solidFill>
                <a:ln w="9525">
                  <a:noFill/>
                  <a:round/>
                  <a:headEnd/>
                  <a:tailEnd/>
                </a:ln>
              </p:spPr>
              <p:txBody>
                <a:bodyPr/>
                <a:lstStyle/>
                <a:p>
                  <a:endParaRPr lang="en-US" sz="1725"/>
                </a:p>
              </p:txBody>
            </p:sp>
            <p:sp>
              <p:nvSpPr>
                <p:cNvPr id="5849" name="Freeform 197"/>
                <p:cNvSpPr>
                  <a:spLocks/>
                </p:cNvSpPr>
                <p:nvPr/>
              </p:nvSpPr>
              <p:spPr bwMode="auto">
                <a:xfrm>
                  <a:off x="4023" y="3674"/>
                  <a:ext cx="15" cy="14"/>
                </a:xfrm>
                <a:custGeom>
                  <a:avLst/>
                  <a:gdLst>
                    <a:gd name="T0" fmla="*/ 0 w 30"/>
                    <a:gd name="T1" fmla="*/ 14 h 29"/>
                    <a:gd name="T2" fmla="*/ 13 w 30"/>
                    <a:gd name="T3" fmla="*/ 0 h 29"/>
                    <a:gd name="T4" fmla="*/ 15 w 30"/>
                    <a:gd name="T5" fmla="*/ 3 h 29"/>
                    <a:gd name="T6" fmla="*/ 10 w 30"/>
                    <a:gd name="T7" fmla="*/ 14 h 29"/>
                    <a:gd name="T8" fmla="*/ 0 w 30"/>
                    <a:gd name="T9" fmla="*/ 14 h 29"/>
                    <a:gd name="T10" fmla="*/ 0 w 30"/>
                    <a:gd name="T11" fmla="*/ 14 h 29"/>
                    <a:gd name="T12" fmla="*/ 0 60000 65536"/>
                    <a:gd name="T13" fmla="*/ 0 60000 65536"/>
                    <a:gd name="T14" fmla="*/ 0 60000 65536"/>
                    <a:gd name="T15" fmla="*/ 0 60000 65536"/>
                    <a:gd name="T16" fmla="*/ 0 60000 65536"/>
                    <a:gd name="T17" fmla="*/ 0 60000 65536"/>
                    <a:gd name="T18" fmla="*/ 0 w 30"/>
                    <a:gd name="T19" fmla="*/ 0 h 29"/>
                    <a:gd name="T20" fmla="*/ 30 w 30"/>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0" h="29">
                      <a:moveTo>
                        <a:pt x="0" y="29"/>
                      </a:moveTo>
                      <a:lnTo>
                        <a:pt x="25" y="0"/>
                      </a:lnTo>
                      <a:lnTo>
                        <a:pt x="30" y="6"/>
                      </a:lnTo>
                      <a:lnTo>
                        <a:pt x="20" y="29"/>
                      </a:lnTo>
                      <a:lnTo>
                        <a:pt x="0" y="29"/>
                      </a:lnTo>
                      <a:close/>
                    </a:path>
                  </a:pathLst>
                </a:custGeom>
                <a:solidFill>
                  <a:srgbClr val="66664F"/>
                </a:solidFill>
                <a:ln w="9525">
                  <a:noFill/>
                  <a:round/>
                  <a:headEnd/>
                  <a:tailEnd/>
                </a:ln>
              </p:spPr>
              <p:txBody>
                <a:bodyPr/>
                <a:lstStyle/>
                <a:p>
                  <a:endParaRPr lang="en-US" sz="1725"/>
                </a:p>
              </p:txBody>
            </p:sp>
            <p:sp>
              <p:nvSpPr>
                <p:cNvPr id="5850" name="Freeform 198"/>
                <p:cNvSpPr>
                  <a:spLocks/>
                </p:cNvSpPr>
                <p:nvPr/>
              </p:nvSpPr>
              <p:spPr bwMode="auto">
                <a:xfrm>
                  <a:off x="4046" y="3675"/>
                  <a:ext cx="11" cy="15"/>
                </a:xfrm>
                <a:custGeom>
                  <a:avLst/>
                  <a:gdLst>
                    <a:gd name="T0" fmla="*/ 0 w 22"/>
                    <a:gd name="T1" fmla="*/ 14 h 31"/>
                    <a:gd name="T2" fmla="*/ 11 w 22"/>
                    <a:gd name="T3" fmla="*/ 0 h 31"/>
                    <a:gd name="T4" fmla="*/ 11 w 22"/>
                    <a:gd name="T5" fmla="*/ 5 h 31"/>
                    <a:gd name="T6" fmla="*/ 5 w 22"/>
                    <a:gd name="T7" fmla="*/ 15 h 31"/>
                    <a:gd name="T8" fmla="*/ 0 w 22"/>
                    <a:gd name="T9" fmla="*/ 14 h 31"/>
                    <a:gd name="T10" fmla="*/ 0 w 22"/>
                    <a:gd name="T11" fmla="*/ 14 h 31"/>
                    <a:gd name="T12" fmla="*/ 0 60000 65536"/>
                    <a:gd name="T13" fmla="*/ 0 60000 65536"/>
                    <a:gd name="T14" fmla="*/ 0 60000 65536"/>
                    <a:gd name="T15" fmla="*/ 0 60000 65536"/>
                    <a:gd name="T16" fmla="*/ 0 60000 65536"/>
                    <a:gd name="T17" fmla="*/ 0 60000 65536"/>
                    <a:gd name="T18" fmla="*/ 0 w 22"/>
                    <a:gd name="T19" fmla="*/ 0 h 31"/>
                    <a:gd name="T20" fmla="*/ 22 w 2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2" h="31">
                      <a:moveTo>
                        <a:pt x="0" y="29"/>
                      </a:moveTo>
                      <a:lnTo>
                        <a:pt x="22" y="0"/>
                      </a:lnTo>
                      <a:lnTo>
                        <a:pt x="22" y="10"/>
                      </a:lnTo>
                      <a:lnTo>
                        <a:pt x="9" y="31"/>
                      </a:lnTo>
                      <a:lnTo>
                        <a:pt x="0" y="29"/>
                      </a:lnTo>
                      <a:close/>
                    </a:path>
                  </a:pathLst>
                </a:custGeom>
                <a:solidFill>
                  <a:srgbClr val="66664F"/>
                </a:solidFill>
                <a:ln w="9525">
                  <a:noFill/>
                  <a:round/>
                  <a:headEnd/>
                  <a:tailEnd/>
                </a:ln>
              </p:spPr>
              <p:txBody>
                <a:bodyPr/>
                <a:lstStyle/>
                <a:p>
                  <a:endParaRPr lang="en-US" sz="1725"/>
                </a:p>
              </p:txBody>
            </p:sp>
            <p:sp>
              <p:nvSpPr>
                <p:cNvPr id="5851" name="Freeform 199"/>
                <p:cNvSpPr>
                  <a:spLocks/>
                </p:cNvSpPr>
                <p:nvPr/>
              </p:nvSpPr>
              <p:spPr bwMode="auto">
                <a:xfrm>
                  <a:off x="4067" y="3678"/>
                  <a:ext cx="15" cy="14"/>
                </a:xfrm>
                <a:custGeom>
                  <a:avLst/>
                  <a:gdLst>
                    <a:gd name="T0" fmla="*/ 0 w 29"/>
                    <a:gd name="T1" fmla="*/ 14 h 28"/>
                    <a:gd name="T2" fmla="*/ 12 w 29"/>
                    <a:gd name="T3" fmla="*/ 0 h 28"/>
                    <a:gd name="T4" fmla="*/ 15 w 29"/>
                    <a:gd name="T5" fmla="*/ 4 h 28"/>
                    <a:gd name="T6" fmla="*/ 9 w 29"/>
                    <a:gd name="T7" fmla="*/ 14 h 28"/>
                    <a:gd name="T8" fmla="*/ 0 w 29"/>
                    <a:gd name="T9" fmla="*/ 14 h 28"/>
                    <a:gd name="T10" fmla="*/ 0 w 29"/>
                    <a:gd name="T11" fmla="*/ 14 h 28"/>
                    <a:gd name="T12" fmla="*/ 0 60000 65536"/>
                    <a:gd name="T13" fmla="*/ 0 60000 65536"/>
                    <a:gd name="T14" fmla="*/ 0 60000 65536"/>
                    <a:gd name="T15" fmla="*/ 0 60000 65536"/>
                    <a:gd name="T16" fmla="*/ 0 60000 65536"/>
                    <a:gd name="T17" fmla="*/ 0 60000 65536"/>
                    <a:gd name="T18" fmla="*/ 0 w 29"/>
                    <a:gd name="T19" fmla="*/ 0 h 28"/>
                    <a:gd name="T20" fmla="*/ 29 w 29"/>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9" h="28">
                      <a:moveTo>
                        <a:pt x="0" y="28"/>
                      </a:moveTo>
                      <a:lnTo>
                        <a:pt x="23" y="0"/>
                      </a:lnTo>
                      <a:lnTo>
                        <a:pt x="29" y="7"/>
                      </a:lnTo>
                      <a:lnTo>
                        <a:pt x="17" y="28"/>
                      </a:lnTo>
                      <a:lnTo>
                        <a:pt x="0" y="28"/>
                      </a:lnTo>
                      <a:close/>
                    </a:path>
                  </a:pathLst>
                </a:custGeom>
                <a:solidFill>
                  <a:srgbClr val="66664F"/>
                </a:solidFill>
                <a:ln w="9525">
                  <a:noFill/>
                  <a:round/>
                  <a:headEnd/>
                  <a:tailEnd/>
                </a:ln>
              </p:spPr>
              <p:txBody>
                <a:bodyPr/>
                <a:lstStyle/>
                <a:p>
                  <a:endParaRPr lang="en-US" sz="1725"/>
                </a:p>
              </p:txBody>
            </p:sp>
            <p:sp>
              <p:nvSpPr>
                <p:cNvPr id="5852" name="Freeform 200"/>
                <p:cNvSpPr>
                  <a:spLocks/>
                </p:cNvSpPr>
                <p:nvPr/>
              </p:nvSpPr>
              <p:spPr bwMode="auto">
                <a:xfrm>
                  <a:off x="4093" y="3681"/>
                  <a:ext cx="12" cy="12"/>
                </a:xfrm>
                <a:custGeom>
                  <a:avLst/>
                  <a:gdLst>
                    <a:gd name="T0" fmla="*/ 0 w 25"/>
                    <a:gd name="T1" fmla="*/ 11 h 25"/>
                    <a:gd name="T2" fmla="*/ 10 w 25"/>
                    <a:gd name="T3" fmla="*/ 0 h 25"/>
                    <a:gd name="T4" fmla="*/ 12 w 25"/>
                    <a:gd name="T5" fmla="*/ 3 h 25"/>
                    <a:gd name="T6" fmla="*/ 6 w 25"/>
                    <a:gd name="T7" fmla="*/ 12 h 25"/>
                    <a:gd name="T8" fmla="*/ 0 w 25"/>
                    <a:gd name="T9" fmla="*/ 11 h 25"/>
                    <a:gd name="T10" fmla="*/ 0 w 25"/>
                    <a:gd name="T11" fmla="*/ 11 h 25"/>
                    <a:gd name="T12" fmla="*/ 0 60000 65536"/>
                    <a:gd name="T13" fmla="*/ 0 60000 65536"/>
                    <a:gd name="T14" fmla="*/ 0 60000 65536"/>
                    <a:gd name="T15" fmla="*/ 0 60000 65536"/>
                    <a:gd name="T16" fmla="*/ 0 60000 65536"/>
                    <a:gd name="T17" fmla="*/ 0 60000 65536"/>
                    <a:gd name="T18" fmla="*/ 0 w 25"/>
                    <a:gd name="T19" fmla="*/ 0 h 25"/>
                    <a:gd name="T20" fmla="*/ 25 w 25"/>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5" h="25">
                      <a:moveTo>
                        <a:pt x="0" y="23"/>
                      </a:moveTo>
                      <a:lnTo>
                        <a:pt x="21" y="0"/>
                      </a:lnTo>
                      <a:lnTo>
                        <a:pt x="25" y="7"/>
                      </a:lnTo>
                      <a:lnTo>
                        <a:pt x="13" y="25"/>
                      </a:lnTo>
                      <a:lnTo>
                        <a:pt x="0" y="23"/>
                      </a:lnTo>
                      <a:close/>
                    </a:path>
                  </a:pathLst>
                </a:custGeom>
                <a:solidFill>
                  <a:srgbClr val="66664F"/>
                </a:solidFill>
                <a:ln w="9525">
                  <a:noFill/>
                  <a:round/>
                  <a:headEnd/>
                  <a:tailEnd/>
                </a:ln>
              </p:spPr>
              <p:txBody>
                <a:bodyPr/>
                <a:lstStyle/>
                <a:p>
                  <a:endParaRPr lang="en-US" sz="1725"/>
                </a:p>
              </p:txBody>
            </p:sp>
            <p:sp>
              <p:nvSpPr>
                <p:cNvPr id="5853" name="Freeform 201"/>
                <p:cNvSpPr>
                  <a:spLocks/>
                </p:cNvSpPr>
                <p:nvPr/>
              </p:nvSpPr>
              <p:spPr bwMode="auto">
                <a:xfrm>
                  <a:off x="4117" y="3682"/>
                  <a:ext cx="13" cy="15"/>
                </a:xfrm>
                <a:custGeom>
                  <a:avLst/>
                  <a:gdLst>
                    <a:gd name="T0" fmla="*/ 0 w 25"/>
                    <a:gd name="T1" fmla="*/ 14 h 29"/>
                    <a:gd name="T2" fmla="*/ 10 w 25"/>
                    <a:gd name="T3" fmla="*/ 0 h 29"/>
                    <a:gd name="T4" fmla="*/ 13 w 25"/>
                    <a:gd name="T5" fmla="*/ 2 h 29"/>
                    <a:gd name="T6" fmla="*/ 7 w 25"/>
                    <a:gd name="T7" fmla="*/ 15 h 29"/>
                    <a:gd name="T8" fmla="*/ 0 w 25"/>
                    <a:gd name="T9" fmla="*/ 14 h 29"/>
                    <a:gd name="T10" fmla="*/ 0 w 25"/>
                    <a:gd name="T11" fmla="*/ 14 h 29"/>
                    <a:gd name="T12" fmla="*/ 0 60000 65536"/>
                    <a:gd name="T13" fmla="*/ 0 60000 65536"/>
                    <a:gd name="T14" fmla="*/ 0 60000 65536"/>
                    <a:gd name="T15" fmla="*/ 0 60000 65536"/>
                    <a:gd name="T16" fmla="*/ 0 60000 65536"/>
                    <a:gd name="T17" fmla="*/ 0 60000 65536"/>
                    <a:gd name="T18" fmla="*/ 0 w 25"/>
                    <a:gd name="T19" fmla="*/ 0 h 29"/>
                    <a:gd name="T20" fmla="*/ 25 w 25"/>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5" h="29">
                      <a:moveTo>
                        <a:pt x="0" y="27"/>
                      </a:moveTo>
                      <a:lnTo>
                        <a:pt x="19" y="0"/>
                      </a:lnTo>
                      <a:lnTo>
                        <a:pt x="25" y="4"/>
                      </a:lnTo>
                      <a:lnTo>
                        <a:pt x="14" y="29"/>
                      </a:lnTo>
                      <a:lnTo>
                        <a:pt x="0" y="27"/>
                      </a:lnTo>
                      <a:close/>
                    </a:path>
                  </a:pathLst>
                </a:custGeom>
                <a:solidFill>
                  <a:srgbClr val="66664F"/>
                </a:solidFill>
                <a:ln w="9525">
                  <a:noFill/>
                  <a:round/>
                  <a:headEnd/>
                  <a:tailEnd/>
                </a:ln>
              </p:spPr>
              <p:txBody>
                <a:bodyPr/>
                <a:lstStyle/>
                <a:p>
                  <a:endParaRPr lang="en-US" sz="1725"/>
                </a:p>
              </p:txBody>
            </p:sp>
            <p:sp>
              <p:nvSpPr>
                <p:cNvPr id="5854" name="Freeform 202"/>
                <p:cNvSpPr>
                  <a:spLocks/>
                </p:cNvSpPr>
                <p:nvPr/>
              </p:nvSpPr>
              <p:spPr bwMode="auto">
                <a:xfrm>
                  <a:off x="4138" y="3681"/>
                  <a:ext cx="11" cy="19"/>
                </a:xfrm>
                <a:custGeom>
                  <a:avLst/>
                  <a:gdLst>
                    <a:gd name="T0" fmla="*/ 0 w 22"/>
                    <a:gd name="T1" fmla="*/ 18 h 38"/>
                    <a:gd name="T2" fmla="*/ 10 w 22"/>
                    <a:gd name="T3" fmla="*/ 0 h 38"/>
                    <a:gd name="T4" fmla="*/ 11 w 22"/>
                    <a:gd name="T5" fmla="*/ 7 h 38"/>
                    <a:gd name="T6" fmla="*/ 6 w 22"/>
                    <a:gd name="T7" fmla="*/ 19 h 38"/>
                    <a:gd name="T8" fmla="*/ 0 w 22"/>
                    <a:gd name="T9" fmla="*/ 18 h 38"/>
                    <a:gd name="T10" fmla="*/ 0 w 22"/>
                    <a:gd name="T11" fmla="*/ 18 h 38"/>
                    <a:gd name="T12" fmla="*/ 0 60000 65536"/>
                    <a:gd name="T13" fmla="*/ 0 60000 65536"/>
                    <a:gd name="T14" fmla="*/ 0 60000 65536"/>
                    <a:gd name="T15" fmla="*/ 0 60000 65536"/>
                    <a:gd name="T16" fmla="*/ 0 60000 65536"/>
                    <a:gd name="T17" fmla="*/ 0 60000 65536"/>
                    <a:gd name="T18" fmla="*/ 0 w 22"/>
                    <a:gd name="T19" fmla="*/ 0 h 38"/>
                    <a:gd name="T20" fmla="*/ 22 w 2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22" h="38">
                      <a:moveTo>
                        <a:pt x="0" y="35"/>
                      </a:moveTo>
                      <a:lnTo>
                        <a:pt x="20" y="0"/>
                      </a:lnTo>
                      <a:lnTo>
                        <a:pt x="22" y="14"/>
                      </a:lnTo>
                      <a:lnTo>
                        <a:pt x="13" y="38"/>
                      </a:lnTo>
                      <a:lnTo>
                        <a:pt x="0" y="35"/>
                      </a:lnTo>
                      <a:close/>
                    </a:path>
                  </a:pathLst>
                </a:custGeom>
                <a:solidFill>
                  <a:srgbClr val="66664F"/>
                </a:solidFill>
                <a:ln w="9525">
                  <a:noFill/>
                  <a:round/>
                  <a:headEnd/>
                  <a:tailEnd/>
                </a:ln>
              </p:spPr>
              <p:txBody>
                <a:bodyPr/>
                <a:lstStyle/>
                <a:p>
                  <a:endParaRPr lang="en-US" sz="1725"/>
                </a:p>
              </p:txBody>
            </p:sp>
            <p:sp>
              <p:nvSpPr>
                <p:cNvPr id="5855" name="Freeform 203"/>
                <p:cNvSpPr>
                  <a:spLocks/>
                </p:cNvSpPr>
                <p:nvPr/>
              </p:nvSpPr>
              <p:spPr bwMode="auto">
                <a:xfrm>
                  <a:off x="4160" y="3682"/>
                  <a:ext cx="16" cy="21"/>
                </a:xfrm>
                <a:custGeom>
                  <a:avLst/>
                  <a:gdLst>
                    <a:gd name="T0" fmla="*/ 0 w 32"/>
                    <a:gd name="T1" fmla="*/ 20 h 41"/>
                    <a:gd name="T2" fmla="*/ 12 w 32"/>
                    <a:gd name="T3" fmla="*/ 0 h 41"/>
                    <a:gd name="T4" fmla="*/ 16 w 32"/>
                    <a:gd name="T5" fmla="*/ 6 h 41"/>
                    <a:gd name="T6" fmla="*/ 8 w 32"/>
                    <a:gd name="T7" fmla="*/ 21 h 41"/>
                    <a:gd name="T8" fmla="*/ 0 w 32"/>
                    <a:gd name="T9" fmla="*/ 20 h 41"/>
                    <a:gd name="T10" fmla="*/ 0 w 32"/>
                    <a:gd name="T11" fmla="*/ 20 h 41"/>
                    <a:gd name="T12" fmla="*/ 0 60000 65536"/>
                    <a:gd name="T13" fmla="*/ 0 60000 65536"/>
                    <a:gd name="T14" fmla="*/ 0 60000 65536"/>
                    <a:gd name="T15" fmla="*/ 0 60000 65536"/>
                    <a:gd name="T16" fmla="*/ 0 60000 65536"/>
                    <a:gd name="T17" fmla="*/ 0 60000 65536"/>
                    <a:gd name="T18" fmla="*/ 0 w 32"/>
                    <a:gd name="T19" fmla="*/ 0 h 41"/>
                    <a:gd name="T20" fmla="*/ 32 w 3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2" h="41">
                      <a:moveTo>
                        <a:pt x="0" y="39"/>
                      </a:moveTo>
                      <a:lnTo>
                        <a:pt x="25" y="0"/>
                      </a:lnTo>
                      <a:lnTo>
                        <a:pt x="32" y="11"/>
                      </a:lnTo>
                      <a:lnTo>
                        <a:pt x="17" y="41"/>
                      </a:lnTo>
                      <a:lnTo>
                        <a:pt x="0" y="39"/>
                      </a:lnTo>
                      <a:close/>
                    </a:path>
                  </a:pathLst>
                </a:custGeom>
                <a:solidFill>
                  <a:srgbClr val="66664F"/>
                </a:solidFill>
                <a:ln w="9525">
                  <a:noFill/>
                  <a:round/>
                  <a:headEnd/>
                  <a:tailEnd/>
                </a:ln>
              </p:spPr>
              <p:txBody>
                <a:bodyPr/>
                <a:lstStyle/>
                <a:p>
                  <a:endParaRPr lang="en-US" sz="1725"/>
                </a:p>
              </p:txBody>
            </p:sp>
            <p:sp>
              <p:nvSpPr>
                <p:cNvPr id="5856" name="Freeform 204"/>
                <p:cNvSpPr>
                  <a:spLocks/>
                </p:cNvSpPr>
                <p:nvPr/>
              </p:nvSpPr>
              <p:spPr bwMode="auto">
                <a:xfrm>
                  <a:off x="4185" y="3684"/>
                  <a:ext cx="16" cy="21"/>
                </a:xfrm>
                <a:custGeom>
                  <a:avLst/>
                  <a:gdLst>
                    <a:gd name="T0" fmla="*/ 0 w 31"/>
                    <a:gd name="T1" fmla="*/ 20 h 41"/>
                    <a:gd name="T2" fmla="*/ 13 w 31"/>
                    <a:gd name="T3" fmla="*/ 0 h 41"/>
                    <a:gd name="T4" fmla="*/ 16 w 31"/>
                    <a:gd name="T5" fmla="*/ 4 h 41"/>
                    <a:gd name="T6" fmla="*/ 8 w 31"/>
                    <a:gd name="T7" fmla="*/ 21 h 41"/>
                    <a:gd name="T8" fmla="*/ 0 w 31"/>
                    <a:gd name="T9" fmla="*/ 20 h 41"/>
                    <a:gd name="T10" fmla="*/ 0 w 31"/>
                    <a:gd name="T11" fmla="*/ 20 h 41"/>
                    <a:gd name="T12" fmla="*/ 0 60000 65536"/>
                    <a:gd name="T13" fmla="*/ 0 60000 65536"/>
                    <a:gd name="T14" fmla="*/ 0 60000 65536"/>
                    <a:gd name="T15" fmla="*/ 0 60000 65536"/>
                    <a:gd name="T16" fmla="*/ 0 60000 65536"/>
                    <a:gd name="T17" fmla="*/ 0 60000 65536"/>
                    <a:gd name="T18" fmla="*/ 0 w 31"/>
                    <a:gd name="T19" fmla="*/ 0 h 41"/>
                    <a:gd name="T20" fmla="*/ 31 w 31"/>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1" h="41">
                      <a:moveTo>
                        <a:pt x="0" y="40"/>
                      </a:moveTo>
                      <a:lnTo>
                        <a:pt x="25" y="0"/>
                      </a:lnTo>
                      <a:lnTo>
                        <a:pt x="31" y="7"/>
                      </a:lnTo>
                      <a:lnTo>
                        <a:pt x="16" y="41"/>
                      </a:lnTo>
                      <a:lnTo>
                        <a:pt x="0" y="40"/>
                      </a:lnTo>
                      <a:close/>
                    </a:path>
                  </a:pathLst>
                </a:custGeom>
                <a:solidFill>
                  <a:srgbClr val="66664F"/>
                </a:solidFill>
                <a:ln w="9525">
                  <a:noFill/>
                  <a:round/>
                  <a:headEnd/>
                  <a:tailEnd/>
                </a:ln>
              </p:spPr>
              <p:txBody>
                <a:bodyPr/>
                <a:lstStyle/>
                <a:p>
                  <a:endParaRPr lang="en-US" sz="1725"/>
                </a:p>
              </p:txBody>
            </p:sp>
            <p:sp>
              <p:nvSpPr>
                <p:cNvPr id="5857" name="Freeform 205"/>
                <p:cNvSpPr>
                  <a:spLocks/>
                </p:cNvSpPr>
                <p:nvPr/>
              </p:nvSpPr>
              <p:spPr bwMode="auto">
                <a:xfrm>
                  <a:off x="4207" y="3690"/>
                  <a:ext cx="19" cy="16"/>
                </a:xfrm>
                <a:custGeom>
                  <a:avLst/>
                  <a:gdLst>
                    <a:gd name="T0" fmla="*/ 0 w 38"/>
                    <a:gd name="T1" fmla="*/ 16 h 34"/>
                    <a:gd name="T2" fmla="*/ 13 w 38"/>
                    <a:gd name="T3" fmla="*/ 0 h 34"/>
                    <a:gd name="T4" fmla="*/ 19 w 38"/>
                    <a:gd name="T5" fmla="*/ 3 h 34"/>
                    <a:gd name="T6" fmla="*/ 5 w 38"/>
                    <a:gd name="T7" fmla="*/ 16 h 34"/>
                    <a:gd name="T8" fmla="*/ 0 w 38"/>
                    <a:gd name="T9" fmla="*/ 16 h 34"/>
                    <a:gd name="T10" fmla="*/ 0 w 38"/>
                    <a:gd name="T11" fmla="*/ 16 h 34"/>
                    <a:gd name="T12" fmla="*/ 0 60000 65536"/>
                    <a:gd name="T13" fmla="*/ 0 60000 65536"/>
                    <a:gd name="T14" fmla="*/ 0 60000 65536"/>
                    <a:gd name="T15" fmla="*/ 0 60000 65536"/>
                    <a:gd name="T16" fmla="*/ 0 60000 65536"/>
                    <a:gd name="T17" fmla="*/ 0 60000 65536"/>
                    <a:gd name="T18" fmla="*/ 0 w 38"/>
                    <a:gd name="T19" fmla="*/ 0 h 34"/>
                    <a:gd name="T20" fmla="*/ 38 w 38"/>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8" h="34">
                      <a:moveTo>
                        <a:pt x="0" y="34"/>
                      </a:moveTo>
                      <a:lnTo>
                        <a:pt x="27" y="0"/>
                      </a:lnTo>
                      <a:lnTo>
                        <a:pt x="38" y="6"/>
                      </a:lnTo>
                      <a:lnTo>
                        <a:pt x="11" y="34"/>
                      </a:lnTo>
                      <a:lnTo>
                        <a:pt x="0" y="34"/>
                      </a:lnTo>
                      <a:close/>
                    </a:path>
                  </a:pathLst>
                </a:custGeom>
                <a:solidFill>
                  <a:srgbClr val="66664F"/>
                </a:solidFill>
                <a:ln w="9525">
                  <a:noFill/>
                  <a:round/>
                  <a:headEnd/>
                  <a:tailEnd/>
                </a:ln>
              </p:spPr>
              <p:txBody>
                <a:bodyPr/>
                <a:lstStyle/>
                <a:p>
                  <a:endParaRPr lang="en-US" sz="1725"/>
                </a:p>
              </p:txBody>
            </p:sp>
            <p:sp>
              <p:nvSpPr>
                <p:cNvPr id="5858" name="Freeform 206"/>
                <p:cNvSpPr>
                  <a:spLocks/>
                </p:cNvSpPr>
                <p:nvPr/>
              </p:nvSpPr>
              <p:spPr bwMode="auto">
                <a:xfrm>
                  <a:off x="3955" y="3687"/>
                  <a:ext cx="12" cy="17"/>
                </a:xfrm>
                <a:custGeom>
                  <a:avLst/>
                  <a:gdLst>
                    <a:gd name="T0" fmla="*/ 0 w 25"/>
                    <a:gd name="T1" fmla="*/ 15 h 34"/>
                    <a:gd name="T2" fmla="*/ 12 w 25"/>
                    <a:gd name="T3" fmla="*/ 0 h 34"/>
                    <a:gd name="T4" fmla="*/ 12 w 25"/>
                    <a:gd name="T5" fmla="*/ 7 h 34"/>
                    <a:gd name="T6" fmla="*/ 6 w 25"/>
                    <a:gd name="T7" fmla="*/ 17 h 34"/>
                    <a:gd name="T8" fmla="*/ 0 w 25"/>
                    <a:gd name="T9" fmla="*/ 15 h 34"/>
                    <a:gd name="T10" fmla="*/ 0 w 25"/>
                    <a:gd name="T11" fmla="*/ 15 h 34"/>
                    <a:gd name="T12" fmla="*/ 0 60000 65536"/>
                    <a:gd name="T13" fmla="*/ 0 60000 65536"/>
                    <a:gd name="T14" fmla="*/ 0 60000 65536"/>
                    <a:gd name="T15" fmla="*/ 0 60000 65536"/>
                    <a:gd name="T16" fmla="*/ 0 60000 65536"/>
                    <a:gd name="T17" fmla="*/ 0 60000 65536"/>
                    <a:gd name="T18" fmla="*/ 0 w 25"/>
                    <a:gd name="T19" fmla="*/ 0 h 34"/>
                    <a:gd name="T20" fmla="*/ 25 w 2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5" h="34">
                      <a:moveTo>
                        <a:pt x="0" y="31"/>
                      </a:moveTo>
                      <a:lnTo>
                        <a:pt x="25" y="0"/>
                      </a:lnTo>
                      <a:lnTo>
                        <a:pt x="25" y="14"/>
                      </a:lnTo>
                      <a:lnTo>
                        <a:pt x="12" y="34"/>
                      </a:lnTo>
                      <a:lnTo>
                        <a:pt x="0" y="31"/>
                      </a:lnTo>
                      <a:close/>
                    </a:path>
                  </a:pathLst>
                </a:custGeom>
                <a:solidFill>
                  <a:srgbClr val="66664F"/>
                </a:solidFill>
                <a:ln w="9525">
                  <a:noFill/>
                  <a:round/>
                  <a:headEnd/>
                  <a:tailEnd/>
                </a:ln>
              </p:spPr>
              <p:txBody>
                <a:bodyPr/>
                <a:lstStyle/>
                <a:p>
                  <a:endParaRPr lang="en-US" sz="1725"/>
                </a:p>
              </p:txBody>
            </p:sp>
            <p:sp>
              <p:nvSpPr>
                <p:cNvPr id="5859" name="Freeform 207"/>
                <p:cNvSpPr>
                  <a:spLocks/>
                </p:cNvSpPr>
                <p:nvPr/>
              </p:nvSpPr>
              <p:spPr bwMode="auto">
                <a:xfrm>
                  <a:off x="3995" y="3693"/>
                  <a:ext cx="12" cy="13"/>
                </a:xfrm>
                <a:custGeom>
                  <a:avLst/>
                  <a:gdLst>
                    <a:gd name="T0" fmla="*/ 0 w 23"/>
                    <a:gd name="T1" fmla="*/ 12 h 26"/>
                    <a:gd name="T2" fmla="*/ 10 w 23"/>
                    <a:gd name="T3" fmla="*/ 0 h 26"/>
                    <a:gd name="T4" fmla="*/ 12 w 23"/>
                    <a:gd name="T5" fmla="*/ 3 h 26"/>
                    <a:gd name="T6" fmla="*/ 4 w 23"/>
                    <a:gd name="T7" fmla="*/ 13 h 26"/>
                    <a:gd name="T8" fmla="*/ 0 w 23"/>
                    <a:gd name="T9" fmla="*/ 12 h 26"/>
                    <a:gd name="T10" fmla="*/ 0 w 23"/>
                    <a:gd name="T11" fmla="*/ 12 h 26"/>
                    <a:gd name="T12" fmla="*/ 0 60000 65536"/>
                    <a:gd name="T13" fmla="*/ 0 60000 65536"/>
                    <a:gd name="T14" fmla="*/ 0 60000 65536"/>
                    <a:gd name="T15" fmla="*/ 0 60000 65536"/>
                    <a:gd name="T16" fmla="*/ 0 60000 65536"/>
                    <a:gd name="T17" fmla="*/ 0 60000 65536"/>
                    <a:gd name="T18" fmla="*/ 0 w 23"/>
                    <a:gd name="T19" fmla="*/ 0 h 26"/>
                    <a:gd name="T20" fmla="*/ 23 w 23"/>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3" h="26">
                      <a:moveTo>
                        <a:pt x="0" y="24"/>
                      </a:moveTo>
                      <a:lnTo>
                        <a:pt x="19" y="0"/>
                      </a:lnTo>
                      <a:lnTo>
                        <a:pt x="23" y="7"/>
                      </a:lnTo>
                      <a:lnTo>
                        <a:pt x="7" y="26"/>
                      </a:lnTo>
                      <a:lnTo>
                        <a:pt x="0" y="24"/>
                      </a:lnTo>
                      <a:close/>
                    </a:path>
                  </a:pathLst>
                </a:custGeom>
                <a:solidFill>
                  <a:srgbClr val="66664F"/>
                </a:solidFill>
                <a:ln w="9525">
                  <a:noFill/>
                  <a:round/>
                  <a:headEnd/>
                  <a:tailEnd/>
                </a:ln>
              </p:spPr>
              <p:txBody>
                <a:bodyPr/>
                <a:lstStyle/>
                <a:p>
                  <a:endParaRPr lang="en-US" sz="1725"/>
                </a:p>
              </p:txBody>
            </p:sp>
            <p:sp>
              <p:nvSpPr>
                <p:cNvPr id="5860" name="Freeform 208"/>
                <p:cNvSpPr>
                  <a:spLocks/>
                </p:cNvSpPr>
                <p:nvPr/>
              </p:nvSpPr>
              <p:spPr bwMode="auto">
                <a:xfrm>
                  <a:off x="4011" y="3693"/>
                  <a:ext cx="12" cy="15"/>
                </a:xfrm>
                <a:custGeom>
                  <a:avLst/>
                  <a:gdLst>
                    <a:gd name="T0" fmla="*/ 0 w 23"/>
                    <a:gd name="T1" fmla="*/ 14 h 29"/>
                    <a:gd name="T2" fmla="*/ 11 w 23"/>
                    <a:gd name="T3" fmla="*/ 0 h 29"/>
                    <a:gd name="T4" fmla="*/ 12 w 23"/>
                    <a:gd name="T5" fmla="*/ 5 h 29"/>
                    <a:gd name="T6" fmla="*/ 8 w 23"/>
                    <a:gd name="T7" fmla="*/ 15 h 29"/>
                    <a:gd name="T8" fmla="*/ 0 w 23"/>
                    <a:gd name="T9" fmla="*/ 14 h 29"/>
                    <a:gd name="T10" fmla="*/ 0 w 23"/>
                    <a:gd name="T11" fmla="*/ 14 h 29"/>
                    <a:gd name="T12" fmla="*/ 0 60000 65536"/>
                    <a:gd name="T13" fmla="*/ 0 60000 65536"/>
                    <a:gd name="T14" fmla="*/ 0 60000 65536"/>
                    <a:gd name="T15" fmla="*/ 0 60000 65536"/>
                    <a:gd name="T16" fmla="*/ 0 60000 65536"/>
                    <a:gd name="T17" fmla="*/ 0 60000 65536"/>
                    <a:gd name="T18" fmla="*/ 0 w 23"/>
                    <a:gd name="T19" fmla="*/ 0 h 29"/>
                    <a:gd name="T20" fmla="*/ 23 w 2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3" h="29">
                      <a:moveTo>
                        <a:pt x="0" y="27"/>
                      </a:moveTo>
                      <a:lnTo>
                        <a:pt x="22" y="0"/>
                      </a:lnTo>
                      <a:lnTo>
                        <a:pt x="23" y="10"/>
                      </a:lnTo>
                      <a:lnTo>
                        <a:pt x="15" y="29"/>
                      </a:lnTo>
                      <a:lnTo>
                        <a:pt x="0" y="27"/>
                      </a:lnTo>
                      <a:close/>
                    </a:path>
                  </a:pathLst>
                </a:custGeom>
                <a:solidFill>
                  <a:srgbClr val="66664F"/>
                </a:solidFill>
                <a:ln w="9525">
                  <a:noFill/>
                  <a:round/>
                  <a:headEnd/>
                  <a:tailEnd/>
                </a:ln>
              </p:spPr>
              <p:txBody>
                <a:bodyPr/>
                <a:lstStyle/>
                <a:p>
                  <a:endParaRPr lang="en-US" sz="1725"/>
                </a:p>
              </p:txBody>
            </p:sp>
            <p:sp>
              <p:nvSpPr>
                <p:cNvPr id="5861" name="Freeform 209"/>
                <p:cNvSpPr>
                  <a:spLocks/>
                </p:cNvSpPr>
                <p:nvPr/>
              </p:nvSpPr>
              <p:spPr bwMode="auto">
                <a:xfrm>
                  <a:off x="4078" y="3701"/>
                  <a:ext cx="14" cy="14"/>
                </a:xfrm>
                <a:custGeom>
                  <a:avLst/>
                  <a:gdLst>
                    <a:gd name="T0" fmla="*/ 0 w 28"/>
                    <a:gd name="T1" fmla="*/ 14 h 28"/>
                    <a:gd name="T2" fmla="*/ 12 w 28"/>
                    <a:gd name="T3" fmla="*/ 0 h 28"/>
                    <a:gd name="T4" fmla="*/ 14 w 28"/>
                    <a:gd name="T5" fmla="*/ 4 h 28"/>
                    <a:gd name="T6" fmla="*/ 9 w 28"/>
                    <a:gd name="T7" fmla="*/ 14 h 28"/>
                    <a:gd name="T8" fmla="*/ 0 w 28"/>
                    <a:gd name="T9" fmla="*/ 14 h 28"/>
                    <a:gd name="T10" fmla="*/ 0 w 28"/>
                    <a:gd name="T11" fmla="*/ 14 h 28"/>
                    <a:gd name="T12" fmla="*/ 0 60000 65536"/>
                    <a:gd name="T13" fmla="*/ 0 60000 65536"/>
                    <a:gd name="T14" fmla="*/ 0 60000 65536"/>
                    <a:gd name="T15" fmla="*/ 0 60000 65536"/>
                    <a:gd name="T16" fmla="*/ 0 60000 65536"/>
                    <a:gd name="T17" fmla="*/ 0 60000 65536"/>
                    <a:gd name="T18" fmla="*/ 0 w 28"/>
                    <a:gd name="T19" fmla="*/ 0 h 28"/>
                    <a:gd name="T20" fmla="*/ 28 w 2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8" h="28">
                      <a:moveTo>
                        <a:pt x="0" y="28"/>
                      </a:moveTo>
                      <a:lnTo>
                        <a:pt x="24" y="0"/>
                      </a:lnTo>
                      <a:lnTo>
                        <a:pt x="28" y="7"/>
                      </a:lnTo>
                      <a:lnTo>
                        <a:pt x="18" y="28"/>
                      </a:lnTo>
                      <a:lnTo>
                        <a:pt x="0" y="28"/>
                      </a:lnTo>
                      <a:close/>
                    </a:path>
                  </a:pathLst>
                </a:custGeom>
                <a:solidFill>
                  <a:srgbClr val="66664F"/>
                </a:solidFill>
                <a:ln w="9525">
                  <a:noFill/>
                  <a:round/>
                  <a:headEnd/>
                  <a:tailEnd/>
                </a:ln>
              </p:spPr>
              <p:txBody>
                <a:bodyPr/>
                <a:lstStyle/>
                <a:p>
                  <a:endParaRPr lang="en-US" sz="1725"/>
                </a:p>
              </p:txBody>
            </p:sp>
            <p:sp>
              <p:nvSpPr>
                <p:cNvPr id="5862" name="Freeform 210"/>
                <p:cNvSpPr>
                  <a:spLocks/>
                </p:cNvSpPr>
                <p:nvPr/>
              </p:nvSpPr>
              <p:spPr bwMode="auto">
                <a:xfrm>
                  <a:off x="4101" y="3704"/>
                  <a:ext cx="13" cy="15"/>
                </a:xfrm>
                <a:custGeom>
                  <a:avLst/>
                  <a:gdLst>
                    <a:gd name="T0" fmla="*/ 0 w 27"/>
                    <a:gd name="T1" fmla="*/ 13 h 29"/>
                    <a:gd name="T2" fmla="*/ 10 w 27"/>
                    <a:gd name="T3" fmla="*/ 0 h 29"/>
                    <a:gd name="T4" fmla="*/ 13 w 27"/>
                    <a:gd name="T5" fmla="*/ 4 h 29"/>
                    <a:gd name="T6" fmla="*/ 6 w 27"/>
                    <a:gd name="T7" fmla="*/ 15 h 29"/>
                    <a:gd name="T8" fmla="*/ 0 w 27"/>
                    <a:gd name="T9" fmla="*/ 13 h 29"/>
                    <a:gd name="T10" fmla="*/ 0 w 27"/>
                    <a:gd name="T11" fmla="*/ 13 h 29"/>
                    <a:gd name="T12" fmla="*/ 0 60000 65536"/>
                    <a:gd name="T13" fmla="*/ 0 60000 65536"/>
                    <a:gd name="T14" fmla="*/ 0 60000 65536"/>
                    <a:gd name="T15" fmla="*/ 0 60000 65536"/>
                    <a:gd name="T16" fmla="*/ 0 60000 65536"/>
                    <a:gd name="T17" fmla="*/ 0 60000 65536"/>
                    <a:gd name="T18" fmla="*/ 0 w 27"/>
                    <a:gd name="T19" fmla="*/ 0 h 29"/>
                    <a:gd name="T20" fmla="*/ 27 w 27"/>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7" h="29">
                      <a:moveTo>
                        <a:pt x="0" y="26"/>
                      </a:moveTo>
                      <a:lnTo>
                        <a:pt x="21" y="0"/>
                      </a:lnTo>
                      <a:lnTo>
                        <a:pt x="27" y="7"/>
                      </a:lnTo>
                      <a:lnTo>
                        <a:pt x="13" y="29"/>
                      </a:lnTo>
                      <a:lnTo>
                        <a:pt x="0" y="26"/>
                      </a:lnTo>
                      <a:close/>
                    </a:path>
                  </a:pathLst>
                </a:custGeom>
                <a:solidFill>
                  <a:srgbClr val="66664F"/>
                </a:solidFill>
                <a:ln w="9525">
                  <a:noFill/>
                  <a:round/>
                  <a:headEnd/>
                  <a:tailEnd/>
                </a:ln>
              </p:spPr>
              <p:txBody>
                <a:bodyPr/>
                <a:lstStyle/>
                <a:p>
                  <a:endParaRPr lang="en-US" sz="1725"/>
                </a:p>
              </p:txBody>
            </p:sp>
            <p:sp>
              <p:nvSpPr>
                <p:cNvPr id="5863" name="Freeform 211"/>
                <p:cNvSpPr>
                  <a:spLocks/>
                </p:cNvSpPr>
                <p:nvPr/>
              </p:nvSpPr>
              <p:spPr bwMode="auto">
                <a:xfrm>
                  <a:off x="4166" y="3709"/>
                  <a:ext cx="14" cy="19"/>
                </a:xfrm>
                <a:custGeom>
                  <a:avLst/>
                  <a:gdLst>
                    <a:gd name="T0" fmla="*/ 0 w 26"/>
                    <a:gd name="T1" fmla="*/ 18 h 36"/>
                    <a:gd name="T2" fmla="*/ 14 w 26"/>
                    <a:gd name="T3" fmla="*/ 0 h 36"/>
                    <a:gd name="T4" fmla="*/ 14 w 26"/>
                    <a:gd name="T5" fmla="*/ 7 h 36"/>
                    <a:gd name="T6" fmla="*/ 9 w 26"/>
                    <a:gd name="T7" fmla="*/ 19 h 36"/>
                    <a:gd name="T8" fmla="*/ 0 w 26"/>
                    <a:gd name="T9" fmla="*/ 18 h 36"/>
                    <a:gd name="T10" fmla="*/ 0 w 26"/>
                    <a:gd name="T11" fmla="*/ 18 h 36"/>
                    <a:gd name="T12" fmla="*/ 0 60000 65536"/>
                    <a:gd name="T13" fmla="*/ 0 60000 65536"/>
                    <a:gd name="T14" fmla="*/ 0 60000 65536"/>
                    <a:gd name="T15" fmla="*/ 0 60000 65536"/>
                    <a:gd name="T16" fmla="*/ 0 60000 65536"/>
                    <a:gd name="T17" fmla="*/ 0 60000 65536"/>
                    <a:gd name="T18" fmla="*/ 0 w 26"/>
                    <a:gd name="T19" fmla="*/ 0 h 36"/>
                    <a:gd name="T20" fmla="*/ 26 w 2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6" h="36">
                      <a:moveTo>
                        <a:pt x="0" y="35"/>
                      </a:moveTo>
                      <a:lnTo>
                        <a:pt x="26" y="0"/>
                      </a:lnTo>
                      <a:lnTo>
                        <a:pt x="26" y="13"/>
                      </a:lnTo>
                      <a:lnTo>
                        <a:pt x="17" y="36"/>
                      </a:lnTo>
                      <a:lnTo>
                        <a:pt x="0" y="35"/>
                      </a:lnTo>
                      <a:close/>
                    </a:path>
                  </a:pathLst>
                </a:custGeom>
                <a:solidFill>
                  <a:srgbClr val="66664F"/>
                </a:solidFill>
                <a:ln w="9525">
                  <a:noFill/>
                  <a:round/>
                  <a:headEnd/>
                  <a:tailEnd/>
                </a:ln>
              </p:spPr>
              <p:txBody>
                <a:bodyPr/>
                <a:lstStyle/>
                <a:p>
                  <a:endParaRPr lang="en-US" sz="1725"/>
                </a:p>
              </p:txBody>
            </p:sp>
            <p:sp>
              <p:nvSpPr>
                <p:cNvPr id="5864" name="Freeform 212"/>
                <p:cNvSpPr>
                  <a:spLocks/>
                </p:cNvSpPr>
                <p:nvPr/>
              </p:nvSpPr>
              <p:spPr bwMode="auto">
                <a:xfrm>
                  <a:off x="4052" y="3723"/>
                  <a:ext cx="153" cy="38"/>
                </a:xfrm>
                <a:custGeom>
                  <a:avLst/>
                  <a:gdLst>
                    <a:gd name="T0" fmla="*/ 11 w 307"/>
                    <a:gd name="T1" fmla="*/ 11 h 74"/>
                    <a:gd name="T2" fmla="*/ 14 w 307"/>
                    <a:gd name="T3" fmla="*/ 12 h 74"/>
                    <a:gd name="T4" fmla="*/ 19 w 307"/>
                    <a:gd name="T5" fmla="*/ 12 h 74"/>
                    <a:gd name="T6" fmla="*/ 22 w 307"/>
                    <a:gd name="T7" fmla="*/ 13 h 74"/>
                    <a:gd name="T8" fmla="*/ 26 w 307"/>
                    <a:gd name="T9" fmla="*/ 13 h 74"/>
                    <a:gd name="T10" fmla="*/ 30 w 307"/>
                    <a:gd name="T11" fmla="*/ 13 h 74"/>
                    <a:gd name="T12" fmla="*/ 34 w 307"/>
                    <a:gd name="T13" fmla="*/ 14 h 74"/>
                    <a:gd name="T14" fmla="*/ 39 w 307"/>
                    <a:gd name="T15" fmla="*/ 15 h 74"/>
                    <a:gd name="T16" fmla="*/ 44 w 307"/>
                    <a:gd name="T17" fmla="*/ 15 h 74"/>
                    <a:gd name="T18" fmla="*/ 48 w 307"/>
                    <a:gd name="T19" fmla="*/ 16 h 74"/>
                    <a:gd name="T20" fmla="*/ 54 w 307"/>
                    <a:gd name="T21" fmla="*/ 18 h 74"/>
                    <a:gd name="T22" fmla="*/ 59 w 307"/>
                    <a:gd name="T23" fmla="*/ 18 h 74"/>
                    <a:gd name="T24" fmla="*/ 64 w 307"/>
                    <a:gd name="T25" fmla="*/ 20 h 74"/>
                    <a:gd name="T26" fmla="*/ 69 w 307"/>
                    <a:gd name="T27" fmla="*/ 20 h 74"/>
                    <a:gd name="T28" fmla="*/ 75 w 307"/>
                    <a:gd name="T29" fmla="*/ 21 h 74"/>
                    <a:gd name="T30" fmla="*/ 80 w 307"/>
                    <a:gd name="T31" fmla="*/ 22 h 74"/>
                    <a:gd name="T32" fmla="*/ 86 w 307"/>
                    <a:gd name="T33" fmla="*/ 23 h 74"/>
                    <a:gd name="T34" fmla="*/ 91 w 307"/>
                    <a:gd name="T35" fmla="*/ 23 h 74"/>
                    <a:gd name="T36" fmla="*/ 97 w 307"/>
                    <a:gd name="T37" fmla="*/ 24 h 74"/>
                    <a:gd name="T38" fmla="*/ 102 w 307"/>
                    <a:gd name="T39" fmla="*/ 25 h 74"/>
                    <a:gd name="T40" fmla="*/ 107 w 307"/>
                    <a:gd name="T41" fmla="*/ 25 h 74"/>
                    <a:gd name="T42" fmla="*/ 111 w 307"/>
                    <a:gd name="T43" fmla="*/ 26 h 74"/>
                    <a:gd name="T44" fmla="*/ 116 w 307"/>
                    <a:gd name="T45" fmla="*/ 27 h 74"/>
                    <a:gd name="T46" fmla="*/ 120 w 307"/>
                    <a:gd name="T47" fmla="*/ 27 h 74"/>
                    <a:gd name="T48" fmla="*/ 124 w 307"/>
                    <a:gd name="T49" fmla="*/ 28 h 74"/>
                    <a:gd name="T50" fmla="*/ 127 w 307"/>
                    <a:gd name="T51" fmla="*/ 28 h 74"/>
                    <a:gd name="T52" fmla="*/ 131 w 307"/>
                    <a:gd name="T53" fmla="*/ 29 h 74"/>
                    <a:gd name="T54" fmla="*/ 136 w 307"/>
                    <a:gd name="T55" fmla="*/ 30 h 74"/>
                    <a:gd name="T56" fmla="*/ 152 w 307"/>
                    <a:gd name="T57" fmla="*/ 16 h 74"/>
                    <a:gd name="T58" fmla="*/ 141 w 307"/>
                    <a:gd name="T59" fmla="*/ 38 h 74"/>
                    <a:gd name="T60" fmla="*/ 140 w 307"/>
                    <a:gd name="T61" fmla="*/ 37 h 74"/>
                    <a:gd name="T62" fmla="*/ 135 w 307"/>
                    <a:gd name="T63" fmla="*/ 37 h 74"/>
                    <a:gd name="T64" fmla="*/ 132 w 307"/>
                    <a:gd name="T65" fmla="*/ 36 h 74"/>
                    <a:gd name="T66" fmla="*/ 129 w 307"/>
                    <a:gd name="T67" fmla="*/ 36 h 74"/>
                    <a:gd name="T68" fmla="*/ 125 w 307"/>
                    <a:gd name="T69" fmla="*/ 35 h 74"/>
                    <a:gd name="T70" fmla="*/ 121 w 307"/>
                    <a:gd name="T71" fmla="*/ 35 h 74"/>
                    <a:gd name="T72" fmla="*/ 116 w 307"/>
                    <a:gd name="T73" fmla="*/ 34 h 74"/>
                    <a:gd name="T74" fmla="*/ 111 w 307"/>
                    <a:gd name="T75" fmla="*/ 33 h 74"/>
                    <a:gd name="T76" fmla="*/ 105 w 307"/>
                    <a:gd name="T77" fmla="*/ 32 h 74"/>
                    <a:gd name="T78" fmla="*/ 100 w 307"/>
                    <a:gd name="T79" fmla="*/ 31 h 74"/>
                    <a:gd name="T80" fmla="*/ 94 w 307"/>
                    <a:gd name="T81" fmla="*/ 30 h 74"/>
                    <a:gd name="T82" fmla="*/ 88 w 307"/>
                    <a:gd name="T83" fmla="*/ 29 h 74"/>
                    <a:gd name="T84" fmla="*/ 82 w 307"/>
                    <a:gd name="T85" fmla="*/ 28 h 74"/>
                    <a:gd name="T86" fmla="*/ 76 w 307"/>
                    <a:gd name="T87" fmla="*/ 28 h 74"/>
                    <a:gd name="T88" fmla="*/ 69 w 307"/>
                    <a:gd name="T89" fmla="*/ 26 h 74"/>
                    <a:gd name="T90" fmla="*/ 63 w 307"/>
                    <a:gd name="T91" fmla="*/ 25 h 74"/>
                    <a:gd name="T92" fmla="*/ 57 w 307"/>
                    <a:gd name="T93" fmla="*/ 24 h 74"/>
                    <a:gd name="T94" fmla="*/ 50 w 307"/>
                    <a:gd name="T95" fmla="*/ 23 h 74"/>
                    <a:gd name="T96" fmla="*/ 44 w 307"/>
                    <a:gd name="T97" fmla="*/ 22 h 74"/>
                    <a:gd name="T98" fmla="*/ 39 w 307"/>
                    <a:gd name="T99" fmla="*/ 21 h 74"/>
                    <a:gd name="T100" fmla="*/ 33 w 307"/>
                    <a:gd name="T101" fmla="*/ 20 h 74"/>
                    <a:gd name="T102" fmla="*/ 28 w 307"/>
                    <a:gd name="T103" fmla="*/ 20 h 74"/>
                    <a:gd name="T104" fmla="*/ 22 w 307"/>
                    <a:gd name="T105" fmla="*/ 18 h 74"/>
                    <a:gd name="T106" fmla="*/ 17 w 307"/>
                    <a:gd name="T107" fmla="*/ 18 h 74"/>
                    <a:gd name="T108" fmla="*/ 14 w 307"/>
                    <a:gd name="T109" fmla="*/ 17 h 74"/>
                    <a:gd name="T110" fmla="*/ 10 w 307"/>
                    <a:gd name="T111" fmla="*/ 16 h 74"/>
                    <a:gd name="T112" fmla="*/ 6 w 307"/>
                    <a:gd name="T113" fmla="*/ 15 h 74"/>
                    <a:gd name="T114" fmla="*/ 3 w 307"/>
                    <a:gd name="T115" fmla="*/ 15 h 74"/>
                    <a:gd name="T116" fmla="*/ 0 w 307"/>
                    <a:gd name="T117" fmla="*/ 15 h 74"/>
                    <a:gd name="T118" fmla="*/ 18 w 307"/>
                    <a:gd name="T119" fmla="*/ 0 h 74"/>
                    <a:gd name="T120" fmla="*/ 10 w 307"/>
                    <a:gd name="T121" fmla="*/ 11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
                    <a:gd name="T184" fmla="*/ 0 h 74"/>
                    <a:gd name="T185" fmla="*/ 307 w 307"/>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 h="74">
                      <a:moveTo>
                        <a:pt x="20" y="22"/>
                      </a:moveTo>
                      <a:lnTo>
                        <a:pt x="22" y="22"/>
                      </a:lnTo>
                      <a:lnTo>
                        <a:pt x="25" y="22"/>
                      </a:lnTo>
                      <a:lnTo>
                        <a:pt x="28" y="23"/>
                      </a:lnTo>
                      <a:lnTo>
                        <a:pt x="32" y="23"/>
                      </a:lnTo>
                      <a:lnTo>
                        <a:pt x="38" y="23"/>
                      </a:lnTo>
                      <a:lnTo>
                        <a:pt x="41" y="23"/>
                      </a:lnTo>
                      <a:lnTo>
                        <a:pt x="45" y="25"/>
                      </a:lnTo>
                      <a:lnTo>
                        <a:pt x="48" y="25"/>
                      </a:lnTo>
                      <a:lnTo>
                        <a:pt x="53" y="26"/>
                      </a:lnTo>
                      <a:lnTo>
                        <a:pt x="57" y="26"/>
                      </a:lnTo>
                      <a:lnTo>
                        <a:pt x="60" y="26"/>
                      </a:lnTo>
                      <a:lnTo>
                        <a:pt x="64" y="27"/>
                      </a:lnTo>
                      <a:lnTo>
                        <a:pt x="69" y="27"/>
                      </a:lnTo>
                      <a:lnTo>
                        <a:pt x="73" y="29"/>
                      </a:lnTo>
                      <a:lnTo>
                        <a:pt x="78" y="29"/>
                      </a:lnTo>
                      <a:lnTo>
                        <a:pt x="82" y="29"/>
                      </a:lnTo>
                      <a:lnTo>
                        <a:pt x="88" y="30"/>
                      </a:lnTo>
                      <a:lnTo>
                        <a:pt x="92" y="32"/>
                      </a:lnTo>
                      <a:lnTo>
                        <a:pt x="97" y="32"/>
                      </a:lnTo>
                      <a:lnTo>
                        <a:pt x="103" y="33"/>
                      </a:lnTo>
                      <a:lnTo>
                        <a:pt x="108" y="35"/>
                      </a:lnTo>
                      <a:lnTo>
                        <a:pt x="113" y="35"/>
                      </a:lnTo>
                      <a:lnTo>
                        <a:pt x="119" y="36"/>
                      </a:lnTo>
                      <a:lnTo>
                        <a:pt x="125" y="36"/>
                      </a:lnTo>
                      <a:lnTo>
                        <a:pt x="129" y="38"/>
                      </a:lnTo>
                      <a:lnTo>
                        <a:pt x="135" y="38"/>
                      </a:lnTo>
                      <a:lnTo>
                        <a:pt x="139" y="39"/>
                      </a:lnTo>
                      <a:lnTo>
                        <a:pt x="145" y="39"/>
                      </a:lnTo>
                      <a:lnTo>
                        <a:pt x="151" y="41"/>
                      </a:lnTo>
                      <a:lnTo>
                        <a:pt x="155" y="41"/>
                      </a:lnTo>
                      <a:lnTo>
                        <a:pt x="161" y="42"/>
                      </a:lnTo>
                      <a:lnTo>
                        <a:pt x="167" y="42"/>
                      </a:lnTo>
                      <a:lnTo>
                        <a:pt x="173" y="44"/>
                      </a:lnTo>
                      <a:lnTo>
                        <a:pt x="177" y="44"/>
                      </a:lnTo>
                      <a:lnTo>
                        <a:pt x="183" y="45"/>
                      </a:lnTo>
                      <a:lnTo>
                        <a:pt x="188" y="45"/>
                      </a:lnTo>
                      <a:lnTo>
                        <a:pt x="194" y="47"/>
                      </a:lnTo>
                      <a:lnTo>
                        <a:pt x="199" y="47"/>
                      </a:lnTo>
                      <a:lnTo>
                        <a:pt x="204" y="48"/>
                      </a:lnTo>
                      <a:lnTo>
                        <a:pt x="210" y="48"/>
                      </a:lnTo>
                      <a:lnTo>
                        <a:pt x="214" y="49"/>
                      </a:lnTo>
                      <a:lnTo>
                        <a:pt x="219" y="49"/>
                      </a:lnTo>
                      <a:lnTo>
                        <a:pt x="223" y="51"/>
                      </a:lnTo>
                      <a:lnTo>
                        <a:pt x="227" y="51"/>
                      </a:lnTo>
                      <a:lnTo>
                        <a:pt x="232" y="52"/>
                      </a:lnTo>
                      <a:lnTo>
                        <a:pt x="236" y="52"/>
                      </a:lnTo>
                      <a:lnTo>
                        <a:pt x="241" y="52"/>
                      </a:lnTo>
                      <a:lnTo>
                        <a:pt x="245" y="54"/>
                      </a:lnTo>
                      <a:lnTo>
                        <a:pt x="249" y="55"/>
                      </a:lnTo>
                      <a:lnTo>
                        <a:pt x="252" y="55"/>
                      </a:lnTo>
                      <a:lnTo>
                        <a:pt x="255" y="55"/>
                      </a:lnTo>
                      <a:lnTo>
                        <a:pt x="258" y="55"/>
                      </a:lnTo>
                      <a:lnTo>
                        <a:pt x="263" y="57"/>
                      </a:lnTo>
                      <a:lnTo>
                        <a:pt x="267" y="57"/>
                      </a:lnTo>
                      <a:lnTo>
                        <a:pt x="273" y="58"/>
                      </a:lnTo>
                      <a:lnTo>
                        <a:pt x="279" y="60"/>
                      </a:lnTo>
                      <a:lnTo>
                        <a:pt x="304" y="32"/>
                      </a:lnTo>
                      <a:lnTo>
                        <a:pt x="307" y="41"/>
                      </a:lnTo>
                      <a:lnTo>
                        <a:pt x="283" y="74"/>
                      </a:lnTo>
                      <a:lnTo>
                        <a:pt x="282" y="74"/>
                      </a:lnTo>
                      <a:lnTo>
                        <a:pt x="280" y="73"/>
                      </a:lnTo>
                      <a:lnTo>
                        <a:pt x="276" y="73"/>
                      </a:lnTo>
                      <a:lnTo>
                        <a:pt x="271" y="73"/>
                      </a:lnTo>
                      <a:lnTo>
                        <a:pt x="268" y="71"/>
                      </a:lnTo>
                      <a:lnTo>
                        <a:pt x="265" y="71"/>
                      </a:lnTo>
                      <a:lnTo>
                        <a:pt x="263" y="70"/>
                      </a:lnTo>
                      <a:lnTo>
                        <a:pt x="258" y="70"/>
                      </a:lnTo>
                      <a:lnTo>
                        <a:pt x="254" y="69"/>
                      </a:lnTo>
                      <a:lnTo>
                        <a:pt x="251" y="69"/>
                      </a:lnTo>
                      <a:lnTo>
                        <a:pt x="246" y="69"/>
                      </a:lnTo>
                      <a:lnTo>
                        <a:pt x="242" y="69"/>
                      </a:lnTo>
                      <a:lnTo>
                        <a:pt x="238" y="67"/>
                      </a:lnTo>
                      <a:lnTo>
                        <a:pt x="233" y="66"/>
                      </a:lnTo>
                      <a:lnTo>
                        <a:pt x="227" y="66"/>
                      </a:lnTo>
                      <a:lnTo>
                        <a:pt x="223" y="64"/>
                      </a:lnTo>
                      <a:lnTo>
                        <a:pt x="217" y="63"/>
                      </a:lnTo>
                      <a:lnTo>
                        <a:pt x="211" y="63"/>
                      </a:lnTo>
                      <a:lnTo>
                        <a:pt x="205" y="61"/>
                      </a:lnTo>
                      <a:lnTo>
                        <a:pt x="201" y="61"/>
                      </a:lnTo>
                      <a:lnTo>
                        <a:pt x="195" y="60"/>
                      </a:lnTo>
                      <a:lnTo>
                        <a:pt x="189" y="58"/>
                      </a:lnTo>
                      <a:lnTo>
                        <a:pt x="182" y="57"/>
                      </a:lnTo>
                      <a:lnTo>
                        <a:pt x="176" y="57"/>
                      </a:lnTo>
                      <a:lnTo>
                        <a:pt x="170" y="55"/>
                      </a:lnTo>
                      <a:lnTo>
                        <a:pt x="164" y="55"/>
                      </a:lnTo>
                      <a:lnTo>
                        <a:pt x="158" y="54"/>
                      </a:lnTo>
                      <a:lnTo>
                        <a:pt x="152" y="54"/>
                      </a:lnTo>
                      <a:lnTo>
                        <a:pt x="145" y="52"/>
                      </a:lnTo>
                      <a:lnTo>
                        <a:pt x="139" y="51"/>
                      </a:lnTo>
                      <a:lnTo>
                        <a:pt x="132" y="49"/>
                      </a:lnTo>
                      <a:lnTo>
                        <a:pt x="126" y="49"/>
                      </a:lnTo>
                      <a:lnTo>
                        <a:pt x="119" y="48"/>
                      </a:lnTo>
                      <a:lnTo>
                        <a:pt x="114" y="47"/>
                      </a:lnTo>
                      <a:lnTo>
                        <a:pt x="107" y="45"/>
                      </a:lnTo>
                      <a:lnTo>
                        <a:pt x="101" y="45"/>
                      </a:lnTo>
                      <a:lnTo>
                        <a:pt x="95" y="44"/>
                      </a:lnTo>
                      <a:lnTo>
                        <a:pt x="89" y="42"/>
                      </a:lnTo>
                      <a:lnTo>
                        <a:pt x="82" y="42"/>
                      </a:lnTo>
                      <a:lnTo>
                        <a:pt x="78" y="41"/>
                      </a:lnTo>
                      <a:lnTo>
                        <a:pt x="72" y="39"/>
                      </a:lnTo>
                      <a:lnTo>
                        <a:pt x="66" y="39"/>
                      </a:lnTo>
                      <a:lnTo>
                        <a:pt x="61" y="38"/>
                      </a:lnTo>
                      <a:lnTo>
                        <a:pt x="56" y="38"/>
                      </a:lnTo>
                      <a:lnTo>
                        <a:pt x="50" y="36"/>
                      </a:lnTo>
                      <a:lnTo>
                        <a:pt x="45" y="36"/>
                      </a:lnTo>
                      <a:lnTo>
                        <a:pt x="41" y="35"/>
                      </a:lnTo>
                      <a:lnTo>
                        <a:pt x="35" y="35"/>
                      </a:lnTo>
                      <a:lnTo>
                        <a:pt x="31" y="33"/>
                      </a:lnTo>
                      <a:lnTo>
                        <a:pt x="28" y="33"/>
                      </a:lnTo>
                      <a:lnTo>
                        <a:pt x="23" y="32"/>
                      </a:lnTo>
                      <a:lnTo>
                        <a:pt x="20" y="32"/>
                      </a:lnTo>
                      <a:lnTo>
                        <a:pt x="16" y="32"/>
                      </a:lnTo>
                      <a:lnTo>
                        <a:pt x="13" y="30"/>
                      </a:lnTo>
                      <a:lnTo>
                        <a:pt x="10" y="30"/>
                      </a:lnTo>
                      <a:lnTo>
                        <a:pt x="7" y="30"/>
                      </a:lnTo>
                      <a:lnTo>
                        <a:pt x="1" y="29"/>
                      </a:lnTo>
                      <a:lnTo>
                        <a:pt x="0" y="29"/>
                      </a:lnTo>
                      <a:lnTo>
                        <a:pt x="29" y="1"/>
                      </a:lnTo>
                      <a:lnTo>
                        <a:pt x="36" y="0"/>
                      </a:lnTo>
                      <a:lnTo>
                        <a:pt x="20" y="22"/>
                      </a:lnTo>
                      <a:close/>
                    </a:path>
                  </a:pathLst>
                </a:custGeom>
                <a:solidFill>
                  <a:srgbClr val="66664F"/>
                </a:solidFill>
                <a:ln w="9525">
                  <a:noFill/>
                  <a:round/>
                  <a:headEnd/>
                  <a:tailEnd/>
                </a:ln>
              </p:spPr>
              <p:txBody>
                <a:bodyPr/>
                <a:lstStyle/>
                <a:p>
                  <a:endParaRPr lang="en-US" sz="1725"/>
                </a:p>
              </p:txBody>
            </p:sp>
            <p:sp>
              <p:nvSpPr>
                <p:cNvPr id="5865" name="Freeform 213"/>
                <p:cNvSpPr>
                  <a:spLocks/>
                </p:cNvSpPr>
                <p:nvPr/>
              </p:nvSpPr>
              <p:spPr bwMode="auto">
                <a:xfrm>
                  <a:off x="4029" y="3742"/>
                  <a:ext cx="160" cy="38"/>
                </a:xfrm>
                <a:custGeom>
                  <a:avLst/>
                  <a:gdLst>
                    <a:gd name="T0" fmla="*/ 73 w 320"/>
                    <a:gd name="T1" fmla="*/ 23 h 76"/>
                    <a:gd name="T2" fmla="*/ 149 w 320"/>
                    <a:gd name="T3" fmla="*/ 31 h 76"/>
                    <a:gd name="T4" fmla="*/ 160 w 320"/>
                    <a:gd name="T5" fmla="*/ 24 h 76"/>
                    <a:gd name="T6" fmla="*/ 150 w 320"/>
                    <a:gd name="T7" fmla="*/ 38 h 76"/>
                    <a:gd name="T8" fmla="*/ 148 w 320"/>
                    <a:gd name="T9" fmla="*/ 38 h 76"/>
                    <a:gd name="T10" fmla="*/ 144 w 320"/>
                    <a:gd name="T11" fmla="*/ 37 h 76"/>
                    <a:gd name="T12" fmla="*/ 139 w 320"/>
                    <a:gd name="T13" fmla="*/ 36 h 76"/>
                    <a:gd name="T14" fmla="*/ 135 w 320"/>
                    <a:gd name="T15" fmla="*/ 36 h 76"/>
                    <a:gd name="T16" fmla="*/ 132 w 320"/>
                    <a:gd name="T17" fmla="*/ 36 h 76"/>
                    <a:gd name="T18" fmla="*/ 127 w 320"/>
                    <a:gd name="T19" fmla="*/ 35 h 76"/>
                    <a:gd name="T20" fmla="*/ 122 w 320"/>
                    <a:gd name="T21" fmla="*/ 35 h 76"/>
                    <a:gd name="T22" fmla="*/ 117 w 320"/>
                    <a:gd name="T23" fmla="*/ 34 h 76"/>
                    <a:gd name="T24" fmla="*/ 112 w 320"/>
                    <a:gd name="T25" fmla="*/ 33 h 76"/>
                    <a:gd name="T26" fmla="*/ 107 w 320"/>
                    <a:gd name="T27" fmla="*/ 33 h 76"/>
                    <a:gd name="T28" fmla="*/ 101 w 320"/>
                    <a:gd name="T29" fmla="*/ 31 h 76"/>
                    <a:gd name="T30" fmla="*/ 95 w 320"/>
                    <a:gd name="T31" fmla="*/ 31 h 76"/>
                    <a:gd name="T32" fmla="*/ 89 w 320"/>
                    <a:gd name="T33" fmla="*/ 30 h 76"/>
                    <a:gd name="T34" fmla="*/ 84 w 320"/>
                    <a:gd name="T35" fmla="*/ 29 h 76"/>
                    <a:gd name="T36" fmla="*/ 77 w 320"/>
                    <a:gd name="T37" fmla="*/ 28 h 76"/>
                    <a:gd name="T38" fmla="*/ 71 w 320"/>
                    <a:gd name="T39" fmla="*/ 28 h 76"/>
                    <a:gd name="T40" fmla="*/ 65 w 320"/>
                    <a:gd name="T41" fmla="*/ 27 h 76"/>
                    <a:gd name="T42" fmla="*/ 58 w 320"/>
                    <a:gd name="T43" fmla="*/ 26 h 76"/>
                    <a:gd name="T44" fmla="*/ 52 w 320"/>
                    <a:gd name="T45" fmla="*/ 25 h 76"/>
                    <a:gd name="T46" fmla="*/ 46 w 320"/>
                    <a:gd name="T47" fmla="*/ 24 h 76"/>
                    <a:gd name="T48" fmla="*/ 40 w 320"/>
                    <a:gd name="T49" fmla="*/ 23 h 76"/>
                    <a:gd name="T50" fmla="*/ 34 w 320"/>
                    <a:gd name="T51" fmla="*/ 23 h 76"/>
                    <a:gd name="T52" fmla="*/ 28 w 320"/>
                    <a:gd name="T53" fmla="*/ 21 h 76"/>
                    <a:gd name="T54" fmla="*/ 23 w 320"/>
                    <a:gd name="T55" fmla="*/ 20 h 76"/>
                    <a:gd name="T56" fmla="*/ 17 w 320"/>
                    <a:gd name="T57" fmla="*/ 20 h 76"/>
                    <a:gd name="T58" fmla="*/ 12 w 320"/>
                    <a:gd name="T59" fmla="*/ 19 h 76"/>
                    <a:gd name="T60" fmla="*/ 6 w 320"/>
                    <a:gd name="T61" fmla="*/ 18 h 76"/>
                    <a:gd name="T62" fmla="*/ 1 w 320"/>
                    <a:gd name="T63" fmla="*/ 17 h 76"/>
                    <a:gd name="T64" fmla="*/ 18 w 320"/>
                    <a:gd name="T65" fmla="*/ 0 h 76"/>
                    <a:gd name="T66" fmla="*/ 10 w 320"/>
                    <a:gd name="T67" fmla="*/ 13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76"/>
                    <a:gd name="T104" fmla="*/ 320 w 320"/>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76">
                      <a:moveTo>
                        <a:pt x="21" y="27"/>
                      </a:moveTo>
                      <a:lnTo>
                        <a:pt x="146" y="47"/>
                      </a:lnTo>
                      <a:lnTo>
                        <a:pt x="231" y="59"/>
                      </a:lnTo>
                      <a:lnTo>
                        <a:pt x="298" y="62"/>
                      </a:lnTo>
                      <a:lnTo>
                        <a:pt x="311" y="41"/>
                      </a:lnTo>
                      <a:lnTo>
                        <a:pt x="320" y="49"/>
                      </a:lnTo>
                      <a:lnTo>
                        <a:pt x="301" y="76"/>
                      </a:lnTo>
                      <a:lnTo>
                        <a:pt x="300" y="75"/>
                      </a:lnTo>
                      <a:lnTo>
                        <a:pt x="298" y="75"/>
                      </a:lnTo>
                      <a:lnTo>
                        <a:pt x="295" y="75"/>
                      </a:lnTo>
                      <a:lnTo>
                        <a:pt x="292" y="75"/>
                      </a:lnTo>
                      <a:lnTo>
                        <a:pt x="287" y="74"/>
                      </a:lnTo>
                      <a:lnTo>
                        <a:pt x="281" y="74"/>
                      </a:lnTo>
                      <a:lnTo>
                        <a:pt x="278" y="72"/>
                      </a:lnTo>
                      <a:lnTo>
                        <a:pt x="273" y="72"/>
                      </a:lnTo>
                      <a:lnTo>
                        <a:pt x="270" y="72"/>
                      </a:lnTo>
                      <a:lnTo>
                        <a:pt x="267" y="72"/>
                      </a:lnTo>
                      <a:lnTo>
                        <a:pt x="263" y="71"/>
                      </a:lnTo>
                      <a:lnTo>
                        <a:pt x="259" y="71"/>
                      </a:lnTo>
                      <a:lnTo>
                        <a:pt x="254" y="69"/>
                      </a:lnTo>
                      <a:lnTo>
                        <a:pt x="250" y="69"/>
                      </a:lnTo>
                      <a:lnTo>
                        <a:pt x="245" y="69"/>
                      </a:lnTo>
                      <a:lnTo>
                        <a:pt x="241" y="69"/>
                      </a:lnTo>
                      <a:lnTo>
                        <a:pt x="235" y="68"/>
                      </a:lnTo>
                      <a:lnTo>
                        <a:pt x="231" y="68"/>
                      </a:lnTo>
                      <a:lnTo>
                        <a:pt x="225" y="66"/>
                      </a:lnTo>
                      <a:lnTo>
                        <a:pt x="219" y="66"/>
                      </a:lnTo>
                      <a:lnTo>
                        <a:pt x="215" y="65"/>
                      </a:lnTo>
                      <a:lnTo>
                        <a:pt x="209" y="65"/>
                      </a:lnTo>
                      <a:lnTo>
                        <a:pt x="203" y="63"/>
                      </a:lnTo>
                      <a:lnTo>
                        <a:pt x="197" y="63"/>
                      </a:lnTo>
                      <a:lnTo>
                        <a:pt x="191" y="62"/>
                      </a:lnTo>
                      <a:lnTo>
                        <a:pt x="185" y="62"/>
                      </a:lnTo>
                      <a:lnTo>
                        <a:pt x="179" y="60"/>
                      </a:lnTo>
                      <a:lnTo>
                        <a:pt x="173" y="60"/>
                      </a:lnTo>
                      <a:lnTo>
                        <a:pt x="168" y="59"/>
                      </a:lnTo>
                      <a:lnTo>
                        <a:pt x="162" y="59"/>
                      </a:lnTo>
                      <a:lnTo>
                        <a:pt x="154" y="57"/>
                      </a:lnTo>
                      <a:lnTo>
                        <a:pt x="149" y="57"/>
                      </a:lnTo>
                      <a:lnTo>
                        <a:pt x="141" y="56"/>
                      </a:lnTo>
                      <a:lnTo>
                        <a:pt x="135" y="56"/>
                      </a:lnTo>
                      <a:lnTo>
                        <a:pt x="129" y="54"/>
                      </a:lnTo>
                      <a:lnTo>
                        <a:pt x="124" y="53"/>
                      </a:lnTo>
                      <a:lnTo>
                        <a:pt x="116" y="53"/>
                      </a:lnTo>
                      <a:lnTo>
                        <a:pt x="110" y="52"/>
                      </a:lnTo>
                      <a:lnTo>
                        <a:pt x="104" y="50"/>
                      </a:lnTo>
                      <a:lnTo>
                        <a:pt x="99" y="50"/>
                      </a:lnTo>
                      <a:lnTo>
                        <a:pt x="93" y="49"/>
                      </a:lnTo>
                      <a:lnTo>
                        <a:pt x="87" y="49"/>
                      </a:lnTo>
                      <a:lnTo>
                        <a:pt x="79" y="47"/>
                      </a:lnTo>
                      <a:lnTo>
                        <a:pt x="74" y="46"/>
                      </a:lnTo>
                      <a:lnTo>
                        <a:pt x="68" y="46"/>
                      </a:lnTo>
                      <a:lnTo>
                        <a:pt x="62" y="44"/>
                      </a:lnTo>
                      <a:lnTo>
                        <a:pt x="56" y="43"/>
                      </a:lnTo>
                      <a:lnTo>
                        <a:pt x="50" y="43"/>
                      </a:lnTo>
                      <a:lnTo>
                        <a:pt x="46" y="41"/>
                      </a:lnTo>
                      <a:lnTo>
                        <a:pt x="40" y="41"/>
                      </a:lnTo>
                      <a:lnTo>
                        <a:pt x="34" y="40"/>
                      </a:lnTo>
                      <a:lnTo>
                        <a:pt x="28" y="38"/>
                      </a:lnTo>
                      <a:lnTo>
                        <a:pt x="24" y="37"/>
                      </a:lnTo>
                      <a:lnTo>
                        <a:pt x="18" y="37"/>
                      </a:lnTo>
                      <a:lnTo>
                        <a:pt x="13" y="35"/>
                      </a:lnTo>
                      <a:lnTo>
                        <a:pt x="9" y="35"/>
                      </a:lnTo>
                      <a:lnTo>
                        <a:pt x="3" y="34"/>
                      </a:lnTo>
                      <a:lnTo>
                        <a:pt x="0" y="34"/>
                      </a:lnTo>
                      <a:lnTo>
                        <a:pt x="35" y="0"/>
                      </a:lnTo>
                      <a:lnTo>
                        <a:pt x="35" y="6"/>
                      </a:lnTo>
                      <a:lnTo>
                        <a:pt x="21" y="27"/>
                      </a:lnTo>
                      <a:close/>
                    </a:path>
                  </a:pathLst>
                </a:custGeom>
                <a:solidFill>
                  <a:srgbClr val="66664F"/>
                </a:solidFill>
                <a:ln w="9525">
                  <a:noFill/>
                  <a:round/>
                  <a:headEnd/>
                  <a:tailEnd/>
                </a:ln>
              </p:spPr>
              <p:txBody>
                <a:bodyPr/>
                <a:lstStyle/>
                <a:p>
                  <a:endParaRPr lang="en-US" sz="1725"/>
                </a:p>
              </p:txBody>
            </p:sp>
            <p:sp>
              <p:nvSpPr>
                <p:cNvPr id="5866" name="Freeform 214"/>
                <p:cNvSpPr>
                  <a:spLocks/>
                </p:cNvSpPr>
                <p:nvPr/>
              </p:nvSpPr>
              <p:spPr bwMode="auto">
                <a:xfrm>
                  <a:off x="3904" y="3705"/>
                  <a:ext cx="55" cy="19"/>
                </a:xfrm>
                <a:custGeom>
                  <a:avLst/>
                  <a:gdLst>
                    <a:gd name="T0" fmla="*/ 54 w 110"/>
                    <a:gd name="T1" fmla="*/ 0 h 38"/>
                    <a:gd name="T2" fmla="*/ 43 w 110"/>
                    <a:gd name="T3" fmla="*/ 13 h 38"/>
                    <a:gd name="T4" fmla="*/ 43 w 110"/>
                    <a:gd name="T5" fmla="*/ 13 h 38"/>
                    <a:gd name="T6" fmla="*/ 42 w 110"/>
                    <a:gd name="T7" fmla="*/ 13 h 38"/>
                    <a:gd name="T8" fmla="*/ 40 w 110"/>
                    <a:gd name="T9" fmla="*/ 12 h 38"/>
                    <a:gd name="T10" fmla="*/ 38 w 110"/>
                    <a:gd name="T11" fmla="*/ 12 h 38"/>
                    <a:gd name="T12" fmla="*/ 35 w 110"/>
                    <a:gd name="T13" fmla="*/ 11 h 38"/>
                    <a:gd name="T14" fmla="*/ 32 w 110"/>
                    <a:gd name="T15" fmla="*/ 11 h 38"/>
                    <a:gd name="T16" fmla="*/ 30 w 110"/>
                    <a:gd name="T17" fmla="*/ 11 h 38"/>
                    <a:gd name="T18" fmla="*/ 29 w 110"/>
                    <a:gd name="T19" fmla="*/ 11 h 38"/>
                    <a:gd name="T20" fmla="*/ 28 w 110"/>
                    <a:gd name="T21" fmla="*/ 11 h 38"/>
                    <a:gd name="T22" fmla="*/ 26 w 110"/>
                    <a:gd name="T23" fmla="*/ 11 h 38"/>
                    <a:gd name="T24" fmla="*/ 24 w 110"/>
                    <a:gd name="T25" fmla="*/ 10 h 38"/>
                    <a:gd name="T26" fmla="*/ 23 w 110"/>
                    <a:gd name="T27" fmla="*/ 10 h 38"/>
                    <a:gd name="T28" fmla="*/ 21 w 110"/>
                    <a:gd name="T29" fmla="*/ 10 h 38"/>
                    <a:gd name="T30" fmla="*/ 19 w 110"/>
                    <a:gd name="T31" fmla="*/ 10 h 38"/>
                    <a:gd name="T32" fmla="*/ 17 w 110"/>
                    <a:gd name="T33" fmla="*/ 10 h 38"/>
                    <a:gd name="T34" fmla="*/ 15 w 110"/>
                    <a:gd name="T35" fmla="*/ 9 h 38"/>
                    <a:gd name="T36" fmla="*/ 14 w 110"/>
                    <a:gd name="T37" fmla="*/ 9 h 38"/>
                    <a:gd name="T38" fmla="*/ 12 w 110"/>
                    <a:gd name="T39" fmla="*/ 9 h 38"/>
                    <a:gd name="T40" fmla="*/ 10 w 110"/>
                    <a:gd name="T41" fmla="*/ 8 h 38"/>
                    <a:gd name="T42" fmla="*/ 8 w 110"/>
                    <a:gd name="T43" fmla="*/ 8 h 38"/>
                    <a:gd name="T44" fmla="*/ 7 w 110"/>
                    <a:gd name="T45" fmla="*/ 8 h 38"/>
                    <a:gd name="T46" fmla="*/ 5 w 110"/>
                    <a:gd name="T47" fmla="*/ 8 h 38"/>
                    <a:gd name="T48" fmla="*/ 2 w 110"/>
                    <a:gd name="T49" fmla="*/ 7 h 38"/>
                    <a:gd name="T50" fmla="*/ 0 w 110"/>
                    <a:gd name="T51" fmla="*/ 6 h 38"/>
                    <a:gd name="T52" fmla="*/ 0 w 110"/>
                    <a:gd name="T53" fmla="*/ 10 h 38"/>
                    <a:gd name="T54" fmla="*/ 2 w 110"/>
                    <a:gd name="T55" fmla="*/ 10 h 38"/>
                    <a:gd name="T56" fmla="*/ 3 w 110"/>
                    <a:gd name="T57" fmla="*/ 10 h 38"/>
                    <a:gd name="T58" fmla="*/ 4 w 110"/>
                    <a:gd name="T59" fmla="*/ 10 h 38"/>
                    <a:gd name="T60" fmla="*/ 7 w 110"/>
                    <a:gd name="T61" fmla="*/ 11 h 38"/>
                    <a:gd name="T62" fmla="*/ 10 w 110"/>
                    <a:gd name="T63" fmla="*/ 11 h 38"/>
                    <a:gd name="T64" fmla="*/ 11 w 110"/>
                    <a:gd name="T65" fmla="*/ 11 h 38"/>
                    <a:gd name="T66" fmla="*/ 13 w 110"/>
                    <a:gd name="T67" fmla="*/ 12 h 38"/>
                    <a:gd name="T68" fmla="*/ 14 w 110"/>
                    <a:gd name="T69" fmla="*/ 12 h 38"/>
                    <a:gd name="T70" fmla="*/ 17 w 110"/>
                    <a:gd name="T71" fmla="*/ 13 h 38"/>
                    <a:gd name="T72" fmla="*/ 18 w 110"/>
                    <a:gd name="T73" fmla="*/ 13 h 38"/>
                    <a:gd name="T74" fmla="*/ 20 w 110"/>
                    <a:gd name="T75" fmla="*/ 14 h 38"/>
                    <a:gd name="T76" fmla="*/ 22 w 110"/>
                    <a:gd name="T77" fmla="*/ 14 h 38"/>
                    <a:gd name="T78" fmla="*/ 24 w 110"/>
                    <a:gd name="T79" fmla="*/ 14 h 38"/>
                    <a:gd name="T80" fmla="*/ 26 w 110"/>
                    <a:gd name="T81" fmla="*/ 14 h 38"/>
                    <a:gd name="T82" fmla="*/ 27 w 110"/>
                    <a:gd name="T83" fmla="*/ 15 h 38"/>
                    <a:gd name="T84" fmla="*/ 29 w 110"/>
                    <a:gd name="T85" fmla="*/ 16 h 38"/>
                    <a:gd name="T86" fmla="*/ 31 w 110"/>
                    <a:gd name="T87" fmla="*/ 16 h 38"/>
                    <a:gd name="T88" fmla="*/ 33 w 110"/>
                    <a:gd name="T89" fmla="*/ 17 h 38"/>
                    <a:gd name="T90" fmla="*/ 35 w 110"/>
                    <a:gd name="T91" fmla="*/ 17 h 38"/>
                    <a:gd name="T92" fmla="*/ 37 w 110"/>
                    <a:gd name="T93" fmla="*/ 17 h 38"/>
                    <a:gd name="T94" fmla="*/ 39 w 110"/>
                    <a:gd name="T95" fmla="*/ 18 h 38"/>
                    <a:gd name="T96" fmla="*/ 40 w 110"/>
                    <a:gd name="T97" fmla="*/ 18 h 38"/>
                    <a:gd name="T98" fmla="*/ 43 w 110"/>
                    <a:gd name="T99" fmla="*/ 19 h 38"/>
                    <a:gd name="T100" fmla="*/ 44 w 110"/>
                    <a:gd name="T101" fmla="*/ 19 h 38"/>
                    <a:gd name="T102" fmla="*/ 46 w 110"/>
                    <a:gd name="T103" fmla="*/ 19 h 38"/>
                    <a:gd name="T104" fmla="*/ 55 w 110"/>
                    <a:gd name="T105" fmla="*/ 6 h 38"/>
                    <a:gd name="T106" fmla="*/ 54 w 110"/>
                    <a:gd name="T107" fmla="*/ 0 h 38"/>
                    <a:gd name="T108" fmla="*/ 54 w 110"/>
                    <a:gd name="T109" fmla="*/ 0 h 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
                    <a:gd name="T166" fmla="*/ 0 h 38"/>
                    <a:gd name="T167" fmla="*/ 110 w 110"/>
                    <a:gd name="T168" fmla="*/ 38 h 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 h="38">
                      <a:moveTo>
                        <a:pt x="107" y="0"/>
                      </a:moveTo>
                      <a:lnTo>
                        <a:pt x="86" y="26"/>
                      </a:lnTo>
                      <a:lnTo>
                        <a:pt x="85" y="26"/>
                      </a:lnTo>
                      <a:lnTo>
                        <a:pt x="83" y="26"/>
                      </a:lnTo>
                      <a:lnTo>
                        <a:pt x="80" y="25"/>
                      </a:lnTo>
                      <a:lnTo>
                        <a:pt x="76" y="25"/>
                      </a:lnTo>
                      <a:lnTo>
                        <a:pt x="70" y="23"/>
                      </a:lnTo>
                      <a:lnTo>
                        <a:pt x="64" y="23"/>
                      </a:lnTo>
                      <a:lnTo>
                        <a:pt x="61" y="22"/>
                      </a:lnTo>
                      <a:lnTo>
                        <a:pt x="58" y="22"/>
                      </a:lnTo>
                      <a:lnTo>
                        <a:pt x="55" y="22"/>
                      </a:lnTo>
                      <a:lnTo>
                        <a:pt x="52" y="22"/>
                      </a:lnTo>
                      <a:lnTo>
                        <a:pt x="48" y="21"/>
                      </a:lnTo>
                      <a:lnTo>
                        <a:pt x="45" y="21"/>
                      </a:lnTo>
                      <a:lnTo>
                        <a:pt x="42" y="19"/>
                      </a:lnTo>
                      <a:lnTo>
                        <a:pt x="38" y="19"/>
                      </a:lnTo>
                      <a:lnTo>
                        <a:pt x="33" y="19"/>
                      </a:lnTo>
                      <a:lnTo>
                        <a:pt x="30" y="18"/>
                      </a:lnTo>
                      <a:lnTo>
                        <a:pt x="27" y="18"/>
                      </a:lnTo>
                      <a:lnTo>
                        <a:pt x="23" y="18"/>
                      </a:lnTo>
                      <a:lnTo>
                        <a:pt x="20" y="16"/>
                      </a:lnTo>
                      <a:lnTo>
                        <a:pt x="16" y="16"/>
                      </a:lnTo>
                      <a:lnTo>
                        <a:pt x="13" y="16"/>
                      </a:lnTo>
                      <a:lnTo>
                        <a:pt x="10" y="16"/>
                      </a:lnTo>
                      <a:lnTo>
                        <a:pt x="4" y="15"/>
                      </a:lnTo>
                      <a:lnTo>
                        <a:pt x="0" y="13"/>
                      </a:lnTo>
                      <a:lnTo>
                        <a:pt x="0" y="19"/>
                      </a:lnTo>
                      <a:lnTo>
                        <a:pt x="3" y="19"/>
                      </a:lnTo>
                      <a:lnTo>
                        <a:pt x="5" y="19"/>
                      </a:lnTo>
                      <a:lnTo>
                        <a:pt x="8" y="21"/>
                      </a:lnTo>
                      <a:lnTo>
                        <a:pt x="13" y="22"/>
                      </a:lnTo>
                      <a:lnTo>
                        <a:pt x="19" y="23"/>
                      </a:lnTo>
                      <a:lnTo>
                        <a:pt x="22" y="23"/>
                      </a:lnTo>
                      <a:lnTo>
                        <a:pt x="26" y="25"/>
                      </a:lnTo>
                      <a:lnTo>
                        <a:pt x="29" y="25"/>
                      </a:lnTo>
                      <a:lnTo>
                        <a:pt x="33" y="26"/>
                      </a:lnTo>
                      <a:lnTo>
                        <a:pt x="36" y="26"/>
                      </a:lnTo>
                      <a:lnTo>
                        <a:pt x="39" y="28"/>
                      </a:lnTo>
                      <a:lnTo>
                        <a:pt x="44" y="28"/>
                      </a:lnTo>
                      <a:lnTo>
                        <a:pt x="47" y="29"/>
                      </a:lnTo>
                      <a:lnTo>
                        <a:pt x="51" y="29"/>
                      </a:lnTo>
                      <a:lnTo>
                        <a:pt x="54" y="31"/>
                      </a:lnTo>
                      <a:lnTo>
                        <a:pt x="58" y="32"/>
                      </a:lnTo>
                      <a:lnTo>
                        <a:pt x="63" y="32"/>
                      </a:lnTo>
                      <a:lnTo>
                        <a:pt x="66" y="34"/>
                      </a:lnTo>
                      <a:lnTo>
                        <a:pt x="70" y="34"/>
                      </a:lnTo>
                      <a:lnTo>
                        <a:pt x="73" y="34"/>
                      </a:lnTo>
                      <a:lnTo>
                        <a:pt x="77" y="35"/>
                      </a:lnTo>
                      <a:lnTo>
                        <a:pt x="80" y="35"/>
                      </a:lnTo>
                      <a:lnTo>
                        <a:pt x="85" y="37"/>
                      </a:lnTo>
                      <a:lnTo>
                        <a:pt x="88" y="37"/>
                      </a:lnTo>
                      <a:lnTo>
                        <a:pt x="91" y="38"/>
                      </a:lnTo>
                      <a:lnTo>
                        <a:pt x="110" y="12"/>
                      </a:lnTo>
                      <a:lnTo>
                        <a:pt x="107" y="0"/>
                      </a:lnTo>
                      <a:close/>
                    </a:path>
                  </a:pathLst>
                </a:custGeom>
                <a:solidFill>
                  <a:srgbClr val="66664F"/>
                </a:solidFill>
                <a:ln w="9525">
                  <a:noFill/>
                  <a:round/>
                  <a:headEnd/>
                  <a:tailEnd/>
                </a:ln>
              </p:spPr>
              <p:txBody>
                <a:bodyPr/>
                <a:lstStyle/>
                <a:p>
                  <a:endParaRPr lang="en-US" sz="1725"/>
                </a:p>
              </p:txBody>
            </p:sp>
            <p:sp>
              <p:nvSpPr>
                <p:cNvPr id="5867" name="Freeform 215"/>
                <p:cNvSpPr>
                  <a:spLocks/>
                </p:cNvSpPr>
                <p:nvPr/>
              </p:nvSpPr>
              <p:spPr bwMode="auto">
                <a:xfrm>
                  <a:off x="3895" y="3725"/>
                  <a:ext cx="52" cy="17"/>
                </a:xfrm>
                <a:custGeom>
                  <a:avLst/>
                  <a:gdLst>
                    <a:gd name="T0" fmla="*/ 51 w 103"/>
                    <a:gd name="T1" fmla="*/ 2 h 33"/>
                    <a:gd name="T2" fmla="*/ 52 w 103"/>
                    <a:gd name="T3" fmla="*/ 6 h 33"/>
                    <a:gd name="T4" fmla="*/ 44 w 103"/>
                    <a:gd name="T5" fmla="*/ 17 h 33"/>
                    <a:gd name="T6" fmla="*/ 43 w 103"/>
                    <a:gd name="T7" fmla="*/ 16 h 33"/>
                    <a:gd name="T8" fmla="*/ 42 w 103"/>
                    <a:gd name="T9" fmla="*/ 16 h 33"/>
                    <a:gd name="T10" fmla="*/ 41 w 103"/>
                    <a:gd name="T11" fmla="*/ 16 h 33"/>
                    <a:gd name="T12" fmla="*/ 39 w 103"/>
                    <a:gd name="T13" fmla="*/ 16 h 33"/>
                    <a:gd name="T14" fmla="*/ 37 w 103"/>
                    <a:gd name="T15" fmla="*/ 15 h 33"/>
                    <a:gd name="T16" fmla="*/ 35 w 103"/>
                    <a:gd name="T17" fmla="*/ 15 h 33"/>
                    <a:gd name="T18" fmla="*/ 32 w 103"/>
                    <a:gd name="T19" fmla="*/ 14 h 33"/>
                    <a:gd name="T20" fmla="*/ 29 w 103"/>
                    <a:gd name="T21" fmla="*/ 13 h 33"/>
                    <a:gd name="T22" fmla="*/ 27 w 103"/>
                    <a:gd name="T23" fmla="*/ 12 h 33"/>
                    <a:gd name="T24" fmla="*/ 26 w 103"/>
                    <a:gd name="T25" fmla="*/ 12 h 33"/>
                    <a:gd name="T26" fmla="*/ 24 w 103"/>
                    <a:gd name="T27" fmla="*/ 12 h 33"/>
                    <a:gd name="T28" fmla="*/ 22 w 103"/>
                    <a:gd name="T29" fmla="*/ 11 h 33"/>
                    <a:gd name="T30" fmla="*/ 20 w 103"/>
                    <a:gd name="T31" fmla="*/ 10 h 33"/>
                    <a:gd name="T32" fmla="*/ 19 w 103"/>
                    <a:gd name="T33" fmla="*/ 10 h 33"/>
                    <a:gd name="T34" fmla="*/ 17 w 103"/>
                    <a:gd name="T35" fmla="*/ 10 h 33"/>
                    <a:gd name="T36" fmla="*/ 15 w 103"/>
                    <a:gd name="T37" fmla="*/ 10 h 33"/>
                    <a:gd name="T38" fmla="*/ 13 w 103"/>
                    <a:gd name="T39" fmla="*/ 8 h 33"/>
                    <a:gd name="T40" fmla="*/ 11 w 103"/>
                    <a:gd name="T41" fmla="*/ 8 h 33"/>
                    <a:gd name="T42" fmla="*/ 9 w 103"/>
                    <a:gd name="T43" fmla="*/ 7 h 33"/>
                    <a:gd name="T44" fmla="*/ 8 w 103"/>
                    <a:gd name="T45" fmla="*/ 7 h 33"/>
                    <a:gd name="T46" fmla="*/ 5 w 103"/>
                    <a:gd name="T47" fmla="*/ 6 h 33"/>
                    <a:gd name="T48" fmla="*/ 3 w 103"/>
                    <a:gd name="T49" fmla="*/ 5 h 33"/>
                    <a:gd name="T50" fmla="*/ 2 w 103"/>
                    <a:gd name="T51" fmla="*/ 5 h 33"/>
                    <a:gd name="T52" fmla="*/ 0 w 103"/>
                    <a:gd name="T53" fmla="*/ 4 h 33"/>
                    <a:gd name="T54" fmla="*/ 1 w 103"/>
                    <a:gd name="T55" fmla="*/ 0 h 33"/>
                    <a:gd name="T56" fmla="*/ 2 w 103"/>
                    <a:gd name="T57" fmla="*/ 0 h 33"/>
                    <a:gd name="T58" fmla="*/ 4 w 103"/>
                    <a:gd name="T59" fmla="*/ 2 h 33"/>
                    <a:gd name="T60" fmla="*/ 6 w 103"/>
                    <a:gd name="T61" fmla="*/ 2 h 33"/>
                    <a:gd name="T62" fmla="*/ 8 w 103"/>
                    <a:gd name="T63" fmla="*/ 3 h 33"/>
                    <a:gd name="T64" fmla="*/ 11 w 103"/>
                    <a:gd name="T65" fmla="*/ 4 h 33"/>
                    <a:gd name="T66" fmla="*/ 13 w 103"/>
                    <a:gd name="T67" fmla="*/ 4 h 33"/>
                    <a:gd name="T68" fmla="*/ 15 w 103"/>
                    <a:gd name="T69" fmla="*/ 4 h 33"/>
                    <a:gd name="T70" fmla="*/ 16 w 103"/>
                    <a:gd name="T71" fmla="*/ 5 h 33"/>
                    <a:gd name="T72" fmla="*/ 18 w 103"/>
                    <a:gd name="T73" fmla="*/ 5 h 33"/>
                    <a:gd name="T74" fmla="*/ 19 w 103"/>
                    <a:gd name="T75" fmla="*/ 6 h 33"/>
                    <a:gd name="T76" fmla="*/ 22 w 103"/>
                    <a:gd name="T77" fmla="*/ 7 h 33"/>
                    <a:gd name="T78" fmla="*/ 23 w 103"/>
                    <a:gd name="T79" fmla="*/ 7 h 33"/>
                    <a:gd name="T80" fmla="*/ 24 w 103"/>
                    <a:gd name="T81" fmla="*/ 7 h 33"/>
                    <a:gd name="T82" fmla="*/ 27 w 103"/>
                    <a:gd name="T83" fmla="*/ 8 h 33"/>
                    <a:gd name="T84" fmla="*/ 29 w 103"/>
                    <a:gd name="T85" fmla="*/ 8 h 33"/>
                    <a:gd name="T86" fmla="*/ 30 w 103"/>
                    <a:gd name="T87" fmla="*/ 9 h 33"/>
                    <a:gd name="T88" fmla="*/ 33 w 103"/>
                    <a:gd name="T89" fmla="*/ 9 h 33"/>
                    <a:gd name="T90" fmla="*/ 35 w 103"/>
                    <a:gd name="T91" fmla="*/ 10 h 33"/>
                    <a:gd name="T92" fmla="*/ 36 w 103"/>
                    <a:gd name="T93" fmla="*/ 10 h 33"/>
                    <a:gd name="T94" fmla="*/ 38 w 103"/>
                    <a:gd name="T95" fmla="*/ 10 h 33"/>
                    <a:gd name="T96" fmla="*/ 41 w 103"/>
                    <a:gd name="T97" fmla="*/ 10 h 33"/>
                    <a:gd name="T98" fmla="*/ 43 w 103"/>
                    <a:gd name="T99" fmla="*/ 11 h 33"/>
                    <a:gd name="T100" fmla="*/ 51 w 103"/>
                    <a:gd name="T101" fmla="*/ 2 h 33"/>
                    <a:gd name="T102" fmla="*/ 51 w 103"/>
                    <a:gd name="T103" fmla="*/ 2 h 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3"/>
                    <a:gd name="T157" fmla="*/ 0 h 33"/>
                    <a:gd name="T158" fmla="*/ 103 w 103"/>
                    <a:gd name="T159" fmla="*/ 33 h 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3" h="33">
                      <a:moveTo>
                        <a:pt x="101" y="3"/>
                      </a:moveTo>
                      <a:lnTo>
                        <a:pt x="103" y="11"/>
                      </a:lnTo>
                      <a:lnTo>
                        <a:pt x="87" y="33"/>
                      </a:lnTo>
                      <a:lnTo>
                        <a:pt x="85" y="32"/>
                      </a:lnTo>
                      <a:lnTo>
                        <a:pt x="84" y="32"/>
                      </a:lnTo>
                      <a:lnTo>
                        <a:pt x="81" y="32"/>
                      </a:lnTo>
                      <a:lnTo>
                        <a:pt x="78" y="32"/>
                      </a:lnTo>
                      <a:lnTo>
                        <a:pt x="73" y="30"/>
                      </a:lnTo>
                      <a:lnTo>
                        <a:pt x="69" y="29"/>
                      </a:lnTo>
                      <a:lnTo>
                        <a:pt x="63" y="27"/>
                      </a:lnTo>
                      <a:lnTo>
                        <a:pt x="57" y="26"/>
                      </a:lnTo>
                      <a:lnTo>
                        <a:pt x="54" y="24"/>
                      </a:lnTo>
                      <a:lnTo>
                        <a:pt x="51" y="23"/>
                      </a:lnTo>
                      <a:lnTo>
                        <a:pt x="47" y="23"/>
                      </a:lnTo>
                      <a:lnTo>
                        <a:pt x="44" y="22"/>
                      </a:lnTo>
                      <a:lnTo>
                        <a:pt x="40" y="20"/>
                      </a:lnTo>
                      <a:lnTo>
                        <a:pt x="37" y="20"/>
                      </a:lnTo>
                      <a:lnTo>
                        <a:pt x="34" y="19"/>
                      </a:lnTo>
                      <a:lnTo>
                        <a:pt x="29" y="19"/>
                      </a:lnTo>
                      <a:lnTo>
                        <a:pt x="25" y="16"/>
                      </a:lnTo>
                      <a:lnTo>
                        <a:pt x="22" y="16"/>
                      </a:lnTo>
                      <a:lnTo>
                        <a:pt x="18" y="14"/>
                      </a:lnTo>
                      <a:lnTo>
                        <a:pt x="15" y="13"/>
                      </a:lnTo>
                      <a:lnTo>
                        <a:pt x="10" y="11"/>
                      </a:lnTo>
                      <a:lnTo>
                        <a:pt x="6" y="10"/>
                      </a:lnTo>
                      <a:lnTo>
                        <a:pt x="3" y="10"/>
                      </a:lnTo>
                      <a:lnTo>
                        <a:pt x="0" y="8"/>
                      </a:lnTo>
                      <a:lnTo>
                        <a:pt x="1" y="0"/>
                      </a:lnTo>
                      <a:lnTo>
                        <a:pt x="3" y="0"/>
                      </a:lnTo>
                      <a:lnTo>
                        <a:pt x="7" y="3"/>
                      </a:lnTo>
                      <a:lnTo>
                        <a:pt x="12" y="3"/>
                      </a:lnTo>
                      <a:lnTo>
                        <a:pt x="16" y="5"/>
                      </a:lnTo>
                      <a:lnTo>
                        <a:pt x="21" y="7"/>
                      </a:lnTo>
                      <a:lnTo>
                        <a:pt x="26" y="8"/>
                      </a:lnTo>
                      <a:lnTo>
                        <a:pt x="29" y="8"/>
                      </a:lnTo>
                      <a:lnTo>
                        <a:pt x="32" y="10"/>
                      </a:lnTo>
                      <a:lnTo>
                        <a:pt x="35" y="10"/>
                      </a:lnTo>
                      <a:lnTo>
                        <a:pt x="38" y="11"/>
                      </a:lnTo>
                      <a:lnTo>
                        <a:pt x="43" y="13"/>
                      </a:lnTo>
                      <a:lnTo>
                        <a:pt x="45" y="13"/>
                      </a:lnTo>
                      <a:lnTo>
                        <a:pt x="48" y="14"/>
                      </a:lnTo>
                      <a:lnTo>
                        <a:pt x="53" y="16"/>
                      </a:lnTo>
                      <a:lnTo>
                        <a:pt x="57" y="16"/>
                      </a:lnTo>
                      <a:lnTo>
                        <a:pt x="60" y="17"/>
                      </a:lnTo>
                      <a:lnTo>
                        <a:pt x="65" y="17"/>
                      </a:lnTo>
                      <a:lnTo>
                        <a:pt x="69" y="19"/>
                      </a:lnTo>
                      <a:lnTo>
                        <a:pt x="72" y="19"/>
                      </a:lnTo>
                      <a:lnTo>
                        <a:pt x="76" y="20"/>
                      </a:lnTo>
                      <a:lnTo>
                        <a:pt x="81" y="20"/>
                      </a:lnTo>
                      <a:lnTo>
                        <a:pt x="85" y="22"/>
                      </a:lnTo>
                      <a:lnTo>
                        <a:pt x="101" y="3"/>
                      </a:lnTo>
                      <a:close/>
                    </a:path>
                  </a:pathLst>
                </a:custGeom>
                <a:solidFill>
                  <a:srgbClr val="66664F"/>
                </a:solidFill>
                <a:ln w="9525">
                  <a:noFill/>
                  <a:round/>
                  <a:headEnd/>
                  <a:tailEnd/>
                </a:ln>
              </p:spPr>
              <p:txBody>
                <a:bodyPr/>
                <a:lstStyle/>
                <a:p>
                  <a:endParaRPr lang="en-US" sz="1725"/>
                </a:p>
              </p:txBody>
            </p:sp>
            <p:sp>
              <p:nvSpPr>
                <p:cNvPr id="5868" name="Freeform 216"/>
                <p:cNvSpPr>
                  <a:spLocks/>
                </p:cNvSpPr>
                <p:nvPr/>
              </p:nvSpPr>
              <p:spPr bwMode="auto">
                <a:xfrm>
                  <a:off x="3913" y="3721"/>
                  <a:ext cx="13" cy="13"/>
                </a:xfrm>
                <a:custGeom>
                  <a:avLst/>
                  <a:gdLst>
                    <a:gd name="T0" fmla="*/ 0 w 25"/>
                    <a:gd name="T1" fmla="*/ 10 h 27"/>
                    <a:gd name="T2" fmla="*/ 10 w 25"/>
                    <a:gd name="T3" fmla="*/ 0 h 27"/>
                    <a:gd name="T4" fmla="*/ 13 w 25"/>
                    <a:gd name="T5" fmla="*/ 2 h 27"/>
                    <a:gd name="T6" fmla="*/ 6 w 25"/>
                    <a:gd name="T7" fmla="*/ 13 h 27"/>
                    <a:gd name="T8" fmla="*/ 0 w 25"/>
                    <a:gd name="T9" fmla="*/ 10 h 27"/>
                    <a:gd name="T10" fmla="*/ 0 w 25"/>
                    <a:gd name="T11" fmla="*/ 10 h 27"/>
                    <a:gd name="T12" fmla="*/ 0 60000 65536"/>
                    <a:gd name="T13" fmla="*/ 0 60000 65536"/>
                    <a:gd name="T14" fmla="*/ 0 60000 65536"/>
                    <a:gd name="T15" fmla="*/ 0 60000 65536"/>
                    <a:gd name="T16" fmla="*/ 0 60000 65536"/>
                    <a:gd name="T17" fmla="*/ 0 60000 65536"/>
                    <a:gd name="T18" fmla="*/ 0 w 25"/>
                    <a:gd name="T19" fmla="*/ 0 h 27"/>
                    <a:gd name="T20" fmla="*/ 25 w 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5" h="27">
                      <a:moveTo>
                        <a:pt x="0" y="21"/>
                      </a:moveTo>
                      <a:lnTo>
                        <a:pt x="19" y="0"/>
                      </a:lnTo>
                      <a:lnTo>
                        <a:pt x="25" y="5"/>
                      </a:lnTo>
                      <a:lnTo>
                        <a:pt x="12" y="27"/>
                      </a:lnTo>
                      <a:lnTo>
                        <a:pt x="0" y="21"/>
                      </a:lnTo>
                      <a:close/>
                    </a:path>
                  </a:pathLst>
                </a:custGeom>
                <a:solidFill>
                  <a:srgbClr val="66664F"/>
                </a:solidFill>
                <a:ln w="9525">
                  <a:noFill/>
                  <a:round/>
                  <a:headEnd/>
                  <a:tailEnd/>
                </a:ln>
              </p:spPr>
              <p:txBody>
                <a:bodyPr/>
                <a:lstStyle/>
                <a:p>
                  <a:endParaRPr lang="en-US" sz="1725"/>
                </a:p>
              </p:txBody>
            </p:sp>
            <p:sp>
              <p:nvSpPr>
                <p:cNvPr id="5869" name="Freeform 217"/>
                <p:cNvSpPr>
                  <a:spLocks/>
                </p:cNvSpPr>
                <p:nvPr/>
              </p:nvSpPr>
              <p:spPr bwMode="auto">
                <a:xfrm>
                  <a:off x="3943" y="3739"/>
                  <a:ext cx="93" cy="19"/>
                </a:xfrm>
                <a:custGeom>
                  <a:avLst/>
                  <a:gdLst>
                    <a:gd name="T0" fmla="*/ 1 w 185"/>
                    <a:gd name="T1" fmla="*/ 0 h 40"/>
                    <a:gd name="T2" fmla="*/ 3 w 185"/>
                    <a:gd name="T3" fmla="*/ 1 h 40"/>
                    <a:gd name="T4" fmla="*/ 7 w 185"/>
                    <a:gd name="T5" fmla="*/ 1 h 40"/>
                    <a:gd name="T6" fmla="*/ 11 w 185"/>
                    <a:gd name="T7" fmla="*/ 2 h 40"/>
                    <a:gd name="T8" fmla="*/ 15 w 185"/>
                    <a:gd name="T9" fmla="*/ 3 h 40"/>
                    <a:gd name="T10" fmla="*/ 20 w 185"/>
                    <a:gd name="T11" fmla="*/ 4 h 40"/>
                    <a:gd name="T12" fmla="*/ 25 w 185"/>
                    <a:gd name="T13" fmla="*/ 5 h 40"/>
                    <a:gd name="T14" fmla="*/ 28 w 185"/>
                    <a:gd name="T15" fmla="*/ 6 h 40"/>
                    <a:gd name="T16" fmla="*/ 31 w 185"/>
                    <a:gd name="T17" fmla="*/ 6 h 40"/>
                    <a:gd name="T18" fmla="*/ 34 w 185"/>
                    <a:gd name="T19" fmla="*/ 7 h 40"/>
                    <a:gd name="T20" fmla="*/ 38 w 185"/>
                    <a:gd name="T21" fmla="*/ 7 h 40"/>
                    <a:gd name="T22" fmla="*/ 41 w 185"/>
                    <a:gd name="T23" fmla="*/ 8 h 40"/>
                    <a:gd name="T24" fmla="*/ 45 w 185"/>
                    <a:gd name="T25" fmla="*/ 9 h 40"/>
                    <a:gd name="T26" fmla="*/ 48 w 185"/>
                    <a:gd name="T27" fmla="*/ 9 h 40"/>
                    <a:gd name="T28" fmla="*/ 52 w 185"/>
                    <a:gd name="T29" fmla="*/ 9 h 40"/>
                    <a:gd name="T30" fmla="*/ 55 w 185"/>
                    <a:gd name="T31" fmla="*/ 10 h 40"/>
                    <a:gd name="T32" fmla="*/ 58 w 185"/>
                    <a:gd name="T33" fmla="*/ 10 h 40"/>
                    <a:gd name="T34" fmla="*/ 62 w 185"/>
                    <a:gd name="T35" fmla="*/ 11 h 40"/>
                    <a:gd name="T36" fmla="*/ 66 w 185"/>
                    <a:gd name="T37" fmla="*/ 11 h 40"/>
                    <a:gd name="T38" fmla="*/ 69 w 185"/>
                    <a:gd name="T39" fmla="*/ 12 h 40"/>
                    <a:gd name="T40" fmla="*/ 73 w 185"/>
                    <a:gd name="T41" fmla="*/ 12 h 40"/>
                    <a:gd name="T42" fmla="*/ 76 w 185"/>
                    <a:gd name="T43" fmla="*/ 13 h 40"/>
                    <a:gd name="T44" fmla="*/ 80 w 185"/>
                    <a:gd name="T45" fmla="*/ 13 h 40"/>
                    <a:gd name="T46" fmla="*/ 83 w 185"/>
                    <a:gd name="T47" fmla="*/ 13 h 40"/>
                    <a:gd name="T48" fmla="*/ 93 w 185"/>
                    <a:gd name="T49" fmla="*/ 15 h 40"/>
                    <a:gd name="T50" fmla="*/ 87 w 185"/>
                    <a:gd name="T51" fmla="*/ 19 h 40"/>
                    <a:gd name="T52" fmla="*/ 84 w 185"/>
                    <a:gd name="T53" fmla="*/ 19 h 40"/>
                    <a:gd name="T54" fmla="*/ 80 w 185"/>
                    <a:gd name="T55" fmla="*/ 18 h 40"/>
                    <a:gd name="T56" fmla="*/ 76 w 185"/>
                    <a:gd name="T57" fmla="*/ 17 h 40"/>
                    <a:gd name="T58" fmla="*/ 70 w 185"/>
                    <a:gd name="T59" fmla="*/ 16 h 40"/>
                    <a:gd name="T60" fmla="*/ 66 w 185"/>
                    <a:gd name="T61" fmla="*/ 15 h 40"/>
                    <a:gd name="T62" fmla="*/ 63 w 185"/>
                    <a:gd name="T63" fmla="*/ 14 h 40"/>
                    <a:gd name="T64" fmla="*/ 60 w 185"/>
                    <a:gd name="T65" fmla="*/ 13 h 40"/>
                    <a:gd name="T66" fmla="*/ 56 w 185"/>
                    <a:gd name="T67" fmla="*/ 13 h 40"/>
                    <a:gd name="T68" fmla="*/ 53 w 185"/>
                    <a:gd name="T69" fmla="*/ 13 h 40"/>
                    <a:gd name="T70" fmla="*/ 50 w 185"/>
                    <a:gd name="T71" fmla="*/ 12 h 40"/>
                    <a:gd name="T72" fmla="*/ 46 w 185"/>
                    <a:gd name="T73" fmla="*/ 10 h 40"/>
                    <a:gd name="T74" fmla="*/ 42 w 185"/>
                    <a:gd name="T75" fmla="*/ 10 h 40"/>
                    <a:gd name="T76" fmla="*/ 39 w 185"/>
                    <a:gd name="T77" fmla="*/ 9 h 40"/>
                    <a:gd name="T78" fmla="*/ 35 w 185"/>
                    <a:gd name="T79" fmla="*/ 9 h 40"/>
                    <a:gd name="T80" fmla="*/ 32 w 185"/>
                    <a:gd name="T81" fmla="*/ 9 h 40"/>
                    <a:gd name="T82" fmla="*/ 28 w 185"/>
                    <a:gd name="T83" fmla="*/ 7 h 40"/>
                    <a:gd name="T84" fmla="*/ 25 w 185"/>
                    <a:gd name="T85" fmla="*/ 7 h 40"/>
                    <a:gd name="T86" fmla="*/ 21 w 185"/>
                    <a:gd name="T87" fmla="*/ 7 h 40"/>
                    <a:gd name="T88" fmla="*/ 18 w 185"/>
                    <a:gd name="T89" fmla="*/ 6 h 40"/>
                    <a:gd name="T90" fmla="*/ 15 w 185"/>
                    <a:gd name="T91" fmla="*/ 5 h 40"/>
                    <a:gd name="T92" fmla="*/ 11 w 185"/>
                    <a:gd name="T93" fmla="*/ 4 h 40"/>
                    <a:gd name="T94" fmla="*/ 9 w 185"/>
                    <a:gd name="T95" fmla="*/ 4 h 40"/>
                    <a:gd name="T96" fmla="*/ 5 w 185"/>
                    <a:gd name="T97" fmla="*/ 3 h 40"/>
                    <a:gd name="T98" fmla="*/ 0 w 185"/>
                    <a:gd name="T99" fmla="*/ 0 h 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5"/>
                    <a:gd name="T151" fmla="*/ 0 h 40"/>
                    <a:gd name="T152" fmla="*/ 185 w 185"/>
                    <a:gd name="T153" fmla="*/ 40 h 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5" h="40">
                      <a:moveTo>
                        <a:pt x="0" y="0"/>
                      </a:moveTo>
                      <a:lnTo>
                        <a:pt x="2" y="0"/>
                      </a:lnTo>
                      <a:lnTo>
                        <a:pt x="5" y="2"/>
                      </a:lnTo>
                      <a:lnTo>
                        <a:pt x="6" y="2"/>
                      </a:lnTo>
                      <a:lnTo>
                        <a:pt x="11" y="2"/>
                      </a:lnTo>
                      <a:lnTo>
                        <a:pt x="14" y="3"/>
                      </a:lnTo>
                      <a:lnTo>
                        <a:pt x="17" y="5"/>
                      </a:lnTo>
                      <a:lnTo>
                        <a:pt x="21" y="5"/>
                      </a:lnTo>
                      <a:lnTo>
                        <a:pt x="25" y="6"/>
                      </a:lnTo>
                      <a:lnTo>
                        <a:pt x="30" y="6"/>
                      </a:lnTo>
                      <a:lnTo>
                        <a:pt x="36" y="8"/>
                      </a:lnTo>
                      <a:lnTo>
                        <a:pt x="40" y="9"/>
                      </a:lnTo>
                      <a:lnTo>
                        <a:pt x="46" y="9"/>
                      </a:lnTo>
                      <a:lnTo>
                        <a:pt x="49" y="11"/>
                      </a:lnTo>
                      <a:lnTo>
                        <a:pt x="52" y="11"/>
                      </a:lnTo>
                      <a:lnTo>
                        <a:pt x="55" y="12"/>
                      </a:lnTo>
                      <a:lnTo>
                        <a:pt x="59" y="12"/>
                      </a:lnTo>
                      <a:lnTo>
                        <a:pt x="62" y="12"/>
                      </a:lnTo>
                      <a:lnTo>
                        <a:pt x="65" y="14"/>
                      </a:lnTo>
                      <a:lnTo>
                        <a:pt x="68" y="14"/>
                      </a:lnTo>
                      <a:lnTo>
                        <a:pt x="71" y="15"/>
                      </a:lnTo>
                      <a:lnTo>
                        <a:pt x="75" y="15"/>
                      </a:lnTo>
                      <a:lnTo>
                        <a:pt x="78" y="17"/>
                      </a:lnTo>
                      <a:lnTo>
                        <a:pt x="81" y="17"/>
                      </a:lnTo>
                      <a:lnTo>
                        <a:pt x="86" y="18"/>
                      </a:lnTo>
                      <a:lnTo>
                        <a:pt x="89" y="18"/>
                      </a:lnTo>
                      <a:lnTo>
                        <a:pt x="91" y="18"/>
                      </a:lnTo>
                      <a:lnTo>
                        <a:pt x="96" y="18"/>
                      </a:lnTo>
                      <a:lnTo>
                        <a:pt x="99" y="19"/>
                      </a:lnTo>
                      <a:lnTo>
                        <a:pt x="103" y="19"/>
                      </a:lnTo>
                      <a:lnTo>
                        <a:pt x="106" y="21"/>
                      </a:lnTo>
                      <a:lnTo>
                        <a:pt x="109" y="21"/>
                      </a:lnTo>
                      <a:lnTo>
                        <a:pt x="113" y="22"/>
                      </a:lnTo>
                      <a:lnTo>
                        <a:pt x="116" y="22"/>
                      </a:lnTo>
                      <a:lnTo>
                        <a:pt x="121" y="22"/>
                      </a:lnTo>
                      <a:lnTo>
                        <a:pt x="124" y="24"/>
                      </a:lnTo>
                      <a:lnTo>
                        <a:pt x="128" y="24"/>
                      </a:lnTo>
                      <a:lnTo>
                        <a:pt x="131" y="24"/>
                      </a:lnTo>
                      <a:lnTo>
                        <a:pt x="134" y="25"/>
                      </a:lnTo>
                      <a:lnTo>
                        <a:pt x="138" y="25"/>
                      </a:lnTo>
                      <a:lnTo>
                        <a:pt x="141" y="25"/>
                      </a:lnTo>
                      <a:lnTo>
                        <a:pt x="146" y="25"/>
                      </a:lnTo>
                      <a:lnTo>
                        <a:pt x="149" y="27"/>
                      </a:lnTo>
                      <a:lnTo>
                        <a:pt x="152" y="27"/>
                      </a:lnTo>
                      <a:lnTo>
                        <a:pt x="156" y="27"/>
                      </a:lnTo>
                      <a:lnTo>
                        <a:pt x="159" y="27"/>
                      </a:lnTo>
                      <a:lnTo>
                        <a:pt x="162" y="28"/>
                      </a:lnTo>
                      <a:lnTo>
                        <a:pt x="166" y="28"/>
                      </a:lnTo>
                      <a:lnTo>
                        <a:pt x="171" y="30"/>
                      </a:lnTo>
                      <a:lnTo>
                        <a:pt x="185" y="31"/>
                      </a:lnTo>
                      <a:lnTo>
                        <a:pt x="175" y="40"/>
                      </a:lnTo>
                      <a:lnTo>
                        <a:pt x="174" y="40"/>
                      </a:lnTo>
                      <a:lnTo>
                        <a:pt x="171" y="40"/>
                      </a:lnTo>
                      <a:lnTo>
                        <a:pt x="168" y="39"/>
                      </a:lnTo>
                      <a:lnTo>
                        <a:pt x="163" y="39"/>
                      </a:lnTo>
                      <a:lnTo>
                        <a:pt x="160" y="37"/>
                      </a:lnTo>
                      <a:lnTo>
                        <a:pt x="156" y="37"/>
                      </a:lnTo>
                      <a:lnTo>
                        <a:pt x="152" y="36"/>
                      </a:lnTo>
                      <a:lnTo>
                        <a:pt x="146" y="34"/>
                      </a:lnTo>
                      <a:lnTo>
                        <a:pt x="140" y="33"/>
                      </a:lnTo>
                      <a:lnTo>
                        <a:pt x="135" y="33"/>
                      </a:lnTo>
                      <a:lnTo>
                        <a:pt x="131" y="31"/>
                      </a:lnTo>
                      <a:lnTo>
                        <a:pt x="128" y="31"/>
                      </a:lnTo>
                      <a:lnTo>
                        <a:pt x="125" y="30"/>
                      </a:lnTo>
                      <a:lnTo>
                        <a:pt x="122" y="30"/>
                      </a:lnTo>
                      <a:lnTo>
                        <a:pt x="119" y="28"/>
                      </a:lnTo>
                      <a:lnTo>
                        <a:pt x="115" y="28"/>
                      </a:lnTo>
                      <a:lnTo>
                        <a:pt x="112" y="27"/>
                      </a:lnTo>
                      <a:lnTo>
                        <a:pt x="109" y="27"/>
                      </a:lnTo>
                      <a:lnTo>
                        <a:pt x="105" y="27"/>
                      </a:lnTo>
                      <a:lnTo>
                        <a:pt x="102" y="25"/>
                      </a:lnTo>
                      <a:lnTo>
                        <a:pt x="99" y="25"/>
                      </a:lnTo>
                      <a:lnTo>
                        <a:pt x="94" y="24"/>
                      </a:lnTo>
                      <a:lnTo>
                        <a:pt x="91" y="22"/>
                      </a:lnTo>
                      <a:lnTo>
                        <a:pt x="87" y="22"/>
                      </a:lnTo>
                      <a:lnTo>
                        <a:pt x="84" y="22"/>
                      </a:lnTo>
                      <a:lnTo>
                        <a:pt x="81" y="21"/>
                      </a:lnTo>
                      <a:lnTo>
                        <a:pt x="77" y="19"/>
                      </a:lnTo>
                      <a:lnTo>
                        <a:pt x="74" y="19"/>
                      </a:lnTo>
                      <a:lnTo>
                        <a:pt x="69" y="18"/>
                      </a:lnTo>
                      <a:lnTo>
                        <a:pt x="66" y="18"/>
                      </a:lnTo>
                      <a:lnTo>
                        <a:pt x="64" y="18"/>
                      </a:lnTo>
                      <a:lnTo>
                        <a:pt x="59" y="17"/>
                      </a:lnTo>
                      <a:lnTo>
                        <a:pt x="56" y="15"/>
                      </a:lnTo>
                      <a:lnTo>
                        <a:pt x="53" y="15"/>
                      </a:lnTo>
                      <a:lnTo>
                        <a:pt x="49" y="15"/>
                      </a:lnTo>
                      <a:lnTo>
                        <a:pt x="46" y="14"/>
                      </a:lnTo>
                      <a:lnTo>
                        <a:pt x="42" y="14"/>
                      </a:lnTo>
                      <a:lnTo>
                        <a:pt x="39" y="12"/>
                      </a:lnTo>
                      <a:lnTo>
                        <a:pt x="36" y="12"/>
                      </a:lnTo>
                      <a:lnTo>
                        <a:pt x="33" y="12"/>
                      </a:lnTo>
                      <a:lnTo>
                        <a:pt x="30" y="11"/>
                      </a:lnTo>
                      <a:lnTo>
                        <a:pt x="27" y="11"/>
                      </a:lnTo>
                      <a:lnTo>
                        <a:pt x="22" y="9"/>
                      </a:lnTo>
                      <a:lnTo>
                        <a:pt x="19" y="9"/>
                      </a:lnTo>
                      <a:lnTo>
                        <a:pt x="17" y="8"/>
                      </a:lnTo>
                      <a:lnTo>
                        <a:pt x="14" y="8"/>
                      </a:lnTo>
                      <a:lnTo>
                        <a:pt x="9" y="6"/>
                      </a:lnTo>
                      <a:lnTo>
                        <a:pt x="3" y="6"/>
                      </a:lnTo>
                      <a:lnTo>
                        <a:pt x="0" y="0"/>
                      </a:lnTo>
                      <a:close/>
                    </a:path>
                  </a:pathLst>
                </a:custGeom>
                <a:solidFill>
                  <a:srgbClr val="125242"/>
                </a:solidFill>
                <a:ln w="9525">
                  <a:noFill/>
                  <a:round/>
                  <a:headEnd/>
                  <a:tailEnd/>
                </a:ln>
              </p:spPr>
              <p:txBody>
                <a:bodyPr/>
                <a:lstStyle/>
                <a:p>
                  <a:endParaRPr lang="en-US" sz="1725"/>
                </a:p>
              </p:txBody>
            </p:sp>
            <p:sp>
              <p:nvSpPr>
                <p:cNvPr id="5870" name="Freeform 218"/>
                <p:cNvSpPr>
                  <a:spLocks/>
                </p:cNvSpPr>
                <p:nvPr/>
              </p:nvSpPr>
              <p:spPr bwMode="auto">
                <a:xfrm>
                  <a:off x="3959" y="3721"/>
                  <a:ext cx="92" cy="16"/>
                </a:xfrm>
                <a:custGeom>
                  <a:avLst/>
                  <a:gdLst>
                    <a:gd name="T0" fmla="*/ 2 w 183"/>
                    <a:gd name="T1" fmla="*/ 0 h 31"/>
                    <a:gd name="T2" fmla="*/ 5 w 183"/>
                    <a:gd name="T3" fmla="*/ 0 h 31"/>
                    <a:gd name="T4" fmla="*/ 7 w 183"/>
                    <a:gd name="T5" fmla="*/ 0 h 31"/>
                    <a:gd name="T6" fmla="*/ 11 w 183"/>
                    <a:gd name="T7" fmla="*/ 1 h 31"/>
                    <a:gd name="T8" fmla="*/ 16 w 183"/>
                    <a:gd name="T9" fmla="*/ 1 h 31"/>
                    <a:gd name="T10" fmla="*/ 21 w 183"/>
                    <a:gd name="T11" fmla="*/ 2 h 31"/>
                    <a:gd name="T12" fmla="*/ 24 w 183"/>
                    <a:gd name="T13" fmla="*/ 3 h 31"/>
                    <a:gd name="T14" fmla="*/ 27 w 183"/>
                    <a:gd name="T15" fmla="*/ 3 h 31"/>
                    <a:gd name="T16" fmla="*/ 31 w 183"/>
                    <a:gd name="T17" fmla="*/ 3 h 31"/>
                    <a:gd name="T18" fmla="*/ 34 w 183"/>
                    <a:gd name="T19" fmla="*/ 4 h 31"/>
                    <a:gd name="T20" fmla="*/ 38 w 183"/>
                    <a:gd name="T21" fmla="*/ 4 h 31"/>
                    <a:gd name="T22" fmla="*/ 40 w 183"/>
                    <a:gd name="T23" fmla="*/ 5 h 31"/>
                    <a:gd name="T24" fmla="*/ 44 w 183"/>
                    <a:gd name="T25" fmla="*/ 6 h 31"/>
                    <a:gd name="T26" fmla="*/ 48 w 183"/>
                    <a:gd name="T27" fmla="*/ 6 h 31"/>
                    <a:gd name="T28" fmla="*/ 51 w 183"/>
                    <a:gd name="T29" fmla="*/ 6 h 31"/>
                    <a:gd name="T30" fmla="*/ 56 w 183"/>
                    <a:gd name="T31" fmla="*/ 7 h 31"/>
                    <a:gd name="T32" fmla="*/ 60 w 183"/>
                    <a:gd name="T33" fmla="*/ 7 h 31"/>
                    <a:gd name="T34" fmla="*/ 64 w 183"/>
                    <a:gd name="T35" fmla="*/ 8 h 31"/>
                    <a:gd name="T36" fmla="*/ 68 w 183"/>
                    <a:gd name="T37" fmla="*/ 8 h 31"/>
                    <a:gd name="T38" fmla="*/ 72 w 183"/>
                    <a:gd name="T39" fmla="*/ 8 h 31"/>
                    <a:gd name="T40" fmla="*/ 76 w 183"/>
                    <a:gd name="T41" fmla="*/ 8 h 31"/>
                    <a:gd name="T42" fmla="*/ 80 w 183"/>
                    <a:gd name="T43" fmla="*/ 9 h 31"/>
                    <a:gd name="T44" fmla="*/ 85 w 183"/>
                    <a:gd name="T45" fmla="*/ 9 h 31"/>
                    <a:gd name="T46" fmla="*/ 89 w 183"/>
                    <a:gd name="T47" fmla="*/ 10 h 31"/>
                    <a:gd name="T48" fmla="*/ 91 w 183"/>
                    <a:gd name="T49" fmla="*/ 11 h 31"/>
                    <a:gd name="T50" fmla="*/ 87 w 183"/>
                    <a:gd name="T51" fmla="*/ 14 h 31"/>
                    <a:gd name="T52" fmla="*/ 85 w 183"/>
                    <a:gd name="T53" fmla="*/ 15 h 31"/>
                    <a:gd name="T54" fmla="*/ 82 w 183"/>
                    <a:gd name="T55" fmla="*/ 14 h 31"/>
                    <a:gd name="T56" fmla="*/ 78 w 183"/>
                    <a:gd name="T57" fmla="*/ 14 h 31"/>
                    <a:gd name="T58" fmla="*/ 74 w 183"/>
                    <a:gd name="T59" fmla="*/ 14 h 31"/>
                    <a:gd name="T60" fmla="*/ 68 w 183"/>
                    <a:gd name="T61" fmla="*/ 12 h 31"/>
                    <a:gd name="T62" fmla="*/ 63 w 183"/>
                    <a:gd name="T63" fmla="*/ 12 h 31"/>
                    <a:gd name="T64" fmla="*/ 60 w 183"/>
                    <a:gd name="T65" fmla="*/ 11 h 31"/>
                    <a:gd name="T66" fmla="*/ 57 w 183"/>
                    <a:gd name="T67" fmla="*/ 11 h 31"/>
                    <a:gd name="T68" fmla="*/ 54 w 183"/>
                    <a:gd name="T69" fmla="*/ 11 h 31"/>
                    <a:gd name="T70" fmla="*/ 50 w 183"/>
                    <a:gd name="T71" fmla="*/ 10 h 31"/>
                    <a:gd name="T72" fmla="*/ 46 w 183"/>
                    <a:gd name="T73" fmla="*/ 9 h 31"/>
                    <a:gd name="T74" fmla="*/ 43 w 183"/>
                    <a:gd name="T75" fmla="*/ 8 h 31"/>
                    <a:gd name="T76" fmla="*/ 39 w 183"/>
                    <a:gd name="T77" fmla="*/ 8 h 31"/>
                    <a:gd name="T78" fmla="*/ 35 w 183"/>
                    <a:gd name="T79" fmla="*/ 8 h 31"/>
                    <a:gd name="T80" fmla="*/ 32 w 183"/>
                    <a:gd name="T81" fmla="*/ 7 h 31"/>
                    <a:gd name="T82" fmla="*/ 29 w 183"/>
                    <a:gd name="T83" fmla="*/ 6 h 31"/>
                    <a:gd name="T84" fmla="*/ 25 w 183"/>
                    <a:gd name="T85" fmla="*/ 6 h 31"/>
                    <a:gd name="T86" fmla="*/ 22 w 183"/>
                    <a:gd name="T87" fmla="*/ 6 h 31"/>
                    <a:gd name="T88" fmla="*/ 18 w 183"/>
                    <a:gd name="T89" fmla="*/ 5 h 31"/>
                    <a:gd name="T90" fmla="*/ 15 w 183"/>
                    <a:gd name="T91" fmla="*/ 4 h 31"/>
                    <a:gd name="T92" fmla="*/ 12 w 183"/>
                    <a:gd name="T93" fmla="*/ 3 h 31"/>
                    <a:gd name="T94" fmla="*/ 7 w 183"/>
                    <a:gd name="T95" fmla="*/ 3 h 31"/>
                    <a:gd name="T96" fmla="*/ 2 w 183"/>
                    <a:gd name="T97" fmla="*/ 2 h 31"/>
                    <a:gd name="T98" fmla="*/ 2 w 183"/>
                    <a:gd name="T99" fmla="*/ 0 h 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3"/>
                    <a:gd name="T151" fmla="*/ 0 h 31"/>
                    <a:gd name="T152" fmla="*/ 183 w 183"/>
                    <a:gd name="T153" fmla="*/ 31 h 3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3" h="31">
                      <a:moveTo>
                        <a:pt x="3" y="0"/>
                      </a:moveTo>
                      <a:lnTo>
                        <a:pt x="4" y="0"/>
                      </a:lnTo>
                      <a:lnTo>
                        <a:pt x="7" y="0"/>
                      </a:lnTo>
                      <a:lnTo>
                        <a:pt x="9" y="0"/>
                      </a:lnTo>
                      <a:lnTo>
                        <a:pt x="11" y="0"/>
                      </a:lnTo>
                      <a:lnTo>
                        <a:pt x="14" y="0"/>
                      </a:lnTo>
                      <a:lnTo>
                        <a:pt x="17" y="2"/>
                      </a:lnTo>
                      <a:lnTo>
                        <a:pt x="22" y="2"/>
                      </a:lnTo>
                      <a:lnTo>
                        <a:pt x="25" y="2"/>
                      </a:lnTo>
                      <a:lnTo>
                        <a:pt x="31" y="2"/>
                      </a:lnTo>
                      <a:lnTo>
                        <a:pt x="35" y="3"/>
                      </a:lnTo>
                      <a:lnTo>
                        <a:pt x="41" y="3"/>
                      </a:lnTo>
                      <a:lnTo>
                        <a:pt x="45" y="5"/>
                      </a:lnTo>
                      <a:lnTo>
                        <a:pt x="48" y="5"/>
                      </a:lnTo>
                      <a:lnTo>
                        <a:pt x="51" y="5"/>
                      </a:lnTo>
                      <a:lnTo>
                        <a:pt x="54" y="6"/>
                      </a:lnTo>
                      <a:lnTo>
                        <a:pt x="58" y="6"/>
                      </a:lnTo>
                      <a:lnTo>
                        <a:pt x="61" y="6"/>
                      </a:lnTo>
                      <a:lnTo>
                        <a:pt x="64" y="8"/>
                      </a:lnTo>
                      <a:lnTo>
                        <a:pt x="67" y="8"/>
                      </a:lnTo>
                      <a:lnTo>
                        <a:pt x="70" y="8"/>
                      </a:lnTo>
                      <a:lnTo>
                        <a:pt x="75" y="8"/>
                      </a:lnTo>
                      <a:lnTo>
                        <a:pt x="78" y="9"/>
                      </a:lnTo>
                      <a:lnTo>
                        <a:pt x="80" y="9"/>
                      </a:lnTo>
                      <a:lnTo>
                        <a:pt x="85" y="11"/>
                      </a:lnTo>
                      <a:lnTo>
                        <a:pt x="88" y="11"/>
                      </a:lnTo>
                      <a:lnTo>
                        <a:pt x="92" y="11"/>
                      </a:lnTo>
                      <a:lnTo>
                        <a:pt x="95" y="11"/>
                      </a:lnTo>
                      <a:lnTo>
                        <a:pt x="100" y="12"/>
                      </a:lnTo>
                      <a:lnTo>
                        <a:pt x="102" y="12"/>
                      </a:lnTo>
                      <a:lnTo>
                        <a:pt x="107" y="12"/>
                      </a:lnTo>
                      <a:lnTo>
                        <a:pt x="111" y="13"/>
                      </a:lnTo>
                      <a:lnTo>
                        <a:pt x="116" y="13"/>
                      </a:lnTo>
                      <a:lnTo>
                        <a:pt x="119" y="13"/>
                      </a:lnTo>
                      <a:lnTo>
                        <a:pt x="123" y="13"/>
                      </a:lnTo>
                      <a:lnTo>
                        <a:pt x="127" y="15"/>
                      </a:lnTo>
                      <a:lnTo>
                        <a:pt x="130" y="15"/>
                      </a:lnTo>
                      <a:lnTo>
                        <a:pt x="135" y="15"/>
                      </a:lnTo>
                      <a:lnTo>
                        <a:pt x="139" y="15"/>
                      </a:lnTo>
                      <a:lnTo>
                        <a:pt x="144" y="16"/>
                      </a:lnTo>
                      <a:lnTo>
                        <a:pt x="148" y="16"/>
                      </a:lnTo>
                      <a:lnTo>
                        <a:pt x="152" y="16"/>
                      </a:lnTo>
                      <a:lnTo>
                        <a:pt x="157" y="18"/>
                      </a:lnTo>
                      <a:lnTo>
                        <a:pt x="160" y="18"/>
                      </a:lnTo>
                      <a:lnTo>
                        <a:pt x="166" y="18"/>
                      </a:lnTo>
                      <a:lnTo>
                        <a:pt x="169" y="18"/>
                      </a:lnTo>
                      <a:lnTo>
                        <a:pt x="173" y="19"/>
                      </a:lnTo>
                      <a:lnTo>
                        <a:pt x="177" y="19"/>
                      </a:lnTo>
                      <a:lnTo>
                        <a:pt x="183" y="21"/>
                      </a:lnTo>
                      <a:lnTo>
                        <a:pt x="182" y="22"/>
                      </a:lnTo>
                      <a:lnTo>
                        <a:pt x="179" y="25"/>
                      </a:lnTo>
                      <a:lnTo>
                        <a:pt x="173" y="28"/>
                      </a:lnTo>
                      <a:lnTo>
                        <a:pt x="172" y="31"/>
                      </a:lnTo>
                      <a:lnTo>
                        <a:pt x="170" y="30"/>
                      </a:lnTo>
                      <a:lnTo>
                        <a:pt x="166" y="30"/>
                      </a:lnTo>
                      <a:lnTo>
                        <a:pt x="163" y="28"/>
                      </a:lnTo>
                      <a:lnTo>
                        <a:pt x="160" y="28"/>
                      </a:lnTo>
                      <a:lnTo>
                        <a:pt x="155" y="28"/>
                      </a:lnTo>
                      <a:lnTo>
                        <a:pt x="151" y="27"/>
                      </a:lnTo>
                      <a:lnTo>
                        <a:pt x="147" y="27"/>
                      </a:lnTo>
                      <a:lnTo>
                        <a:pt x="141" y="25"/>
                      </a:lnTo>
                      <a:lnTo>
                        <a:pt x="135" y="24"/>
                      </a:lnTo>
                      <a:lnTo>
                        <a:pt x="129" y="24"/>
                      </a:lnTo>
                      <a:lnTo>
                        <a:pt x="126" y="24"/>
                      </a:lnTo>
                      <a:lnTo>
                        <a:pt x="123" y="22"/>
                      </a:lnTo>
                      <a:lnTo>
                        <a:pt x="120" y="22"/>
                      </a:lnTo>
                      <a:lnTo>
                        <a:pt x="117" y="22"/>
                      </a:lnTo>
                      <a:lnTo>
                        <a:pt x="114" y="21"/>
                      </a:lnTo>
                      <a:lnTo>
                        <a:pt x="110" y="21"/>
                      </a:lnTo>
                      <a:lnTo>
                        <a:pt x="107" y="21"/>
                      </a:lnTo>
                      <a:lnTo>
                        <a:pt x="104" y="21"/>
                      </a:lnTo>
                      <a:lnTo>
                        <a:pt x="100" y="19"/>
                      </a:lnTo>
                      <a:lnTo>
                        <a:pt x="97" y="18"/>
                      </a:lnTo>
                      <a:lnTo>
                        <a:pt x="92" y="18"/>
                      </a:lnTo>
                      <a:lnTo>
                        <a:pt x="89" y="18"/>
                      </a:lnTo>
                      <a:lnTo>
                        <a:pt x="85" y="16"/>
                      </a:lnTo>
                      <a:lnTo>
                        <a:pt x="82" y="16"/>
                      </a:lnTo>
                      <a:lnTo>
                        <a:pt x="78" y="15"/>
                      </a:lnTo>
                      <a:lnTo>
                        <a:pt x="75" y="15"/>
                      </a:lnTo>
                      <a:lnTo>
                        <a:pt x="70" y="15"/>
                      </a:lnTo>
                      <a:lnTo>
                        <a:pt x="67" y="13"/>
                      </a:lnTo>
                      <a:lnTo>
                        <a:pt x="64" y="13"/>
                      </a:lnTo>
                      <a:lnTo>
                        <a:pt x="60" y="13"/>
                      </a:lnTo>
                      <a:lnTo>
                        <a:pt x="57" y="12"/>
                      </a:lnTo>
                      <a:lnTo>
                        <a:pt x="54" y="12"/>
                      </a:lnTo>
                      <a:lnTo>
                        <a:pt x="50" y="11"/>
                      </a:lnTo>
                      <a:lnTo>
                        <a:pt x="47" y="11"/>
                      </a:lnTo>
                      <a:lnTo>
                        <a:pt x="44" y="11"/>
                      </a:lnTo>
                      <a:lnTo>
                        <a:pt x="39" y="9"/>
                      </a:lnTo>
                      <a:lnTo>
                        <a:pt x="36" y="9"/>
                      </a:lnTo>
                      <a:lnTo>
                        <a:pt x="33" y="9"/>
                      </a:lnTo>
                      <a:lnTo>
                        <a:pt x="29" y="8"/>
                      </a:lnTo>
                      <a:lnTo>
                        <a:pt x="26" y="8"/>
                      </a:lnTo>
                      <a:lnTo>
                        <a:pt x="23" y="6"/>
                      </a:lnTo>
                      <a:lnTo>
                        <a:pt x="20" y="6"/>
                      </a:lnTo>
                      <a:lnTo>
                        <a:pt x="14" y="5"/>
                      </a:lnTo>
                      <a:lnTo>
                        <a:pt x="9" y="5"/>
                      </a:lnTo>
                      <a:lnTo>
                        <a:pt x="3" y="3"/>
                      </a:lnTo>
                      <a:lnTo>
                        <a:pt x="0" y="3"/>
                      </a:lnTo>
                      <a:lnTo>
                        <a:pt x="3" y="0"/>
                      </a:lnTo>
                      <a:close/>
                    </a:path>
                  </a:pathLst>
                </a:custGeom>
                <a:solidFill>
                  <a:srgbClr val="66664F"/>
                </a:solidFill>
                <a:ln w="9525">
                  <a:noFill/>
                  <a:round/>
                  <a:headEnd/>
                  <a:tailEnd/>
                </a:ln>
              </p:spPr>
              <p:txBody>
                <a:bodyPr/>
                <a:lstStyle/>
                <a:p>
                  <a:endParaRPr lang="en-US" sz="1725"/>
                </a:p>
              </p:txBody>
            </p:sp>
            <p:sp>
              <p:nvSpPr>
                <p:cNvPr id="5871" name="Freeform 219"/>
                <p:cNvSpPr>
                  <a:spLocks/>
                </p:cNvSpPr>
                <p:nvPr/>
              </p:nvSpPr>
              <p:spPr bwMode="auto">
                <a:xfrm>
                  <a:off x="3937" y="3687"/>
                  <a:ext cx="15" cy="13"/>
                </a:xfrm>
                <a:custGeom>
                  <a:avLst/>
                  <a:gdLst>
                    <a:gd name="T0" fmla="*/ 0 w 29"/>
                    <a:gd name="T1" fmla="*/ 12 h 25"/>
                    <a:gd name="T2" fmla="*/ 12 w 29"/>
                    <a:gd name="T3" fmla="*/ 0 h 25"/>
                    <a:gd name="T4" fmla="*/ 15 w 29"/>
                    <a:gd name="T5" fmla="*/ 3 h 25"/>
                    <a:gd name="T6" fmla="*/ 6 w 29"/>
                    <a:gd name="T7" fmla="*/ 13 h 25"/>
                    <a:gd name="T8" fmla="*/ 0 w 29"/>
                    <a:gd name="T9" fmla="*/ 12 h 25"/>
                    <a:gd name="T10" fmla="*/ 0 w 29"/>
                    <a:gd name="T11" fmla="*/ 12 h 25"/>
                    <a:gd name="T12" fmla="*/ 0 60000 65536"/>
                    <a:gd name="T13" fmla="*/ 0 60000 65536"/>
                    <a:gd name="T14" fmla="*/ 0 60000 65536"/>
                    <a:gd name="T15" fmla="*/ 0 60000 65536"/>
                    <a:gd name="T16" fmla="*/ 0 60000 65536"/>
                    <a:gd name="T17" fmla="*/ 0 60000 65536"/>
                    <a:gd name="T18" fmla="*/ 0 w 29"/>
                    <a:gd name="T19" fmla="*/ 0 h 25"/>
                    <a:gd name="T20" fmla="*/ 29 w 29"/>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9" h="25">
                      <a:moveTo>
                        <a:pt x="0" y="23"/>
                      </a:moveTo>
                      <a:lnTo>
                        <a:pt x="23" y="0"/>
                      </a:lnTo>
                      <a:lnTo>
                        <a:pt x="29" y="6"/>
                      </a:lnTo>
                      <a:lnTo>
                        <a:pt x="11" y="25"/>
                      </a:lnTo>
                      <a:lnTo>
                        <a:pt x="0" y="23"/>
                      </a:lnTo>
                      <a:close/>
                    </a:path>
                  </a:pathLst>
                </a:custGeom>
                <a:solidFill>
                  <a:srgbClr val="66664F"/>
                </a:solidFill>
                <a:ln w="9525">
                  <a:noFill/>
                  <a:round/>
                  <a:headEnd/>
                  <a:tailEnd/>
                </a:ln>
              </p:spPr>
              <p:txBody>
                <a:bodyPr/>
                <a:lstStyle/>
                <a:p>
                  <a:endParaRPr lang="en-US" sz="1725"/>
                </a:p>
              </p:txBody>
            </p:sp>
            <p:sp>
              <p:nvSpPr>
                <p:cNvPr id="5872" name="Freeform 220"/>
                <p:cNvSpPr>
                  <a:spLocks/>
                </p:cNvSpPr>
                <p:nvPr/>
              </p:nvSpPr>
              <p:spPr bwMode="auto">
                <a:xfrm>
                  <a:off x="4056" y="3700"/>
                  <a:ext cx="11" cy="12"/>
                </a:xfrm>
                <a:custGeom>
                  <a:avLst/>
                  <a:gdLst>
                    <a:gd name="T0" fmla="*/ 0 w 24"/>
                    <a:gd name="T1" fmla="*/ 11 h 25"/>
                    <a:gd name="T2" fmla="*/ 9 w 24"/>
                    <a:gd name="T3" fmla="*/ 0 h 25"/>
                    <a:gd name="T4" fmla="*/ 11 w 24"/>
                    <a:gd name="T5" fmla="*/ 4 h 25"/>
                    <a:gd name="T6" fmla="*/ 3 w 24"/>
                    <a:gd name="T7" fmla="*/ 12 h 25"/>
                    <a:gd name="T8" fmla="*/ 0 w 24"/>
                    <a:gd name="T9" fmla="*/ 11 h 25"/>
                    <a:gd name="T10" fmla="*/ 0 w 24"/>
                    <a:gd name="T11" fmla="*/ 11 h 25"/>
                    <a:gd name="T12" fmla="*/ 0 60000 65536"/>
                    <a:gd name="T13" fmla="*/ 0 60000 65536"/>
                    <a:gd name="T14" fmla="*/ 0 60000 65536"/>
                    <a:gd name="T15" fmla="*/ 0 60000 65536"/>
                    <a:gd name="T16" fmla="*/ 0 60000 65536"/>
                    <a:gd name="T17" fmla="*/ 0 60000 65536"/>
                    <a:gd name="T18" fmla="*/ 0 w 24"/>
                    <a:gd name="T19" fmla="*/ 0 h 25"/>
                    <a:gd name="T20" fmla="*/ 24 w 24"/>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4" h="25">
                      <a:moveTo>
                        <a:pt x="0" y="23"/>
                      </a:moveTo>
                      <a:lnTo>
                        <a:pt x="19" y="0"/>
                      </a:lnTo>
                      <a:lnTo>
                        <a:pt x="24" y="9"/>
                      </a:lnTo>
                      <a:lnTo>
                        <a:pt x="7" y="25"/>
                      </a:lnTo>
                      <a:lnTo>
                        <a:pt x="0" y="23"/>
                      </a:lnTo>
                      <a:close/>
                    </a:path>
                  </a:pathLst>
                </a:custGeom>
                <a:solidFill>
                  <a:srgbClr val="66664F"/>
                </a:solidFill>
                <a:ln w="9525">
                  <a:noFill/>
                  <a:round/>
                  <a:headEnd/>
                  <a:tailEnd/>
                </a:ln>
              </p:spPr>
              <p:txBody>
                <a:bodyPr/>
                <a:lstStyle/>
                <a:p>
                  <a:endParaRPr lang="en-US" sz="1725"/>
                </a:p>
              </p:txBody>
            </p:sp>
            <p:sp>
              <p:nvSpPr>
                <p:cNvPr id="5873" name="Freeform 221"/>
                <p:cNvSpPr>
                  <a:spLocks/>
                </p:cNvSpPr>
                <p:nvPr/>
              </p:nvSpPr>
              <p:spPr bwMode="auto">
                <a:xfrm>
                  <a:off x="4032" y="3695"/>
                  <a:ext cx="10" cy="17"/>
                </a:xfrm>
                <a:custGeom>
                  <a:avLst/>
                  <a:gdLst>
                    <a:gd name="T0" fmla="*/ 0 w 21"/>
                    <a:gd name="T1" fmla="*/ 17 h 34"/>
                    <a:gd name="T2" fmla="*/ 10 w 21"/>
                    <a:gd name="T3" fmla="*/ 0 h 34"/>
                    <a:gd name="T4" fmla="*/ 9 w 21"/>
                    <a:gd name="T5" fmla="*/ 5 h 34"/>
                    <a:gd name="T6" fmla="*/ 4 w 21"/>
                    <a:gd name="T7" fmla="*/ 17 h 34"/>
                    <a:gd name="T8" fmla="*/ 0 w 21"/>
                    <a:gd name="T9" fmla="*/ 17 h 34"/>
                    <a:gd name="T10" fmla="*/ 0 w 21"/>
                    <a:gd name="T11" fmla="*/ 17 h 34"/>
                    <a:gd name="T12" fmla="*/ 0 60000 65536"/>
                    <a:gd name="T13" fmla="*/ 0 60000 65536"/>
                    <a:gd name="T14" fmla="*/ 0 60000 65536"/>
                    <a:gd name="T15" fmla="*/ 0 60000 65536"/>
                    <a:gd name="T16" fmla="*/ 0 60000 65536"/>
                    <a:gd name="T17" fmla="*/ 0 60000 65536"/>
                    <a:gd name="T18" fmla="*/ 0 w 21"/>
                    <a:gd name="T19" fmla="*/ 0 h 34"/>
                    <a:gd name="T20" fmla="*/ 21 w 2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1" h="34">
                      <a:moveTo>
                        <a:pt x="0" y="33"/>
                      </a:moveTo>
                      <a:lnTo>
                        <a:pt x="21" y="0"/>
                      </a:lnTo>
                      <a:lnTo>
                        <a:pt x="18" y="11"/>
                      </a:lnTo>
                      <a:lnTo>
                        <a:pt x="9" y="34"/>
                      </a:lnTo>
                      <a:lnTo>
                        <a:pt x="0" y="33"/>
                      </a:lnTo>
                      <a:close/>
                    </a:path>
                  </a:pathLst>
                </a:custGeom>
                <a:solidFill>
                  <a:srgbClr val="66664F"/>
                </a:solidFill>
                <a:ln w="9525">
                  <a:noFill/>
                  <a:round/>
                  <a:headEnd/>
                  <a:tailEnd/>
                </a:ln>
              </p:spPr>
              <p:txBody>
                <a:bodyPr/>
                <a:lstStyle/>
                <a:p>
                  <a:endParaRPr lang="en-US" sz="1725"/>
                </a:p>
              </p:txBody>
            </p:sp>
            <p:sp>
              <p:nvSpPr>
                <p:cNvPr id="5874" name="Freeform 222"/>
                <p:cNvSpPr>
                  <a:spLocks/>
                </p:cNvSpPr>
                <p:nvPr/>
              </p:nvSpPr>
              <p:spPr bwMode="auto">
                <a:xfrm>
                  <a:off x="4125" y="3706"/>
                  <a:ext cx="13" cy="16"/>
                </a:xfrm>
                <a:custGeom>
                  <a:avLst/>
                  <a:gdLst>
                    <a:gd name="T0" fmla="*/ 0 w 27"/>
                    <a:gd name="T1" fmla="*/ 15 h 31"/>
                    <a:gd name="T2" fmla="*/ 11 w 27"/>
                    <a:gd name="T3" fmla="*/ 0 h 31"/>
                    <a:gd name="T4" fmla="*/ 13 w 27"/>
                    <a:gd name="T5" fmla="*/ 4 h 31"/>
                    <a:gd name="T6" fmla="*/ 6 w 27"/>
                    <a:gd name="T7" fmla="*/ 16 h 31"/>
                    <a:gd name="T8" fmla="*/ 0 w 27"/>
                    <a:gd name="T9" fmla="*/ 15 h 31"/>
                    <a:gd name="T10" fmla="*/ 0 w 27"/>
                    <a:gd name="T11" fmla="*/ 15 h 31"/>
                    <a:gd name="T12" fmla="*/ 0 60000 65536"/>
                    <a:gd name="T13" fmla="*/ 0 60000 65536"/>
                    <a:gd name="T14" fmla="*/ 0 60000 65536"/>
                    <a:gd name="T15" fmla="*/ 0 60000 65536"/>
                    <a:gd name="T16" fmla="*/ 0 60000 65536"/>
                    <a:gd name="T17" fmla="*/ 0 60000 65536"/>
                    <a:gd name="T18" fmla="*/ 0 w 27"/>
                    <a:gd name="T19" fmla="*/ 0 h 31"/>
                    <a:gd name="T20" fmla="*/ 27 w 27"/>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7" h="31">
                      <a:moveTo>
                        <a:pt x="0" y="29"/>
                      </a:moveTo>
                      <a:lnTo>
                        <a:pt x="22" y="0"/>
                      </a:lnTo>
                      <a:lnTo>
                        <a:pt x="27" y="7"/>
                      </a:lnTo>
                      <a:lnTo>
                        <a:pt x="13" y="31"/>
                      </a:lnTo>
                      <a:lnTo>
                        <a:pt x="0" y="29"/>
                      </a:lnTo>
                      <a:close/>
                    </a:path>
                  </a:pathLst>
                </a:custGeom>
                <a:solidFill>
                  <a:srgbClr val="66664F"/>
                </a:solidFill>
                <a:ln w="9525">
                  <a:noFill/>
                  <a:round/>
                  <a:headEnd/>
                  <a:tailEnd/>
                </a:ln>
              </p:spPr>
              <p:txBody>
                <a:bodyPr/>
                <a:lstStyle/>
                <a:p>
                  <a:endParaRPr lang="en-US" sz="1725"/>
                </a:p>
              </p:txBody>
            </p:sp>
            <p:sp>
              <p:nvSpPr>
                <p:cNvPr id="5875" name="Freeform 223"/>
                <p:cNvSpPr>
                  <a:spLocks/>
                </p:cNvSpPr>
                <p:nvPr/>
              </p:nvSpPr>
              <p:spPr bwMode="auto">
                <a:xfrm>
                  <a:off x="4146" y="3709"/>
                  <a:ext cx="16" cy="15"/>
                </a:xfrm>
                <a:custGeom>
                  <a:avLst/>
                  <a:gdLst>
                    <a:gd name="T0" fmla="*/ 0 w 32"/>
                    <a:gd name="T1" fmla="*/ 13 h 29"/>
                    <a:gd name="T2" fmla="*/ 11 w 32"/>
                    <a:gd name="T3" fmla="*/ 2 h 29"/>
                    <a:gd name="T4" fmla="*/ 16 w 32"/>
                    <a:gd name="T5" fmla="*/ 0 h 29"/>
                    <a:gd name="T6" fmla="*/ 8 w 32"/>
                    <a:gd name="T7" fmla="*/ 15 h 29"/>
                    <a:gd name="T8" fmla="*/ 0 w 32"/>
                    <a:gd name="T9" fmla="*/ 13 h 29"/>
                    <a:gd name="T10" fmla="*/ 0 w 32"/>
                    <a:gd name="T11" fmla="*/ 13 h 29"/>
                    <a:gd name="T12" fmla="*/ 0 60000 65536"/>
                    <a:gd name="T13" fmla="*/ 0 60000 65536"/>
                    <a:gd name="T14" fmla="*/ 0 60000 65536"/>
                    <a:gd name="T15" fmla="*/ 0 60000 65536"/>
                    <a:gd name="T16" fmla="*/ 0 60000 65536"/>
                    <a:gd name="T17" fmla="*/ 0 60000 65536"/>
                    <a:gd name="T18" fmla="*/ 0 w 32"/>
                    <a:gd name="T19" fmla="*/ 0 h 29"/>
                    <a:gd name="T20" fmla="*/ 32 w 32"/>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2" h="29">
                      <a:moveTo>
                        <a:pt x="0" y="26"/>
                      </a:moveTo>
                      <a:lnTo>
                        <a:pt x="22" y="3"/>
                      </a:lnTo>
                      <a:lnTo>
                        <a:pt x="32" y="0"/>
                      </a:lnTo>
                      <a:lnTo>
                        <a:pt x="17" y="29"/>
                      </a:lnTo>
                      <a:lnTo>
                        <a:pt x="0" y="26"/>
                      </a:lnTo>
                      <a:close/>
                    </a:path>
                  </a:pathLst>
                </a:custGeom>
                <a:solidFill>
                  <a:srgbClr val="66664F"/>
                </a:solidFill>
                <a:ln w="9525">
                  <a:noFill/>
                  <a:round/>
                  <a:headEnd/>
                  <a:tailEnd/>
                </a:ln>
              </p:spPr>
              <p:txBody>
                <a:bodyPr/>
                <a:lstStyle/>
                <a:p>
                  <a:endParaRPr lang="en-US" sz="1725"/>
                </a:p>
              </p:txBody>
            </p:sp>
            <p:sp>
              <p:nvSpPr>
                <p:cNvPr id="5876" name="Freeform 224"/>
                <p:cNvSpPr>
                  <a:spLocks/>
                </p:cNvSpPr>
                <p:nvPr/>
              </p:nvSpPr>
              <p:spPr bwMode="auto">
                <a:xfrm>
                  <a:off x="4190" y="3715"/>
                  <a:ext cx="13" cy="16"/>
                </a:xfrm>
                <a:custGeom>
                  <a:avLst/>
                  <a:gdLst>
                    <a:gd name="T0" fmla="*/ 0 w 26"/>
                    <a:gd name="T1" fmla="*/ 14 h 32"/>
                    <a:gd name="T2" fmla="*/ 11 w 26"/>
                    <a:gd name="T3" fmla="*/ 0 h 32"/>
                    <a:gd name="T4" fmla="*/ 13 w 26"/>
                    <a:gd name="T5" fmla="*/ 2 h 32"/>
                    <a:gd name="T6" fmla="*/ 5 w 26"/>
                    <a:gd name="T7" fmla="*/ 16 h 32"/>
                    <a:gd name="T8" fmla="*/ 0 w 26"/>
                    <a:gd name="T9" fmla="*/ 14 h 32"/>
                    <a:gd name="T10" fmla="*/ 0 w 26"/>
                    <a:gd name="T11" fmla="*/ 14 h 32"/>
                    <a:gd name="T12" fmla="*/ 0 60000 65536"/>
                    <a:gd name="T13" fmla="*/ 0 60000 65536"/>
                    <a:gd name="T14" fmla="*/ 0 60000 65536"/>
                    <a:gd name="T15" fmla="*/ 0 60000 65536"/>
                    <a:gd name="T16" fmla="*/ 0 60000 65536"/>
                    <a:gd name="T17" fmla="*/ 0 60000 65536"/>
                    <a:gd name="T18" fmla="*/ 0 w 26"/>
                    <a:gd name="T19" fmla="*/ 0 h 32"/>
                    <a:gd name="T20" fmla="*/ 26 w 2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6" h="32">
                      <a:moveTo>
                        <a:pt x="0" y="29"/>
                      </a:moveTo>
                      <a:lnTo>
                        <a:pt x="22" y="0"/>
                      </a:lnTo>
                      <a:lnTo>
                        <a:pt x="26" y="4"/>
                      </a:lnTo>
                      <a:lnTo>
                        <a:pt x="10" y="32"/>
                      </a:lnTo>
                      <a:lnTo>
                        <a:pt x="0" y="29"/>
                      </a:lnTo>
                      <a:close/>
                    </a:path>
                  </a:pathLst>
                </a:custGeom>
                <a:solidFill>
                  <a:srgbClr val="66664F"/>
                </a:solidFill>
                <a:ln w="9525">
                  <a:noFill/>
                  <a:round/>
                  <a:headEnd/>
                  <a:tailEnd/>
                </a:ln>
              </p:spPr>
              <p:txBody>
                <a:bodyPr/>
                <a:lstStyle/>
                <a:p>
                  <a:endParaRPr lang="en-US" sz="1725"/>
                </a:p>
              </p:txBody>
            </p:sp>
            <p:sp>
              <p:nvSpPr>
                <p:cNvPr id="5877" name="Freeform 225"/>
                <p:cNvSpPr>
                  <a:spLocks/>
                </p:cNvSpPr>
                <p:nvPr/>
              </p:nvSpPr>
              <p:spPr bwMode="auto">
                <a:xfrm>
                  <a:off x="3976" y="3691"/>
                  <a:ext cx="11" cy="13"/>
                </a:xfrm>
                <a:custGeom>
                  <a:avLst/>
                  <a:gdLst>
                    <a:gd name="T0" fmla="*/ 0 w 22"/>
                    <a:gd name="T1" fmla="*/ 12 h 27"/>
                    <a:gd name="T2" fmla="*/ 10 w 22"/>
                    <a:gd name="T3" fmla="*/ 0 h 27"/>
                    <a:gd name="T4" fmla="*/ 11 w 22"/>
                    <a:gd name="T5" fmla="*/ 2 h 27"/>
                    <a:gd name="T6" fmla="*/ 7 w 22"/>
                    <a:gd name="T7" fmla="*/ 13 h 27"/>
                    <a:gd name="T8" fmla="*/ 0 w 22"/>
                    <a:gd name="T9" fmla="*/ 12 h 27"/>
                    <a:gd name="T10" fmla="*/ 0 w 22"/>
                    <a:gd name="T11" fmla="*/ 12 h 27"/>
                    <a:gd name="T12" fmla="*/ 0 60000 65536"/>
                    <a:gd name="T13" fmla="*/ 0 60000 65536"/>
                    <a:gd name="T14" fmla="*/ 0 60000 65536"/>
                    <a:gd name="T15" fmla="*/ 0 60000 65536"/>
                    <a:gd name="T16" fmla="*/ 0 60000 65536"/>
                    <a:gd name="T17" fmla="*/ 0 60000 65536"/>
                    <a:gd name="T18" fmla="*/ 0 w 22"/>
                    <a:gd name="T19" fmla="*/ 0 h 27"/>
                    <a:gd name="T20" fmla="*/ 22 w 2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2" h="27">
                      <a:moveTo>
                        <a:pt x="0" y="24"/>
                      </a:moveTo>
                      <a:lnTo>
                        <a:pt x="19" y="0"/>
                      </a:lnTo>
                      <a:lnTo>
                        <a:pt x="22" y="5"/>
                      </a:lnTo>
                      <a:lnTo>
                        <a:pt x="15" y="27"/>
                      </a:lnTo>
                      <a:lnTo>
                        <a:pt x="0" y="24"/>
                      </a:lnTo>
                      <a:close/>
                    </a:path>
                  </a:pathLst>
                </a:custGeom>
                <a:solidFill>
                  <a:srgbClr val="66664F"/>
                </a:solidFill>
                <a:ln w="9525">
                  <a:noFill/>
                  <a:round/>
                  <a:headEnd/>
                  <a:tailEnd/>
                </a:ln>
              </p:spPr>
              <p:txBody>
                <a:bodyPr/>
                <a:lstStyle/>
                <a:p>
                  <a:endParaRPr lang="en-US" sz="1725"/>
                </a:p>
              </p:txBody>
            </p:sp>
            <p:sp>
              <p:nvSpPr>
                <p:cNvPr id="5878" name="Freeform 226"/>
                <p:cNvSpPr>
                  <a:spLocks/>
                </p:cNvSpPr>
                <p:nvPr/>
              </p:nvSpPr>
              <p:spPr bwMode="auto">
                <a:xfrm>
                  <a:off x="4081" y="3726"/>
                  <a:ext cx="14" cy="13"/>
                </a:xfrm>
                <a:custGeom>
                  <a:avLst/>
                  <a:gdLst>
                    <a:gd name="T0" fmla="*/ 0 w 28"/>
                    <a:gd name="T1" fmla="*/ 12 h 28"/>
                    <a:gd name="T2" fmla="*/ 12 w 28"/>
                    <a:gd name="T3" fmla="*/ 0 h 28"/>
                    <a:gd name="T4" fmla="*/ 14 w 28"/>
                    <a:gd name="T5" fmla="*/ 4 h 28"/>
                    <a:gd name="T6" fmla="*/ 7 w 28"/>
                    <a:gd name="T7" fmla="*/ 13 h 28"/>
                    <a:gd name="T8" fmla="*/ 0 w 28"/>
                    <a:gd name="T9" fmla="*/ 12 h 28"/>
                    <a:gd name="T10" fmla="*/ 0 w 28"/>
                    <a:gd name="T11" fmla="*/ 12 h 28"/>
                    <a:gd name="T12" fmla="*/ 0 60000 65536"/>
                    <a:gd name="T13" fmla="*/ 0 60000 65536"/>
                    <a:gd name="T14" fmla="*/ 0 60000 65536"/>
                    <a:gd name="T15" fmla="*/ 0 60000 65536"/>
                    <a:gd name="T16" fmla="*/ 0 60000 65536"/>
                    <a:gd name="T17" fmla="*/ 0 60000 65536"/>
                    <a:gd name="T18" fmla="*/ 0 w 28"/>
                    <a:gd name="T19" fmla="*/ 0 h 28"/>
                    <a:gd name="T20" fmla="*/ 28 w 2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8" h="28">
                      <a:moveTo>
                        <a:pt x="0" y="26"/>
                      </a:moveTo>
                      <a:lnTo>
                        <a:pt x="24" y="0"/>
                      </a:lnTo>
                      <a:lnTo>
                        <a:pt x="28" y="9"/>
                      </a:lnTo>
                      <a:lnTo>
                        <a:pt x="14" y="28"/>
                      </a:lnTo>
                      <a:lnTo>
                        <a:pt x="0" y="26"/>
                      </a:lnTo>
                      <a:close/>
                    </a:path>
                  </a:pathLst>
                </a:custGeom>
                <a:solidFill>
                  <a:srgbClr val="66664F"/>
                </a:solidFill>
                <a:ln w="9525">
                  <a:noFill/>
                  <a:round/>
                  <a:headEnd/>
                  <a:tailEnd/>
                </a:ln>
              </p:spPr>
              <p:txBody>
                <a:bodyPr/>
                <a:lstStyle/>
                <a:p>
                  <a:endParaRPr lang="en-US" sz="1725"/>
                </a:p>
              </p:txBody>
            </p:sp>
            <p:sp>
              <p:nvSpPr>
                <p:cNvPr id="5879" name="Freeform 227"/>
                <p:cNvSpPr>
                  <a:spLocks/>
                </p:cNvSpPr>
                <p:nvPr/>
              </p:nvSpPr>
              <p:spPr bwMode="auto">
                <a:xfrm>
                  <a:off x="4147" y="3737"/>
                  <a:ext cx="16" cy="13"/>
                </a:xfrm>
                <a:custGeom>
                  <a:avLst/>
                  <a:gdLst>
                    <a:gd name="T0" fmla="*/ 0 w 32"/>
                    <a:gd name="T1" fmla="*/ 12 h 26"/>
                    <a:gd name="T2" fmla="*/ 12 w 32"/>
                    <a:gd name="T3" fmla="*/ 0 h 26"/>
                    <a:gd name="T4" fmla="*/ 16 w 32"/>
                    <a:gd name="T5" fmla="*/ 3 h 26"/>
                    <a:gd name="T6" fmla="*/ 8 w 32"/>
                    <a:gd name="T7" fmla="*/ 13 h 26"/>
                    <a:gd name="T8" fmla="*/ 0 w 32"/>
                    <a:gd name="T9" fmla="*/ 12 h 26"/>
                    <a:gd name="T10" fmla="*/ 0 w 32"/>
                    <a:gd name="T11" fmla="*/ 12 h 26"/>
                    <a:gd name="T12" fmla="*/ 0 60000 65536"/>
                    <a:gd name="T13" fmla="*/ 0 60000 65536"/>
                    <a:gd name="T14" fmla="*/ 0 60000 65536"/>
                    <a:gd name="T15" fmla="*/ 0 60000 65536"/>
                    <a:gd name="T16" fmla="*/ 0 60000 65536"/>
                    <a:gd name="T17" fmla="*/ 0 60000 65536"/>
                    <a:gd name="T18" fmla="*/ 0 w 32"/>
                    <a:gd name="T19" fmla="*/ 0 h 26"/>
                    <a:gd name="T20" fmla="*/ 32 w 3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2" h="26">
                      <a:moveTo>
                        <a:pt x="0" y="23"/>
                      </a:moveTo>
                      <a:lnTo>
                        <a:pt x="24" y="0"/>
                      </a:lnTo>
                      <a:lnTo>
                        <a:pt x="32" y="6"/>
                      </a:lnTo>
                      <a:lnTo>
                        <a:pt x="16" y="26"/>
                      </a:lnTo>
                      <a:lnTo>
                        <a:pt x="0" y="23"/>
                      </a:lnTo>
                      <a:close/>
                    </a:path>
                  </a:pathLst>
                </a:custGeom>
                <a:solidFill>
                  <a:srgbClr val="66664F"/>
                </a:solidFill>
                <a:ln w="9525">
                  <a:noFill/>
                  <a:round/>
                  <a:headEnd/>
                  <a:tailEnd/>
                </a:ln>
              </p:spPr>
              <p:txBody>
                <a:bodyPr/>
                <a:lstStyle/>
                <a:p>
                  <a:endParaRPr lang="en-US" sz="1725"/>
                </a:p>
              </p:txBody>
            </p:sp>
            <p:sp>
              <p:nvSpPr>
                <p:cNvPr id="5880" name="Freeform 228"/>
                <p:cNvSpPr>
                  <a:spLocks/>
                </p:cNvSpPr>
                <p:nvPr/>
              </p:nvSpPr>
              <p:spPr bwMode="auto">
                <a:xfrm>
                  <a:off x="4106" y="3730"/>
                  <a:ext cx="13" cy="12"/>
                </a:xfrm>
                <a:custGeom>
                  <a:avLst/>
                  <a:gdLst>
                    <a:gd name="T0" fmla="*/ 0 w 27"/>
                    <a:gd name="T1" fmla="*/ 11 h 25"/>
                    <a:gd name="T2" fmla="*/ 11 w 27"/>
                    <a:gd name="T3" fmla="*/ 0 h 25"/>
                    <a:gd name="T4" fmla="*/ 13 w 27"/>
                    <a:gd name="T5" fmla="*/ 3 h 25"/>
                    <a:gd name="T6" fmla="*/ 7 w 27"/>
                    <a:gd name="T7" fmla="*/ 12 h 25"/>
                    <a:gd name="T8" fmla="*/ 0 w 27"/>
                    <a:gd name="T9" fmla="*/ 11 h 25"/>
                    <a:gd name="T10" fmla="*/ 0 w 27"/>
                    <a:gd name="T11" fmla="*/ 11 h 25"/>
                    <a:gd name="T12" fmla="*/ 0 60000 65536"/>
                    <a:gd name="T13" fmla="*/ 0 60000 65536"/>
                    <a:gd name="T14" fmla="*/ 0 60000 65536"/>
                    <a:gd name="T15" fmla="*/ 0 60000 65536"/>
                    <a:gd name="T16" fmla="*/ 0 60000 65536"/>
                    <a:gd name="T17" fmla="*/ 0 60000 65536"/>
                    <a:gd name="T18" fmla="*/ 0 w 27"/>
                    <a:gd name="T19" fmla="*/ 0 h 25"/>
                    <a:gd name="T20" fmla="*/ 27 w 27"/>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7" h="25">
                      <a:moveTo>
                        <a:pt x="0" y="23"/>
                      </a:moveTo>
                      <a:lnTo>
                        <a:pt x="22" y="0"/>
                      </a:lnTo>
                      <a:lnTo>
                        <a:pt x="27" y="7"/>
                      </a:lnTo>
                      <a:lnTo>
                        <a:pt x="14" y="25"/>
                      </a:lnTo>
                      <a:lnTo>
                        <a:pt x="0" y="23"/>
                      </a:lnTo>
                      <a:close/>
                    </a:path>
                  </a:pathLst>
                </a:custGeom>
                <a:solidFill>
                  <a:srgbClr val="66664F"/>
                </a:solidFill>
                <a:ln w="9525">
                  <a:noFill/>
                  <a:round/>
                  <a:headEnd/>
                  <a:tailEnd/>
                </a:ln>
              </p:spPr>
              <p:txBody>
                <a:bodyPr/>
                <a:lstStyle/>
                <a:p>
                  <a:endParaRPr lang="en-US" sz="1725"/>
                </a:p>
              </p:txBody>
            </p:sp>
            <p:sp>
              <p:nvSpPr>
                <p:cNvPr id="5881" name="Freeform 229"/>
                <p:cNvSpPr>
                  <a:spLocks/>
                </p:cNvSpPr>
                <p:nvPr/>
              </p:nvSpPr>
              <p:spPr bwMode="auto">
                <a:xfrm>
                  <a:off x="4125" y="3731"/>
                  <a:ext cx="16" cy="16"/>
                </a:xfrm>
                <a:custGeom>
                  <a:avLst/>
                  <a:gdLst>
                    <a:gd name="T0" fmla="*/ 0 w 34"/>
                    <a:gd name="T1" fmla="*/ 14 h 31"/>
                    <a:gd name="T2" fmla="*/ 11 w 34"/>
                    <a:gd name="T3" fmla="*/ 2 h 31"/>
                    <a:gd name="T4" fmla="*/ 16 w 34"/>
                    <a:gd name="T5" fmla="*/ 0 h 31"/>
                    <a:gd name="T6" fmla="*/ 8 w 34"/>
                    <a:gd name="T7" fmla="*/ 16 h 31"/>
                    <a:gd name="T8" fmla="*/ 0 w 34"/>
                    <a:gd name="T9" fmla="*/ 14 h 31"/>
                    <a:gd name="T10" fmla="*/ 0 w 34"/>
                    <a:gd name="T11" fmla="*/ 14 h 31"/>
                    <a:gd name="T12" fmla="*/ 0 60000 65536"/>
                    <a:gd name="T13" fmla="*/ 0 60000 65536"/>
                    <a:gd name="T14" fmla="*/ 0 60000 65536"/>
                    <a:gd name="T15" fmla="*/ 0 60000 65536"/>
                    <a:gd name="T16" fmla="*/ 0 60000 65536"/>
                    <a:gd name="T17" fmla="*/ 0 60000 65536"/>
                    <a:gd name="T18" fmla="*/ 0 w 34"/>
                    <a:gd name="T19" fmla="*/ 0 h 31"/>
                    <a:gd name="T20" fmla="*/ 34 w 3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4" h="31">
                      <a:moveTo>
                        <a:pt x="0" y="28"/>
                      </a:moveTo>
                      <a:lnTo>
                        <a:pt x="24" y="3"/>
                      </a:lnTo>
                      <a:lnTo>
                        <a:pt x="34" y="0"/>
                      </a:lnTo>
                      <a:lnTo>
                        <a:pt x="18" y="31"/>
                      </a:lnTo>
                      <a:lnTo>
                        <a:pt x="0" y="28"/>
                      </a:lnTo>
                      <a:close/>
                    </a:path>
                  </a:pathLst>
                </a:custGeom>
                <a:solidFill>
                  <a:srgbClr val="66664F"/>
                </a:solidFill>
                <a:ln w="9525">
                  <a:noFill/>
                  <a:round/>
                  <a:headEnd/>
                  <a:tailEnd/>
                </a:ln>
              </p:spPr>
              <p:txBody>
                <a:bodyPr/>
                <a:lstStyle/>
                <a:p>
                  <a:endParaRPr lang="en-US" sz="1725"/>
                </a:p>
              </p:txBody>
            </p:sp>
            <p:sp>
              <p:nvSpPr>
                <p:cNvPr id="5882" name="Freeform 230"/>
                <p:cNvSpPr>
                  <a:spLocks/>
                </p:cNvSpPr>
                <p:nvPr/>
              </p:nvSpPr>
              <p:spPr bwMode="auto">
                <a:xfrm>
                  <a:off x="4169" y="3737"/>
                  <a:ext cx="16" cy="16"/>
                </a:xfrm>
                <a:custGeom>
                  <a:avLst/>
                  <a:gdLst>
                    <a:gd name="T0" fmla="*/ 0 w 32"/>
                    <a:gd name="T1" fmla="*/ 13 h 31"/>
                    <a:gd name="T2" fmla="*/ 13 w 32"/>
                    <a:gd name="T3" fmla="*/ 0 h 31"/>
                    <a:gd name="T4" fmla="*/ 16 w 32"/>
                    <a:gd name="T5" fmla="*/ 3 h 31"/>
                    <a:gd name="T6" fmla="*/ 9 w 32"/>
                    <a:gd name="T7" fmla="*/ 16 h 31"/>
                    <a:gd name="T8" fmla="*/ 0 w 32"/>
                    <a:gd name="T9" fmla="*/ 13 h 31"/>
                    <a:gd name="T10" fmla="*/ 0 w 32"/>
                    <a:gd name="T11" fmla="*/ 13 h 31"/>
                    <a:gd name="T12" fmla="*/ 0 60000 65536"/>
                    <a:gd name="T13" fmla="*/ 0 60000 65536"/>
                    <a:gd name="T14" fmla="*/ 0 60000 65536"/>
                    <a:gd name="T15" fmla="*/ 0 60000 65536"/>
                    <a:gd name="T16" fmla="*/ 0 60000 65536"/>
                    <a:gd name="T17" fmla="*/ 0 60000 65536"/>
                    <a:gd name="T18" fmla="*/ 0 w 32"/>
                    <a:gd name="T19" fmla="*/ 0 h 31"/>
                    <a:gd name="T20" fmla="*/ 32 w 3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2" h="31">
                      <a:moveTo>
                        <a:pt x="0" y="25"/>
                      </a:moveTo>
                      <a:lnTo>
                        <a:pt x="27" y="0"/>
                      </a:lnTo>
                      <a:lnTo>
                        <a:pt x="32" y="5"/>
                      </a:lnTo>
                      <a:lnTo>
                        <a:pt x="18" y="31"/>
                      </a:lnTo>
                      <a:lnTo>
                        <a:pt x="0" y="25"/>
                      </a:lnTo>
                      <a:close/>
                    </a:path>
                  </a:pathLst>
                </a:custGeom>
                <a:solidFill>
                  <a:srgbClr val="66664F"/>
                </a:solidFill>
                <a:ln w="9525">
                  <a:noFill/>
                  <a:round/>
                  <a:headEnd/>
                  <a:tailEnd/>
                </a:ln>
              </p:spPr>
              <p:txBody>
                <a:bodyPr/>
                <a:lstStyle/>
                <a:p>
                  <a:endParaRPr lang="en-US" sz="1725"/>
                </a:p>
              </p:txBody>
            </p:sp>
            <p:sp>
              <p:nvSpPr>
                <p:cNvPr id="5883" name="Freeform 231"/>
                <p:cNvSpPr>
                  <a:spLocks/>
                </p:cNvSpPr>
                <p:nvPr/>
              </p:nvSpPr>
              <p:spPr bwMode="auto">
                <a:xfrm>
                  <a:off x="4061" y="3745"/>
                  <a:ext cx="17" cy="16"/>
                </a:xfrm>
                <a:custGeom>
                  <a:avLst/>
                  <a:gdLst>
                    <a:gd name="T0" fmla="*/ 0 w 32"/>
                    <a:gd name="T1" fmla="*/ 14 h 30"/>
                    <a:gd name="T2" fmla="*/ 13 w 32"/>
                    <a:gd name="T3" fmla="*/ 0 h 30"/>
                    <a:gd name="T4" fmla="*/ 17 w 32"/>
                    <a:gd name="T5" fmla="*/ 3 h 30"/>
                    <a:gd name="T6" fmla="*/ 7 w 32"/>
                    <a:gd name="T7" fmla="*/ 16 h 30"/>
                    <a:gd name="T8" fmla="*/ 0 w 32"/>
                    <a:gd name="T9" fmla="*/ 14 h 30"/>
                    <a:gd name="T10" fmla="*/ 0 w 32"/>
                    <a:gd name="T11" fmla="*/ 14 h 30"/>
                    <a:gd name="T12" fmla="*/ 0 60000 65536"/>
                    <a:gd name="T13" fmla="*/ 0 60000 65536"/>
                    <a:gd name="T14" fmla="*/ 0 60000 65536"/>
                    <a:gd name="T15" fmla="*/ 0 60000 65536"/>
                    <a:gd name="T16" fmla="*/ 0 60000 65536"/>
                    <a:gd name="T17" fmla="*/ 0 60000 65536"/>
                    <a:gd name="T18" fmla="*/ 0 w 32"/>
                    <a:gd name="T19" fmla="*/ 0 h 30"/>
                    <a:gd name="T20" fmla="*/ 32 w 3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2" h="30">
                      <a:moveTo>
                        <a:pt x="0" y="27"/>
                      </a:moveTo>
                      <a:lnTo>
                        <a:pt x="25" y="0"/>
                      </a:lnTo>
                      <a:lnTo>
                        <a:pt x="32" y="5"/>
                      </a:lnTo>
                      <a:lnTo>
                        <a:pt x="14" y="30"/>
                      </a:lnTo>
                      <a:lnTo>
                        <a:pt x="0" y="27"/>
                      </a:lnTo>
                      <a:close/>
                    </a:path>
                  </a:pathLst>
                </a:custGeom>
                <a:solidFill>
                  <a:srgbClr val="66664F"/>
                </a:solidFill>
                <a:ln w="9525">
                  <a:noFill/>
                  <a:round/>
                  <a:headEnd/>
                  <a:tailEnd/>
                </a:ln>
              </p:spPr>
              <p:txBody>
                <a:bodyPr/>
                <a:lstStyle/>
                <a:p>
                  <a:endParaRPr lang="en-US" sz="1725"/>
                </a:p>
              </p:txBody>
            </p:sp>
            <p:sp>
              <p:nvSpPr>
                <p:cNvPr id="5884" name="Freeform 232"/>
                <p:cNvSpPr>
                  <a:spLocks/>
                </p:cNvSpPr>
                <p:nvPr/>
              </p:nvSpPr>
              <p:spPr bwMode="auto">
                <a:xfrm>
                  <a:off x="4131" y="3758"/>
                  <a:ext cx="15" cy="12"/>
                </a:xfrm>
                <a:custGeom>
                  <a:avLst/>
                  <a:gdLst>
                    <a:gd name="T0" fmla="*/ 0 w 30"/>
                    <a:gd name="T1" fmla="*/ 11 h 23"/>
                    <a:gd name="T2" fmla="*/ 11 w 30"/>
                    <a:gd name="T3" fmla="*/ 0 h 23"/>
                    <a:gd name="T4" fmla="*/ 15 w 30"/>
                    <a:gd name="T5" fmla="*/ 2 h 23"/>
                    <a:gd name="T6" fmla="*/ 7 w 30"/>
                    <a:gd name="T7" fmla="*/ 12 h 23"/>
                    <a:gd name="T8" fmla="*/ 0 w 30"/>
                    <a:gd name="T9" fmla="*/ 11 h 23"/>
                    <a:gd name="T10" fmla="*/ 0 w 30"/>
                    <a:gd name="T11" fmla="*/ 11 h 23"/>
                    <a:gd name="T12" fmla="*/ 0 60000 65536"/>
                    <a:gd name="T13" fmla="*/ 0 60000 65536"/>
                    <a:gd name="T14" fmla="*/ 0 60000 65536"/>
                    <a:gd name="T15" fmla="*/ 0 60000 65536"/>
                    <a:gd name="T16" fmla="*/ 0 60000 65536"/>
                    <a:gd name="T17" fmla="*/ 0 60000 65536"/>
                    <a:gd name="T18" fmla="*/ 0 w 30"/>
                    <a:gd name="T19" fmla="*/ 0 h 23"/>
                    <a:gd name="T20" fmla="*/ 30 w 30"/>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0" h="23">
                      <a:moveTo>
                        <a:pt x="0" y="22"/>
                      </a:moveTo>
                      <a:lnTo>
                        <a:pt x="21" y="0"/>
                      </a:lnTo>
                      <a:lnTo>
                        <a:pt x="30" y="4"/>
                      </a:lnTo>
                      <a:lnTo>
                        <a:pt x="14" y="23"/>
                      </a:lnTo>
                      <a:lnTo>
                        <a:pt x="0" y="22"/>
                      </a:lnTo>
                      <a:close/>
                    </a:path>
                  </a:pathLst>
                </a:custGeom>
                <a:solidFill>
                  <a:srgbClr val="66664F"/>
                </a:solidFill>
                <a:ln w="9525">
                  <a:noFill/>
                  <a:round/>
                  <a:headEnd/>
                  <a:tailEnd/>
                </a:ln>
              </p:spPr>
              <p:txBody>
                <a:bodyPr/>
                <a:lstStyle/>
                <a:p>
                  <a:endParaRPr lang="en-US" sz="1725"/>
                </a:p>
              </p:txBody>
            </p:sp>
            <p:sp>
              <p:nvSpPr>
                <p:cNvPr id="5885" name="Freeform 233"/>
                <p:cNvSpPr>
                  <a:spLocks/>
                </p:cNvSpPr>
                <p:nvPr/>
              </p:nvSpPr>
              <p:spPr bwMode="auto">
                <a:xfrm>
                  <a:off x="4086" y="3751"/>
                  <a:ext cx="14" cy="13"/>
                </a:xfrm>
                <a:custGeom>
                  <a:avLst/>
                  <a:gdLst>
                    <a:gd name="T0" fmla="*/ 0 w 26"/>
                    <a:gd name="T1" fmla="*/ 12 h 27"/>
                    <a:gd name="T2" fmla="*/ 12 w 26"/>
                    <a:gd name="T3" fmla="*/ 0 h 27"/>
                    <a:gd name="T4" fmla="*/ 14 w 26"/>
                    <a:gd name="T5" fmla="*/ 4 h 27"/>
                    <a:gd name="T6" fmla="*/ 7 w 26"/>
                    <a:gd name="T7" fmla="*/ 13 h 27"/>
                    <a:gd name="T8" fmla="*/ 0 w 26"/>
                    <a:gd name="T9" fmla="*/ 12 h 27"/>
                    <a:gd name="T10" fmla="*/ 0 w 26"/>
                    <a:gd name="T11" fmla="*/ 12 h 27"/>
                    <a:gd name="T12" fmla="*/ 0 60000 65536"/>
                    <a:gd name="T13" fmla="*/ 0 60000 65536"/>
                    <a:gd name="T14" fmla="*/ 0 60000 65536"/>
                    <a:gd name="T15" fmla="*/ 0 60000 65536"/>
                    <a:gd name="T16" fmla="*/ 0 60000 65536"/>
                    <a:gd name="T17" fmla="*/ 0 60000 65536"/>
                    <a:gd name="T18" fmla="*/ 0 w 26"/>
                    <a:gd name="T19" fmla="*/ 0 h 27"/>
                    <a:gd name="T20" fmla="*/ 26 w 2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6" h="27">
                      <a:moveTo>
                        <a:pt x="0" y="24"/>
                      </a:moveTo>
                      <a:lnTo>
                        <a:pt x="23" y="0"/>
                      </a:lnTo>
                      <a:lnTo>
                        <a:pt x="26" y="8"/>
                      </a:lnTo>
                      <a:lnTo>
                        <a:pt x="13" y="27"/>
                      </a:lnTo>
                      <a:lnTo>
                        <a:pt x="0" y="24"/>
                      </a:lnTo>
                      <a:close/>
                    </a:path>
                  </a:pathLst>
                </a:custGeom>
                <a:solidFill>
                  <a:srgbClr val="66664F"/>
                </a:solidFill>
                <a:ln w="9525">
                  <a:noFill/>
                  <a:round/>
                  <a:headEnd/>
                  <a:tailEnd/>
                </a:ln>
              </p:spPr>
              <p:txBody>
                <a:bodyPr/>
                <a:lstStyle/>
                <a:p>
                  <a:endParaRPr lang="en-US" sz="1725"/>
                </a:p>
              </p:txBody>
            </p:sp>
            <p:sp>
              <p:nvSpPr>
                <p:cNvPr id="5886" name="Freeform 234"/>
                <p:cNvSpPr>
                  <a:spLocks/>
                </p:cNvSpPr>
                <p:nvPr/>
              </p:nvSpPr>
              <p:spPr bwMode="auto">
                <a:xfrm>
                  <a:off x="4105" y="3755"/>
                  <a:ext cx="15" cy="13"/>
                </a:xfrm>
                <a:custGeom>
                  <a:avLst/>
                  <a:gdLst>
                    <a:gd name="T0" fmla="*/ 0 w 31"/>
                    <a:gd name="T1" fmla="*/ 13 h 26"/>
                    <a:gd name="T2" fmla="*/ 12 w 31"/>
                    <a:gd name="T3" fmla="*/ 0 h 26"/>
                    <a:gd name="T4" fmla="*/ 15 w 31"/>
                    <a:gd name="T5" fmla="*/ 2 h 26"/>
                    <a:gd name="T6" fmla="*/ 10 w 31"/>
                    <a:gd name="T7" fmla="*/ 13 h 26"/>
                    <a:gd name="T8" fmla="*/ 0 w 31"/>
                    <a:gd name="T9" fmla="*/ 13 h 26"/>
                    <a:gd name="T10" fmla="*/ 0 w 31"/>
                    <a:gd name="T11" fmla="*/ 13 h 26"/>
                    <a:gd name="T12" fmla="*/ 0 60000 65536"/>
                    <a:gd name="T13" fmla="*/ 0 60000 65536"/>
                    <a:gd name="T14" fmla="*/ 0 60000 65536"/>
                    <a:gd name="T15" fmla="*/ 0 60000 65536"/>
                    <a:gd name="T16" fmla="*/ 0 60000 65536"/>
                    <a:gd name="T17" fmla="*/ 0 60000 65536"/>
                    <a:gd name="T18" fmla="*/ 0 w 31"/>
                    <a:gd name="T19" fmla="*/ 0 h 26"/>
                    <a:gd name="T20" fmla="*/ 31 w 3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1" h="26">
                      <a:moveTo>
                        <a:pt x="0" y="25"/>
                      </a:moveTo>
                      <a:lnTo>
                        <a:pt x="24" y="0"/>
                      </a:lnTo>
                      <a:lnTo>
                        <a:pt x="31" y="4"/>
                      </a:lnTo>
                      <a:lnTo>
                        <a:pt x="20" y="26"/>
                      </a:lnTo>
                      <a:lnTo>
                        <a:pt x="0" y="25"/>
                      </a:lnTo>
                      <a:close/>
                    </a:path>
                  </a:pathLst>
                </a:custGeom>
                <a:solidFill>
                  <a:srgbClr val="66664F"/>
                </a:solidFill>
                <a:ln w="9525">
                  <a:noFill/>
                  <a:round/>
                  <a:headEnd/>
                  <a:tailEnd/>
                </a:ln>
              </p:spPr>
              <p:txBody>
                <a:bodyPr/>
                <a:lstStyle/>
                <a:p>
                  <a:endParaRPr lang="en-US" sz="1725"/>
                </a:p>
              </p:txBody>
            </p:sp>
            <p:sp>
              <p:nvSpPr>
                <p:cNvPr id="5887" name="Freeform 235"/>
                <p:cNvSpPr>
                  <a:spLocks/>
                </p:cNvSpPr>
                <p:nvPr/>
              </p:nvSpPr>
              <p:spPr bwMode="auto">
                <a:xfrm>
                  <a:off x="4150" y="3758"/>
                  <a:ext cx="15" cy="16"/>
                </a:xfrm>
                <a:custGeom>
                  <a:avLst/>
                  <a:gdLst>
                    <a:gd name="T0" fmla="*/ 0 w 31"/>
                    <a:gd name="T1" fmla="*/ 13 h 31"/>
                    <a:gd name="T2" fmla="*/ 13 w 31"/>
                    <a:gd name="T3" fmla="*/ 0 h 31"/>
                    <a:gd name="T4" fmla="*/ 15 w 31"/>
                    <a:gd name="T5" fmla="*/ 2 h 31"/>
                    <a:gd name="T6" fmla="*/ 8 w 31"/>
                    <a:gd name="T7" fmla="*/ 16 h 31"/>
                    <a:gd name="T8" fmla="*/ 0 w 31"/>
                    <a:gd name="T9" fmla="*/ 13 h 31"/>
                    <a:gd name="T10" fmla="*/ 0 w 31"/>
                    <a:gd name="T11" fmla="*/ 13 h 31"/>
                    <a:gd name="T12" fmla="*/ 0 60000 65536"/>
                    <a:gd name="T13" fmla="*/ 0 60000 65536"/>
                    <a:gd name="T14" fmla="*/ 0 60000 65536"/>
                    <a:gd name="T15" fmla="*/ 0 60000 65536"/>
                    <a:gd name="T16" fmla="*/ 0 60000 65536"/>
                    <a:gd name="T17" fmla="*/ 0 60000 65536"/>
                    <a:gd name="T18" fmla="*/ 0 w 31"/>
                    <a:gd name="T19" fmla="*/ 0 h 31"/>
                    <a:gd name="T20" fmla="*/ 31 w 3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1" h="31">
                      <a:moveTo>
                        <a:pt x="0" y="25"/>
                      </a:moveTo>
                      <a:lnTo>
                        <a:pt x="26" y="0"/>
                      </a:lnTo>
                      <a:lnTo>
                        <a:pt x="31" y="4"/>
                      </a:lnTo>
                      <a:lnTo>
                        <a:pt x="16" y="31"/>
                      </a:lnTo>
                      <a:lnTo>
                        <a:pt x="0" y="25"/>
                      </a:lnTo>
                      <a:close/>
                    </a:path>
                  </a:pathLst>
                </a:custGeom>
                <a:solidFill>
                  <a:srgbClr val="66664F"/>
                </a:solidFill>
                <a:ln w="9525">
                  <a:noFill/>
                  <a:round/>
                  <a:headEnd/>
                  <a:tailEnd/>
                </a:ln>
              </p:spPr>
              <p:txBody>
                <a:bodyPr/>
                <a:lstStyle/>
                <a:p>
                  <a:endParaRPr lang="en-US" sz="1725"/>
                </a:p>
              </p:txBody>
            </p:sp>
            <p:sp>
              <p:nvSpPr>
                <p:cNvPr id="5888" name="Freeform 236"/>
                <p:cNvSpPr>
                  <a:spLocks/>
                </p:cNvSpPr>
                <p:nvPr/>
              </p:nvSpPr>
              <p:spPr bwMode="auto">
                <a:xfrm>
                  <a:off x="4162" y="3446"/>
                  <a:ext cx="98" cy="99"/>
                </a:xfrm>
                <a:custGeom>
                  <a:avLst/>
                  <a:gdLst>
                    <a:gd name="T0" fmla="*/ 25 w 195"/>
                    <a:gd name="T1" fmla="*/ 30 h 198"/>
                    <a:gd name="T2" fmla="*/ 21 w 195"/>
                    <a:gd name="T3" fmla="*/ 14 h 198"/>
                    <a:gd name="T4" fmla="*/ 30 w 195"/>
                    <a:gd name="T5" fmla="*/ 2 h 198"/>
                    <a:gd name="T6" fmla="*/ 43 w 195"/>
                    <a:gd name="T7" fmla="*/ 0 h 198"/>
                    <a:gd name="T8" fmla="*/ 54 w 195"/>
                    <a:gd name="T9" fmla="*/ 5 h 198"/>
                    <a:gd name="T10" fmla="*/ 60 w 195"/>
                    <a:gd name="T11" fmla="*/ 18 h 198"/>
                    <a:gd name="T12" fmla="*/ 61 w 195"/>
                    <a:gd name="T13" fmla="*/ 22 h 198"/>
                    <a:gd name="T14" fmla="*/ 74 w 195"/>
                    <a:gd name="T15" fmla="*/ 20 h 198"/>
                    <a:gd name="T16" fmla="*/ 84 w 195"/>
                    <a:gd name="T17" fmla="*/ 20 h 198"/>
                    <a:gd name="T18" fmla="*/ 94 w 195"/>
                    <a:gd name="T19" fmla="*/ 26 h 198"/>
                    <a:gd name="T20" fmla="*/ 98 w 195"/>
                    <a:gd name="T21" fmla="*/ 37 h 198"/>
                    <a:gd name="T22" fmla="*/ 96 w 195"/>
                    <a:gd name="T23" fmla="*/ 47 h 198"/>
                    <a:gd name="T24" fmla="*/ 82 w 195"/>
                    <a:gd name="T25" fmla="*/ 58 h 198"/>
                    <a:gd name="T26" fmla="*/ 74 w 195"/>
                    <a:gd name="T27" fmla="*/ 63 h 198"/>
                    <a:gd name="T28" fmla="*/ 74 w 195"/>
                    <a:gd name="T29" fmla="*/ 70 h 198"/>
                    <a:gd name="T30" fmla="*/ 69 w 195"/>
                    <a:gd name="T31" fmla="*/ 84 h 198"/>
                    <a:gd name="T32" fmla="*/ 55 w 195"/>
                    <a:gd name="T33" fmla="*/ 90 h 198"/>
                    <a:gd name="T34" fmla="*/ 44 w 195"/>
                    <a:gd name="T35" fmla="*/ 88 h 198"/>
                    <a:gd name="T36" fmla="*/ 35 w 195"/>
                    <a:gd name="T37" fmla="*/ 89 h 198"/>
                    <a:gd name="T38" fmla="*/ 24 w 195"/>
                    <a:gd name="T39" fmla="*/ 98 h 198"/>
                    <a:gd name="T40" fmla="*/ 11 w 195"/>
                    <a:gd name="T41" fmla="*/ 97 h 198"/>
                    <a:gd name="T42" fmla="*/ 2 w 195"/>
                    <a:gd name="T43" fmla="*/ 83 h 198"/>
                    <a:gd name="T44" fmla="*/ 0 w 195"/>
                    <a:gd name="T45" fmla="*/ 72 h 198"/>
                    <a:gd name="T46" fmla="*/ 6 w 195"/>
                    <a:gd name="T47" fmla="*/ 58 h 198"/>
                    <a:gd name="T48" fmla="*/ 3 w 195"/>
                    <a:gd name="T49" fmla="*/ 48 h 198"/>
                    <a:gd name="T50" fmla="*/ 1 w 195"/>
                    <a:gd name="T51" fmla="*/ 34 h 198"/>
                    <a:gd name="T52" fmla="*/ 9 w 195"/>
                    <a:gd name="T53" fmla="*/ 25 h 198"/>
                    <a:gd name="T54" fmla="*/ 20 w 195"/>
                    <a:gd name="T55" fmla="*/ 27 h 198"/>
                    <a:gd name="T56" fmla="*/ 11 w 195"/>
                    <a:gd name="T57" fmla="*/ 28 h 198"/>
                    <a:gd name="T58" fmla="*/ 3 w 195"/>
                    <a:gd name="T59" fmla="*/ 37 h 198"/>
                    <a:gd name="T60" fmla="*/ 4 w 195"/>
                    <a:gd name="T61" fmla="*/ 46 h 198"/>
                    <a:gd name="T62" fmla="*/ 12 w 195"/>
                    <a:gd name="T63" fmla="*/ 55 h 198"/>
                    <a:gd name="T64" fmla="*/ 8 w 195"/>
                    <a:gd name="T65" fmla="*/ 63 h 198"/>
                    <a:gd name="T66" fmla="*/ 3 w 195"/>
                    <a:gd name="T67" fmla="*/ 76 h 198"/>
                    <a:gd name="T68" fmla="*/ 5 w 195"/>
                    <a:gd name="T69" fmla="*/ 85 h 198"/>
                    <a:gd name="T70" fmla="*/ 12 w 195"/>
                    <a:gd name="T71" fmla="*/ 94 h 198"/>
                    <a:gd name="T72" fmla="*/ 27 w 195"/>
                    <a:gd name="T73" fmla="*/ 90 h 198"/>
                    <a:gd name="T74" fmla="*/ 37 w 195"/>
                    <a:gd name="T75" fmla="*/ 79 h 198"/>
                    <a:gd name="T76" fmla="*/ 44 w 195"/>
                    <a:gd name="T77" fmla="*/ 84 h 198"/>
                    <a:gd name="T78" fmla="*/ 54 w 195"/>
                    <a:gd name="T79" fmla="*/ 89 h 198"/>
                    <a:gd name="T80" fmla="*/ 65 w 195"/>
                    <a:gd name="T81" fmla="*/ 82 h 198"/>
                    <a:gd name="T82" fmla="*/ 68 w 195"/>
                    <a:gd name="T83" fmla="*/ 68 h 198"/>
                    <a:gd name="T84" fmla="*/ 68 w 195"/>
                    <a:gd name="T85" fmla="*/ 58 h 198"/>
                    <a:gd name="T86" fmla="*/ 77 w 195"/>
                    <a:gd name="T87" fmla="*/ 56 h 198"/>
                    <a:gd name="T88" fmla="*/ 92 w 195"/>
                    <a:gd name="T89" fmla="*/ 49 h 198"/>
                    <a:gd name="T90" fmla="*/ 94 w 195"/>
                    <a:gd name="T91" fmla="*/ 38 h 198"/>
                    <a:gd name="T92" fmla="*/ 86 w 195"/>
                    <a:gd name="T93" fmla="*/ 27 h 198"/>
                    <a:gd name="T94" fmla="*/ 74 w 195"/>
                    <a:gd name="T95" fmla="*/ 25 h 198"/>
                    <a:gd name="T96" fmla="*/ 63 w 195"/>
                    <a:gd name="T97" fmla="*/ 26 h 198"/>
                    <a:gd name="T98" fmla="*/ 58 w 195"/>
                    <a:gd name="T99" fmla="*/ 27 h 198"/>
                    <a:gd name="T100" fmla="*/ 56 w 195"/>
                    <a:gd name="T101" fmla="*/ 17 h 198"/>
                    <a:gd name="T102" fmla="*/ 49 w 195"/>
                    <a:gd name="T103" fmla="*/ 6 h 198"/>
                    <a:gd name="T104" fmla="*/ 36 w 195"/>
                    <a:gd name="T105" fmla="*/ 6 h 198"/>
                    <a:gd name="T106" fmla="*/ 29 w 195"/>
                    <a:gd name="T107" fmla="*/ 14 h 198"/>
                    <a:gd name="T108" fmla="*/ 29 w 195"/>
                    <a:gd name="T109" fmla="*/ 27 h 1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5"/>
                    <a:gd name="T166" fmla="*/ 0 h 198"/>
                    <a:gd name="T167" fmla="*/ 195 w 195"/>
                    <a:gd name="T168" fmla="*/ 198 h 1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5" h="198">
                      <a:moveTo>
                        <a:pt x="60" y="67"/>
                      </a:moveTo>
                      <a:lnTo>
                        <a:pt x="54" y="69"/>
                      </a:lnTo>
                      <a:lnTo>
                        <a:pt x="54" y="67"/>
                      </a:lnTo>
                      <a:lnTo>
                        <a:pt x="53" y="66"/>
                      </a:lnTo>
                      <a:lnTo>
                        <a:pt x="51" y="63"/>
                      </a:lnTo>
                      <a:lnTo>
                        <a:pt x="50" y="60"/>
                      </a:lnTo>
                      <a:lnTo>
                        <a:pt x="47" y="54"/>
                      </a:lnTo>
                      <a:lnTo>
                        <a:pt x="45" y="50"/>
                      </a:lnTo>
                      <a:lnTo>
                        <a:pt x="44" y="44"/>
                      </a:lnTo>
                      <a:lnTo>
                        <a:pt x="43" y="39"/>
                      </a:lnTo>
                      <a:lnTo>
                        <a:pt x="41" y="33"/>
                      </a:lnTo>
                      <a:lnTo>
                        <a:pt x="41" y="28"/>
                      </a:lnTo>
                      <a:lnTo>
                        <a:pt x="43" y="22"/>
                      </a:lnTo>
                      <a:lnTo>
                        <a:pt x="45" y="16"/>
                      </a:lnTo>
                      <a:lnTo>
                        <a:pt x="47" y="11"/>
                      </a:lnTo>
                      <a:lnTo>
                        <a:pt x="53" y="7"/>
                      </a:lnTo>
                      <a:lnTo>
                        <a:pt x="56" y="6"/>
                      </a:lnTo>
                      <a:lnTo>
                        <a:pt x="60" y="4"/>
                      </a:lnTo>
                      <a:lnTo>
                        <a:pt x="63" y="3"/>
                      </a:lnTo>
                      <a:lnTo>
                        <a:pt x="68" y="1"/>
                      </a:lnTo>
                      <a:lnTo>
                        <a:pt x="72" y="0"/>
                      </a:lnTo>
                      <a:lnTo>
                        <a:pt x="76" y="0"/>
                      </a:lnTo>
                      <a:lnTo>
                        <a:pt x="81" y="0"/>
                      </a:lnTo>
                      <a:lnTo>
                        <a:pt x="85" y="0"/>
                      </a:lnTo>
                      <a:lnTo>
                        <a:pt x="88" y="0"/>
                      </a:lnTo>
                      <a:lnTo>
                        <a:pt x="91" y="1"/>
                      </a:lnTo>
                      <a:lnTo>
                        <a:pt x="94" y="3"/>
                      </a:lnTo>
                      <a:lnTo>
                        <a:pt x="97" y="4"/>
                      </a:lnTo>
                      <a:lnTo>
                        <a:pt x="101" y="7"/>
                      </a:lnTo>
                      <a:lnTo>
                        <a:pt x="107" y="10"/>
                      </a:lnTo>
                      <a:lnTo>
                        <a:pt x="110" y="14"/>
                      </a:lnTo>
                      <a:lnTo>
                        <a:pt x="113" y="19"/>
                      </a:lnTo>
                      <a:lnTo>
                        <a:pt x="115" y="23"/>
                      </a:lnTo>
                      <a:lnTo>
                        <a:pt x="116" y="28"/>
                      </a:lnTo>
                      <a:lnTo>
                        <a:pt x="117" y="32"/>
                      </a:lnTo>
                      <a:lnTo>
                        <a:pt x="119" y="36"/>
                      </a:lnTo>
                      <a:lnTo>
                        <a:pt x="119" y="39"/>
                      </a:lnTo>
                      <a:lnTo>
                        <a:pt x="119" y="42"/>
                      </a:lnTo>
                      <a:lnTo>
                        <a:pt x="119" y="44"/>
                      </a:lnTo>
                      <a:lnTo>
                        <a:pt x="120" y="45"/>
                      </a:lnTo>
                      <a:lnTo>
                        <a:pt x="120" y="44"/>
                      </a:lnTo>
                      <a:lnTo>
                        <a:pt x="122" y="44"/>
                      </a:lnTo>
                      <a:lnTo>
                        <a:pt x="125" y="42"/>
                      </a:lnTo>
                      <a:lnTo>
                        <a:pt x="131" y="42"/>
                      </a:lnTo>
                      <a:lnTo>
                        <a:pt x="135" y="41"/>
                      </a:lnTo>
                      <a:lnTo>
                        <a:pt x="141" y="39"/>
                      </a:lnTo>
                      <a:lnTo>
                        <a:pt x="144" y="39"/>
                      </a:lnTo>
                      <a:lnTo>
                        <a:pt x="147" y="39"/>
                      </a:lnTo>
                      <a:lnTo>
                        <a:pt x="151" y="39"/>
                      </a:lnTo>
                      <a:lnTo>
                        <a:pt x="154" y="39"/>
                      </a:lnTo>
                      <a:lnTo>
                        <a:pt x="157" y="39"/>
                      </a:lnTo>
                      <a:lnTo>
                        <a:pt x="160" y="39"/>
                      </a:lnTo>
                      <a:lnTo>
                        <a:pt x="163" y="39"/>
                      </a:lnTo>
                      <a:lnTo>
                        <a:pt x="167" y="39"/>
                      </a:lnTo>
                      <a:lnTo>
                        <a:pt x="170" y="39"/>
                      </a:lnTo>
                      <a:lnTo>
                        <a:pt x="173" y="41"/>
                      </a:lnTo>
                      <a:lnTo>
                        <a:pt x="176" y="42"/>
                      </a:lnTo>
                      <a:lnTo>
                        <a:pt x="179" y="44"/>
                      </a:lnTo>
                      <a:lnTo>
                        <a:pt x="184" y="47"/>
                      </a:lnTo>
                      <a:lnTo>
                        <a:pt x="188" y="53"/>
                      </a:lnTo>
                      <a:lnTo>
                        <a:pt x="191" y="55"/>
                      </a:lnTo>
                      <a:lnTo>
                        <a:pt x="192" y="58"/>
                      </a:lnTo>
                      <a:lnTo>
                        <a:pt x="192" y="61"/>
                      </a:lnTo>
                      <a:lnTo>
                        <a:pt x="195" y="66"/>
                      </a:lnTo>
                      <a:lnTo>
                        <a:pt x="195" y="70"/>
                      </a:lnTo>
                      <a:lnTo>
                        <a:pt x="195" y="73"/>
                      </a:lnTo>
                      <a:lnTo>
                        <a:pt x="195" y="77"/>
                      </a:lnTo>
                      <a:lnTo>
                        <a:pt x="195" y="82"/>
                      </a:lnTo>
                      <a:lnTo>
                        <a:pt x="194" y="83"/>
                      </a:lnTo>
                      <a:lnTo>
                        <a:pt x="192" y="88"/>
                      </a:lnTo>
                      <a:lnTo>
                        <a:pt x="192" y="91"/>
                      </a:lnTo>
                      <a:lnTo>
                        <a:pt x="191" y="94"/>
                      </a:lnTo>
                      <a:lnTo>
                        <a:pt x="186" y="98"/>
                      </a:lnTo>
                      <a:lnTo>
                        <a:pt x="184" y="104"/>
                      </a:lnTo>
                      <a:lnTo>
                        <a:pt x="179" y="108"/>
                      </a:lnTo>
                      <a:lnTo>
                        <a:pt x="175" y="113"/>
                      </a:lnTo>
                      <a:lnTo>
                        <a:pt x="170" y="116"/>
                      </a:lnTo>
                      <a:lnTo>
                        <a:pt x="164" y="117"/>
                      </a:lnTo>
                      <a:lnTo>
                        <a:pt x="160" y="120"/>
                      </a:lnTo>
                      <a:lnTo>
                        <a:pt x="157" y="121"/>
                      </a:lnTo>
                      <a:lnTo>
                        <a:pt x="153" y="123"/>
                      </a:lnTo>
                      <a:lnTo>
                        <a:pt x="151" y="124"/>
                      </a:lnTo>
                      <a:lnTo>
                        <a:pt x="148" y="124"/>
                      </a:lnTo>
                      <a:lnTo>
                        <a:pt x="148" y="126"/>
                      </a:lnTo>
                      <a:lnTo>
                        <a:pt x="148" y="127"/>
                      </a:lnTo>
                      <a:lnTo>
                        <a:pt x="148" y="129"/>
                      </a:lnTo>
                      <a:lnTo>
                        <a:pt x="148" y="133"/>
                      </a:lnTo>
                      <a:lnTo>
                        <a:pt x="147" y="136"/>
                      </a:lnTo>
                      <a:lnTo>
                        <a:pt x="147" y="140"/>
                      </a:lnTo>
                      <a:lnTo>
                        <a:pt x="147" y="145"/>
                      </a:lnTo>
                      <a:lnTo>
                        <a:pt x="145" y="151"/>
                      </a:lnTo>
                      <a:lnTo>
                        <a:pt x="144" y="155"/>
                      </a:lnTo>
                      <a:lnTo>
                        <a:pt x="142" y="159"/>
                      </a:lnTo>
                      <a:lnTo>
                        <a:pt x="139" y="164"/>
                      </a:lnTo>
                      <a:lnTo>
                        <a:pt x="138" y="168"/>
                      </a:lnTo>
                      <a:lnTo>
                        <a:pt x="134" y="171"/>
                      </a:lnTo>
                      <a:lnTo>
                        <a:pt x="131" y="176"/>
                      </a:lnTo>
                      <a:lnTo>
                        <a:pt x="125" y="177"/>
                      </a:lnTo>
                      <a:lnTo>
                        <a:pt x="120" y="180"/>
                      </a:lnTo>
                      <a:lnTo>
                        <a:pt x="115" y="180"/>
                      </a:lnTo>
                      <a:lnTo>
                        <a:pt x="110" y="180"/>
                      </a:lnTo>
                      <a:lnTo>
                        <a:pt x="104" y="179"/>
                      </a:lnTo>
                      <a:lnTo>
                        <a:pt x="101" y="179"/>
                      </a:lnTo>
                      <a:lnTo>
                        <a:pt x="97" y="179"/>
                      </a:lnTo>
                      <a:lnTo>
                        <a:pt x="94" y="177"/>
                      </a:lnTo>
                      <a:lnTo>
                        <a:pt x="91" y="176"/>
                      </a:lnTo>
                      <a:lnTo>
                        <a:pt x="88" y="176"/>
                      </a:lnTo>
                      <a:lnTo>
                        <a:pt x="84" y="173"/>
                      </a:lnTo>
                      <a:lnTo>
                        <a:pt x="81" y="171"/>
                      </a:lnTo>
                      <a:lnTo>
                        <a:pt x="78" y="170"/>
                      </a:lnTo>
                      <a:lnTo>
                        <a:pt x="76" y="170"/>
                      </a:lnTo>
                      <a:lnTo>
                        <a:pt x="73" y="174"/>
                      </a:lnTo>
                      <a:lnTo>
                        <a:pt x="70" y="177"/>
                      </a:lnTo>
                      <a:lnTo>
                        <a:pt x="68" y="180"/>
                      </a:lnTo>
                      <a:lnTo>
                        <a:pt x="65" y="183"/>
                      </a:lnTo>
                      <a:lnTo>
                        <a:pt x="62" y="186"/>
                      </a:lnTo>
                      <a:lnTo>
                        <a:pt x="57" y="189"/>
                      </a:lnTo>
                      <a:lnTo>
                        <a:pt x="53" y="192"/>
                      </a:lnTo>
                      <a:lnTo>
                        <a:pt x="48" y="195"/>
                      </a:lnTo>
                      <a:lnTo>
                        <a:pt x="44" y="196"/>
                      </a:lnTo>
                      <a:lnTo>
                        <a:pt x="40" y="198"/>
                      </a:lnTo>
                      <a:lnTo>
                        <a:pt x="35" y="198"/>
                      </a:lnTo>
                      <a:lnTo>
                        <a:pt x="31" y="198"/>
                      </a:lnTo>
                      <a:lnTo>
                        <a:pt x="26" y="196"/>
                      </a:lnTo>
                      <a:lnTo>
                        <a:pt x="22" y="193"/>
                      </a:lnTo>
                      <a:lnTo>
                        <a:pt x="18" y="190"/>
                      </a:lnTo>
                      <a:lnTo>
                        <a:pt x="15" y="186"/>
                      </a:lnTo>
                      <a:lnTo>
                        <a:pt x="10" y="183"/>
                      </a:lnTo>
                      <a:lnTo>
                        <a:pt x="7" y="177"/>
                      </a:lnTo>
                      <a:lnTo>
                        <a:pt x="6" y="171"/>
                      </a:lnTo>
                      <a:lnTo>
                        <a:pt x="3" y="165"/>
                      </a:lnTo>
                      <a:lnTo>
                        <a:pt x="3" y="159"/>
                      </a:lnTo>
                      <a:lnTo>
                        <a:pt x="1" y="157"/>
                      </a:lnTo>
                      <a:lnTo>
                        <a:pt x="0" y="154"/>
                      </a:lnTo>
                      <a:lnTo>
                        <a:pt x="0" y="149"/>
                      </a:lnTo>
                      <a:lnTo>
                        <a:pt x="0" y="146"/>
                      </a:lnTo>
                      <a:lnTo>
                        <a:pt x="0" y="143"/>
                      </a:lnTo>
                      <a:lnTo>
                        <a:pt x="1" y="140"/>
                      </a:lnTo>
                      <a:lnTo>
                        <a:pt x="1" y="138"/>
                      </a:lnTo>
                      <a:lnTo>
                        <a:pt x="3" y="135"/>
                      </a:lnTo>
                      <a:lnTo>
                        <a:pt x="4" y="129"/>
                      </a:lnTo>
                      <a:lnTo>
                        <a:pt x="7" y="123"/>
                      </a:lnTo>
                      <a:lnTo>
                        <a:pt x="12" y="117"/>
                      </a:lnTo>
                      <a:lnTo>
                        <a:pt x="16" y="113"/>
                      </a:lnTo>
                      <a:lnTo>
                        <a:pt x="15" y="111"/>
                      </a:lnTo>
                      <a:lnTo>
                        <a:pt x="12" y="107"/>
                      </a:lnTo>
                      <a:lnTo>
                        <a:pt x="9" y="102"/>
                      </a:lnTo>
                      <a:lnTo>
                        <a:pt x="7" y="99"/>
                      </a:lnTo>
                      <a:lnTo>
                        <a:pt x="6" y="95"/>
                      </a:lnTo>
                      <a:lnTo>
                        <a:pt x="3" y="92"/>
                      </a:lnTo>
                      <a:lnTo>
                        <a:pt x="1" y="86"/>
                      </a:lnTo>
                      <a:lnTo>
                        <a:pt x="0" y="82"/>
                      </a:lnTo>
                      <a:lnTo>
                        <a:pt x="0" y="76"/>
                      </a:lnTo>
                      <a:lnTo>
                        <a:pt x="0" y="72"/>
                      </a:lnTo>
                      <a:lnTo>
                        <a:pt x="1" y="67"/>
                      </a:lnTo>
                      <a:lnTo>
                        <a:pt x="4" y="61"/>
                      </a:lnTo>
                      <a:lnTo>
                        <a:pt x="7" y="57"/>
                      </a:lnTo>
                      <a:lnTo>
                        <a:pt x="13" y="53"/>
                      </a:lnTo>
                      <a:lnTo>
                        <a:pt x="16" y="51"/>
                      </a:lnTo>
                      <a:lnTo>
                        <a:pt x="18" y="50"/>
                      </a:lnTo>
                      <a:lnTo>
                        <a:pt x="21" y="50"/>
                      </a:lnTo>
                      <a:lnTo>
                        <a:pt x="23" y="48"/>
                      </a:lnTo>
                      <a:lnTo>
                        <a:pt x="28" y="48"/>
                      </a:lnTo>
                      <a:lnTo>
                        <a:pt x="31" y="48"/>
                      </a:lnTo>
                      <a:lnTo>
                        <a:pt x="34" y="50"/>
                      </a:lnTo>
                      <a:lnTo>
                        <a:pt x="40" y="55"/>
                      </a:lnTo>
                      <a:lnTo>
                        <a:pt x="37" y="55"/>
                      </a:lnTo>
                      <a:lnTo>
                        <a:pt x="34" y="55"/>
                      </a:lnTo>
                      <a:lnTo>
                        <a:pt x="29" y="55"/>
                      </a:lnTo>
                      <a:lnTo>
                        <a:pt x="26" y="55"/>
                      </a:lnTo>
                      <a:lnTo>
                        <a:pt x="23" y="55"/>
                      </a:lnTo>
                      <a:lnTo>
                        <a:pt x="21" y="57"/>
                      </a:lnTo>
                      <a:lnTo>
                        <a:pt x="18" y="57"/>
                      </a:lnTo>
                      <a:lnTo>
                        <a:pt x="13" y="60"/>
                      </a:lnTo>
                      <a:lnTo>
                        <a:pt x="10" y="61"/>
                      </a:lnTo>
                      <a:lnTo>
                        <a:pt x="9" y="66"/>
                      </a:lnTo>
                      <a:lnTo>
                        <a:pt x="6" y="69"/>
                      </a:lnTo>
                      <a:lnTo>
                        <a:pt x="6" y="73"/>
                      </a:lnTo>
                      <a:lnTo>
                        <a:pt x="6" y="76"/>
                      </a:lnTo>
                      <a:lnTo>
                        <a:pt x="6" y="79"/>
                      </a:lnTo>
                      <a:lnTo>
                        <a:pt x="6" y="82"/>
                      </a:lnTo>
                      <a:lnTo>
                        <a:pt x="6" y="86"/>
                      </a:lnTo>
                      <a:lnTo>
                        <a:pt x="6" y="88"/>
                      </a:lnTo>
                      <a:lnTo>
                        <a:pt x="7" y="91"/>
                      </a:lnTo>
                      <a:lnTo>
                        <a:pt x="9" y="95"/>
                      </a:lnTo>
                      <a:lnTo>
                        <a:pt x="10" y="99"/>
                      </a:lnTo>
                      <a:lnTo>
                        <a:pt x="15" y="104"/>
                      </a:lnTo>
                      <a:lnTo>
                        <a:pt x="18" y="107"/>
                      </a:lnTo>
                      <a:lnTo>
                        <a:pt x="21" y="110"/>
                      </a:lnTo>
                      <a:lnTo>
                        <a:pt x="23" y="111"/>
                      </a:lnTo>
                      <a:lnTo>
                        <a:pt x="28" y="116"/>
                      </a:lnTo>
                      <a:lnTo>
                        <a:pt x="26" y="116"/>
                      </a:lnTo>
                      <a:lnTo>
                        <a:pt x="22" y="118"/>
                      </a:lnTo>
                      <a:lnTo>
                        <a:pt x="19" y="120"/>
                      </a:lnTo>
                      <a:lnTo>
                        <a:pt x="18" y="123"/>
                      </a:lnTo>
                      <a:lnTo>
                        <a:pt x="15" y="126"/>
                      </a:lnTo>
                      <a:lnTo>
                        <a:pt x="13" y="130"/>
                      </a:lnTo>
                      <a:lnTo>
                        <a:pt x="10" y="133"/>
                      </a:lnTo>
                      <a:lnTo>
                        <a:pt x="7" y="139"/>
                      </a:lnTo>
                      <a:lnTo>
                        <a:pt x="6" y="143"/>
                      </a:lnTo>
                      <a:lnTo>
                        <a:pt x="6" y="149"/>
                      </a:lnTo>
                      <a:lnTo>
                        <a:pt x="6" y="151"/>
                      </a:lnTo>
                      <a:lnTo>
                        <a:pt x="6" y="154"/>
                      </a:lnTo>
                      <a:lnTo>
                        <a:pt x="6" y="157"/>
                      </a:lnTo>
                      <a:lnTo>
                        <a:pt x="6" y="161"/>
                      </a:lnTo>
                      <a:lnTo>
                        <a:pt x="7" y="164"/>
                      </a:lnTo>
                      <a:lnTo>
                        <a:pt x="7" y="167"/>
                      </a:lnTo>
                      <a:lnTo>
                        <a:pt x="10" y="170"/>
                      </a:lnTo>
                      <a:lnTo>
                        <a:pt x="12" y="174"/>
                      </a:lnTo>
                      <a:lnTo>
                        <a:pt x="13" y="177"/>
                      </a:lnTo>
                      <a:lnTo>
                        <a:pt x="15" y="180"/>
                      </a:lnTo>
                      <a:lnTo>
                        <a:pt x="16" y="183"/>
                      </a:lnTo>
                      <a:lnTo>
                        <a:pt x="19" y="186"/>
                      </a:lnTo>
                      <a:lnTo>
                        <a:pt x="23" y="187"/>
                      </a:lnTo>
                      <a:lnTo>
                        <a:pt x="28" y="189"/>
                      </a:lnTo>
                      <a:lnTo>
                        <a:pt x="32" y="189"/>
                      </a:lnTo>
                      <a:lnTo>
                        <a:pt x="38" y="187"/>
                      </a:lnTo>
                      <a:lnTo>
                        <a:pt x="43" y="186"/>
                      </a:lnTo>
                      <a:lnTo>
                        <a:pt x="48" y="183"/>
                      </a:lnTo>
                      <a:lnTo>
                        <a:pt x="53" y="179"/>
                      </a:lnTo>
                      <a:lnTo>
                        <a:pt x="57" y="176"/>
                      </a:lnTo>
                      <a:lnTo>
                        <a:pt x="62" y="171"/>
                      </a:lnTo>
                      <a:lnTo>
                        <a:pt x="65" y="167"/>
                      </a:lnTo>
                      <a:lnTo>
                        <a:pt x="68" y="164"/>
                      </a:lnTo>
                      <a:lnTo>
                        <a:pt x="70" y="161"/>
                      </a:lnTo>
                      <a:lnTo>
                        <a:pt x="73" y="158"/>
                      </a:lnTo>
                      <a:lnTo>
                        <a:pt x="75" y="157"/>
                      </a:lnTo>
                      <a:lnTo>
                        <a:pt x="75" y="158"/>
                      </a:lnTo>
                      <a:lnTo>
                        <a:pt x="78" y="161"/>
                      </a:lnTo>
                      <a:lnTo>
                        <a:pt x="81" y="162"/>
                      </a:lnTo>
                      <a:lnTo>
                        <a:pt x="84" y="165"/>
                      </a:lnTo>
                      <a:lnTo>
                        <a:pt x="87" y="167"/>
                      </a:lnTo>
                      <a:lnTo>
                        <a:pt x="90" y="170"/>
                      </a:lnTo>
                      <a:lnTo>
                        <a:pt x="92" y="173"/>
                      </a:lnTo>
                      <a:lnTo>
                        <a:pt x="95" y="174"/>
                      </a:lnTo>
                      <a:lnTo>
                        <a:pt x="100" y="176"/>
                      </a:lnTo>
                      <a:lnTo>
                        <a:pt x="104" y="177"/>
                      </a:lnTo>
                      <a:lnTo>
                        <a:pt x="107" y="177"/>
                      </a:lnTo>
                      <a:lnTo>
                        <a:pt x="113" y="177"/>
                      </a:lnTo>
                      <a:lnTo>
                        <a:pt x="116" y="176"/>
                      </a:lnTo>
                      <a:lnTo>
                        <a:pt x="120" y="174"/>
                      </a:lnTo>
                      <a:lnTo>
                        <a:pt x="123" y="171"/>
                      </a:lnTo>
                      <a:lnTo>
                        <a:pt x="128" y="167"/>
                      </a:lnTo>
                      <a:lnTo>
                        <a:pt x="129" y="164"/>
                      </a:lnTo>
                      <a:lnTo>
                        <a:pt x="132" y="159"/>
                      </a:lnTo>
                      <a:lnTo>
                        <a:pt x="134" y="155"/>
                      </a:lnTo>
                      <a:lnTo>
                        <a:pt x="134" y="149"/>
                      </a:lnTo>
                      <a:lnTo>
                        <a:pt x="135" y="145"/>
                      </a:lnTo>
                      <a:lnTo>
                        <a:pt x="135" y="140"/>
                      </a:lnTo>
                      <a:lnTo>
                        <a:pt x="135" y="135"/>
                      </a:lnTo>
                      <a:lnTo>
                        <a:pt x="135" y="130"/>
                      </a:lnTo>
                      <a:lnTo>
                        <a:pt x="135" y="126"/>
                      </a:lnTo>
                      <a:lnTo>
                        <a:pt x="135" y="123"/>
                      </a:lnTo>
                      <a:lnTo>
                        <a:pt x="135" y="120"/>
                      </a:lnTo>
                      <a:lnTo>
                        <a:pt x="135" y="118"/>
                      </a:lnTo>
                      <a:lnTo>
                        <a:pt x="135" y="117"/>
                      </a:lnTo>
                      <a:lnTo>
                        <a:pt x="135" y="116"/>
                      </a:lnTo>
                      <a:lnTo>
                        <a:pt x="138" y="116"/>
                      </a:lnTo>
                      <a:lnTo>
                        <a:pt x="141" y="116"/>
                      </a:lnTo>
                      <a:lnTo>
                        <a:pt x="144" y="116"/>
                      </a:lnTo>
                      <a:lnTo>
                        <a:pt x="148" y="114"/>
                      </a:lnTo>
                      <a:lnTo>
                        <a:pt x="154" y="113"/>
                      </a:lnTo>
                      <a:lnTo>
                        <a:pt x="159" y="111"/>
                      </a:lnTo>
                      <a:lnTo>
                        <a:pt x="164" y="110"/>
                      </a:lnTo>
                      <a:lnTo>
                        <a:pt x="170" y="108"/>
                      </a:lnTo>
                      <a:lnTo>
                        <a:pt x="175" y="105"/>
                      </a:lnTo>
                      <a:lnTo>
                        <a:pt x="179" y="101"/>
                      </a:lnTo>
                      <a:lnTo>
                        <a:pt x="184" y="98"/>
                      </a:lnTo>
                      <a:lnTo>
                        <a:pt x="186" y="92"/>
                      </a:lnTo>
                      <a:lnTo>
                        <a:pt x="188" y="88"/>
                      </a:lnTo>
                      <a:lnTo>
                        <a:pt x="188" y="83"/>
                      </a:lnTo>
                      <a:lnTo>
                        <a:pt x="188" y="82"/>
                      </a:lnTo>
                      <a:lnTo>
                        <a:pt x="188" y="77"/>
                      </a:lnTo>
                      <a:lnTo>
                        <a:pt x="188" y="75"/>
                      </a:lnTo>
                      <a:lnTo>
                        <a:pt x="186" y="70"/>
                      </a:lnTo>
                      <a:lnTo>
                        <a:pt x="185" y="67"/>
                      </a:lnTo>
                      <a:lnTo>
                        <a:pt x="184" y="64"/>
                      </a:lnTo>
                      <a:lnTo>
                        <a:pt x="182" y="63"/>
                      </a:lnTo>
                      <a:lnTo>
                        <a:pt x="178" y="57"/>
                      </a:lnTo>
                      <a:lnTo>
                        <a:pt x="172" y="55"/>
                      </a:lnTo>
                      <a:lnTo>
                        <a:pt x="166" y="53"/>
                      </a:lnTo>
                      <a:lnTo>
                        <a:pt x="160" y="51"/>
                      </a:lnTo>
                      <a:lnTo>
                        <a:pt x="157" y="50"/>
                      </a:lnTo>
                      <a:lnTo>
                        <a:pt x="154" y="50"/>
                      </a:lnTo>
                      <a:lnTo>
                        <a:pt x="151" y="50"/>
                      </a:lnTo>
                      <a:lnTo>
                        <a:pt x="148" y="50"/>
                      </a:lnTo>
                      <a:lnTo>
                        <a:pt x="144" y="50"/>
                      </a:lnTo>
                      <a:lnTo>
                        <a:pt x="141" y="50"/>
                      </a:lnTo>
                      <a:lnTo>
                        <a:pt x="138" y="50"/>
                      </a:lnTo>
                      <a:lnTo>
                        <a:pt x="135" y="51"/>
                      </a:lnTo>
                      <a:lnTo>
                        <a:pt x="129" y="51"/>
                      </a:lnTo>
                      <a:lnTo>
                        <a:pt x="125" y="53"/>
                      </a:lnTo>
                      <a:lnTo>
                        <a:pt x="120" y="54"/>
                      </a:lnTo>
                      <a:lnTo>
                        <a:pt x="117" y="55"/>
                      </a:lnTo>
                      <a:lnTo>
                        <a:pt x="115" y="55"/>
                      </a:lnTo>
                      <a:lnTo>
                        <a:pt x="115" y="54"/>
                      </a:lnTo>
                      <a:lnTo>
                        <a:pt x="115" y="51"/>
                      </a:lnTo>
                      <a:lnTo>
                        <a:pt x="115" y="48"/>
                      </a:lnTo>
                      <a:lnTo>
                        <a:pt x="113" y="44"/>
                      </a:lnTo>
                      <a:lnTo>
                        <a:pt x="113" y="41"/>
                      </a:lnTo>
                      <a:lnTo>
                        <a:pt x="113" y="36"/>
                      </a:lnTo>
                      <a:lnTo>
                        <a:pt x="112" y="33"/>
                      </a:lnTo>
                      <a:lnTo>
                        <a:pt x="110" y="29"/>
                      </a:lnTo>
                      <a:lnTo>
                        <a:pt x="109" y="25"/>
                      </a:lnTo>
                      <a:lnTo>
                        <a:pt x="106" y="20"/>
                      </a:lnTo>
                      <a:lnTo>
                        <a:pt x="104" y="17"/>
                      </a:lnTo>
                      <a:lnTo>
                        <a:pt x="101" y="14"/>
                      </a:lnTo>
                      <a:lnTo>
                        <a:pt x="97" y="13"/>
                      </a:lnTo>
                      <a:lnTo>
                        <a:pt x="94" y="10"/>
                      </a:lnTo>
                      <a:lnTo>
                        <a:pt x="90" y="10"/>
                      </a:lnTo>
                      <a:lnTo>
                        <a:pt x="84" y="10"/>
                      </a:lnTo>
                      <a:lnTo>
                        <a:pt x="79" y="11"/>
                      </a:lnTo>
                      <a:lnTo>
                        <a:pt x="75" y="11"/>
                      </a:lnTo>
                      <a:lnTo>
                        <a:pt x="72" y="13"/>
                      </a:lnTo>
                      <a:lnTo>
                        <a:pt x="68" y="16"/>
                      </a:lnTo>
                      <a:lnTo>
                        <a:pt x="65" y="17"/>
                      </a:lnTo>
                      <a:lnTo>
                        <a:pt x="63" y="20"/>
                      </a:lnTo>
                      <a:lnTo>
                        <a:pt x="62" y="23"/>
                      </a:lnTo>
                      <a:lnTo>
                        <a:pt x="59" y="26"/>
                      </a:lnTo>
                      <a:lnTo>
                        <a:pt x="57" y="29"/>
                      </a:lnTo>
                      <a:lnTo>
                        <a:pt x="56" y="33"/>
                      </a:lnTo>
                      <a:lnTo>
                        <a:pt x="56" y="38"/>
                      </a:lnTo>
                      <a:lnTo>
                        <a:pt x="56" y="41"/>
                      </a:lnTo>
                      <a:lnTo>
                        <a:pt x="56" y="45"/>
                      </a:lnTo>
                      <a:lnTo>
                        <a:pt x="56" y="51"/>
                      </a:lnTo>
                      <a:lnTo>
                        <a:pt x="57" y="55"/>
                      </a:lnTo>
                      <a:lnTo>
                        <a:pt x="60" y="67"/>
                      </a:lnTo>
                      <a:close/>
                    </a:path>
                  </a:pathLst>
                </a:custGeom>
                <a:solidFill>
                  <a:srgbClr val="F28F78"/>
                </a:solidFill>
                <a:ln w="9525">
                  <a:noFill/>
                  <a:round/>
                  <a:headEnd/>
                  <a:tailEnd/>
                </a:ln>
              </p:spPr>
              <p:txBody>
                <a:bodyPr/>
                <a:lstStyle/>
                <a:p>
                  <a:endParaRPr lang="en-US" sz="1725"/>
                </a:p>
              </p:txBody>
            </p:sp>
            <p:sp>
              <p:nvSpPr>
                <p:cNvPr id="5889" name="Freeform 237"/>
                <p:cNvSpPr>
                  <a:spLocks/>
                </p:cNvSpPr>
                <p:nvPr/>
              </p:nvSpPr>
              <p:spPr bwMode="auto">
                <a:xfrm>
                  <a:off x="4215" y="3537"/>
                  <a:ext cx="17" cy="52"/>
                </a:xfrm>
                <a:custGeom>
                  <a:avLst/>
                  <a:gdLst>
                    <a:gd name="T0" fmla="*/ 3 w 35"/>
                    <a:gd name="T1" fmla="*/ 3 h 103"/>
                    <a:gd name="T2" fmla="*/ 13 w 35"/>
                    <a:gd name="T3" fmla="*/ 0 h 103"/>
                    <a:gd name="T4" fmla="*/ 13 w 35"/>
                    <a:gd name="T5" fmla="*/ 1 h 103"/>
                    <a:gd name="T6" fmla="*/ 14 w 35"/>
                    <a:gd name="T7" fmla="*/ 3 h 103"/>
                    <a:gd name="T8" fmla="*/ 14 w 35"/>
                    <a:gd name="T9" fmla="*/ 6 h 103"/>
                    <a:gd name="T10" fmla="*/ 14 w 35"/>
                    <a:gd name="T11" fmla="*/ 8 h 103"/>
                    <a:gd name="T12" fmla="*/ 15 w 35"/>
                    <a:gd name="T13" fmla="*/ 10 h 103"/>
                    <a:gd name="T14" fmla="*/ 16 w 35"/>
                    <a:gd name="T15" fmla="*/ 13 h 103"/>
                    <a:gd name="T16" fmla="*/ 16 w 35"/>
                    <a:gd name="T17" fmla="*/ 14 h 103"/>
                    <a:gd name="T18" fmla="*/ 16 w 35"/>
                    <a:gd name="T19" fmla="*/ 16 h 103"/>
                    <a:gd name="T20" fmla="*/ 16 w 35"/>
                    <a:gd name="T21" fmla="*/ 18 h 103"/>
                    <a:gd name="T22" fmla="*/ 16 w 35"/>
                    <a:gd name="T23" fmla="*/ 20 h 103"/>
                    <a:gd name="T24" fmla="*/ 16 w 35"/>
                    <a:gd name="T25" fmla="*/ 22 h 103"/>
                    <a:gd name="T26" fmla="*/ 16 w 35"/>
                    <a:gd name="T27" fmla="*/ 23 h 103"/>
                    <a:gd name="T28" fmla="*/ 16 w 35"/>
                    <a:gd name="T29" fmla="*/ 25 h 103"/>
                    <a:gd name="T30" fmla="*/ 17 w 35"/>
                    <a:gd name="T31" fmla="*/ 28 h 103"/>
                    <a:gd name="T32" fmla="*/ 17 w 35"/>
                    <a:gd name="T33" fmla="*/ 29 h 103"/>
                    <a:gd name="T34" fmla="*/ 17 w 35"/>
                    <a:gd name="T35" fmla="*/ 31 h 103"/>
                    <a:gd name="T36" fmla="*/ 17 w 35"/>
                    <a:gd name="T37" fmla="*/ 33 h 103"/>
                    <a:gd name="T38" fmla="*/ 17 w 35"/>
                    <a:gd name="T39" fmla="*/ 36 h 103"/>
                    <a:gd name="T40" fmla="*/ 16 w 35"/>
                    <a:gd name="T41" fmla="*/ 39 h 103"/>
                    <a:gd name="T42" fmla="*/ 16 w 35"/>
                    <a:gd name="T43" fmla="*/ 41 h 103"/>
                    <a:gd name="T44" fmla="*/ 16 w 35"/>
                    <a:gd name="T45" fmla="*/ 44 h 103"/>
                    <a:gd name="T46" fmla="*/ 16 w 35"/>
                    <a:gd name="T47" fmla="*/ 46 h 103"/>
                    <a:gd name="T48" fmla="*/ 16 w 35"/>
                    <a:gd name="T49" fmla="*/ 52 h 103"/>
                    <a:gd name="T50" fmla="*/ 14 w 35"/>
                    <a:gd name="T51" fmla="*/ 50 h 103"/>
                    <a:gd name="T52" fmla="*/ 14 w 35"/>
                    <a:gd name="T53" fmla="*/ 50 h 103"/>
                    <a:gd name="T54" fmla="*/ 14 w 35"/>
                    <a:gd name="T55" fmla="*/ 50 h 103"/>
                    <a:gd name="T56" fmla="*/ 14 w 35"/>
                    <a:gd name="T57" fmla="*/ 48 h 103"/>
                    <a:gd name="T58" fmla="*/ 14 w 35"/>
                    <a:gd name="T59" fmla="*/ 47 h 103"/>
                    <a:gd name="T60" fmla="*/ 14 w 35"/>
                    <a:gd name="T61" fmla="*/ 45 h 103"/>
                    <a:gd name="T62" fmla="*/ 14 w 35"/>
                    <a:gd name="T63" fmla="*/ 43 h 103"/>
                    <a:gd name="T64" fmla="*/ 14 w 35"/>
                    <a:gd name="T65" fmla="*/ 41 h 103"/>
                    <a:gd name="T66" fmla="*/ 14 w 35"/>
                    <a:gd name="T67" fmla="*/ 39 h 103"/>
                    <a:gd name="T68" fmla="*/ 14 w 35"/>
                    <a:gd name="T69" fmla="*/ 36 h 103"/>
                    <a:gd name="T70" fmla="*/ 14 w 35"/>
                    <a:gd name="T71" fmla="*/ 35 h 103"/>
                    <a:gd name="T72" fmla="*/ 14 w 35"/>
                    <a:gd name="T73" fmla="*/ 33 h 103"/>
                    <a:gd name="T74" fmla="*/ 14 w 35"/>
                    <a:gd name="T75" fmla="*/ 32 h 103"/>
                    <a:gd name="T76" fmla="*/ 14 w 35"/>
                    <a:gd name="T77" fmla="*/ 30 h 103"/>
                    <a:gd name="T78" fmla="*/ 14 w 35"/>
                    <a:gd name="T79" fmla="*/ 28 h 103"/>
                    <a:gd name="T80" fmla="*/ 14 w 35"/>
                    <a:gd name="T81" fmla="*/ 26 h 103"/>
                    <a:gd name="T82" fmla="*/ 14 w 35"/>
                    <a:gd name="T83" fmla="*/ 25 h 103"/>
                    <a:gd name="T84" fmla="*/ 14 w 35"/>
                    <a:gd name="T85" fmla="*/ 22 h 103"/>
                    <a:gd name="T86" fmla="*/ 14 w 35"/>
                    <a:gd name="T87" fmla="*/ 20 h 103"/>
                    <a:gd name="T88" fmla="*/ 13 w 35"/>
                    <a:gd name="T89" fmla="*/ 18 h 103"/>
                    <a:gd name="T90" fmla="*/ 13 w 35"/>
                    <a:gd name="T91" fmla="*/ 16 h 103"/>
                    <a:gd name="T92" fmla="*/ 12 w 35"/>
                    <a:gd name="T93" fmla="*/ 14 h 103"/>
                    <a:gd name="T94" fmla="*/ 11 w 35"/>
                    <a:gd name="T95" fmla="*/ 11 h 103"/>
                    <a:gd name="T96" fmla="*/ 11 w 35"/>
                    <a:gd name="T97" fmla="*/ 9 h 103"/>
                    <a:gd name="T98" fmla="*/ 11 w 35"/>
                    <a:gd name="T99" fmla="*/ 6 h 103"/>
                    <a:gd name="T100" fmla="*/ 9 w 35"/>
                    <a:gd name="T101" fmla="*/ 7 h 103"/>
                    <a:gd name="T102" fmla="*/ 7 w 35"/>
                    <a:gd name="T103" fmla="*/ 9 h 103"/>
                    <a:gd name="T104" fmla="*/ 5 w 35"/>
                    <a:gd name="T105" fmla="*/ 8 h 103"/>
                    <a:gd name="T106" fmla="*/ 3 w 35"/>
                    <a:gd name="T107" fmla="*/ 8 h 103"/>
                    <a:gd name="T108" fmla="*/ 2 w 35"/>
                    <a:gd name="T109" fmla="*/ 6 h 103"/>
                    <a:gd name="T110" fmla="*/ 0 w 35"/>
                    <a:gd name="T111" fmla="*/ 3 h 103"/>
                    <a:gd name="T112" fmla="*/ 3 w 35"/>
                    <a:gd name="T113" fmla="*/ 3 h 103"/>
                    <a:gd name="T114" fmla="*/ 3 w 35"/>
                    <a:gd name="T115" fmla="*/ 3 h 1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
                    <a:gd name="T175" fmla="*/ 0 h 103"/>
                    <a:gd name="T176" fmla="*/ 35 w 35"/>
                    <a:gd name="T177" fmla="*/ 103 h 1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 h="103">
                      <a:moveTo>
                        <a:pt x="6" y="5"/>
                      </a:moveTo>
                      <a:lnTo>
                        <a:pt x="26" y="0"/>
                      </a:lnTo>
                      <a:lnTo>
                        <a:pt x="26" y="2"/>
                      </a:lnTo>
                      <a:lnTo>
                        <a:pt x="28" y="6"/>
                      </a:lnTo>
                      <a:lnTo>
                        <a:pt x="29" y="11"/>
                      </a:lnTo>
                      <a:lnTo>
                        <a:pt x="29" y="15"/>
                      </a:lnTo>
                      <a:lnTo>
                        <a:pt x="31" y="20"/>
                      </a:lnTo>
                      <a:lnTo>
                        <a:pt x="32" y="25"/>
                      </a:lnTo>
                      <a:lnTo>
                        <a:pt x="32" y="28"/>
                      </a:lnTo>
                      <a:lnTo>
                        <a:pt x="32" y="31"/>
                      </a:lnTo>
                      <a:lnTo>
                        <a:pt x="32" y="36"/>
                      </a:lnTo>
                      <a:lnTo>
                        <a:pt x="33" y="39"/>
                      </a:lnTo>
                      <a:lnTo>
                        <a:pt x="33" y="43"/>
                      </a:lnTo>
                      <a:lnTo>
                        <a:pt x="33" y="46"/>
                      </a:lnTo>
                      <a:lnTo>
                        <a:pt x="33" y="50"/>
                      </a:lnTo>
                      <a:lnTo>
                        <a:pt x="35" y="55"/>
                      </a:lnTo>
                      <a:lnTo>
                        <a:pt x="35" y="58"/>
                      </a:lnTo>
                      <a:lnTo>
                        <a:pt x="35" y="62"/>
                      </a:lnTo>
                      <a:lnTo>
                        <a:pt x="35" y="66"/>
                      </a:lnTo>
                      <a:lnTo>
                        <a:pt x="35" y="72"/>
                      </a:lnTo>
                      <a:lnTo>
                        <a:pt x="33" y="77"/>
                      </a:lnTo>
                      <a:lnTo>
                        <a:pt x="33" y="81"/>
                      </a:lnTo>
                      <a:lnTo>
                        <a:pt x="33" y="87"/>
                      </a:lnTo>
                      <a:lnTo>
                        <a:pt x="33" y="91"/>
                      </a:lnTo>
                      <a:lnTo>
                        <a:pt x="32" y="103"/>
                      </a:lnTo>
                      <a:lnTo>
                        <a:pt x="28" y="100"/>
                      </a:lnTo>
                      <a:lnTo>
                        <a:pt x="28" y="99"/>
                      </a:lnTo>
                      <a:lnTo>
                        <a:pt x="28" y="96"/>
                      </a:lnTo>
                      <a:lnTo>
                        <a:pt x="28" y="93"/>
                      </a:lnTo>
                      <a:lnTo>
                        <a:pt x="28" y="90"/>
                      </a:lnTo>
                      <a:lnTo>
                        <a:pt x="29" y="85"/>
                      </a:lnTo>
                      <a:lnTo>
                        <a:pt x="29" y="81"/>
                      </a:lnTo>
                      <a:lnTo>
                        <a:pt x="29" y="77"/>
                      </a:lnTo>
                      <a:lnTo>
                        <a:pt x="29" y="72"/>
                      </a:lnTo>
                      <a:lnTo>
                        <a:pt x="29" y="69"/>
                      </a:lnTo>
                      <a:lnTo>
                        <a:pt x="29" y="66"/>
                      </a:lnTo>
                      <a:lnTo>
                        <a:pt x="29" y="63"/>
                      </a:lnTo>
                      <a:lnTo>
                        <a:pt x="29" y="59"/>
                      </a:lnTo>
                      <a:lnTo>
                        <a:pt x="29" y="56"/>
                      </a:lnTo>
                      <a:lnTo>
                        <a:pt x="29" y="52"/>
                      </a:lnTo>
                      <a:lnTo>
                        <a:pt x="29" y="49"/>
                      </a:lnTo>
                      <a:lnTo>
                        <a:pt x="28" y="44"/>
                      </a:lnTo>
                      <a:lnTo>
                        <a:pt x="28" y="40"/>
                      </a:lnTo>
                      <a:lnTo>
                        <a:pt x="26" y="36"/>
                      </a:lnTo>
                      <a:lnTo>
                        <a:pt x="26" y="31"/>
                      </a:lnTo>
                      <a:lnTo>
                        <a:pt x="25" y="27"/>
                      </a:lnTo>
                      <a:lnTo>
                        <a:pt x="23" y="22"/>
                      </a:lnTo>
                      <a:lnTo>
                        <a:pt x="22" y="18"/>
                      </a:lnTo>
                      <a:lnTo>
                        <a:pt x="22" y="12"/>
                      </a:lnTo>
                      <a:lnTo>
                        <a:pt x="19" y="14"/>
                      </a:lnTo>
                      <a:lnTo>
                        <a:pt x="14" y="17"/>
                      </a:lnTo>
                      <a:lnTo>
                        <a:pt x="11" y="15"/>
                      </a:lnTo>
                      <a:lnTo>
                        <a:pt x="7" y="15"/>
                      </a:lnTo>
                      <a:lnTo>
                        <a:pt x="4" y="11"/>
                      </a:lnTo>
                      <a:lnTo>
                        <a:pt x="0" y="6"/>
                      </a:lnTo>
                      <a:lnTo>
                        <a:pt x="6" y="5"/>
                      </a:lnTo>
                      <a:close/>
                    </a:path>
                  </a:pathLst>
                </a:custGeom>
                <a:solidFill>
                  <a:srgbClr val="B0C77D"/>
                </a:solidFill>
                <a:ln w="9525">
                  <a:noFill/>
                  <a:round/>
                  <a:headEnd/>
                  <a:tailEnd/>
                </a:ln>
              </p:spPr>
              <p:txBody>
                <a:bodyPr/>
                <a:lstStyle/>
                <a:p>
                  <a:endParaRPr lang="en-US" sz="1725"/>
                </a:p>
              </p:txBody>
            </p:sp>
          </p:grpSp>
          <p:grpSp>
            <p:nvGrpSpPr>
              <p:cNvPr id="7" name="Group 238"/>
              <p:cNvGrpSpPr>
                <a:grpSpLocks/>
              </p:cNvGrpSpPr>
              <p:nvPr/>
            </p:nvGrpSpPr>
            <p:grpSpPr bwMode="auto">
              <a:xfrm>
                <a:off x="4700" y="1497"/>
                <a:ext cx="223" cy="90"/>
                <a:chOff x="2463" y="2256"/>
                <a:chExt cx="348" cy="176"/>
              </a:xfrm>
            </p:grpSpPr>
            <p:sp>
              <p:nvSpPr>
                <p:cNvPr id="5762" name="Freeform 239"/>
                <p:cNvSpPr>
                  <a:spLocks/>
                </p:cNvSpPr>
                <p:nvPr/>
              </p:nvSpPr>
              <p:spPr bwMode="auto">
                <a:xfrm>
                  <a:off x="2697" y="2272"/>
                  <a:ext cx="19" cy="78"/>
                </a:xfrm>
                <a:custGeom>
                  <a:avLst/>
                  <a:gdLst>
                    <a:gd name="T0" fmla="*/ 8 w 192"/>
                    <a:gd name="T1" fmla="*/ 78 h 755"/>
                    <a:gd name="T2" fmla="*/ 7 w 192"/>
                    <a:gd name="T3" fmla="*/ 77 h 755"/>
                    <a:gd name="T4" fmla="*/ 5 w 192"/>
                    <a:gd name="T5" fmla="*/ 77 h 755"/>
                    <a:gd name="T6" fmla="*/ 4 w 192"/>
                    <a:gd name="T7" fmla="*/ 76 h 755"/>
                    <a:gd name="T8" fmla="*/ 5 w 192"/>
                    <a:gd name="T9" fmla="*/ 74 h 755"/>
                    <a:gd name="T10" fmla="*/ 7 w 192"/>
                    <a:gd name="T11" fmla="*/ 71 h 755"/>
                    <a:gd name="T12" fmla="*/ 9 w 192"/>
                    <a:gd name="T13" fmla="*/ 67 h 755"/>
                    <a:gd name="T14" fmla="*/ 10 w 192"/>
                    <a:gd name="T15" fmla="*/ 62 h 755"/>
                    <a:gd name="T16" fmla="*/ 12 w 192"/>
                    <a:gd name="T17" fmla="*/ 58 h 755"/>
                    <a:gd name="T18" fmla="*/ 13 w 192"/>
                    <a:gd name="T19" fmla="*/ 54 h 755"/>
                    <a:gd name="T20" fmla="*/ 13 w 192"/>
                    <a:gd name="T21" fmla="*/ 49 h 755"/>
                    <a:gd name="T22" fmla="*/ 14 w 192"/>
                    <a:gd name="T23" fmla="*/ 44 h 755"/>
                    <a:gd name="T24" fmla="*/ 14 w 192"/>
                    <a:gd name="T25" fmla="*/ 39 h 755"/>
                    <a:gd name="T26" fmla="*/ 13 w 192"/>
                    <a:gd name="T27" fmla="*/ 34 h 755"/>
                    <a:gd name="T28" fmla="*/ 12 w 192"/>
                    <a:gd name="T29" fmla="*/ 29 h 755"/>
                    <a:gd name="T30" fmla="*/ 11 w 192"/>
                    <a:gd name="T31" fmla="*/ 23 h 755"/>
                    <a:gd name="T32" fmla="*/ 9 w 192"/>
                    <a:gd name="T33" fmla="*/ 18 h 755"/>
                    <a:gd name="T34" fmla="*/ 7 w 192"/>
                    <a:gd name="T35" fmla="*/ 14 h 755"/>
                    <a:gd name="T36" fmla="*/ 4 w 192"/>
                    <a:gd name="T37" fmla="*/ 9 h 755"/>
                    <a:gd name="T38" fmla="*/ 1 w 192"/>
                    <a:gd name="T39" fmla="*/ 5 h 755"/>
                    <a:gd name="T40" fmla="*/ 1 w 192"/>
                    <a:gd name="T41" fmla="*/ 3 h 755"/>
                    <a:gd name="T42" fmla="*/ 1 w 192"/>
                    <a:gd name="T43" fmla="*/ 2 h 755"/>
                    <a:gd name="T44" fmla="*/ 2 w 192"/>
                    <a:gd name="T45" fmla="*/ 1 h 755"/>
                    <a:gd name="T46" fmla="*/ 3 w 192"/>
                    <a:gd name="T47" fmla="*/ 0 h 755"/>
                    <a:gd name="T48" fmla="*/ 6 w 192"/>
                    <a:gd name="T49" fmla="*/ 2 h 755"/>
                    <a:gd name="T50" fmla="*/ 9 w 192"/>
                    <a:gd name="T51" fmla="*/ 7 h 755"/>
                    <a:gd name="T52" fmla="*/ 11 w 192"/>
                    <a:gd name="T53" fmla="*/ 11 h 755"/>
                    <a:gd name="T54" fmla="*/ 14 w 192"/>
                    <a:gd name="T55" fmla="*/ 17 h 755"/>
                    <a:gd name="T56" fmla="*/ 16 w 192"/>
                    <a:gd name="T57" fmla="*/ 22 h 755"/>
                    <a:gd name="T58" fmla="*/ 17 w 192"/>
                    <a:gd name="T59" fmla="*/ 27 h 755"/>
                    <a:gd name="T60" fmla="*/ 18 w 192"/>
                    <a:gd name="T61" fmla="*/ 33 h 755"/>
                    <a:gd name="T62" fmla="*/ 19 w 192"/>
                    <a:gd name="T63" fmla="*/ 39 h 755"/>
                    <a:gd name="T64" fmla="*/ 19 w 192"/>
                    <a:gd name="T65" fmla="*/ 44 h 755"/>
                    <a:gd name="T66" fmla="*/ 19 w 192"/>
                    <a:gd name="T67" fmla="*/ 49 h 755"/>
                    <a:gd name="T68" fmla="*/ 18 w 192"/>
                    <a:gd name="T69" fmla="*/ 54 h 755"/>
                    <a:gd name="T70" fmla="*/ 17 w 192"/>
                    <a:gd name="T71" fmla="*/ 59 h 755"/>
                    <a:gd name="T72" fmla="*/ 15 w 192"/>
                    <a:gd name="T73" fmla="*/ 63 h 755"/>
                    <a:gd name="T74" fmla="*/ 14 w 192"/>
                    <a:gd name="T75" fmla="*/ 68 h 755"/>
                    <a:gd name="T76" fmla="*/ 12 w 192"/>
                    <a:gd name="T77" fmla="*/ 72 h 755"/>
                    <a:gd name="T78" fmla="*/ 10 w 192"/>
                    <a:gd name="T79" fmla="*/ 76 h 755"/>
                    <a:gd name="T80" fmla="*/ 9 w 192"/>
                    <a:gd name="T81" fmla="*/ 78 h 7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2"/>
                    <a:gd name="T124" fmla="*/ 0 h 755"/>
                    <a:gd name="T125" fmla="*/ 192 w 192"/>
                    <a:gd name="T126" fmla="*/ 755 h 7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2" h="755">
                      <a:moveTo>
                        <a:pt x="87" y="755"/>
                      </a:moveTo>
                      <a:lnTo>
                        <a:pt x="80" y="753"/>
                      </a:lnTo>
                      <a:lnTo>
                        <a:pt x="74" y="751"/>
                      </a:lnTo>
                      <a:lnTo>
                        <a:pt x="66" y="747"/>
                      </a:lnTo>
                      <a:lnTo>
                        <a:pt x="61" y="745"/>
                      </a:lnTo>
                      <a:lnTo>
                        <a:pt x="55" y="744"/>
                      </a:lnTo>
                      <a:lnTo>
                        <a:pt x="49" y="742"/>
                      </a:lnTo>
                      <a:lnTo>
                        <a:pt x="42" y="738"/>
                      </a:lnTo>
                      <a:lnTo>
                        <a:pt x="36" y="738"/>
                      </a:lnTo>
                      <a:lnTo>
                        <a:pt x="47" y="719"/>
                      </a:lnTo>
                      <a:lnTo>
                        <a:pt x="59" y="702"/>
                      </a:lnTo>
                      <a:lnTo>
                        <a:pt x="68" y="683"/>
                      </a:lnTo>
                      <a:lnTo>
                        <a:pt x="80" y="664"/>
                      </a:lnTo>
                      <a:lnTo>
                        <a:pt x="87" y="645"/>
                      </a:lnTo>
                      <a:lnTo>
                        <a:pt x="97" y="624"/>
                      </a:lnTo>
                      <a:lnTo>
                        <a:pt x="104" y="603"/>
                      </a:lnTo>
                      <a:lnTo>
                        <a:pt x="112" y="584"/>
                      </a:lnTo>
                      <a:lnTo>
                        <a:pt x="118" y="561"/>
                      </a:lnTo>
                      <a:lnTo>
                        <a:pt x="123" y="540"/>
                      </a:lnTo>
                      <a:lnTo>
                        <a:pt x="127" y="519"/>
                      </a:lnTo>
                      <a:lnTo>
                        <a:pt x="133" y="498"/>
                      </a:lnTo>
                      <a:lnTo>
                        <a:pt x="135" y="475"/>
                      </a:lnTo>
                      <a:lnTo>
                        <a:pt x="139" y="453"/>
                      </a:lnTo>
                      <a:lnTo>
                        <a:pt x="139" y="430"/>
                      </a:lnTo>
                      <a:lnTo>
                        <a:pt x="141" y="407"/>
                      </a:lnTo>
                      <a:lnTo>
                        <a:pt x="139" y="380"/>
                      </a:lnTo>
                      <a:lnTo>
                        <a:pt x="139" y="354"/>
                      </a:lnTo>
                      <a:lnTo>
                        <a:pt x="135" y="327"/>
                      </a:lnTo>
                      <a:lnTo>
                        <a:pt x="131" y="302"/>
                      </a:lnTo>
                      <a:lnTo>
                        <a:pt x="123" y="276"/>
                      </a:lnTo>
                      <a:lnTo>
                        <a:pt x="118" y="251"/>
                      </a:lnTo>
                      <a:lnTo>
                        <a:pt x="110" y="226"/>
                      </a:lnTo>
                      <a:lnTo>
                        <a:pt x="103" y="204"/>
                      </a:lnTo>
                      <a:lnTo>
                        <a:pt x="91" y="179"/>
                      </a:lnTo>
                      <a:lnTo>
                        <a:pt x="82" y="156"/>
                      </a:lnTo>
                      <a:lnTo>
                        <a:pt x="70" y="133"/>
                      </a:lnTo>
                      <a:lnTo>
                        <a:pt x="57" y="110"/>
                      </a:lnTo>
                      <a:lnTo>
                        <a:pt x="44" y="89"/>
                      </a:lnTo>
                      <a:lnTo>
                        <a:pt x="30" y="69"/>
                      </a:lnTo>
                      <a:lnTo>
                        <a:pt x="15" y="50"/>
                      </a:lnTo>
                      <a:lnTo>
                        <a:pt x="0" y="31"/>
                      </a:lnTo>
                      <a:lnTo>
                        <a:pt x="6" y="27"/>
                      </a:lnTo>
                      <a:lnTo>
                        <a:pt x="9" y="23"/>
                      </a:lnTo>
                      <a:lnTo>
                        <a:pt x="15" y="17"/>
                      </a:lnTo>
                      <a:lnTo>
                        <a:pt x="21" y="13"/>
                      </a:lnTo>
                      <a:lnTo>
                        <a:pt x="25" y="10"/>
                      </a:lnTo>
                      <a:lnTo>
                        <a:pt x="30" y="6"/>
                      </a:lnTo>
                      <a:lnTo>
                        <a:pt x="34" y="2"/>
                      </a:lnTo>
                      <a:lnTo>
                        <a:pt x="40" y="0"/>
                      </a:lnTo>
                      <a:lnTo>
                        <a:pt x="57" y="21"/>
                      </a:lnTo>
                      <a:lnTo>
                        <a:pt x="74" y="42"/>
                      </a:lnTo>
                      <a:lnTo>
                        <a:pt x="89" y="65"/>
                      </a:lnTo>
                      <a:lnTo>
                        <a:pt x="104" y="88"/>
                      </a:lnTo>
                      <a:lnTo>
                        <a:pt x="116" y="110"/>
                      </a:lnTo>
                      <a:lnTo>
                        <a:pt x="129" y="135"/>
                      </a:lnTo>
                      <a:lnTo>
                        <a:pt x="141" y="160"/>
                      </a:lnTo>
                      <a:lnTo>
                        <a:pt x="152" y="186"/>
                      </a:lnTo>
                      <a:lnTo>
                        <a:pt x="160" y="211"/>
                      </a:lnTo>
                      <a:lnTo>
                        <a:pt x="169" y="238"/>
                      </a:lnTo>
                      <a:lnTo>
                        <a:pt x="175" y="264"/>
                      </a:lnTo>
                      <a:lnTo>
                        <a:pt x="182" y="293"/>
                      </a:lnTo>
                      <a:lnTo>
                        <a:pt x="186" y="320"/>
                      </a:lnTo>
                      <a:lnTo>
                        <a:pt x="188" y="348"/>
                      </a:lnTo>
                      <a:lnTo>
                        <a:pt x="190" y="378"/>
                      </a:lnTo>
                      <a:lnTo>
                        <a:pt x="192" y="407"/>
                      </a:lnTo>
                      <a:lnTo>
                        <a:pt x="192" y="430"/>
                      </a:lnTo>
                      <a:lnTo>
                        <a:pt x="190" y="455"/>
                      </a:lnTo>
                      <a:lnTo>
                        <a:pt x="188" y="477"/>
                      </a:lnTo>
                      <a:lnTo>
                        <a:pt x="184" y="502"/>
                      </a:lnTo>
                      <a:lnTo>
                        <a:pt x="180" y="523"/>
                      </a:lnTo>
                      <a:lnTo>
                        <a:pt x="175" y="546"/>
                      </a:lnTo>
                      <a:lnTo>
                        <a:pt x="169" y="569"/>
                      </a:lnTo>
                      <a:lnTo>
                        <a:pt x="165" y="591"/>
                      </a:lnTo>
                      <a:lnTo>
                        <a:pt x="156" y="612"/>
                      </a:lnTo>
                      <a:lnTo>
                        <a:pt x="148" y="635"/>
                      </a:lnTo>
                      <a:lnTo>
                        <a:pt x="139" y="654"/>
                      </a:lnTo>
                      <a:lnTo>
                        <a:pt x="131" y="677"/>
                      </a:lnTo>
                      <a:lnTo>
                        <a:pt x="120" y="696"/>
                      </a:lnTo>
                      <a:lnTo>
                        <a:pt x="110" y="717"/>
                      </a:lnTo>
                      <a:lnTo>
                        <a:pt x="99" y="736"/>
                      </a:lnTo>
                      <a:lnTo>
                        <a:pt x="87" y="755"/>
                      </a:lnTo>
                      <a:close/>
                    </a:path>
                  </a:pathLst>
                </a:custGeom>
                <a:solidFill>
                  <a:srgbClr val="000000"/>
                </a:solidFill>
                <a:ln w="9525">
                  <a:noFill/>
                  <a:round/>
                  <a:headEnd/>
                  <a:tailEnd/>
                </a:ln>
              </p:spPr>
              <p:txBody>
                <a:bodyPr/>
                <a:lstStyle/>
                <a:p>
                  <a:endParaRPr lang="en-US" sz="1725"/>
                </a:p>
              </p:txBody>
            </p:sp>
            <p:sp>
              <p:nvSpPr>
                <p:cNvPr id="5763" name="Freeform 240"/>
                <p:cNvSpPr>
                  <a:spLocks/>
                </p:cNvSpPr>
                <p:nvPr/>
              </p:nvSpPr>
              <p:spPr bwMode="auto">
                <a:xfrm>
                  <a:off x="2730" y="2265"/>
                  <a:ext cx="23" cy="92"/>
                </a:xfrm>
                <a:custGeom>
                  <a:avLst/>
                  <a:gdLst>
                    <a:gd name="T0" fmla="*/ 10 w 230"/>
                    <a:gd name="T1" fmla="*/ 92 h 897"/>
                    <a:gd name="T2" fmla="*/ 8 w 230"/>
                    <a:gd name="T3" fmla="*/ 91 h 897"/>
                    <a:gd name="T4" fmla="*/ 7 w 230"/>
                    <a:gd name="T5" fmla="*/ 91 h 897"/>
                    <a:gd name="T6" fmla="*/ 5 w 230"/>
                    <a:gd name="T7" fmla="*/ 90 h 897"/>
                    <a:gd name="T8" fmla="*/ 6 w 230"/>
                    <a:gd name="T9" fmla="*/ 88 h 897"/>
                    <a:gd name="T10" fmla="*/ 8 w 230"/>
                    <a:gd name="T11" fmla="*/ 83 h 897"/>
                    <a:gd name="T12" fmla="*/ 11 w 230"/>
                    <a:gd name="T13" fmla="*/ 78 h 897"/>
                    <a:gd name="T14" fmla="*/ 12 w 230"/>
                    <a:gd name="T15" fmla="*/ 73 h 897"/>
                    <a:gd name="T16" fmla="*/ 14 w 230"/>
                    <a:gd name="T17" fmla="*/ 68 h 897"/>
                    <a:gd name="T18" fmla="*/ 15 w 230"/>
                    <a:gd name="T19" fmla="*/ 63 h 897"/>
                    <a:gd name="T20" fmla="*/ 16 w 230"/>
                    <a:gd name="T21" fmla="*/ 58 h 897"/>
                    <a:gd name="T22" fmla="*/ 17 w 230"/>
                    <a:gd name="T23" fmla="*/ 52 h 897"/>
                    <a:gd name="T24" fmla="*/ 17 w 230"/>
                    <a:gd name="T25" fmla="*/ 46 h 897"/>
                    <a:gd name="T26" fmla="*/ 16 w 230"/>
                    <a:gd name="T27" fmla="*/ 40 h 897"/>
                    <a:gd name="T28" fmla="*/ 15 w 230"/>
                    <a:gd name="T29" fmla="*/ 34 h 897"/>
                    <a:gd name="T30" fmla="*/ 13 w 230"/>
                    <a:gd name="T31" fmla="*/ 28 h 897"/>
                    <a:gd name="T32" fmla="*/ 11 w 230"/>
                    <a:gd name="T33" fmla="*/ 22 h 897"/>
                    <a:gd name="T34" fmla="*/ 8 w 230"/>
                    <a:gd name="T35" fmla="*/ 16 h 897"/>
                    <a:gd name="T36" fmla="*/ 5 w 230"/>
                    <a:gd name="T37" fmla="*/ 11 h 897"/>
                    <a:gd name="T38" fmla="*/ 2 w 230"/>
                    <a:gd name="T39" fmla="*/ 6 h 897"/>
                    <a:gd name="T40" fmla="*/ 1 w 230"/>
                    <a:gd name="T41" fmla="*/ 3 h 897"/>
                    <a:gd name="T42" fmla="*/ 2 w 230"/>
                    <a:gd name="T43" fmla="*/ 2 h 897"/>
                    <a:gd name="T44" fmla="*/ 3 w 230"/>
                    <a:gd name="T45" fmla="*/ 1 h 897"/>
                    <a:gd name="T46" fmla="*/ 4 w 230"/>
                    <a:gd name="T47" fmla="*/ 0 h 897"/>
                    <a:gd name="T48" fmla="*/ 7 w 230"/>
                    <a:gd name="T49" fmla="*/ 2 h 897"/>
                    <a:gd name="T50" fmla="*/ 11 w 230"/>
                    <a:gd name="T51" fmla="*/ 8 h 897"/>
                    <a:gd name="T52" fmla="*/ 14 w 230"/>
                    <a:gd name="T53" fmla="*/ 13 h 897"/>
                    <a:gd name="T54" fmla="*/ 17 w 230"/>
                    <a:gd name="T55" fmla="*/ 19 h 897"/>
                    <a:gd name="T56" fmla="*/ 19 w 230"/>
                    <a:gd name="T57" fmla="*/ 26 h 897"/>
                    <a:gd name="T58" fmla="*/ 21 w 230"/>
                    <a:gd name="T59" fmla="*/ 32 h 897"/>
                    <a:gd name="T60" fmla="*/ 22 w 230"/>
                    <a:gd name="T61" fmla="*/ 39 h 897"/>
                    <a:gd name="T62" fmla="*/ 23 w 230"/>
                    <a:gd name="T63" fmla="*/ 46 h 897"/>
                    <a:gd name="T64" fmla="*/ 23 w 230"/>
                    <a:gd name="T65" fmla="*/ 52 h 897"/>
                    <a:gd name="T66" fmla="*/ 22 w 230"/>
                    <a:gd name="T67" fmla="*/ 58 h 897"/>
                    <a:gd name="T68" fmla="*/ 22 w 230"/>
                    <a:gd name="T69" fmla="*/ 64 h 897"/>
                    <a:gd name="T70" fmla="*/ 20 w 230"/>
                    <a:gd name="T71" fmla="*/ 69 h 897"/>
                    <a:gd name="T72" fmla="*/ 19 w 230"/>
                    <a:gd name="T73" fmla="*/ 75 h 897"/>
                    <a:gd name="T74" fmla="*/ 17 w 230"/>
                    <a:gd name="T75" fmla="*/ 80 h 897"/>
                    <a:gd name="T76" fmla="*/ 14 w 230"/>
                    <a:gd name="T77" fmla="*/ 85 h 897"/>
                    <a:gd name="T78" fmla="*/ 12 w 230"/>
                    <a:gd name="T79" fmla="*/ 89 h 897"/>
                    <a:gd name="T80" fmla="*/ 11 w 230"/>
                    <a:gd name="T81" fmla="*/ 92 h 8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897"/>
                    <a:gd name="T125" fmla="*/ 230 w 230"/>
                    <a:gd name="T126" fmla="*/ 897 h 8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897">
                      <a:moveTo>
                        <a:pt x="105" y="897"/>
                      </a:moveTo>
                      <a:lnTo>
                        <a:pt x="97" y="893"/>
                      </a:lnTo>
                      <a:lnTo>
                        <a:pt x="90" y="891"/>
                      </a:lnTo>
                      <a:lnTo>
                        <a:pt x="82" y="887"/>
                      </a:lnTo>
                      <a:lnTo>
                        <a:pt x="74" y="886"/>
                      </a:lnTo>
                      <a:lnTo>
                        <a:pt x="65" y="884"/>
                      </a:lnTo>
                      <a:lnTo>
                        <a:pt x="57" y="880"/>
                      </a:lnTo>
                      <a:lnTo>
                        <a:pt x="50" y="878"/>
                      </a:lnTo>
                      <a:lnTo>
                        <a:pt x="42" y="876"/>
                      </a:lnTo>
                      <a:lnTo>
                        <a:pt x="55" y="855"/>
                      </a:lnTo>
                      <a:lnTo>
                        <a:pt x="69" y="832"/>
                      </a:lnTo>
                      <a:lnTo>
                        <a:pt x="82" y="810"/>
                      </a:lnTo>
                      <a:lnTo>
                        <a:pt x="95" y="789"/>
                      </a:lnTo>
                      <a:lnTo>
                        <a:pt x="105" y="764"/>
                      </a:lnTo>
                      <a:lnTo>
                        <a:pt x="114" y="741"/>
                      </a:lnTo>
                      <a:lnTo>
                        <a:pt x="124" y="716"/>
                      </a:lnTo>
                      <a:lnTo>
                        <a:pt x="133" y="694"/>
                      </a:lnTo>
                      <a:lnTo>
                        <a:pt x="141" y="667"/>
                      </a:lnTo>
                      <a:lnTo>
                        <a:pt x="149" y="642"/>
                      </a:lnTo>
                      <a:lnTo>
                        <a:pt x="152" y="616"/>
                      </a:lnTo>
                      <a:lnTo>
                        <a:pt x="158" y="591"/>
                      </a:lnTo>
                      <a:lnTo>
                        <a:pt x="162" y="562"/>
                      </a:lnTo>
                      <a:lnTo>
                        <a:pt x="166" y="538"/>
                      </a:lnTo>
                      <a:lnTo>
                        <a:pt x="166" y="511"/>
                      </a:lnTo>
                      <a:lnTo>
                        <a:pt x="168" y="484"/>
                      </a:lnTo>
                      <a:lnTo>
                        <a:pt x="166" y="452"/>
                      </a:lnTo>
                      <a:lnTo>
                        <a:pt x="164" y="420"/>
                      </a:lnTo>
                      <a:lnTo>
                        <a:pt x="160" y="389"/>
                      </a:lnTo>
                      <a:lnTo>
                        <a:pt x="156" y="359"/>
                      </a:lnTo>
                      <a:lnTo>
                        <a:pt x="149" y="328"/>
                      </a:lnTo>
                      <a:lnTo>
                        <a:pt x="141" y="298"/>
                      </a:lnTo>
                      <a:lnTo>
                        <a:pt x="131" y="270"/>
                      </a:lnTo>
                      <a:lnTo>
                        <a:pt x="122" y="241"/>
                      </a:lnTo>
                      <a:lnTo>
                        <a:pt x="111" y="213"/>
                      </a:lnTo>
                      <a:lnTo>
                        <a:pt x="99" y="186"/>
                      </a:lnTo>
                      <a:lnTo>
                        <a:pt x="84" y="159"/>
                      </a:lnTo>
                      <a:lnTo>
                        <a:pt x="71" y="135"/>
                      </a:lnTo>
                      <a:lnTo>
                        <a:pt x="54" y="108"/>
                      </a:lnTo>
                      <a:lnTo>
                        <a:pt x="36" y="83"/>
                      </a:lnTo>
                      <a:lnTo>
                        <a:pt x="19" y="60"/>
                      </a:lnTo>
                      <a:lnTo>
                        <a:pt x="0" y="38"/>
                      </a:lnTo>
                      <a:lnTo>
                        <a:pt x="8" y="32"/>
                      </a:lnTo>
                      <a:lnTo>
                        <a:pt x="14" y="28"/>
                      </a:lnTo>
                      <a:lnTo>
                        <a:pt x="19" y="22"/>
                      </a:lnTo>
                      <a:lnTo>
                        <a:pt x="27" y="19"/>
                      </a:lnTo>
                      <a:lnTo>
                        <a:pt x="33" y="13"/>
                      </a:lnTo>
                      <a:lnTo>
                        <a:pt x="38" y="7"/>
                      </a:lnTo>
                      <a:lnTo>
                        <a:pt x="44" y="3"/>
                      </a:lnTo>
                      <a:lnTo>
                        <a:pt x="50" y="0"/>
                      </a:lnTo>
                      <a:lnTo>
                        <a:pt x="71" y="24"/>
                      </a:lnTo>
                      <a:lnTo>
                        <a:pt x="90" y="51"/>
                      </a:lnTo>
                      <a:lnTo>
                        <a:pt x="107" y="76"/>
                      </a:lnTo>
                      <a:lnTo>
                        <a:pt x="124" y="104"/>
                      </a:lnTo>
                      <a:lnTo>
                        <a:pt x="141" y="131"/>
                      </a:lnTo>
                      <a:lnTo>
                        <a:pt x="156" y="161"/>
                      </a:lnTo>
                      <a:lnTo>
                        <a:pt x="169" y="190"/>
                      </a:lnTo>
                      <a:lnTo>
                        <a:pt x="181" y="220"/>
                      </a:lnTo>
                      <a:lnTo>
                        <a:pt x="192" y="252"/>
                      </a:lnTo>
                      <a:lnTo>
                        <a:pt x="202" y="283"/>
                      </a:lnTo>
                      <a:lnTo>
                        <a:pt x="209" y="315"/>
                      </a:lnTo>
                      <a:lnTo>
                        <a:pt x="217" y="348"/>
                      </a:lnTo>
                      <a:lnTo>
                        <a:pt x="223" y="382"/>
                      </a:lnTo>
                      <a:lnTo>
                        <a:pt x="227" y="414"/>
                      </a:lnTo>
                      <a:lnTo>
                        <a:pt x="228" y="448"/>
                      </a:lnTo>
                      <a:lnTo>
                        <a:pt x="230" y="484"/>
                      </a:lnTo>
                      <a:lnTo>
                        <a:pt x="228" y="511"/>
                      </a:lnTo>
                      <a:lnTo>
                        <a:pt x="227" y="540"/>
                      </a:lnTo>
                      <a:lnTo>
                        <a:pt x="223" y="568"/>
                      </a:lnTo>
                      <a:lnTo>
                        <a:pt x="221" y="597"/>
                      </a:lnTo>
                      <a:lnTo>
                        <a:pt x="215" y="621"/>
                      </a:lnTo>
                      <a:lnTo>
                        <a:pt x="209" y="648"/>
                      </a:lnTo>
                      <a:lnTo>
                        <a:pt x="204" y="675"/>
                      </a:lnTo>
                      <a:lnTo>
                        <a:pt x="196" y="703"/>
                      </a:lnTo>
                      <a:lnTo>
                        <a:pt x="187" y="728"/>
                      </a:lnTo>
                      <a:lnTo>
                        <a:pt x="177" y="752"/>
                      </a:lnTo>
                      <a:lnTo>
                        <a:pt x="166" y="777"/>
                      </a:lnTo>
                      <a:lnTo>
                        <a:pt x="156" y="802"/>
                      </a:lnTo>
                      <a:lnTo>
                        <a:pt x="143" y="827"/>
                      </a:lnTo>
                      <a:lnTo>
                        <a:pt x="131" y="849"/>
                      </a:lnTo>
                      <a:lnTo>
                        <a:pt x="118" y="872"/>
                      </a:lnTo>
                      <a:lnTo>
                        <a:pt x="105" y="897"/>
                      </a:lnTo>
                      <a:close/>
                    </a:path>
                  </a:pathLst>
                </a:custGeom>
                <a:solidFill>
                  <a:srgbClr val="000000"/>
                </a:solidFill>
                <a:ln w="9525">
                  <a:noFill/>
                  <a:round/>
                  <a:headEnd/>
                  <a:tailEnd/>
                </a:ln>
              </p:spPr>
              <p:txBody>
                <a:bodyPr/>
                <a:lstStyle/>
                <a:p>
                  <a:endParaRPr lang="en-US" sz="1725"/>
                </a:p>
              </p:txBody>
            </p:sp>
            <p:sp>
              <p:nvSpPr>
                <p:cNvPr id="5764" name="Freeform 241"/>
                <p:cNvSpPr>
                  <a:spLocks/>
                </p:cNvSpPr>
                <p:nvPr/>
              </p:nvSpPr>
              <p:spPr bwMode="auto">
                <a:xfrm>
                  <a:off x="2767" y="2256"/>
                  <a:ext cx="27" cy="110"/>
                </a:xfrm>
                <a:custGeom>
                  <a:avLst/>
                  <a:gdLst>
                    <a:gd name="T0" fmla="*/ 11 w 274"/>
                    <a:gd name="T1" fmla="*/ 110 h 1073"/>
                    <a:gd name="T2" fmla="*/ 9 w 274"/>
                    <a:gd name="T3" fmla="*/ 109 h 1073"/>
                    <a:gd name="T4" fmla="*/ 8 w 274"/>
                    <a:gd name="T5" fmla="*/ 109 h 1073"/>
                    <a:gd name="T6" fmla="*/ 7 w 274"/>
                    <a:gd name="T7" fmla="*/ 108 h 1073"/>
                    <a:gd name="T8" fmla="*/ 6 w 274"/>
                    <a:gd name="T9" fmla="*/ 108 h 1073"/>
                    <a:gd name="T10" fmla="*/ 5 w 274"/>
                    <a:gd name="T11" fmla="*/ 108 h 1073"/>
                    <a:gd name="T12" fmla="*/ 7 w 274"/>
                    <a:gd name="T13" fmla="*/ 105 h 1073"/>
                    <a:gd name="T14" fmla="*/ 10 w 274"/>
                    <a:gd name="T15" fmla="*/ 99 h 1073"/>
                    <a:gd name="T16" fmla="*/ 12 w 274"/>
                    <a:gd name="T17" fmla="*/ 94 h 1073"/>
                    <a:gd name="T18" fmla="*/ 15 w 274"/>
                    <a:gd name="T19" fmla="*/ 88 h 1073"/>
                    <a:gd name="T20" fmla="*/ 16 w 274"/>
                    <a:gd name="T21" fmla="*/ 82 h 1073"/>
                    <a:gd name="T22" fmla="*/ 18 w 274"/>
                    <a:gd name="T23" fmla="*/ 75 h 1073"/>
                    <a:gd name="T24" fmla="*/ 19 w 274"/>
                    <a:gd name="T25" fmla="*/ 69 h 1073"/>
                    <a:gd name="T26" fmla="*/ 20 w 274"/>
                    <a:gd name="T27" fmla="*/ 63 h 1073"/>
                    <a:gd name="T28" fmla="*/ 20 w 274"/>
                    <a:gd name="T29" fmla="*/ 55 h 1073"/>
                    <a:gd name="T30" fmla="*/ 19 w 274"/>
                    <a:gd name="T31" fmla="*/ 48 h 1073"/>
                    <a:gd name="T32" fmla="*/ 17 w 274"/>
                    <a:gd name="T33" fmla="*/ 40 h 1073"/>
                    <a:gd name="T34" fmla="*/ 16 w 274"/>
                    <a:gd name="T35" fmla="*/ 33 h 1073"/>
                    <a:gd name="T36" fmla="*/ 13 w 274"/>
                    <a:gd name="T37" fmla="*/ 26 h 1073"/>
                    <a:gd name="T38" fmla="*/ 10 w 274"/>
                    <a:gd name="T39" fmla="*/ 20 h 1073"/>
                    <a:gd name="T40" fmla="*/ 6 w 274"/>
                    <a:gd name="T41" fmla="*/ 13 h 1073"/>
                    <a:gd name="T42" fmla="*/ 2 w 274"/>
                    <a:gd name="T43" fmla="*/ 7 h 1073"/>
                    <a:gd name="T44" fmla="*/ 1 w 274"/>
                    <a:gd name="T45" fmla="*/ 4 h 1073"/>
                    <a:gd name="T46" fmla="*/ 2 w 274"/>
                    <a:gd name="T47" fmla="*/ 3 h 1073"/>
                    <a:gd name="T48" fmla="*/ 4 w 274"/>
                    <a:gd name="T49" fmla="*/ 2 h 1073"/>
                    <a:gd name="T50" fmla="*/ 5 w 274"/>
                    <a:gd name="T51" fmla="*/ 1 h 1073"/>
                    <a:gd name="T52" fmla="*/ 8 w 274"/>
                    <a:gd name="T53" fmla="*/ 3 h 1073"/>
                    <a:gd name="T54" fmla="*/ 13 w 274"/>
                    <a:gd name="T55" fmla="*/ 10 h 1073"/>
                    <a:gd name="T56" fmla="*/ 16 w 274"/>
                    <a:gd name="T57" fmla="*/ 16 h 1073"/>
                    <a:gd name="T58" fmla="*/ 20 w 274"/>
                    <a:gd name="T59" fmla="*/ 23 h 1073"/>
                    <a:gd name="T60" fmla="*/ 22 w 274"/>
                    <a:gd name="T61" fmla="*/ 31 h 1073"/>
                    <a:gd name="T62" fmla="*/ 25 w 274"/>
                    <a:gd name="T63" fmla="*/ 39 h 1073"/>
                    <a:gd name="T64" fmla="*/ 26 w 274"/>
                    <a:gd name="T65" fmla="*/ 47 h 1073"/>
                    <a:gd name="T66" fmla="*/ 27 w 274"/>
                    <a:gd name="T67" fmla="*/ 55 h 1073"/>
                    <a:gd name="T68" fmla="*/ 27 w 274"/>
                    <a:gd name="T69" fmla="*/ 63 h 1073"/>
                    <a:gd name="T70" fmla="*/ 26 w 274"/>
                    <a:gd name="T71" fmla="*/ 70 h 1073"/>
                    <a:gd name="T72" fmla="*/ 25 w 274"/>
                    <a:gd name="T73" fmla="*/ 76 h 1073"/>
                    <a:gd name="T74" fmla="*/ 24 w 274"/>
                    <a:gd name="T75" fmla="*/ 83 h 1073"/>
                    <a:gd name="T76" fmla="*/ 22 w 274"/>
                    <a:gd name="T77" fmla="*/ 89 h 1073"/>
                    <a:gd name="T78" fmla="*/ 20 w 274"/>
                    <a:gd name="T79" fmla="*/ 96 h 1073"/>
                    <a:gd name="T80" fmla="*/ 17 w 274"/>
                    <a:gd name="T81" fmla="*/ 101 h 1073"/>
                    <a:gd name="T82" fmla="*/ 14 w 274"/>
                    <a:gd name="T83" fmla="*/ 107 h 1073"/>
                    <a:gd name="T84" fmla="*/ 12 w 274"/>
                    <a:gd name="T85" fmla="*/ 110 h 10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4"/>
                    <a:gd name="T130" fmla="*/ 0 h 1073"/>
                    <a:gd name="T131" fmla="*/ 274 w 274"/>
                    <a:gd name="T132" fmla="*/ 1073 h 10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4" h="1073">
                      <a:moveTo>
                        <a:pt x="124" y="1073"/>
                      </a:moveTo>
                      <a:lnTo>
                        <a:pt x="114" y="1071"/>
                      </a:lnTo>
                      <a:lnTo>
                        <a:pt x="105" y="1067"/>
                      </a:lnTo>
                      <a:lnTo>
                        <a:pt x="95" y="1063"/>
                      </a:lnTo>
                      <a:lnTo>
                        <a:pt x="87" y="1061"/>
                      </a:lnTo>
                      <a:lnTo>
                        <a:pt x="82" y="1060"/>
                      </a:lnTo>
                      <a:lnTo>
                        <a:pt x="78" y="1058"/>
                      </a:lnTo>
                      <a:lnTo>
                        <a:pt x="72" y="1056"/>
                      </a:lnTo>
                      <a:lnTo>
                        <a:pt x="68" y="1054"/>
                      </a:lnTo>
                      <a:lnTo>
                        <a:pt x="63" y="1054"/>
                      </a:lnTo>
                      <a:lnTo>
                        <a:pt x="59" y="1052"/>
                      </a:lnTo>
                      <a:lnTo>
                        <a:pt x="53" y="1050"/>
                      </a:lnTo>
                      <a:lnTo>
                        <a:pt x="49" y="1048"/>
                      </a:lnTo>
                      <a:lnTo>
                        <a:pt x="67" y="1023"/>
                      </a:lnTo>
                      <a:lnTo>
                        <a:pt x="82" y="997"/>
                      </a:lnTo>
                      <a:lnTo>
                        <a:pt x="97" y="970"/>
                      </a:lnTo>
                      <a:lnTo>
                        <a:pt x="112" y="944"/>
                      </a:lnTo>
                      <a:lnTo>
                        <a:pt x="125" y="915"/>
                      </a:lnTo>
                      <a:lnTo>
                        <a:pt x="137" y="887"/>
                      </a:lnTo>
                      <a:lnTo>
                        <a:pt x="148" y="858"/>
                      </a:lnTo>
                      <a:lnTo>
                        <a:pt x="160" y="829"/>
                      </a:lnTo>
                      <a:lnTo>
                        <a:pt x="167" y="799"/>
                      </a:lnTo>
                      <a:lnTo>
                        <a:pt x="177" y="769"/>
                      </a:lnTo>
                      <a:lnTo>
                        <a:pt x="183" y="736"/>
                      </a:lnTo>
                      <a:lnTo>
                        <a:pt x="188" y="706"/>
                      </a:lnTo>
                      <a:lnTo>
                        <a:pt x="192" y="674"/>
                      </a:lnTo>
                      <a:lnTo>
                        <a:pt x="196" y="643"/>
                      </a:lnTo>
                      <a:lnTo>
                        <a:pt x="198" y="611"/>
                      </a:lnTo>
                      <a:lnTo>
                        <a:pt x="200" y="578"/>
                      </a:lnTo>
                      <a:lnTo>
                        <a:pt x="198" y="540"/>
                      </a:lnTo>
                      <a:lnTo>
                        <a:pt x="196" y="502"/>
                      </a:lnTo>
                      <a:lnTo>
                        <a:pt x="190" y="464"/>
                      </a:lnTo>
                      <a:lnTo>
                        <a:pt x="184" y="428"/>
                      </a:lnTo>
                      <a:lnTo>
                        <a:pt x="177" y="392"/>
                      </a:lnTo>
                      <a:lnTo>
                        <a:pt x="167" y="358"/>
                      </a:lnTo>
                      <a:lnTo>
                        <a:pt x="158" y="322"/>
                      </a:lnTo>
                      <a:lnTo>
                        <a:pt x="146" y="289"/>
                      </a:lnTo>
                      <a:lnTo>
                        <a:pt x="131" y="255"/>
                      </a:lnTo>
                      <a:lnTo>
                        <a:pt x="116" y="223"/>
                      </a:lnTo>
                      <a:lnTo>
                        <a:pt x="101" y="191"/>
                      </a:lnTo>
                      <a:lnTo>
                        <a:pt x="84" y="160"/>
                      </a:lnTo>
                      <a:lnTo>
                        <a:pt x="63" y="130"/>
                      </a:lnTo>
                      <a:lnTo>
                        <a:pt x="44" y="101"/>
                      </a:lnTo>
                      <a:lnTo>
                        <a:pt x="23" y="73"/>
                      </a:lnTo>
                      <a:lnTo>
                        <a:pt x="0" y="48"/>
                      </a:lnTo>
                      <a:lnTo>
                        <a:pt x="8" y="40"/>
                      </a:lnTo>
                      <a:lnTo>
                        <a:pt x="15" y="35"/>
                      </a:lnTo>
                      <a:lnTo>
                        <a:pt x="23" y="27"/>
                      </a:lnTo>
                      <a:lnTo>
                        <a:pt x="30" y="21"/>
                      </a:lnTo>
                      <a:lnTo>
                        <a:pt x="36" y="16"/>
                      </a:lnTo>
                      <a:lnTo>
                        <a:pt x="44" y="10"/>
                      </a:lnTo>
                      <a:lnTo>
                        <a:pt x="51" y="6"/>
                      </a:lnTo>
                      <a:lnTo>
                        <a:pt x="59" y="0"/>
                      </a:lnTo>
                      <a:lnTo>
                        <a:pt x="82" y="29"/>
                      </a:lnTo>
                      <a:lnTo>
                        <a:pt x="106" y="61"/>
                      </a:lnTo>
                      <a:lnTo>
                        <a:pt x="127" y="94"/>
                      </a:lnTo>
                      <a:lnTo>
                        <a:pt x="148" y="126"/>
                      </a:lnTo>
                      <a:lnTo>
                        <a:pt x="167" y="160"/>
                      </a:lnTo>
                      <a:lnTo>
                        <a:pt x="184" y="194"/>
                      </a:lnTo>
                      <a:lnTo>
                        <a:pt x="202" y="229"/>
                      </a:lnTo>
                      <a:lnTo>
                        <a:pt x="217" y="267"/>
                      </a:lnTo>
                      <a:lnTo>
                        <a:pt x="228" y="303"/>
                      </a:lnTo>
                      <a:lnTo>
                        <a:pt x="240" y="341"/>
                      </a:lnTo>
                      <a:lnTo>
                        <a:pt x="249" y="379"/>
                      </a:lnTo>
                      <a:lnTo>
                        <a:pt x="259" y="417"/>
                      </a:lnTo>
                      <a:lnTo>
                        <a:pt x="264" y="455"/>
                      </a:lnTo>
                      <a:lnTo>
                        <a:pt x="268" y="497"/>
                      </a:lnTo>
                      <a:lnTo>
                        <a:pt x="272" y="537"/>
                      </a:lnTo>
                      <a:lnTo>
                        <a:pt x="274" y="578"/>
                      </a:lnTo>
                      <a:lnTo>
                        <a:pt x="272" y="613"/>
                      </a:lnTo>
                      <a:lnTo>
                        <a:pt x="270" y="645"/>
                      </a:lnTo>
                      <a:lnTo>
                        <a:pt x="266" y="679"/>
                      </a:lnTo>
                      <a:lnTo>
                        <a:pt x="262" y="712"/>
                      </a:lnTo>
                      <a:lnTo>
                        <a:pt x="257" y="746"/>
                      </a:lnTo>
                      <a:lnTo>
                        <a:pt x="251" y="778"/>
                      </a:lnTo>
                      <a:lnTo>
                        <a:pt x="241" y="809"/>
                      </a:lnTo>
                      <a:lnTo>
                        <a:pt x="234" y="841"/>
                      </a:lnTo>
                      <a:lnTo>
                        <a:pt x="222" y="871"/>
                      </a:lnTo>
                      <a:lnTo>
                        <a:pt x="211" y="904"/>
                      </a:lnTo>
                      <a:lnTo>
                        <a:pt x="200" y="932"/>
                      </a:lnTo>
                      <a:lnTo>
                        <a:pt x="186" y="961"/>
                      </a:lnTo>
                      <a:lnTo>
                        <a:pt x="171" y="989"/>
                      </a:lnTo>
                      <a:lnTo>
                        <a:pt x="156" y="1020"/>
                      </a:lnTo>
                      <a:lnTo>
                        <a:pt x="141" y="1046"/>
                      </a:lnTo>
                      <a:lnTo>
                        <a:pt x="124" y="1073"/>
                      </a:lnTo>
                      <a:close/>
                    </a:path>
                  </a:pathLst>
                </a:custGeom>
                <a:solidFill>
                  <a:srgbClr val="000000"/>
                </a:solidFill>
                <a:ln w="9525">
                  <a:noFill/>
                  <a:round/>
                  <a:headEnd/>
                  <a:tailEnd/>
                </a:ln>
              </p:spPr>
              <p:txBody>
                <a:bodyPr/>
                <a:lstStyle/>
                <a:p>
                  <a:endParaRPr lang="en-US" sz="1725"/>
                </a:p>
              </p:txBody>
            </p:sp>
            <p:sp>
              <p:nvSpPr>
                <p:cNvPr id="5765" name="Freeform 242"/>
                <p:cNvSpPr>
                  <a:spLocks/>
                </p:cNvSpPr>
                <p:nvPr/>
              </p:nvSpPr>
              <p:spPr bwMode="auto">
                <a:xfrm>
                  <a:off x="2669" y="2281"/>
                  <a:ext cx="15" cy="60"/>
                </a:xfrm>
                <a:custGeom>
                  <a:avLst/>
                  <a:gdLst>
                    <a:gd name="T0" fmla="*/ 6 w 148"/>
                    <a:gd name="T1" fmla="*/ 60 h 582"/>
                    <a:gd name="T2" fmla="*/ 5 w 148"/>
                    <a:gd name="T3" fmla="*/ 59 h 582"/>
                    <a:gd name="T4" fmla="*/ 4 w 148"/>
                    <a:gd name="T5" fmla="*/ 59 h 582"/>
                    <a:gd name="T6" fmla="*/ 3 w 148"/>
                    <a:gd name="T7" fmla="*/ 59 h 582"/>
                    <a:gd name="T8" fmla="*/ 4 w 148"/>
                    <a:gd name="T9" fmla="*/ 57 h 582"/>
                    <a:gd name="T10" fmla="*/ 5 w 148"/>
                    <a:gd name="T11" fmla="*/ 54 h 582"/>
                    <a:gd name="T12" fmla="*/ 7 w 148"/>
                    <a:gd name="T13" fmla="*/ 51 h 582"/>
                    <a:gd name="T14" fmla="*/ 8 w 148"/>
                    <a:gd name="T15" fmla="*/ 48 h 582"/>
                    <a:gd name="T16" fmla="*/ 9 w 148"/>
                    <a:gd name="T17" fmla="*/ 45 h 582"/>
                    <a:gd name="T18" fmla="*/ 10 w 148"/>
                    <a:gd name="T19" fmla="*/ 41 h 582"/>
                    <a:gd name="T20" fmla="*/ 11 w 148"/>
                    <a:gd name="T21" fmla="*/ 38 h 582"/>
                    <a:gd name="T22" fmla="*/ 11 w 148"/>
                    <a:gd name="T23" fmla="*/ 34 h 582"/>
                    <a:gd name="T24" fmla="*/ 11 w 148"/>
                    <a:gd name="T25" fmla="*/ 30 h 582"/>
                    <a:gd name="T26" fmla="*/ 10 w 148"/>
                    <a:gd name="T27" fmla="*/ 26 h 582"/>
                    <a:gd name="T28" fmla="*/ 10 w 148"/>
                    <a:gd name="T29" fmla="*/ 22 h 582"/>
                    <a:gd name="T30" fmla="*/ 9 w 148"/>
                    <a:gd name="T31" fmla="*/ 18 h 582"/>
                    <a:gd name="T32" fmla="*/ 7 w 148"/>
                    <a:gd name="T33" fmla="*/ 14 h 582"/>
                    <a:gd name="T34" fmla="*/ 6 w 148"/>
                    <a:gd name="T35" fmla="*/ 11 h 582"/>
                    <a:gd name="T36" fmla="*/ 3 w 148"/>
                    <a:gd name="T37" fmla="*/ 7 h 582"/>
                    <a:gd name="T38" fmla="*/ 1 w 148"/>
                    <a:gd name="T39" fmla="*/ 4 h 582"/>
                    <a:gd name="T40" fmla="*/ 1 w 148"/>
                    <a:gd name="T41" fmla="*/ 2 h 582"/>
                    <a:gd name="T42" fmla="*/ 3 w 148"/>
                    <a:gd name="T43" fmla="*/ 1 h 582"/>
                    <a:gd name="T44" fmla="*/ 5 w 148"/>
                    <a:gd name="T45" fmla="*/ 2 h 582"/>
                    <a:gd name="T46" fmla="*/ 7 w 148"/>
                    <a:gd name="T47" fmla="*/ 5 h 582"/>
                    <a:gd name="T48" fmla="*/ 9 w 148"/>
                    <a:gd name="T49" fmla="*/ 9 h 582"/>
                    <a:gd name="T50" fmla="*/ 11 w 148"/>
                    <a:gd name="T51" fmla="*/ 12 h 582"/>
                    <a:gd name="T52" fmla="*/ 13 w 148"/>
                    <a:gd name="T53" fmla="*/ 17 h 582"/>
                    <a:gd name="T54" fmla="*/ 14 w 148"/>
                    <a:gd name="T55" fmla="*/ 21 h 582"/>
                    <a:gd name="T56" fmla="*/ 14 w 148"/>
                    <a:gd name="T57" fmla="*/ 25 h 582"/>
                    <a:gd name="T58" fmla="*/ 15 w 148"/>
                    <a:gd name="T59" fmla="*/ 30 h 582"/>
                    <a:gd name="T60" fmla="*/ 15 w 148"/>
                    <a:gd name="T61" fmla="*/ 34 h 582"/>
                    <a:gd name="T62" fmla="*/ 15 w 148"/>
                    <a:gd name="T63" fmla="*/ 38 h 582"/>
                    <a:gd name="T64" fmla="*/ 14 w 148"/>
                    <a:gd name="T65" fmla="*/ 42 h 582"/>
                    <a:gd name="T66" fmla="*/ 13 w 148"/>
                    <a:gd name="T67" fmla="*/ 45 h 582"/>
                    <a:gd name="T68" fmla="*/ 12 w 148"/>
                    <a:gd name="T69" fmla="*/ 49 h 582"/>
                    <a:gd name="T70" fmla="*/ 11 w 148"/>
                    <a:gd name="T71" fmla="*/ 52 h 582"/>
                    <a:gd name="T72" fmla="*/ 9 w 148"/>
                    <a:gd name="T73" fmla="*/ 55 h 582"/>
                    <a:gd name="T74" fmla="*/ 8 w 148"/>
                    <a:gd name="T75" fmla="*/ 58 h 582"/>
                    <a:gd name="T76" fmla="*/ 7 w 148"/>
                    <a:gd name="T77" fmla="*/ 60 h 5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582"/>
                    <a:gd name="T119" fmla="*/ 148 w 148"/>
                    <a:gd name="T120" fmla="*/ 582 h 5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582">
                      <a:moveTo>
                        <a:pt x="69" y="582"/>
                      </a:moveTo>
                      <a:lnTo>
                        <a:pt x="63" y="580"/>
                      </a:lnTo>
                      <a:lnTo>
                        <a:pt x="57" y="580"/>
                      </a:lnTo>
                      <a:lnTo>
                        <a:pt x="53" y="576"/>
                      </a:lnTo>
                      <a:lnTo>
                        <a:pt x="48" y="576"/>
                      </a:lnTo>
                      <a:lnTo>
                        <a:pt x="42" y="574"/>
                      </a:lnTo>
                      <a:lnTo>
                        <a:pt x="38" y="572"/>
                      </a:lnTo>
                      <a:lnTo>
                        <a:pt x="32" y="570"/>
                      </a:lnTo>
                      <a:lnTo>
                        <a:pt x="29" y="570"/>
                      </a:lnTo>
                      <a:lnTo>
                        <a:pt x="36" y="555"/>
                      </a:lnTo>
                      <a:lnTo>
                        <a:pt x="46" y="542"/>
                      </a:lnTo>
                      <a:lnTo>
                        <a:pt x="53" y="526"/>
                      </a:lnTo>
                      <a:lnTo>
                        <a:pt x="61" y="513"/>
                      </a:lnTo>
                      <a:lnTo>
                        <a:pt x="69" y="496"/>
                      </a:lnTo>
                      <a:lnTo>
                        <a:pt x="74" y="481"/>
                      </a:lnTo>
                      <a:lnTo>
                        <a:pt x="82" y="466"/>
                      </a:lnTo>
                      <a:lnTo>
                        <a:pt x="88" y="450"/>
                      </a:lnTo>
                      <a:lnTo>
                        <a:pt x="91" y="433"/>
                      </a:lnTo>
                      <a:lnTo>
                        <a:pt x="95" y="416"/>
                      </a:lnTo>
                      <a:lnTo>
                        <a:pt x="99" y="399"/>
                      </a:lnTo>
                      <a:lnTo>
                        <a:pt x="103" y="382"/>
                      </a:lnTo>
                      <a:lnTo>
                        <a:pt x="105" y="365"/>
                      </a:lnTo>
                      <a:lnTo>
                        <a:pt x="107" y="348"/>
                      </a:lnTo>
                      <a:lnTo>
                        <a:pt x="108" y="331"/>
                      </a:lnTo>
                      <a:lnTo>
                        <a:pt x="108" y="313"/>
                      </a:lnTo>
                      <a:lnTo>
                        <a:pt x="108" y="293"/>
                      </a:lnTo>
                      <a:lnTo>
                        <a:pt x="107" y="273"/>
                      </a:lnTo>
                      <a:lnTo>
                        <a:pt x="103" y="253"/>
                      </a:lnTo>
                      <a:lnTo>
                        <a:pt x="101" y="232"/>
                      </a:lnTo>
                      <a:lnTo>
                        <a:pt x="95" y="213"/>
                      </a:lnTo>
                      <a:lnTo>
                        <a:pt x="91" y="194"/>
                      </a:lnTo>
                      <a:lnTo>
                        <a:pt x="86" y="175"/>
                      </a:lnTo>
                      <a:lnTo>
                        <a:pt x="80" y="156"/>
                      </a:lnTo>
                      <a:lnTo>
                        <a:pt x="70" y="138"/>
                      </a:lnTo>
                      <a:lnTo>
                        <a:pt x="63" y="119"/>
                      </a:lnTo>
                      <a:lnTo>
                        <a:pt x="55" y="102"/>
                      </a:lnTo>
                      <a:lnTo>
                        <a:pt x="46" y="87"/>
                      </a:lnTo>
                      <a:lnTo>
                        <a:pt x="34" y="70"/>
                      </a:lnTo>
                      <a:lnTo>
                        <a:pt x="25" y="55"/>
                      </a:lnTo>
                      <a:lnTo>
                        <a:pt x="11" y="40"/>
                      </a:lnTo>
                      <a:lnTo>
                        <a:pt x="0" y="24"/>
                      </a:lnTo>
                      <a:lnTo>
                        <a:pt x="10" y="17"/>
                      </a:lnTo>
                      <a:lnTo>
                        <a:pt x="17" y="11"/>
                      </a:lnTo>
                      <a:lnTo>
                        <a:pt x="25" y="5"/>
                      </a:lnTo>
                      <a:lnTo>
                        <a:pt x="32" y="0"/>
                      </a:lnTo>
                      <a:lnTo>
                        <a:pt x="46" y="15"/>
                      </a:lnTo>
                      <a:lnTo>
                        <a:pt x="57" y="32"/>
                      </a:lnTo>
                      <a:lnTo>
                        <a:pt x="69" y="49"/>
                      </a:lnTo>
                      <a:lnTo>
                        <a:pt x="82" y="66"/>
                      </a:lnTo>
                      <a:lnTo>
                        <a:pt x="91" y="85"/>
                      </a:lnTo>
                      <a:lnTo>
                        <a:pt x="101" y="104"/>
                      </a:lnTo>
                      <a:lnTo>
                        <a:pt x="108" y="121"/>
                      </a:lnTo>
                      <a:lnTo>
                        <a:pt x="118" y="142"/>
                      </a:lnTo>
                      <a:lnTo>
                        <a:pt x="124" y="163"/>
                      </a:lnTo>
                      <a:lnTo>
                        <a:pt x="129" y="182"/>
                      </a:lnTo>
                      <a:lnTo>
                        <a:pt x="135" y="203"/>
                      </a:lnTo>
                      <a:lnTo>
                        <a:pt x="141" y="224"/>
                      </a:lnTo>
                      <a:lnTo>
                        <a:pt x="143" y="247"/>
                      </a:lnTo>
                      <a:lnTo>
                        <a:pt x="146" y="268"/>
                      </a:lnTo>
                      <a:lnTo>
                        <a:pt x="148" y="291"/>
                      </a:lnTo>
                      <a:lnTo>
                        <a:pt x="148" y="313"/>
                      </a:lnTo>
                      <a:lnTo>
                        <a:pt x="148" y="331"/>
                      </a:lnTo>
                      <a:lnTo>
                        <a:pt x="146" y="350"/>
                      </a:lnTo>
                      <a:lnTo>
                        <a:pt x="145" y="367"/>
                      </a:lnTo>
                      <a:lnTo>
                        <a:pt x="143" y="386"/>
                      </a:lnTo>
                      <a:lnTo>
                        <a:pt x="139" y="403"/>
                      </a:lnTo>
                      <a:lnTo>
                        <a:pt x="135" y="422"/>
                      </a:lnTo>
                      <a:lnTo>
                        <a:pt x="131" y="439"/>
                      </a:lnTo>
                      <a:lnTo>
                        <a:pt x="127" y="456"/>
                      </a:lnTo>
                      <a:lnTo>
                        <a:pt x="122" y="471"/>
                      </a:lnTo>
                      <a:lnTo>
                        <a:pt x="116" y="488"/>
                      </a:lnTo>
                      <a:lnTo>
                        <a:pt x="108" y="504"/>
                      </a:lnTo>
                      <a:lnTo>
                        <a:pt x="101" y="521"/>
                      </a:lnTo>
                      <a:lnTo>
                        <a:pt x="93" y="536"/>
                      </a:lnTo>
                      <a:lnTo>
                        <a:pt x="86" y="551"/>
                      </a:lnTo>
                      <a:lnTo>
                        <a:pt x="76" y="566"/>
                      </a:lnTo>
                      <a:lnTo>
                        <a:pt x="69" y="582"/>
                      </a:lnTo>
                      <a:close/>
                    </a:path>
                  </a:pathLst>
                </a:custGeom>
                <a:solidFill>
                  <a:srgbClr val="000000"/>
                </a:solidFill>
                <a:ln w="9525">
                  <a:noFill/>
                  <a:round/>
                  <a:headEnd/>
                  <a:tailEnd/>
                </a:ln>
              </p:spPr>
              <p:txBody>
                <a:bodyPr/>
                <a:lstStyle/>
                <a:p>
                  <a:endParaRPr lang="en-US" sz="1725"/>
                </a:p>
              </p:txBody>
            </p:sp>
            <p:sp>
              <p:nvSpPr>
                <p:cNvPr id="5766" name="Freeform 243"/>
                <p:cNvSpPr>
                  <a:spLocks/>
                </p:cNvSpPr>
                <p:nvPr/>
              </p:nvSpPr>
              <p:spPr bwMode="auto">
                <a:xfrm flipH="1">
                  <a:off x="2541" y="2272"/>
                  <a:ext cx="19" cy="78"/>
                </a:xfrm>
                <a:custGeom>
                  <a:avLst/>
                  <a:gdLst>
                    <a:gd name="T0" fmla="*/ 8 w 192"/>
                    <a:gd name="T1" fmla="*/ 78 h 755"/>
                    <a:gd name="T2" fmla="*/ 7 w 192"/>
                    <a:gd name="T3" fmla="*/ 77 h 755"/>
                    <a:gd name="T4" fmla="*/ 5 w 192"/>
                    <a:gd name="T5" fmla="*/ 77 h 755"/>
                    <a:gd name="T6" fmla="*/ 4 w 192"/>
                    <a:gd name="T7" fmla="*/ 76 h 755"/>
                    <a:gd name="T8" fmla="*/ 5 w 192"/>
                    <a:gd name="T9" fmla="*/ 74 h 755"/>
                    <a:gd name="T10" fmla="*/ 7 w 192"/>
                    <a:gd name="T11" fmla="*/ 71 h 755"/>
                    <a:gd name="T12" fmla="*/ 9 w 192"/>
                    <a:gd name="T13" fmla="*/ 67 h 755"/>
                    <a:gd name="T14" fmla="*/ 10 w 192"/>
                    <a:gd name="T15" fmla="*/ 62 h 755"/>
                    <a:gd name="T16" fmla="*/ 12 w 192"/>
                    <a:gd name="T17" fmla="*/ 58 h 755"/>
                    <a:gd name="T18" fmla="*/ 13 w 192"/>
                    <a:gd name="T19" fmla="*/ 54 h 755"/>
                    <a:gd name="T20" fmla="*/ 13 w 192"/>
                    <a:gd name="T21" fmla="*/ 49 h 755"/>
                    <a:gd name="T22" fmla="*/ 14 w 192"/>
                    <a:gd name="T23" fmla="*/ 44 h 755"/>
                    <a:gd name="T24" fmla="*/ 14 w 192"/>
                    <a:gd name="T25" fmla="*/ 39 h 755"/>
                    <a:gd name="T26" fmla="*/ 13 w 192"/>
                    <a:gd name="T27" fmla="*/ 34 h 755"/>
                    <a:gd name="T28" fmla="*/ 12 w 192"/>
                    <a:gd name="T29" fmla="*/ 29 h 755"/>
                    <a:gd name="T30" fmla="*/ 11 w 192"/>
                    <a:gd name="T31" fmla="*/ 23 h 755"/>
                    <a:gd name="T32" fmla="*/ 9 w 192"/>
                    <a:gd name="T33" fmla="*/ 18 h 755"/>
                    <a:gd name="T34" fmla="*/ 7 w 192"/>
                    <a:gd name="T35" fmla="*/ 14 h 755"/>
                    <a:gd name="T36" fmla="*/ 4 w 192"/>
                    <a:gd name="T37" fmla="*/ 9 h 755"/>
                    <a:gd name="T38" fmla="*/ 1 w 192"/>
                    <a:gd name="T39" fmla="*/ 5 h 755"/>
                    <a:gd name="T40" fmla="*/ 1 w 192"/>
                    <a:gd name="T41" fmla="*/ 3 h 755"/>
                    <a:gd name="T42" fmla="*/ 1 w 192"/>
                    <a:gd name="T43" fmla="*/ 2 h 755"/>
                    <a:gd name="T44" fmla="*/ 2 w 192"/>
                    <a:gd name="T45" fmla="*/ 1 h 755"/>
                    <a:gd name="T46" fmla="*/ 3 w 192"/>
                    <a:gd name="T47" fmla="*/ 0 h 755"/>
                    <a:gd name="T48" fmla="*/ 6 w 192"/>
                    <a:gd name="T49" fmla="*/ 2 h 755"/>
                    <a:gd name="T50" fmla="*/ 9 w 192"/>
                    <a:gd name="T51" fmla="*/ 7 h 755"/>
                    <a:gd name="T52" fmla="*/ 11 w 192"/>
                    <a:gd name="T53" fmla="*/ 11 h 755"/>
                    <a:gd name="T54" fmla="*/ 14 w 192"/>
                    <a:gd name="T55" fmla="*/ 17 h 755"/>
                    <a:gd name="T56" fmla="*/ 16 w 192"/>
                    <a:gd name="T57" fmla="*/ 22 h 755"/>
                    <a:gd name="T58" fmla="*/ 17 w 192"/>
                    <a:gd name="T59" fmla="*/ 27 h 755"/>
                    <a:gd name="T60" fmla="*/ 18 w 192"/>
                    <a:gd name="T61" fmla="*/ 33 h 755"/>
                    <a:gd name="T62" fmla="*/ 19 w 192"/>
                    <a:gd name="T63" fmla="*/ 39 h 755"/>
                    <a:gd name="T64" fmla="*/ 19 w 192"/>
                    <a:gd name="T65" fmla="*/ 44 h 755"/>
                    <a:gd name="T66" fmla="*/ 19 w 192"/>
                    <a:gd name="T67" fmla="*/ 49 h 755"/>
                    <a:gd name="T68" fmla="*/ 18 w 192"/>
                    <a:gd name="T69" fmla="*/ 54 h 755"/>
                    <a:gd name="T70" fmla="*/ 17 w 192"/>
                    <a:gd name="T71" fmla="*/ 59 h 755"/>
                    <a:gd name="T72" fmla="*/ 15 w 192"/>
                    <a:gd name="T73" fmla="*/ 63 h 755"/>
                    <a:gd name="T74" fmla="*/ 14 w 192"/>
                    <a:gd name="T75" fmla="*/ 68 h 755"/>
                    <a:gd name="T76" fmla="*/ 12 w 192"/>
                    <a:gd name="T77" fmla="*/ 72 h 755"/>
                    <a:gd name="T78" fmla="*/ 10 w 192"/>
                    <a:gd name="T79" fmla="*/ 76 h 755"/>
                    <a:gd name="T80" fmla="*/ 9 w 192"/>
                    <a:gd name="T81" fmla="*/ 78 h 7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2"/>
                    <a:gd name="T124" fmla="*/ 0 h 755"/>
                    <a:gd name="T125" fmla="*/ 192 w 192"/>
                    <a:gd name="T126" fmla="*/ 755 h 7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2" h="755">
                      <a:moveTo>
                        <a:pt x="87" y="755"/>
                      </a:moveTo>
                      <a:lnTo>
                        <a:pt x="80" y="753"/>
                      </a:lnTo>
                      <a:lnTo>
                        <a:pt x="74" y="751"/>
                      </a:lnTo>
                      <a:lnTo>
                        <a:pt x="66" y="747"/>
                      </a:lnTo>
                      <a:lnTo>
                        <a:pt x="61" y="745"/>
                      </a:lnTo>
                      <a:lnTo>
                        <a:pt x="55" y="744"/>
                      </a:lnTo>
                      <a:lnTo>
                        <a:pt x="49" y="742"/>
                      </a:lnTo>
                      <a:lnTo>
                        <a:pt x="42" y="738"/>
                      </a:lnTo>
                      <a:lnTo>
                        <a:pt x="36" y="738"/>
                      </a:lnTo>
                      <a:lnTo>
                        <a:pt x="47" y="719"/>
                      </a:lnTo>
                      <a:lnTo>
                        <a:pt x="59" y="702"/>
                      </a:lnTo>
                      <a:lnTo>
                        <a:pt x="68" y="683"/>
                      </a:lnTo>
                      <a:lnTo>
                        <a:pt x="80" y="664"/>
                      </a:lnTo>
                      <a:lnTo>
                        <a:pt x="87" y="645"/>
                      </a:lnTo>
                      <a:lnTo>
                        <a:pt x="97" y="624"/>
                      </a:lnTo>
                      <a:lnTo>
                        <a:pt x="104" y="603"/>
                      </a:lnTo>
                      <a:lnTo>
                        <a:pt x="112" y="584"/>
                      </a:lnTo>
                      <a:lnTo>
                        <a:pt x="118" y="561"/>
                      </a:lnTo>
                      <a:lnTo>
                        <a:pt x="123" y="540"/>
                      </a:lnTo>
                      <a:lnTo>
                        <a:pt x="127" y="519"/>
                      </a:lnTo>
                      <a:lnTo>
                        <a:pt x="133" y="498"/>
                      </a:lnTo>
                      <a:lnTo>
                        <a:pt x="135" y="475"/>
                      </a:lnTo>
                      <a:lnTo>
                        <a:pt x="139" y="453"/>
                      </a:lnTo>
                      <a:lnTo>
                        <a:pt x="139" y="430"/>
                      </a:lnTo>
                      <a:lnTo>
                        <a:pt x="141" y="407"/>
                      </a:lnTo>
                      <a:lnTo>
                        <a:pt x="139" y="380"/>
                      </a:lnTo>
                      <a:lnTo>
                        <a:pt x="139" y="354"/>
                      </a:lnTo>
                      <a:lnTo>
                        <a:pt x="135" y="327"/>
                      </a:lnTo>
                      <a:lnTo>
                        <a:pt x="131" y="302"/>
                      </a:lnTo>
                      <a:lnTo>
                        <a:pt x="123" y="276"/>
                      </a:lnTo>
                      <a:lnTo>
                        <a:pt x="118" y="251"/>
                      </a:lnTo>
                      <a:lnTo>
                        <a:pt x="110" y="226"/>
                      </a:lnTo>
                      <a:lnTo>
                        <a:pt x="103" y="204"/>
                      </a:lnTo>
                      <a:lnTo>
                        <a:pt x="91" y="179"/>
                      </a:lnTo>
                      <a:lnTo>
                        <a:pt x="82" y="156"/>
                      </a:lnTo>
                      <a:lnTo>
                        <a:pt x="70" y="133"/>
                      </a:lnTo>
                      <a:lnTo>
                        <a:pt x="57" y="110"/>
                      </a:lnTo>
                      <a:lnTo>
                        <a:pt x="44" y="89"/>
                      </a:lnTo>
                      <a:lnTo>
                        <a:pt x="30" y="69"/>
                      </a:lnTo>
                      <a:lnTo>
                        <a:pt x="15" y="50"/>
                      </a:lnTo>
                      <a:lnTo>
                        <a:pt x="0" y="31"/>
                      </a:lnTo>
                      <a:lnTo>
                        <a:pt x="6" y="27"/>
                      </a:lnTo>
                      <a:lnTo>
                        <a:pt x="9" y="23"/>
                      </a:lnTo>
                      <a:lnTo>
                        <a:pt x="15" y="17"/>
                      </a:lnTo>
                      <a:lnTo>
                        <a:pt x="21" y="13"/>
                      </a:lnTo>
                      <a:lnTo>
                        <a:pt x="25" y="10"/>
                      </a:lnTo>
                      <a:lnTo>
                        <a:pt x="30" y="6"/>
                      </a:lnTo>
                      <a:lnTo>
                        <a:pt x="34" y="2"/>
                      </a:lnTo>
                      <a:lnTo>
                        <a:pt x="40" y="0"/>
                      </a:lnTo>
                      <a:lnTo>
                        <a:pt x="57" y="21"/>
                      </a:lnTo>
                      <a:lnTo>
                        <a:pt x="74" y="42"/>
                      </a:lnTo>
                      <a:lnTo>
                        <a:pt x="89" y="65"/>
                      </a:lnTo>
                      <a:lnTo>
                        <a:pt x="104" y="88"/>
                      </a:lnTo>
                      <a:lnTo>
                        <a:pt x="116" y="110"/>
                      </a:lnTo>
                      <a:lnTo>
                        <a:pt x="129" y="135"/>
                      </a:lnTo>
                      <a:lnTo>
                        <a:pt x="141" y="160"/>
                      </a:lnTo>
                      <a:lnTo>
                        <a:pt x="152" y="186"/>
                      </a:lnTo>
                      <a:lnTo>
                        <a:pt x="160" y="211"/>
                      </a:lnTo>
                      <a:lnTo>
                        <a:pt x="169" y="238"/>
                      </a:lnTo>
                      <a:lnTo>
                        <a:pt x="175" y="264"/>
                      </a:lnTo>
                      <a:lnTo>
                        <a:pt x="182" y="293"/>
                      </a:lnTo>
                      <a:lnTo>
                        <a:pt x="186" y="320"/>
                      </a:lnTo>
                      <a:lnTo>
                        <a:pt x="188" y="348"/>
                      </a:lnTo>
                      <a:lnTo>
                        <a:pt x="190" y="378"/>
                      </a:lnTo>
                      <a:lnTo>
                        <a:pt x="192" y="407"/>
                      </a:lnTo>
                      <a:lnTo>
                        <a:pt x="192" y="430"/>
                      </a:lnTo>
                      <a:lnTo>
                        <a:pt x="190" y="455"/>
                      </a:lnTo>
                      <a:lnTo>
                        <a:pt x="188" y="477"/>
                      </a:lnTo>
                      <a:lnTo>
                        <a:pt x="184" y="502"/>
                      </a:lnTo>
                      <a:lnTo>
                        <a:pt x="180" y="523"/>
                      </a:lnTo>
                      <a:lnTo>
                        <a:pt x="175" y="546"/>
                      </a:lnTo>
                      <a:lnTo>
                        <a:pt x="169" y="569"/>
                      </a:lnTo>
                      <a:lnTo>
                        <a:pt x="165" y="591"/>
                      </a:lnTo>
                      <a:lnTo>
                        <a:pt x="156" y="612"/>
                      </a:lnTo>
                      <a:lnTo>
                        <a:pt x="148" y="635"/>
                      </a:lnTo>
                      <a:lnTo>
                        <a:pt x="139" y="654"/>
                      </a:lnTo>
                      <a:lnTo>
                        <a:pt x="131" y="677"/>
                      </a:lnTo>
                      <a:lnTo>
                        <a:pt x="120" y="696"/>
                      </a:lnTo>
                      <a:lnTo>
                        <a:pt x="110" y="717"/>
                      </a:lnTo>
                      <a:lnTo>
                        <a:pt x="99" y="736"/>
                      </a:lnTo>
                      <a:lnTo>
                        <a:pt x="87" y="755"/>
                      </a:lnTo>
                      <a:close/>
                    </a:path>
                  </a:pathLst>
                </a:custGeom>
                <a:solidFill>
                  <a:srgbClr val="000000"/>
                </a:solidFill>
                <a:ln w="9525">
                  <a:noFill/>
                  <a:round/>
                  <a:headEnd/>
                  <a:tailEnd/>
                </a:ln>
              </p:spPr>
              <p:txBody>
                <a:bodyPr/>
                <a:lstStyle/>
                <a:p>
                  <a:endParaRPr lang="en-US" sz="1725"/>
                </a:p>
              </p:txBody>
            </p:sp>
            <p:sp>
              <p:nvSpPr>
                <p:cNvPr id="5767" name="Freeform 244"/>
                <p:cNvSpPr>
                  <a:spLocks/>
                </p:cNvSpPr>
                <p:nvPr/>
              </p:nvSpPr>
              <p:spPr bwMode="auto">
                <a:xfrm flipH="1">
                  <a:off x="2504" y="2265"/>
                  <a:ext cx="23" cy="92"/>
                </a:xfrm>
                <a:custGeom>
                  <a:avLst/>
                  <a:gdLst>
                    <a:gd name="T0" fmla="*/ 10 w 230"/>
                    <a:gd name="T1" fmla="*/ 92 h 897"/>
                    <a:gd name="T2" fmla="*/ 8 w 230"/>
                    <a:gd name="T3" fmla="*/ 91 h 897"/>
                    <a:gd name="T4" fmla="*/ 7 w 230"/>
                    <a:gd name="T5" fmla="*/ 91 h 897"/>
                    <a:gd name="T6" fmla="*/ 5 w 230"/>
                    <a:gd name="T7" fmla="*/ 90 h 897"/>
                    <a:gd name="T8" fmla="*/ 6 w 230"/>
                    <a:gd name="T9" fmla="*/ 88 h 897"/>
                    <a:gd name="T10" fmla="*/ 8 w 230"/>
                    <a:gd name="T11" fmla="*/ 83 h 897"/>
                    <a:gd name="T12" fmla="*/ 11 w 230"/>
                    <a:gd name="T13" fmla="*/ 78 h 897"/>
                    <a:gd name="T14" fmla="*/ 12 w 230"/>
                    <a:gd name="T15" fmla="*/ 73 h 897"/>
                    <a:gd name="T16" fmla="*/ 14 w 230"/>
                    <a:gd name="T17" fmla="*/ 68 h 897"/>
                    <a:gd name="T18" fmla="*/ 15 w 230"/>
                    <a:gd name="T19" fmla="*/ 63 h 897"/>
                    <a:gd name="T20" fmla="*/ 16 w 230"/>
                    <a:gd name="T21" fmla="*/ 58 h 897"/>
                    <a:gd name="T22" fmla="*/ 17 w 230"/>
                    <a:gd name="T23" fmla="*/ 52 h 897"/>
                    <a:gd name="T24" fmla="*/ 17 w 230"/>
                    <a:gd name="T25" fmla="*/ 46 h 897"/>
                    <a:gd name="T26" fmla="*/ 16 w 230"/>
                    <a:gd name="T27" fmla="*/ 40 h 897"/>
                    <a:gd name="T28" fmla="*/ 15 w 230"/>
                    <a:gd name="T29" fmla="*/ 34 h 897"/>
                    <a:gd name="T30" fmla="*/ 13 w 230"/>
                    <a:gd name="T31" fmla="*/ 28 h 897"/>
                    <a:gd name="T32" fmla="*/ 11 w 230"/>
                    <a:gd name="T33" fmla="*/ 22 h 897"/>
                    <a:gd name="T34" fmla="*/ 8 w 230"/>
                    <a:gd name="T35" fmla="*/ 16 h 897"/>
                    <a:gd name="T36" fmla="*/ 5 w 230"/>
                    <a:gd name="T37" fmla="*/ 11 h 897"/>
                    <a:gd name="T38" fmla="*/ 2 w 230"/>
                    <a:gd name="T39" fmla="*/ 6 h 897"/>
                    <a:gd name="T40" fmla="*/ 1 w 230"/>
                    <a:gd name="T41" fmla="*/ 3 h 897"/>
                    <a:gd name="T42" fmla="*/ 2 w 230"/>
                    <a:gd name="T43" fmla="*/ 2 h 897"/>
                    <a:gd name="T44" fmla="*/ 3 w 230"/>
                    <a:gd name="T45" fmla="*/ 1 h 897"/>
                    <a:gd name="T46" fmla="*/ 4 w 230"/>
                    <a:gd name="T47" fmla="*/ 0 h 897"/>
                    <a:gd name="T48" fmla="*/ 7 w 230"/>
                    <a:gd name="T49" fmla="*/ 2 h 897"/>
                    <a:gd name="T50" fmla="*/ 11 w 230"/>
                    <a:gd name="T51" fmla="*/ 8 h 897"/>
                    <a:gd name="T52" fmla="*/ 14 w 230"/>
                    <a:gd name="T53" fmla="*/ 13 h 897"/>
                    <a:gd name="T54" fmla="*/ 17 w 230"/>
                    <a:gd name="T55" fmla="*/ 19 h 897"/>
                    <a:gd name="T56" fmla="*/ 19 w 230"/>
                    <a:gd name="T57" fmla="*/ 26 h 897"/>
                    <a:gd name="T58" fmla="*/ 21 w 230"/>
                    <a:gd name="T59" fmla="*/ 32 h 897"/>
                    <a:gd name="T60" fmla="*/ 22 w 230"/>
                    <a:gd name="T61" fmla="*/ 39 h 897"/>
                    <a:gd name="T62" fmla="*/ 23 w 230"/>
                    <a:gd name="T63" fmla="*/ 46 h 897"/>
                    <a:gd name="T64" fmla="*/ 23 w 230"/>
                    <a:gd name="T65" fmla="*/ 52 h 897"/>
                    <a:gd name="T66" fmla="*/ 22 w 230"/>
                    <a:gd name="T67" fmla="*/ 58 h 897"/>
                    <a:gd name="T68" fmla="*/ 22 w 230"/>
                    <a:gd name="T69" fmla="*/ 64 h 897"/>
                    <a:gd name="T70" fmla="*/ 20 w 230"/>
                    <a:gd name="T71" fmla="*/ 69 h 897"/>
                    <a:gd name="T72" fmla="*/ 19 w 230"/>
                    <a:gd name="T73" fmla="*/ 75 h 897"/>
                    <a:gd name="T74" fmla="*/ 17 w 230"/>
                    <a:gd name="T75" fmla="*/ 80 h 897"/>
                    <a:gd name="T76" fmla="*/ 14 w 230"/>
                    <a:gd name="T77" fmla="*/ 85 h 897"/>
                    <a:gd name="T78" fmla="*/ 12 w 230"/>
                    <a:gd name="T79" fmla="*/ 89 h 897"/>
                    <a:gd name="T80" fmla="*/ 11 w 230"/>
                    <a:gd name="T81" fmla="*/ 92 h 8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897"/>
                    <a:gd name="T125" fmla="*/ 230 w 230"/>
                    <a:gd name="T126" fmla="*/ 897 h 8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897">
                      <a:moveTo>
                        <a:pt x="105" y="897"/>
                      </a:moveTo>
                      <a:lnTo>
                        <a:pt x="97" y="893"/>
                      </a:lnTo>
                      <a:lnTo>
                        <a:pt x="90" y="891"/>
                      </a:lnTo>
                      <a:lnTo>
                        <a:pt x="82" y="887"/>
                      </a:lnTo>
                      <a:lnTo>
                        <a:pt x="74" y="886"/>
                      </a:lnTo>
                      <a:lnTo>
                        <a:pt x="65" y="884"/>
                      </a:lnTo>
                      <a:lnTo>
                        <a:pt x="57" y="880"/>
                      </a:lnTo>
                      <a:lnTo>
                        <a:pt x="50" y="878"/>
                      </a:lnTo>
                      <a:lnTo>
                        <a:pt x="42" y="876"/>
                      </a:lnTo>
                      <a:lnTo>
                        <a:pt x="55" y="855"/>
                      </a:lnTo>
                      <a:lnTo>
                        <a:pt x="69" y="832"/>
                      </a:lnTo>
                      <a:lnTo>
                        <a:pt x="82" y="810"/>
                      </a:lnTo>
                      <a:lnTo>
                        <a:pt x="95" y="789"/>
                      </a:lnTo>
                      <a:lnTo>
                        <a:pt x="105" y="764"/>
                      </a:lnTo>
                      <a:lnTo>
                        <a:pt x="114" y="741"/>
                      </a:lnTo>
                      <a:lnTo>
                        <a:pt x="124" y="716"/>
                      </a:lnTo>
                      <a:lnTo>
                        <a:pt x="133" y="694"/>
                      </a:lnTo>
                      <a:lnTo>
                        <a:pt x="141" y="667"/>
                      </a:lnTo>
                      <a:lnTo>
                        <a:pt x="149" y="642"/>
                      </a:lnTo>
                      <a:lnTo>
                        <a:pt x="152" y="616"/>
                      </a:lnTo>
                      <a:lnTo>
                        <a:pt x="158" y="591"/>
                      </a:lnTo>
                      <a:lnTo>
                        <a:pt x="162" y="562"/>
                      </a:lnTo>
                      <a:lnTo>
                        <a:pt x="166" y="538"/>
                      </a:lnTo>
                      <a:lnTo>
                        <a:pt x="166" y="511"/>
                      </a:lnTo>
                      <a:lnTo>
                        <a:pt x="168" y="484"/>
                      </a:lnTo>
                      <a:lnTo>
                        <a:pt x="166" y="452"/>
                      </a:lnTo>
                      <a:lnTo>
                        <a:pt x="164" y="420"/>
                      </a:lnTo>
                      <a:lnTo>
                        <a:pt x="160" y="389"/>
                      </a:lnTo>
                      <a:lnTo>
                        <a:pt x="156" y="359"/>
                      </a:lnTo>
                      <a:lnTo>
                        <a:pt x="149" y="328"/>
                      </a:lnTo>
                      <a:lnTo>
                        <a:pt x="141" y="298"/>
                      </a:lnTo>
                      <a:lnTo>
                        <a:pt x="131" y="270"/>
                      </a:lnTo>
                      <a:lnTo>
                        <a:pt x="122" y="241"/>
                      </a:lnTo>
                      <a:lnTo>
                        <a:pt x="111" y="213"/>
                      </a:lnTo>
                      <a:lnTo>
                        <a:pt x="99" y="186"/>
                      </a:lnTo>
                      <a:lnTo>
                        <a:pt x="84" y="159"/>
                      </a:lnTo>
                      <a:lnTo>
                        <a:pt x="71" y="135"/>
                      </a:lnTo>
                      <a:lnTo>
                        <a:pt x="54" y="108"/>
                      </a:lnTo>
                      <a:lnTo>
                        <a:pt x="36" y="83"/>
                      </a:lnTo>
                      <a:lnTo>
                        <a:pt x="19" y="60"/>
                      </a:lnTo>
                      <a:lnTo>
                        <a:pt x="0" y="38"/>
                      </a:lnTo>
                      <a:lnTo>
                        <a:pt x="8" y="32"/>
                      </a:lnTo>
                      <a:lnTo>
                        <a:pt x="14" y="28"/>
                      </a:lnTo>
                      <a:lnTo>
                        <a:pt x="19" y="22"/>
                      </a:lnTo>
                      <a:lnTo>
                        <a:pt x="27" y="19"/>
                      </a:lnTo>
                      <a:lnTo>
                        <a:pt x="33" y="13"/>
                      </a:lnTo>
                      <a:lnTo>
                        <a:pt x="38" y="7"/>
                      </a:lnTo>
                      <a:lnTo>
                        <a:pt x="44" y="3"/>
                      </a:lnTo>
                      <a:lnTo>
                        <a:pt x="50" y="0"/>
                      </a:lnTo>
                      <a:lnTo>
                        <a:pt x="71" y="24"/>
                      </a:lnTo>
                      <a:lnTo>
                        <a:pt x="90" y="51"/>
                      </a:lnTo>
                      <a:lnTo>
                        <a:pt x="107" y="76"/>
                      </a:lnTo>
                      <a:lnTo>
                        <a:pt x="124" y="104"/>
                      </a:lnTo>
                      <a:lnTo>
                        <a:pt x="141" y="131"/>
                      </a:lnTo>
                      <a:lnTo>
                        <a:pt x="156" y="161"/>
                      </a:lnTo>
                      <a:lnTo>
                        <a:pt x="169" y="190"/>
                      </a:lnTo>
                      <a:lnTo>
                        <a:pt x="181" y="220"/>
                      </a:lnTo>
                      <a:lnTo>
                        <a:pt x="192" y="252"/>
                      </a:lnTo>
                      <a:lnTo>
                        <a:pt x="202" y="283"/>
                      </a:lnTo>
                      <a:lnTo>
                        <a:pt x="209" y="315"/>
                      </a:lnTo>
                      <a:lnTo>
                        <a:pt x="217" y="348"/>
                      </a:lnTo>
                      <a:lnTo>
                        <a:pt x="223" y="382"/>
                      </a:lnTo>
                      <a:lnTo>
                        <a:pt x="227" y="414"/>
                      </a:lnTo>
                      <a:lnTo>
                        <a:pt x="228" y="448"/>
                      </a:lnTo>
                      <a:lnTo>
                        <a:pt x="230" y="484"/>
                      </a:lnTo>
                      <a:lnTo>
                        <a:pt x="228" y="511"/>
                      </a:lnTo>
                      <a:lnTo>
                        <a:pt x="227" y="540"/>
                      </a:lnTo>
                      <a:lnTo>
                        <a:pt x="223" y="568"/>
                      </a:lnTo>
                      <a:lnTo>
                        <a:pt x="221" y="597"/>
                      </a:lnTo>
                      <a:lnTo>
                        <a:pt x="215" y="621"/>
                      </a:lnTo>
                      <a:lnTo>
                        <a:pt x="209" y="648"/>
                      </a:lnTo>
                      <a:lnTo>
                        <a:pt x="204" y="675"/>
                      </a:lnTo>
                      <a:lnTo>
                        <a:pt x="196" y="703"/>
                      </a:lnTo>
                      <a:lnTo>
                        <a:pt x="187" y="728"/>
                      </a:lnTo>
                      <a:lnTo>
                        <a:pt x="177" y="752"/>
                      </a:lnTo>
                      <a:lnTo>
                        <a:pt x="166" y="777"/>
                      </a:lnTo>
                      <a:lnTo>
                        <a:pt x="156" y="802"/>
                      </a:lnTo>
                      <a:lnTo>
                        <a:pt x="143" y="827"/>
                      </a:lnTo>
                      <a:lnTo>
                        <a:pt x="131" y="849"/>
                      </a:lnTo>
                      <a:lnTo>
                        <a:pt x="118" y="872"/>
                      </a:lnTo>
                      <a:lnTo>
                        <a:pt x="105" y="897"/>
                      </a:lnTo>
                      <a:close/>
                    </a:path>
                  </a:pathLst>
                </a:custGeom>
                <a:solidFill>
                  <a:srgbClr val="000000"/>
                </a:solidFill>
                <a:ln w="9525">
                  <a:noFill/>
                  <a:round/>
                  <a:headEnd/>
                  <a:tailEnd/>
                </a:ln>
              </p:spPr>
              <p:txBody>
                <a:bodyPr/>
                <a:lstStyle/>
                <a:p>
                  <a:endParaRPr lang="en-US" sz="1725"/>
                </a:p>
              </p:txBody>
            </p:sp>
            <p:sp>
              <p:nvSpPr>
                <p:cNvPr id="5768" name="Freeform 245"/>
                <p:cNvSpPr>
                  <a:spLocks/>
                </p:cNvSpPr>
                <p:nvPr/>
              </p:nvSpPr>
              <p:spPr bwMode="auto">
                <a:xfrm flipH="1">
                  <a:off x="2463" y="2256"/>
                  <a:ext cx="27" cy="110"/>
                </a:xfrm>
                <a:custGeom>
                  <a:avLst/>
                  <a:gdLst>
                    <a:gd name="T0" fmla="*/ 11 w 274"/>
                    <a:gd name="T1" fmla="*/ 110 h 1073"/>
                    <a:gd name="T2" fmla="*/ 9 w 274"/>
                    <a:gd name="T3" fmla="*/ 109 h 1073"/>
                    <a:gd name="T4" fmla="*/ 8 w 274"/>
                    <a:gd name="T5" fmla="*/ 109 h 1073"/>
                    <a:gd name="T6" fmla="*/ 7 w 274"/>
                    <a:gd name="T7" fmla="*/ 108 h 1073"/>
                    <a:gd name="T8" fmla="*/ 6 w 274"/>
                    <a:gd name="T9" fmla="*/ 108 h 1073"/>
                    <a:gd name="T10" fmla="*/ 5 w 274"/>
                    <a:gd name="T11" fmla="*/ 108 h 1073"/>
                    <a:gd name="T12" fmla="*/ 7 w 274"/>
                    <a:gd name="T13" fmla="*/ 105 h 1073"/>
                    <a:gd name="T14" fmla="*/ 10 w 274"/>
                    <a:gd name="T15" fmla="*/ 99 h 1073"/>
                    <a:gd name="T16" fmla="*/ 12 w 274"/>
                    <a:gd name="T17" fmla="*/ 94 h 1073"/>
                    <a:gd name="T18" fmla="*/ 15 w 274"/>
                    <a:gd name="T19" fmla="*/ 88 h 1073"/>
                    <a:gd name="T20" fmla="*/ 16 w 274"/>
                    <a:gd name="T21" fmla="*/ 82 h 1073"/>
                    <a:gd name="T22" fmla="*/ 18 w 274"/>
                    <a:gd name="T23" fmla="*/ 75 h 1073"/>
                    <a:gd name="T24" fmla="*/ 19 w 274"/>
                    <a:gd name="T25" fmla="*/ 69 h 1073"/>
                    <a:gd name="T26" fmla="*/ 20 w 274"/>
                    <a:gd name="T27" fmla="*/ 63 h 1073"/>
                    <a:gd name="T28" fmla="*/ 20 w 274"/>
                    <a:gd name="T29" fmla="*/ 55 h 1073"/>
                    <a:gd name="T30" fmla="*/ 19 w 274"/>
                    <a:gd name="T31" fmla="*/ 48 h 1073"/>
                    <a:gd name="T32" fmla="*/ 17 w 274"/>
                    <a:gd name="T33" fmla="*/ 40 h 1073"/>
                    <a:gd name="T34" fmla="*/ 16 w 274"/>
                    <a:gd name="T35" fmla="*/ 33 h 1073"/>
                    <a:gd name="T36" fmla="*/ 13 w 274"/>
                    <a:gd name="T37" fmla="*/ 26 h 1073"/>
                    <a:gd name="T38" fmla="*/ 10 w 274"/>
                    <a:gd name="T39" fmla="*/ 20 h 1073"/>
                    <a:gd name="T40" fmla="*/ 6 w 274"/>
                    <a:gd name="T41" fmla="*/ 13 h 1073"/>
                    <a:gd name="T42" fmla="*/ 2 w 274"/>
                    <a:gd name="T43" fmla="*/ 7 h 1073"/>
                    <a:gd name="T44" fmla="*/ 1 w 274"/>
                    <a:gd name="T45" fmla="*/ 4 h 1073"/>
                    <a:gd name="T46" fmla="*/ 2 w 274"/>
                    <a:gd name="T47" fmla="*/ 3 h 1073"/>
                    <a:gd name="T48" fmla="*/ 4 w 274"/>
                    <a:gd name="T49" fmla="*/ 2 h 1073"/>
                    <a:gd name="T50" fmla="*/ 5 w 274"/>
                    <a:gd name="T51" fmla="*/ 1 h 1073"/>
                    <a:gd name="T52" fmla="*/ 8 w 274"/>
                    <a:gd name="T53" fmla="*/ 3 h 1073"/>
                    <a:gd name="T54" fmla="*/ 13 w 274"/>
                    <a:gd name="T55" fmla="*/ 10 h 1073"/>
                    <a:gd name="T56" fmla="*/ 16 w 274"/>
                    <a:gd name="T57" fmla="*/ 16 h 1073"/>
                    <a:gd name="T58" fmla="*/ 20 w 274"/>
                    <a:gd name="T59" fmla="*/ 23 h 1073"/>
                    <a:gd name="T60" fmla="*/ 22 w 274"/>
                    <a:gd name="T61" fmla="*/ 31 h 1073"/>
                    <a:gd name="T62" fmla="*/ 25 w 274"/>
                    <a:gd name="T63" fmla="*/ 39 h 1073"/>
                    <a:gd name="T64" fmla="*/ 26 w 274"/>
                    <a:gd name="T65" fmla="*/ 47 h 1073"/>
                    <a:gd name="T66" fmla="*/ 27 w 274"/>
                    <a:gd name="T67" fmla="*/ 55 h 1073"/>
                    <a:gd name="T68" fmla="*/ 27 w 274"/>
                    <a:gd name="T69" fmla="*/ 63 h 1073"/>
                    <a:gd name="T70" fmla="*/ 26 w 274"/>
                    <a:gd name="T71" fmla="*/ 70 h 1073"/>
                    <a:gd name="T72" fmla="*/ 25 w 274"/>
                    <a:gd name="T73" fmla="*/ 76 h 1073"/>
                    <a:gd name="T74" fmla="*/ 24 w 274"/>
                    <a:gd name="T75" fmla="*/ 83 h 1073"/>
                    <a:gd name="T76" fmla="*/ 22 w 274"/>
                    <a:gd name="T77" fmla="*/ 89 h 1073"/>
                    <a:gd name="T78" fmla="*/ 20 w 274"/>
                    <a:gd name="T79" fmla="*/ 96 h 1073"/>
                    <a:gd name="T80" fmla="*/ 17 w 274"/>
                    <a:gd name="T81" fmla="*/ 101 h 1073"/>
                    <a:gd name="T82" fmla="*/ 14 w 274"/>
                    <a:gd name="T83" fmla="*/ 107 h 1073"/>
                    <a:gd name="T84" fmla="*/ 12 w 274"/>
                    <a:gd name="T85" fmla="*/ 110 h 10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4"/>
                    <a:gd name="T130" fmla="*/ 0 h 1073"/>
                    <a:gd name="T131" fmla="*/ 274 w 274"/>
                    <a:gd name="T132" fmla="*/ 1073 h 10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4" h="1073">
                      <a:moveTo>
                        <a:pt x="124" y="1073"/>
                      </a:moveTo>
                      <a:lnTo>
                        <a:pt x="114" y="1071"/>
                      </a:lnTo>
                      <a:lnTo>
                        <a:pt x="105" y="1067"/>
                      </a:lnTo>
                      <a:lnTo>
                        <a:pt x="95" y="1063"/>
                      </a:lnTo>
                      <a:lnTo>
                        <a:pt x="87" y="1061"/>
                      </a:lnTo>
                      <a:lnTo>
                        <a:pt x="82" y="1060"/>
                      </a:lnTo>
                      <a:lnTo>
                        <a:pt x="78" y="1058"/>
                      </a:lnTo>
                      <a:lnTo>
                        <a:pt x="72" y="1056"/>
                      </a:lnTo>
                      <a:lnTo>
                        <a:pt x="68" y="1054"/>
                      </a:lnTo>
                      <a:lnTo>
                        <a:pt x="63" y="1054"/>
                      </a:lnTo>
                      <a:lnTo>
                        <a:pt x="59" y="1052"/>
                      </a:lnTo>
                      <a:lnTo>
                        <a:pt x="53" y="1050"/>
                      </a:lnTo>
                      <a:lnTo>
                        <a:pt x="49" y="1048"/>
                      </a:lnTo>
                      <a:lnTo>
                        <a:pt x="67" y="1023"/>
                      </a:lnTo>
                      <a:lnTo>
                        <a:pt x="82" y="997"/>
                      </a:lnTo>
                      <a:lnTo>
                        <a:pt x="97" y="970"/>
                      </a:lnTo>
                      <a:lnTo>
                        <a:pt x="112" y="944"/>
                      </a:lnTo>
                      <a:lnTo>
                        <a:pt x="125" y="915"/>
                      </a:lnTo>
                      <a:lnTo>
                        <a:pt x="137" y="887"/>
                      </a:lnTo>
                      <a:lnTo>
                        <a:pt x="148" y="858"/>
                      </a:lnTo>
                      <a:lnTo>
                        <a:pt x="160" y="829"/>
                      </a:lnTo>
                      <a:lnTo>
                        <a:pt x="167" y="799"/>
                      </a:lnTo>
                      <a:lnTo>
                        <a:pt x="177" y="769"/>
                      </a:lnTo>
                      <a:lnTo>
                        <a:pt x="183" y="736"/>
                      </a:lnTo>
                      <a:lnTo>
                        <a:pt x="188" y="706"/>
                      </a:lnTo>
                      <a:lnTo>
                        <a:pt x="192" y="674"/>
                      </a:lnTo>
                      <a:lnTo>
                        <a:pt x="196" y="643"/>
                      </a:lnTo>
                      <a:lnTo>
                        <a:pt x="198" y="611"/>
                      </a:lnTo>
                      <a:lnTo>
                        <a:pt x="200" y="578"/>
                      </a:lnTo>
                      <a:lnTo>
                        <a:pt x="198" y="540"/>
                      </a:lnTo>
                      <a:lnTo>
                        <a:pt x="196" y="502"/>
                      </a:lnTo>
                      <a:lnTo>
                        <a:pt x="190" y="464"/>
                      </a:lnTo>
                      <a:lnTo>
                        <a:pt x="184" y="428"/>
                      </a:lnTo>
                      <a:lnTo>
                        <a:pt x="177" y="392"/>
                      </a:lnTo>
                      <a:lnTo>
                        <a:pt x="167" y="358"/>
                      </a:lnTo>
                      <a:lnTo>
                        <a:pt x="158" y="322"/>
                      </a:lnTo>
                      <a:lnTo>
                        <a:pt x="146" y="289"/>
                      </a:lnTo>
                      <a:lnTo>
                        <a:pt x="131" y="255"/>
                      </a:lnTo>
                      <a:lnTo>
                        <a:pt x="116" y="223"/>
                      </a:lnTo>
                      <a:lnTo>
                        <a:pt x="101" y="191"/>
                      </a:lnTo>
                      <a:lnTo>
                        <a:pt x="84" y="160"/>
                      </a:lnTo>
                      <a:lnTo>
                        <a:pt x="63" y="130"/>
                      </a:lnTo>
                      <a:lnTo>
                        <a:pt x="44" y="101"/>
                      </a:lnTo>
                      <a:lnTo>
                        <a:pt x="23" y="73"/>
                      </a:lnTo>
                      <a:lnTo>
                        <a:pt x="0" y="48"/>
                      </a:lnTo>
                      <a:lnTo>
                        <a:pt x="8" y="40"/>
                      </a:lnTo>
                      <a:lnTo>
                        <a:pt x="15" y="35"/>
                      </a:lnTo>
                      <a:lnTo>
                        <a:pt x="23" y="27"/>
                      </a:lnTo>
                      <a:lnTo>
                        <a:pt x="30" y="21"/>
                      </a:lnTo>
                      <a:lnTo>
                        <a:pt x="36" y="16"/>
                      </a:lnTo>
                      <a:lnTo>
                        <a:pt x="44" y="10"/>
                      </a:lnTo>
                      <a:lnTo>
                        <a:pt x="51" y="6"/>
                      </a:lnTo>
                      <a:lnTo>
                        <a:pt x="59" y="0"/>
                      </a:lnTo>
                      <a:lnTo>
                        <a:pt x="82" y="29"/>
                      </a:lnTo>
                      <a:lnTo>
                        <a:pt x="106" y="61"/>
                      </a:lnTo>
                      <a:lnTo>
                        <a:pt x="127" y="94"/>
                      </a:lnTo>
                      <a:lnTo>
                        <a:pt x="148" y="126"/>
                      </a:lnTo>
                      <a:lnTo>
                        <a:pt x="167" y="160"/>
                      </a:lnTo>
                      <a:lnTo>
                        <a:pt x="184" y="194"/>
                      </a:lnTo>
                      <a:lnTo>
                        <a:pt x="202" y="229"/>
                      </a:lnTo>
                      <a:lnTo>
                        <a:pt x="217" y="267"/>
                      </a:lnTo>
                      <a:lnTo>
                        <a:pt x="228" y="303"/>
                      </a:lnTo>
                      <a:lnTo>
                        <a:pt x="240" y="341"/>
                      </a:lnTo>
                      <a:lnTo>
                        <a:pt x="249" y="379"/>
                      </a:lnTo>
                      <a:lnTo>
                        <a:pt x="259" y="417"/>
                      </a:lnTo>
                      <a:lnTo>
                        <a:pt x="264" y="455"/>
                      </a:lnTo>
                      <a:lnTo>
                        <a:pt x="268" y="497"/>
                      </a:lnTo>
                      <a:lnTo>
                        <a:pt x="272" y="537"/>
                      </a:lnTo>
                      <a:lnTo>
                        <a:pt x="274" y="578"/>
                      </a:lnTo>
                      <a:lnTo>
                        <a:pt x="272" y="613"/>
                      </a:lnTo>
                      <a:lnTo>
                        <a:pt x="270" y="645"/>
                      </a:lnTo>
                      <a:lnTo>
                        <a:pt x="266" y="679"/>
                      </a:lnTo>
                      <a:lnTo>
                        <a:pt x="262" y="712"/>
                      </a:lnTo>
                      <a:lnTo>
                        <a:pt x="257" y="746"/>
                      </a:lnTo>
                      <a:lnTo>
                        <a:pt x="251" y="778"/>
                      </a:lnTo>
                      <a:lnTo>
                        <a:pt x="241" y="809"/>
                      </a:lnTo>
                      <a:lnTo>
                        <a:pt x="234" y="841"/>
                      </a:lnTo>
                      <a:lnTo>
                        <a:pt x="222" y="871"/>
                      </a:lnTo>
                      <a:lnTo>
                        <a:pt x="211" y="904"/>
                      </a:lnTo>
                      <a:lnTo>
                        <a:pt x="200" y="932"/>
                      </a:lnTo>
                      <a:lnTo>
                        <a:pt x="186" y="961"/>
                      </a:lnTo>
                      <a:lnTo>
                        <a:pt x="171" y="989"/>
                      </a:lnTo>
                      <a:lnTo>
                        <a:pt x="156" y="1020"/>
                      </a:lnTo>
                      <a:lnTo>
                        <a:pt x="141" y="1046"/>
                      </a:lnTo>
                      <a:lnTo>
                        <a:pt x="124" y="1073"/>
                      </a:lnTo>
                      <a:close/>
                    </a:path>
                  </a:pathLst>
                </a:custGeom>
                <a:solidFill>
                  <a:srgbClr val="000000"/>
                </a:solidFill>
                <a:ln w="9525">
                  <a:noFill/>
                  <a:round/>
                  <a:headEnd/>
                  <a:tailEnd/>
                </a:ln>
              </p:spPr>
              <p:txBody>
                <a:bodyPr/>
                <a:lstStyle/>
                <a:p>
                  <a:endParaRPr lang="en-US" sz="1725"/>
                </a:p>
              </p:txBody>
            </p:sp>
            <p:sp>
              <p:nvSpPr>
                <p:cNvPr id="5769" name="Freeform 246"/>
                <p:cNvSpPr>
                  <a:spLocks/>
                </p:cNvSpPr>
                <p:nvPr/>
              </p:nvSpPr>
              <p:spPr bwMode="auto">
                <a:xfrm flipH="1">
                  <a:off x="2573" y="2281"/>
                  <a:ext cx="15" cy="60"/>
                </a:xfrm>
                <a:custGeom>
                  <a:avLst/>
                  <a:gdLst>
                    <a:gd name="T0" fmla="*/ 6 w 148"/>
                    <a:gd name="T1" fmla="*/ 60 h 582"/>
                    <a:gd name="T2" fmla="*/ 5 w 148"/>
                    <a:gd name="T3" fmla="*/ 59 h 582"/>
                    <a:gd name="T4" fmla="*/ 4 w 148"/>
                    <a:gd name="T5" fmla="*/ 59 h 582"/>
                    <a:gd name="T6" fmla="*/ 3 w 148"/>
                    <a:gd name="T7" fmla="*/ 59 h 582"/>
                    <a:gd name="T8" fmla="*/ 4 w 148"/>
                    <a:gd name="T9" fmla="*/ 57 h 582"/>
                    <a:gd name="T10" fmla="*/ 5 w 148"/>
                    <a:gd name="T11" fmla="*/ 54 h 582"/>
                    <a:gd name="T12" fmla="*/ 7 w 148"/>
                    <a:gd name="T13" fmla="*/ 51 h 582"/>
                    <a:gd name="T14" fmla="*/ 8 w 148"/>
                    <a:gd name="T15" fmla="*/ 48 h 582"/>
                    <a:gd name="T16" fmla="*/ 9 w 148"/>
                    <a:gd name="T17" fmla="*/ 45 h 582"/>
                    <a:gd name="T18" fmla="*/ 10 w 148"/>
                    <a:gd name="T19" fmla="*/ 41 h 582"/>
                    <a:gd name="T20" fmla="*/ 11 w 148"/>
                    <a:gd name="T21" fmla="*/ 38 h 582"/>
                    <a:gd name="T22" fmla="*/ 11 w 148"/>
                    <a:gd name="T23" fmla="*/ 34 h 582"/>
                    <a:gd name="T24" fmla="*/ 11 w 148"/>
                    <a:gd name="T25" fmla="*/ 30 h 582"/>
                    <a:gd name="T26" fmla="*/ 10 w 148"/>
                    <a:gd name="T27" fmla="*/ 26 h 582"/>
                    <a:gd name="T28" fmla="*/ 10 w 148"/>
                    <a:gd name="T29" fmla="*/ 22 h 582"/>
                    <a:gd name="T30" fmla="*/ 9 w 148"/>
                    <a:gd name="T31" fmla="*/ 18 h 582"/>
                    <a:gd name="T32" fmla="*/ 7 w 148"/>
                    <a:gd name="T33" fmla="*/ 14 h 582"/>
                    <a:gd name="T34" fmla="*/ 6 w 148"/>
                    <a:gd name="T35" fmla="*/ 11 h 582"/>
                    <a:gd name="T36" fmla="*/ 3 w 148"/>
                    <a:gd name="T37" fmla="*/ 7 h 582"/>
                    <a:gd name="T38" fmla="*/ 1 w 148"/>
                    <a:gd name="T39" fmla="*/ 4 h 582"/>
                    <a:gd name="T40" fmla="*/ 1 w 148"/>
                    <a:gd name="T41" fmla="*/ 2 h 582"/>
                    <a:gd name="T42" fmla="*/ 3 w 148"/>
                    <a:gd name="T43" fmla="*/ 1 h 582"/>
                    <a:gd name="T44" fmla="*/ 5 w 148"/>
                    <a:gd name="T45" fmla="*/ 2 h 582"/>
                    <a:gd name="T46" fmla="*/ 7 w 148"/>
                    <a:gd name="T47" fmla="*/ 5 h 582"/>
                    <a:gd name="T48" fmla="*/ 9 w 148"/>
                    <a:gd name="T49" fmla="*/ 9 h 582"/>
                    <a:gd name="T50" fmla="*/ 11 w 148"/>
                    <a:gd name="T51" fmla="*/ 12 h 582"/>
                    <a:gd name="T52" fmla="*/ 13 w 148"/>
                    <a:gd name="T53" fmla="*/ 17 h 582"/>
                    <a:gd name="T54" fmla="*/ 14 w 148"/>
                    <a:gd name="T55" fmla="*/ 21 h 582"/>
                    <a:gd name="T56" fmla="*/ 14 w 148"/>
                    <a:gd name="T57" fmla="*/ 25 h 582"/>
                    <a:gd name="T58" fmla="*/ 15 w 148"/>
                    <a:gd name="T59" fmla="*/ 30 h 582"/>
                    <a:gd name="T60" fmla="*/ 15 w 148"/>
                    <a:gd name="T61" fmla="*/ 34 h 582"/>
                    <a:gd name="T62" fmla="*/ 15 w 148"/>
                    <a:gd name="T63" fmla="*/ 38 h 582"/>
                    <a:gd name="T64" fmla="*/ 14 w 148"/>
                    <a:gd name="T65" fmla="*/ 42 h 582"/>
                    <a:gd name="T66" fmla="*/ 13 w 148"/>
                    <a:gd name="T67" fmla="*/ 45 h 582"/>
                    <a:gd name="T68" fmla="*/ 12 w 148"/>
                    <a:gd name="T69" fmla="*/ 49 h 582"/>
                    <a:gd name="T70" fmla="*/ 11 w 148"/>
                    <a:gd name="T71" fmla="*/ 52 h 582"/>
                    <a:gd name="T72" fmla="*/ 9 w 148"/>
                    <a:gd name="T73" fmla="*/ 55 h 582"/>
                    <a:gd name="T74" fmla="*/ 8 w 148"/>
                    <a:gd name="T75" fmla="*/ 58 h 582"/>
                    <a:gd name="T76" fmla="*/ 7 w 148"/>
                    <a:gd name="T77" fmla="*/ 60 h 5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582"/>
                    <a:gd name="T119" fmla="*/ 148 w 148"/>
                    <a:gd name="T120" fmla="*/ 582 h 5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582">
                      <a:moveTo>
                        <a:pt x="69" y="582"/>
                      </a:moveTo>
                      <a:lnTo>
                        <a:pt x="63" y="580"/>
                      </a:lnTo>
                      <a:lnTo>
                        <a:pt x="57" y="580"/>
                      </a:lnTo>
                      <a:lnTo>
                        <a:pt x="53" y="576"/>
                      </a:lnTo>
                      <a:lnTo>
                        <a:pt x="48" y="576"/>
                      </a:lnTo>
                      <a:lnTo>
                        <a:pt x="42" y="574"/>
                      </a:lnTo>
                      <a:lnTo>
                        <a:pt x="38" y="572"/>
                      </a:lnTo>
                      <a:lnTo>
                        <a:pt x="32" y="570"/>
                      </a:lnTo>
                      <a:lnTo>
                        <a:pt x="29" y="570"/>
                      </a:lnTo>
                      <a:lnTo>
                        <a:pt x="36" y="555"/>
                      </a:lnTo>
                      <a:lnTo>
                        <a:pt x="46" y="542"/>
                      </a:lnTo>
                      <a:lnTo>
                        <a:pt x="53" y="526"/>
                      </a:lnTo>
                      <a:lnTo>
                        <a:pt x="61" y="513"/>
                      </a:lnTo>
                      <a:lnTo>
                        <a:pt x="69" y="496"/>
                      </a:lnTo>
                      <a:lnTo>
                        <a:pt x="74" y="481"/>
                      </a:lnTo>
                      <a:lnTo>
                        <a:pt x="82" y="466"/>
                      </a:lnTo>
                      <a:lnTo>
                        <a:pt x="88" y="450"/>
                      </a:lnTo>
                      <a:lnTo>
                        <a:pt x="91" y="433"/>
                      </a:lnTo>
                      <a:lnTo>
                        <a:pt x="95" y="416"/>
                      </a:lnTo>
                      <a:lnTo>
                        <a:pt x="99" y="399"/>
                      </a:lnTo>
                      <a:lnTo>
                        <a:pt x="103" y="382"/>
                      </a:lnTo>
                      <a:lnTo>
                        <a:pt x="105" y="365"/>
                      </a:lnTo>
                      <a:lnTo>
                        <a:pt x="107" y="348"/>
                      </a:lnTo>
                      <a:lnTo>
                        <a:pt x="108" y="331"/>
                      </a:lnTo>
                      <a:lnTo>
                        <a:pt x="108" y="313"/>
                      </a:lnTo>
                      <a:lnTo>
                        <a:pt x="108" y="293"/>
                      </a:lnTo>
                      <a:lnTo>
                        <a:pt x="107" y="273"/>
                      </a:lnTo>
                      <a:lnTo>
                        <a:pt x="103" y="253"/>
                      </a:lnTo>
                      <a:lnTo>
                        <a:pt x="101" y="232"/>
                      </a:lnTo>
                      <a:lnTo>
                        <a:pt x="95" y="213"/>
                      </a:lnTo>
                      <a:lnTo>
                        <a:pt x="91" y="194"/>
                      </a:lnTo>
                      <a:lnTo>
                        <a:pt x="86" y="175"/>
                      </a:lnTo>
                      <a:lnTo>
                        <a:pt x="80" y="156"/>
                      </a:lnTo>
                      <a:lnTo>
                        <a:pt x="70" y="138"/>
                      </a:lnTo>
                      <a:lnTo>
                        <a:pt x="63" y="119"/>
                      </a:lnTo>
                      <a:lnTo>
                        <a:pt x="55" y="102"/>
                      </a:lnTo>
                      <a:lnTo>
                        <a:pt x="46" y="87"/>
                      </a:lnTo>
                      <a:lnTo>
                        <a:pt x="34" y="70"/>
                      </a:lnTo>
                      <a:lnTo>
                        <a:pt x="25" y="55"/>
                      </a:lnTo>
                      <a:lnTo>
                        <a:pt x="11" y="40"/>
                      </a:lnTo>
                      <a:lnTo>
                        <a:pt x="0" y="24"/>
                      </a:lnTo>
                      <a:lnTo>
                        <a:pt x="10" y="17"/>
                      </a:lnTo>
                      <a:lnTo>
                        <a:pt x="17" y="11"/>
                      </a:lnTo>
                      <a:lnTo>
                        <a:pt x="25" y="5"/>
                      </a:lnTo>
                      <a:lnTo>
                        <a:pt x="32" y="0"/>
                      </a:lnTo>
                      <a:lnTo>
                        <a:pt x="46" y="15"/>
                      </a:lnTo>
                      <a:lnTo>
                        <a:pt x="57" y="32"/>
                      </a:lnTo>
                      <a:lnTo>
                        <a:pt x="69" y="49"/>
                      </a:lnTo>
                      <a:lnTo>
                        <a:pt x="82" y="66"/>
                      </a:lnTo>
                      <a:lnTo>
                        <a:pt x="91" y="85"/>
                      </a:lnTo>
                      <a:lnTo>
                        <a:pt x="101" y="104"/>
                      </a:lnTo>
                      <a:lnTo>
                        <a:pt x="108" y="121"/>
                      </a:lnTo>
                      <a:lnTo>
                        <a:pt x="118" y="142"/>
                      </a:lnTo>
                      <a:lnTo>
                        <a:pt x="124" y="163"/>
                      </a:lnTo>
                      <a:lnTo>
                        <a:pt x="129" y="182"/>
                      </a:lnTo>
                      <a:lnTo>
                        <a:pt x="135" y="203"/>
                      </a:lnTo>
                      <a:lnTo>
                        <a:pt x="141" y="224"/>
                      </a:lnTo>
                      <a:lnTo>
                        <a:pt x="143" y="247"/>
                      </a:lnTo>
                      <a:lnTo>
                        <a:pt x="146" y="268"/>
                      </a:lnTo>
                      <a:lnTo>
                        <a:pt x="148" y="291"/>
                      </a:lnTo>
                      <a:lnTo>
                        <a:pt x="148" y="313"/>
                      </a:lnTo>
                      <a:lnTo>
                        <a:pt x="148" y="331"/>
                      </a:lnTo>
                      <a:lnTo>
                        <a:pt x="146" y="350"/>
                      </a:lnTo>
                      <a:lnTo>
                        <a:pt x="145" y="367"/>
                      </a:lnTo>
                      <a:lnTo>
                        <a:pt x="143" y="386"/>
                      </a:lnTo>
                      <a:lnTo>
                        <a:pt x="139" y="403"/>
                      </a:lnTo>
                      <a:lnTo>
                        <a:pt x="135" y="422"/>
                      </a:lnTo>
                      <a:lnTo>
                        <a:pt x="131" y="439"/>
                      </a:lnTo>
                      <a:lnTo>
                        <a:pt x="127" y="456"/>
                      </a:lnTo>
                      <a:lnTo>
                        <a:pt x="122" y="471"/>
                      </a:lnTo>
                      <a:lnTo>
                        <a:pt x="116" y="488"/>
                      </a:lnTo>
                      <a:lnTo>
                        <a:pt x="108" y="504"/>
                      </a:lnTo>
                      <a:lnTo>
                        <a:pt x="101" y="521"/>
                      </a:lnTo>
                      <a:lnTo>
                        <a:pt x="93" y="536"/>
                      </a:lnTo>
                      <a:lnTo>
                        <a:pt x="86" y="551"/>
                      </a:lnTo>
                      <a:lnTo>
                        <a:pt x="76" y="566"/>
                      </a:lnTo>
                      <a:lnTo>
                        <a:pt x="69" y="582"/>
                      </a:lnTo>
                      <a:close/>
                    </a:path>
                  </a:pathLst>
                </a:custGeom>
                <a:solidFill>
                  <a:srgbClr val="000000"/>
                </a:solidFill>
                <a:ln w="9525">
                  <a:noFill/>
                  <a:round/>
                  <a:headEnd/>
                  <a:tailEnd/>
                </a:ln>
              </p:spPr>
              <p:txBody>
                <a:bodyPr/>
                <a:lstStyle/>
                <a:p>
                  <a:endParaRPr lang="en-US" sz="1725"/>
                </a:p>
              </p:txBody>
            </p:sp>
            <p:sp>
              <p:nvSpPr>
                <p:cNvPr id="5770" name="Freeform 247"/>
                <p:cNvSpPr>
                  <a:spLocks/>
                </p:cNvSpPr>
                <p:nvPr/>
              </p:nvSpPr>
              <p:spPr bwMode="auto">
                <a:xfrm>
                  <a:off x="2632" y="2311"/>
                  <a:ext cx="179" cy="121"/>
                </a:xfrm>
                <a:custGeom>
                  <a:avLst/>
                  <a:gdLst>
                    <a:gd name="T0" fmla="*/ 0 w 1179"/>
                    <a:gd name="T1" fmla="*/ 0 h 862"/>
                    <a:gd name="T2" fmla="*/ 0 w 1179"/>
                    <a:gd name="T3" fmla="*/ 121 h 862"/>
                    <a:gd name="T4" fmla="*/ 179 w 1179"/>
                    <a:gd name="T5" fmla="*/ 121 h 862"/>
                    <a:gd name="T6" fmla="*/ 0 60000 65536"/>
                    <a:gd name="T7" fmla="*/ 0 60000 65536"/>
                    <a:gd name="T8" fmla="*/ 0 60000 65536"/>
                    <a:gd name="T9" fmla="*/ 0 w 1179"/>
                    <a:gd name="T10" fmla="*/ 0 h 862"/>
                    <a:gd name="T11" fmla="*/ 1179 w 1179"/>
                    <a:gd name="T12" fmla="*/ 862 h 862"/>
                  </a:gdLst>
                  <a:ahLst/>
                  <a:cxnLst>
                    <a:cxn ang="T6">
                      <a:pos x="T0" y="T1"/>
                    </a:cxn>
                    <a:cxn ang="T7">
                      <a:pos x="T2" y="T3"/>
                    </a:cxn>
                    <a:cxn ang="T8">
                      <a:pos x="T4" y="T5"/>
                    </a:cxn>
                  </a:cxnLst>
                  <a:rect l="T9" t="T10" r="T11" b="T12"/>
                  <a:pathLst>
                    <a:path w="1179" h="862">
                      <a:moveTo>
                        <a:pt x="0" y="0"/>
                      </a:moveTo>
                      <a:lnTo>
                        <a:pt x="0" y="862"/>
                      </a:lnTo>
                      <a:lnTo>
                        <a:pt x="1179" y="862"/>
                      </a:lnTo>
                    </a:path>
                  </a:pathLst>
                </a:custGeom>
                <a:noFill/>
                <a:ln w="9525" cmpd="sng">
                  <a:solidFill>
                    <a:schemeClr val="tx1"/>
                  </a:solidFill>
                  <a:round/>
                  <a:headEnd/>
                  <a:tailEnd/>
                </a:ln>
              </p:spPr>
              <p:txBody>
                <a:bodyPr/>
                <a:lstStyle/>
                <a:p>
                  <a:endParaRPr lang="en-US" sz="1725"/>
                </a:p>
              </p:txBody>
            </p:sp>
            <p:sp>
              <p:nvSpPr>
                <p:cNvPr id="5771" name="Line 248"/>
                <p:cNvSpPr>
                  <a:spLocks noChangeShapeType="1"/>
                </p:cNvSpPr>
                <p:nvPr/>
              </p:nvSpPr>
              <p:spPr bwMode="auto">
                <a:xfrm flipH="1" flipV="1">
                  <a:off x="2604" y="2311"/>
                  <a:ext cx="28" cy="32"/>
                </a:xfrm>
                <a:prstGeom prst="line">
                  <a:avLst/>
                </a:prstGeom>
                <a:noFill/>
                <a:ln w="9525">
                  <a:solidFill>
                    <a:schemeClr val="tx1"/>
                  </a:solidFill>
                  <a:round/>
                  <a:headEnd/>
                  <a:tailEnd/>
                </a:ln>
              </p:spPr>
              <p:txBody>
                <a:bodyPr/>
                <a:lstStyle/>
                <a:p>
                  <a:endParaRPr lang="en-US" sz="1725"/>
                </a:p>
              </p:txBody>
            </p:sp>
            <p:sp>
              <p:nvSpPr>
                <p:cNvPr id="5772" name="Line 249"/>
                <p:cNvSpPr>
                  <a:spLocks noChangeShapeType="1"/>
                </p:cNvSpPr>
                <p:nvPr/>
              </p:nvSpPr>
              <p:spPr bwMode="auto">
                <a:xfrm flipV="1">
                  <a:off x="2632" y="2311"/>
                  <a:ext cx="27" cy="32"/>
                </a:xfrm>
                <a:prstGeom prst="line">
                  <a:avLst/>
                </a:prstGeom>
                <a:noFill/>
                <a:ln w="9525">
                  <a:solidFill>
                    <a:schemeClr val="tx1"/>
                  </a:solidFill>
                  <a:round/>
                  <a:headEnd/>
                  <a:tailEnd/>
                </a:ln>
              </p:spPr>
              <p:txBody>
                <a:bodyPr/>
                <a:lstStyle/>
                <a:p>
                  <a:endParaRPr lang="en-US" sz="1725"/>
                </a:p>
              </p:txBody>
            </p:sp>
            <p:sp>
              <p:nvSpPr>
                <p:cNvPr id="5773" name="Oval 250"/>
                <p:cNvSpPr>
                  <a:spLocks noChangeArrowheads="1"/>
                </p:cNvSpPr>
                <p:nvPr/>
              </p:nvSpPr>
              <p:spPr bwMode="auto">
                <a:xfrm>
                  <a:off x="2619" y="2291"/>
                  <a:ext cx="28" cy="28"/>
                </a:xfrm>
                <a:prstGeom prst="ellipse">
                  <a:avLst/>
                </a:prstGeom>
                <a:solidFill>
                  <a:schemeClr val="tx1"/>
                </a:solidFill>
                <a:ln w="9525">
                  <a:solidFill>
                    <a:schemeClr val="tx1"/>
                  </a:solidFill>
                  <a:round/>
                  <a:headEnd/>
                  <a:tailEnd/>
                </a:ln>
              </p:spPr>
              <p:txBody>
                <a:bodyPr wrap="none" anchor="ctr"/>
                <a:lstStyle/>
                <a:p>
                  <a:endParaRPr lang="en-US" sz="1725"/>
                </a:p>
              </p:txBody>
            </p:sp>
          </p:grpSp>
        </p:grpSp>
        <p:grpSp>
          <p:nvGrpSpPr>
            <p:cNvPr id="8" name="Group 251"/>
            <p:cNvGrpSpPr>
              <a:grpSpLocks/>
            </p:cNvGrpSpPr>
            <p:nvPr/>
          </p:nvGrpSpPr>
          <p:grpSpPr bwMode="auto">
            <a:xfrm>
              <a:off x="7959725" y="5761038"/>
              <a:ext cx="298450" cy="250825"/>
              <a:chOff x="385" y="845"/>
              <a:chExt cx="584" cy="499"/>
            </a:xfrm>
          </p:grpSpPr>
          <p:grpSp>
            <p:nvGrpSpPr>
              <p:cNvPr id="9" name="Group 252"/>
              <p:cNvGrpSpPr>
                <a:grpSpLocks/>
              </p:cNvGrpSpPr>
              <p:nvPr/>
            </p:nvGrpSpPr>
            <p:grpSpPr bwMode="auto">
              <a:xfrm>
                <a:off x="657" y="935"/>
                <a:ext cx="312" cy="409"/>
                <a:chOff x="509" y="855"/>
                <a:chExt cx="670" cy="879"/>
              </a:xfrm>
            </p:grpSpPr>
            <p:sp>
              <p:nvSpPr>
                <p:cNvPr id="5680" name="Freeform 253"/>
                <p:cNvSpPr>
                  <a:spLocks/>
                </p:cNvSpPr>
                <p:nvPr/>
              </p:nvSpPr>
              <p:spPr bwMode="auto">
                <a:xfrm>
                  <a:off x="531" y="855"/>
                  <a:ext cx="648" cy="872"/>
                </a:xfrm>
                <a:custGeom>
                  <a:avLst/>
                  <a:gdLst>
                    <a:gd name="T0" fmla="*/ 27 w 1296"/>
                    <a:gd name="T1" fmla="*/ 25 h 1743"/>
                    <a:gd name="T2" fmla="*/ 59 w 1296"/>
                    <a:gd name="T3" fmla="*/ 1 h 1743"/>
                    <a:gd name="T4" fmla="*/ 580 w 1296"/>
                    <a:gd name="T5" fmla="*/ 0 h 1743"/>
                    <a:gd name="T6" fmla="*/ 606 w 1296"/>
                    <a:gd name="T7" fmla="*/ 25 h 1743"/>
                    <a:gd name="T8" fmla="*/ 603 w 1296"/>
                    <a:gd name="T9" fmla="*/ 670 h 1743"/>
                    <a:gd name="T10" fmla="*/ 605 w 1296"/>
                    <a:gd name="T11" fmla="*/ 708 h 1743"/>
                    <a:gd name="T12" fmla="*/ 648 w 1296"/>
                    <a:gd name="T13" fmla="*/ 825 h 1743"/>
                    <a:gd name="T14" fmla="*/ 628 w 1296"/>
                    <a:gd name="T15" fmla="*/ 832 h 1743"/>
                    <a:gd name="T16" fmla="*/ 606 w 1296"/>
                    <a:gd name="T17" fmla="*/ 839 h 1743"/>
                    <a:gd name="T18" fmla="*/ 585 w 1296"/>
                    <a:gd name="T19" fmla="*/ 845 h 1743"/>
                    <a:gd name="T20" fmla="*/ 563 w 1296"/>
                    <a:gd name="T21" fmla="*/ 850 h 1743"/>
                    <a:gd name="T22" fmla="*/ 541 w 1296"/>
                    <a:gd name="T23" fmla="*/ 855 h 1743"/>
                    <a:gd name="T24" fmla="*/ 518 w 1296"/>
                    <a:gd name="T25" fmla="*/ 859 h 1743"/>
                    <a:gd name="T26" fmla="*/ 495 w 1296"/>
                    <a:gd name="T27" fmla="*/ 863 h 1743"/>
                    <a:gd name="T28" fmla="*/ 472 w 1296"/>
                    <a:gd name="T29" fmla="*/ 865 h 1743"/>
                    <a:gd name="T30" fmla="*/ 449 w 1296"/>
                    <a:gd name="T31" fmla="*/ 868 h 1743"/>
                    <a:gd name="T32" fmla="*/ 426 w 1296"/>
                    <a:gd name="T33" fmla="*/ 869 h 1743"/>
                    <a:gd name="T34" fmla="*/ 403 w 1296"/>
                    <a:gd name="T35" fmla="*/ 871 h 1743"/>
                    <a:gd name="T36" fmla="*/ 379 w 1296"/>
                    <a:gd name="T37" fmla="*/ 872 h 1743"/>
                    <a:gd name="T38" fmla="*/ 356 w 1296"/>
                    <a:gd name="T39" fmla="*/ 872 h 1743"/>
                    <a:gd name="T40" fmla="*/ 333 w 1296"/>
                    <a:gd name="T41" fmla="*/ 872 h 1743"/>
                    <a:gd name="T42" fmla="*/ 311 w 1296"/>
                    <a:gd name="T43" fmla="*/ 871 h 1743"/>
                    <a:gd name="T44" fmla="*/ 288 w 1296"/>
                    <a:gd name="T45" fmla="*/ 870 h 1743"/>
                    <a:gd name="T46" fmla="*/ 267 w 1296"/>
                    <a:gd name="T47" fmla="*/ 869 h 1743"/>
                    <a:gd name="T48" fmla="*/ 244 w 1296"/>
                    <a:gd name="T49" fmla="*/ 867 h 1743"/>
                    <a:gd name="T50" fmla="*/ 222 w 1296"/>
                    <a:gd name="T51" fmla="*/ 865 h 1743"/>
                    <a:gd name="T52" fmla="*/ 202 w 1296"/>
                    <a:gd name="T53" fmla="*/ 863 h 1743"/>
                    <a:gd name="T54" fmla="*/ 181 w 1296"/>
                    <a:gd name="T55" fmla="*/ 860 h 1743"/>
                    <a:gd name="T56" fmla="*/ 161 w 1296"/>
                    <a:gd name="T57" fmla="*/ 857 h 1743"/>
                    <a:gd name="T58" fmla="*/ 142 w 1296"/>
                    <a:gd name="T59" fmla="*/ 854 h 1743"/>
                    <a:gd name="T60" fmla="*/ 123 w 1296"/>
                    <a:gd name="T61" fmla="*/ 852 h 1743"/>
                    <a:gd name="T62" fmla="*/ 104 w 1296"/>
                    <a:gd name="T63" fmla="*/ 848 h 1743"/>
                    <a:gd name="T64" fmla="*/ 87 w 1296"/>
                    <a:gd name="T65" fmla="*/ 845 h 1743"/>
                    <a:gd name="T66" fmla="*/ 71 w 1296"/>
                    <a:gd name="T67" fmla="*/ 841 h 1743"/>
                    <a:gd name="T68" fmla="*/ 54 w 1296"/>
                    <a:gd name="T69" fmla="*/ 837 h 1743"/>
                    <a:gd name="T70" fmla="*/ 40 w 1296"/>
                    <a:gd name="T71" fmla="*/ 833 h 1743"/>
                    <a:gd name="T72" fmla="*/ 25 w 1296"/>
                    <a:gd name="T73" fmla="*/ 830 h 1743"/>
                    <a:gd name="T74" fmla="*/ 12 w 1296"/>
                    <a:gd name="T75" fmla="*/ 826 h 1743"/>
                    <a:gd name="T76" fmla="*/ 0 w 1296"/>
                    <a:gd name="T77" fmla="*/ 822 h 1743"/>
                    <a:gd name="T78" fmla="*/ 6 w 1296"/>
                    <a:gd name="T79" fmla="*/ 794 h 1743"/>
                    <a:gd name="T80" fmla="*/ 21 w 1296"/>
                    <a:gd name="T81" fmla="*/ 698 h 1743"/>
                    <a:gd name="T82" fmla="*/ 27 w 1296"/>
                    <a:gd name="T83" fmla="*/ 25 h 17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96"/>
                    <a:gd name="T127" fmla="*/ 0 h 1743"/>
                    <a:gd name="T128" fmla="*/ 1296 w 1296"/>
                    <a:gd name="T129" fmla="*/ 1743 h 17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96" h="1743">
                      <a:moveTo>
                        <a:pt x="54" y="49"/>
                      </a:moveTo>
                      <a:lnTo>
                        <a:pt x="118" y="2"/>
                      </a:lnTo>
                      <a:lnTo>
                        <a:pt x="1160" y="0"/>
                      </a:lnTo>
                      <a:lnTo>
                        <a:pt x="1211" y="49"/>
                      </a:lnTo>
                      <a:lnTo>
                        <a:pt x="1205" y="1340"/>
                      </a:lnTo>
                      <a:lnTo>
                        <a:pt x="1209" y="1416"/>
                      </a:lnTo>
                      <a:lnTo>
                        <a:pt x="1296" y="1649"/>
                      </a:lnTo>
                      <a:lnTo>
                        <a:pt x="1255" y="1664"/>
                      </a:lnTo>
                      <a:lnTo>
                        <a:pt x="1212" y="1677"/>
                      </a:lnTo>
                      <a:lnTo>
                        <a:pt x="1170" y="1689"/>
                      </a:lnTo>
                      <a:lnTo>
                        <a:pt x="1125" y="1700"/>
                      </a:lnTo>
                      <a:lnTo>
                        <a:pt x="1081" y="1710"/>
                      </a:lnTo>
                      <a:lnTo>
                        <a:pt x="1035" y="1718"/>
                      </a:lnTo>
                      <a:lnTo>
                        <a:pt x="990" y="1725"/>
                      </a:lnTo>
                      <a:lnTo>
                        <a:pt x="944" y="1730"/>
                      </a:lnTo>
                      <a:lnTo>
                        <a:pt x="898" y="1735"/>
                      </a:lnTo>
                      <a:lnTo>
                        <a:pt x="852" y="1738"/>
                      </a:lnTo>
                      <a:lnTo>
                        <a:pt x="806" y="1741"/>
                      </a:lnTo>
                      <a:lnTo>
                        <a:pt x="758" y="1743"/>
                      </a:lnTo>
                      <a:lnTo>
                        <a:pt x="712" y="1743"/>
                      </a:lnTo>
                      <a:lnTo>
                        <a:pt x="667" y="1743"/>
                      </a:lnTo>
                      <a:lnTo>
                        <a:pt x="621" y="1742"/>
                      </a:lnTo>
                      <a:lnTo>
                        <a:pt x="576" y="1740"/>
                      </a:lnTo>
                      <a:lnTo>
                        <a:pt x="533" y="1737"/>
                      </a:lnTo>
                      <a:lnTo>
                        <a:pt x="489" y="1734"/>
                      </a:lnTo>
                      <a:lnTo>
                        <a:pt x="445" y="1730"/>
                      </a:lnTo>
                      <a:lnTo>
                        <a:pt x="404" y="1726"/>
                      </a:lnTo>
                      <a:lnTo>
                        <a:pt x="362" y="1720"/>
                      </a:lnTo>
                      <a:lnTo>
                        <a:pt x="322" y="1714"/>
                      </a:lnTo>
                      <a:lnTo>
                        <a:pt x="283" y="1708"/>
                      </a:lnTo>
                      <a:lnTo>
                        <a:pt x="246" y="1703"/>
                      </a:lnTo>
                      <a:lnTo>
                        <a:pt x="209" y="1696"/>
                      </a:lnTo>
                      <a:lnTo>
                        <a:pt x="174" y="1689"/>
                      </a:lnTo>
                      <a:lnTo>
                        <a:pt x="141" y="1681"/>
                      </a:lnTo>
                      <a:lnTo>
                        <a:pt x="109" y="1674"/>
                      </a:lnTo>
                      <a:lnTo>
                        <a:pt x="79" y="1666"/>
                      </a:lnTo>
                      <a:lnTo>
                        <a:pt x="51" y="1659"/>
                      </a:lnTo>
                      <a:lnTo>
                        <a:pt x="25" y="1651"/>
                      </a:lnTo>
                      <a:lnTo>
                        <a:pt x="0" y="1643"/>
                      </a:lnTo>
                      <a:lnTo>
                        <a:pt x="13" y="1587"/>
                      </a:lnTo>
                      <a:lnTo>
                        <a:pt x="43" y="1395"/>
                      </a:lnTo>
                      <a:lnTo>
                        <a:pt x="54" y="49"/>
                      </a:lnTo>
                      <a:close/>
                    </a:path>
                  </a:pathLst>
                </a:custGeom>
                <a:solidFill>
                  <a:srgbClr val="00000F"/>
                </a:solidFill>
                <a:ln w="9525">
                  <a:noFill/>
                  <a:round/>
                  <a:headEnd/>
                  <a:tailEnd/>
                </a:ln>
              </p:spPr>
              <p:txBody>
                <a:bodyPr/>
                <a:lstStyle/>
                <a:p>
                  <a:endParaRPr lang="en-US" sz="1725"/>
                </a:p>
              </p:txBody>
            </p:sp>
            <p:sp>
              <p:nvSpPr>
                <p:cNvPr id="5681" name="Freeform 254"/>
                <p:cNvSpPr>
                  <a:spLocks/>
                </p:cNvSpPr>
                <p:nvPr/>
              </p:nvSpPr>
              <p:spPr bwMode="auto">
                <a:xfrm>
                  <a:off x="509" y="870"/>
                  <a:ext cx="661" cy="864"/>
                </a:xfrm>
                <a:custGeom>
                  <a:avLst/>
                  <a:gdLst>
                    <a:gd name="T0" fmla="*/ 82 w 1321"/>
                    <a:gd name="T1" fmla="*/ 0 h 1727"/>
                    <a:gd name="T2" fmla="*/ 596 w 1321"/>
                    <a:gd name="T3" fmla="*/ 4 h 1727"/>
                    <a:gd name="T4" fmla="*/ 596 w 1321"/>
                    <a:gd name="T5" fmla="*/ 606 h 1727"/>
                    <a:gd name="T6" fmla="*/ 594 w 1321"/>
                    <a:gd name="T7" fmla="*/ 669 h 1727"/>
                    <a:gd name="T8" fmla="*/ 595 w 1321"/>
                    <a:gd name="T9" fmla="*/ 685 h 1727"/>
                    <a:gd name="T10" fmla="*/ 596 w 1321"/>
                    <a:gd name="T11" fmla="*/ 700 h 1727"/>
                    <a:gd name="T12" fmla="*/ 598 w 1321"/>
                    <a:gd name="T13" fmla="*/ 716 h 1727"/>
                    <a:gd name="T14" fmla="*/ 602 w 1321"/>
                    <a:gd name="T15" fmla="*/ 731 h 1727"/>
                    <a:gd name="T16" fmla="*/ 661 w 1321"/>
                    <a:gd name="T17" fmla="*/ 807 h 1727"/>
                    <a:gd name="T18" fmla="*/ 642 w 1321"/>
                    <a:gd name="T19" fmla="*/ 815 h 1727"/>
                    <a:gd name="T20" fmla="*/ 622 w 1321"/>
                    <a:gd name="T21" fmla="*/ 823 h 1727"/>
                    <a:gd name="T22" fmla="*/ 601 w 1321"/>
                    <a:gd name="T23" fmla="*/ 829 h 1727"/>
                    <a:gd name="T24" fmla="*/ 581 w 1321"/>
                    <a:gd name="T25" fmla="*/ 836 h 1727"/>
                    <a:gd name="T26" fmla="*/ 559 w 1321"/>
                    <a:gd name="T27" fmla="*/ 841 h 1727"/>
                    <a:gd name="T28" fmla="*/ 538 w 1321"/>
                    <a:gd name="T29" fmla="*/ 845 h 1727"/>
                    <a:gd name="T30" fmla="*/ 516 w 1321"/>
                    <a:gd name="T31" fmla="*/ 849 h 1727"/>
                    <a:gd name="T32" fmla="*/ 494 w 1321"/>
                    <a:gd name="T33" fmla="*/ 853 h 1727"/>
                    <a:gd name="T34" fmla="*/ 472 w 1321"/>
                    <a:gd name="T35" fmla="*/ 856 h 1727"/>
                    <a:gd name="T36" fmla="*/ 449 w 1321"/>
                    <a:gd name="T37" fmla="*/ 859 h 1727"/>
                    <a:gd name="T38" fmla="*/ 426 w 1321"/>
                    <a:gd name="T39" fmla="*/ 861 h 1727"/>
                    <a:gd name="T40" fmla="*/ 404 w 1321"/>
                    <a:gd name="T41" fmla="*/ 862 h 1727"/>
                    <a:gd name="T42" fmla="*/ 381 w 1321"/>
                    <a:gd name="T43" fmla="*/ 863 h 1727"/>
                    <a:gd name="T44" fmla="*/ 358 w 1321"/>
                    <a:gd name="T45" fmla="*/ 864 h 1727"/>
                    <a:gd name="T46" fmla="*/ 335 w 1321"/>
                    <a:gd name="T47" fmla="*/ 864 h 1727"/>
                    <a:gd name="T48" fmla="*/ 312 w 1321"/>
                    <a:gd name="T49" fmla="*/ 863 h 1727"/>
                    <a:gd name="T50" fmla="*/ 290 w 1321"/>
                    <a:gd name="T51" fmla="*/ 862 h 1727"/>
                    <a:gd name="T52" fmla="*/ 267 w 1321"/>
                    <a:gd name="T53" fmla="*/ 861 h 1727"/>
                    <a:gd name="T54" fmla="*/ 245 w 1321"/>
                    <a:gd name="T55" fmla="*/ 859 h 1727"/>
                    <a:gd name="T56" fmla="*/ 224 w 1321"/>
                    <a:gd name="T57" fmla="*/ 856 h 1727"/>
                    <a:gd name="T58" fmla="*/ 202 w 1321"/>
                    <a:gd name="T59" fmla="*/ 854 h 1727"/>
                    <a:gd name="T60" fmla="*/ 181 w 1321"/>
                    <a:gd name="T61" fmla="*/ 851 h 1727"/>
                    <a:gd name="T62" fmla="*/ 160 w 1321"/>
                    <a:gd name="T63" fmla="*/ 848 h 1727"/>
                    <a:gd name="T64" fmla="*/ 140 w 1321"/>
                    <a:gd name="T65" fmla="*/ 844 h 1727"/>
                    <a:gd name="T66" fmla="*/ 120 w 1321"/>
                    <a:gd name="T67" fmla="*/ 840 h 1727"/>
                    <a:gd name="T68" fmla="*/ 101 w 1321"/>
                    <a:gd name="T69" fmla="*/ 836 h 1727"/>
                    <a:gd name="T70" fmla="*/ 82 w 1321"/>
                    <a:gd name="T71" fmla="*/ 831 h 1727"/>
                    <a:gd name="T72" fmla="*/ 65 w 1321"/>
                    <a:gd name="T73" fmla="*/ 826 h 1727"/>
                    <a:gd name="T74" fmla="*/ 47 w 1321"/>
                    <a:gd name="T75" fmla="*/ 821 h 1727"/>
                    <a:gd name="T76" fmla="*/ 31 w 1321"/>
                    <a:gd name="T77" fmla="*/ 815 h 1727"/>
                    <a:gd name="T78" fmla="*/ 15 w 1321"/>
                    <a:gd name="T79" fmla="*/ 809 h 1727"/>
                    <a:gd name="T80" fmla="*/ 0 w 1321"/>
                    <a:gd name="T81" fmla="*/ 803 h 1727"/>
                    <a:gd name="T82" fmla="*/ 5 w 1321"/>
                    <a:gd name="T83" fmla="*/ 794 h 1727"/>
                    <a:gd name="T84" fmla="*/ 9 w 1321"/>
                    <a:gd name="T85" fmla="*/ 785 h 1727"/>
                    <a:gd name="T86" fmla="*/ 15 w 1321"/>
                    <a:gd name="T87" fmla="*/ 776 h 1727"/>
                    <a:gd name="T88" fmla="*/ 20 w 1321"/>
                    <a:gd name="T89" fmla="*/ 766 h 1727"/>
                    <a:gd name="T90" fmla="*/ 26 w 1321"/>
                    <a:gd name="T91" fmla="*/ 756 h 1727"/>
                    <a:gd name="T92" fmla="*/ 31 w 1321"/>
                    <a:gd name="T93" fmla="*/ 744 h 1727"/>
                    <a:gd name="T94" fmla="*/ 36 w 1321"/>
                    <a:gd name="T95" fmla="*/ 730 h 1727"/>
                    <a:gd name="T96" fmla="*/ 40 w 1321"/>
                    <a:gd name="T97" fmla="*/ 713 h 1727"/>
                    <a:gd name="T98" fmla="*/ 44 w 1321"/>
                    <a:gd name="T99" fmla="*/ 642 h 1727"/>
                    <a:gd name="T100" fmla="*/ 38 w 1321"/>
                    <a:gd name="T101" fmla="*/ 34 h 1727"/>
                    <a:gd name="T102" fmla="*/ 82 w 1321"/>
                    <a:gd name="T103" fmla="*/ 0 h 1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21"/>
                    <a:gd name="T157" fmla="*/ 0 h 1727"/>
                    <a:gd name="T158" fmla="*/ 1321 w 1321"/>
                    <a:gd name="T159" fmla="*/ 1727 h 17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21" h="1727">
                      <a:moveTo>
                        <a:pt x="164" y="0"/>
                      </a:moveTo>
                      <a:lnTo>
                        <a:pt x="1192" y="7"/>
                      </a:lnTo>
                      <a:lnTo>
                        <a:pt x="1192" y="1211"/>
                      </a:lnTo>
                      <a:lnTo>
                        <a:pt x="1187" y="1338"/>
                      </a:lnTo>
                      <a:lnTo>
                        <a:pt x="1189" y="1369"/>
                      </a:lnTo>
                      <a:lnTo>
                        <a:pt x="1191" y="1400"/>
                      </a:lnTo>
                      <a:lnTo>
                        <a:pt x="1195" y="1431"/>
                      </a:lnTo>
                      <a:lnTo>
                        <a:pt x="1204" y="1462"/>
                      </a:lnTo>
                      <a:lnTo>
                        <a:pt x="1321" y="1614"/>
                      </a:lnTo>
                      <a:lnTo>
                        <a:pt x="1283" y="1630"/>
                      </a:lnTo>
                      <a:lnTo>
                        <a:pt x="1243" y="1645"/>
                      </a:lnTo>
                      <a:lnTo>
                        <a:pt x="1202" y="1658"/>
                      </a:lnTo>
                      <a:lnTo>
                        <a:pt x="1161" y="1671"/>
                      </a:lnTo>
                      <a:lnTo>
                        <a:pt x="1118" y="1681"/>
                      </a:lnTo>
                      <a:lnTo>
                        <a:pt x="1076" y="1690"/>
                      </a:lnTo>
                      <a:lnTo>
                        <a:pt x="1032" y="1698"/>
                      </a:lnTo>
                      <a:lnTo>
                        <a:pt x="988" y="1706"/>
                      </a:lnTo>
                      <a:lnTo>
                        <a:pt x="943" y="1712"/>
                      </a:lnTo>
                      <a:lnTo>
                        <a:pt x="898" y="1717"/>
                      </a:lnTo>
                      <a:lnTo>
                        <a:pt x="852" y="1721"/>
                      </a:lnTo>
                      <a:lnTo>
                        <a:pt x="807" y="1724"/>
                      </a:lnTo>
                      <a:lnTo>
                        <a:pt x="761" y="1726"/>
                      </a:lnTo>
                      <a:lnTo>
                        <a:pt x="715" y="1727"/>
                      </a:lnTo>
                      <a:lnTo>
                        <a:pt x="670" y="1727"/>
                      </a:lnTo>
                      <a:lnTo>
                        <a:pt x="624" y="1726"/>
                      </a:lnTo>
                      <a:lnTo>
                        <a:pt x="579" y="1724"/>
                      </a:lnTo>
                      <a:lnTo>
                        <a:pt x="534" y="1721"/>
                      </a:lnTo>
                      <a:lnTo>
                        <a:pt x="490" y="1717"/>
                      </a:lnTo>
                      <a:lnTo>
                        <a:pt x="447" y="1712"/>
                      </a:lnTo>
                      <a:lnTo>
                        <a:pt x="404" y="1707"/>
                      </a:lnTo>
                      <a:lnTo>
                        <a:pt x="361" y="1702"/>
                      </a:lnTo>
                      <a:lnTo>
                        <a:pt x="320" y="1695"/>
                      </a:lnTo>
                      <a:lnTo>
                        <a:pt x="280" y="1687"/>
                      </a:lnTo>
                      <a:lnTo>
                        <a:pt x="239" y="1679"/>
                      </a:lnTo>
                      <a:lnTo>
                        <a:pt x="201" y="1671"/>
                      </a:lnTo>
                      <a:lnTo>
                        <a:pt x="164" y="1661"/>
                      </a:lnTo>
                      <a:lnTo>
                        <a:pt x="129" y="1651"/>
                      </a:lnTo>
                      <a:lnTo>
                        <a:pt x="94" y="1641"/>
                      </a:lnTo>
                      <a:lnTo>
                        <a:pt x="61" y="1629"/>
                      </a:lnTo>
                      <a:lnTo>
                        <a:pt x="30" y="1618"/>
                      </a:lnTo>
                      <a:lnTo>
                        <a:pt x="0" y="1606"/>
                      </a:lnTo>
                      <a:lnTo>
                        <a:pt x="9" y="1588"/>
                      </a:lnTo>
                      <a:lnTo>
                        <a:pt x="18" y="1569"/>
                      </a:lnTo>
                      <a:lnTo>
                        <a:pt x="29" y="1551"/>
                      </a:lnTo>
                      <a:lnTo>
                        <a:pt x="40" y="1532"/>
                      </a:lnTo>
                      <a:lnTo>
                        <a:pt x="52" y="1512"/>
                      </a:lnTo>
                      <a:lnTo>
                        <a:pt x="62" y="1487"/>
                      </a:lnTo>
                      <a:lnTo>
                        <a:pt x="71" y="1459"/>
                      </a:lnTo>
                      <a:lnTo>
                        <a:pt x="80" y="1426"/>
                      </a:lnTo>
                      <a:lnTo>
                        <a:pt x="87" y="1283"/>
                      </a:lnTo>
                      <a:lnTo>
                        <a:pt x="76" y="67"/>
                      </a:lnTo>
                      <a:lnTo>
                        <a:pt x="164" y="0"/>
                      </a:lnTo>
                      <a:close/>
                    </a:path>
                  </a:pathLst>
                </a:custGeom>
                <a:solidFill>
                  <a:srgbClr val="33353A"/>
                </a:solidFill>
                <a:ln w="9525">
                  <a:noFill/>
                  <a:round/>
                  <a:headEnd/>
                  <a:tailEnd/>
                </a:ln>
              </p:spPr>
              <p:txBody>
                <a:bodyPr/>
                <a:lstStyle/>
                <a:p>
                  <a:endParaRPr lang="en-US" sz="1725"/>
                </a:p>
              </p:txBody>
            </p:sp>
            <p:sp>
              <p:nvSpPr>
                <p:cNvPr id="5682" name="Freeform 255"/>
                <p:cNvSpPr>
                  <a:spLocks/>
                </p:cNvSpPr>
                <p:nvPr/>
              </p:nvSpPr>
              <p:spPr bwMode="auto">
                <a:xfrm>
                  <a:off x="515" y="871"/>
                  <a:ext cx="616" cy="830"/>
                </a:xfrm>
                <a:custGeom>
                  <a:avLst/>
                  <a:gdLst>
                    <a:gd name="T0" fmla="*/ 90 w 1232"/>
                    <a:gd name="T1" fmla="*/ 0 h 1660"/>
                    <a:gd name="T2" fmla="*/ 120 w 1232"/>
                    <a:gd name="T3" fmla="*/ 1 h 1660"/>
                    <a:gd name="T4" fmla="*/ 151 w 1232"/>
                    <a:gd name="T5" fmla="*/ 1 h 1660"/>
                    <a:gd name="T6" fmla="*/ 180 w 1232"/>
                    <a:gd name="T7" fmla="*/ 1 h 1660"/>
                    <a:gd name="T8" fmla="*/ 210 w 1232"/>
                    <a:gd name="T9" fmla="*/ 1 h 1660"/>
                    <a:gd name="T10" fmla="*/ 241 w 1232"/>
                    <a:gd name="T11" fmla="*/ 1 h 1660"/>
                    <a:gd name="T12" fmla="*/ 271 w 1232"/>
                    <a:gd name="T13" fmla="*/ 1 h 1660"/>
                    <a:gd name="T14" fmla="*/ 301 w 1232"/>
                    <a:gd name="T15" fmla="*/ 1 h 1660"/>
                    <a:gd name="T16" fmla="*/ 330 w 1232"/>
                    <a:gd name="T17" fmla="*/ 2 h 1660"/>
                    <a:gd name="T18" fmla="*/ 361 w 1232"/>
                    <a:gd name="T19" fmla="*/ 2 h 1660"/>
                    <a:gd name="T20" fmla="*/ 391 w 1232"/>
                    <a:gd name="T21" fmla="*/ 2 h 1660"/>
                    <a:gd name="T22" fmla="*/ 421 w 1232"/>
                    <a:gd name="T23" fmla="*/ 3 h 1660"/>
                    <a:gd name="T24" fmla="*/ 451 w 1232"/>
                    <a:gd name="T25" fmla="*/ 3 h 1660"/>
                    <a:gd name="T26" fmla="*/ 481 w 1232"/>
                    <a:gd name="T27" fmla="*/ 3 h 1660"/>
                    <a:gd name="T28" fmla="*/ 511 w 1232"/>
                    <a:gd name="T29" fmla="*/ 3 h 1660"/>
                    <a:gd name="T30" fmla="*/ 541 w 1232"/>
                    <a:gd name="T31" fmla="*/ 3 h 1660"/>
                    <a:gd name="T32" fmla="*/ 556 w 1232"/>
                    <a:gd name="T33" fmla="*/ 145 h 1660"/>
                    <a:gd name="T34" fmla="*/ 556 w 1232"/>
                    <a:gd name="T35" fmla="*/ 427 h 1660"/>
                    <a:gd name="T36" fmla="*/ 556 w 1232"/>
                    <a:gd name="T37" fmla="*/ 583 h 1660"/>
                    <a:gd name="T38" fmla="*/ 554 w 1232"/>
                    <a:gd name="T39" fmla="*/ 612 h 1660"/>
                    <a:gd name="T40" fmla="*/ 554 w 1232"/>
                    <a:gd name="T41" fmla="*/ 641 h 1660"/>
                    <a:gd name="T42" fmla="*/ 558 w 1232"/>
                    <a:gd name="T43" fmla="*/ 671 h 1660"/>
                    <a:gd name="T44" fmla="*/ 569 w 1232"/>
                    <a:gd name="T45" fmla="*/ 694 h 1660"/>
                    <a:gd name="T46" fmla="*/ 582 w 1232"/>
                    <a:gd name="T47" fmla="*/ 712 h 1660"/>
                    <a:gd name="T48" fmla="*/ 595 w 1232"/>
                    <a:gd name="T49" fmla="*/ 730 h 1660"/>
                    <a:gd name="T50" fmla="*/ 609 w 1232"/>
                    <a:gd name="T51" fmla="*/ 748 h 1660"/>
                    <a:gd name="T52" fmla="*/ 598 w 1232"/>
                    <a:gd name="T53" fmla="*/ 764 h 1660"/>
                    <a:gd name="T54" fmla="*/ 561 w 1232"/>
                    <a:gd name="T55" fmla="*/ 778 h 1660"/>
                    <a:gd name="T56" fmla="*/ 522 w 1232"/>
                    <a:gd name="T57" fmla="*/ 790 h 1660"/>
                    <a:gd name="T58" fmla="*/ 481 w 1232"/>
                    <a:gd name="T59" fmla="*/ 801 h 1660"/>
                    <a:gd name="T60" fmla="*/ 440 w 1232"/>
                    <a:gd name="T61" fmla="*/ 810 h 1660"/>
                    <a:gd name="T62" fmla="*/ 398 w 1232"/>
                    <a:gd name="T63" fmla="*/ 818 h 1660"/>
                    <a:gd name="T64" fmla="*/ 355 w 1232"/>
                    <a:gd name="T65" fmla="*/ 823 h 1660"/>
                    <a:gd name="T66" fmla="*/ 313 w 1232"/>
                    <a:gd name="T67" fmla="*/ 828 h 1660"/>
                    <a:gd name="T68" fmla="*/ 272 w 1232"/>
                    <a:gd name="T69" fmla="*/ 830 h 1660"/>
                    <a:gd name="T70" fmla="*/ 230 w 1232"/>
                    <a:gd name="T71" fmla="*/ 830 h 1660"/>
                    <a:gd name="T72" fmla="*/ 189 w 1232"/>
                    <a:gd name="T73" fmla="*/ 830 h 1660"/>
                    <a:gd name="T74" fmla="*/ 151 w 1232"/>
                    <a:gd name="T75" fmla="*/ 827 h 1660"/>
                    <a:gd name="T76" fmla="*/ 113 w 1232"/>
                    <a:gd name="T77" fmla="*/ 822 h 1660"/>
                    <a:gd name="T78" fmla="*/ 77 w 1232"/>
                    <a:gd name="T79" fmla="*/ 816 h 1660"/>
                    <a:gd name="T80" fmla="*/ 44 w 1232"/>
                    <a:gd name="T81" fmla="*/ 809 h 1660"/>
                    <a:gd name="T82" fmla="*/ 14 w 1232"/>
                    <a:gd name="T83" fmla="*/ 799 h 1660"/>
                    <a:gd name="T84" fmla="*/ 4 w 1232"/>
                    <a:gd name="T85" fmla="*/ 784 h 1660"/>
                    <a:gd name="T86" fmla="*/ 13 w 1232"/>
                    <a:gd name="T87" fmla="*/ 767 h 1660"/>
                    <a:gd name="T88" fmla="*/ 22 w 1232"/>
                    <a:gd name="T89" fmla="*/ 748 h 1660"/>
                    <a:gd name="T90" fmla="*/ 31 w 1232"/>
                    <a:gd name="T91" fmla="*/ 724 h 1660"/>
                    <a:gd name="T92" fmla="*/ 35 w 1232"/>
                    <a:gd name="T93" fmla="*/ 682 h 1660"/>
                    <a:gd name="T94" fmla="*/ 37 w 1232"/>
                    <a:gd name="T95" fmla="*/ 629 h 1660"/>
                    <a:gd name="T96" fmla="*/ 37 w 1232"/>
                    <a:gd name="T97" fmla="*/ 460 h 1660"/>
                    <a:gd name="T98" fmla="*/ 35 w 1232"/>
                    <a:gd name="T99" fmla="*/ 174 h 1660"/>
                    <a:gd name="T100" fmla="*/ 39 w 1232"/>
                    <a:gd name="T101" fmla="*/ 27 h 1660"/>
                    <a:gd name="T102" fmla="*/ 49 w 1232"/>
                    <a:gd name="T103" fmla="*/ 20 h 1660"/>
                    <a:gd name="T104" fmla="*/ 59 w 1232"/>
                    <a:gd name="T105" fmla="*/ 12 h 1660"/>
                    <a:gd name="T106" fmla="*/ 70 w 1232"/>
                    <a:gd name="T107" fmla="*/ 4 h 16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32"/>
                    <a:gd name="T163" fmla="*/ 0 h 1660"/>
                    <a:gd name="T164" fmla="*/ 1232 w 1232"/>
                    <a:gd name="T165" fmla="*/ 1660 h 16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32" h="1660">
                      <a:moveTo>
                        <a:pt x="150" y="0"/>
                      </a:moveTo>
                      <a:lnTo>
                        <a:pt x="180" y="0"/>
                      </a:lnTo>
                      <a:lnTo>
                        <a:pt x="210" y="0"/>
                      </a:lnTo>
                      <a:lnTo>
                        <a:pt x="240" y="1"/>
                      </a:lnTo>
                      <a:lnTo>
                        <a:pt x="271" y="1"/>
                      </a:lnTo>
                      <a:lnTo>
                        <a:pt x="301" y="1"/>
                      </a:lnTo>
                      <a:lnTo>
                        <a:pt x="331" y="1"/>
                      </a:lnTo>
                      <a:lnTo>
                        <a:pt x="361" y="1"/>
                      </a:lnTo>
                      <a:lnTo>
                        <a:pt x="391" y="1"/>
                      </a:lnTo>
                      <a:lnTo>
                        <a:pt x="421" y="1"/>
                      </a:lnTo>
                      <a:lnTo>
                        <a:pt x="452" y="2"/>
                      </a:lnTo>
                      <a:lnTo>
                        <a:pt x="482" y="2"/>
                      </a:lnTo>
                      <a:lnTo>
                        <a:pt x="512" y="2"/>
                      </a:lnTo>
                      <a:lnTo>
                        <a:pt x="542" y="2"/>
                      </a:lnTo>
                      <a:lnTo>
                        <a:pt x="572" y="2"/>
                      </a:lnTo>
                      <a:lnTo>
                        <a:pt x="602" y="2"/>
                      </a:lnTo>
                      <a:lnTo>
                        <a:pt x="632" y="2"/>
                      </a:lnTo>
                      <a:lnTo>
                        <a:pt x="661" y="3"/>
                      </a:lnTo>
                      <a:lnTo>
                        <a:pt x="691" y="3"/>
                      </a:lnTo>
                      <a:lnTo>
                        <a:pt x="723" y="3"/>
                      </a:lnTo>
                      <a:lnTo>
                        <a:pt x="752" y="3"/>
                      </a:lnTo>
                      <a:lnTo>
                        <a:pt x="782" y="3"/>
                      </a:lnTo>
                      <a:lnTo>
                        <a:pt x="812" y="3"/>
                      </a:lnTo>
                      <a:lnTo>
                        <a:pt x="842" y="5"/>
                      </a:lnTo>
                      <a:lnTo>
                        <a:pt x="872" y="5"/>
                      </a:lnTo>
                      <a:lnTo>
                        <a:pt x="902" y="5"/>
                      </a:lnTo>
                      <a:lnTo>
                        <a:pt x="932" y="5"/>
                      </a:lnTo>
                      <a:lnTo>
                        <a:pt x="962" y="5"/>
                      </a:lnTo>
                      <a:lnTo>
                        <a:pt x="992" y="5"/>
                      </a:lnTo>
                      <a:lnTo>
                        <a:pt x="1022" y="5"/>
                      </a:lnTo>
                      <a:lnTo>
                        <a:pt x="1052" y="6"/>
                      </a:lnTo>
                      <a:lnTo>
                        <a:pt x="1082" y="6"/>
                      </a:lnTo>
                      <a:lnTo>
                        <a:pt x="1112" y="6"/>
                      </a:lnTo>
                      <a:lnTo>
                        <a:pt x="1112" y="289"/>
                      </a:lnTo>
                      <a:lnTo>
                        <a:pt x="1112" y="571"/>
                      </a:lnTo>
                      <a:lnTo>
                        <a:pt x="1112" y="854"/>
                      </a:lnTo>
                      <a:lnTo>
                        <a:pt x="1112" y="1135"/>
                      </a:lnTo>
                      <a:lnTo>
                        <a:pt x="1111" y="1165"/>
                      </a:lnTo>
                      <a:lnTo>
                        <a:pt x="1110" y="1194"/>
                      </a:lnTo>
                      <a:lnTo>
                        <a:pt x="1108" y="1224"/>
                      </a:lnTo>
                      <a:lnTo>
                        <a:pt x="1107" y="1254"/>
                      </a:lnTo>
                      <a:lnTo>
                        <a:pt x="1108" y="1282"/>
                      </a:lnTo>
                      <a:lnTo>
                        <a:pt x="1111" y="1311"/>
                      </a:lnTo>
                      <a:lnTo>
                        <a:pt x="1115" y="1341"/>
                      </a:lnTo>
                      <a:lnTo>
                        <a:pt x="1123" y="1370"/>
                      </a:lnTo>
                      <a:lnTo>
                        <a:pt x="1137" y="1387"/>
                      </a:lnTo>
                      <a:lnTo>
                        <a:pt x="1150" y="1406"/>
                      </a:lnTo>
                      <a:lnTo>
                        <a:pt x="1164" y="1423"/>
                      </a:lnTo>
                      <a:lnTo>
                        <a:pt x="1178" y="1441"/>
                      </a:lnTo>
                      <a:lnTo>
                        <a:pt x="1190" y="1460"/>
                      </a:lnTo>
                      <a:lnTo>
                        <a:pt x="1204" y="1477"/>
                      </a:lnTo>
                      <a:lnTo>
                        <a:pt x="1218" y="1496"/>
                      </a:lnTo>
                      <a:lnTo>
                        <a:pt x="1232" y="1513"/>
                      </a:lnTo>
                      <a:lnTo>
                        <a:pt x="1196" y="1528"/>
                      </a:lnTo>
                      <a:lnTo>
                        <a:pt x="1159" y="1542"/>
                      </a:lnTo>
                      <a:lnTo>
                        <a:pt x="1121" y="1555"/>
                      </a:lnTo>
                      <a:lnTo>
                        <a:pt x="1083" y="1568"/>
                      </a:lnTo>
                      <a:lnTo>
                        <a:pt x="1044" y="1580"/>
                      </a:lnTo>
                      <a:lnTo>
                        <a:pt x="1004" y="1591"/>
                      </a:lnTo>
                      <a:lnTo>
                        <a:pt x="963" y="1602"/>
                      </a:lnTo>
                      <a:lnTo>
                        <a:pt x="922" y="1611"/>
                      </a:lnTo>
                      <a:lnTo>
                        <a:pt x="880" y="1620"/>
                      </a:lnTo>
                      <a:lnTo>
                        <a:pt x="839" y="1628"/>
                      </a:lnTo>
                      <a:lnTo>
                        <a:pt x="796" y="1635"/>
                      </a:lnTo>
                      <a:lnTo>
                        <a:pt x="754" y="1641"/>
                      </a:lnTo>
                      <a:lnTo>
                        <a:pt x="711" y="1646"/>
                      </a:lnTo>
                      <a:lnTo>
                        <a:pt x="670" y="1651"/>
                      </a:lnTo>
                      <a:lnTo>
                        <a:pt x="627" y="1655"/>
                      </a:lnTo>
                      <a:lnTo>
                        <a:pt x="584" y="1657"/>
                      </a:lnTo>
                      <a:lnTo>
                        <a:pt x="543" y="1659"/>
                      </a:lnTo>
                      <a:lnTo>
                        <a:pt x="501" y="1660"/>
                      </a:lnTo>
                      <a:lnTo>
                        <a:pt x="460" y="1660"/>
                      </a:lnTo>
                      <a:lnTo>
                        <a:pt x="418" y="1660"/>
                      </a:lnTo>
                      <a:lnTo>
                        <a:pt x="379" y="1659"/>
                      </a:lnTo>
                      <a:lnTo>
                        <a:pt x="339" y="1657"/>
                      </a:lnTo>
                      <a:lnTo>
                        <a:pt x="301" y="1653"/>
                      </a:lnTo>
                      <a:lnTo>
                        <a:pt x="263" y="1649"/>
                      </a:lnTo>
                      <a:lnTo>
                        <a:pt x="226" y="1644"/>
                      </a:lnTo>
                      <a:lnTo>
                        <a:pt x="190" y="1638"/>
                      </a:lnTo>
                      <a:lnTo>
                        <a:pt x="155" y="1632"/>
                      </a:lnTo>
                      <a:lnTo>
                        <a:pt x="121" y="1625"/>
                      </a:lnTo>
                      <a:lnTo>
                        <a:pt x="89" y="1617"/>
                      </a:lnTo>
                      <a:lnTo>
                        <a:pt x="58" y="1606"/>
                      </a:lnTo>
                      <a:lnTo>
                        <a:pt x="28" y="1597"/>
                      </a:lnTo>
                      <a:lnTo>
                        <a:pt x="0" y="1585"/>
                      </a:lnTo>
                      <a:lnTo>
                        <a:pt x="8" y="1568"/>
                      </a:lnTo>
                      <a:lnTo>
                        <a:pt x="16" y="1551"/>
                      </a:lnTo>
                      <a:lnTo>
                        <a:pt x="26" y="1534"/>
                      </a:lnTo>
                      <a:lnTo>
                        <a:pt x="35" y="1516"/>
                      </a:lnTo>
                      <a:lnTo>
                        <a:pt x="44" y="1496"/>
                      </a:lnTo>
                      <a:lnTo>
                        <a:pt x="53" y="1474"/>
                      </a:lnTo>
                      <a:lnTo>
                        <a:pt x="62" y="1447"/>
                      </a:lnTo>
                      <a:lnTo>
                        <a:pt x="69" y="1416"/>
                      </a:lnTo>
                      <a:lnTo>
                        <a:pt x="70" y="1363"/>
                      </a:lnTo>
                      <a:lnTo>
                        <a:pt x="73" y="1310"/>
                      </a:lnTo>
                      <a:lnTo>
                        <a:pt x="74" y="1258"/>
                      </a:lnTo>
                      <a:lnTo>
                        <a:pt x="75" y="1205"/>
                      </a:lnTo>
                      <a:lnTo>
                        <a:pt x="73" y="921"/>
                      </a:lnTo>
                      <a:lnTo>
                        <a:pt x="72" y="635"/>
                      </a:lnTo>
                      <a:lnTo>
                        <a:pt x="69" y="348"/>
                      </a:lnTo>
                      <a:lnTo>
                        <a:pt x="67" y="62"/>
                      </a:lnTo>
                      <a:lnTo>
                        <a:pt x="77" y="54"/>
                      </a:lnTo>
                      <a:lnTo>
                        <a:pt x="88" y="46"/>
                      </a:lnTo>
                      <a:lnTo>
                        <a:pt x="98" y="39"/>
                      </a:lnTo>
                      <a:lnTo>
                        <a:pt x="109" y="31"/>
                      </a:lnTo>
                      <a:lnTo>
                        <a:pt x="119" y="23"/>
                      </a:lnTo>
                      <a:lnTo>
                        <a:pt x="129" y="15"/>
                      </a:lnTo>
                      <a:lnTo>
                        <a:pt x="140" y="8"/>
                      </a:lnTo>
                      <a:lnTo>
                        <a:pt x="150" y="0"/>
                      </a:lnTo>
                      <a:close/>
                    </a:path>
                  </a:pathLst>
                </a:custGeom>
                <a:solidFill>
                  <a:srgbClr val="3D3F44"/>
                </a:solidFill>
                <a:ln w="9525">
                  <a:noFill/>
                  <a:round/>
                  <a:headEnd/>
                  <a:tailEnd/>
                </a:ln>
              </p:spPr>
              <p:txBody>
                <a:bodyPr/>
                <a:lstStyle/>
                <a:p>
                  <a:endParaRPr lang="en-US" sz="1725"/>
                </a:p>
              </p:txBody>
            </p:sp>
            <p:sp>
              <p:nvSpPr>
                <p:cNvPr id="5683" name="Freeform 256"/>
                <p:cNvSpPr>
                  <a:spLocks/>
                </p:cNvSpPr>
                <p:nvPr/>
              </p:nvSpPr>
              <p:spPr bwMode="auto">
                <a:xfrm>
                  <a:off x="521" y="871"/>
                  <a:ext cx="571" cy="807"/>
                </a:xfrm>
                <a:custGeom>
                  <a:avLst/>
                  <a:gdLst>
                    <a:gd name="T0" fmla="*/ 80 w 1140"/>
                    <a:gd name="T1" fmla="*/ 0 h 1613"/>
                    <a:gd name="T2" fmla="*/ 108 w 1140"/>
                    <a:gd name="T3" fmla="*/ 1 h 1613"/>
                    <a:gd name="T4" fmla="*/ 137 w 1140"/>
                    <a:gd name="T5" fmla="*/ 1 h 1613"/>
                    <a:gd name="T6" fmla="*/ 165 w 1140"/>
                    <a:gd name="T7" fmla="*/ 1 h 1613"/>
                    <a:gd name="T8" fmla="*/ 193 w 1140"/>
                    <a:gd name="T9" fmla="*/ 1 h 1613"/>
                    <a:gd name="T10" fmla="*/ 221 w 1140"/>
                    <a:gd name="T11" fmla="*/ 1 h 1613"/>
                    <a:gd name="T12" fmla="*/ 249 w 1140"/>
                    <a:gd name="T13" fmla="*/ 1 h 1613"/>
                    <a:gd name="T14" fmla="*/ 277 w 1140"/>
                    <a:gd name="T15" fmla="*/ 2 h 1613"/>
                    <a:gd name="T16" fmla="*/ 306 w 1140"/>
                    <a:gd name="T17" fmla="*/ 2 h 1613"/>
                    <a:gd name="T18" fmla="*/ 334 w 1140"/>
                    <a:gd name="T19" fmla="*/ 3 h 1613"/>
                    <a:gd name="T20" fmla="*/ 362 w 1140"/>
                    <a:gd name="T21" fmla="*/ 3 h 1613"/>
                    <a:gd name="T22" fmla="*/ 390 w 1140"/>
                    <a:gd name="T23" fmla="*/ 3 h 1613"/>
                    <a:gd name="T24" fmla="*/ 418 w 1140"/>
                    <a:gd name="T25" fmla="*/ 3 h 1613"/>
                    <a:gd name="T26" fmla="*/ 446 w 1140"/>
                    <a:gd name="T27" fmla="*/ 3 h 1613"/>
                    <a:gd name="T28" fmla="*/ 474 w 1140"/>
                    <a:gd name="T29" fmla="*/ 3 h 1613"/>
                    <a:gd name="T30" fmla="*/ 502 w 1140"/>
                    <a:gd name="T31" fmla="*/ 4 h 1613"/>
                    <a:gd name="T32" fmla="*/ 516 w 1140"/>
                    <a:gd name="T33" fmla="*/ 136 h 1613"/>
                    <a:gd name="T34" fmla="*/ 516 w 1140"/>
                    <a:gd name="T35" fmla="*/ 399 h 1613"/>
                    <a:gd name="T36" fmla="*/ 515 w 1140"/>
                    <a:gd name="T37" fmla="*/ 544 h 1613"/>
                    <a:gd name="T38" fmla="*/ 514 w 1140"/>
                    <a:gd name="T39" fmla="*/ 572 h 1613"/>
                    <a:gd name="T40" fmla="*/ 514 w 1140"/>
                    <a:gd name="T41" fmla="*/ 599 h 1613"/>
                    <a:gd name="T42" fmla="*/ 517 w 1140"/>
                    <a:gd name="T43" fmla="*/ 626 h 1613"/>
                    <a:gd name="T44" fmla="*/ 527 w 1140"/>
                    <a:gd name="T45" fmla="*/ 648 h 1613"/>
                    <a:gd name="T46" fmla="*/ 540 w 1140"/>
                    <a:gd name="T47" fmla="*/ 665 h 1613"/>
                    <a:gd name="T48" fmla="*/ 552 w 1140"/>
                    <a:gd name="T49" fmla="*/ 681 h 1613"/>
                    <a:gd name="T50" fmla="*/ 565 w 1140"/>
                    <a:gd name="T51" fmla="*/ 698 h 1613"/>
                    <a:gd name="T52" fmla="*/ 554 w 1140"/>
                    <a:gd name="T53" fmla="*/ 713 h 1613"/>
                    <a:gd name="T54" fmla="*/ 520 w 1140"/>
                    <a:gd name="T55" fmla="*/ 727 h 1613"/>
                    <a:gd name="T56" fmla="*/ 484 w 1140"/>
                    <a:gd name="T57" fmla="*/ 741 h 1613"/>
                    <a:gd name="T58" fmla="*/ 447 w 1140"/>
                    <a:gd name="T59" fmla="*/ 753 h 1613"/>
                    <a:gd name="T60" fmla="*/ 408 w 1140"/>
                    <a:gd name="T61" fmla="*/ 764 h 1613"/>
                    <a:gd name="T62" fmla="*/ 369 w 1140"/>
                    <a:gd name="T63" fmla="*/ 775 h 1613"/>
                    <a:gd name="T64" fmla="*/ 330 w 1140"/>
                    <a:gd name="T65" fmla="*/ 784 h 1613"/>
                    <a:gd name="T66" fmla="*/ 291 w 1140"/>
                    <a:gd name="T67" fmla="*/ 792 h 1613"/>
                    <a:gd name="T68" fmla="*/ 252 w 1140"/>
                    <a:gd name="T69" fmla="*/ 798 h 1613"/>
                    <a:gd name="T70" fmla="*/ 213 w 1140"/>
                    <a:gd name="T71" fmla="*/ 803 h 1613"/>
                    <a:gd name="T72" fmla="*/ 176 w 1140"/>
                    <a:gd name="T73" fmla="*/ 806 h 1613"/>
                    <a:gd name="T74" fmla="*/ 140 w 1140"/>
                    <a:gd name="T75" fmla="*/ 807 h 1613"/>
                    <a:gd name="T76" fmla="*/ 105 w 1140"/>
                    <a:gd name="T77" fmla="*/ 806 h 1613"/>
                    <a:gd name="T78" fmla="*/ 72 w 1140"/>
                    <a:gd name="T79" fmla="*/ 802 h 1613"/>
                    <a:gd name="T80" fmla="*/ 42 w 1140"/>
                    <a:gd name="T81" fmla="*/ 797 h 1613"/>
                    <a:gd name="T82" fmla="*/ 13 w 1140"/>
                    <a:gd name="T83" fmla="*/ 789 h 1613"/>
                    <a:gd name="T84" fmla="*/ 3 w 1140"/>
                    <a:gd name="T85" fmla="*/ 775 h 1613"/>
                    <a:gd name="T86" fmla="*/ 11 w 1140"/>
                    <a:gd name="T87" fmla="*/ 759 h 1613"/>
                    <a:gd name="T88" fmla="*/ 18 w 1140"/>
                    <a:gd name="T89" fmla="*/ 741 h 1613"/>
                    <a:gd name="T90" fmla="*/ 26 w 1140"/>
                    <a:gd name="T91" fmla="*/ 718 h 1613"/>
                    <a:gd name="T92" fmla="*/ 29 w 1140"/>
                    <a:gd name="T93" fmla="*/ 669 h 1613"/>
                    <a:gd name="T94" fmla="*/ 31 w 1140"/>
                    <a:gd name="T95" fmla="*/ 599 h 1613"/>
                    <a:gd name="T96" fmla="*/ 31 w 1140"/>
                    <a:gd name="T97" fmla="*/ 431 h 1613"/>
                    <a:gd name="T98" fmla="*/ 29 w 1140"/>
                    <a:gd name="T99" fmla="*/ 164 h 1613"/>
                    <a:gd name="T100" fmla="*/ 32 w 1140"/>
                    <a:gd name="T101" fmla="*/ 26 h 1613"/>
                    <a:gd name="T102" fmla="*/ 42 w 1140"/>
                    <a:gd name="T103" fmla="*/ 19 h 1613"/>
                    <a:gd name="T104" fmla="*/ 52 w 1140"/>
                    <a:gd name="T105" fmla="*/ 11 h 1613"/>
                    <a:gd name="T106" fmla="*/ 62 w 1140"/>
                    <a:gd name="T107" fmla="*/ 4 h 16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0"/>
                    <a:gd name="T163" fmla="*/ 0 h 1613"/>
                    <a:gd name="T164" fmla="*/ 1140 w 1140"/>
                    <a:gd name="T165" fmla="*/ 1613 h 16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0" h="1613">
                      <a:moveTo>
                        <a:pt x="132" y="0"/>
                      </a:moveTo>
                      <a:lnTo>
                        <a:pt x="160" y="0"/>
                      </a:lnTo>
                      <a:lnTo>
                        <a:pt x="189" y="0"/>
                      </a:lnTo>
                      <a:lnTo>
                        <a:pt x="216" y="1"/>
                      </a:lnTo>
                      <a:lnTo>
                        <a:pt x="245" y="1"/>
                      </a:lnTo>
                      <a:lnTo>
                        <a:pt x="273" y="1"/>
                      </a:lnTo>
                      <a:lnTo>
                        <a:pt x="301" y="1"/>
                      </a:lnTo>
                      <a:lnTo>
                        <a:pt x="329" y="1"/>
                      </a:lnTo>
                      <a:lnTo>
                        <a:pt x="357" y="1"/>
                      </a:lnTo>
                      <a:lnTo>
                        <a:pt x="386" y="2"/>
                      </a:lnTo>
                      <a:lnTo>
                        <a:pt x="413" y="2"/>
                      </a:lnTo>
                      <a:lnTo>
                        <a:pt x="441" y="2"/>
                      </a:lnTo>
                      <a:lnTo>
                        <a:pt x="470" y="2"/>
                      </a:lnTo>
                      <a:lnTo>
                        <a:pt x="498" y="2"/>
                      </a:lnTo>
                      <a:lnTo>
                        <a:pt x="525" y="3"/>
                      </a:lnTo>
                      <a:lnTo>
                        <a:pt x="554" y="3"/>
                      </a:lnTo>
                      <a:lnTo>
                        <a:pt x="582" y="3"/>
                      </a:lnTo>
                      <a:lnTo>
                        <a:pt x="610" y="3"/>
                      </a:lnTo>
                      <a:lnTo>
                        <a:pt x="638" y="3"/>
                      </a:lnTo>
                      <a:lnTo>
                        <a:pt x="666" y="5"/>
                      </a:lnTo>
                      <a:lnTo>
                        <a:pt x="695" y="5"/>
                      </a:lnTo>
                      <a:lnTo>
                        <a:pt x="722" y="5"/>
                      </a:lnTo>
                      <a:lnTo>
                        <a:pt x="750" y="5"/>
                      </a:lnTo>
                      <a:lnTo>
                        <a:pt x="779" y="5"/>
                      </a:lnTo>
                      <a:lnTo>
                        <a:pt x="806" y="5"/>
                      </a:lnTo>
                      <a:lnTo>
                        <a:pt x="834" y="6"/>
                      </a:lnTo>
                      <a:lnTo>
                        <a:pt x="863" y="6"/>
                      </a:lnTo>
                      <a:lnTo>
                        <a:pt x="890" y="6"/>
                      </a:lnTo>
                      <a:lnTo>
                        <a:pt x="918" y="6"/>
                      </a:lnTo>
                      <a:lnTo>
                        <a:pt x="946" y="6"/>
                      </a:lnTo>
                      <a:lnTo>
                        <a:pt x="974" y="7"/>
                      </a:lnTo>
                      <a:lnTo>
                        <a:pt x="1002" y="7"/>
                      </a:lnTo>
                      <a:lnTo>
                        <a:pt x="1030" y="7"/>
                      </a:lnTo>
                      <a:lnTo>
                        <a:pt x="1030" y="271"/>
                      </a:lnTo>
                      <a:lnTo>
                        <a:pt x="1030" y="533"/>
                      </a:lnTo>
                      <a:lnTo>
                        <a:pt x="1030" y="797"/>
                      </a:lnTo>
                      <a:lnTo>
                        <a:pt x="1030" y="1060"/>
                      </a:lnTo>
                      <a:lnTo>
                        <a:pt x="1029" y="1088"/>
                      </a:lnTo>
                      <a:lnTo>
                        <a:pt x="1029" y="1115"/>
                      </a:lnTo>
                      <a:lnTo>
                        <a:pt x="1027" y="1143"/>
                      </a:lnTo>
                      <a:lnTo>
                        <a:pt x="1026" y="1171"/>
                      </a:lnTo>
                      <a:lnTo>
                        <a:pt x="1027" y="1197"/>
                      </a:lnTo>
                      <a:lnTo>
                        <a:pt x="1030" y="1225"/>
                      </a:lnTo>
                      <a:lnTo>
                        <a:pt x="1033" y="1252"/>
                      </a:lnTo>
                      <a:lnTo>
                        <a:pt x="1040" y="1279"/>
                      </a:lnTo>
                      <a:lnTo>
                        <a:pt x="1053" y="1296"/>
                      </a:lnTo>
                      <a:lnTo>
                        <a:pt x="1065" y="1312"/>
                      </a:lnTo>
                      <a:lnTo>
                        <a:pt x="1078" y="1330"/>
                      </a:lnTo>
                      <a:lnTo>
                        <a:pt x="1091" y="1346"/>
                      </a:lnTo>
                      <a:lnTo>
                        <a:pt x="1102" y="1362"/>
                      </a:lnTo>
                      <a:lnTo>
                        <a:pt x="1115" y="1378"/>
                      </a:lnTo>
                      <a:lnTo>
                        <a:pt x="1128" y="1395"/>
                      </a:lnTo>
                      <a:lnTo>
                        <a:pt x="1140" y="1411"/>
                      </a:lnTo>
                      <a:lnTo>
                        <a:pt x="1107" y="1425"/>
                      </a:lnTo>
                      <a:lnTo>
                        <a:pt x="1074" y="1440"/>
                      </a:lnTo>
                      <a:lnTo>
                        <a:pt x="1038" y="1454"/>
                      </a:lnTo>
                      <a:lnTo>
                        <a:pt x="1002" y="1467"/>
                      </a:lnTo>
                      <a:lnTo>
                        <a:pt x="966" y="1481"/>
                      </a:lnTo>
                      <a:lnTo>
                        <a:pt x="928" y="1493"/>
                      </a:lnTo>
                      <a:lnTo>
                        <a:pt x="892" y="1505"/>
                      </a:lnTo>
                      <a:lnTo>
                        <a:pt x="854" y="1517"/>
                      </a:lnTo>
                      <a:lnTo>
                        <a:pt x="814" y="1528"/>
                      </a:lnTo>
                      <a:lnTo>
                        <a:pt x="776" y="1539"/>
                      </a:lnTo>
                      <a:lnTo>
                        <a:pt x="737" y="1549"/>
                      </a:lnTo>
                      <a:lnTo>
                        <a:pt x="698" y="1559"/>
                      </a:lnTo>
                      <a:lnTo>
                        <a:pt x="659" y="1567"/>
                      </a:lnTo>
                      <a:lnTo>
                        <a:pt x="620" y="1576"/>
                      </a:lnTo>
                      <a:lnTo>
                        <a:pt x="581" y="1583"/>
                      </a:lnTo>
                      <a:lnTo>
                        <a:pt x="541" y="1590"/>
                      </a:lnTo>
                      <a:lnTo>
                        <a:pt x="503" y="1596"/>
                      </a:lnTo>
                      <a:lnTo>
                        <a:pt x="464" y="1600"/>
                      </a:lnTo>
                      <a:lnTo>
                        <a:pt x="426" y="1605"/>
                      </a:lnTo>
                      <a:lnTo>
                        <a:pt x="389" y="1608"/>
                      </a:lnTo>
                      <a:lnTo>
                        <a:pt x="351" y="1611"/>
                      </a:lnTo>
                      <a:lnTo>
                        <a:pt x="316" y="1613"/>
                      </a:lnTo>
                      <a:lnTo>
                        <a:pt x="280" y="1613"/>
                      </a:lnTo>
                      <a:lnTo>
                        <a:pt x="244" y="1613"/>
                      </a:lnTo>
                      <a:lnTo>
                        <a:pt x="210" y="1611"/>
                      </a:lnTo>
                      <a:lnTo>
                        <a:pt x="176" y="1608"/>
                      </a:lnTo>
                      <a:lnTo>
                        <a:pt x="144" y="1604"/>
                      </a:lnTo>
                      <a:lnTo>
                        <a:pt x="113" y="1599"/>
                      </a:lnTo>
                      <a:lnTo>
                        <a:pt x="83" y="1593"/>
                      </a:lnTo>
                      <a:lnTo>
                        <a:pt x="54" y="1585"/>
                      </a:lnTo>
                      <a:lnTo>
                        <a:pt x="26" y="1577"/>
                      </a:lnTo>
                      <a:lnTo>
                        <a:pt x="0" y="1567"/>
                      </a:lnTo>
                      <a:lnTo>
                        <a:pt x="6" y="1550"/>
                      </a:lnTo>
                      <a:lnTo>
                        <a:pt x="13" y="1534"/>
                      </a:lnTo>
                      <a:lnTo>
                        <a:pt x="21" y="1517"/>
                      </a:lnTo>
                      <a:lnTo>
                        <a:pt x="29" y="1500"/>
                      </a:lnTo>
                      <a:lnTo>
                        <a:pt x="36" y="1482"/>
                      </a:lnTo>
                      <a:lnTo>
                        <a:pt x="44" y="1460"/>
                      </a:lnTo>
                      <a:lnTo>
                        <a:pt x="51" y="1436"/>
                      </a:lnTo>
                      <a:lnTo>
                        <a:pt x="56" y="1408"/>
                      </a:lnTo>
                      <a:lnTo>
                        <a:pt x="57" y="1338"/>
                      </a:lnTo>
                      <a:lnTo>
                        <a:pt x="60" y="1269"/>
                      </a:lnTo>
                      <a:lnTo>
                        <a:pt x="61" y="1198"/>
                      </a:lnTo>
                      <a:lnTo>
                        <a:pt x="62" y="1129"/>
                      </a:lnTo>
                      <a:lnTo>
                        <a:pt x="61" y="862"/>
                      </a:lnTo>
                      <a:lnTo>
                        <a:pt x="59" y="594"/>
                      </a:lnTo>
                      <a:lnTo>
                        <a:pt x="57" y="327"/>
                      </a:lnTo>
                      <a:lnTo>
                        <a:pt x="55" y="59"/>
                      </a:lnTo>
                      <a:lnTo>
                        <a:pt x="64" y="52"/>
                      </a:lnTo>
                      <a:lnTo>
                        <a:pt x="75" y="44"/>
                      </a:lnTo>
                      <a:lnTo>
                        <a:pt x="84" y="37"/>
                      </a:lnTo>
                      <a:lnTo>
                        <a:pt x="94" y="29"/>
                      </a:lnTo>
                      <a:lnTo>
                        <a:pt x="104" y="22"/>
                      </a:lnTo>
                      <a:lnTo>
                        <a:pt x="113" y="15"/>
                      </a:lnTo>
                      <a:lnTo>
                        <a:pt x="123" y="7"/>
                      </a:lnTo>
                      <a:lnTo>
                        <a:pt x="132" y="0"/>
                      </a:lnTo>
                      <a:close/>
                    </a:path>
                  </a:pathLst>
                </a:custGeom>
                <a:solidFill>
                  <a:srgbClr val="47474C"/>
                </a:solidFill>
                <a:ln w="9525">
                  <a:noFill/>
                  <a:round/>
                  <a:headEnd/>
                  <a:tailEnd/>
                </a:ln>
              </p:spPr>
              <p:txBody>
                <a:bodyPr/>
                <a:lstStyle/>
                <a:p>
                  <a:endParaRPr lang="en-US" sz="1725"/>
                </a:p>
              </p:txBody>
            </p:sp>
            <p:sp>
              <p:nvSpPr>
                <p:cNvPr id="5684" name="Freeform 257"/>
                <p:cNvSpPr>
                  <a:spLocks/>
                </p:cNvSpPr>
                <p:nvPr/>
              </p:nvSpPr>
              <p:spPr bwMode="auto">
                <a:xfrm>
                  <a:off x="527" y="872"/>
                  <a:ext cx="526" cy="788"/>
                </a:xfrm>
                <a:custGeom>
                  <a:avLst/>
                  <a:gdLst>
                    <a:gd name="T0" fmla="*/ 72 w 1051"/>
                    <a:gd name="T1" fmla="*/ 0 h 1576"/>
                    <a:gd name="T2" fmla="*/ 98 w 1051"/>
                    <a:gd name="T3" fmla="*/ 1 h 1576"/>
                    <a:gd name="T4" fmla="*/ 124 w 1051"/>
                    <a:gd name="T5" fmla="*/ 1 h 1576"/>
                    <a:gd name="T6" fmla="*/ 150 w 1051"/>
                    <a:gd name="T7" fmla="*/ 1 h 1576"/>
                    <a:gd name="T8" fmla="*/ 176 w 1051"/>
                    <a:gd name="T9" fmla="*/ 1 h 1576"/>
                    <a:gd name="T10" fmla="*/ 203 w 1051"/>
                    <a:gd name="T11" fmla="*/ 1 h 1576"/>
                    <a:gd name="T12" fmla="*/ 229 w 1051"/>
                    <a:gd name="T13" fmla="*/ 1 h 1576"/>
                    <a:gd name="T14" fmla="*/ 254 w 1051"/>
                    <a:gd name="T15" fmla="*/ 1 h 1576"/>
                    <a:gd name="T16" fmla="*/ 280 w 1051"/>
                    <a:gd name="T17" fmla="*/ 2 h 1576"/>
                    <a:gd name="T18" fmla="*/ 307 w 1051"/>
                    <a:gd name="T19" fmla="*/ 2 h 1576"/>
                    <a:gd name="T20" fmla="*/ 333 w 1051"/>
                    <a:gd name="T21" fmla="*/ 2 h 1576"/>
                    <a:gd name="T22" fmla="*/ 359 w 1051"/>
                    <a:gd name="T23" fmla="*/ 3 h 1576"/>
                    <a:gd name="T24" fmla="*/ 385 w 1051"/>
                    <a:gd name="T25" fmla="*/ 3 h 1576"/>
                    <a:gd name="T26" fmla="*/ 411 w 1051"/>
                    <a:gd name="T27" fmla="*/ 3 h 1576"/>
                    <a:gd name="T28" fmla="*/ 436 w 1051"/>
                    <a:gd name="T29" fmla="*/ 3 h 1576"/>
                    <a:gd name="T30" fmla="*/ 462 w 1051"/>
                    <a:gd name="T31" fmla="*/ 3 h 1576"/>
                    <a:gd name="T32" fmla="*/ 475 w 1051"/>
                    <a:gd name="T33" fmla="*/ 125 h 1576"/>
                    <a:gd name="T34" fmla="*/ 475 w 1051"/>
                    <a:gd name="T35" fmla="*/ 370 h 1576"/>
                    <a:gd name="T36" fmla="*/ 475 w 1051"/>
                    <a:gd name="T37" fmla="*/ 504 h 1576"/>
                    <a:gd name="T38" fmla="*/ 474 w 1051"/>
                    <a:gd name="T39" fmla="*/ 530 h 1576"/>
                    <a:gd name="T40" fmla="*/ 474 w 1051"/>
                    <a:gd name="T41" fmla="*/ 556 h 1576"/>
                    <a:gd name="T42" fmla="*/ 477 w 1051"/>
                    <a:gd name="T43" fmla="*/ 581 h 1576"/>
                    <a:gd name="T44" fmla="*/ 485 w 1051"/>
                    <a:gd name="T45" fmla="*/ 601 h 1576"/>
                    <a:gd name="T46" fmla="*/ 497 w 1051"/>
                    <a:gd name="T47" fmla="*/ 617 h 1576"/>
                    <a:gd name="T48" fmla="*/ 508 w 1051"/>
                    <a:gd name="T49" fmla="*/ 632 h 1576"/>
                    <a:gd name="T50" fmla="*/ 520 w 1051"/>
                    <a:gd name="T51" fmla="*/ 648 h 1576"/>
                    <a:gd name="T52" fmla="*/ 510 w 1051"/>
                    <a:gd name="T53" fmla="*/ 662 h 1576"/>
                    <a:gd name="T54" fmla="*/ 479 w 1051"/>
                    <a:gd name="T55" fmla="*/ 676 h 1576"/>
                    <a:gd name="T56" fmla="*/ 446 w 1051"/>
                    <a:gd name="T57" fmla="*/ 690 h 1576"/>
                    <a:gd name="T58" fmla="*/ 411 w 1051"/>
                    <a:gd name="T59" fmla="*/ 704 h 1576"/>
                    <a:gd name="T60" fmla="*/ 376 w 1051"/>
                    <a:gd name="T61" fmla="*/ 718 h 1576"/>
                    <a:gd name="T62" fmla="*/ 340 w 1051"/>
                    <a:gd name="T63" fmla="*/ 731 h 1576"/>
                    <a:gd name="T64" fmla="*/ 305 w 1051"/>
                    <a:gd name="T65" fmla="*/ 744 h 1576"/>
                    <a:gd name="T66" fmla="*/ 269 w 1051"/>
                    <a:gd name="T67" fmla="*/ 756 h 1576"/>
                    <a:gd name="T68" fmla="*/ 233 w 1051"/>
                    <a:gd name="T69" fmla="*/ 766 h 1576"/>
                    <a:gd name="T70" fmla="*/ 198 w 1051"/>
                    <a:gd name="T71" fmla="*/ 775 h 1576"/>
                    <a:gd name="T72" fmla="*/ 163 w 1051"/>
                    <a:gd name="T73" fmla="*/ 782 h 1576"/>
                    <a:gd name="T74" fmla="*/ 130 w 1051"/>
                    <a:gd name="T75" fmla="*/ 786 h 1576"/>
                    <a:gd name="T76" fmla="*/ 98 w 1051"/>
                    <a:gd name="T77" fmla="*/ 788 h 1576"/>
                    <a:gd name="T78" fmla="*/ 68 w 1051"/>
                    <a:gd name="T79" fmla="*/ 788 h 1576"/>
                    <a:gd name="T80" fmla="*/ 39 w 1051"/>
                    <a:gd name="T81" fmla="*/ 784 h 1576"/>
                    <a:gd name="T82" fmla="*/ 13 w 1051"/>
                    <a:gd name="T83" fmla="*/ 778 h 1576"/>
                    <a:gd name="T84" fmla="*/ 3 w 1051"/>
                    <a:gd name="T85" fmla="*/ 765 h 1576"/>
                    <a:gd name="T86" fmla="*/ 9 w 1051"/>
                    <a:gd name="T87" fmla="*/ 750 h 1576"/>
                    <a:gd name="T88" fmla="*/ 15 w 1051"/>
                    <a:gd name="T89" fmla="*/ 733 h 1576"/>
                    <a:gd name="T90" fmla="*/ 21 w 1051"/>
                    <a:gd name="T91" fmla="*/ 712 h 1576"/>
                    <a:gd name="T92" fmla="*/ 24 w 1051"/>
                    <a:gd name="T93" fmla="*/ 656 h 1576"/>
                    <a:gd name="T94" fmla="*/ 25 w 1051"/>
                    <a:gd name="T95" fmla="*/ 569 h 1576"/>
                    <a:gd name="T96" fmla="*/ 25 w 1051"/>
                    <a:gd name="T97" fmla="*/ 401 h 1576"/>
                    <a:gd name="T98" fmla="*/ 23 w 1051"/>
                    <a:gd name="T99" fmla="*/ 152 h 1576"/>
                    <a:gd name="T100" fmla="*/ 28 w 1051"/>
                    <a:gd name="T101" fmla="*/ 24 h 1576"/>
                    <a:gd name="T102" fmla="*/ 37 w 1051"/>
                    <a:gd name="T103" fmla="*/ 18 h 1576"/>
                    <a:gd name="T104" fmla="*/ 45 w 1051"/>
                    <a:gd name="T105" fmla="*/ 11 h 1576"/>
                    <a:gd name="T106" fmla="*/ 55 w 1051"/>
                    <a:gd name="T107" fmla="*/ 3 h 15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51"/>
                    <a:gd name="T163" fmla="*/ 0 h 1576"/>
                    <a:gd name="T164" fmla="*/ 1051 w 1051"/>
                    <a:gd name="T165" fmla="*/ 1576 h 15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51" h="1576">
                      <a:moveTo>
                        <a:pt x="118" y="0"/>
                      </a:moveTo>
                      <a:lnTo>
                        <a:pt x="144" y="0"/>
                      </a:lnTo>
                      <a:lnTo>
                        <a:pt x="170" y="0"/>
                      </a:lnTo>
                      <a:lnTo>
                        <a:pt x="196" y="1"/>
                      </a:lnTo>
                      <a:lnTo>
                        <a:pt x="222" y="1"/>
                      </a:lnTo>
                      <a:lnTo>
                        <a:pt x="248" y="1"/>
                      </a:lnTo>
                      <a:lnTo>
                        <a:pt x="275" y="1"/>
                      </a:lnTo>
                      <a:lnTo>
                        <a:pt x="300" y="1"/>
                      </a:lnTo>
                      <a:lnTo>
                        <a:pt x="326" y="1"/>
                      </a:lnTo>
                      <a:lnTo>
                        <a:pt x="352" y="1"/>
                      </a:lnTo>
                      <a:lnTo>
                        <a:pt x="378" y="2"/>
                      </a:lnTo>
                      <a:lnTo>
                        <a:pt x="405" y="2"/>
                      </a:lnTo>
                      <a:lnTo>
                        <a:pt x="430" y="2"/>
                      </a:lnTo>
                      <a:lnTo>
                        <a:pt x="457" y="2"/>
                      </a:lnTo>
                      <a:lnTo>
                        <a:pt x="483" y="2"/>
                      </a:lnTo>
                      <a:lnTo>
                        <a:pt x="508" y="2"/>
                      </a:lnTo>
                      <a:lnTo>
                        <a:pt x="535" y="2"/>
                      </a:lnTo>
                      <a:lnTo>
                        <a:pt x="560" y="4"/>
                      </a:lnTo>
                      <a:lnTo>
                        <a:pt x="587" y="4"/>
                      </a:lnTo>
                      <a:lnTo>
                        <a:pt x="613" y="4"/>
                      </a:lnTo>
                      <a:lnTo>
                        <a:pt x="639" y="4"/>
                      </a:lnTo>
                      <a:lnTo>
                        <a:pt x="665" y="4"/>
                      </a:lnTo>
                      <a:lnTo>
                        <a:pt x="690" y="4"/>
                      </a:lnTo>
                      <a:lnTo>
                        <a:pt x="717" y="5"/>
                      </a:lnTo>
                      <a:lnTo>
                        <a:pt x="742" y="5"/>
                      </a:lnTo>
                      <a:lnTo>
                        <a:pt x="769" y="5"/>
                      </a:lnTo>
                      <a:lnTo>
                        <a:pt x="794" y="5"/>
                      </a:lnTo>
                      <a:lnTo>
                        <a:pt x="821" y="5"/>
                      </a:lnTo>
                      <a:lnTo>
                        <a:pt x="846" y="5"/>
                      </a:lnTo>
                      <a:lnTo>
                        <a:pt x="872" y="5"/>
                      </a:lnTo>
                      <a:lnTo>
                        <a:pt x="898" y="6"/>
                      </a:lnTo>
                      <a:lnTo>
                        <a:pt x="924" y="6"/>
                      </a:lnTo>
                      <a:lnTo>
                        <a:pt x="950" y="6"/>
                      </a:lnTo>
                      <a:lnTo>
                        <a:pt x="950" y="251"/>
                      </a:lnTo>
                      <a:lnTo>
                        <a:pt x="950" y="496"/>
                      </a:lnTo>
                      <a:lnTo>
                        <a:pt x="950" y="740"/>
                      </a:lnTo>
                      <a:lnTo>
                        <a:pt x="950" y="983"/>
                      </a:lnTo>
                      <a:lnTo>
                        <a:pt x="949" y="1008"/>
                      </a:lnTo>
                      <a:lnTo>
                        <a:pt x="949" y="1035"/>
                      </a:lnTo>
                      <a:lnTo>
                        <a:pt x="947" y="1060"/>
                      </a:lnTo>
                      <a:lnTo>
                        <a:pt x="946" y="1087"/>
                      </a:lnTo>
                      <a:lnTo>
                        <a:pt x="947" y="1112"/>
                      </a:lnTo>
                      <a:lnTo>
                        <a:pt x="950" y="1136"/>
                      </a:lnTo>
                      <a:lnTo>
                        <a:pt x="953" y="1162"/>
                      </a:lnTo>
                      <a:lnTo>
                        <a:pt x="959" y="1187"/>
                      </a:lnTo>
                      <a:lnTo>
                        <a:pt x="970" y="1202"/>
                      </a:lnTo>
                      <a:lnTo>
                        <a:pt x="982" y="1218"/>
                      </a:lnTo>
                      <a:lnTo>
                        <a:pt x="993" y="1233"/>
                      </a:lnTo>
                      <a:lnTo>
                        <a:pt x="1005" y="1248"/>
                      </a:lnTo>
                      <a:lnTo>
                        <a:pt x="1016" y="1264"/>
                      </a:lnTo>
                      <a:lnTo>
                        <a:pt x="1028" y="1279"/>
                      </a:lnTo>
                      <a:lnTo>
                        <a:pt x="1040" y="1295"/>
                      </a:lnTo>
                      <a:lnTo>
                        <a:pt x="1051" y="1310"/>
                      </a:lnTo>
                      <a:lnTo>
                        <a:pt x="1020" y="1324"/>
                      </a:lnTo>
                      <a:lnTo>
                        <a:pt x="989" y="1338"/>
                      </a:lnTo>
                      <a:lnTo>
                        <a:pt x="957" y="1352"/>
                      </a:lnTo>
                      <a:lnTo>
                        <a:pt x="924" y="1365"/>
                      </a:lnTo>
                      <a:lnTo>
                        <a:pt x="891" y="1380"/>
                      </a:lnTo>
                      <a:lnTo>
                        <a:pt x="856" y="1394"/>
                      </a:lnTo>
                      <a:lnTo>
                        <a:pt x="822" y="1408"/>
                      </a:lnTo>
                      <a:lnTo>
                        <a:pt x="787" y="1422"/>
                      </a:lnTo>
                      <a:lnTo>
                        <a:pt x="752" y="1436"/>
                      </a:lnTo>
                      <a:lnTo>
                        <a:pt x="716" y="1450"/>
                      </a:lnTo>
                      <a:lnTo>
                        <a:pt x="680" y="1462"/>
                      </a:lnTo>
                      <a:lnTo>
                        <a:pt x="644" y="1476"/>
                      </a:lnTo>
                      <a:lnTo>
                        <a:pt x="609" y="1488"/>
                      </a:lnTo>
                      <a:lnTo>
                        <a:pt x="573" y="1500"/>
                      </a:lnTo>
                      <a:lnTo>
                        <a:pt x="537" y="1511"/>
                      </a:lnTo>
                      <a:lnTo>
                        <a:pt x="502" y="1521"/>
                      </a:lnTo>
                      <a:lnTo>
                        <a:pt x="466" y="1531"/>
                      </a:lnTo>
                      <a:lnTo>
                        <a:pt x="430" y="1541"/>
                      </a:lnTo>
                      <a:lnTo>
                        <a:pt x="396" y="1549"/>
                      </a:lnTo>
                      <a:lnTo>
                        <a:pt x="361" y="1556"/>
                      </a:lnTo>
                      <a:lnTo>
                        <a:pt x="326" y="1563"/>
                      </a:lnTo>
                      <a:lnTo>
                        <a:pt x="293" y="1567"/>
                      </a:lnTo>
                      <a:lnTo>
                        <a:pt x="260" y="1572"/>
                      </a:lnTo>
                      <a:lnTo>
                        <a:pt x="227" y="1574"/>
                      </a:lnTo>
                      <a:lnTo>
                        <a:pt x="196" y="1576"/>
                      </a:lnTo>
                      <a:lnTo>
                        <a:pt x="165" y="1576"/>
                      </a:lnTo>
                      <a:lnTo>
                        <a:pt x="135" y="1575"/>
                      </a:lnTo>
                      <a:lnTo>
                        <a:pt x="106" y="1573"/>
                      </a:lnTo>
                      <a:lnTo>
                        <a:pt x="78" y="1568"/>
                      </a:lnTo>
                      <a:lnTo>
                        <a:pt x="51" y="1563"/>
                      </a:lnTo>
                      <a:lnTo>
                        <a:pt x="25" y="1556"/>
                      </a:lnTo>
                      <a:lnTo>
                        <a:pt x="0" y="1546"/>
                      </a:lnTo>
                      <a:lnTo>
                        <a:pt x="5" y="1530"/>
                      </a:lnTo>
                      <a:lnTo>
                        <a:pt x="11" y="1515"/>
                      </a:lnTo>
                      <a:lnTo>
                        <a:pt x="18" y="1500"/>
                      </a:lnTo>
                      <a:lnTo>
                        <a:pt x="23" y="1484"/>
                      </a:lnTo>
                      <a:lnTo>
                        <a:pt x="30" y="1466"/>
                      </a:lnTo>
                      <a:lnTo>
                        <a:pt x="36" y="1446"/>
                      </a:lnTo>
                      <a:lnTo>
                        <a:pt x="42" y="1424"/>
                      </a:lnTo>
                      <a:lnTo>
                        <a:pt x="46" y="1398"/>
                      </a:lnTo>
                      <a:lnTo>
                        <a:pt x="48" y="1311"/>
                      </a:lnTo>
                      <a:lnTo>
                        <a:pt x="49" y="1224"/>
                      </a:lnTo>
                      <a:lnTo>
                        <a:pt x="49" y="1137"/>
                      </a:lnTo>
                      <a:lnTo>
                        <a:pt x="50" y="1051"/>
                      </a:lnTo>
                      <a:lnTo>
                        <a:pt x="49" y="802"/>
                      </a:lnTo>
                      <a:lnTo>
                        <a:pt x="48" y="553"/>
                      </a:lnTo>
                      <a:lnTo>
                        <a:pt x="46" y="304"/>
                      </a:lnTo>
                      <a:lnTo>
                        <a:pt x="45" y="54"/>
                      </a:lnTo>
                      <a:lnTo>
                        <a:pt x="55" y="47"/>
                      </a:lnTo>
                      <a:lnTo>
                        <a:pt x="64" y="42"/>
                      </a:lnTo>
                      <a:lnTo>
                        <a:pt x="73" y="35"/>
                      </a:lnTo>
                      <a:lnTo>
                        <a:pt x="82" y="28"/>
                      </a:lnTo>
                      <a:lnTo>
                        <a:pt x="90" y="21"/>
                      </a:lnTo>
                      <a:lnTo>
                        <a:pt x="99" y="14"/>
                      </a:lnTo>
                      <a:lnTo>
                        <a:pt x="109" y="7"/>
                      </a:lnTo>
                      <a:lnTo>
                        <a:pt x="118" y="0"/>
                      </a:lnTo>
                      <a:close/>
                    </a:path>
                  </a:pathLst>
                </a:custGeom>
                <a:solidFill>
                  <a:srgbClr val="4F4F54"/>
                </a:solidFill>
                <a:ln w="9525">
                  <a:noFill/>
                  <a:round/>
                  <a:headEnd/>
                  <a:tailEnd/>
                </a:ln>
              </p:spPr>
              <p:txBody>
                <a:bodyPr/>
                <a:lstStyle/>
                <a:p>
                  <a:endParaRPr lang="en-US" sz="1725"/>
                </a:p>
              </p:txBody>
            </p:sp>
            <p:sp>
              <p:nvSpPr>
                <p:cNvPr id="5685" name="Freeform 258"/>
                <p:cNvSpPr>
                  <a:spLocks/>
                </p:cNvSpPr>
                <p:nvPr/>
              </p:nvSpPr>
              <p:spPr bwMode="auto">
                <a:xfrm>
                  <a:off x="534" y="872"/>
                  <a:ext cx="479" cy="773"/>
                </a:xfrm>
                <a:custGeom>
                  <a:avLst/>
                  <a:gdLst>
                    <a:gd name="T0" fmla="*/ 62 w 960"/>
                    <a:gd name="T1" fmla="*/ 0 h 1548"/>
                    <a:gd name="T2" fmla="*/ 86 w 960"/>
                    <a:gd name="T3" fmla="*/ 0 h 1548"/>
                    <a:gd name="T4" fmla="*/ 110 w 960"/>
                    <a:gd name="T5" fmla="*/ 0 h 1548"/>
                    <a:gd name="T6" fmla="*/ 134 w 960"/>
                    <a:gd name="T7" fmla="*/ 0 h 1548"/>
                    <a:gd name="T8" fmla="*/ 158 w 960"/>
                    <a:gd name="T9" fmla="*/ 1 h 1548"/>
                    <a:gd name="T10" fmla="*/ 182 w 960"/>
                    <a:gd name="T11" fmla="*/ 1 h 1548"/>
                    <a:gd name="T12" fmla="*/ 206 w 960"/>
                    <a:gd name="T13" fmla="*/ 1 h 1548"/>
                    <a:gd name="T14" fmla="*/ 230 w 960"/>
                    <a:gd name="T15" fmla="*/ 2 h 1548"/>
                    <a:gd name="T16" fmla="*/ 254 w 960"/>
                    <a:gd name="T17" fmla="*/ 2 h 1548"/>
                    <a:gd name="T18" fmla="*/ 278 w 960"/>
                    <a:gd name="T19" fmla="*/ 2 h 1548"/>
                    <a:gd name="T20" fmla="*/ 302 w 960"/>
                    <a:gd name="T21" fmla="*/ 2 h 1548"/>
                    <a:gd name="T22" fmla="*/ 325 w 960"/>
                    <a:gd name="T23" fmla="*/ 2 h 1548"/>
                    <a:gd name="T24" fmla="*/ 350 w 960"/>
                    <a:gd name="T25" fmla="*/ 3 h 1548"/>
                    <a:gd name="T26" fmla="*/ 373 w 960"/>
                    <a:gd name="T27" fmla="*/ 3 h 1548"/>
                    <a:gd name="T28" fmla="*/ 397 w 960"/>
                    <a:gd name="T29" fmla="*/ 3 h 1548"/>
                    <a:gd name="T30" fmla="*/ 421 w 960"/>
                    <a:gd name="T31" fmla="*/ 3 h 1548"/>
                    <a:gd name="T32" fmla="*/ 433 w 960"/>
                    <a:gd name="T33" fmla="*/ 116 h 1548"/>
                    <a:gd name="T34" fmla="*/ 433 w 960"/>
                    <a:gd name="T35" fmla="*/ 341 h 1548"/>
                    <a:gd name="T36" fmla="*/ 432 w 960"/>
                    <a:gd name="T37" fmla="*/ 465 h 1548"/>
                    <a:gd name="T38" fmla="*/ 432 w 960"/>
                    <a:gd name="T39" fmla="*/ 490 h 1548"/>
                    <a:gd name="T40" fmla="*/ 432 w 960"/>
                    <a:gd name="T41" fmla="*/ 513 h 1548"/>
                    <a:gd name="T42" fmla="*/ 435 w 960"/>
                    <a:gd name="T43" fmla="*/ 536 h 1548"/>
                    <a:gd name="T44" fmla="*/ 443 w 960"/>
                    <a:gd name="T45" fmla="*/ 554 h 1548"/>
                    <a:gd name="T46" fmla="*/ 453 w 960"/>
                    <a:gd name="T47" fmla="*/ 568 h 1548"/>
                    <a:gd name="T48" fmla="*/ 464 w 960"/>
                    <a:gd name="T49" fmla="*/ 582 h 1548"/>
                    <a:gd name="T50" fmla="*/ 474 w 960"/>
                    <a:gd name="T51" fmla="*/ 597 h 1548"/>
                    <a:gd name="T52" fmla="*/ 465 w 960"/>
                    <a:gd name="T53" fmla="*/ 610 h 1548"/>
                    <a:gd name="T54" fmla="*/ 436 w 960"/>
                    <a:gd name="T55" fmla="*/ 624 h 1548"/>
                    <a:gd name="T56" fmla="*/ 405 w 960"/>
                    <a:gd name="T57" fmla="*/ 639 h 1548"/>
                    <a:gd name="T58" fmla="*/ 374 w 960"/>
                    <a:gd name="T59" fmla="*/ 655 h 1548"/>
                    <a:gd name="T60" fmla="*/ 342 w 960"/>
                    <a:gd name="T61" fmla="*/ 672 h 1548"/>
                    <a:gd name="T62" fmla="*/ 310 w 960"/>
                    <a:gd name="T63" fmla="*/ 688 h 1548"/>
                    <a:gd name="T64" fmla="*/ 278 w 960"/>
                    <a:gd name="T65" fmla="*/ 704 h 1548"/>
                    <a:gd name="T66" fmla="*/ 245 w 960"/>
                    <a:gd name="T67" fmla="*/ 719 h 1548"/>
                    <a:gd name="T68" fmla="*/ 213 w 960"/>
                    <a:gd name="T69" fmla="*/ 733 h 1548"/>
                    <a:gd name="T70" fmla="*/ 181 w 960"/>
                    <a:gd name="T71" fmla="*/ 746 h 1548"/>
                    <a:gd name="T72" fmla="*/ 150 w 960"/>
                    <a:gd name="T73" fmla="*/ 757 h 1548"/>
                    <a:gd name="T74" fmla="*/ 119 w 960"/>
                    <a:gd name="T75" fmla="*/ 765 h 1548"/>
                    <a:gd name="T76" fmla="*/ 90 w 960"/>
                    <a:gd name="T77" fmla="*/ 771 h 1548"/>
                    <a:gd name="T78" fmla="*/ 62 w 960"/>
                    <a:gd name="T79" fmla="*/ 773 h 1548"/>
                    <a:gd name="T80" fmla="*/ 36 w 960"/>
                    <a:gd name="T81" fmla="*/ 772 h 1548"/>
                    <a:gd name="T82" fmla="*/ 11 w 960"/>
                    <a:gd name="T83" fmla="*/ 767 h 1548"/>
                    <a:gd name="T84" fmla="*/ 4 w 960"/>
                    <a:gd name="T85" fmla="*/ 748 h 1548"/>
                    <a:gd name="T86" fmla="*/ 13 w 960"/>
                    <a:gd name="T87" fmla="*/ 716 h 1548"/>
                    <a:gd name="T88" fmla="*/ 17 w 960"/>
                    <a:gd name="T89" fmla="*/ 642 h 1548"/>
                    <a:gd name="T90" fmla="*/ 18 w 960"/>
                    <a:gd name="T91" fmla="*/ 539 h 1548"/>
                    <a:gd name="T92" fmla="*/ 18 w 960"/>
                    <a:gd name="T93" fmla="*/ 372 h 1548"/>
                    <a:gd name="T94" fmla="*/ 17 w 960"/>
                    <a:gd name="T95" fmla="*/ 141 h 1548"/>
                    <a:gd name="T96" fmla="*/ 21 w 960"/>
                    <a:gd name="T97" fmla="*/ 22 h 1548"/>
                    <a:gd name="T98" fmla="*/ 29 w 960"/>
                    <a:gd name="T99" fmla="*/ 16 h 1548"/>
                    <a:gd name="T100" fmla="*/ 37 w 960"/>
                    <a:gd name="T101" fmla="*/ 10 h 1548"/>
                    <a:gd name="T102" fmla="*/ 46 w 960"/>
                    <a:gd name="T103" fmla="*/ 3 h 15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60"/>
                    <a:gd name="T157" fmla="*/ 0 h 1548"/>
                    <a:gd name="T158" fmla="*/ 960 w 960"/>
                    <a:gd name="T159" fmla="*/ 1548 h 15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60" h="1548">
                      <a:moveTo>
                        <a:pt x="100" y="0"/>
                      </a:moveTo>
                      <a:lnTo>
                        <a:pt x="125" y="0"/>
                      </a:lnTo>
                      <a:lnTo>
                        <a:pt x="149" y="0"/>
                      </a:lnTo>
                      <a:lnTo>
                        <a:pt x="173" y="1"/>
                      </a:lnTo>
                      <a:lnTo>
                        <a:pt x="197" y="1"/>
                      </a:lnTo>
                      <a:lnTo>
                        <a:pt x="220" y="1"/>
                      </a:lnTo>
                      <a:lnTo>
                        <a:pt x="244" y="1"/>
                      </a:lnTo>
                      <a:lnTo>
                        <a:pt x="269" y="1"/>
                      </a:lnTo>
                      <a:lnTo>
                        <a:pt x="293" y="1"/>
                      </a:lnTo>
                      <a:lnTo>
                        <a:pt x="317" y="2"/>
                      </a:lnTo>
                      <a:lnTo>
                        <a:pt x="341" y="2"/>
                      </a:lnTo>
                      <a:lnTo>
                        <a:pt x="365" y="2"/>
                      </a:lnTo>
                      <a:lnTo>
                        <a:pt x="388" y="2"/>
                      </a:lnTo>
                      <a:lnTo>
                        <a:pt x="413" y="2"/>
                      </a:lnTo>
                      <a:lnTo>
                        <a:pt x="437" y="4"/>
                      </a:lnTo>
                      <a:lnTo>
                        <a:pt x="461" y="4"/>
                      </a:lnTo>
                      <a:lnTo>
                        <a:pt x="485" y="4"/>
                      </a:lnTo>
                      <a:lnTo>
                        <a:pt x="509" y="4"/>
                      </a:lnTo>
                      <a:lnTo>
                        <a:pt x="532" y="4"/>
                      </a:lnTo>
                      <a:lnTo>
                        <a:pt x="557" y="5"/>
                      </a:lnTo>
                      <a:lnTo>
                        <a:pt x="581" y="5"/>
                      </a:lnTo>
                      <a:lnTo>
                        <a:pt x="605" y="5"/>
                      </a:lnTo>
                      <a:lnTo>
                        <a:pt x="629" y="5"/>
                      </a:lnTo>
                      <a:lnTo>
                        <a:pt x="652" y="5"/>
                      </a:lnTo>
                      <a:lnTo>
                        <a:pt x="676" y="5"/>
                      </a:lnTo>
                      <a:lnTo>
                        <a:pt x="701" y="6"/>
                      </a:lnTo>
                      <a:lnTo>
                        <a:pt x="725" y="6"/>
                      </a:lnTo>
                      <a:lnTo>
                        <a:pt x="748" y="6"/>
                      </a:lnTo>
                      <a:lnTo>
                        <a:pt x="772" y="6"/>
                      </a:lnTo>
                      <a:lnTo>
                        <a:pt x="796" y="6"/>
                      </a:lnTo>
                      <a:lnTo>
                        <a:pt x="820" y="7"/>
                      </a:lnTo>
                      <a:lnTo>
                        <a:pt x="843" y="7"/>
                      </a:lnTo>
                      <a:lnTo>
                        <a:pt x="868" y="7"/>
                      </a:lnTo>
                      <a:lnTo>
                        <a:pt x="868" y="233"/>
                      </a:lnTo>
                      <a:lnTo>
                        <a:pt x="868" y="459"/>
                      </a:lnTo>
                      <a:lnTo>
                        <a:pt x="868" y="683"/>
                      </a:lnTo>
                      <a:lnTo>
                        <a:pt x="868" y="908"/>
                      </a:lnTo>
                      <a:lnTo>
                        <a:pt x="866" y="932"/>
                      </a:lnTo>
                      <a:lnTo>
                        <a:pt x="866" y="956"/>
                      </a:lnTo>
                      <a:lnTo>
                        <a:pt x="866" y="981"/>
                      </a:lnTo>
                      <a:lnTo>
                        <a:pt x="865" y="1004"/>
                      </a:lnTo>
                      <a:lnTo>
                        <a:pt x="866" y="1027"/>
                      </a:lnTo>
                      <a:lnTo>
                        <a:pt x="868" y="1050"/>
                      </a:lnTo>
                      <a:lnTo>
                        <a:pt x="871" y="1073"/>
                      </a:lnTo>
                      <a:lnTo>
                        <a:pt x="877" y="1096"/>
                      </a:lnTo>
                      <a:lnTo>
                        <a:pt x="887" y="1110"/>
                      </a:lnTo>
                      <a:lnTo>
                        <a:pt x="897" y="1125"/>
                      </a:lnTo>
                      <a:lnTo>
                        <a:pt x="908" y="1138"/>
                      </a:lnTo>
                      <a:lnTo>
                        <a:pt x="918" y="1152"/>
                      </a:lnTo>
                      <a:lnTo>
                        <a:pt x="929" y="1166"/>
                      </a:lnTo>
                      <a:lnTo>
                        <a:pt x="939" y="1180"/>
                      </a:lnTo>
                      <a:lnTo>
                        <a:pt x="949" y="1195"/>
                      </a:lnTo>
                      <a:lnTo>
                        <a:pt x="960" y="1209"/>
                      </a:lnTo>
                      <a:lnTo>
                        <a:pt x="932" y="1221"/>
                      </a:lnTo>
                      <a:lnTo>
                        <a:pt x="902" y="1235"/>
                      </a:lnTo>
                      <a:lnTo>
                        <a:pt x="873" y="1249"/>
                      </a:lnTo>
                      <a:lnTo>
                        <a:pt x="843" y="1264"/>
                      </a:lnTo>
                      <a:lnTo>
                        <a:pt x="812" y="1280"/>
                      </a:lnTo>
                      <a:lnTo>
                        <a:pt x="781" y="1296"/>
                      </a:lnTo>
                      <a:lnTo>
                        <a:pt x="750" y="1312"/>
                      </a:lnTo>
                      <a:lnTo>
                        <a:pt x="718" y="1329"/>
                      </a:lnTo>
                      <a:lnTo>
                        <a:pt x="686" y="1345"/>
                      </a:lnTo>
                      <a:lnTo>
                        <a:pt x="653" y="1361"/>
                      </a:lnTo>
                      <a:lnTo>
                        <a:pt x="621" y="1378"/>
                      </a:lnTo>
                      <a:lnTo>
                        <a:pt x="589" y="1394"/>
                      </a:lnTo>
                      <a:lnTo>
                        <a:pt x="557" y="1409"/>
                      </a:lnTo>
                      <a:lnTo>
                        <a:pt x="523" y="1425"/>
                      </a:lnTo>
                      <a:lnTo>
                        <a:pt x="491" y="1440"/>
                      </a:lnTo>
                      <a:lnTo>
                        <a:pt x="459" y="1454"/>
                      </a:lnTo>
                      <a:lnTo>
                        <a:pt x="426" y="1468"/>
                      </a:lnTo>
                      <a:lnTo>
                        <a:pt x="394" y="1482"/>
                      </a:lnTo>
                      <a:lnTo>
                        <a:pt x="362" y="1493"/>
                      </a:lnTo>
                      <a:lnTo>
                        <a:pt x="331" y="1505"/>
                      </a:lnTo>
                      <a:lnTo>
                        <a:pt x="300" y="1515"/>
                      </a:lnTo>
                      <a:lnTo>
                        <a:pt x="269" y="1524"/>
                      </a:lnTo>
                      <a:lnTo>
                        <a:pt x="239" y="1531"/>
                      </a:lnTo>
                      <a:lnTo>
                        <a:pt x="210" y="1538"/>
                      </a:lnTo>
                      <a:lnTo>
                        <a:pt x="181" y="1543"/>
                      </a:lnTo>
                      <a:lnTo>
                        <a:pt x="152" y="1546"/>
                      </a:lnTo>
                      <a:lnTo>
                        <a:pt x="125" y="1548"/>
                      </a:lnTo>
                      <a:lnTo>
                        <a:pt x="98" y="1548"/>
                      </a:lnTo>
                      <a:lnTo>
                        <a:pt x="72" y="1546"/>
                      </a:lnTo>
                      <a:lnTo>
                        <a:pt x="47" y="1542"/>
                      </a:lnTo>
                      <a:lnTo>
                        <a:pt x="23" y="1536"/>
                      </a:lnTo>
                      <a:lnTo>
                        <a:pt x="0" y="1528"/>
                      </a:lnTo>
                      <a:lnTo>
                        <a:pt x="8" y="1498"/>
                      </a:lnTo>
                      <a:lnTo>
                        <a:pt x="17" y="1468"/>
                      </a:lnTo>
                      <a:lnTo>
                        <a:pt x="27" y="1433"/>
                      </a:lnTo>
                      <a:lnTo>
                        <a:pt x="33" y="1389"/>
                      </a:lnTo>
                      <a:lnTo>
                        <a:pt x="35" y="1285"/>
                      </a:lnTo>
                      <a:lnTo>
                        <a:pt x="36" y="1181"/>
                      </a:lnTo>
                      <a:lnTo>
                        <a:pt x="36" y="1079"/>
                      </a:lnTo>
                      <a:lnTo>
                        <a:pt x="37" y="975"/>
                      </a:lnTo>
                      <a:lnTo>
                        <a:pt x="36" y="744"/>
                      </a:lnTo>
                      <a:lnTo>
                        <a:pt x="36" y="514"/>
                      </a:lnTo>
                      <a:lnTo>
                        <a:pt x="35" y="282"/>
                      </a:lnTo>
                      <a:lnTo>
                        <a:pt x="33" y="52"/>
                      </a:lnTo>
                      <a:lnTo>
                        <a:pt x="42" y="45"/>
                      </a:lnTo>
                      <a:lnTo>
                        <a:pt x="50" y="39"/>
                      </a:lnTo>
                      <a:lnTo>
                        <a:pt x="59" y="32"/>
                      </a:lnTo>
                      <a:lnTo>
                        <a:pt x="67" y="25"/>
                      </a:lnTo>
                      <a:lnTo>
                        <a:pt x="75" y="20"/>
                      </a:lnTo>
                      <a:lnTo>
                        <a:pt x="84" y="13"/>
                      </a:lnTo>
                      <a:lnTo>
                        <a:pt x="92" y="7"/>
                      </a:lnTo>
                      <a:lnTo>
                        <a:pt x="100" y="0"/>
                      </a:lnTo>
                      <a:close/>
                    </a:path>
                  </a:pathLst>
                </a:custGeom>
                <a:solidFill>
                  <a:srgbClr val="56595B"/>
                </a:solidFill>
                <a:ln w="9525">
                  <a:noFill/>
                  <a:round/>
                  <a:headEnd/>
                  <a:tailEnd/>
                </a:ln>
              </p:spPr>
              <p:txBody>
                <a:bodyPr/>
                <a:lstStyle/>
                <a:p>
                  <a:endParaRPr lang="en-US" sz="1725"/>
                </a:p>
              </p:txBody>
            </p:sp>
            <p:sp>
              <p:nvSpPr>
                <p:cNvPr id="5686" name="Freeform 259"/>
                <p:cNvSpPr>
                  <a:spLocks/>
                </p:cNvSpPr>
                <p:nvPr/>
              </p:nvSpPr>
              <p:spPr bwMode="auto">
                <a:xfrm>
                  <a:off x="540" y="872"/>
                  <a:ext cx="434" cy="761"/>
                </a:xfrm>
                <a:custGeom>
                  <a:avLst/>
                  <a:gdLst>
                    <a:gd name="T0" fmla="*/ 63 w 868"/>
                    <a:gd name="T1" fmla="*/ 0 h 1521"/>
                    <a:gd name="T2" fmla="*/ 108 w 868"/>
                    <a:gd name="T3" fmla="*/ 1 h 1521"/>
                    <a:gd name="T4" fmla="*/ 152 w 868"/>
                    <a:gd name="T5" fmla="*/ 2 h 1521"/>
                    <a:gd name="T6" fmla="*/ 196 w 868"/>
                    <a:gd name="T7" fmla="*/ 2 h 1521"/>
                    <a:gd name="T8" fmla="*/ 239 w 868"/>
                    <a:gd name="T9" fmla="*/ 2 h 1521"/>
                    <a:gd name="T10" fmla="*/ 284 w 868"/>
                    <a:gd name="T11" fmla="*/ 3 h 1521"/>
                    <a:gd name="T12" fmla="*/ 328 w 868"/>
                    <a:gd name="T13" fmla="*/ 3 h 1521"/>
                    <a:gd name="T14" fmla="*/ 372 w 868"/>
                    <a:gd name="T15" fmla="*/ 4 h 1521"/>
                    <a:gd name="T16" fmla="*/ 394 w 868"/>
                    <a:gd name="T17" fmla="*/ 107 h 1521"/>
                    <a:gd name="T18" fmla="*/ 394 w 868"/>
                    <a:gd name="T19" fmla="*/ 314 h 1521"/>
                    <a:gd name="T20" fmla="*/ 394 w 868"/>
                    <a:gd name="T21" fmla="*/ 428 h 1521"/>
                    <a:gd name="T22" fmla="*/ 394 w 868"/>
                    <a:gd name="T23" fmla="*/ 450 h 1521"/>
                    <a:gd name="T24" fmla="*/ 394 w 868"/>
                    <a:gd name="T25" fmla="*/ 471 h 1521"/>
                    <a:gd name="T26" fmla="*/ 396 w 868"/>
                    <a:gd name="T27" fmla="*/ 492 h 1521"/>
                    <a:gd name="T28" fmla="*/ 403 w 868"/>
                    <a:gd name="T29" fmla="*/ 509 h 1521"/>
                    <a:gd name="T30" fmla="*/ 412 w 868"/>
                    <a:gd name="T31" fmla="*/ 522 h 1521"/>
                    <a:gd name="T32" fmla="*/ 421 w 868"/>
                    <a:gd name="T33" fmla="*/ 534 h 1521"/>
                    <a:gd name="T34" fmla="*/ 430 w 868"/>
                    <a:gd name="T35" fmla="*/ 547 h 1521"/>
                    <a:gd name="T36" fmla="*/ 422 w 868"/>
                    <a:gd name="T37" fmla="*/ 559 h 1521"/>
                    <a:gd name="T38" fmla="*/ 395 w 868"/>
                    <a:gd name="T39" fmla="*/ 574 h 1521"/>
                    <a:gd name="T40" fmla="*/ 368 w 868"/>
                    <a:gd name="T41" fmla="*/ 590 h 1521"/>
                    <a:gd name="T42" fmla="*/ 339 w 868"/>
                    <a:gd name="T43" fmla="*/ 607 h 1521"/>
                    <a:gd name="T44" fmla="*/ 311 w 868"/>
                    <a:gd name="T45" fmla="*/ 626 h 1521"/>
                    <a:gd name="T46" fmla="*/ 281 w 868"/>
                    <a:gd name="T47" fmla="*/ 646 h 1521"/>
                    <a:gd name="T48" fmla="*/ 252 w 868"/>
                    <a:gd name="T49" fmla="*/ 665 h 1521"/>
                    <a:gd name="T50" fmla="*/ 223 w 868"/>
                    <a:gd name="T51" fmla="*/ 684 h 1521"/>
                    <a:gd name="T52" fmla="*/ 194 w 868"/>
                    <a:gd name="T53" fmla="*/ 702 h 1521"/>
                    <a:gd name="T54" fmla="*/ 165 w 868"/>
                    <a:gd name="T55" fmla="*/ 719 h 1521"/>
                    <a:gd name="T56" fmla="*/ 137 w 868"/>
                    <a:gd name="T57" fmla="*/ 733 h 1521"/>
                    <a:gd name="T58" fmla="*/ 109 w 868"/>
                    <a:gd name="T59" fmla="*/ 745 h 1521"/>
                    <a:gd name="T60" fmla="*/ 82 w 868"/>
                    <a:gd name="T61" fmla="*/ 754 h 1521"/>
                    <a:gd name="T62" fmla="*/ 57 w 868"/>
                    <a:gd name="T63" fmla="*/ 760 h 1521"/>
                    <a:gd name="T64" fmla="*/ 34 w 868"/>
                    <a:gd name="T65" fmla="*/ 761 h 1521"/>
                    <a:gd name="T66" fmla="*/ 10 w 868"/>
                    <a:gd name="T67" fmla="*/ 757 h 1521"/>
                    <a:gd name="T68" fmla="*/ 2 w 868"/>
                    <a:gd name="T69" fmla="*/ 740 h 1521"/>
                    <a:gd name="T70" fmla="*/ 8 w 868"/>
                    <a:gd name="T71" fmla="*/ 710 h 1521"/>
                    <a:gd name="T72" fmla="*/ 11 w 868"/>
                    <a:gd name="T73" fmla="*/ 629 h 1521"/>
                    <a:gd name="T74" fmla="*/ 12 w 868"/>
                    <a:gd name="T75" fmla="*/ 509 h 1521"/>
                    <a:gd name="T76" fmla="*/ 12 w 868"/>
                    <a:gd name="T77" fmla="*/ 343 h 1521"/>
                    <a:gd name="T78" fmla="*/ 11 w 868"/>
                    <a:gd name="T79" fmla="*/ 131 h 1521"/>
                    <a:gd name="T80" fmla="*/ 15 w 868"/>
                    <a:gd name="T81" fmla="*/ 21 h 1521"/>
                    <a:gd name="T82" fmla="*/ 23 w 868"/>
                    <a:gd name="T83" fmla="*/ 15 h 1521"/>
                    <a:gd name="T84" fmla="*/ 30 w 868"/>
                    <a:gd name="T85" fmla="*/ 9 h 1521"/>
                    <a:gd name="T86" fmla="*/ 38 w 868"/>
                    <a:gd name="T87" fmla="*/ 3 h 15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68"/>
                    <a:gd name="T133" fmla="*/ 0 h 1521"/>
                    <a:gd name="T134" fmla="*/ 868 w 868"/>
                    <a:gd name="T135" fmla="*/ 1521 h 15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68" h="1521">
                      <a:moveTo>
                        <a:pt x="83" y="0"/>
                      </a:moveTo>
                      <a:lnTo>
                        <a:pt x="126" y="0"/>
                      </a:lnTo>
                      <a:lnTo>
                        <a:pt x="171" y="1"/>
                      </a:lnTo>
                      <a:lnTo>
                        <a:pt x="215" y="1"/>
                      </a:lnTo>
                      <a:lnTo>
                        <a:pt x="259" y="1"/>
                      </a:lnTo>
                      <a:lnTo>
                        <a:pt x="303" y="3"/>
                      </a:lnTo>
                      <a:lnTo>
                        <a:pt x="348" y="3"/>
                      </a:lnTo>
                      <a:lnTo>
                        <a:pt x="391" y="4"/>
                      </a:lnTo>
                      <a:lnTo>
                        <a:pt x="435" y="4"/>
                      </a:lnTo>
                      <a:lnTo>
                        <a:pt x="479" y="4"/>
                      </a:lnTo>
                      <a:lnTo>
                        <a:pt x="524" y="5"/>
                      </a:lnTo>
                      <a:lnTo>
                        <a:pt x="568" y="5"/>
                      </a:lnTo>
                      <a:lnTo>
                        <a:pt x="611" y="5"/>
                      </a:lnTo>
                      <a:lnTo>
                        <a:pt x="655" y="6"/>
                      </a:lnTo>
                      <a:lnTo>
                        <a:pt x="700" y="6"/>
                      </a:lnTo>
                      <a:lnTo>
                        <a:pt x="744" y="7"/>
                      </a:lnTo>
                      <a:lnTo>
                        <a:pt x="788" y="7"/>
                      </a:lnTo>
                      <a:lnTo>
                        <a:pt x="788" y="213"/>
                      </a:lnTo>
                      <a:lnTo>
                        <a:pt x="788" y="421"/>
                      </a:lnTo>
                      <a:lnTo>
                        <a:pt x="788" y="627"/>
                      </a:lnTo>
                      <a:lnTo>
                        <a:pt x="788" y="834"/>
                      </a:lnTo>
                      <a:lnTo>
                        <a:pt x="788" y="856"/>
                      </a:lnTo>
                      <a:lnTo>
                        <a:pt x="787" y="877"/>
                      </a:lnTo>
                      <a:lnTo>
                        <a:pt x="787" y="899"/>
                      </a:lnTo>
                      <a:lnTo>
                        <a:pt x="785" y="921"/>
                      </a:lnTo>
                      <a:lnTo>
                        <a:pt x="787" y="942"/>
                      </a:lnTo>
                      <a:lnTo>
                        <a:pt x="788" y="962"/>
                      </a:lnTo>
                      <a:lnTo>
                        <a:pt x="791" y="983"/>
                      </a:lnTo>
                      <a:lnTo>
                        <a:pt x="796" y="1004"/>
                      </a:lnTo>
                      <a:lnTo>
                        <a:pt x="805" y="1017"/>
                      </a:lnTo>
                      <a:lnTo>
                        <a:pt x="814" y="1029"/>
                      </a:lnTo>
                      <a:lnTo>
                        <a:pt x="823" y="1043"/>
                      </a:lnTo>
                      <a:lnTo>
                        <a:pt x="833" y="1056"/>
                      </a:lnTo>
                      <a:lnTo>
                        <a:pt x="841" y="1068"/>
                      </a:lnTo>
                      <a:lnTo>
                        <a:pt x="850" y="1081"/>
                      </a:lnTo>
                      <a:lnTo>
                        <a:pt x="859" y="1094"/>
                      </a:lnTo>
                      <a:lnTo>
                        <a:pt x="868" y="1106"/>
                      </a:lnTo>
                      <a:lnTo>
                        <a:pt x="843" y="1118"/>
                      </a:lnTo>
                      <a:lnTo>
                        <a:pt x="817" y="1132"/>
                      </a:lnTo>
                      <a:lnTo>
                        <a:pt x="790" y="1147"/>
                      </a:lnTo>
                      <a:lnTo>
                        <a:pt x="762" y="1162"/>
                      </a:lnTo>
                      <a:lnTo>
                        <a:pt x="735" y="1179"/>
                      </a:lnTo>
                      <a:lnTo>
                        <a:pt x="707" y="1196"/>
                      </a:lnTo>
                      <a:lnTo>
                        <a:pt x="678" y="1214"/>
                      </a:lnTo>
                      <a:lnTo>
                        <a:pt x="649" y="1233"/>
                      </a:lnTo>
                      <a:lnTo>
                        <a:pt x="621" y="1252"/>
                      </a:lnTo>
                      <a:lnTo>
                        <a:pt x="592" y="1271"/>
                      </a:lnTo>
                      <a:lnTo>
                        <a:pt x="562" y="1291"/>
                      </a:lnTo>
                      <a:lnTo>
                        <a:pt x="533" y="1310"/>
                      </a:lnTo>
                      <a:lnTo>
                        <a:pt x="504" y="1330"/>
                      </a:lnTo>
                      <a:lnTo>
                        <a:pt x="474" y="1348"/>
                      </a:lnTo>
                      <a:lnTo>
                        <a:pt x="446" y="1368"/>
                      </a:lnTo>
                      <a:lnTo>
                        <a:pt x="416" y="1386"/>
                      </a:lnTo>
                      <a:lnTo>
                        <a:pt x="387" y="1404"/>
                      </a:lnTo>
                      <a:lnTo>
                        <a:pt x="358" y="1421"/>
                      </a:lnTo>
                      <a:lnTo>
                        <a:pt x="329" y="1437"/>
                      </a:lnTo>
                      <a:lnTo>
                        <a:pt x="300" y="1452"/>
                      </a:lnTo>
                      <a:lnTo>
                        <a:pt x="273" y="1466"/>
                      </a:lnTo>
                      <a:lnTo>
                        <a:pt x="245" y="1479"/>
                      </a:lnTo>
                      <a:lnTo>
                        <a:pt x="217" y="1490"/>
                      </a:lnTo>
                      <a:lnTo>
                        <a:pt x="191" y="1499"/>
                      </a:lnTo>
                      <a:lnTo>
                        <a:pt x="164" y="1507"/>
                      </a:lnTo>
                      <a:lnTo>
                        <a:pt x="139" y="1514"/>
                      </a:lnTo>
                      <a:lnTo>
                        <a:pt x="114" y="1519"/>
                      </a:lnTo>
                      <a:lnTo>
                        <a:pt x="90" y="1521"/>
                      </a:lnTo>
                      <a:lnTo>
                        <a:pt x="67" y="1521"/>
                      </a:lnTo>
                      <a:lnTo>
                        <a:pt x="44" y="1519"/>
                      </a:lnTo>
                      <a:lnTo>
                        <a:pt x="20" y="1514"/>
                      </a:lnTo>
                      <a:lnTo>
                        <a:pt x="0" y="1507"/>
                      </a:lnTo>
                      <a:lnTo>
                        <a:pt x="4" y="1480"/>
                      </a:lnTo>
                      <a:lnTo>
                        <a:pt x="10" y="1452"/>
                      </a:lnTo>
                      <a:lnTo>
                        <a:pt x="16" y="1420"/>
                      </a:lnTo>
                      <a:lnTo>
                        <a:pt x="20" y="1378"/>
                      </a:lnTo>
                      <a:lnTo>
                        <a:pt x="22" y="1258"/>
                      </a:lnTo>
                      <a:lnTo>
                        <a:pt x="22" y="1137"/>
                      </a:lnTo>
                      <a:lnTo>
                        <a:pt x="23" y="1018"/>
                      </a:lnTo>
                      <a:lnTo>
                        <a:pt x="23" y="897"/>
                      </a:lnTo>
                      <a:lnTo>
                        <a:pt x="23" y="686"/>
                      </a:lnTo>
                      <a:lnTo>
                        <a:pt x="23" y="474"/>
                      </a:lnTo>
                      <a:lnTo>
                        <a:pt x="22" y="261"/>
                      </a:lnTo>
                      <a:lnTo>
                        <a:pt x="22" y="47"/>
                      </a:lnTo>
                      <a:lnTo>
                        <a:pt x="30" y="42"/>
                      </a:lnTo>
                      <a:lnTo>
                        <a:pt x="37" y="36"/>
                      </a:lnTo>
                      <a:lnTo>
                        <a:pt x="45" y="29"/>
                      </a:lnTo>
                      <a:lnTo>
                        <a:pt x="53" y="23"/>
                      </a:lnTo>
                      <a:lnTo>
                        <a:pt x="60" y="17"/>
                      </a:lnTo>
                      <a:lnTo>
                        <a:pt x="68" y="12"/>
                      </a:lnTo>
                      <a:lnTo>
                        <a:pt x="75" y="6"/>
                      </a:lnTo>
                      <a:lnTo>
                        <a:pt x="83" y="0"/>
                      </a:lnTo>
                      <a:close/>
                    </a:path>
                  </a:pathLst>
                </a:custGeom>
                <a:solidFill>
                  <a:srgbClr val="606366"/>
                </a:solidFill>
                <a:ln w="9525">
                  <a:noFill/>
                  <a:round/>
                  <a:headEnd/>
                  <a:tailEnd/>
                </a:ln>
              </p:spPr>
              <p:txBody>
                <a:bodyPr/>
                <a:lstStyle/>
                <a:p>
                  <a:endParaRPr lang="en-US" sz="1725"/>
                </a:p>
              </p:txBody>
            </p:sp>
            <p:sp>
              <p:nvSpPr>
                <p:cNvPr id="5687" name="Freeform 260"/>
                <p:cNvSpPr>
                  <a:spLocks/>
                </p:cNvSpPr>
                <p:nvPr/>
              </p:nvSpPr>
              <p:spPr bwMode="auto">
                <a:xfrm>
                  <a:off x="546" y="872"/>
                  <a:ext cx="390" cy="749"/>
                </a:xfrm>
                <a:custGeom>
                  <a:avLst/>
                  <a:gdLst>
                    <a:gd name="T0" fmla="*/ 54 w 781"/>
                    <a:gd name="T1" fmla="*/ 0 h 1498"/>
                    <a:gd name="T2" fmla="*/ 94 w 781"/>
                    <a:gd name="T3" fmla="*/ 1 h 1498"/>
                    <a:gd name="T4" fmla="*/ 134 w 781"/>
                    <a:gd name="T5" fmla="*/ 1 h 1498"/>
                    <a:gd name="T6" fmla="*/ 174 w 781"/>
                    <a:gd name="T7" fmla="*/ 2 h 1498"/>
                    <a:gd name="T8" fmla="*/ 214 w 781"/>
                    <a:gd name="T9" fmla="*/ 2 h 1498"/>
                    <a:gd name="T10" fmla="*/ 254 w 781"/>
                    <a:gd name="T11" fmla="*/ 3 h 1498"/>
                    <a:gd name="T12" fmla="*/ 294 w 781"/>
                    <a:gd name="T13" fmla="*/ 3 h 1498"/>
                    <a:gd name="T14" fmla="*/ 333 w 781"/>
                    <a:gd name="T15" fmla="*/ 3 h 1498"/>
                    <a:gd name="T16" fmla="*/ 354 w 781"/>
                    <a:gd name="T17" fmla="*/ 97 h 1498"/>
                    <a:gd name="T18" fmla="*/ 354 w 781"/>
                    <a:gd name="T19" fmla="*/ 286 h 1498"/>
                    <a:gd name="T20" fmla="*/ 354 w 781"/>
                    <a:gd name="T21" fmla="*/ 389 h 1498"/>
                    <a:gd name="T22" fmla="*/ 353 w 781"/>
                    <a:gd name="T23" fmla="*/ 409 h 1498"/>
                    <a:gd name="T24" fmla="*/ 354 w 781"/>
                    <a:gd name="T25" fmla="*/ 429 h 1498"/>
                    <a:gd name="T26" fmla="*/ 355 w 781"/>
                    <a:gd name="T27" fmla="*/ 447 h 1498"/>
                    <a:gd name="T28" fmla="*/ 362 w 781"/>
                    <a:gd name="T29" fmla="*/ 462 h 1498"/>
                    <a:gd name="T30" fmla="*/ 370 w 781"/>
                    <a:gd name="T31" fmla="*/ 473 h 1498"/>
                    <a:gd name="T32" fmla="*/ 378 w 781"/>
                    <a:gd name="T33" fmla="*/ 486 h 1498"/>
                    <a:gd name="T34" fmla="*/ 386 w 781"/>
                    <a:gd name="T35" fmla="*/ 497 h 1498"/>
                    <a:gd name="T36" fmla="*/ 379 w 781"/>
                    <a:gd name="T37" fmla="*/ 509 h 1498"/>
                    <a:gd name="T38" fmla="*/ 355 w 781"/>
                    <a:gd name="T39" fmla="*/ 523 h 1498"/>
                    <a:gd name="T40" fmla="*/ 330 w 781"/>
                    <a:gd name="T41" fmla="*/ 540 h 1498"/>
                    <a:gd name="T42" fmla="*/ 305 w 781"/>
                    <a:gd name="T43" fmla="*/ 559 h 1498"/>
                    <a:gd name="T44" fmla="*/ 279 w 781"/>
                    <a:gd name="T45" fmla="*/ 581 h 1498"/>
                    <a:gd name="T46" fmla="*/ 253 w 781"/>
                    <a:gd name="T47" fmla="*/ 603 h 1498"/>
                    <a:gd name="T48" fmla="*/ 226 w 781"/>
                    <a:gd name="T49" fmla="*/ 626 h 1498"/>
                    <a:gd name="T50" fmla="*/ 200 w 781"/>
                    <a:gd name="T51" fmla="*/ 649 h 1498"/>
                    <a:gd name="T52" fmla="*/ 174 w 781"/>
                    <a:gd name="T53" fmla="*/ 671 h 1498"/>
                    <a:gd name="T54" fmla="*/ 148 w 781"/>
                    <a:gd name="T55" fmla="*/ 691 h 1498"/>
                    <a:gd name="T56" fmla="*/ 123 w 781"/>
                    <a:gd name="T57" fmla="*/ 710 h 1498"/>
                    <a:gd name="T58" fmla="*/ 99 w 781"/>
                    <a:gd name="T59" fmla="*/ 725 h 1498"/>
                    <a:gd name="T60" fmla="*/ 75 w 781"/>
                    <a:gd name="T61" fmla="*/ 738 h 1498"/>
                    <a:gd name="T62" fmla="*/ 52 w 781"/>
                    <a:gd name="T63" fmla="*/ 746 h 1498"/>
                    <a:gd name="T64" fmla="*/ 30 w 781"/>
                    <a:gd name="T65" fmla="*/ 749 h 1498"/>
                    <a:gd name="T66" fmla="*/ 10 w 781"/>
                    <a:gd name="T67" fmla="*/ 748 h 1498"/>
                    <a:gd name="T68" fmla="*/ 1 w 781"/>
                    <a:gd name="T69" fmla="*/ 731 h 1498"/>
                    <a:gd name="T70" fmla="*/ 3 w 781"/>
                    <a:gd name="T71" fmla="*/ 703 h 1498"/>
                    <a:gd name="T72" fmla="*/ 5 w 781"/>
                    <a:gd name="T73" fmla="*/ 616 h 1498"/>
                    <a:gd name="T74" fmla="*/ 5 w 781"/>
                    <a:gd name="T75" fmla="*/ 479 h 1498"/>
                    <a:gd name="T76" fmla="*/ 6 w 781"/>
                    <a:gd name="T77" fmla="*/ 314 h 1498"/>
                    <a:gd name="T78" fmla="*/ 6 w 781"/>
                    <a:gd name="T79" fmla="*/ 119 h 1498"/>
                    <a:gd name="T80" fmla="*/ 9 w 781"/>
                    <a:gd name="T81" fmla="*/ 19 h 1498"/>
                    <a:gd name="T82" fmla="*/ 16 w 781"/>
                    <a:gd name="T83" fmla="*/ 14 h 1498"/>
                    <a:gd name="T84" fmla="*/ 24 w 781"/>
                    <a:gd name="T85" fmla="*/ 9 h 1498"/>
                    <a:gd name="T86" fmla="*/ 30 w 781"/>
                    <a:gd name="T87" fmla="*/ 3 h 14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1"/>
                    <a:gd name="T133" fmla="*/ 0 h 1498"/>
                    <a:gd name="T134" fmla="*/ 781 w 781"/>
                    <a:gd name="T135" fmla="*/ 1498 h 14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1" h="1498">
                      <a:moveTo>
                        <a:pt x="68" y="0"/>
                      </a:moveTo>
                      <a:lnTo>
                        <a:pt x="109" y="0"/>
                      </a:lnTo>
                      <a:lnTo>
                        <a:pt x="148" y="1"/>
                      </a:lnTo>
                      <a:lnTo>
                        <a:pt x="188" y="1"/>
                      </a:lnTo>
                      <a:lnTo>
                        <a:pt x="228" y="1"/>
                      </a:lnTo>
                      <a:lnTo>
                        <a:pt x="268" y="3"/>
                      </a:lnTo>
                      <a:lnTo>
                        <a:pt x="308" y="3"/>
                      </a:lnTo>
                      <a:lnTo>
                        <a:pt x="348" y="4"/>
                      </a:lnTo>
                      <a:lnTo>
                        <a:pt x="389" y="4"/>
                      </a:lnTo>
                      <a:lnTo>
                        <a:pt x="428" y="4"/>
                      </a:lnTo>
                      <a:lnTo>
                        <a:pt x="468" y="5"/>
                      </a:lnTo>
                      <a:lnTo>
                        <a:pt x="508" y="5"/>
                      </a:lnTo>
                      <a:lnTo>
                        <a:pt x="547" y="5"/>
                      </a:lnTo>
                      <a:lnTo>
                        <a:pt x="588" y="6"/>
                      </a:lnTo>
                      <a:lnTo>
                        <a:pt x="628" y="6"/>
                      </a:lnTo>
                      <a:lnTo>
                        <a:pt x="667" y="7"/>
                      </a:lnTo>
                      <a:lnTo>
                        <a:pt x="708" y="7"/>
                      </a:lnTo>
                      <a:lnTo>
                        <a:pt x="708" y="195"/>
                      </a:lnTo>
                      <a:lnTo>
                        <a:pt x="708" y="383"/>
                      </a:lnTo>
                      <a:lnTo>
                        <a:pt x="708" y="571"/>
                      </a:lnTo>
                      <a:lnTo>
                        <a:pt x="708" y="758"/>
                      </a:lnTo>
                      <a:lnTo>
                        <a:pt x="708" y="779"/>
                      </a:lnTo>
                      <a:lnTo>
                        <a:pt x="708" y="799"/>
                      </a:lnTo>
                      <a:lnTo>
                        <a:pt x="706" y="819"/>
                      </a:lnTo>
                      <a:lnTo>
                        <a:pt x="706" y="840"/>
                      </a:lnTo>
                      <a:lnTo>
                        <a:pt x="708" y="859"/>
                      </a:lnTo>
                      <a:lnTo>
                        <a:pt x="709" y="876"/>
                      </a:lnTo>
                      <a:lnTo>
                        <a:pt x="711" y="894"/>
                      </a:lnTo>
                      <a:lnTo>
                        <a:pt x="716" y="913"/>
                      </a:lnTo>
                      <a:lnTo>
                        <a:pt x="724" y="924"/>
                      </a:lnTo>
                      <a:lnTo>
                        <a:pt x="732" y="936"/>
                      </a:lnTo>
                      <a:lnTo>
                        <a:pt x="740" y="947"/>
                      </a:lnTo>
                      <a:lnTo>
                        <a:pt x="749" y="959"/>
                      </a:lnTo>
                      <a:lnTo>
                        <a:pt x="757" y="972"/>
                      </a:lnTo>
                      <a:lnTo>
                        <a:pt x="765" y="983"/>
                      </a:lnTo>
                      <a:lnTo>
                        <a:pt x="773" y="995"/>
                      </a:lnTo>
                      <a:lnTo>
                        <a:pt x="781" y="1006"/>
                      </a:lnTo>
                      <a:lnTo>
                        <a:pt x="758" y="1018"/>
                      </a:lnTo>
                      <a:lnTo>
                        <a:pt x="734" y="1030"/>
                      </a:lnTo>
                      <a:lnTo>
                        <a:pt x="710" y="1045"/>
                      </a:lnTo>
                      <a:lnTo>
                        <a:pt x="685" y="1061"/>
                      </a:lnTo>
                      <a:lnTo>
                        <a:pt x="660" y="1080"/>
                      </a:lnTo>
                      <a:lnTo>
                        <a:pt x="635" y="1098"/>
                      </a:lnTo>
                      <a:lnTo>
                        <a:pt x="610" y="1118"/>
                      </a:lnTo>
                      <a:lnTo>
                        <a:pt x="583" y="1140"/>
                      </a:lnTo>
                      <a:lnTo>
                        <a:pt x="558" y="1161"/>
                      </a:lnTo>
                      <a:lnTo>
                        <a:pt x="531" y="1184"/>
                      </a:lnTo>
                      <a:lnTo>
                        <a:pt x="506" y="1205"/>
                      </a:lnTo>
                      <a:lnTo>
                        <a:pt x="480" y="1229"/>
                      </a:lnTo>
                      <a:lnTo>
                        <a:pt x="453" y="1252"/>
                      </a:lnTo>
                      <a:lnTo>
                        <a:pt x="427" y="1275"/>
                      </a:lnTo>
                      <a:lnTo>
                        <a:pt x="401" y="1297"/>
                      </a:lnTo>
                      <a:lnTo>
                        <a:pt x="375" y="1320"/>
                      </a:lnTo>
                      <a:lnTo>
                        <a:pt x="349" y="1341"/>
                      </a:lnTo>
                      <a:lnTo>
                        <a:pt x="323" y="1362"/>
                      </a:lnTo>
                      <a:lnTo>
                        <a:pt x="297" y="1382"/>
                      </a:lnTo>
                      <a:lnTo>
                        <a:pt x="272" y="1401"/>
                      </a:lnTo>
                      <a:lnTo>
                        <a:pt x="247" y="1419"/>
                      </a:lnTo>
                      <a:lnTo>
                        <a:pt x="223" y="1435"/>
                      </a:lnTo>
                      <a:lnTo>
                        <a:pt x="198" y="1450"/>
                      </a:lnTo>
                      <a:lnTo>
                        <a:pt x="174" y="1464"/>
                      </a:lnTo>
                      <a:lnTo>
                        <a:pt x="150" y="1475"/>
                      </a:lnTo>
                      <a:lnTo>
                        <a:pt x="127" y="1484"/>
                      </a:lnTo>
                      <a:lnTo>
                        <a:pt x="105" y="1491"/>
                      </a:lnTo>
                      <a:lnTo>
                        <a:pt x="82" y="1496"/>
                      </a:lnTo>
                      <a:lnTo>
                        <a:pt x="61" y="1498"/>
                      </a:lnTo>
                      <a:lnTo>
                        <a:pt x="41" y="1498"/>
                      </a:lnTo>
                      <a:lnTo>
                        <a:pt x="20" y="1495"/>
                      </a:lnTo>
                      <a:lnTo>
                        <a:pt x="0" y="1489"/>
                      </a:lnTo>
                      <a:lnTo>
                        <a:pt x="3" y="1462"/>
                      </a:lnTo>
                      <a:lnTo>
                        <a:pt x="5" y="1436"/>
                      </a:lnTo>
                      <a:lnTo>
                        <a:pt x="7" y="1406"/>
                      </a:lnTo>
                      <a:lnTo>
                        <a:pt x="9" y="1369"/>
                      </a:lnTo>
                      <a:lnTo>
                        <a:pt x="11" y="1232"/>
                      </a:lnTo>
                      <a:lnTo>
                        <a:pt x="11" y="1095"/>
                      </a:lnTo>
                      <a:lnTo>
                        <a:pt x="11" y="959"/>
                      </a:lnTo>
                      <a:lnTo>
                        <a:pt x="12" y="823"/>
                      </a:lnTo>
                      <a:lnTo>
                        <a:pt x="12" y="628"/>
                      </a:lnTo>
                      <a:lnTo>
                        <a:pt x="12" y="433"/>
                      </a:lnTo>
                      <a:lnTo>
                        <a:pt x="12" y="239"/>
                      </a:lnTo>
                      <a:lnTo>
                        <a:pt x="12" y="44"/>
                      </a:lnTo>
                      <a:lnTo>
                        <a:pt x="19" y="38"/>
                      </a:lnTo>
                      <a:lnTo>
                        <a:pt x="26" y="34"/>
                      </a:lnTo>
                      <a:lnTo>
                        <a:pt x="33" y="28"/>
                      </a:lnTo>
                      <a:lnTo>
                        <a:pt x="41" y="22"/>
                      </a:lnTo>
                      <a:lnTo>
                        <a:pt x="48" y="17"/>
                      </a:lnTo>
                      <a:lnTo>
                        <a:pt x="54" y="12"/>
                      </a:lnTo>
                      <a:lnTo>
                        <a:pt x="61" y="6"/>
                      </a:lnTo>
                      <a:lnTo>
                        <a:pt x="68" y="0"/>
                      </a:lnTo>
                      <a:close/>
                    </a:path>
                  </a:pathLst>
                </a:custGeom>
                <a:solidFill>
                  <a:srgbClr val="6B6B6D"/>
                </a:solidFill>
                <a:ln w="9525">
                  <a:noFill/>
                  <a:round/>
                  <a:headEnd/>
                  <a:tailEnd/>
                </a:ln>
              </p:spPr>
              <p:txBody>
                <a:bodyPr/>
                <a:lstStyle/>
                <a:p>
                  <a:endParaRPr lang="en-US" sz="1725"/>
                </a:p>
              </p:txBody>
            </p:sp>
            <p:sp>
              <p:nvSpPr>
                <p:cNvPr id="5688" name="Freeform 261"/>
                <p:cNvSpPr>
                  <a:spLocks/>
                </p:cNvSpPr>
                <p:nvPr/>
              </p:nvSpPr>
              <p:spPr bwMode="auto">
                <a:xfrm>
                  <a:off x="550" y="873"/>
                  <a:ext cx="347" cy="737"/>
                </a:xfrm>
                <a:custGeom>
                  <a:avLst/>
                  <a:gdLst>
                    <a:gd name="T0" fmla="*/ 45 w 694"/>
                    <a:gd name="T1" fmla="*/ 0 h 1475"/>
                    <a:gd name="T2" fmla="*/ 81 w 694"/>
                    <a:gd name="T3" fmla="*/ 1 h 1475"/>
                    <a:gd name="T4" fmla="*/ 117 w 694"/>
                    <a:gd name="T5" fmla="*/ 1 h 1475"/>
                    <a:gd name="T6" fmla="*/ 153 w 694"/>
                    <a:gd name="T7" fmla="*/ 2 h 1475"/>
                    <a:gd name="T8" fmla="*/ 189 w 694"/>
                    <a:gd name="T9" fmla="*/ 2 h 1475"/>
                    <a:gd name="T10" fmla="*/ 225 w 694"/>
                    <a:gd name="T11" fmla="*/ 2 h 1475"/>
                    <a:gd name="T12" fmla="*/ 261 w 694"/>
                    <a:gd name="T13" fmla="*/ 3 h 1475"/>
                    <a:gd name="T14" fmla="*/ 298 w 694"/>
                    <a:gd name="T15" fmla="*/ 3 h 1475"/>
                    <a:gd name="T16" fmla="*/ 316 w 694"/>
                    <a:gd name="T17" fmla="*/ 88 h 1475"/>
                    <a:gd name="T18" fmla="*/ 316 w 694"/>
                    <a:gd name="T19" fmla="*/ 257 h 1475"/>
                    <a:gd name="T20" fmla="*/ 315 w 694"/>
                    <a:gd name="T21" fmla="*/ 350 h 1475"/>
                    <a:gd name="T22" fmla="*/ 315 w 694"/>
                    <a:gd name="T23" fmla="*/ 369 h 1475"/>
                    <a:gd name="T24" fmla="*/ 315 w 694"/>
                    <a:gd name="T25" fmla="*/ 386 h 1475"/>
                    <a:gd name="T26" fmla="*/ 317 w 694"/>
                    <a:gd name="T27" fmla="*/ 403 h 1475"/>
                    <a:gd name="T28" fmla="*/ 322 w 694"/>
                    <a:gd name="T29" fmla="*/ 416 h 1475"/>
                    <a:gd name="T30" fmla="*/ 329 w 694"/>
                    <a:gd name="T31" fmla="*/ 426 h 1475"/>
                    <a:gd name="T32" fmla="*/ 336 w 694"/>
                    <a:gd name="T33" fmla="*/ 437 h 1475"/>
                    <a:gd name="T34" fmla="*/ 344 w 694"/>
                    <a:gd name="T35" fmla="*/ 446 h 1475"/>
                    <a:gd name="T36" fmla="*/ 326 w 694"/>
                    <a:gd name="T37" fmla="*/ 463 h 1475"/>
                    <a:gd name="T38" fmla="*/ 282 w 694"/>
                    <a:gd name="T39" fmla="*/ 499 h 1475"/>
                    <a:gd name="T40" fmla="*/ 237 w 694"/>
                    <a:gd name="T41" fmla="*/ 547 h 1475"/>
                    <a:gd name="T42" fmla="*/ 191 w 694"/>
                    <a:gd name="T43" fmla="*/ 599 h 1475"/>
                    <a:gd name="T44" fmla="*/ 146 w 694"/>
                    <a:gd name="T45" fmla="*/ 650 h 1475"/>
                    <a:gd name="T46" fmla="*/ 101 w 694"/>
                    <a:gd name="T47" fmla="*/ 695 h 1475"/>
                    <a:gd name="T48" fmla="*/ 59 w 694"/>
                    <a:gd name="T49" fmla="*/ 726 h 1475"/>
                    <a:gd name="T50" fmla="*/ 20 w 694"/>
                    <a:gd name="T51" fmla="*/ 737 h 1475"/>
                    <a:gd name="T52" fmla="*/ 1 w 694"/>
                    <a:gd name="T53" fmla="*/ 722 h 1475"/>
                    <a:gd name="T54" fmla="*/ 1 w 694"/>
                    <a:gd name="T55" fmla="*/ 696 h 1475"/>
                    <a:gd name="T56" fmla="*/ 1 w 694"/>
                    <a:gd name="T57" fmla="*/ 603 h 1475"/>
                    <a:gd name="T58" fmla="*/ 1 w 694"/>
                    <a:gd name="T59" fmla="*/ 449 h 1475"/>
                    <a:gd name="T60" fmla="*/ 1 w 694"/>
                    <a:gd name="T61" fmla="*/ 285 h 1475"/>
                    <a:gd name="T62" fmla="*/ 1 w 694"/>
                    <a:gd name="T63" fmla="*/ 108 h 1475"/>
                    <a:gd name="T64" fmla="*/ 5 w 694"/>
                    <a:gd name="T65" fmla="*/ 18 h 1475"/>
                    <a:gd name="T66" fmla="*/ 12 w 694"/>
                    <a:gd name="T67" fmla="*/ 13 h 1475"/>
                    <a:gd name="T68" fmla="*/ 18 w 694"/>
                    <a:gd name="T69" fmla="*/ 7 h 1475"/>
                    <a:gd name="T70" fmla="*/ 24 w 694"/>
                    <a:gd name="T71" fmla="*/ 2 h 14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4"/>
                    <a:gd name="T109" fmla="*/ 0 h 1475"/>
                    <a:gd name="T110" fmla="*/ 694 w 694"/>
                    <a:gd name="T111" fmla="*/ 1475 h 14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4" h="1475">
                      <a:moveTo>
                        <a:pt x="55" y="0"/>
                      </a:moveTo>
                      <a:lnTo>
                        <a:pt x="90" y="0"/>
                      </a:lnTo>
                      <a:lnTo>
                        <a:pt x="126" y="2"/>
                      </a:lnTo>
                      <a:lnTo>
                        <a:pt x="162" y="2"/>
                      </a:lnTo>
                      <a:lnTo>
                        <a:pt x="199" y="2"/>
                      </a:lnTo>
                      <a:lnTo>
                        <a:pt x="234" y="3"/>
                      </a:lnTo>
                      <a:lnTo>
                        <a:pt x="270" y="3"/>
                      </a:lnTo>
                      <a:lnTo>
                        <a:pt x="306" y="4"/>
                      </a:lnTo>
                      <a:lnTo>
                        <a:pt x="343" y="4"/>
                      </a:lnTo>
                      <a:lnTo>
                        <a:pt x="378" y="4"/>
                      </a:lnTo>
                      <a:lnTo>
                        <a:pt x="414" y="5"/>
                      </a:lnTo>
                      <a:lnTo>
                        <a:pt x="450" y="5"/>
                      </a:lnTo>
                      <a:lnTo>
                        <a:pt x="487" y="5"/>
                      </a:lnTo>
                      <a:lnTo>
                        <a:pt x="522" y="6"/>
                      </a:lnTo>
                      <a:lnTo>
                        <a:pt x="558" y="6"/>
                      </a:lnTo>
                      <a:lnTo>
                        <a:pt x="595" y="7"/>
                      </a:lnTo>
                      <a:lnTo>
                        <a:pt x="631" y="7"/>
                      </a:lnTo>
                      <a:lnTo>
                        <a:pt x="631" y="176"/>
                      </a:lnTo>
                      <a:lnTo>
                        <a:pt x="631" y="345"/>
                      </a:lnTo>
                      <a:lnTo>
                        <a:pt x="631" y="514"/>
                      </a:lnTo>
                      <a:lnTo>
                        <a:pt x="631" y="683"/>
                      </a:lnTo>
                      <a:lnTo>
                        <a:pt x="629" y="701"/>
                      </a:lnTo>
                      <a:lnTo>
                        <a:pt x="629" y="719"/>
                      </a:lnTo>
                      <a:lnTo>
                        <a:pt x="629" y="738"/>
                      </a:lnTo>
                      <a:lnTo>
                        <a:pt x="628" y="756"/>
                      </a:lnTo>
                      <a:lnTo>
                        <a:pt x="629" y="772"/>
                      </a:lnTo>
                      <a:lnTo>
                        <a:pt x="631" y="790"/>
                      </a:lnTo>
                      <a:lnTo>
                        <a:pt x="633" y="807"/>
                      </a:lnTo>
                      <a:lnTo>
                        <a:pt x="636" y="823"/>
                      </a:lnTo>
                      <a:lnTo>
                        <a:pt x="643" y="833"/>
                      </a:lnTo>
                      <a:lnTo>
                        <a:pt x="651" y="844"/>
                      </a:lnTo>
                      <a:lnTo>
                        <a:pt x="658" y="853"/>
                      </a:lnTo>
                      <a:lnTo>
                        <a:pt x="665" y="863"/>
                      </a:lnTo>
                      <a:lnTo>
                        <a:pt x="672" y="874"/>
                      </a:lnTo>
                      <a:lnTo>
                        <a:pt x="679" y="883"/>
                      </a:lnTo>
                      <a:lnTo>
                        <a:pt x="687" y="893"/>
                      </a:lnTo>
                      <a:lnTo>
                        <a:pt x="694" y="904"/>
                      </a:lnTo>
                      <a:lnTo>
                        <a:pt x="651" y="927"/>
                      </a:lnTo>
                      <a:lnTo>
                        <a:pt x="609" y="959"/>
                      </a:lnTo>
                      <a:lnTo>
                        <a:pt x="564" y="999"/>
                      </a:lnTo>
                      <a:lnTo>
                        <a:pt x="519" y="1044"/>
                      </a:lnTo>
                      <a:lnTo>
                        <a:pt x="474" y="1094"/>
                      </a:lnTo>
                      <a:lnTo>
                        <a:pt x="428" y="1146"/>
                      </a:lnTo>
                      <a:lnTo>
                        <a:pt x="382" y="1199"/>
                      </a:lnTo>
                      <a:lnTo>
                        <a:pt x="337" y="1251"/>
                      </a:lnTo>
                      <a:lnTo>
                        <a:pt x="291" y="1301"/>
                      </a:lnTo>
                      <a:lnTo>
                        <a:pt x="247" y="1349"/>
                      </a:lnTo>
                      <a:lnTo>
                        <a:pt x="202" y="1390"/>
                      </a:lnTo>
                      <a:lnTo>
                        <a:pt x="159" y="1426"/>
                      </a:lnTo>
                      <a:lnTo>
                        <a:pt x="118" y="1452"/>
                      </a:lnTo>
                      <a:lnTo>
                        <a:pt x="79" y="1469"/>
                      </a:lnTo>
                      <a:lnTo>
                        <a:pt x="40" y="1475"/>
                      </a:lnTo>
                      <a:lnTo>
                        <a:pt x="4" y="1468"/>
                      </a:lnTo>
                      <a:lnTo>
                        <a:pt x="3" y="1444"/>
                      </a:lnTo>
                      <a:lnTo>
                        <a:pt x="2" y="1420"/>
                      </a:lnTo>
                      <a:lnTo>
                        <a:pt x="2" y="1392"/>
                      </a:lnTo>
                      <a:lnTo>
                        <a:pt x="0" y="1359"/>
                      </a:lnTo>
                      <a:lnTo>
                        <a:pt x="2" y="1206"/>
                      </a:lnTo>
                      <a:lnTo>
                        <a:pt x="2" y="1051"/>
                      </a:lnTo>
                      <a:lnTo>
                        <a:pt x="2" y="898"/>
                      </a:lnTo>
                      <a:lnTo>
                        <a:pt x="3" y="746"/>
                      </a:lnTo>
                      <a:lnTo>
                        <a:pt x="3" y="570"/>
                      </a:lnTo>
                      <a:lnTo>
                        <a:pt x="3" y="393"/>
                      </a:lnTo>
                      <a:lnTo>
                        <a:pt x="3" y="217"/>
                      </a:lnTo>
                      <a:lnTo>
                        <a:pt x="4" y="41"/>
                      </a:lnTo>
                      <a:lnTo>
                        <a:pt x="11" y="36"/>
                      </a:lnTo>
                      <a:lnTo>
                        <a:pt x="17" y="30"/>
                      </a:lnTo>
                      <a:lnTo>
                        <a:pt x="24" y="26"/>
                      </a:lnTo>
                      <a:lnTo>
                        <a:pt x="29" y="20"/>
                      </a:lnTo>
                      <a:lnTo>
                        <a:pt x="35" y="15"/>
                      </a:lnTo>
                      <a:lnTo>
                        <a:pt x="42" y="10"/>
                      </a:lnTo>
                      <a:lnTo>
                        <a:pt x="48" y="5"/>
                      </a:lnTo>
                      <a:lnTo>
                        <a:pt x="55" y="0"/>
                      </a:lnTo>
                      <a:close/>
                    </a:path>
                  </a:pathLst>
                </a:custGeom>
                <a:solidFill>
                  <a:srgbClr val="757577"/>
                </a:solidFill>
                <a:ln w="9525">
                  <a:noFill/>
                  <a:round/>
                  <a:headEnd/>
                  <a:tailEnd/>
                </a:ln>
              </p:spPr>
              <p:txBody>
                <a:bodyPr/>
                <a:lstStyle/>
                <a:p>
                  <a:endParaRPr lang="en-US" sz="1725"/>
                </a:p>
              </p:txBody>
            </p:sp>
            <p:sp>
              <p:nvSpPr>
                <p:cNvPr id="5689" name="Freeform 262"/>
                <p:cNvSpPr>
                  <a:spLocks/>
                </p:cNvSpPr>
                <p:nvPr/>
              </p:nvSpPr>
              <p:spPr bwMode="auto">
                <a:xfrm>
                  <a:off x="550" y="873"/>
                  <a:ext cx="307" cy="727"/>
                </a:xfrm>
                <a:custGeom>
                  <a:avLst/>
                  <a:gdLst>
                    <a:gd name="T0" fmla="*/ 41 w 615"/>
                    <a:gd name="T1" fmla="*/ 0 h 1455"/>
                    <a:gd name="T2" fmla="*/ 73 w 615"/>
                    <a:gd name="T3" fmla="*/ 1 h 1455"/>
                    <a:gd name="T4" fmla="*/ 105 w 615"/>
                    <a:gd name="T5" fmla="*/ 1 h 1455"/>
                    <a:gd name="T6" fmla="*/ 137 w 615"/>
                    <a:gd name="T7" fmla="*/ 2 h 1455"/>
                    <a:gd name="T8" fmla="*/ 169 w 615"/>
                    <a:gd name="T9" fmla="*/ 2 h 1455"/>
                    <a:gd name="T10" fmla="*/ 200 w 615"/>
                    <a:gd name="T11" fmla="*/ 2 h 1455"/>
                    <a:gd name="T12" fmla="*/ 233 w 615"/>
                    <a:gd name="T13" fmla="*/ 3 h 1455"/>
                    <a:gd name="T14" fmla="*/ 264 w 615"/>
                    <a:gd name="T15" fmla="*/ 3 h 1455"/>
                    <a:gd name="T16" fmla="*/ 281 w 615"/>
                    <a:gd name="T17" fmla="*/ 78 h 1455"/>
                    <a:gd name="T18" fmla="*/ 281 w 615"/>
                    <a:gd name="T19" fmla="*/ 229 h 1455"/>
                    <a:gd name="T20" fmla="*/ 280 w 615"/>
                    <a:gd name="T21" fmla="*/ 312 h 1455"/>
                    <a:gd name="T22" fmla="*/ 280 w 615"/>
                    <a:gd name="T23" fmla="*/ 328 h 1455"/>
                    <a:gd name="T24" fmla="*/ 281 w 615"/>
                    <a:gd name="T25" fmla="*/ 344 h 1455"/>
                    <a:gd name="T26" fmla="*/ 282 w 615"/>
                    <a:gd name="T27" fmla="*/ 358 h 1455"/>
                    <a:gd name="T28" fmla="*/ 286 w 615"/>
                    <a:gd name="T29" fmla="*/ 370 h 1455"/>
                    <a:gd name="T30" fmla="*/ 293 w 615"/>
                    <a:gd name="T31" fmla="*/ 380 h 1455"/>
                    <a:gd name="T32" fmla="*/ 298 w 615"/>
                    <a:gd name="T33" fmla="*/ 389 h 1455"/>
                    <a:gd name="T34" fmla="*/ 304 w 615"/>
                    <a:gd name="T35" fmla="*/ 398 h 1455"/>
                    <a:gd name="T36" fmla="*/ 289 w 615"/>
                    <a:gd name="T37" fmla="*/ 414 h 1455"/>
                    <a:gd name="T38" fmla="*/ 251 w 615"/>
                    <a:gd name="T39" fmla="*/ 451 h 1455"/>
                    <a:gd name="T40" fmla="*/ 212 w 615"/>
                    <a:gd name="T41" fmla="*/ 503 h 1455"/>
                    <a:gd name="T42" fmla="*/ 172 w 615"/>
                    <a:gd name="T43" fmla="*/ 562 h 1455"/>
                    <a:gd name="T44" fmla="*/ 134 w 615"/>
                    <a:gd name="T45" fmla="*/ 621 h 1455"/>
                    <a:gd name="T46" fmla="*/ 96 w 615"/>
                    <a:gd name="T47" fmla="*/ 673 h 1455"/>
                    <a:gd name="T48" fmla="*/ 59 w 615"/>
                    <a:gd name="T49" fmla="*/ 711 h 1455"/>
                    <a:gd name="T50" fmla="*/ 24 w 615"/>
                    <a:gd name="T51" fmla="*/ 727 h 1455"/>
                    <a:gd name="T52" fmla="*/ 6 w 615"/>
                    <a:gd name="T53" fmla="*/ 713 h 1455"/>
                    <a:gd name="T54" fmla="*/ 2 w 615"/>
                    <a:gd name="T55" fmla="*/ 690 h 1455"/>
                    <a:gd name="T56" fmla="*/ 0 w 615"/>
                    <a:gd name="T57" fmla="*/ 590 h 1455"/>
                    <a:gd name="T58" fmla="*/ 1 w 615"/>
                    <a:gd name="T59" fmla="*/ 419 h 1455"/>
                    <a:gd name="T60" fmla="*/ 1 w 615"/>
                    <a:gd name="T61" fmla="*/ 255 h 1455"/>
                    <a:gd name="T62" fmla="*/ 2 w 615"/>
                    <a:gd name="T63" fmla="*/ 97 h 1455"/>
                    <a:gd name="T64" fmla="*/ 5 w 615"/>
                    <a:gd name="T65" fmla="*/ 16 h 1455"/>
                    <a:gd name="T66" fmla="*/ 11 w 615"/>
                    <a:gd name="T67" fmla="*/ 11 h 1455"/>
                    <a:gd name="T68" fmla="*/ 17 w 615"/>
                    <a:gd name="T69" fmla="*/ 7 h 1455"/>
                    <a:gd name="T70" fmla="*/ 22 w 615"/>
                    <a:gd name="T71" fmla="*/ 2 h 14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5"/>
                    <a:gd name="T109" fmla="*/ 0 h 1455"/>
                    <a:gd name="T110" fmla="*/ 615 w 615"/>
                    <a:gd name="T111" fmla="*/ 1455 h 14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5" h="1455">
                      <a:moveTo>
                        <a:pt x="50" y="0"/>
                      </a:moveTo>
                      <a:lnTo>
                        <a:pt x="82" y="0"/>
                      </a:lnTo>
                      <a:lnTo>
                        <a:pt x="115" y="2"/>
                      </a:lnTo>
                      <a:lnTo>
                        <a:pt x="146" y="2"/>
                      </a:lnTo>
                      <a:lnTo>
                        <a:pt x="178" y="2"/>
                      </a:lnTo>
                      <a:lnTo>
                        <a:pt x="210" y="3"/>
                      </a:lnTo>
                      <a:lnTo>
                        <a:pt x="242" y="3"/>
                      </a:lnTo>
                      <a:lnTo>
                        <a:pt x="274" y="4"/>
                      </a:lnTo>
                      <a:lnTo>
                        <a:pt x="306" y="4"/>
                      </a:lnTo>
                      <a:lnTo>
                        <a:pt x="338" y="4"/>
                      </a:lnTo>
                      <a:lnTo>
                        <a:pt x="370" y="5"/>
                      </a:lnTo>
                      <a:lnTo>
                        <a:pt x="401" y="5"/>
                      </a:lnTo>
                      <a:lnTo>
                        <a:pt x="434" y="5"/>
                      </a:lnTo>
                      <a:lnTo>
                        <a:pt x="466" y="6"/>
                      </a:lnTo>
                      <a:lnTo>
                        <a:pt x="498" y="6"/>
                      </a:lnTo>
                      <a:lnTo>
                        <a:pt x="529" y="7"/>
                      </a:lnTo>
                      <a:lnTo>
                        <a:pt x="562" y="7"/>
                      </a:lnTo>
                      <a:lnTo>
                        <a:pt x="562" y="157"/>
                      </a:lnTo>
                      <a:lnTo>
                        <a:pt x="562" y="307"/>
                      </a:lnTo>
                      <a:lnTo>
                        <a:pt x="562" y="458"/>
                      </a:lnTo>
                      <a:lnTo>
                        <a:pt x="562" y="608"/>
                      </a:lnTo>
                      <a:lnTo>
                        <a:pt x="560" y="624"/>
                      </a:lnTo>
                      <a:lnTo>
                        <a:pt x="560" y="640"/>
                      </a:lnTo>
                      <a:lnTo>
                        <a:pt x="560" y="657"/>
                      </a:lnTo>
                      <a:lnTo>
                        <a:pt x="560" y="673"/>
                      </a:lnTo>
                      <a:lnTo>
                        <a:pt x="562" y="688"/>
                      </a:lnTo>
                      <a:lnTo>
                        <a:pt x="563" y="702"/>
                      </a:lnTo>
                      <a:lnTo>
                        <a:pt x="565" y="717"/>
                      </a:lnTo>
                      <a:lnTo>
                        <a:pt x="567" y="732"/>
                      </a:lnTo>
                      <a:lnTo>
                        <a:pt x="573" y="741"/>
                      </a:lnTo>
                      <a:lnTo>
                        <a:pt x="579" y="750"/>
                      </a:lnTo>
                      <a:lnTo>
                        <a:pt x="586" y="760"/>
                      </a:lnTo>
                      <a:lnTo>
                        <a:pt x="591" y="769"/>
                      </a:lnTo>
                      <a:lnTo>
                        <a:pt x="597" y="778"/>
                      </a:lnTo>
                      <a:lnTo>
                        <a:pt x="603" y="787"/>
                      </a:lnTo>
                      <a:lnTo>
                        <a:pt x="609" y="797"/>
                      </a:lnTo>
                      <a:lnTo>
                        <a:pt x="615" y="806"/>
                      </a:lnTo>
                      <a:lnTo>
                        <a:pt x="578" y="828"/>
                      </a:lnTo>
                      <a:lnTo>
                        <a:pt x="540" y="861"/>
                      </a:lnTo>
                      <a:lnTo>
                        <a:pt x="502" y="903"/>
                      </a:lnTo>
                      <a:lnTo>
                        <a:pt x="462" y="951"/>
                      </a:lnTo>
                      <a:lnTo>
                        <a:pt x="424" y="1006"/>
                      </a:lnTo>
                      <a:lnTo>
                        <a:pt x="384" y="1064"/>
                      </a:lnTo>
                      <a:lnTo>
                        <a:pt x="345" y="1124"/>
                      </a:lnTo>
                      <a:lnTo>
                        <a:pt x="307" y="1184"/>
                      </a:lnTo>
                      <a:lnTo>
                        <a:pt x="268" y="1243"/>
                      </a:lnTo>
                      <a:lnTo>
                        <a:pt x="229" y="1297"/>
                      </a:lnTo>
                      <a:lnTo>
                        <a:pt x="192" y="1346"/>
                      </a:lnTo>
                      <a:lnTo>
                        <a:pt x="154" y="1389"/>
                      </a:lnTo>
                      <a:lnTo>
                        <a:pt x="118" y="1422"/>
                      </a:lnTo>
                      <a:lnTo>
                        <a:pt x="82" y="1444"/>
                      </a:lnTo>
                      <a:lnTo>
                        <a:pt x="49" y="1455"/>
                      </a:lnTo>
                      <a:lnTo>
                        <a:pt x="15" y="1450"/>
                      </a:lnTo>
                      <a:lnTo>
                        <a:pt x="12" y="1427"/>
                      </a:lnTo>
                      <a:lnTo>
                        <a:pt x="9" y="1404"/>
                      </a:lnTo>
                      <a:lnTo>
                        <a:pt x="5" y="1380"/>
                      </a:lnTo>
                      <a:lnTo>
                        <a:pt x="0" y="1351"/>
                      </a:lnTo>
                      <a:lnTo>
                        <a:pt x="0" y="1180"/>
                      </a:lnTo>
                      <a:lnTo>
                        <a:pt x="2" y="1009"/>
                      </a:lnTo>
                      <a:lnTo>
                        <a:pt x="2" y="838"/>
                      </a:lnTo>
                      <a:lnTo>
                        <a:pt x="2" y="669"/>
                      </a:lnTo>
                      <a:lnTo>
                        <a:pt x="3" y="511"/>
                      </a:lnTo>
                      <a:lnTo>
                        <a:pt x="4" y="353"/>
                      </a:lnTo>
                      <a:lnTo>
                        <a:pt x="4" y="195"/>
                      </a:lnTo>
                      <a:lnTo>
                        <a:pt x="5" y="37"/>
                      </a:lnTo>
                      <a:lnTo>
                        <a:pt x="11" y="33"/>
                      </a:lnTo>
                      <a:lnTo>
                        <a:pt x="17" y="28"/>
                      </a:lnTo>
                      <a:lnTo>
                        <a:pt x="22" y="23"/>
                      </a:lnTo>
                      <a:lnTo>
                        <a:pt x="28" y="19"/>
                      </a:lnTo>
                      <a:lnTo>
                        <a:pt x="34" y="14"/>
                      </a:lnTo>
                      <a:lnTo>
                        <a:pt x="39" y="10"/>
                      </a:lnTo>
                      <a:lnTo>
                        <a:pt x="44" y="5"/>
                      </a:lnTo>
                      <a:lnTo>
                        <a:pt x="50" y="0"/>
                      </a:lnTo>
                      <a:close/>
                    </a:path>
                  </a:pathLst>
                </a:custGeom>
                <a:solidFill>
                  <a:srgbClr val="7C7F7F"/>
                </a:solidFill>
                <a:ln w="9525">
                  <a:noFill/>
                  <a:round/>
                  <a:headEnd/>
                  <a:tailEnd/>
                </a:ln>
              </p:spPr>
              <p:txBody>
                <a:bodyPr/>
                <a:lstStyle/>
                <a:p>
                  <a:endParaRPr lang="en-US" sz="1725"/>
                </a:p>
              </p:txBody>
            </p:sp>
            <p:sp>
              <p:nvSpPr>
                <p:cNvPr id="5690" name="Freeform 263"/>
                <p:cNvSpPr>
                  <a:spLocks/>
                </p:cNvSpPr>
                <p:nvPr/>
              </p:nvSpPr>
              <p:spPr bwMode="auto">
                <a:xfrm>
                  <a:off x="550" y="873"/>
                  <a:ext cx="268" cy="716"/>
                </a:xfrm>
                <a:custGeom>
                  <a:avLst/>
                  <a:gdLst>
                    <a:gd name="T0" fmla="*/ 37 w 536"/>
                    <a:gd name="T1" fmla="*/ 0 h 1431"/>
                    <a:gd name="T2" fmla="*/ 66 w 536"/>
                    <a:gd name="T3" fmla="*/ 1 h 1431"/>
                    <a:gd name="T4" fmla="*/ 93 w 536"/>
                    <a:gd name="T5" fmla="*/ 1 h 1431"/>
                    <a:gd name="T6" fmla="*/ 120 w 536"/>
                    <a:gd name="T7" fmla="*/ 2 h 1431"/>
                    <a:gd name="T8" fmla="*/ 149 w 536"/>
                    <a:gd name="T9" fmla="*/ 2 h 1431"/>
                    <a:gd name="T10" fmla="*/ 176 w 536"/>
                    <a:gd name="T11" fmla="*/ 2 h 1431"/>
                    <a:gd name="T12" fmla="*/ 204 w 536"/>
                    <a:gd name="T13" fmla="*/ 3 h 1431"/>
                    <a:gd name="T14" fmla="*/ 232 w 536"/>
                    <a:gd name="T15" fmla="*/ 3 h 1431"/>
                    <a:gd name="T16" fmla="*/ 246 w 536"/>
                    <a:gd name="T17" fmla="*/ 69 h 1431"/>
                    <a:gd name="T18" fmla="*/ 246 w 536"/>
                    <a:gd name="T19" fmla="*/ 200 h 1431"/>
                    <a:gd name="T20" fmla="*/ 246 w 536"/>
                    <a:gd name="T21" fmla="*/ 273 h 1431"/>
                    <a:gd name="T22" fmla="*/ 245 w 536"/>
                    <a:gd name="T23" fmla="*/ 287 h 1431"/>
                    <a:gd name="T24" fmla="*/ 246 w 536"/>
                    <a:gd name="T25" fmla="*/ 301 h 1431"/>
                    <a:gd name="T26" fmla="*/ 247 w 536"/>
                    <a:gd name="T27" fmla="*/ 313 h 1431"/>
                    <a:gd name="T28" fmla="*/ 251 w 536"/>
                    <a:gd name="T29" fmla="*/ 324 h 1431"/>
                    <a:gd name="T30" fmla="*/ 256 w 536"/>
                    <a:gd name="T31" fmla="*/ 332 h 1431"/>
                    <a:gd name="T32" fmla="*/ 261 w 536"/>
                    <a:gd name="T33" fmla="*/ 339 h 1431"/>
                    <a:gd name="T34" fmla="*/ 266 w 536"/>
                    <a:gd name="T35" fmla="*/ 347 h 1431"/>
                    <a:gd name="T36" fmla="*/ 252 w 536"/>
                    <a:gd name="T37" fmla="*/ 362 h 1431"/>
                    <a:gd name="T38" fmla="*/ 219 w 536"/>
                    <a:gd name="T39" fmla="*/ 402 h 1431"/>
                    <a:gd name="T40" fmla="*/ 187 w 536"/>
                    <a:gd name="T41" fmla="*/ 458 h 1431"/>
                    <a:gd name="T42" fmla="*/ 154 w 536"/>
                    <a:gd name="T43" fmla="*/ 524 h 1431"/>
                    <a:gd name="T44" fmla="*/ 122 w 536"/>
                    <a:gd name="T45" fmla="*/ 591 h 1431"/>
                    <a:gd name="T46" fmla="*/ 90 w 536"/>
                    <a:gd name="T47" fmla="*/ 650 h 1431"/>
                    <a:gd name="T48" fmla="*/ 59 w 536"/>
                    <a:gd name="T49" fmla="*/ 695 h 1431"/>
                    <a:gd name="T50" fmla="*/ 28 w 536"/>
                    <a:gd name="T51" fmla="*/ 716 h 1431"/>
                    <a:gd name="T52" fmla="*/ 10 w 536"/>
                    <a:gd name="T53" fmla="*/ 704 h 1431"/>
                    <a:gd name="T54" fmla="*/ 3 w 536"/>
                    <a:gd name="T55" fmla="*/ 683 h 1431"/>
                    <a:gd name="T56" fmla="*/ 0 w 536"/>
                    <a:gd name="T57" fmla="*/ 576 h 1431"/>
                    <a:gd name="T58" fmla="*/ 1 w 536"/>
                    <a:gd name="T59" fmla="*/ 389 h 1431"/>
                    <a:gd name="T60" fmla="*/ 1 w 536"/>
                    <a:gd name="T61" fmla="*/ 226 h 1431"/>
                    <a:gd name="T62" fmla="*/ 2 w 536"/>
                    <a:gd name="T63" fmla="*/ 86 h 1431"/>
                    <a:gd name="T64" fmla="*/ 5 w 536"/>
                    <a:gd name="T65" fmla="*/ 14 h 1431"/>
                    <a:gd name="T66" fmla="*/ 10 w 536"/>
                    <a:gd name="T67" fmla="*/ 10 h 1431"/>
                    <a:gd name="T68" fmla="*/ 16 w 536"/>
                    <a:gd name="T69" fmla="*/ 6 h 1431"/>
                    <a:gd name="T70" fmla="*/ 21 w 536"/>
                    <a:gd name="T71" fmla="*/ 2 h 14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6"/>
                    <a:gd name="T109" fmla="*/ 0 h 1431"/>
                    <a:gd name="T110" fmla="*/ 536 w 536"/>
                    <a:gd name="T111" fmla="*/ 1431 h 14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6" h="1431">
                      <a:moveTo>
                        <a:pt x="47" y="0"/>
                      </a:moveTo>
                      <a:lnTo>
                        <a:pt x="74" y="0"/>
                      </a:lnTo>
                      <a:lnTo>
                        <a:pt x="102" y="1"/>
                      </a:lnTo>
                      <a:lnTo>
                        <a:pt x="131" y="1"/>
                      </a:lnTo>
                      <a:lnTo>
                        <a:pt x="158" y="1"/>
                      </a:lnTo>
                      <a:lnTo>
                        <a:pt x="186" y="2"/>
                      </a:lnTo>
                      <a:lnTo>
                        <a:pt x="214" y="2"/>
                      </a:lnTo>
                      <a:lnTo>
                        <a:pt x="241" y="3"/>
                      </a:lnTo>
                      <a:lnTo>
                        <a:pt x="270" y="3"/>
                      </a:lnTo>
                      <a:lnTo>
                        <a:pt x="298" y="3"/>
                      </a:lnTo>
                      <a:lnTo>
                        <a:pt x="325" y="4"/>
                      </a:lnTo>
                      <a:lnTo>
                        <a:pt x="353" y="4"/>
                      </a:lnTo>
                      <a:lnTo>
                        <a:pt x="381" y="4"/>
                      </a:lnTo>
                      <a:lnTo>
                        <a:pt x="408" y="5"/>
                      </a:lnTo>
                      <a:lnTo>
                        <a:pt x="437" y="5"/>
                      </a:lnTo>
                      <a:lnTo>
                        <a:pt x="465" y="6"/>
                      </a:lnTo>
                      <a:lnTo>
                        <a:pt x="492" y="6"/>
                      </a:lnTo>
                      <a:lnTo>
                        <a:pt x="492" y="137"/>
                      </a:lnTo>
                      <a:lnTo>
                        <a:pt x="492" y="268"/>
                      </a:lnTo>
                      <a:lnTo>
                        <a:pt x="492" y="399"/>
                      </a:lnTo>
                      <a:lnTo>
                        <a:pt x="492" y="530"/>
                      </a:lnTo>
                      <a:lnTo>
                        <a:pt x="492" y="545"/>
                      </a:lnTo>
                      <a:lnTo>
                        <a:pt x="492" y="558"/>
                      </a:lnTo>
                      <a:lnTo>
                        <a:pt x="491" y="573"/>
                      </a:lnTo>
                      <a:lnTo>
                        <a:pt x="491" y="588"/>
                      </a:lnTo>
                      <a:lnTo>
                        <a:pt x="492" y="601"/>
                      </a:lnTo>
                      <a:lnTo>
                        <a:pt x="494" y="614"/>
                      </a:lnTo>
                      <a:lnTo>
                        <a:pt x="495" y="626"/>
                      </a:lnTo>
                      <a:lnTo>
                        <a:pt x="497" y="639"/>
                      </a:lnTo>
                      <a:lnTo>
                        <a:pt x="502" y="647"/>
                      </a:lnTo>
                      <a:lnTo>
                        <a:pt x="507" y="655"/>
                      </a:lnTo>
                      <a:lnTo>
                        <a:pt x="512" y="663"/>
                      </a:lnTo>
                      <a:lnTo>
                        <a:pt x="517" y="670"/>
                      </a:lnTo>
                      <a:lnTo>
                        <a:pt x="522" y="678"/>
                      </a:lnTo>
                      <a:lnTo>
                        <a:pt x="527" y="686"/>
                      </a:lnTo>
                      <a:lnTo>
                        <a:pt x="532" y="694"/>
                      </a:lnTo>
                      <a:lnTo>
                        <a:pt x="536" y="702"/>
                      </a:lnTo>
                      <a:lnTo>
                        <a:pt x="504" y="724"/>
                      </a:lnTo>
                      <a:lnTo>
                        <a:pt x="473" y="758"/>
                      </a:lnTo>
                      <a:lnTo>
                        <a:pt x="439" y="803"/>
                      </a:lnTo>
                      <a:lnTo>
                        <a:pt x="407" y="856"/>
                      </a:lnTo>
                      <a:lnTo>
                        <a:pt x="375" y="916"/>
                      </a:lnTo>
                      <a:lnTo>
                        <a:pt x="341" y="981"/>
                      </a:lnTo>
                      <a:lnTo>
                        <a:pt x="309" y="1048"/>
                      </a:lnTo>
                      <a:lnTo>
                        <a:pt x="277" y="1115"/>
                      </a:lnTo>
                      <a:lnTo>
                        <a:pt x="244" y="1182"/>
                      </a:lnTo>
                      <a:lnTo>
                        <a:pt x="211" y="1244"/>
                      </a:lnTo>
                      <a:lnTo>
                        <a:pt x="180" y="1300"/>
                      </a:lnTo>
                      <a:lnTo>
                        <a:pt x="148" y="1350"/>
                      </a:lnTo>
                      <a:lnTo>
                        <a:pt x="118" y="1389"/>
                      </a:lnTo>
                      <a:lnTo>
                        <a:pt x="87" y="1417"/>
                      </a:lnTo>
                      <a:lnTo>
                        <a:pt x="57" y="1431"/>
                      </a:lnTo>
                      <a:lnTo>
                        <a:pt x="28" y="1428"/>
                      </a:lnTo>
                      <a:lnTo>
                        <a:pt x="21" y="1408"/>
                      </a:lnTo>
                      <a:lnTo>
                        <a:pt x="14" y="1387"/>
                      </a:lnTo>
                      <a:lnTo>
                        <a:pt x="7" y="1365"/>
                      </a:lnTo>
                      <a:lnTo>
                        <a:pt x="0" y="1340"/>
                      </a:lnTo>
                      <a:lnTo>
                        <a:pt x="0" y="1152"/>
                      </a:lnTo>
                      <a:lnTo>
                        <a:pt x="2" y="965"/>
                      </a:lnTo>
                      <a:lnTo>
                        <a:pt x="2" y="777"/>
                      </a:lnTo>
                      <a:lnTo>
                        <a:pt x="2" y="591"/>
                      </a:lnTo>
                      <a:lnTo>
                        <a:pt x="3" y="451"/>
                      </a:lnTo>
                      <a:lnTo>
                        <a:pt x="4" y="311"/>
                      </a:lnTo>
                      <a:lnTo>
                        <a:pt x="5" y="171"/>
                      </a:lnTo>
                      <a:lnTo>
                        <a:pt x="6" y="32"/>
                      </a:lnTo>
                      <a:lnTo>
                        <a:pt x="11" y="28"/>
                      </a:lnTo>
                      <a:lnTo>
                        <a:pt x="15" y="24"/>
                      </a:lnTo>
                      <a:lnTo>
                        <a:pt x="21" y="20"/>
                      </a:lnTo>
                      <a:lnTo>
                        <a:pt x="26" y="16"/>
                      </a:lnTo>
                      <a:lnTo>
                        <a:pt x="32" y="11"/>
                      </a:lnTo>
                      <a:lnTo>
                        <a:pt x="36" y="8"/>
                      </a:lnTo>
                      <a:lnTo>
                        <a:pt x="42" y="3"/>
                      </a:lnTo>
                      <a:lnTo>
                        <a:pt x="47" y="0"/>
                      </a:lnTo>
                      <a:close/>
                    </a:path>
                  </a:pathLst>
                </a:custGeom>
                <a:solidFill>
                  <a:srgbClr val="848787"/>
                </a:solidFill>
                <a:ln w="9525">
                  <a:noFill/>
                  <a:round/>
                  <a:headEnd/>
                  <a:tailEnd/>
                </a:ln>
              </p:spPr>
              <p:txBody>
                <a:bodyPr/>
                <a:lstStyle/>
                <a:p>
                  <a:endParaRPr lang="en-US" sz="1725"/>
                </a:p>
              </p:txBody>
            </p:sp>
            <p:sp>
              <p:nvSpPr>
                <p:cNvPr id="5691" name="Freeform 264"/>
                <p:cNvSpPr>
                  <a:spLocks/>
                </p:cNvSpPr>
                <p:nvPr/>
              </p:nvSpPr>
              <p:spPr bwMode="auto">
                <a:xfrm>
                  <a:off x="550" y="873"/>
                  <a:ext cx="229" cy="705"/>
                </a:xfrm>
                <a:custGeom>
                  <a:avLst/>
                  <a:gdLst>
                    <a:gd name="T0" fmla="*/ 33 w 458"/>
                    <a:gd name="T1" fmla="*/ 0 h 1410"/>
                    <a:gd name="T2" fmla="*/ 57 w 458"/>
                    <a:gd name="T3" fmla="*/ 1 h 1410"/>
                    <a:gd name="T4" fmla="*/ 81 w 458"/>
                    <a:gd name="T5" fmla="*/ 1 h 1410"/>
                    <a:gd name="T6" fmla="*/ 105 w 458"/>
                    <a:gd name="T7" fmla="*/ 1 h 1410"/>
                    <a:gd name="T8" fmla="*/ 128 w 458"/>
                    <a:gd name="T9" fmla="*/ 1 h 1410"/>
                    <a:gd name="T10" fmla="*/ 153 w 458"/>
                    <a:gd name="T11" fmla="*/ 2 h 1410"/>
                    <a:gd name="T12" fmla="*/ 176 w 458"/>
                    <a:gd name="T13" fmla="*/ 3 h 1410"/>
                    <a:gd name="T14" fmla="*/ 200 w 458"/>
                    <a:gd name="T15" fmla="*/ 3 h 1410"/>
                    <a:gd name="T16" fmla="*/ 212 w 458"/>
                    <a:gd name="T17" fmla="*/ 59 h 1410"/>
                    <a:gd name="T18" fmla="*/ 212 w 458"/>
                    <a:gd name="T19" fmla="*/ 172 h 1410"/>
                    <a:gd name="T20" fmla="*/ 212 w 458"/>
                    <a:gd name="T21" fmla="*/ 233 h 1410"/>
                    <a:gd name="T22" fmla="*/ 212 w 458"/>
                    <a:gd name="T23" fmla="*/ 247 h 1410"/>
                    <a:gd name="T24" fmla="*/ 212 w 458"/>
                    <a:gd name="T25" fmla="*/ 259 h 1410"/>
                    <a:gd name="T26" fmla="*/ 214 w 458"/>
                    <a:gd name="T27" fmla="*/ 269 h 1410"/>
                    <a:gd name="T28" fmla="*/ 218 w 458"/>
                    <a:gd name="T29" fmla="*/ 281 h 1410"/>
                    <a:gd name="T30" fmla="*/ 225 w 458"/>
                    <a:gd name="T31" fmla="*/ 294 h 1410"/>
                    <a:gd name="T32" fmla="*/ 216 w 458"/>
                    <a:gd name="T33" fmla="*/ 311 h 1410"/>
                    <a:gd name="T34" fmla="*/ 189 w 458"/>
                    <a:gd name="T35" fmla="*/ 353 h 1410"/>
                    <a:gd name="T36" fmla="*/ 163 w 458"/>
                    <a:gd name="T37" fmla="*/ 414 h 1410"/>
                    <a:gd name="T38" fmla="*/ 137 w 458"/>
                    <a:gd name="T39" fmla="*/ 486 h 1410"/>
                    <a:gd name="T40" fmla="*/ 111 w 458"/>
                    <a:gd name="T41" fmla="*/ 561 h 1410"/>
                    <a:gd name="T42" fmla="*/ 85 w 458"/>
                    <a:gd name="T43" fmla="*/ 629 h 1410"/>
                    <a:gd name="T44" fmla="*/ 59 w 458"/>
                    <a:gd name="T45" fmla="*/ 680 h 1410"/>
                    <a:gd name="T46" fmla="*/ 33 w 458"/>
                    <a:gd name="T47" fmla="*/ 705 h 1410"/>
                    <a:gd name="T48" fmla="*/ 18 w 458"/>
                    <a:gd name="T49" fmla="*/ 701 h 1410"/>
                    <a:gd name="T50" fmla="*/ 13 w 458"/>
                    <a:gd name="T51" fmla="*/ 691 h 1410"/>
                    <a:gd name="T52" fmla="*/ 7 w 458"/>
                    <a:gd name="T53" fmla="*/ 681 h 1410"/>
                    <a:gd name="T54" fmla="*/ 3 w 458"/>
                    <a:gd name="T55" fmla="*/ 671 h 1410"/>
                    <a:gd name="T56" fmla="*/ 0 w 458"/>
                    <a:gd name="T57" fmla="*/ 563 h 1410"/>
                    <a:gd name="T58" fmla="*/ 0 w 458"/>
                    <a:gd name="T59" fmla="*/ 358 h 1410"/>
                    <a:gd name="T60" fmla="*/ 2 w 458"/>
                    <a:gd name="T61" fmla="*/ 196 h 1410"/>
                    <a:gd name="T62" fmla="*/ 3 w 458"/>
                    <a:gd name="T63" fmla="*/ 75 h 1410"/>
                    <a:gd name="T64" fmla="*/ 6 w 458"/>
                    <a:gd name="T65" fmla="*/ 13 h 1410"/>
                    <a:gd name="T66" fmla="*/ 10 w 458"/>
                    <a:gd name="T67" fmla="*/ 9 h 1410"/>
                    <a:gd name="T68" fmla="*/ 14 w 458"/>
                    <a:gd name="T69" fmla="*/ 6 h 1410"/>
                    <a:gd name="T70" fmla="*/ 19 w 458"/>
                    <a:gd name="T71" fmla="*/ 1 h 14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8"/>
                    <a:gd name="T109" fmla="*/ 0 h 1410"/>
                    <a:gd name="T110" fmla="*/ 458 w 458"/>
                    <a:gd name="T111" fmla="*/ 1410 h 14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8" h="1410">
                      <a:moveTo>
                        <a:pt x="42" y="0"/>
                      </a:moveTo>
                      <a:lnTo>
                        <a:pt x="66" y="0"/>
                      </a:lnTo>
                      <a:lnTo>
                        <a:pt x="89" y="1"/>
                      </a:lnTo>
                      <a:lnTo>
                        <a:pt x="113" y="1"/>
                      </a:lnTo>
                      <a:lnTo>
                        <a:pt x="138" y="1"/>
                      </a:lnTo>
                      <a:lnTo>
                        <a:pt x="161" y="2"/>
                      </a:lnTo>
                      <a:lnTo>
                        <a:pt x="185" y="2"/>
                      </a:lnTo>
                      <a:lnTo>
                        <a:pt x="209" y="3"/>
                      </a:lnTo>
                      <a:lnTo>
                        <a:pt x="233" y="3"/>
                      </a:lnTo>
                      <a:lnTo>
                        <a:pt x="256" y="3"/>
                      </a:lnTo>
                      <a:lnTo>
                        <a:pt x="280" y="4"/>
                      </a:lnTo>
                      <a:lnTo>
                        <a:pt x="305" y="4"/>
                      </a:lnTo>
                      <a:lnTo>
                        <a:pt x="328" y="4"/>
                      </a:lnTo>
                      <a:lnTo>
                        <a:pt x="352" y="5"/>
                      </a:lnTo>
                      <a:lnTo>
                        <a:pt x="376" y="5"/>
                      </a:lnTo>
                      <a:lnTo>
                        <a:pt x="399" y="6"/>
                      </a:lnTo>
                      <a:lnTo>
                        <a:pt x="423" y="6"/>
                      </a:lnTo>
                      <a:lnTo>
                        <a:pt x="423" y="118"/>
                      </a:lnTo>
                      <a:lnTo>
                        <a:pt x="423" y="230"/>
                      </a:lnTo>
                      <a:lnTo>
                        <a:pt x="423" y="343"/>
                      </a:lnTo>
                      <a:lnTo>
                        <a:pt x="423" y="455"/>
                      </a:lnTo>
                      <a:lnTo>
                        <a:pt x="423" y="467"/>
                      </a:lnTo>
                      <a:lnTo>
                        <a:pt x="423" y="480"/>
                      </a:lnTo>
                      <a:lnTo>
                        <a:pt x="423" y="494"/>
                      </a:lnTo>
                      <a:lnTo>
                        <a:pt x="423" y="507"/>
                      </a:lnTo>
                      <a:lnTo>
                        <a:pt x="424" y="517"/>
                      </a:lnTo>
                      <a:lnTo>
                        <a:pt x="426" y="527"/>
                      </a:lnTo>
                      <a:lnTo>
                        <a:pt x="427" y="538"/>
                      </a:lnTo>
                      <a:lnTo>
                        <a:pt x="428" y="548"/>
                      </a:lnTo>
                      <a:lnTo>
                        <a:pt x="436" y="561"/>
                      </a:lnTo>
                      <a:lnTo>
                        <a:pt x="443" y="574"/>
                      </a:lnTo>
                      <a:lnTo>
                        <a:pt x="450" y="588"/>
                      </a:lnTo>
                      <a:lnTo>
                        <a:pt x="458" y="601"/>
                      </a:lnTo>
                      <a:lnTo>
                        <a:pt x="431" y="622"/>
                      </a:lnTo>
                      <a:lnTo>
                        <a:pt x="405" y="656"/>
                      </a:lnTo>
                      <a:lnTo>
                        <a:pt x="378" y="705"/>
                      </a:lnTo>
                      <a:lnTo>
                        <a:pt x="352" y="762"/>
                      </a:lnTo>
                      <a:lnTo>
                        <a:pt x="325" y="828"/>
                      </a:lnTo>
                      <a:lnTo>
                        <a:pt x="300" y="898"/>
                      </a:lnTo>
                      <a:lnTo>
                        <a:pt x="274" y="973"/>
                      </a:lnTo>
                      <a:lnTo>
                        <a:pt x="247" y="1048"/>
                      </a:lnTo>
                      <a:lnTo>
                        <a:pt x="222" y="1122"/>
                      </a:lnTo>
                      <a:lnTo>
                        <a:pt x="195" y="1192"/>
                      </a:lnTo>
                      <a:lnTo>
                        <a:pt x="169" y="1257"/>
                      </a:lnTo>
                      <a:lnTo>
                        <a:pt x="143" y="1313"/>
                      </a:lnTo>
                      <a:lnTo>
                        <a:pt x="118" y="1359"/>
                      </a:lnTo>
                      <a:lnTo>
                        <a:pt x="92" y="1391"/>
                      </a:lnTo>
                      <a:lnTo>
                        <a:pt x="66" y="1410"/>
                      </a:lnTo>
                      <a:lnTo>
                        <a:pt x="41" y="1410"/>
                      </a:lnTo>
                      <a:lnTo>
                        <a:pt x="36" y="1401"/>
                      </a:lnTo>
                      <a:lnTo>
                        <a:pt x="30" y="1391"/>
                      </a:lnTo>
                      <a:lnTo>
                        <a:pt x="26" y="1381"/>
                      </a:lnTo>
                      <a:lnTo>
                        <a:pt x="21" y="1372"/>
                      </a:lnTo>
                      <a:lnTo>
                        <a:pt x="15" y="1361"/>
                      </a:lnTo>
                      <a:lnTo>
                        <a:pt x="11" y="1352"/>
                      </a:lnTo>
                      <a:lnTo>
                        <a:pt x="5" y="1342"/>
                      </a:lnTo>
                      <a:lnTo>
                        <a:pt x="0" y="1330"/>
                      </a:lnTo>
                      <a:lnTo>
                        <a:pt x="0" y="1126"/>
                      </a:lnTo>
                      <a:lnTo>
                        <a:pt x="0" y="921"/>
                      </a:lnTo>
                      <a:lnTo>
                        <a:pt x="0" y="717"/>
                      </a:lnTo>
                      <a:lnTo>
                        <a:pt x="0" y="513"/>
                      </a:lnTo>
                      <a:lnTo>
                        <a:pt x="3" y="392"/>
                      </a:lnTo>
                      <a:lnTo>
                        <a:pt x="4" y="271"/>
                      </a:lnTo>
                      <a:lnTo>
                        <a:pt x="6" y="150"/>
                      </a:lnTo>
                      <a:lnTo>
                        <a:pt x="7" y="29"/>
                      </a:lnTo>
                      <a:lnTo>
                        <a:pt x="12" y="26"/>
                      </a:lnTo>
                      <a:lnTo>
                        <a:pt x="17" y="21"/>
                      </a:lnTo>
                      <a:lnTo>
                        <a:pt x="20" y="18"/>
                      </a:lnTo>
                      <a:lnTo>
                        <a:pt x="25" y="14"/>
                      </a:lnTo>
                      <a:lnTo>
                        <a:pt x="29" y="11"/>
                      </a:lnTo>
                      <a:lnTo>
                        <a:pt x="34" y="8"/>
                      </a:lnTo>
                      <a:lnTo>
                        <a:pt x="37" y="3"/>
                      </a:lnTo>
                      <a:lnTo>
                        <a:pt x="42" y="0"/>
                      </a:lnTo>
                      <a:close/>
                    </a:path>
                  </a:pathLst>
                </a:custGeom>
                <a:solidFill>
                  <a:srgbClr val="8E8E8E"/>
                </a:solidFill>
                <a:ln w="9525">
                  <a:noFill/>
                  <a:round/>
                  <a:headEnd/>
                  <a:tailEnd/>
                </a:ln>
              </p:spPr>
              <p:txBody>
                <a:bodyPr/>
                <a:lstStyle/>
                <a:p>
                  <a:endParaRPr lang="en-US" sz="1725"/>
                </a:p>
              </p:txBody>
            </p:sp>
            <p:sp>
              <p:nvSpPr>
                <p:cNvPr id="5692" name="Freeform 265"/>
                <p:cNvSpPr>
                  <a:spLocks/>
                </p:cNvSpPr>
                <p:nvPr/>
              </p:nvSpPr>
              <p:spPr bwMode="auto">
                <a:xfrm>
                  <a:off x="550" y="874"/>
                  <a:ext cx="190" cy="695"/>
                </a:xfrm>
                <a:custGeom>
                  <a:avLst/>
                  <a:gdLst>
                    <a:gd name="T0" fmla="*/ 19 w 380"/>
                    <a:gd name="T1" fmla="*/ 0 h 1389"/>
                    <a:gd name="T2" fmla="*/ 177 w 380"/>
                    <a:gd name="T3" fmla="*/ 4 h 1389"/>
                    <a:gd name="T4" fmla="*/ 177 w 380"/>
                    <a:gd name="T5" fmla="*/ 189 h 1389"/>
                    <a:gd name="T6" fmla="*/ 177 w 380"/>
                    <a:gd name="T7" fmla="*/ 212 h 1389"/>
                    <a:gd name="T8" fmla="*/ 179 w 380"/>
                    <a:gd name="T9" fmla="*/ 228 h 1389"/>
                    <a:gd name="T10" fmla="*/ 190 w 380"/>
                    <a:gd name="T11" fmla="*/ 250 h 1389"/>
                    <a:gd name="T12" fmla="*/ 179 w 380"/>
                    <a:gd name="T13" fmla="*/ 260 h 1389"/>
                    <a:gd name="T14" fmla="*/ 169 w 380"/>
                    <a:gd name="T15" fmla="*/ 278 h 1389"/>
                    <a:gd name="T16" fmla="*/ 158 w 380"/>
                    <a:gd name="T17" fmla="*/ 303 h 1389"/>
                    <a:gd name="T18" fmla="*/ 149 w 380"/>
                    <a:gd name="T19" fmla="*/ 334 h 1389"/>
                    <a:gd name="T20" fmla="*/ 138 w 380"/>
                    <a:gd name="T21" fmla="*/ 369 h 1389"/>
                    <a:gd name="T22" fmla="*/ 128 w 380"/>
                    <a:gd name="T23" fmla="*/ 408 h 1389"/>
                    <a:gd name="T24" fmla="*/ 118 w 380"/>
                    <a:gd name="T25" fmla="*/ 449 h 1389"/>
                    <a:gd name="T26" fmla="*/ 108 w 380"/>
                    <a:gd name="T27" fmla="*/ 490 h 1389"/>
                    <a:gd name="T28" fmla="*/ 98 w 380"/>
                    <a:gd name="T29" fmla="*/ 531 h 1389"/>
                    <a:gd name="T30" fmla="*/ 89 w 380"/>
                    <a:gd name="T31" fmla="*/ 570 h 1389"/>
                    <a:gd name="T32" fmla="*/ 79 w 380"/>
                    <a:gd name="T33" fmla="*/ 606 h 1389"/>
                    <a:gd name="T34" fmla="*/ 69 w 380"/>
                    <a:gd name="T35" fmla="*/ 638 h 1389"/>
                    <a:gd name="T36" fmla="*/ 58 w 380"/>
                    <a:gd name="T37" fmla="*/ 664 h 1389"/>
                    <a:gd name="T38" fmla="*/ 48 w 380"/>
                    <a:gd name="T39" fmla="*/ 683 h 1389"/>
                    <a:gd name="T40" fmla="*/ 37 w 380"/>
                    <a:gd name="T41" fmla="*/ 694 h 1389"/>
                    <a:gd name="T42" fmla="*/ 26 w 380"/>
                    <a:gd name="T43" fmla="*/ 695 h 1389"/>
                    <a:gd name="T44" fmla="*/ 0 w 380"/>
                    <a:gd name="T45" fmla="*/ 660 h 1389"/>
                    <a:gd name="T46" fmla="*/ 0 w 380"/>
                    <a:gd name="T47" fmla="*/ 218 h 1389"/>
                    <a:gd name="T48" fmla="*/ 5 w 380"/>
                    <a:gd name="T49" fmla="*/ 13 h 1389"/>
                    <a:gd name="T50" fmla="*/ 19 w 380"/>
                    <a:gd name="T51" fmla="*/ 0 h 13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0"/>
                    <a:gd name="T79" fmla="*/ 0 h 1389"/>
                    <a:gd name="T80" fmla="*/ 380 w 380"/>
                    <a:gd name="T81" fmla="*/ 1389 h 138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0" h="1389">
                      <a:moveTo>
                        <a:pt x="37" y="0"/>
                      </a:moveTo>
                      <a:lnTo>
                        <a:pt x="354" y="7"/>
                      </a:lnTo>
                      <a:lnTo>
                        <a:pt x="354" y="378"/>
                      </a:lnTo>
                      <a:lnTo>
                        <a:pt x="354" y="423"/>
                      </a:lnTo>
                      <a:lnTo>
                        <a:pt x="358" y="455"/>
                      </a:lnTo>
                      <a:lnTo>
                        <a:pt x="380" y="500"/>
                      </a:lnTo>
                      <a:lnTo>
                        <a:pt x="358" y="519"/>
                      </a:lnTo>
                      <a:lnTo>
                        <a:pt x="337" y="555"/>
                      </a:lnTo>
                      <a:lnTo>
                        <a:pt x="316" y="606"/>
                      </a:lnTo>
                      <a:lnTo>
                        <a:pt x="297" y="667"/>
                      </a:lnTo>
                      <a:lnTo>
                        <a:pt x="276" y="738"/>
                      </a:lnTo>
                      <a:lnTo>
                        <a:pt x="256" y="815"/>
                      </a:lnTo>
                      <a:lnTo>
                        <a:pt x="237" y="897"/>
                      </a:lnTo>
                      <a:lnTo>
                        <a:pt x="217" y="980"/>
                      </a:lnTo>
                      <a:lnTo>
                        <a:pt x="197" y="1062"/>
                      </a:lnTo>
                      <a:lnTo>
                        <a:pt x="178" y="1140"/>
                      </a:lnTo>
                      <a:lnTo>
                        <a:pt x="158" y="1212"/>
                      </a:lnTo>
                      <a:lnTo>
                        <a:pt x="138" y="1275"/>
                      </a:lnTo>
                      <a:lnTo>
                        <a:pt x="117" y="1327"/>
                      </a:lnTo>
                      <a:lnTo>
                        <a:pt x="96" y="1365"/>
                      </a:lnTo>
                      <a:lnTo>
                        <a:pt x="74" y="1387"/>
                      </a:lnTo>
                      <a:lnTo>
                        <a:pt x="52" y="1389"/>
                      </a:lnTo>
                      <a:lnTo>
                        <a:pt x="0" y="1320"/>
                      </a:lnTo>
                      <a:lnTo>
                        <a:pt x="0" y="436"/>
                      </a:lnTo>
                      <a:lnTo>
                        <a:pt x="9" y="25"/>
                      </a:lnTo>
                      <a:lnTo>
                        <a:pt x="37" y="0"/>
                      </a:lnTo>
                      <a:close/>
                    </a:path>
                  </a:pathLst>
                </a:custGeom>
                <a:solidFill>
                  <a:srgbClr val="999999"/>
                </a:solidFill>
                <a:ln w="9525">
                  <a:noFill/>
                  <a:round/>
                  <a:headEnd/>
                  <a:tailEnd/>
                </a:ln>
              </p:spPr>
              <p:txBody>
                <a:bodyPr/>
                <a:lstStyle/>
                <a:p>
                  <a:endParaRPr lang="en-US" sz="1725"/>
                </a:p>
              </p:txBody>
            </p:sp>
            <p:sp>
              <p:nvSpPr>
                <p:cNvPr id="5693" name="Freeform 266"/>
                <p:cNvSpPr>
                  <a:spLocks/>
                </p:cNvSpPr>
                <p:nvPr/>
              </p:nvSpPr>
              <p:spPr bwMode="auto">
                <a:xfrm>
                  <a:off x="595" y="926"/>
                  <a:ext cx="463" cy="628"/>
                </a:xfrm>
                <a:custGeom>
                  <a:avLst/>
                  <a:gdLst>
                    <a:gd name="T0" fmla="*/ 15 w 925"/>
                    <a:gd name="T1" fmla="*/ 5 h 1254"/>
                    <a:gd name="T2" fmla="*/ 44 w 925"/>
                    <a:gd name="T3" fmla="*/ 7 h 1254"/>
                    <a:gd name="T4" fmla="*/ 72 w 925"/>
                    <a:gd name="T5" fmla="*/ 8 h 1254"/>
                    <a:gd name="T6" fmla="*/ 101 w 925"/>
                    <a:gd name="T7" fmla="*/ 9 h 1254"/>
                    <a:gd name="T8" fmla="*/ 129 w 925"/>
                    <a:gd name="T9" fmla="*/ 9 h 1254"/>
                    <a:gd name="T10" fmla="*/ 157 w 925"/>
                    <a:gd name="T11" fmla="*/ 10 h 1254"/>
                    <a:gd name="T12" fmla="*/ 185 w 925"/>
                    <a:gd name="T13" fmla="*/ 10 h 1254"/>
                    <a:gd name="T14" fmla="*/ 213 w 925"/>
                    <a:gd name="T15" fmla="*/ 10 h 1254"/>
                    <a:gd name="T16" fmla="*/ 241 w 925"/>
                    <a:gd name="T17" fmla="*/ 10 h 1254"/>
                    <a:gd name="T18" fmla="*/ 269 w 925"/>
                    <a:gd name="T19" fmla="*/ 10 h 1254"/>
                    <a:gd name="T20" fmla="*/ 298 w 925"/>
                    <a:gd name="T21" fmla="*/ 9 h 1254"/>
                    <a:gd name="T22" fmla="*/ 326 w 925"/>
                    <a:gd name="T23" fmla="*/ 8 h 1254"/>
                    <a:gd name="T24" fmla="*/ 356 w 925"/>
                    <a:gd name="T25" fmla="*/ 7 h 1254"/>
                    <a:gd name="T26" fmla="*/ 386 w 925"/>
                    <a:gd name="T27" fmla="*/ 5 h 1254"/>
                    <a:gd name="T28" fmla="*/ 416 w 925"/>
                    <a:gd name="T29" fmla="*/ 3 h 1254"/>
                    <a:gd name="T30" fmla="*/ 447 w 925"/>
                    <a:gd name="T31" fmla="*/ 1 h 1254"/>
                    <a:gd name="T32" fmla="*/ 456 w 925"/>
                    <a:gd name="T33" fmla="*/ 601 h 1254"/>
                    <a:gd name="T34" fmla="*/ 428 w 925"/>
                    <a:gd name="T35" fmla="*/ 608 h 1254"/>
                    <a:gd name="T36" fmla="*/ 400 w 925"/>
                    <a:gd name="T37" fmla="*/ 614 h 1254"/>
                    <a:gd name="T38" fmla="*/ 370 w 925"/>
                    <a:gd name="T39" fmla="*/ 618 h 1254"/>
                    <a:gd name="T40" fmla="*/ 341 w 925"/>
                    <a:gd name="T41" fmla="*/ 622 h 1254"/>
                    <a:gd name="T42" fmla="*/ 311 w 925"/>
                    <a:gd name="T43" fmla="*/ 624 h 1254"/>
                    <a:gd name="T44" fmla="*/ 282 w 925"/>
                    <a:gd name="T45" fmla="*/ 626 h 1254"/>
                    <a:gd name="T46" fmla="*/ 252 w 925"/>
                    <a:gd name="T47" fmla="*/ 627 h 1254"/>
                    <a:gd name="T48" fmla="*/ 223 w 925"/>
                    <a:gd name="T49" fmla="*/ 628 h 1254"/>
                    <a:gd name="T50" fmla="*/ 193 w 925"/>
                    <a:gd name="T51" fmla="*/ 627 h 1254"/>
                    <a:gd name="T52" fmla="*/ 164 w 925"/>
                    <a:gd name="T53" fmla="*/ 626 h 1254"/>
                    <a:gd name="T54" fmla="*/ 135 w 925"/>
                    <a:gd name="T55" fmla="*/ 625 h 1254"/>
                    <a:gd name="T56" fmla="*/ 107 w 925"/>
                    <a:gd name="T57" fmla="*/ 623 h 1254"/>
                    <a:gd name="T58" fmla="*/ 79 w 925"/>
                    <a:gd name="T59" fmla="*/ 620 h 1254"/>
                    <a:gd name="T60" fmla="*/ 52 w 925"/>
                    <a:gd name="T61" fmla="*/ 618 h 1254"/>
                    <a:gd name="T62" fmla="*/ 26 w 925"/>
                    <a:gd name="T63" fmla="*/ 615 h 1254"/>
                    <a:gd name="T64" fmla="*/ 0 w 925"/>
                    <a:gd name="T65" fmla="*/ 612 h 1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5"/>
                    <a:gd name="T100" fmla="*/ 0 h 1254"/>
                    <a:gd name="T101" fmla="*/ 925 w 925"/>
                    <a:gd name="T102" fmla="*/ 1254 h 1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5" h="1254">
                      <a:moveTo>
                        <a:pt x="0" y="9"/>
                      </a:moveTo>
                      <a:lnTo>
                        <a:pt x="29" y="10"/>
                      </a:lnTo>
                      <a:lnTo>
                        <a:pt x="58" y="11"/>
                      </a:lnTo>
                      <a:lnTo>
                        <a:pt x="87" y="13"/>
                      </a:lnTo>
                      <a:lnTo>
                        <a:pt x="116" y="15"/>
                      </a:lnTo>
                      <a:lnTo>
                        <a:pt x="144" y="16"/>
                      </a:lnTo>
                      <a:lnTo>
                        <a:pt x="173" y="16"/>
                      </a:lnTo>
                      <a:lnTo>
                        <a:pt x="201" y="17"/>
                      </a:lnTo>
                      <a:lnTo>
                        <a:pt x="228" y="18"/>
                      </a:lnTo>
                      <a:lnTo>
                        <a:pt x="257" y="18"/>
                      </a:lnTo>
                      <a:lnTo>
                        <a:pt x="285" y="19"/>
                      </a:lnTo>
                      <a:lnTo>
                        <a:pt x="313" y="19"/>
                      </a:lnTo>
                      <a:lnTo>
                        <a:pt x="341" y="20"/>
                      </a:lnTo>
                      <a:lnTo>
                        <a:pt x="369" y="20"/>
                      </a:lnTo>
                      <a:lnTo>
                        <a:pt x="397" y="20"/>
                      </a:lnTo>
                      <a:lnTo>
                        <a:pt x="425" y="20"/>
                      </a:lnTo>
                      <a:lnTo>
                        <a:pt x="453" y="20"/>
                      </a:lnTo>
                      <a:lnTo>
                        <a:pt x="481" y="20"/>
                      </a:lnTo>
                      <a:lnTo>
                        <a:pt x="510" y="19"/>
                      </a:lnTo>
                      <a:lnTo>
                        <a:pt x="537" y="19"/>
                      </a:lnTo>
                      <a:lnTo>
                        <a:pt x="566" y="18"/>
                      </a:lnTo>
                      <a:lnTo>
                        <a:pt x="595" y="18"/>
                      </a:lnTo>
                      <a:lnTo>
                        <a:pt x="624" y="17"/>
                      </a:lnTo>
                      <a:lnTo>
                        <a:pt x="652" y="16"/>
                      </a:lnTo>
                      <a:lnTo>
                        <a:pt x="682" y="15"/>
                      </a:lnTo>
                      <a:lnTo>
                        <a:pt x="711" y="13"/>
                      </a:lnTo>
                      <a:lnTo>
                        <a:pt x="741" y="11"/>
                      </a:lnTo>
                      <a:lnTo>
                        <a:pt x="771" y="10"/>
                      </a:lnTo>
                      <a:lnTo>
                        <a:pt x="801" y="9"/>
                      </a:lnTo>
                      <a:lnTo>
                        <a:pt x="832" y="6"/>
                      </a:lnTo>
                      <a:lnTo>
                        <a:pt x="863" y="4"/>
                      </a:lnTo>
                      <a:lnTo>
                        <a:pt x="894" y="2"/>
                      </a:lnTo>
                      <a:lnTo>
                        <a:pt x="925" y="0"/>
                      </a:lnTo>
                      <a:lnTo>
                        <a:pt x="912" y="1200"/>
                      </a:lnTo>
                      <a:lnTo>
                        <a:pt x="884" y="1207"/>
                      </a:lnTo>
                      <a:lnTo>
                        <a:pt x="855" y="1214"/>
                      </a:lnTo>
                      <a:lnTo>
                        <a:pt x="827" y="1220"/>
                      </a:lnTo>
                      <a:lnTo>
                        <a:pt x="799" y="1226"/>
                      </a:lnTo>
                      <a:lnTo>
                        <a:pt x="770" y="1230"/>
                      </a:lnTo>
                      <a:lnTo>
                        <a:pt x="740" y="1235"/>
                      </a:lnTo>
                      <a:lnTo>
                        <a:pt x="711" y="1238"/>
                      </a:lnTo>
                      <a:lnTo>
                        <a:pt x="682" y="1242"/>
                      </a:lnTo>
                      <a:lnTo>
                        <a:pt x="652" y="1245"/>
                      </a:lnTo>
                      <a:lnTo>
                        <a:pt x="622" y="1247"/>
                      </a:lnTo>
                      <a:lnTo>
                        <a:pt x="594" y="1250"/>
                      </a:lnTo>
                      <a:lnTo>
                        <a:pt x="564" y="1251"/>
                      </a:lnTo>
                      <a:lnTo>
                        <a:pt x="534" y="1252"/>
                      </a:lnTo>
                      <a:lnTo>
                        <a:pt x="504" y="1253"/>
                      </a:lnTo>
                      <a:lnTo>
                        <a:pt x="475" y="1254"/>
                      </a:lnTo>
                      <a:lnTo>
                        <a:pt x="445" y="1254"/>
                      </a:lnTo>
                      <a:lnTo>
                        <a:pt x="416" y="1253"/>
                      </a:lnTo>
                      <a:lnTo>
                        <a:pt x="386" y="1253"/>
                      </a:lnTo>
                      <a:lnTo>
                        <a:pt x="357" y="1252"/>
                      </a:lnTo>
                      <a:lnTo>
                        <a:pt x="328" y="1251"/>
                      </a:lnTo>
                      <a:lnTo>
                        <a:pt x="299" y="1250"/>
                      </a:lnTo>
                      <a:lnTo>
                        <a:pt x="270" y="1249"/>
                      </a:lnTo>
                      <a:lnTo>
                        <a:pt x="242" y="1246"/>
                      </a:lnTo>
                      <a:lnTo>
                        <a:pt x="213" y="1244"/>
                      </a:lnTo>
                      <a:lnTo>
                        <a:pt x="186" y="1242"/>
                      </a:lnTo>
                      <a:lnTo>
                        <a:pt x="158" y="1239"/>
                      </a:lnTo>
                      <a:lnTo>
                        <a:pt x="131" y="1237"/>
                      </a:lnTo>
                      <a:lnTo>
                        <a:pt x="104" y="1235"/>
                      </a:lnTo>
                      <a:lnTo>
                        <a:pt x="78" y="1231"/>
                      </a:lnTo>
                      <a:lnTo>
                        <a:pt x="51" y="1228"/>
                      </a:lnTo>
                      <a:lnTo>
                        <a:pt x="26" y="1226"/>
                      </a:lnTo>
                      <a:lnTo>
                        <a:pt x="0" y="1222"/>
                      </a:lnTo>
                      <a:lnTo>
                        <a:pt x="0" y="9"/>
                      </a:lnTo>
                      <a:close/>
                    </a:path>
                  </a:pathLst>
                </a:custGeom>
                <a:solidFill>
                  <a:srgbClr val="1C0000"/>
                </a:solidFill>
                <a:ln w="9525">
                  <a:noFill/>
                  <a:round/>
                  <a:headEnd/>
                  <a:tailEnd/>
                </a:ln>
              </p:spPr>
              <p:txBody>
                <a:bodyPr/>
                <a:lstStyle/>
                <a:p>
                  <a:endParaRPr lang="en-US" sz="1725"/>
                </a:p>
              </p:txBody>
            </p:sp>
            <p:sp>
              <p:nvSpPr>
                <p:cNvPr id="5694" name="Freeform 267"/>
                <p:cNvSpPr>
                  <a:spLocks/>
                </p:cNvSpPr>
                <p:nvPr/>
              </p:nvSpPr>
              <p:spPr bwMode="auto">
                <a:xfrm>
                  <a:off x="610" y="926"/>
                  <a:ext cx="455" cy="642"/>
                </a:xfrm>
                <a:custGeom>
                  <a:avLst/>
                  <a:gdLst>
                    <a:gd name="T0" fmla="*/ 12 w 911"/>
                    <a:gd name="T1" fmla="*/ 24 h 1285"/>
                    <a:gd name="T2" fmla="*/ 37 w 911"/>
                    <a:gd name="T3" fmla="*/ 25 h 1285"/>
                    <a:gd name="T4" fmla="*/ 63 w 911"/>
                    <a:gd name="T5" fmla="*/ 27 h 1285"/>
                    <a:gd name="T6" fmla="*/ 89 w 911"/>
                    <a:gd name="T7" fmla="*/ 28 h 1285"/>
                    <a:gd name="T8" fmla="*/ 114 w 911"/>
                    <a:gd name="T9" fmla="*/ 29 h 1285"/>
                    <a:gd name="T10" fmla="*/ 140 w 911"/>
                    <a:gd name="T11" fmla="*/ 30 h 1285"/>
                    <a:gd name="T12" fmla="*/ 167 w 911"/>
                    <a:gd name="T13" fmla="*/ 30 h 1285"/>
                    <a:gd name="T14" fmla="*/ 193 w 911"/>
                    <a:gd name="T15" fmla="*/ 30 h 1285"/>
                    <a:gd name="T16" fmla="*/ 220 w 911"/>
                    <a:gd name="T17" fmla="*/ 30 h 1285"/>
                    <a:gd name="T18" fmla="*/ 248 w 911"/>
                    <a:gd name="T19" fmla="*/ 30 h 1285"/>
                    <a:gd name="T20" fmla="*/ 275 w 911"/>
                    <a:gd name="T21" fmla="*/ 29 h 1285"/>
                    <a:gd name="T22" fmla="*/ 303 w 911"/>
                    <a:gd name="T23" fmla="*/ 28 h 1285"/>
                    <a:gd name="T24" fmla="*/ 331 w 911"/>
                    <a:gd name="T25" fmla="*/ 26 h 1285"/>
                    <a:gd name="T26" fmla="*/ 360 w 911"/>
                    <a:gd name="T27" fmla="*/ 25 h 1285"/>
                    <a:gd name="T28" fmla="*/ 388 w 911"/>
                    <a:gd name="T29" fmla="*/ 23 h 1285"/>
                    <a:gd name="T30" fmla="*/ 417 w 911"/>
                    <a:gd name="T31" fmla="*/ 21 h 1285"/>
                    <a:gd name="T32" fmla="*/ 435 w 911"/>
                    <a:gd name="T33" fmla="*/ 19 h 1285"/>
                    <a:gd name="T34" fmla="*/ 440 w 911"/>
                    <a:gd name="T35" fmla="*/ 14 h 1285"/>
                    <a:gd name="T36" fmla="*/ 447 w 911"/>
                    <a:gd name="T37" fmla="*/ 6 h 1285"/>
                    <a:gd name="T38" fmla="*/ 453 w 911"/>
                    <a:gd name="T39" fmla="*/ 1 h 1285"/>
                    <a:gd name="T40" fmla="*/ 455 w 911"/>
                    <a:gd name="T41" fmla="*/ 615 h 1285"/>
                    <a:gd name="T42" fmla="*/ 427 w 911"/>
                    <a:gd name="T43" fmla="*/ 622 h 1285"/>
                    <a:gd name="T44" fmla="*/ 399 w 911"/>
                    <a:gd name="T45" fmla="*/ 628 h 1285"/>
                    <a:gd name="T46" fmla="*/ 370 w 911"/>
                    <a:gd name="T47" fmla="*/ 633 h 1285"/>
                    <a:gd name="T48" fmla="*/ 341 w 911"/>
                    <a:gd name="T49" fmla="*/ 637 h 1285"/>
                    <a:gd name="T50" fmla="*/ 311 w 911"/>
                    <a:gd name="T51" fmla="*/ 639 h 1285"/>
                    <a:gd name="T52" fmla="*/ 281 w 911"/>
                    <a:gd name="T53" fmla="*/ 641 h 1285"/>
                    <a:gd name="T54" fmla="*/ 252 w 911"/>
                    <a:gd name="T55" fmla="*/ 642 h 1285"/>
                    <a:gd name="T56" fmla="*/ 223 w 911"/>
                    <a:gd name="T57" fmla="*/ 642 h 1285"/>
                    <a:gd name="T58" fmla="*/ 193 w 911"/>
                    <a:gd name="T59" fmla="*/ 642 h 1285"/>
                    <a:gd name="T60" fmla="*/ 164 w 911"/>
                    <a:gd name="T61" fmla="*/ 641 h 1285"/>
                    <a:gd name="T62" fmla="*/ 135 w 911"/>
                    <a:gd name="T63" fmla="*/ 639 h 1285"/>
                    <a:gd name="T64" fmla="*/ 106 w 911"/>
                    <a:gd name="T65" fmla="*/ 638 h 1285"/>
                    <a:gd name="T66" fmla="*/ 79 w 911"/>
                    <a:gd name="T67" fmla="*/ 635 h 1285"/>
                    <a:gd name="T68" fmla="*/ 52 w 911"/>
                    <a:gd name="T69" fmla="*/ 633 h 1285"/>
                    <a:gd name="T70" fmla="*/ 25 w 911"/>
                    <a:gd name="T71" fmla="*/ 630 h 1285"/>
                    <a:gd name="T72" fmla="*/ 0 w 911"/>
                    <a:gd name="T73" fmla="*/ 626 h 12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1"/>
                    <a:gd name="T112" fmla="*/ 0 h 1285"/>
                    <a:gd name="T113" fmla="*/ 911 w 911"/>
                    <a:gd name="T114" fmla="*/ 1285 h 12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1" h="1285">
                      <a:moveTo>
                        <a:pt x="0" y="45"/>
                      </a:moveTo>
                      <a:lnTo>
                        <a:pt x="25" y="48"/>
                      </a:lnTo>
                      <a:lnTo>
                        <a:pt x="50" y="50"/>
                      </a:lnTo>
                      <a:lnTo>
                        <a:pt x="75" y="51"/>
                      </a:lnTo>
                      <a:lnTo>
                        <a:pt x="100" y="53"/>
                      </a:lnTo>
                      <a:lnTo>
                        <a:pt x="126" y="55"/>
                      </a:lnTo>
                      <a:lnTo>
                        <a:pt x="151" y="56"/>
                      </a:lnTo>
                      <a:lnTo>
                        <a:pt x="178" y="57"/>
                      </a:lnTo>
                      <a:lnTo>
                        <a:pt x="203" y="58"/>
                      </a:lnTo>
                      <a:lnTo>
                        <a:pt x="229" y="59"/>
                      </a:lnTo>
                      <a:lnTo>
                        <a:pt x="255" y="60"/>
                      </a:lnTo>
                      <a:lnTo>
                        <a:pt x="281" y="60"/>
                      </a:lnTo>
                      <a:lnTo>
                        <a:pt x="308" y="60"/>
                      </a:lnTo>
                      <a:lnTo>
                        <a:pt x="334" y="61"/>
                      </a:lnTo>
                      <a:lnTo>
                        <a:pt x="361" y="61"/>
                      </a:lnTo>
                      <a:lnTo>
                        <a:pt x="387" y="61"/>
                      </a:lnTo>
                      <a:lnTo>
                        <a:pt x="415" y="61"/>
                      </a:lnTo>
                      <a:lnTo>
                        <a:pt x="441" y="61"/>
                      </a:lnTo>
                      <a:lnTo>
                        <a:pt x="469" y="60"/>
                      </a:lnTo>
                      <a:lnTo>
                        <a:pt x="496" y="60"/>
                      </a:lnTo>
                      <a:lnTo>
                        <a:pt x="523" y="59"/>
                      </a:lnTo>
                      <a:lnTo>
                        <a:pt x="551" y="58"/>
                      </a:lnTo>
                      <a:lnTo>
                        <a:pt x="578" y="57"/>
                      </a:lnTo>
                      <a:lnTo>
                        <a:pt x="606" y="57"/>
                      </a:lnTo>
                      <a:lnTo>
                        <a:pt x="635" y="55"/>
                      </a:lnTo>
                      <a:lnTo>
                        <a:pt x="663" y="53"/>
                      </a:lnTo>
                      <a:lnTo>
                        <a:pt x="691" y="52"/>
                      </a:lnTo>
                      <a:lnTo>
                        <a:pt x="720" y="51"/>
                      </a:lnTo>
                      <a:lnTo>
                        <a:pt x="748" y="49"/>
                      </a:lnTo>
                      <a:lnTo>
                        <a:pt x="777" y="46"/>
                      </a:lnTo>
                      <a:lnTo>
                        <a:pt x="805" y="45"/>
                      </a:lnTo>
                      <a:lnTo>
                        <a:pt x="835" y="43"/>
                      </a:lnTo>
                      <a:lnTo>
                        <a:pt x="864" y="41"/>
                      </a:lnTo>
                      <a:lnTo>
                        <a:pt x="870" y="38"/>
                      </a:lnTo>
                      <a:lnTo>
                        <a:pt x="876" y="34"/>
                      </a:lnTo>
                      <a:lnTo>
                        <a:pt x="881" y="28"/>
                      </a:lnTo>
                      <a:lnTo>
                        <a:pt x="888" y="20"/>
                      </a:lnTo>
                      <a:lnTo>
                        <a:pt x="894" y="13"/>
                      </a:lnTo>
                      <a:lnTo>
                        <a:pt x="900" y="7"/>
                      </a:lnTo>
                      <a:lnTo>
                        <a:pt x="906" y="3"/>
                      </a:lnTo>
                      <a:lnTo>
                        <a:pt x="911" y="0"/>
                      </a:lnTo>
                      <a:lnTo>
                        <a:pt x="911" y="1231"/>
                      </a:lnTo>
                      <a:lnTo>
                        <a:pt x="884" y="1238"/>
                      </a:lnTo>
                      <a:lnTo>
                        <a:pt x="855" y="1245"/>
                      </a:lnTo>
                      <a:lnTo>
                        <a:pt x="827" y="1251"/>
                      </a:lnTo>
                      <a:lnTo>
                        <a:pt x="798" y="1256"/>
                      </a:lnTo>
                      <a:lnTo>
                        <a:pt x="770" y="1262"/>
                      </a:lnTo>
                      <a:lnTo>
                        <a:pt x="741" y="1266"/>
                      </a:lnTo>
                      <a:lnTo>
                        <a:pt x="711" y="1270"/>
                      </a:lnTo>
                      <a:lnTo>
                        <a:pt x="682" y="1274"/>
                      </a:lnTo>
                      <a:lnTo>
                        <a:pt x="652" y="1276"/>
                      </a:lnTo>
                      <a:lnTo>
                        <a:pt x="623" y="1279"/>
                      </a:lnTo>
                      <a:lnTo>
                        <a:pt x="593" y="1281"/>
                      </a:lnTo>
                      <a:lnTo>
                        <a:pt x="563" y="1283"/>
                      </a:lnTo>
                      <a:lnTo>
                        <a:pt x="535" y="1284"/>
                      </a:lnTo>
                      <a:lnTo>
                        <a:pt x="505" y="1285"/>
                      </a:lnTo>
                      <a:lnTo>
                        <a:pt x="475" y="1285"/>
                      </a:lnTo>
                      <a:lnTo>
                        <a:pt x="446" y="1285"/>
                      </a:lnTo>
                      <a:lnTo>
                        <a:pt x="416" y="1285"/>
                      </a:lnTo>
                      <a:lnTo>
                        <a:pt x="386" y="1285"/>
                      </a:lnTo>
                      <a:lnTo>
                        <a:pt x="357" y="1284"/>
                      </a:lnTo>
                      <a:lnTo>
                        <a:pt x="328" y="1283"/>
                      </a:lnTo>
                      <a:lnTo>
                        <a:pt x="300" y="1282"/>
                      </a:lnTo>
                      <a:lnTo>
                        <a:pt x="271" y="1279"/>
                      </a:lnTo>
                      <a:lnTo>
                        <a:pt x="242" y="1278"/>
                      </a:lnTo>
                      <a:lnTo>
                        <a:pt x="213" y="1276"/>
                      </a:lnTo>
                      <a:lnTo>
                        <a:pt x="186" y="1274"/>
                      </a:lnTo>
                      <a:lnTo>
                        <a:pt x="158" y="1271"/>
                      </a:lnTo>
                      <a:lnTo>
                        <a:pt x="131" y="1268"/>
                      </a:lnTo>
                      <a:lnTo>
                        <a:pt x="104" y="1266"/>
                      </a:lnTo>
                      <a:lnTo>
                        <a:pt x="77" y="1262"/>
                      </a:lnTo>
                      <a:lnTo>
                        <a:pt x="51" y="1260"/>
                      </a:lnTo>
                      <a:lnTo>
                        <a:pt x="25" y="1256"/>
                      </a:lnTo>
                      <a:lnTo>
                        <a:pt x="0" y="1253"/>
                      </a:lnTo>
                      <a:lnTo>
                        <a:pt x="0" y="45"/>
                      </a:lnTo>
                      <a:close/>
                    </a:path>
                  </a:pathLst>
                </a:custGeom>
                <a:solidFill>
                  <a:srgbClr val="8E7F89"/>
                </a:solidFill>
                <a:ln w="9525">
                  <a:noFill/>
                  <a:round/>
                  <a:headEnd/>
                  <a:tailEnd/>
                </a:ln>
              </p:spPr>
              <p:txBody>
                <a:bodyPr/>
                <a:lstStyle/>
                <a:p>
                  <a:endParaRPr lang="en-US" sz="1725"/>
                </a:p>
              </p:txBody>
            </p:sp>
            <p:sp>
              <p:nvSpPr>
                <p:cNvPr id="5695" name="Freeform 268"/>
                <p:cNvSpPr>
                  <a:spLocks/>
                </p:cNvSpPr>
                <p:nvPr/>
              </p:nvSpPr>
              <p:spPr bwMode="auto">
                <a:xfrm>
                  <a:off x="606" y="945"/>
                  <a:ext cx="445" cy="609"/>
                </a:xfrm>
                <a:custGeom>
                  <a:avLst/>
                  <a:gdLst>
                    <a:gd name="T0" fmla="*/ 13 w 890"/>
                    <a:gd name="T1" fmla="*/ 5 h 1218"/>
                    <a:gd name="T2" fmla="*/ 39 w 890"/>
                    <a:gd name="T3" fmla="*/ 6 h 1218"/>
                    <a:gd name="T4" fmla="*/ 65 w 890"/>
                    <a:gd name="T5" fmla="*/ 9 h 1218"/>
                    <a:gd name="T6" fmla="*/ 91 w 890"/>
                    <a:gd name="T7" fmla="*/ 10 h 1218"/>
                    <a:gd name="T8" fmla="*/ 117 w 890"/>
                    <a:gd name="T9" fmla="*/ 10 h 1218"/>
                    <a:gd name="T10" fmla="*/ 144 w 890"/>
                    <a:gd name="T11" fmla="*/ 10 h 1218"/>
                    <a:gd name="T12" fmla="*/ 171 w 890"/>
                    <a:gd name="T13" fmla="*/ 10 h 1218"/>
                    <a:gd name="T14" fmla="*/ 199 w 890"/>
                    <a:gd name="T15" fmla="*/ 10 h 1218"/>
                    <a:gd name="T16" fmla="*/ 226 w 890"/>
                    <a:gd name="T17" fmla="*/ 10 h 1218"/>
                    <a:gd name="T18" fmla="*/ 254 w 890"/>
                    <a:gd name="T19" fmla="*/ 10 h 1218"/>
                    <a:gd name="T20" fmla="*/ 283 w 890"/>
                    <a:gd name="T21" fmla="*/ 9 h 1218"/>
                    <a:gd name="T22" fmla="*/ 311 w 890"/>
                    <a:gd name="T23" fmla="*/ 7 h 1218"/>
                    <a:gd name="T24" fmla="*/ 341 w 890"/>
                    <a:gd name="T25" fmla="*/ 6 h 1218"/>
                    <a:gd name="T26" fmla="*/ 370 w 890"/>
                    <a:gd name="T27" fmla="*/ 5 h 1218"/>
                    <a:gd name="T28" fmla="*/ 400 w 890"/>
                    <a:gd name="T29" fmla="*/ 3 h 1218"/>
                    <a:gd name="T30" fmla="*/ 430 w 890"/>
                    <a:gd name="T31" fmla="*/ 1 h 1218"/>
                    <a:gd name="T32" fmla="*/ 445 w 890"/>
                    <a:gd name="T33" fmla="*/ 583 h 1218"/>
                    <a:gd name="T34" fmla="*/ 417 w 890"/>
                    <a:gd name="T35" fmla="*/ 590 h 1218"/>
                    <a:gd name="T36" fmla="*/ 390 w 890"/>
                    <a:gd name="T37" fmla="*/ 596 h 1218"/>
                    <a:gd name="T38" fmla="*/ 362 w 890"/>
                    <a:gd name="T39" fmla="*/ 600 h 1218"/>
                    <a:gd name="T40" fmla="*/ 333 w 890"/>
                    <a:gd name="T41" fmla="*/ 604 h 1218"/>
                    <a:gd name="T42" fmla="*/ 304 w 890"/>
                    <a:gd name="T43" fmla="*/ 607 h 1218"/>
                    <a:gd name="T44" fmla="*/ 275 w 890"/>
                    <a:gd name="T45" fmla="*/ 608 h 1218"/>
                    <a:gd name="T46" fmla="*/ 246 w 890"/>
                    <a:gd name="T47" fmla="*/ 609 h 1218"/>
                    <a:gd name="T48" fmla="*/ 218 w 890"/>
                    <a:gd name="T49" fmla="*/ 609 h 1218"/>
                    <a:gd name="T50" fmla="*/ 189 w 890"/>
                    <a:gd name="T51" fmla="*/ 609 h 1218"/>
                    <a:gd name="T52" fmla="*/ 160 w 890"/>
                    <a:gd name="T53" fmla="*/ 608 h 1218"/>
                    <a:gd name="T54" fmla="*/ 132 w 890"/>
                    <a:gd name="T55" fmla="*/ 607 h 1218"/>
                    <a:gd name="T56" fmla="*/ 105 w 890"/>
                    <a:gd name="T57" fmla="*/ 605 h 1218"/>
                    <a:gd name="T58" fmla="*/ 78 w 890"/>
                    <a:gd name="T59" fmla="*/ 603 h 1218"/>
                    <a:gd name="T60" fmla="*/ 51 w 890"/>
                    <a:gd name="T61" fmla="*/ 600 h 1218"/>
                    <a:gd name="T62" fmla="*/ 25 w 890"/>
                    <a:gd name="T63" fmla="*/ 597 h 1218"/>
                    <a:gd name="T64" fmla="*/ 0 w 890"/>
                    <a:gd name="T65" fmla="*/ 594 h 1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0"/>
                    <a:gd name="T100" fmla="*/ 0 h 1218"/>
                    <a:gd name="T101" fmla="*/ 890 w 890"/>
                    <a:gd name="T102" fmla="*/ 1218 h 12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0" h="1218">
                      <a:moveTo>
                        <a:pt x="0" y="7"/>
                      </a:moveTo>
                      <a:lnTo>
                        <a:pt x="26" y="10"/>
                      </a:lnTo>
                      <a:lnTo>
                        <a:pt x="51" y="12"/>
                      </a:lnTo>
                      <a:lnTo>
                        <a:pt x="77" y="13"/>
                      </a:lnTo>
                      <a:lnTo>
                        <a:pt x="103" y="15"/>
                      </a:lnTo>
                      <a:lnTo>
                        <a:pt x="129" y="17"/>
                      </a:lnTo>
                      <a:lnTo>
                        <a:pt x="155" y="18"/>
                      </a:lnTo>
                      <a:lnTo>
                        <a:pt x="181" y="19"/>
                      </a:lnTo>
                      <a:lnTo>
                        <a:pt x="208" y="20"/>
                      </a:lnTo>
                      <a:lnTo>
                        <a:pt x="234" y="20"/>
                      </a:lnTo>
                      <a:lnTo>
                        <a:pt x="261" y="21"/>
                      </a:lnTo>
                      <a:lnTo>
                        <a:pt x="288" y="21"/>
                      </a:lnTo>
                      <a:lnTo>
                        <a:pt x="315" y="21"/>
                      </a:lnTo>
                      <a:lnTo>
                        <a:pt x="342" y="21"/>
                      </a:lnTo>
                      <a:lnTo>
                        <a:pt x="370" y="21"/>
                      </a:lnTo>
                      <a:lnTo>
                        <a:pt x="397" y="21"/>
                      </a:lnTo>
                      <a:lnTo>
                        <a:pt x="424" y="21"/>
                      </a:lnTo>
                      <a:lnTo>
                        <a:pt x="453" y="21"/>
                      </a:lnTo>
                      <a:lnTo>
                        <a:pt x="481" y="20"/>
                      </a:lnTo>
                      <a:lnTo>
                        <a:pt x="508" y="20"/>
                      </a:lnTo>
                      <a:lnTo>
                        <a:pt x="537" y="19"/>
                      </a:lnTo>
                      <a:lnTo>
                        <a:pt x="565" y="18"/>
                      </a:lnTo>
                      <a:lnTo>
                        <a:pt x="594" y="17"/>
                      </a:lnTo>
                      <a:lnTo>
                        <a:pt x="622" y="15"/>
                      </a:lnTo>
                      <a:lnTo>
                        <a:pt x="651" y="14"/>
                      </a:lnTo>
                      <a:lnTo>
                        <a:pt x="681" y="13"/>
                      </a:lnTo>
                      <a:lnTo>
                        <a:pt x="710" y="11"/>
                      </a:lnTo>
                      <a:lnTo>
                        <a:pt x="740" y="10"/>
                      </a:lnTo>
                      <a:lnTo>
                        <a:pt x="770" y="8"/>
                      </a:lnTo>
                      <a:lnTo>
                        <a:pt x="799" y="6"/>
                      </a:lnTo>
                      <a:lnTo>
                        <a:pt x="829" y="4"/>
                      </a:lnTo>
                      <a:lnTo>
                        <a:pt x="860" y="3"/>
                      </a:lnTo>
                      <a:lnTo>
                        <a:pt x="890" y="0"/>
                      </a:lnTo>
                      <a:lnTo>
                        <a:pt x="890" y="1165"/>
                      </a:lnTo>
                      <a:lnTo>
                        <a:pt x="862" y="1172"/>
                      </a:lnTo>
                      <a:lnTo>
                        <a:pt x="834" y="1179"/>
                      </a:lnTo>
                      <a:lnTo>
                        <a:pt x="807" y="1185"/>
                      </a:lnTo>
                      <a:lnTo>
                        <a:pt x="779" y="1191"/>
                      </a:lnTo>
                      <a:lnTo>
                        <a:pt x="751" y="1195"/>
                      </a:lnTo>
                      <a:lnTo>
                        <a:pt x="723" y="1200"/>
                      </a:lnTo>
                      <a:lnTo>
                        <a:pt x="694" y="1203"/>
                      </a:lnTo>
                      <a:lnTo>
                        <a:pt x="665" y="1207"/>
                      </a:lnTo>
                      <a:lnTo>
                        <a:pt x="636" y="1209"/>
                      </a:lnTo>
                      <a:lnTo>
                        <a:pt x="607" y="1213"/>
                      </a:lnTo>
                      <a:lnTo>
                        <a:pt x="579" y="1214"/>
                      </a:lnTo>
                      <a:lnTo>
                        <a:pt x="550" y="1216"/>
                      </a:lnTo>
                      <a:lnTo>
                        <a:pt x="521" y="1217"/>
                      </a:lnTo>
                      <a:lnTo>
                        <a:pt x="492" y="1218"/>
                      </a:lnTo>
                      <a:lnTo>
                        <a:pt x="463" y="1218"/>
                      </a:lnTo>
                      <a:lnTo>
                        <a:pt x="435" y="1218"/>
                      </a:lnTo>
                      <a:lnTo>
                        <a:pt x="406" y="1218"/>
                      </a:lnTo>
                      <a:lnTo>
                        <a:pt x="377" y="1218"/>
                      </a:lnTo>
                      <a:lnTo>
                        <a:pt x="348" y="1217"/>
                      </a:lnTo>
                      <a:lnTo>
                        <a:pt x="319" y="1216"/>
                      </a:lnTo>
                      <a:lnTo>
                        <a:pt x="292" y="1215"/>
                      </a:lnTo>
                      <a:lnTo>
                        <a:pt x="264" y="1214"/>
                      </a:lnTo>
                      <a:lnTo>
                        <a:pt x="236" y="1211"/>
                      </a:lnTo>
                      <a:lnTo>
                        <a:pt x="209" y="1209"/>
                      </a:lnTo>
                      <a:lnTo>
                        <a:pt x="181" y="1207"/>
                      </a:lnTo>
                      <a:lnTo>
                        <a:pt x="155" y="1205"/>
                      </a:lnTo>
                      <a:lnTo>
                        <a:pt x="128" y="1202"/>
                      </a:lnTo>
                      <a:lnTo>
                        <a:pt x="102" y="1200"/>
                      </a:lnTo>
                      <a:lnTo>
                        <a:pt x="75" y="1196"/>
                      </a:lnTo>
                      <a:lnTo>
                        <a:pt x="50" y="1193"/>
                      </a:lnTo>
                      <a:lnTo>
                        <a:pt x="24" y="1191"/>
                      </a:lnTo>
                      <a:lnTo>
                        <a:pt x="0" y="1187"/>
                      </a:lnTo>
                      <a:lnTo>
                        <a:pt x="0" y="7"/>
                      </a:lnTo>
                      <a:close/>
                    </a:path>
                  </a:pathLst>
                </a:custGeom>
                <a:solidFill>
                  <a:srgbClr val="3A4F00"/>
                </a:solidFill>
                <a:ln w="9525">
                  <a:noFill/>
                  <a:round/>
                  <a:headEnd/>
                  <a:tailEnd/>
                </a:ln>
              </p:spPr>
              <p:txBody>
                <a:bodyPr/>
                <a:lstStyle/>
                <a:p>
                  <a:endParaRPr lang="en-US" sz="1725"/>
                </a:p>
              </p:txBody>
            </p:sp>
            <p:sp>
              <p:nvSpPr>
                <p:cNvPr id="5696" name="Freeform 269"/>
                <p:cNvSpPr>
                  <a:spLocks/>
                </p:cNvSpPr>
                <p:nvPr/>
              </p:nvSpPr>
              <p:spPr bwMode="auto">
                <a:xfrm>
                  <a:off x="626" y="946"/>
                  <a:ext cx="423" cy="580"/>
                </a:xfrm>
                <a:custGeom>
                  <a:avLst/>
                  <a:gdLst>
                    <a:gd name="T0" fmla="*/ 12 w 845"/>
                    <a:gd name="T1" fmla="*/ 5 h 1159"/>
                    <a:gd name="T2" fmla="*/ 36 w 845"/>
                    <a:gd name="T3" fmla="*/ 7 h 1159"/>
                    <a:gd name="T4" fmla="*/ 61 w 845"/>
                    <a:gd name="T5" fmla="*/ 8 h 1159"/>
                    <a:gd name="T6" fmla="*/ 86 w 845"/>
                    <a:gd name="T7" fmla="*/ 9 h 1159"/>
                    <a:gd name="T8" fmla="*/ 111 w 845"/>
                    <a:gd name="T9" fmla="*/ 10 h 1159"/>
                    <a:gd name="T10" fmla="*/ 137 w 845"/>
                    <a:gd name="T11" fmla="*/ 10 h 1159"/>
                    <a:gd name="T12" fmla="*/ 162 w 845"/>
                    <a:gd name="T13" fmla="*/ 11 h 1159"/>
                    <a:gd name="T14" fmla="*/ 188 w 845"/>
                    <a:gd name="T15" fmla="*/ 11 h 1159"/>
                    <a:gd name="T16" fmla="*/ 215 w 845"/>
                    <a:gd name="T17" fmla="*/ 10 h 1159"/>
                    <a:gd name="T18" fmla="*/ 241 w 845"/>
                    <a:gd name="T19" fmla="*/ 9 h 1159"/>
                    <a:gd name="T20" fmla="*/ 268 w 845"/>
                    <a:gd name="T21" fmla="*/ 8 h 1159"/>
                    <a:gd name="T22" fmla="*/ 296 w 845"/>
                    <a:gd name="T23" fmla="*/ 7 h 1159"/>
                    <a:gd name="T24" fmla="*/ 324 w 845"/>
                    <a:gd name="T25" fmla="*/ 6 h 1159"/>
                    <a:gd name="T26" fmla="*/ 351 w 845"/>
                    <a:gd name="T27" fmla="*/ 5 h 1159"/>
                    <a:gd name="T28" fmla="*/ 380 w 845"/>
                    <a:gd name="T29" fmla="*/ 3 h 1159"/>
                    <a:gd name="T30" fmla="*/ 408 w 845"/>
                    <a:gd name="T31" fmla="*/ 1 h 1159"/>
                    <a:gd name="T32" fmla="*/ 423 w 845"/>
                    <a:gd name="T33" fmla="*/ 139 h 1159"/>
                    <a:gd name="T34" fmla="*/ 423 w 845"/>
                    <a:gd name="T35" fmla="*/ 416 h 1159"/>
                    <a:gd name="T36" fmla="*/ 410 w 845"/>
                    <a:gd name="T37" fmla="*/ 558 h 1159"/>
                    <a:gd name="T38" fmla="*/ 384 w 845"/>
                    <a:gd name="T39" fmla="*/ 564 h 1159"/>
                    <a:gd name="T40" fmla="*/ 357 w 845"/>
                    <a:gd name="T41" fmla="*/ 569 h 1159"/>
                    <a:gd name="T42" fmla="*/ 330 w 845"/>
                    <a:gd name="T43" fmla="*/ 573 h 1159"/>
                    <a:gd name="T44" fmla="*/ 302 w 845"/>
                    <a:gd name="T45" fmla="*/ 576 h 1159"/>
                    <a:gd name="T46" fmla="*/ 275 w 845"/>
                    <a:gd name="T47" fmla="*/ 578 h 1159"/>
                    <a:gd name="T48" fmla="*/ 248 w 845"/>
                    <a:gd name="T49" fmla="*/ 579 h 1159"/>
                    <a:gd name="T50" fmla="*/ 220 w 845"/>
                    <a:gd name="T51" fmla="*/ 580 h 1159"/>
                    <a:gd name="T52" fmla="*/ 193 w 845"/>
                    <a:gd name="T53" fmla="*/ 580 h 1159"/>
                    <a:gd name="T54" fmla="*/ 165 w 845"/>
                    <a:gd name="T55" fmla="*/ 579 h 1159"/>
                    <a:gd name="T56" fmla="*/ 139 w 845"/>
                    <a:gd name="T57" fmla="*/ 578 h 1159"/>
                    <a:gd name="T58" fmla="*/ 112 w 845"/>
                    <a:gd name="T59" fmla="*/ 576 h 1159"/>
                    <a:gd name="T60" fmla="*/ 86 w 845"/>
                    <a:gd name="T61" fmla="*/ 575 h 1159"/>
                    <a:gd name="T62" fmla="*/ 61 w 845"/>
                    <a:gd name="T63" fmla="*/ 572 h 1159"/>
                    <a:gd name="T64" fmla="*/ 36 w 845"/>
                    <a:gd name="T65" fmla="*/ 569 h 1159"/>
                    <a:gd name="T66" fmla="*/ 12 w 845"/>
                    <a:gd name="T67" fmla="*/ 567 h 1159"/>
                    <a:gd name="T68" fmla="*/ 0 w 845"/>
                    <a:gd name="T69" fmla="*/ 424 h 1159"/>
                    <a:gd name="T70" fmla="*/ 0 w 845"/>
                    <a:gd name="T71" fmla="*/ 144 h 11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5"/>
                    <a:gd name="T109" fmla="*/ 0 h 1159"/>
                    <a:gd name="T110" fmla="*/ 845 w 845"/>
                    <a:gd name="T111" fmla="*/ 1159 h 11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5" h="1159">
                      <a:moveTo>
                        <a:pt x="0" y="7"/>
                      </a:moveTo>
                      <a:lnTo>
                        <a:pt x="24" y="9"/>
                      </a:lnTo>
                      <a:lnTo>
                        <a:pt x="48" y="10"/>
                      </a:lnTo>
                      <a:lnTo>
                        <a:pt x="72" y="13"/>
                      </a:lnTo>
                      <a:lnTo>
                        <a:pt x="97" y="14"/>
                      </a:lnTo>
                      <a:lnTo>
                        <a:pt x="122" y="15"/>
                      </a:lnTo>
                      <a:lnTo>
                        <a:pt x="147" y="16"/>
                      </a:lnTo>
                      <a:lnTo>
                        <a:pt x="171" y="17"/>
                      </a:lnTo>
                      <a:lnTo>
                        <a:pt x="197" y="18"/>
                      </a:lnTo>
                      <a:lnTo>
                        <a:pt x="222" y="19"/>
                      </a:lnTo>
                      <a:lnTo>
                        <a:pt x="247" y="19"/>
                      </a:lnTo>
                      <a:lnTo>
                        <a:pt x="273" y="19"/>
                      </a:lnTo>
                      <a:lnTo>
                        <a:pt x="299" y="21"/>
                      </a:lnTo>
                      <a:lnTo>
                        <a:pt x="324" y="21"/>
                      </a:lnTo>
                      <a:lnTo>
                        <a:pt x="351" y="21"/>
                      </a:lnTo>
                      <a:lnTo>
                        <a:pt x="376" y="21"/>
                      </a:lnTo>
                      <a:lnTo>
                        <a:pt x="403" y="19"/>
                      </a:lnTo>
                      <a:lnTo>
                        <a:pt x="429" y="19"/>
                      </a:lnTo>
                      <a:lnTo>
                        <a:pt x="456" y="18"/>
                      </a:lnTo>
                      <a:lnTo>
                        <a:pt x="482" y="18"/>
                      </a:lnTo>
                      <a:lnTo>
                        <a:pt x="510" y="17"/>
                      </a:lnTo>
                      <a:lnTo>
                        <a:pt x="536" y="16"/>
                      </a:lnTo>
                      <a:lnTo>
                        <a:pt x="564" y="15"/>
                      </a:lnTo>
                      <a:lnTo>
                        <a:pt x="592" y="14"/>
                      </a:lnTo>
                      <a:lnTo>
                        <a:pt x="619" y="13"/>
                      </a:lnTo>
                      <a:lnTo>
                        <a:pt x="647" y="11"/>
                      </a:lnTo>
                      <a:lnTo>
                        <a:pt x="675" y="10"/>
                      </a:lnTo>
                      <a:lnTo>
                        <a:pt x="702" y="9"/>
                      </a:lnTo>
                      <a:lnTo>
                        <a:pt x="731" y="7"/>
                      </a:lnTo>
                      <a:lnTo>
                        <a:pt x="759" y="6"/>
                      </a:lnTo>
                      <a:lnTo>
                        <a:pt x="788" y="3"/>
                      </a:lnTo>
                      <a:lnTo>
                        <a:pt x="816" y="2"/>
                      </a:lnTo>
                      <a:lnTo>
                        <a:pt x="845" y="0"/>
                      </a:lnTo>
                      <a:lnTo>
                        <a:pt x="845" y="278"/>
                      </a:lnTo>
                      <a:lnTo>
                        <a:pt x="845" y="554"/>
                      </a:lnTo>
                      <a:lnTo>
                        <a:pt x="845" y="832"/>
                      </a:lnTo>
                      <a:lnTo>
                        <a:pt x="845" y="1109"/>
                      </a:lnTo>
                      <a:lnTo>
                        <a:pt x="820" y="1116"/>
                      </a:lnTo>
                      <a:lnTo>
                        <a:pt x="793" y="1122"/>
                      </a:lnTo>
                      <a:lnTo>
                        <a:pt x="767" y="1128"/>
                      </a:lnTo>
                      <a:lnTo>
                        <a:pt x="740" y="1133"/>
                      </a:lnTo>
                      <a:lnTo>
                        <a:pt x="714" y="1137"/>
                      </a:lnTo>
                      <a:lnTo>
                        <a:pt x="686" y="1142"/>
                      </a:lnTo>
                      <a:lnTo>
                        <a:pt x="660" y="1145"/>
                      </a:lnTo>
                      <a:lnTo>
                        <a:pt x="632" y="1149"/>
                      </a:lnTo>
                      <a:lnTo>
                        <a:pt x="604" y="1151"/>
                      </a:lnTo>
                      <a:lnTo>
                        <a:pt x="578" y="1153"/>
                      </a:lnTo>
                      <a:lnTo>
                        <a:pt x="550" y="1156"/>
                      </a:lnTo>
                      <a:lnTo>
                        <a:pt x="523" y="1157"/>
                      </a:lnTo>
                      <a:lnTo>
                        <a:pt x="495" y="1158"/>
                      </a:lnTo>
                      <a:lnTo>
                        <a:pt x="467" y="1159"/>
                      </a:lnTo>
                      <a:lnTo>
                        <a:pt x="440" y="1159"/>
                      </a:lnTo>
                      <a:lnTo>
                        <a:pt x="412" y="1159"/>
                      </a:lnTo>
                      <a:lnTo>
                        <a:pt x="385" y="1159"/>
                      </a:lnTo>
                      <a:lnTo>
                        <a:pt x="358" y="1159"/>
                      </a:lnTo>
                      <a:lnTo>
                        <a:pt x="330" y="1158"/>
                      </a:lnTo>
                      <a:lnTo>
                        <a:pt x="304" y="1157"/>
                      </a:lnTo>
                      <a:lnTo>
                        <a:pt x="277" y="1156"/>
                      </a:lnTo>
                      <a:lnTo>
                        <a:pt x="251" y="1154"/>
                      </a:lnTo>
                      <a:lnTo>
                        <a:pt x="224" y="1152"/>
                      </a:lnTo>
                      <a:lnTo>
                        <a:pt x="198" y="1151"/>
                      </a:lnTo>
                      <a:lnTo>
                        <a:pt x="171" y="1149"/>
                      </a:lnTo>
                      <a:lnTo>
                        <a:pt x="146" y="1146"/>
                      </a:lnTo>
                      <a:lnTo>
                        <a:pt x="121" y="1144"/>
                      </a:lnTo>
                      <a:lnTo>
                        <a:pt x="96" y="1141"/>
                      </a:lnTo>
                      <a:lnTo>
                        <a:pt x="71" y="1138"/>
                      </a:lnTo>
                      <a:lnTo>
                        <a:pt x="47" y="1135"/>
                      </a:lnTo>
                      <a:lnTo>
                        <a:pt x="23" y="1133"/>
                      </a:lnTo>
                      <a:lnTo>
                        <a:pt x="0" y="1129"/>
                      </a:lnTo>
                      <a:lnTo>
                        <a:pt x="0" y="848"/>
                      </a:lnTo>
                      <a:lnTo>
                        <a:pt x="0" y="568"/>
                      </a:lnTo>
                      <a:lnTo>
                        <a:pt x="0" y="288"/>
                      </a:lnTo>
                      <a:lnTo>
                        <a:pt x="0" y="7"/>
                      </a:lnTo>
                      <a:close/>
                    </a:path>
                  </a:pathLst>
                </a:custGeom>
                <a:solidFill>
                  <a:srgbClr val="3F5100"/>
                </a:solidFill>
                <a:ln w="9525">
                  <a:noFill/>
                  <a:round/>
                  <a:headEnd/>
                  <a:tailEnd/>
                </a:ln>
              </p:spPr>
              <p:txBody>
                <a:bodyPr/>
                <a:lstStyle/>
                <a:p>
                  <a:endParaRPr lang="en-US" sz="1725"/>
                </a:p>
              </p:txBody>
            </p:sp>
            <p:sp>
              <p:nvSpPr>
                <p:cNvPr id="5697" name="Freeform 270"/>
                <p:cNvSpPr>
                  <a:spLocks/>
                </p:cNvSpPr>
                <p:nvPr/>
              </p:nvSpPr>
              <p:spPr bwMode="auto">
                <a:xfrm>
                  <a:off x="646" y="949"/>
                  <a:ext cx="401" cy="549"/>
                </a:xfrm>
                <a:custGeom>
                  <a:avLst/>
                  <a:gdLst>
                    <a:gd name="T0" fmla="*/ 11 w 803"/>
                    <a:gd name="T1" fmla="*/ 4 h 1100"/>
                    <a:gd name="T2" fmla="*/ 34 w 803"/>
                    <a:gd name="T3" fmla="*/ 6 h 1100"/>
                    <a:gd name="T4" fmla="*/ 58 w 803"/>
                    <a:gd name="T5" fmla="*/ 7 h 1100"/>
                    <a:gd name="T6" fmla="*/ 81 w 803"/>
                    <a:gd name="T7" fmla="*/ 8 h 1100"/>
                    <a:gd name="T8" fmla="*/ 105 w 803"/>
                    <a:gd name="T9" fmla="*/ 9 h 1100"/>
                    <a:gd name="T10" fmla="*/ 130 w 803"/>
                    <a:gd name="T11" fmla="*/ 9 h 1100"/>
                    <a:gd name="T12" fmla="*/ 154 w 803"/>
                    <a:gd name="T13" fmla="*/ 9 h 1100"/>
                    <a:gd name="T14" fmla="*/ 179 w 803"/>
                    <a:gd name="T15" fmla="*/ 9 h 1100"/>
                    <a:gd name="T16" fmla="*/ 204 w 803"/>
                    <a:gd name="T17" fmla="*/ 9 h 1100"/>
                    <a:gd name="T18" fmla="*/ 229 w 803"/>
                    <a:gd name="T19" fmla="*/ 9 h 1100"/>
                    <a:gd name="T20" fmla="*/ 255 w 803"/>
                    <a:gd name="T21" fmla="*/ 7 h 1100"/>
                    <a:gd name="T22" fmla="*/ 281 w 803"/>
                    <a:gd name="T23" fmla="*/ 7 h 1100"/>
                    <a:gd name="T24" fmla="*/ 307 w 803"/>
                    <a:gd name="T25" fmla="*/ 6 h 1100"/>
                    <a:gd name="T26" fmla="*/ 334 w 803"/>
                    <a:gd name="T27" fmla="*/ 4 h 1100"/>
                    <a:gd name="T28" fmla="*/ 360 w 803"/>
                    <a:gd name="T29" fmla="*/ 3 h 1100"/>
                    <a:gd name="T30" fmla="*/ 387 w 803"/>
                    <a:gd name="T31" fmla="*/ 1 h 1100"/>
                    <a:gd name="T32" fmla="*/ 401 w 803"/>
                    <a:gd name="T33" fmla="*/ 132 h 1100"/>
                    <a:gd name="T34" fmla="*/ 401 w 803"/>
                    <a:gd name="T35" fmla="*/ 394 h 1100"/>
                    <a:gd name="T36" fmla="*/ 389 w 803"/>
                    <a:gd name="T37" fmla="*/ 528 h 1100"/>
                    <a:gd name="T38" fmla="*/ 364 w 803"/>
                    <a:gd name="T39" fmla="*/ 534 h 1100"/>
                    <a:gd name="T40" fmla="*/ 339 w 803"/>
                    <a:gd name="T41" fmla="*/ 539 h 1100"/>
                    <a:gd name="T42" fmla="*/ 313 w 803"/>
                    <a:gd name="T43" fmla="*/ 543 h 1100"/>
                    <a:gd name="T44" fmla="*/ 287 w 803"/>
                    <a:gd name="T45" fmla="*/ 545 h 1100"/>
                    <a:gd name="T46" fmla="*/ 261 w 803"/>
                    <a:gd name="T47" fmla="*/ 547 h 1100"/>
                    <a:gd name="T48" fmla="*/ 235 w 803"/>
                    <a:gd name="T49" fmla="*/ 549 h 1100"/>
                    <a:gd name="T50" fmla="*/ 209 w 803"/>
                    <a:gd name="T51" fmla="*/ 549 h 1100"/>
                    <a:gd name="T52" fmla="*/ 183 w 803"/>
                    <a:gd name="T53" fmla="*/ 549 h 1100"/>
                    <a:gd name="T54" fmla="*/ 157 w 803"/>
                    <a:gd name="T55" fmla="*/ 549 h 1100"/>
                    <a:gd name="T56" fmla="*/ 132 w 803"/>
                    <a:gd name="T57" fmla="*/ 548 h 1100"/>
                    <a:gd name="T58" fmla="*/ 106 w 803"/>
                    <a:gd name="T59" fmla="*/ 546 h 1100"/>
                    <a:gd name="T60" fmla="*/ 81 w 803"/>
                    <a:gd name="T61" fmla="*/ 545 h 1100"/>
                    <a:gd name="T62" fmla="*/ 57 w 803"/>
                    <a:gd name="T63" fmla="*/ 542 h 1100"/>
                    <a:gd name="T64" fmla="*/ 34 w 803"/>
                    <a:gd name="T65" fmla="*/ 539 h 1100"/>
                    <a:gd name="T66" fmla="*/ 11 w 803"/>
                    <a:gd name="T67" fmla="*/ 536 h 1100"/>
                    <a:gd name="T68" fmla="*/ 0 w 803"/>
                    <a:gd name="T69" fmla="*/ 402 h 1100"/>
                    <a:gd name="T70" fmla="*/ 0 w 803"/>
                    <a:gd name="T71" fmla="*/ 137 h 1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3"/>
                    <a:gd name="T109" fmla="*/ 0 h 1100"/>
                    <a:gd name="T110" fmla="*/ 803 w 803"/>
                    <a:gd name="T111" fmla="*/ 1100 h 11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3" h="1100">
                      <a:moveTo>
                        <a:pt x="0" y="6"/>
                      </a:moveTo>
                      <a:lnTo>
                        <a:pt x="23" y="9"/>
                      </a:lnTo>
                      <a:lnTo>
                        <a:pt x="46" y="10"/>
                      </a:lnTo>
                      <a:lnTo>
                        <a:pt x="69" y="12"/>
                      </a:lnTo>
                      <a:lnTo>
                        <a:pt x="92" y="13"/>
                      </a:lnTo>
                      <a:lnTo>
                        <a:pt x="116" y="14"/>
                      </a:lnTo>
                      <a:lnTo>
                        <a:pt x="139" y="15"/>
                      </a:lnTo>
                      <a:lnTo>
                        <a:pt x="163" y="17"/>
                      </a:lnTo>
                      <a:lnTo>
                        <a:pt x="188" y="18"/>
                      </a:lnTo>
                      <a:lnTo>
                        <a:pt x="211" y="18"/>
                      </a:lnTo>
                      <a:lnTo>
                        <a:pt x="235" y="19"/>
                      </a:lnTo>
                      <a:lnTo>
                        <a:pt x="260" y="19"/>
                      </a:lnTo>
                      <a:lnTo>
                        <a:pt x="284" y="19"/>
                      </a:lnTo>
                      <a:lnTo>
                        <a:pt x="308" y="19"/>
                      </a:lnTo>
                      <a:lnTo>
                        <a:pt x="333" y="19"/>
                      </a:lnTo>
                      <a:lnTo>
                        <a:pt x="358" y="19"/>
                      </a:lnTo>
                      <a:lnTo>
                        <a:pt x="383" y="19"/>
                      </a:lnTo>
                      <a:lnTo>
                        <a:pt x="409" y="19"/>
                      </a:lnTo>
                      <a:lnTo>
                        <a:pt x="433" y="18"/>
                      </a:lnTo>
                      <a:lnTo>
                        <a:pt x="459" y="18"/>
                      </a:lnTo>
                      <a:lnTo>
                        <a:pt x="485" y="17"/>
                      </a:lnTo>
                      <a:lnTo>
                        <a:pt x="510" y="15"/>
                      </a:lnTo>
                      <a:lnTo>
                        <a:pt x="535" y="15"/>
                      </a:lnTo>
                      <a:lnTo>
                        <a:pt x="562" y="14"/>
                      </a:lnTo>
                      <a:lnTo>
                        <a:pt x="588" y="13"/>
                      </a:lnTo>
                      <a:lnTo>
                        <a:pt x="615" y="12"/>
                      </a:lnTo>
                      <a:lnTo>
                        <a:pt x="641" y="10"/>
                      </a:lnTo>
                      <a:lnTo>
                        <a:pt x="668" y="9"/>
                      </a:lnTo>
                      <a:lnTo>
                        <a:pt x="694" y="7"/>
                      </a:lnTo>
                      <a:lnTo>
                        <a:pt x="721" y="6"/>
                      </a:lnTo>
                      <a:lnTo>
                        <a:pt x="749" y="4"/>
                      </a:lnTo>
                      <a:lnTo>
                        <a:pt x="775" y="3"/>
                      </a:lnTo>
                      <a:lnTo>
                        <a:pt x="803" y="0"/>
                      </a:lnTo>
                      <a:lnTo>
                        <a:pt x="803" y="264"/>
                      </a:lnTo>
                      <a:lnTo>
                        <a:pt x="803" y="527"/>
                      </a:lnTo>
                      <a:lnTo>
                        <a:pt x="803" y="790"/>
                      </a:lnTo>
                      <a:lnTo>
                        <a:pt x="803" y="1052"/>
                      </a:lnTo>
                      <a:lnTo>
                        <a:pt x="778" y="1058"/>
                      </a:lnTo>
                      <a:lnTo>
                        <a:pt x="753" y="1065"/>
                      </a:lnTo>
                      <a:lnTo>
                        <a:pt x="728" y="1070"/>
                      </a:lnTo>
                      <a:lnTo>
                        <a:pt x="704" y="1074"/>
                      </a:lnTo>
                      <a:lnTo>
                        <a:pt x="678" y="1079"/>
                      </a:lnTo>
                      <a:lnTo>
                        <a:pt x="652" y="1084"/>
                      </a:lnTo>
                      <a:lnTo>
                        <a:pt x="626" y="1087"/>
                      </a:lnTo>
                      <a:lnTo>
                        <a:pt x="601" y="1089"/>
                      </a:lnTo>
                      <a:lnTo>
                        <a:pt x="575" y="1092"/>
                      </a:lnTo>
                      <a:lnTo>
                        <a:pt x="548" y="1094"/>
                      </a:lnTo>
                      <a:lnTo>
                        <a:pt x="523" y="1096"/>
                      </a:lnTo>
                      <a:lnTo>
                        <a:pt x="496" y="1097"/>
                      </a:lnTo>
                      <a:lnTo>
                        <a:pt x="471" y="1099"/>
                      </a:lnTo>
                      <a:lnTo>
                        <a:pt x="444" y="1100"/>
                      </a:lnTo>
                      <a:lnTo>
                        <a:pt x="418" y="1100"/>
                      </a:lnTo>
                      <a:lnTo>
                        <a:pt x="393" y="1100"/>
                      </a:lnTo>
                      <a:lnTo>
                        <a:pt x="366" y="1100"/>
                      </a:lnTo>
                      <a:lnTo>
                        <a:pt x="341" y="1100"/>
                      </a:lnTo>
                      <a:lnTo>
                        <a:pt x="314" y="1099"/>
                      </a:lnTo>
                      <a:lnTo>
                        <a:pt x="289" y="1099"/>
                      </a:lnTo>
                      <a:lnTo>
                        <a:pt x="264" y="1097"/>
                      </a:lnTo>
                      <a:lnTo>
                        <a:pt x="238" y="1095"/>
                      </a:lnTo>
                      <a:lnTo>
                        <a:pt x="213" y="1094"/>
                      </a:lnTo>
                      <a:lnTo>
                        <a:pt x="189" y="1092"/>
                      </a:lnTo>
                      <a:lnTo>
                        <a:pt x="163" y="1091"/>
                      </a:lnTo>
                      <a:lnTo>
                        <a:pt x="139" y="1088"/>
                      </a:lnTo>
                      <a:lnTo>
                        <a:pt x="115" y="1086"/>
                      </a:lnTo>
                      <a:lnTo>
                        <a:pt x="92" y="1084"/>
                      </a:lnTo>
                      <a:lnTo>
                        <a:pt x="68" y="1080"/>
                      </a:lnTo>
                      <a:lnTo>
                        <a:pt x="45" y="1078"/>
                      </a:lnTo>
                      <a:lnTo>
                        <a:pt x="22" y="1074"/>
                      </a:lnTo>
                      <a:lnTo>
                        <a:pt x="0" y="1072"/>
                      </a:lnTo>
                      <a:lnTo>
                        <a:pt x="0" y="806"/>
                      </a:lnTo>
                      <a:lnTo>
                        <a:pt x="0" y="540"/>
                      </a:lnTo>
                      <a:lnTo>
                        <a:pt x="0" y="274"/>
                      </a:lnTo>
                      <a:lnTo>
                        <a:pt x="0" y="6"/>
                      </a:lnTo>
                      <a:close/>
                    </a:path>
                  </a:pathLst>
                </a:custGeom>
                <a:solidFill>
                  <a:srgbClr val="475900"/>
                </a:solidFill>
                <a:ln w="9525">
                  <a:noFill/>
                  <a:round/>
                  <a:headEnd/>
                  <a:tailEnd/>
                </a:ln>
              </p:spPr>
              <p:txBody>
                <a:bodyPr/>
                <a:lstStyle/>
                <a:p>
                  <a:endParaRPr lang="en-US" sz="1725"/>
                </a:p>
              </p:txBody>
            </p:sp>
            <p:sp>
              <p:nvSpPr>
                <p:cNvPr id="5698" name="Freeform 271"/>
                <p:cNvSpPr>
                  <a:spLocks/>
                </p:cNvSpPr>
                <p:nvPr/>
              </p:nvSpPr>
              <p:spPr bwMode="auto">
                <a:xfrm>
                  <a:off x="666" y="950"/>
                  <a:ext cx="380" cy="521"/>
                </a:xfrm>
                <a:custGeom>
                  <a:avLst/>
                  <a:gdLst>
                    <a:gd name="T0" fmla="*/ 11 w 759"/>
                    <a:gd name="T1" fmla="*/ 4 h 1040"/>
                    <a:gd name="T2" fmla="*/ 33 w 759"/>
                    <a:gd name="T3" fmla="*/ 6 h 1040"/>
                    <a:gd name="T4" fmla="*/ 55 w 759"/>
                    <a:gd name="T5" fmla="*/ 7 h 1040"/>
                    <a:gd name="T6" fmla="*/ 77 w 759"/>
                    <a:gd name="T7" fmla="*/ 8 h 1040"/>
                    <a:gd name="T8" fmla="*/ 100 w 759"/>
                    <a:gd name="T9" fmla="*/ 9 h 1040"/>
                    <a:gd name="T10" fmla="*/ 123 w 759"/>
                    <a:gd name="T11" fmla="*/ 9 h 1040"/>
                    <a:gd name="T12" fmla="*/ 146 w 759"/>
                    <a:gd name="T13" fmla="*/ 9 h 1040"/>
                    <a:gd name="T14" fmla="*/ 170 w 759"/>
                    <a:gd name="T15" fmla="*/ 9 h 1040"/>
                    <a:gd name="T16" fmla="*/ 193 w 759"/>
                    <a:gd name="T17" fmla="*/ 9 h 1040"/>
                    <a:gd name="T18" fmla="*/ 217 w 759"/>
                    <a:gd name="T19" fmla="*/ 9 h 1040"/>
                    <a:gd name="T20" fmla="*/ 242 w 759"/>
                    <a:gd name="T21" fmla="*/ 8 h 1040"/>
                    <a:gd name="T22" fmla="*/ 266 w 759"/>
                    <a:gd name="T23" fmla="*/ 7 h 1040"/>
                    <a:gd name="T24" fmla="*/ 291 w 759"/>
                    <a:gd name="T25" fmla="*/ 6 h 1040"/>
                    <a:gd name="T26" fmla="*/ 316 w 759"/>
                    <a:gd name="T27" fmla="*/ 4 h 1040"/>
                    <a:gd name="T28" fmla="*/ 341 w 759"/>
                    <a:gd name="T29" fmla="*/ 3 h 1040"/>
                    <a:gd name="T30" fmla="*/ 367 w 759"/>
                    <a:gd name="T31" fmla="*/ 1 h 1040"/>
                    <a:gd name="T32" fmla="*/ 380 w 759"/>
                    <a:gd name="T33" fmla="*/ 125 h 1040"/>
                    <a:gd name="T34" fmla="*/ 380 w 759"/>
                    <a:gd name="T35" fmla="*/ 375 h 1040"/>
                    <a:gd name="T36" fmla="*/ 368 w 759"/>
                    <a:gd name="T37" fmla="*/ 501 h 1040"/>
                    <a:gd name="T38" fmla="*/ 345 w 759"/>
                    <a:gd name="T39" fmla="*/ 507 h 1040"/>
                    <a:gd name="T40" fmla="*/ 321 w 759"/>
                    <a:gd name="T41" fmla="*/ 511 h 1040"/>
                    <a:gd name="T42" fmla="*/ 296 w 759"/>
                    <a:gd name="T43" fmla="*/ 515 h 1040"/>
                    <a:gd name="T44" fmla="*/ 272 w 759"/>
                    <a:gd name="T45" fmla="*/ 517 h 1040"/>
                    <a:gd name="T46" fmla="*/ 247 w 759"/>
                    <a:gd name="T47" fmla="*/ 519 h 1040"/>
                    <a:gd name="T48" fmla="*/ 223 w 759"/>
                    <a:gd name="T49" fmla="*/ 520 h 1040"/>
                    <a:gd name="T50" fmla="*/ 198 w 759"/>
                    <a:gd name="T51" fmla="*/ 521 h 1040"/>
                    <a:gd name="T52" fmla="*/ 173 w 759"/>
                    <a:gd name="T53" fmla="*/ 521 h 1040"/>
                    <a:gd name="T54" fmla="*/ 149 w 759"/>
                    <a:gd name="T55" fmla="*/ 520 h 1040"/>
                    <a:gd name="T56" fmla="*/ 125 w 759"/>
                    <a:gd name="T57" fmla="*/ 520 h 1040"/>
                    <a:gd name="T58" fmla="*/ 101 w 759"/>
                    <a:gd name="T59" fmla="*/ 518 h 1040"/>
                    <a:gd name="T60" fmla="*/ 77 w 759"/>
                    <a:gd name="T61" fmla="*/ 516 h 1040"/>
                    <a:gd name="T62" fmla="*/ 54 w 759"/>
                    <a:gd name="T63" fmla="*/ 514 h 1040"/>
                    <a:gd name="T64" fmla="*/ 33 w 759"/>
                    <a:gd name="T65" fmla="*/ 512 h 1040"/>
                    <a:gd name="T66" fmla="*/ 11 w 759"/>
                    <a:gd name="T67" fmla="*/ 509 h 1040"/>
                    <a:gd name="T68" fmla="*/ 0 w 759"/>
                    <a:gd name="T69" fmla="*/ 382 h 1040"/>
                    <a:gd name="T70" fmla="*/ 0 w 759"/>
                    <a:gd name="T71" fmla="*/ 130 h 10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9"/>
                    <a:gd name="T109" fmla="*/ 0 h 1040"/>
                    <a:gd name="T110" fmla="*/ 759 w 759"/>
                    <a:gd name="T111" fmla="*/ 1040 h 10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9" h="1040">
                      <a:moveTo>
                        <a:pt x="0" y="6"/>
                      </a:moveTo>
                      <a:lnTo>
                        <a:pt x="22" y="8"/>
                      </a:lnTo>
                      <a:lnTo>
                        <a:pt x="44" y="9"/>
                      </a:lnTo>
                      <a:lnTo>
                        <a:pt x="66" y="11"/>
                      </a:lnTo>
                      <a:lnTo>
                        <a:pt x="88" y="13"/>
                      </a:lnTo>
                      <a:lnTo>
                        <a:pt x="109" y="14"/>
                      </a:lnTo>
                      <a:lnTo>
                        <a:pt x="133" y="15"/>
                      </a:lnTo>
                      <a:lnTo>
                        <a:pt x="154" y="16"/>
                      </a:lnTo>
                      <a:lnTo>
                        <a:pt x="177" y="17"/>
                      </a:lnTo>
                      <a:lnTo>
                        <a:pt x="199" y="17"/>
                      </a:lnTo>
                      <a:lnTo>
                        <a:pt x="222" y="18"/>
                      </a:lnTo>
                      <a:lnTo>
                        <a:pt x="245" y="18"/>
                      </a:lnTo>
                      <a:lnTo>
                        <a:pt x="268" y="18"/>
                      </a:lnTo>
                      <a:lnTo>
                        <a:pt x="292" y="18"/>
                      </a:lnTo>
                      <a:lnTo>
                        <a:pt x="316" y="18"/>
                      </a:lnTo>
                      <a:lnTo>
                        <a:pt x="339" y="18"/>
                      </a:lnTo>
                      <a:lnTo>
                        <a:pt x="363" y="18"/>
                      </a:lnTo>
                      <a:lnTo>
                        <a:pt x="386" y="18"/>
                      </a:lnTo>
                      <a:lnTo>
                        <a:pt x="410" y="17"/>
                      </a:lnTo>
                      <a:lnTo>
                        <a:pt x="434" y="17"/>
                      </a:lnTo>
                      <a:lnTo>
                        <a:pt x="459" y="16"/>
                      </a:lnTo>
                      <a:lnTo>
                        <a:pt x="483" y="15"/>
                      </a:lnTo>
                      <a:lnTo>
                        <a:pt x="507" y="15"/>
                      </a:lnTo>
                      <a:lnTo>
                        <a:pt x="531" y="14"/>
                      </a:lnTo>
                      <a:lnTo>
                        <a:pt x="556" y="13"/>
                      </a:lnTo>
                      <a:lnTo>
                        <a:pt x="581" y="11"/>
                      </a:lnTo>
                      <a:lnTo>
                        <a:pt x="606" y="9"/>
                      </a:lnTo>
                      <a:lnTo>
                        <a:pt x="631" y="8"/>
                      </a:lnTo>
                      <a:lnTo>
                        <a:pt x="657" y="7"/>
                      </a:lnTo>
                      <a:lnTo>
                        <a:pt x="682" y="6"/>
                      </a:lnTo>
                      <a:lnTo>
                        <a:pt x="707" y="3"/>
                      </a:lnTo>
                      <a:lnTo>
                        <a:pt x="734" y="2"/>
                      </a:lnTo>
                      <a:lnTo>
                        <a:pt x="759" y="0"/>
                      </a:lnTo>
                      <a:lnTo>
                        <a:pt x="759" y="250"/>
                      </a:lnTo>
                      <a:lnTo>
                        <a:pt x="759" y="499"/>
                      </a:lnTo>
                      <a:lnTo>
                        <a:pt x="759" y="748"/>
                      </a:lnTo>
                      <a:lnTo>
                        <a:pt x="759" y="995"/>
                      </a:lnTo>
                      <a:lnTo>
                        <a:pt x="736" y="1001"/>
                      </a:lnTo>
                      <a:lnTo>
                        <a:pt x="712" y="1007"/>
                      </a:lnTo>
                      <a:lnTo>
                        <a:pt x="689" y="1012"/>
                      </a:lnTo>
                      <a:lnTo>
                        <a:pt x="665" y="1016"/>
                      </a:lnTo>
                      <a:lnTo>
                        <a:pt x="641" y="1021"/>
                      </a:lnTo>
                      <a:lnTo>
                        <a:pt x="616" y="1024"/>
                      </a:lnTo>
                      <a:lnTo>
                        <a:pt x="592" y="1028"/>
                      </a:lnTo>
                      <a:lnTo>
                        <a:pt x="568" y="1031"/>
                      </a:lnTo>
                      <a:lnTo>
                        <a:pt x="544" y="1033"/>
                      </a:lnTo>
                      <a:lnTo>
                        <a:pt x="518" y="1036"/>
                      </a:lnTo>
                      <a:lnTo>
                        <a:pt x="494" y="1037"/>
                      </a:lnTo>
                      <a:lnTo>
                        <a:pt x="469" y="1038"/>
                      </a:lnTo>
                      <a:lnTo>
                        <a:pt x="445" y="1039"/>
                      </a:lnTo>
                      <a:lnTo>
                        <a:pt x="419" y="1040"/>
                      </a:lnTo>
                      <a:lnTo>
                        <a:pt x="395" y="1040"/>
                      </a:lnTo>
                      <a:lnTo>
                        <a:pt x="371" y="1040"/>
                      </a:lnTo>
                      <a:lnTo>
                        <a:pt x="346" y="1040"/>
                      </a:lnTo>
                      <a:lnTo>
                        <a:pt x="321" y="1040"/>
                      </a:lnTo>
                      <a:lnTo>
                        <a:pt x="297" y="1039"/>
                      </a:lnTo>
                      <a:lnTo>
                        <a:pt x="273" y="1039"/>
                      </a:lnTo>
                      <a:lnTo>
                        <a:pt x="249" y="1038"/>
                      </a:lnTo>
                      <a:lnTo>
                        <a:pt x="225" y="1036"/>
                      </a:lnTo>
                      <a:lnTo>
                        <a:pt x="202" y="1035"/>
                      </a:lnTo>
                      <a:lnTo>
                        <a:pt x="177" y="1033"/>
                      </a:lnTo>
                      <a:lnTo>
                        <a:pt x="154" y="1031"/>
                      </a:lnTo>
                      <a:lnTo>
                        <a:pt x="131" y="1029"/>
                      </a:lnTo>
                      <a:lnTo>
                        <a:pt x="108" y="1027"/>
                      </a:lnTo>
                      <a:lnTo>
                        <a:pt x="86" y="1024"/>
                      </a:lnTo>
                      <a:lnTo>
                        <a:pt x="65" y="1022"/>
                      </a:lnTo>
                      <a:lnTo>
                        <a:pt x="43" y="1020"/>
                      </a:lnTo>
                      <a:lnTo>
                        <a:pt x="21" y="1016"/>
                      </a:lnTo>
                      <a:lnTo>
                        <a:pt x="0" y="1014"/>
                      </a:lnTo>
                      <a:lnTo>
                        <a:pt x="0" y="763"/>
                      </a:lnTo>
                      <a:lnTo>
                        <a:pt x="0" y="512"/>
                      </a:lnTo>
                      <a:lnTo>
                        <a:pt x="0" y="259"/>
                      </a:lnTo>
                      <a:lnTo>
                        <a:pt x="0" y="6"/>
                      </a:lnTo>
                      <a:close/>
                    </a:path>
                  </a:pathLst>
                </a:custGeom>
                <a:solidFill>
                  <a:srgbClr val="495B00"/>
                </a:solidFill>
                <a:ln w="9525">
                  <a:noFill/>
                  <a:round/>
                  <a:headEnd/>
                  <a:tailEnd/>
                </a:ln>
              </p:spPr>
              <p:txBody>
                <a:bodyPr/>
                <a:lstStyle/>
                <a:p>
                  <a:endParaRPr lang="en-US" sz="1725"/>
                </a:p>
              </p:txBody>
            </p:sp>
            <p:sp>
              <p:nvSpPr>
                <p:cNvPr id="5699" name="Freeform 272"/>
                <p:cNvSpPr>
                  <a:spLocks/>
                </p:cNvSpPr>
                <p:nvPr/>
              </p:nvSpPr>
              <p:spPr bwMode="auto">
                <a:xfrm>
                  <a:off x="686" y="953"/>
                  <a:ext cx="358" cy="491"/>
                </a:xfrm>
                <a:custGeom>
                  <a:avLst/>
                  <a:gdLst>
                    <a:gd name="T0" fmla="*/ 0 w 717"/>
                    <a:gd name="T1" fmla="*/ 3 h 981"/>
                    <a:gd name="T2" fmla="*/ 21 w 717"/>
                    <a:gd name="T3" fmla="*/ 5 h 981"/>
                    <a:gd name="T4" fmla="*/ 41 w 717"/>
                    <a:gd name="T5" fmla="*/ 6 h 981"/>
                    <a:gd name="T6" fmla="*/ 63 w 717"/>
                    <a:gd name="T7" fmla="*/ 7 h 981"/>
                    <a:gd name="T8" fmla="*/ 84 w 717"/>
                    <a:gd name="T9" fmla="*/ 8 h 981"/>
                    <a:gd name="T10" fmla="*/ 105 w 717"/>
                    <a:gd name="T11" fmla="*/ 8 h 981"/>
                    <a:gd name="T12" fmla="*/ 127 w 717"/>
                    <a:gd name="T13" fmla="*/ 9 h 981"/>
                    <a:gd name="T14" fmla="*/ 149 w 717"/>
                    <a:gd name="T15" fmla="*/ 9 h 981"/>
                    <a:gd name="T16" fmla="*/ 172 w 717"/>
                    <a:gd name="T17" fmla="*/ 8 h 981"/>
                    <a:gd name="T18" fmla="*/ 194 w 717"/>
                    <a:gd name="T19" fmla="*/ 8 h 981"/>
                    <a:gd name="T20" fmla="*/ 216 w 717"/>
                    <a:gd name="T21" fmla="*/ 8 h 981"/>
                    <a:gd name="T22" fmla="*/ 239 w 717"/>
                    <a:gd name="T23" fmla="*/ 6 h 981"/>
                    <a:gd name="T24" fmla="*/ 263 w 717"/>
                    <a:gd name="T25" fmla="*/ 5 h 981"/>
                    <a:gd name="T26" fmla="*/ 286 w 717"/>
                    <a:gd name="T27" fmla="*/ 4 h 981"/>
                    <a:gd name="T28" fmla="*/ 310 w 717"/>
                    <a:gd name="T29" fmla="*/ 3 h 981"/>
                    <a:gd name="T30" fmla="*/ 334 w 717"/>
                    <a:gd name="T31" fmla="*/ 2 h 981"/>
                    <a:gd name="T32" fmla="*/ 358 w 717"/>
                    <a:gd name="T33" fmla="*/ 0 h 981"/>
                    <a:gd name="T34" fmla="*/ 358 w 717"/>
                    <a:gd name="T35" fmla="*/ 118 h 981"/>
                    <a:gd name="T36" fmla="*/ 358 w 717"/>
                    <a:gd name="T37" fmla="*/ 235 h 981"/>
                    <a:gd name="T38" fmla="*/ 358 w 717"/>
                    <a:gd name="T39" fmla="*/ 353 h 981"/>
                    <a:gd name="T40" fmla="*/ 358 w 717"/>
                    <a:gd name="T41" fmla="*/ 470 h 981"/>
                    <a:gd name="T42" fmla="*/ 336 w 717"/>
                    <a:gd name="T43" fmla="*/ 475 h 981"/>
                    <a:gd name="T44" fmla="*/ 314 w 717"/>
                    <a:gd name="T45" fmla="*/ 479 h 981"/>
                    <a:gd name="T46" fmla="*/ 291 w 717"/>
                    <a:gd name="T47" fmla="*/ 483 h 981"/>
                    <a:gd name="T48" fmla="*/ 268 w 717"/>
                    <a:gd name="T49" fmla="*/ 486 h 981"/>
                    <a:gd name="T50" fmla="*/ 245 w 717"/>
                    <a:gd name="T51" fmla="*/ 489 h 981"/>
                    <a:gd name="T52" fmla="*/ 222 w 717"/>
                    <a:gd name="T53" fmla="*/ 490 h 981"/>
                    <a:gd name="T54" fmla="*/ 199 w 717"/>
                    <a:gd name="T55" fmla="*/ 491 h 981"/>
                    <a:gd name="T56" fmla="*/ 175 w 717"/>
                    <a:gd name="T57" fmla="*/ 491 h 981"/>
                    <a:gd name="T58" fmla="*/ 152 w 717"/>
                    <a:gd name="T59" fmla="*/ 491 h 981"/>
                    <a:gd name="T60" fmla="*/ 129 w 717"/>
                    <a:gd name="T61" fmla="*/ 490 h 981"/>
                    <a:gd name="T62" fmla="*/ 106 w 717"/>
                    <a:gd name="T63" fmla="*/ 489 h 981"/>
                    <a:gd name="T64" fmla="*/ 84 w 717"/>
                    <a:gd name="T65" fmla="*/ 487 h 981"/>
                    <a:gd name="T66" fmla="*/ 62 w 717"/>
                    <a:gd name="T67" fmla="*/ 485 h 981"/>
                    <a:gd name="T68" fmla="*/ 41 w 717"/>
                    <a:gd name="T69" fmla="*/ 483 h 981"/>
                    <a:gd name="T70" fmla="*/ 20 w 717"/>
                    <a:gd name="T71" fmla="*/ 481 h 981"/>
                    <a:gd name="T72" fmla="*/ 0 w 717"/>
                    <a:gd name="T73" fmla="*/ 478 h 981"/>
                    <a:gd name="T74" fmla="*/ 0 w 717"/>
                    <a:gd name="T75" fmla="*/ 360 h 981"/>
                    <a:gd name="T76" fmla="*/ 0 w 717"/>
                    <a:gd name="T77" fmla="*/ 241 h 981"/>
                    <a:gd name="T78" fmla="*/ 0 w 717"/>
                    <a:gd name="T79" fmla="*/ 122 h 981"/>
                    <a:gd name="T80" fmla="*/ 0 w 717"/>
                    <a:gd name="T81" fmla="*/ 3 h 9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7"/>
                    <a:gd name="T124" fmla="*/ 0 h 981"/>
                    <a:gd name="T125" fmla="*/ 717 w 717"/>
                    <a:gd name="T126" fmla="*/ 981 h 9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7" h="981">
                      <a:moveTo>
                        <a:pt x="0" y="5"/>
                      </a:moveTo>
                      <a:lnTo>
                        <a:pt x="42" y="9"/>
                      </a:lnTo>
                      <a:lnTo>
                        <a:pt x="83" y="11"/>
                      </a:lnTo>
                      <a:lnTo>
                        <a:pt x="126" y="13"/>
                      </a:lnTo>
                      <a:lnTo>
                        <a:pt x="168" y="15"/>
                      </a:lnTo>
                      <a:lnTo>
                        <a:pt x="211" y="16"/>
                      </a:lnTo>
                      <a:lnTo>
                        <a:pt x="255" y="17"/>
                      </a:lnTo>
                      <a:lnTo>
                        <a:pt x="299" y="17"/>
                      </a:lnTo>
                      <a:lnTo>
                        <a:pt x="344" y="16"/>
                      </a:lnTo>
                      <a:lnTo>
                        <a:pt x="388" y="16"/>
                      </a:lnTo>
                      <a:lnTo>
                        <a:pt x="433" y="15"/>
                      </a:lnTo>
                      <a:lnTo>
                        <a:pt x="479" y="12"/>
                      </a:lnTo>
                      <a:lnTo>
                        <a:pt x="526" y="10"/>
                      </a:lnTo>
                      <a:lnTo>
                        <a:pt x="573" y="8"/>
                      </a:lnTo>
                      <a:lnTo>
                        <a:pt x="620" y="5"/>
                      </a:lnTo>
                      <a:lnTo>
                        <a:pt x="668" y="3"/>
                      </a:lnTo>
                      <a:lnTo>
                        <a:pt x="717" y="0"/>
                      </a:lnTo>
                      <a:lnTo>
                        <a:pt x="717" y="235"/>
                      </a:lnTo>
                      <a:lnTo>
                        <a:pt x="717" y="470"/>
                      </a:lnTo>
                      <a:lnTo>
                        <a:pt x="717" y="705"/>
                      </a:lnTo>
                      <a:lnTo>
                        <a:pt x="717" y="939"/>
                      </a:lnTo>
                      <a:lnTo>
                        <a:pt x="673" y="949"/>
                      </a:lnTo>
                      <a:lnTo>
                        <a:pt x="628" y="958"/>
                      </a:lnTo>
                      <a:lnTo>
                        <a:pt x="583" y="966"/>
                      </a:lnTo>
                      <a:lnTo>
                        <a:pt x="537" y="972"/>
                      </a:lnTo>
                      <a:lnTo>
                        <a:pt x="491" y="977"/>
                      </a:lnTo>
                      <a:lnTo>
                        <a:pt x="444" y="979"/>
                      </a:lnTo>
                      <a:lnTo>
                        <a:pt x="398" y="981"/>
                      </a:lnTo>
                      <a:lnTo>
                        <a:pt x="350" y="981"/>
                      </a:lnTo>
                      <a:lnTo>
                        <a:pt x="304" y="981"/>
                      </a:lnTo>
                      <a:lnTo>
                        <a:pt x="258" y="979"/>
                      </a:lnTo>
                      <a:lnTo>
                        <a:pt x="213" y="977"/>
                      </a:lnTo>
                      <a:lnTo>
                        <a:pt x="168" y="974"/>
                      </a:lnTo>
                      <a:lnTo>
                        <a:pt x="125" y="970"/>
                      </a:lnTo>
                      <a:lnTo>
                        <a:pt x="82" y="966"/>
                      </a:lnTo>
                      <a:lnTo>
                        <a:pt x="41" y="961"/>
                      </a:lnTo>
                      <a:lnTo>
                        <a:pt x="0" y="956"/>
                      </a:lnTo>
                      <a:lnTo>
                        <a:pt x="0" y="719"/>
                      </a:lnTo>
                      <a:lnTo>
                        <a:pt x="0" y="481"/>
                      </a:lnTo>
                      <a:lnTo>
                        <a:pt x="0" y="243"/>
                      </a:lnTo>
                      <a:lnTo>
                        <a:pt x="0" y="5"/>
                      </a:lnTo>
                      <a:close/>
                    </a:path>
                  </a:pathLst>
                </a:custGeom>
                <a:solidFill>
                  <a:srgbClr val="4F5E00"/>
                </a:solidFill>
                <a:ln w="9525">
                  <a:noFill/>
                  <a:round/>
                  <a:headEnd/>
                  <a:tailEnd/>
                </a:ln>
              </p:spPr>
              <p:txBody>
                <a:bodyPr/>
                <a:lstStyle/>
                <a:p>
                  <a:endParaRPr lang="en-US" sz="1725"/>
                </a:p>
              </p:txBody>
            </p:sp>
            <p:sp>
              <p:nvSpPr>
                <p:cNvPr id="5700" name="Freeform 273"/>
                <p:cNvSpPr>
                  <a:spLocks/>
                </p:cNvSpPr>
                <p:nvPr/>
              </p:nvSpPr>
              <p:spPr bwMode="auto">
                <a:xfrm>
                  <a:off x="706" y="954"/>
                  <a:ext cx="336" cy="462"/>
                </a:xfrm>
                <a:custGeom>
                  <a:avLst/>
                  <a:gdLst>
                    <a:gd name="T0" fmla="*/ 0 w 672"/>
                    <a:gd name="T1" fmla="*/ 3 h 923"/>
                    <a:gd name="T2" fmla="*/ 20 w 672"/>
                    <a:gd name="T3" fmla="*/ 5 h 923"/>
                    <a:gd name="T4" fmla="*/ 39 w 672"/>
                    <a:gd name="T5" fmla="*/ 6 h 923"/>
                    <a:gd name="T6" fmla="*/ 58 w 672"/>
                    <a:gd name="T7" fmla="*/ 7 h 923"/>
                    <a:gd name="T8" fmla="*/ 78 w 672"/>
                    <a:gd name="T9" fmla="*/ 8 h 923"/>
                    <a:gd name="T10" fmla="*/ 98 w 672"/>
                    <a:gd name="T11" fmla="*/ 8 h 923"/>
                    <a:gd name="T12" fmla="*/ 119 w 672"/>
                    <a:gd name="T13" fmla="*/ 8 h 923"/>
                    <a:gd name="T14" fmla="*/ 140 w 672"/>
                    <a:gd name="T15" fmla="*/ 8 h 923"/>
                    <a:gd name="T16" fmla="*/ 161 w 672"/>
                    <a:gd name="T17" fmla="*/ 8 h 923"/>
                    <a:gd name="T18" fmla="*/ 182 w 672"/>
                    <a:gd name="T19" fmla="*/ 8 h 923"/>
                    <a:gd name="T20" fmla="*/ 203 w 672"/>
                    <a:gd name="T21" fmla="*/ 7 h 923"/>
                    <a:gd name="T22" fmla="*/ 224 w 672"/>
                    <a:gd name="T23" fmla="*/ 7 h 923"/>
                    <a:gd name="T24" fmla="*/ 246 w 672"/>
                    <a:gd name="T25" fmla="*/ 5 h 923"/>
                    <a:gd name="T26" fmla="*/ 268 w 672"/>
                    <a:gd name="T27" fmla="*/ 4 h 923"/>
                    <a:gd name="T28" fmla="*/ 291 w 672"/>
                    <a:gd name="T29" fmla="*/ 3 h 923"/>
                    <a:gd name="T30" fmla="*/ 313 w 672"/>
                    <a:gd name="T31" fmla="*/ 2 h 923"/>
                    <a:gd name="T32" fmla="*/ 336 w 672"/>
                    <a:gd name="T33" fmla="*/ 0 h 923"/>
                    <a:gd name="T34" fmla="*/ 336 w 672"/>
                    <a:gd name="T35" fmla="*/ 111 h 923"/>
                    <a:gd name="T36" fmla="*/ 336 w 672"/>
                    <a:gd name="T37" fmla="*/ 221 h 923"/>
                    <a:gd name="T38" fmla="*/ 336 w 672"/>
                    <a:gd name="T39" fmla="*/ 332 h 923"/>
                    <a:gd name="T40" fmla="*/ 336 w 672"/>
                    <a:gd name="T41" fmla="*/ 442 h 923"/>
                    <a:gd name="T42" fmla="*/ 316 w 672"/>
                    <a:gd name="T43" fmla="*/ 447 h 923"/>
                    <a:gd name="T44" fmla="*/ 295 w 672"/>
                    <a:gd name="T45" fmla="*/ 451 h 923"/>
                    <a:gd name="T46" fmla="*/ 274 w 672"/>
                    <a:gd name="T47" fmla="*/ 455 h 923"/>
                    <a:gd name="T48" fmla="*/ 251 w 672"/>
                    <a:gd name="T49" fmla="*/ 457 h 923"/>
                    <a:gd name="T50" fmla="*/ 229 w 672"/>
                    <a:gd name="T51" fmla="*/ 459 h 923"/>
                    <a:gd name="T52" fmla="*/ 207 w 672"/>
                    <a:gd name="T53" fmla="*/ 461 h 923"/>
                    <a:gd name="T54" fmla="*/ 186 w 672"/>
                    <a:gd name="T55" fmla="*/ 462 h 923"/>
                    <a:gd name="T56" fmla="*/ 164 w 672"/>
                    <a:gd name="T57" fmla="*/ 462 h 923"/>
                    <a:gd name="T58" fmla="*/ 143 w 672"/>
                    <a:gd name="T59" fmla="*/ 462 h 923"/>
                    <a:gd name="T60" fmla="*/ 120 w 672"/>
                    <a:gd name="T61" fmla="*/ 461 h 923"/>
                    <a:gd name="T62" fmla="*/ 99 w 672"/>
                    <a:gd name="T63" fmla="*/ 459 h 923"/>
                    <a:gd name="T64" fmla="*/ 79 w 672"/>
                    <a:gd name="T65" fmla="*/ 458 h 923"/>
                    <a:gd name="T66" fmla="*/ 58 w 672"/>
                    <a:gd name="T67" fmla="*/ 457 h 923"/>
                    <a:gd name="T68" fmla="*/ 38 w 672"/>
                    <a:gd name="T69" fmla="*/ 454 h 923"/>
                    <a:gd name="T70" fmla="*/ 19 w 672"/>
                    <a:gd name="T71" fmla="*/ 452 h 923"/>
                    <a:gd name="T72" fmla="*/ 0 w 672"/>
                    <a:gd name="T73" fmla="*/ 450 h 923"/>
                    <a:gd name="T74" fmla="*/ 0 w 672"/>
                    <a:gd name="T75" fmla="*/ 338 h 923"/>
                    <a:gd name="T76" fmla="*/ 0 w 672"/>
                    <a:gd name="T77" fmla="*/ 227 h 923"/>
                    <a:gd name="T78" fmla="*/ 0 w 672"/>
                    <a:gd name="T79" fmla="*/ 115 h 923"/>
                    <a:gd name="T80" fmla="*/ 0 w 672"/>
                    <a:gd name="T81" fmla="*/ 3 h 9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2"/>
                    <a:gd name="T124" fmla="*/ 0 h 923"/>
                    <a:gd name="T125" fmla="*/ 672 w 672"/>
                    <a:gd name="T126" fmla="*/ 923 h 9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2" h="923">
                      <a:moveTo>
                        <a:pt x="0" y="6"/>
                      </a:moveTo>
                      <a:lnTo>
                        <a:pt x="39" y="9"/>
                      </a:lnTo>
                      <a:lnTo>
                        <a:pt x="77" y="12"/>
                      </a:lnTo>
                      <a:lnTo>
                        <a:pt x="117" y="14"/>
                      </a:lnTo>
                      <a:lnTo>
                        <a:pt x="156" y="15"/>
                      </a:lnTo>
                      <a:lnTo>
                        <a:pt x="197" y="16"/>
                      </a:lnTo>
                      <a:lnTo>
                        <a:pt x="238" y="16"/>
                      </a:lnTo>
                      <a:lnTo>
                        <a:pt x="279" y="16"/>
                      </a:lnTo>
                      <a:lnTo>
                        <a:pt x="321" y="16"/>
                      </a:lnTo>
                      <a:lnTo>
                        <a:pt x="364" y="15"/>
                      </a:lnTo>
                      <a:lnTo>
                        <a:pt x="406" y="14"/>
                      </a:lnTo>
                      <a:lnTo>
                        <a:pt x="449" y="13"/>
                      </a:lnTo>
                      <a:lnTo>
                        <a:pt x="493" y="10"/>
                      </a:lnTo>
                      <a:lnTo>
                        <a:pt x="536" y="8"/>
                      </a:lnTo>
                      <a:lnTo>
                        <a:pt x="581" y="6"/>
                      </a:lnTo>
                      <a:lnTo>
                        <a:pt x="626" y="3"/>
                      </a:lnTo>
                      <a:lnTo>
                        <a:pt x="672" y="0"/>
                      </a:lnTo>
                      <a:lnTo>
                        <a:pt x="672" y="221"/>
                      </a:lnTo>
                      <a:lnTo>
                        <a:pt x="672" y="442"/>
                      </a:lnTo>
                      <a:lnTo>
                        <a:pt x="672" y="663"/>
                      </a:lnTo>
                      <a:lnTo>
                        <a:pt x="672" y="883"/>
                      </a:lnTo>
                      <a:lnTo>
                        <a:pt x="631" y="893"/>
                      </a:lnTo>
                      <a:lnTo>
                        <a:pt x="589" y="901"/>
                      </a:lnTo>
                      <a:lnTo>
                        <a:pt x="547" y="909"/>
                      </a:lnTo>
                      <a:lnTo>
                        <a:pt x="503" y="914"/>
                      </a:lnTo>
                      <a:lnTo>
                        <a:pt x="459" y="918"/>
                      </a:lnTo>
                      <a:lnTo>
                        <a:pt x="415" y="921"/>
                      </a:lnTo>
                      <a:lnTo>
                        <a:pt x="372" y="923"/>
                      </a:lnTo>
                      <a:lnTo>
                        <a:pt x="328" y="923"/>
                      </a:lnTo>
                      <a:lnTo>
                        <a:pt x="285" y="923"/>
                      </a:lnTo>
                      <a:lnTo>
                        <a:pt x="241" y="921"/>
                      </a:lnTo>
                      <a:lnTo>
                        <a:pt x="199" y="918"/>
                      </a:lnTo>
                      <a:lnTo>
                        <a:pt x="157" y="916"/>
                      </a:lnTo>
                      <a:lnTo>
                        <a:pt x="116" y="913"/>
                      </a:lnTo>
                      <a:lnTo>
                        <a:pt x="76" y="908"/>
                      </a:lnTo>
                      <a:lnTo>
                        <a:pt x="38" y="903"/>
                      </a:lnTo>
                      <a:lnTo>
                        <a:pt x="0" y="899"/>
                      </a:lnTo>
                      <a:lnTo>
                        <a:pt x="0" y="676"/>
                      </a:lnTo>
                      <a:lnTo>
                        <a:pt x="0" y="453"/>
                      </a:lnTo>
                      <a:lnTo>
                        <a:pt x="0" y="229"/>
                      </a:lnTo>
                      <a:lnTo>
                        <a:pt x="0" y="6"/>
                      </a:lnTo>
                      <a:close/>
                    </a:path>
                  </a:pathLst>
                </a:custGeom>
                <a:solidFill>
                  <a:srgbClr val="546300"/>
                </a:solidFill>
                <a:ln w="9525">
                  <a:noFill/>
                  <a:round/>
                  <a:headEnd/>
                  <a:tailEnd/>
                </a:ln>
              </p:spPr>
              <p:txBody>
                <a:bodyPr/>
                <a:lstStyle/>
                <a:p>
                  <a:endParaRPr lang="en-US" sz="1725"/>
                </a:p>
              </p:txBody>
            </p:sp>
            <p:sp>
              <p:nvSpPr>
                <p:cNvPr id="5701" name="Freeform 274"/>
                <p:cNvSpPr>
                  <a:spLocks/>
                </p:cNvSpPr>
                <p:nvPr/>
              </p:nvSpPr>
              <p:spPr bwMode="auto">
                <a:xfrm>
                  <a:off x="726" y="956"/>
                  <a:ext cx="314" cy="432"/>
                </a:xfrm>
                <a:custGeom>
                  <a:avLst/>
                  <a:gdLst>
                    <a:gd name="T0" fmla="*/ 0 w 629"/>
                    <a:gd name="T1" fmla="*/ 3 h 865"/>
                    <a:gd name="T2" fmla="*/ 18 w 629"/>
                    <a:gd name="T3" fmla="*/ 5 h 865"/>
                    <a:gd name="T4" fmla="*/ 36 w 629"/>
                    <a:gd name="T5" fmla="*/ 6 h 865"/>
                    <a:gd name="T6" fmla="*/ 54 w 629"/>
                    <a:gd name="T7" fmla="*/ 6 h 865"/>
                    <a:gd name="T8" fmla="*/ 73 w 629"/>
                    <a:gd name="T9" fmla="*/ 7 h 865"/>
                    <a:gd name="T10" fmla="*/ 92 w 629"/>
                    <a:gd name="T11" fmla="*/ 7 h 865"/>
                    <a:gd name="T12" fmla="*/ 111 w 629"/>
                    <a:gd name="T13" fmla="*/ 8 h 865"/>
                    <a:gd name="T14" fmla="*/ 130 w 629"/>
                    <a:gd name="T15" fmla="*/ 8 h 865"/>
                    <a:gd name="T16" fmla="*/ 150 w 629"/>
                    <a:gd name="T17" fmla="*/ 7 h 865"/>
                    <a:gd name="T18" fmla="*/ 170 w 629"/>
                    <a:gd name="T19" fmla="*/ 7 h 865"/>
                    <a:gd name="T20" fmla="*/ 190 w 629"/>
                    <a:gd name="T21" fmla="*/ 7 h 865"/>
                    <a:gd name="T22" fmla="*/ 210 w 629"/>
                    <a:gd name="T23" fmla="*/ 6 h 865"/>
                    <a:gd name="T24" fmla="*/ 230 w 629"/>
                    <a:gd name="T25" fmla="*/ 5 h 865"/>
                    <a:gd name="T26" fmla="*/ 251 w 629"/>
                    <a:gd name="T27" fmla="*/ 4 h 865"/>
                    <a:gd name="T28" fmla="*/ 272 w 629"/>
                    <a:gd name="T29" fmla="*/ 3 h 865"/>
                    <a:gd name="T30" fmla="*/ 293 w 629"/>
                    <a:gd name="T31" fmla="*/ 2 h 865"/>
                    <a:gd name="T32" fmla="*/ 314 w 629"/>
                    <a:gd name="T33" fmla="*/ 0 h 865"/>
                    <a:gd name="T34" fmla="*/ 314 w 629"/>
                    <a:gd name="T35" fmla="*/ 104 h 865"/>
                    <a:gd name="T36" fmla="*/ 314 w 629"/>
                    <a:gd name="T37" fmla="*/ 207 h 865"/>
                    <a:gd name="T38" fmla="*/ 314 w 629"/>
                    <a:gd name="T39" fmla="*/ 311 h 865"/>
                    <a:gd name="T40" fmla="*/ 314 w 629"/>
                    <a:gd name="T41" fmla="*/ 414 h 865"/>
                    <a:gd name="T42" fmla="*/ 295 w 629"/>
                    <a:gd name="T43" fmla="*/ 418 h 865"/>
                    <a:gd name="T44" fmla="*/ 275 w 629"/>
                    <a:gd name="T45" fmla="*/ 422 h 865"/>
                    <a:gd name="T46" fmla="*/ 255 w 629"/>
                    <a:gd name="T47" fmla="*/ 426 h 865"/>
                    <a:gd name="T48" fmla="*/ 235 w 629"/>
                    <a:gd name="T49" fmla="*/ 428 h 865"/>
                    <a:gd name="T50" fmla="*/ 215 w 629"/>
                    <a:gd name="T51" fmla="*/ 430 h 865"/>
                    <a:gd name="T52" fmla="*/ 194 w 629"/>
                    <a:gd name="T53" fmla="*/ 431 h 865"/>
                    <a:gd name="T54" fmla="*/ 174 w 629"/>
                    <a:gd name="T55" fmla="*/ 432 h 865"/>
                    <a:gd name="T56" fmla="*/ 153 w 629"/>
                    <a:gd name="T57" fmla="*/ 432 h 865"/>
                    <a:gd name="T58" fmla="*/ 133 w 629"/>
                    <a:gd name="T59" fmla="*/ 432 h 865"/>
                    <a:gd name="T60" fmla="*/ 113 w 629"/>
                    <a:gd name="T61" fmla="*/ 431 h 865"/>
                    <a:gd name="T62" fmla="*/ 93 w 629"/>
                    <a:gd name="T63" fmla="*/ 430 h 865"/>
                    <a:gd name="T64" fmla="*/ 73 w 629"/>
                    <a:gd name="T65" fmla="*/ 429 h 865"/>
                    <a:gd name="T66" fmla="*/ 54 w 629"/>
                    <a:gd name="T67" fmla="*/ 427 h 865"/>
                    <a:gd name="T68" fmla="*/ 35 w 629"/>
                    <a:gd name="T69" fmla="*/ 425 h 865"/>
                    <a:gd name="T70" fmla="*/ 18 w 629"/>
                    <a:gd name="T71" fmla="*/ 423 h 865"/>
                    <a:gd name="T72" fmla="*/ 0 w 629"/>
                    <a:gd name="T73" fmla="*/ 421 h 865"/>
                    <a:gd name="T74" fmla="*/ 0 w 629"/>
                    <a:gd name="T75" fmla="*/ 317 h 865"/>
                    <a:gd name="T76" fmla="*/ 0 w 629"/>
                    <a:gd name="T77" fmla="*/ 213 h 865"/>
                    <a:gd name="T78" fmla="*/ 0 w 629"/>
                    <a:gd name="T79" fmla="*/ 108 h 865"/>
                    <a:gd name="T80" fmla="*/ 0 w 629"/>
                    <a:gd name="T81" fmla="*/ 3 h 8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9"/>
                    <a:gd name="T124" fmla="*/ 0 h 865"/>
                    <a:gd name="T125" fmla="*/ 629 w 629"/>
                    <a:gd name="T126" fmla="*/ 865 h 8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9" h="865">
                      <a:moveTo>
                        <a:pt x="0" y="6"/>
                      </a:moveTo>
                      <a:lnTo>
                        <a:pt x="36" y="10"/>
                      </a:lnTo>
                      <a:lnTo>
                        <a:pt x="72" y="12"/>
                      </a:lnTo>
                      <a:lnTo>
                        <a:pt x="109" y="13"/>
                      </a:lnTo>
                      <a:lnTo>
                        <a:pt x="146" y="15"/>
                      </a:lnTo>
                      <a:lnTo>
                        <a:pt x="184" y="15"/>
                      </a:lnTo>
                      <a:lnTo>
                        <a:pt x="222" y="17"/>
                      </a:lnTo>
                      <a:lnTo>
                        <a:pt x="261" y="17"/>
                      </a:lnTo>
                      <a:lnTo>
                        <a:pt x="301" y="15"/>
                      </a:lnTo>
                      <a:lnTo>
                        <a:pt x="340" y="15"/>
                      </a:lnTo>
                      <a:lnTo>
                        <a:pt x="380" y="14"/>
                      </a:lnTo>
                      <a:lnTo>
                        <a:pt x="420" y="12"/>
                      </a:lnTo>
                      <a:lnTo>
                        <a:pt x="461" y="11"/>
                      </a:lnTo>
                      <a:lnTo>
                        <a:pt x="502" y="9"/>
                      </a:lnTo>
                      <a:lnTo>
                        <a:pt x="544" y="6"/>
                      </a:lnTo>
                      <a:lnTo>
                        <a:pt x="586" y="4"/>
                      </a:lnTo>
                      <a:lnTo>
                        <a:pt x="629" y="0"/>
                      </a:lnTo>
                      <a:lnTo>
                        <a:pt x="629" y="208"/>
                      </a:lnTo>
                      <a:lnTo>
                        <a:pt x="629" y="415"/>
                      </a:lnTo>
                      <a:lnTo>
                        <a:pt x="629" y="622"/>
                      </a:lnTo>
                      <a:lnTo>
                        <a:pt x="629" y="828"/>
                      </a:lnTo>
                      <a:lnTo>
                        <a:pt x="590" y="837"/>
                      </a:lnTo>
                      <a:lnTo>
                        <a:pt x="551" y="845"/>
                      </a:lnTo>
                      <a:lnTo>
                        <a:pt x="511" y="852"/>
                      </a:lnTo>
                      <a:lnTo>
                        <a:pt x="471" y="857"/>
                      </a:lnTo>
                      <a:lnTo>
                        <a:pt x="430" y="861"/>
                      </a:lnTo>
                      <a:lnTo>
                        <a:pt x="389" y="863"/>
                      </a:lnTo>
                      <a:lnTo>
                        <a:pt x="348" y="865"/>
                      </a:lnTo>
                      <a:lnTo>
                        <a:pt x="307" y="865"/>
                      </a:lnTo>
                      <a:lnTo>
                        <a:pt x="266" y="865"/>
                      </a:lnTo>
                      <a:lnTo>
                        <a:pt x="226" y="863"/>
                      </a:lnTo>
                      <a:lnTo>
                        <a:pt x="186" y="861"/>
                      </a:lnTo>
                      <a:lnTo>
                        <a:pt x="147" y="859"/>
                      </a:lnTo>
                      <a:lnTo>
                        <a:pt x="109" y="855"/>
                      </a:lnTo>
                      <a:lnTo>
                        <a:pt x="71" y="851"/>
                      </a:lnTo>
                      <a:lnTo>
                        <a:pt x="36" y="847"/>
                      </a:lnTo>
                      <a:lnTo>
                        <a:pt x="0" y="843"/>
                      </a:lnTo>
                      <a:lnTo>
                        <a:pt x="0" y="634"/>
                      </a:lnTo>
                      <a:lnTo>
                        <a:pt x="0" y="426"/>
                      </a:lnTo>
                      <a:lnTo>
                        <a:pt x="0" y="216"/>
                      </a:lnTo>
                      <a:lnTo>
                        <a:pt x="0" y="6"/>
                      </a:lnTo>
                      <a:close/>
                    </a:path>
                  </a:pathLst>
                </a:custGeom>
                <a:solidFill>
                  <a:srgbClr val="5B6800"/>
                </a:solidFill>
                <a:ln w="9525">
                  <a:noFill/>
                  <a:round/>
                  <a:headEnd/>
                  <a:tailEnd/>
                </a:ln>
              </p:spPr>
              <p:txBody>
                <a:bodyPr/>
                <a:lstStyle/>
                <a:p>
                  <a:endParaRPr lang="en-US" sz="1725"/>
                </a:p>
              </p:txBody>
            </p:sp>
            <p:sp>
              <p:nvSpPr>
                <p:cNvPr id="5702" name="Freeform 275"/>
                <p:cNvSpPr>
                  <a:spLocks/>
                </p:cNvSpPr>
                <p:nvPr/>
              </p:nvSpPr>
              <p:spPr bwMode="auto">
                <a:xfrm>
                  <a:off x="746" y="959"/>
                  <a:ext cx="293" cy="402"/>
                </a:xfrm>
                <a:custGeom>
                  <a:avLst/>
                  <a:gdLst>
                    <a:gd name="T0" fmla="*/ 0 w 586"/>
                    <a:gd name="T1" fmla="*/ 3 h 804"/>
                    <a:gd name="T2" fmla="*/ 17 w 586"/>
                    <a:gd name="T3" fmla="*/ 3 h 804"/>
                    <a:gd name="T4" fmla="*/ 34 w 586"/>
                    <a:gd name="T5" fmla="*/ 5 h 804"/>
                    <a:gd name="T6" fmla="*/ 51 w 586"/>
                    <a:gd name="T7" fmla="*/ 6 h 804"/>
                    <a:gd name="T8" fmla="*/ 69 w 586"/>
                    <a:gd name="T9" fmla="*/ 6 h 804"/>
                    <a:gd name="T10" fmla="*/ 86 w 586"/>
                    <a:gd name="T11" fmla="*/ 7 h 804"/>
                    <a:gd name="T12" fmla="*/ 104 w 586"/>
                    <a:gd name="T13" fmla="*/ 7 h 804"/>
                    <a:gd name="T14" fmla="*/ 122 w 586"/>
                    <a:gd name="T15" fmla="*/ 7 h 804"/>
                    <a:gd name="T16" fmla="*/ 141 w 586"/>
                    <a:gd name="T17" fmla="*/ 7 h 804"/>
                    <a:gd name="T18" fmla="*/ 159 w 586"/>
                    <a:gd name="T19" fmla="*/ 7 h 804"/>
                    <a:gd name="T20" fmla="*/ 177 w 586"/>
                    <a:gd name="T21" fmla="*/ 6 h 804"/>
                    <a:gd name="T22" fmla="*/ 196 w 586"/>
                    <a:gd name="T23" fmla="*/ 6 h 804"/>
                    <a:gd name="T24" fmla="*/ 215 w 586"/>
                    <a:gd name="T25" fmla="*/ 5 h 804"/>
                    <a:gd name="T26" fmla="*/ 234 w 586"/>
                    <a:gd name="T27" fmla="*/ 3 h 804"/>
                    <a:gd name="T28" fmla="*/ 254 w 586"/>
                    <a:gd name="T29" fmla="*/ 3 h 804"/>
                    <a:gd name="T30" fmla="*/ 274 w 586"/>
                    <a:gd name="T31" fmla="*/ 1 h 804"/>
                    <a:gd name="T32" fmla="*/ 293 w 586"/>
                    <a:gd name="T33" fmla="*/ 0 h 804"/>
                    <a:gd name="T34" fmla="*/ 293 w 586"/>
                    <a:gd name="T35" fmla="*/ 96 h 804"/>
                    <a:gd name="T36" fmla="*/ 293 w 586"/>
                    <a:gd name="T37" fmla="*/ 193 h 804"/>
                    <a:gd name="T38" fmla="*/ 293 w 586"/>
                    <a:gd name="T39" fmla="*/ 289 h 804"/>
                    <a:gd name="T40" fmla="*/ 293 w 586"/>
                    <a:gd name="T41" fmla="*/ 385 h 804"/>
                    <a:gd name="T42" fmla="*/ 276 w 586"/>
                    <a:gd name="T43" fmla="*/ 390 h 804"/>
                    <a:gd name="T44" fmla="*/ 257 w 586"/>
                    <a:gd name="T45" fmla="*/ 393 h 804"/>
                    <a:gd name="T46" fmla="*/ 238 w 586"/>
                    <a:gd name="T47" fmla="*/ 397 h 804"/>
                    <a:gd name="T48" fmla="*/ 219 w 586"/>
                    <a:gd name="T49" fmla="*/ 399 h 804"/>
                    <a:gd name="T50" fmla="*/ 200 w 586"/>
                    <a:gd name="T51" fmla="*/ 401 h 804"/>
                    <a:gd name="T52" fmla="*/ 181 w 586"/>
                    <a:gd name="T53" fmla="*/ 402 h 804"/>
                    <a:gd name="T54" fmla="*/ 162 w 586"/>
                    <a:gd name="T55" fmla="*/ 402 h 804"/>
                    <a:gd name="T56" fmla="*/ 144 w 586"/>
                    <a:gd name="T57" fmla="*/ 402 h 804"/>
                    <a:gd name="T58" fmla="*/ 124 w 586"/>
                    <a:gd name="T59" fmla="*/ 402 h 804"/>
                    <a:gd name="T60" fmla="*/ 106 w 586"/>
                    <a:gd name="T61" fmla="*/ 402 h 804"/>
                    <a:gd name="T62" fmla="*/ 87 w 586"/>
                    <a:gd name="T63" fmla="*/ 401 h 804"/>
                    <a:gd name="T64" fmla="*/ 69 w 586"/>
                    <a:gd name="T65" fmla="*/ 400 h 804"/>
                    <a:gd name="T66" fmla="*/ 51 w 586"/>
                    <a:gd name="T67" fmla="*/ 398 h 804"/>
                    <a:gd name="T68" fmla="*/ 34 w 586"/>
                    <a:gd name="T69" fmla="*/ 396 h 804"/>
                    <a:gd name="T70" fmla="*/ 17 w 586"/>
                    <a:gd name="T71" fmla="*/ 394 h 804"/>
                    <a:gd name="T72" fmla="*/ 0 w 586"/>
                    <a:gd name="T73" fmla="*/ 392 h 804"/>
                    <a:gd name="T74" fmla="*/ 0 w 586"/>
                    <a:gd name="T75" fmla="*/ 295 h 804"/>
                    <a:gd name="T76" fmla="*/ 0 w 586"/>
                    <a:gd name="T77" fmla="*/ 198 h 804"/>
                    <a:gd name="T78" fmla="*/ 0 w 586"/>
                    <a:gd name="T79" fmla="*/ 100 h 804"/>
                    <a:gd name="T80" fmla="*/ 0 w 586"/>
                    <a:gd name="T81" fmla="*/ 3 h 8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6"/>
                    <a:gd name="T124" fmla="*/ 0 h 804"/>
                    <a:gd name="T125" fmla="*/ 586 w 586"/>
                    <a:gd name="T126" fmla="*/ 804 h 8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6" h="804">
                      <a:moveTo>
                        <a:pt x="0" y="5"/>
                      </a:moveTo>
                      <a:lnTo>
                        <a:pt x="33" y="7"/>
                      </a:lnTo>
                      <a:lnTo>
                        <a:pt x="68" y="9"/>
                      </a:lnTo>
                      <a:lnTo>
                        <a:pt x="103" y="12"/>
                      </a:lnTo>
                      <a:lnTo>
                        <a:pt x="137" y="13"/>
                      </a:lnTo>
                      <a:lnTo>
                        <a:pt x="173" y="14"/>
                      </a:lnTo>
                      <a:lnTo>
                        <a:pt x="209" y="14"/>
                      </a:lnTo>
                      <a:lnTo>
                        <a:pt x="244" y="14"/>
                      </a:lnTo>
                      <a:lnTo>
                        <a:pt x="281" y="14"/>
                      </a:lnTo>
                      <a:lnTo>
                        <a:pt x="318" y="14"/>
                      </a:lnTo>
                      <a:lnTo>
                        <a:pt x="355" y="13"/>
                      </a:lnTo>
                      <a:lnTo>
                        <a:pt x="393" y="12"/>
                      </a:lnTo>
                      <a:lnTo>
                        <a:pt x="431" y="9"/>
                      </a:lnTo>
                      <a:lnTo>
                        <a:pt x="469" y="7"/>
                      </a:lnTo>
                      <a:lnTo>
                        <a:pt x="508" y="5"/>
                      </a:lnTo>
                      <a:lnTo>
                        <a:pt x="547" y="2"/>
                      </a:lnTo>
                      <a:lnTo>
                        <a:pt x="586" y="0"/>
                      </a:lnTo>
                      <a:lnTo>
                        <a:pt x="586" y="192"/>
                      </a:lnTo>
                      <a:lnTo>
                        <a:pt x="586" y="386"/>
                      </a:lnTo>
                      <a:lnTo>
                        <a:pt x="586" y="578"/>
                      </a:lnTo>
                      <a:lnTo>
                        <a:pt x="586" y="770"/>
                      </a:lnTo>
                      <a:lnTo>
                        <a:pt x="551" y="779"/>
                      </a:lnTo>
                      <a:lnTo>
                        <a:pt x="514" y="786"/>
                      </a:lnTo>
                      <a:lnTo>
                        <a:pt x="477" y="793"/>
                      </a:lnTo>
                      <a:lnTo>
                        <a:pt x="439" y="797"/>
                      </a:lnTo>
                      <a:lnTo>
                        <a:pt x="401" y="801"/>
                      </a:lnTo>
                      <a:lnTo>
                        <a:pt x="363" y="803"/>
                      </a:lnTo>
                      <a:lnTo>
                        <a:pt x="325" y="804"/>
                      </a:lnTo>
                      <a:lnTo>
                        <a:pt x="287" y="804"/>
                      </a:lnTo>
                      <a:lnTo>
                        <a:pt x="249" y="804"/>
                      </a:lnTo>
                      <a:lnTo>
                        <a:pt x="212" y="803"/>
                      </a:lnTo>
                      <a:lnTo>
                        <a:pt x="174" y="801"/>
                      </a:lnTo>
                      <a:lnTo>
                        <a:pt x="138" y="799"/>
                      </a:lnTo>
                      <a:lnTo>
                        <a:pt x="103" y="795"/>
                      </a:lnTo>
                      <a:lnTo>
                        <a:pt x="67" y="792"/>
                      </a:lnTo>
                      <a:lnTo>
                        <a:pt x="33" y="788"/>
                      </a:lnTo>
                      <a:lnTo>
                        <a:pt x="0" y="784"/>
                      </a:lnTo>
                      <a:lnTo>
                        <a:pt x="0" y="590"/>
                      </a:lnTo>
                      <a:lnTo>
                        <a:pt x="0" y="395"/>
                      </a:lnTo>
                      <a:lnTo>
                        <a:pt x="0" y="199"/>
                      </a:lnTo>
                      <a:lnTo>
                        <a:pt x="0" y="5"/>
                      </a:lnTo>
                      <a:close/>
                    </a:path>
                  </a:pathLst>
                </a:custGeom>
                <a:solidFill>
                  <a:srgbClr val="606D00"/>
                </a:solidFill>
                <a:ln w="9525">
                  <a:noFill/>
                  <a:round/>
                  <a:headEnd/>
                  <a:tailEnd/>
                </a:ln>
              </p:spPr>
              <p:txBody>
                <a:bodyPr/>
                <a:lstStyle/>
                <a:p>
                  <a:endParaRPr lang="en-US" sz="1725"/>
                </a:p>
              </p:txBody>
            </p:sp>
            <p:sp>
              <p:nvSpPr>
                <p:cNvPr id="5703" name="Freeform 276"/>
                <p:cNvSpPr>
                  <a:spLocks/>
                </p:cNvSpPr>
                <p:nvPr/>
              </p:nvSpPr>
              <p:spPr bwMode="auto">
                <a:xfrm>
                  <a:off x="766" y="960"/>
                  <a:ext cx="271" cy="373"/>
                </a:xfrm>
                <a:custGeom>
                  <a:avLst/>
                  <a:gdLst>
                    <a:gd name="T0" fmla="*/ 0 w 543"/>
                    <a:gd name="T1" fmla="*/ 2 h 745"/>
                    <a:gd name="T2" fmla="*/ 15 w 543"/>
                    <a:gd name="T3" fmla="*/ 3 h 745"/>
                    <a:gd name="T4" fmla="*/ 32 w 543"/>
                    <a:gd name="T5" fmla="*/ 5 h 745"/>
                    <a:gd name="T6" fmla="*/ 47 w 543"/>
                    <a:gd name="T7" fmla="*/ 5 h 745"/>
                    <a:gd name="T8" fmla="*/ 63 w 543"/>
                    <a:gd name="T9" fmla="*/ 6 h 745"/>
                    <a:gd name="T10" fmla="*/ 80 w 543"/>
                    <a:gd name="T11" fmla="*/ 6 h 745"/>
                    <a:gd name="T12" fmla="*/ 96 w 543"/>
                    <a:gd name="T13" fmla="*/ 7 h 745"/>
                    <a:gd name="T14" fmla="*/ 113 w 543"/>
                    <a:gd name="T15" fmla="*/ 7 h 745"/>
                    <a:gd name="T16" fmla="*/ 130 w 543"/>
                    <a:gd name="T17" fmla="*/ 6 h 745"/>
                    <a:gd name="T18" fmla="*/ 147 w 543"/>
                    <a:gd name="T19" fmla="*/ 6 h 745"/>
                    <a:gd name="T20" fmla="*/ 164 w 543"/>
                    <a:gd name="T21" fmla="*/ 6 h 745"/>
                    <a:gd name="T22" fmla="*/ 181 w 543"/>
                    <a:gd name="T23" fmla="*/ 5 h 745"/>
                    <a:gd name="T24" fmla="*/ 199 w 543"/>
                    <a:gd name="T25" fmla="*/ 5 h 745"/>
                    <a:gd name="T26" fmla="*/ 216 w 543"/>
                    <a:gd name="T27" fmla="*/ 3 h 745"/>
                    <a:gd name="T28" fmla="*/ 235 w 543"/>
                    <a:gd name="T29" fmla="*/ 2 h 745"/>
                    <a:gd name="T30" fmla="*/ 253 w 543"/>
                    <a:gd name="T31" fmla="*/ 1 h 745"/>
                    <a:gd name="T32" fmla="*/ 271 w 543"/>
                    <a:gd name="T33" fmla="*/ 0 h 745"/>
                    <a:gd name="T34" fmla="*/ 271 w 543"/>
                    <a:gd name="T35" fmla="*/ 89 h 745"/>
                    <a:gd name="T36" fmla="*/ 271 w 543"/>
                    <a:gd name="T37" fmla="*/ 179 h 745"/>
                    <a:gd name="T38" fmla="*/ 271 w 543"/>
                    <a:gd name="T39" fmla="*/ 268 h 745"/>
                    <a:gd name="T40" fmla="*/ 271 w 543"/>
                    <a:gd name="T41" fmla="*/ 357 h 745"/>
                    <a:gd name="T42" fmla="*/ 255 w 543"/>
                    <a:gd name="T43" fmla="*/ 361 h 745"/>
                    <a:gd name="T44" fmla="*/ 238 w 543"/>
                    <a:gd name="T45" fmla="*/ 364 h 745"/>
                    <a:gd name="T46" fmla="*/ 221 w 543"/>
                    <a:gd name="T47" fmla="*/ 367 h 745"/>
                    <a:gd name="T48" fmla="*/ 203 w 543"/>
                    <a:gd name="T49" fmla="*/ 369 h 745"/>
                    <a:gd name="T50" fmla="*/ 185 w 543"/>
                    <a:gd name="T51" fmla="*/ 371 h 745"/>
                    <a:gd name="T52" fmla="*/ 168 w 543"/>
                    <a:gd name="T53" fmla="*/ 372 h 745"/>
                    <a:gd name="T54" fmla="*/ 150 w 543"/>
                    <a:gd name="T55" fmla="*/ 373 h 745"/>
                    <a:gd name="T56" fmla="*/ 132 w 543"/>
                    <a:gd name="T57" fmla="*/ 373 h 745"/>
                    <a:gd name="T58" fmla="*/ 115 w 543"/>
                    <a:gd name="T59" fmla="*/ 373 h 745"/>
                    <a:gd name="T60" fmla="*/ 98 w 543"/>
                    <a:gd name="T61" fmla="*/ 372 h 745"/>
                    <a:gd name="T62" fmla="*/ 81 w 543"/>
                    <a:gd name="T63" fmla="*/ 372 h 745"/>
                    <a:gd name="T64" fmla="*/ 63 w 543"/>
                    <a:gd name="T65" fmla="*/ 370 h 745"/>
                    <a:gd name="T66" fmla="*/ 47 w 543"/>
                    <a:gd name="T67" fmla="*/ 369 h 745"/>
                    <a:gd name="T68" fmla="*/ 31 w 543"/>
                    <a:gd name="T69" fmla="*/ 367 h 745"/>
                    <a:gd name="T70" fmla="*/ 15 w 543"/>
                    <a:gd name="T71" fmla="*/ 365 h 745"/>
                    <a:gd name="T72" fmla="*/ 0 w 543"/>
                    <a:gd name="T73" fmla="*/ 364 h 745"/>
                    <a:gd name="T74" fmla="*/ 0 w 543"/>
                    <a:gd name="T75" fmla="*/ 274 h 745"/>
                    <a:gd name="T76" fmla="*/ 0 w 543"/>
                    <a:gd name="T77" fmla="*/ 183 h 745"/>
                    <a:gd name="T78" fmla="*/ 0 w 543"/>
                    <a:gd name="T79" fmla="*/ 93 h 745"/>
                    <a:gd name="T80" fmla="*/ 0 w 543"/>
                    <a:gd name="T81" fmla="*/ 2 h 7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43"/>
                    <a:gd name="T124" fmla="*/ 0 h 745"/>
                    <a:gd name="T125" fmla="*/ 543 w 543"/>
                    <a:gd name="T126" fmla="*/ 745 h 7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43" h="745">
                      <a:moveTo>
                        <a:pt x="0" y="4"/>
                      </a:moveTo>
                      <a:lnTo>
                        <a:pt x="31" y="6"/>
                      </a:lnTo>
                      <a:lnTo>
                        <a:pt x="64" y="9"/>
                      </a:lnTo>
                      <a:lnTo>
                        <a:pt x="95" y="10"/>
                      </a:lnTo>
                      <a:lnTo>
                        <a:pt x="127" y="12"/>
                      </a:lnTo>
                      <a:lnTo>
                        <a:pt x="160" y="12"/>
                      </a:lnTo>
                      <a:lnTo>
                        <a:pt x="193" y="13"/>
                      </a:lnTo>
                      <a:lnTo>
                        <a:pt x="226" y="13"/>
                      </a:lnTo>
                      <a:lnTo>
                        <a:pt x="260" y="12"/>
                      </a:lnTo>
                      <a:lnTo>
                        <a:pt x="294" y="12"/>
                      </a:lnTo>
                      <a:lnTo>
                        <a:pt x="329" y="11"/>
                      </a:lnTo>
                      <a:lnTo>
                        <a:pt x="363" y="10"/>
                      </a:lnTo>
                      <a:lnTo>
                        <a:pt x="399" y="9"/>
                      </a:lnTo>
                      <a:lnTo>
                        <a:pt x="433" y="6"/>
                      </a:lnTo>
                      <a:lnTo>
                        <a:pt x="470" y="4"/>
                      </a:lnTo>
                      <a:lnTo>
                        <a:pt x="506" y="2"/>
                      </a:lnTo>
                      <a:lnTo>
                        <a:pt x="543" y="0"/>
                      </a:lnTo>
                      <a:lnTo>
                        <a:pt x="543" y="178"/>
                      </a:lnTo>
                      <a:lnTo>
                        <a:pt x="543" y="357"/>
                      </a:lnTo>
                      <a:lnTo>
                        <a:pt x="543" y="535"/>
                      </a:lnTo>
                      <a:lnTo>
                        <a:pt x="543" y="713"/>
                      </a:lnTo>
                      <a:lnTo>
                        <a:pt x="510" y="721"/>
                      </a:lnTo>
                      <a:lnTo>
                        <a:pt x="476" y="728"/>
                      </a:lnTo>
                      <a:lnTo>
                        <a:pt x="442" y="733"/>
                      </a:lnTo>
                      <a:lnTo>
                        <a:pt x="407" y="738"/>
                      </a:lnTo>
                      <a:lnTo>
                        <a:pt x="371" y="742"/>
                      </a:lnTo>
                      <a:lnTo>
                        <a:pt x="337" y="744"/>
                      </a:lnTo>
                      <a:lnTo>
                        <a:pt x="301" y="745"/>
                      </a:lnTo>
                      <a:lnTo>
                        <a:pt x="265" y="745"/>
                      </a:lnTo>
                      <a:lnTo>
                        <a:pt x="231" y="745"/>
                      </a:lnTo>
                      <a:lnTo>
                        <a:pt x="196" y="744"/>
                      </a:lnTo>
                      <a:lnTo>
                        <a:pt x="162" y="743"/>
                      </a:lnTo>
                      <a:lnTo>
                        <a:pt x="127" y="740"/>
                      </a:lnTo>
                      <a:lnTo>
                        <a:pt x="95" y="737"/>
                      </a:lnTo>
                      <a:lnTo>
                        <a:pt x="63" y="733"/>
                      </a:lnTo>
                      <a:lnTo>
                        <a:pt x="30" y="730"/>
                      </a:lnTo>
                      <a:lnTo>
                        <a:pt x="0" y="727"/>
                      </a:lnTo>
                      <a:lnTo>
                        <a:pt x="0" y="547"/>
                      </a:lnTo>
                      <a:lnTo>
                        <a:pt x="0" y="366"/>
                      </a:lnTo>
                      <a:lnTo>
                        <a:pt x="0" y="185"/>
                      </a:lnTo>
                      <a:lnTo>
                        <a:pt x="0" y="4"/>
                      </a:lnTo>
                      <a:close/>
                    </a:path>
                  </a:pathLst>
                </a:custGeom>
                <a:solidFill>
                  <a:srgbClr val="667000"/>
                </a:solidFill>
                <a:ln w="9525">
                  <a:noFill/>
                  <a:round/>
                  <a:headEnd/>
                  <a:tailEnd/>
                </a:ln>
              </p:spPr>
              <p:txBody>
                <a:bodyPr/>
                <a:lstStyle/>
                <a:p>
                  <a:endParaRPr lang="en-US" sz="1725"/>
                </a:p>
              </p:txBody>
            </p:sp>
            <p:sp>
              <p:nvSpPr>
                <p:cNvPr id="5704" name="Freeform 277"/>
                <p:cNvSpPr>
                  <a:spLocks/>
                </p:cNvSpPr>
                <p:nvPr/>
              </p:nvSpPr>
              <p:spPr bwMode="auto">
                <a:xfrm>
                  <a:off x="785" y="963"/>
                  <a:ext cx="251" cy="344"/>
                </a:xfrm>
                <a:custGeom>
                  <a:avLst/>
                  <a:gdLst>
                    <a:gd name="T0" fmla="*/ 0 w 501"/>
                    <a:gd name="T1" fmla="*/ 3 h 688"/>
                    <a:gd name="T2" fmla="*/ 14 w 501"/>
                    <a:gd name="T3" fmla="*/ 3 h 688"/>
                    <a:gd name="T4" fmla="*/ 29 w 501"/>
                    <a:gd name="T5" fmla="*/ 5 h 688"/>
                    <a:gd name="T6" fmla="*/ 44 w 501"/>
                    <a:gd name="T7" fmla="*/ 5 h 688"/>
                    <a:gd name="T8" fmla="*/ 59 w 501"/>
                    <a:gd name="T9" fmla="*/ 6 h 688"/>
                    <a:gd name="T10" fmla="*/ 74 w 501"/>
                    <a:gd name="T11" fmla="*/ 6 h 688"/>
                    <a:gd name="T12" fmla="*/ 89 w 501"/>
                    <a:gd name="T13" fmla="*/ 6 h 688"/>
                    <a:gd name="T14" fmla="*/ 104 w 501"/>
                    <a:gd name="T15" fmla="*/ 6 h 688"/>
                    <a:gd name="T16" fmla="*/ 120 w 501"/>
                    <a:gd name="T17" fmla="*/ 6 h 688"/>
                    <a:gd name="T18" fmla="*/ 135 w 501"/>
                    <a:gd name="T19" fmla="*/ 6 h 688"/>
                    <a:gd name="T20" fmla="*/ 151 w 501"/>
                    <a:gd name="T21" fmla="*/ 5 h 688"/>
                    <a:gd name="T22" fmla="*/ 168 w 501"/>
                    <a:gd name="T23" fmla="*/ 5 h 688"/>
                    <a:gd name="T24" fmla="*/ 184 w 501"/>
                    <a:gd name="T25" fmla="*/ 4 h 688"/>
                    <a:gd name="T26" fmla="*/ 200 w 501"/>
                    <a:gd name="T27" fmla="*/ 3 h 688"/>
                    <a:gd name="T28" fmla="*/ 217 w 501"/>
                    <a:gd name="T29" fmla="*/ 3 h 688"/>
                    <a:gd name="T30" fmla="*/ 234 w 501"/>
                    <a:gd name="T31" fmla="*/ 1 h 688"/>
                    <a:gd name="T32" fmla="*/ 251 w 501"/>
                    <a:gd name="T33" fmla="*/ 0 h 688"/>
                    <a:gd name="T34" fmla="*/ 251 w 501"/>
                    <a:gd name="T35" fmla="*/ 83 h 688"/>
                    <a:gd name="T36" fmla="*/ 251 w 501"/>
                    <a:gd name="T37" fmla="*/ 165 h 688"/>
                    <a:gd name="T38" fmla="*/ 251 w 501"/>
                    <a:gd name="T39" fmla="*/ 247 h 688"/>
                    <a:gd name="T40" fmla="*/ 251 w 501"/>
                    <a:gd name="T41" fmla="*/ 330 h 688"/>
                    <a:gd name="T42" fmla="*/ 235 w 501"/>
                    <a:gd name="T43" fmla="*/ 333 h 688"/>
                    <a:gd name="T44" fmla="*/ 219 w 501"/>
                    <a:gd name="T45" fmla="*/ 336 h 688"/>
                    <a:gd name="T46" fmla="*/ 203 w 501"/>
                    <a:gd name="T47" fmla="*/ 339 h 688"/>
                    <a:gd name="T48" fmla="*/ 188 w 501"/>
                    <a:gd name="T49" fmla="*/ 341 h 688"/>
                    <a:gd name="T50" fmla="*/ 171 w 501"/>
                    <a:gd name="T51" fmla="*/ 343 h 688"/>
                    <a:gd name="T52" fmla="*/ 155 w 501"/>
                    <a:gd name="T53" fmla="*/ 343 h 688"/>
                    <a:gd name="T54" fmla="*/ 139 w 501"/>
                    <a:gd name="T55" fmla="*/ 344 h 688"/>
                    <a:gd name="T56" fmla="*/ 123 w 501"/>
                    <a:gd name="T57" fmla="*/ 344 h 688"/>
                    <a:gd name="T58" fmla="*/ 107 w 501"/>
                    <a:gd name="T59" fmla="*/ 344 h 688"/>
                    <a:gd name="T60" fmla="*/ 90 w 501"/>
                    <a:gd name="T61" fmla="*/ 344 h 688"/>
                    <a:gd name="T62" fmla="*/ 74 w 501"/>
                    <a:gd name="T63" fmla="*/ 343 h 688"/>
                    <a:gd name="T64" fmla="*/ 59 w 501"/>
                    <a:gd name="T65" fmla="*/ 342 h 688"/>
                    <a:gd name="T66" fmla="*/ 44 w 501"/>
                    <a:gd name="T67" fmla="*/ 340 h 688"/>
                    <a:gd name="T68" fmla="*/ 29 w 501"/>
                    <a:gd name="T69" fmla="*/ 339 h 688"/>
                    <a:gd name="T70" fmla="*/ 14 w 501"/>
                    <a:gd name="T71" fmla="*/ 337 h 688"/>
                    <a:gd name="T72" fmla="*/ 0 w 501"/>
                    <a:gd name="T73" fmla="*/ 336 h 688"/>
                    <a:gd name="T74" fmla="*/ 0 w 501"/>
                    <a:gd name="T75" fmla="*/ 252 h 688"/>
                    <a:gd name="T76" fmla="*/ 0 w 501"/>
                    <a:gd name="T77" fmla="*/ 169 h 688"/>
                    <a:gd name="T78" fmla="*/ 0 w 501"/>
                    <a:gd name="T79" fmla="*/ 86 h 688"/>
                    <a:gd name="T80" fmla="*/ 0 w 501"/>
                    <a:gd name="T81" fmla="*/ 3 h 6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1"/>
                    <a:gd name="T124" fmla="*/ 0 h 688"/>
                    <a:gd name="T125" fmla="*/ 501 w 501"/>
                    <a:gd name="T126" fmla="*/ 688 h 6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1" h="688">
                      <a:moveTo>
                        <a:pt x="0" y="5"/>
                      </a:moveTo>
                      <a:lnTo>
                        <a:pt x="28" y="7"/>
                      </a:lnTo>
                      <a:lnTo>
                        <a:pt x="57" y="9"/>
                      </a:lnTo>
                      <a:lnTo>
                        <a:pt x="87" y="10"/>
                      </a:lnTo>
                      <a:lnTo>
                        <a:pt x="117" y="12"/>
                      </a:lnTo>
                      <a:lnTo>
                        <a:pt x="147" y="13"/>
                      </a:lnTo>
                      <a:lnTo>
                        <a:pt x="177" y="13"/>
                      </a:lnTo>
                      <a:lnTo>
                        <a:pt x="208" y="13"/>
                      </a:lnTo>
                      <a:lnTo>
                        <a:pt x="239" y="13"/>
                      </a:lnTo>
                      <a:lnTo>
                        <a:pt x="270" y="12"/>
                      </a:lnTo>
                      <a:lnTo>
                        <a:pt x="302" y="10"/>
                      </a:lnTo>
                      <a:lnTo>
                        <a:pt x="335" y="9"/>
                      </a:lnTo>
                      <a:lnTo>
                        <a:pt x="367" y="8"/>
                      </a:lnTo>
                      <a:lnTo>
                        <a:pt x="400" y="6"/>
                      </a:lnTo>
                      <a:lnTo>
                        <a:pt x="433" y="5"/>
                      </a:lnTo>
                      <a:lnTo>
                        <a:pt x="467" y="2"/>
                      </a:lnTo>
                      <a:lnTo>
                        <a:pt x="501" y="0"/>
                      </a:lnTo>
                      <a:lnTo>
                        <a:pt x="501" y="165"/>
                      </a:lnTo>
                      <a:lnTo>
                        <a:pt x="501" y="330"/>
                      </a:lnTo>
                      <a:lnTo>
                        <a:pt x="501" y="494"/>
                      </a:lnTo>
                      <a:lnTo>
                        <a:pt x="501" y="659"/>
                      </a:lnTo>
                      <a:lnTo>
                        <a:pt x="470" y="666"/>
                      </a:lnTo>
                      <a:lnTo>
                        <a:pt x="438" y="672"/>
                      </a:lnTo>
                      <a:lnTo>
                        <a:pt x="406" y="678"/>
                      </a:lnTo>
                      <a:lnTo>
                        <a:pt x="375" y="681"/>
                      </a:lnTo>
                      <a:lnTo>
                        <a:pt x="342" y="685"/>
                      </a:lnTo>
                      <a:lnTo>
                        <a:pt x="309" y="686"/>
                      </a:lnTo>
                      <a:lnTo>
                        <a:pt x="277" y="688"/>
                      </a:lnTo>
                      <a:lnTo>
                        <a:pt x="245" y="688"/>
                      </a:lnTo>
                      <a:lnTo>
                        <a:pt x="213" y="688"/>
                      </a:lnTo>
                      <a:lnTo>
                        <a:pt x="180" y="687"/>
                      </a:lnTo>
                      <a:lnTo>
                        <a:pt x="148" y="685"/>
                      </a:lnTo>
                      <a:lnTo>
                        <a:pt x="117" y="683"/>
                      </a:lnTo>
                      <a:lnTo>
                        <a:pt x="87" y="680"/>
                      </a:lnTo>
                      <a:lnTo>
                        <a:pt x="57" y="678"/>
                      </a:lnTo>
                      <a:lnTo>
                        <a:pt x="27" y="674"/>
                      </a:lnTo>
                      <a:lnTo>
                        <a:pt x="0" y="671"/>
                      </a:lnTo>
                      <a:lnTo>
                        <a:pt x="0" y="504"/>
                      </a:lnTo>
                      <a:lnTo>
                        <a:pt x="0" y="338"/>
                      </a:lnTo>
                      <a:lnTo>
                        <a:pt x="0" y="171"/>
                      </a:lnTo>
                      <a:lnTo>
                        <a:pt x="0" y="5"/>
                      </a:lnTo>
                      <a:close/>
                    </a:path>
                  </a:pathLst>
                </a:custGeom>
                <a:solidFill>
                  <a:srgbClr val="687200"/>
                </a:solidFill>
                <a:ln w="9525">
                  <a:noFill/>
                  <a:round/>
                  <a:headEnd/>
                  <a:tailEnd/>
                </a:ln>
              </p:spPr>
              <p:txBody>
                <a:bodyPr/>
                <a:lstStyle/>
                <a:p>
                  <a:endParaRPr lang="en-US" sz="1725"/>
                </a:p>
              </p:txBody>
            </p:sp>
            <p:sp>
              <p:nvSpPr>
                <p:cNvPr id="5705" name="Freeform 278"/>
                <p:cNvSpPr>
                  <a:spLocks/>
                </p:cNvSpPr>
                <p:nvPr/>
              </p:nvSpPr>
              <p:spPr bwMode="auto">
                <a:xfrm>
                  <a:off x="805" y="964"/>
                  <a:ext cx="229" cy="315"/>
                </a:xfrm>
                <a:custGeom>
                  <a:avLst/>
                  <a:gdLst>
                    <a:gd name="T0" fmla="*/ 0 w 457"/>
                    <a:gd name="T1" fmla="*/ 2 h 630"/>
                    <a:gd name="T2" fmla="*/ 13 w 457"/>
                    <a:gd name="T3" fmla="*/ 3 h 630"/>
                    <a:gd name="T4" fmla="*/ 27 w 457"/>
                    <a:gd name="T5" fmla="*/ 4 h 630"/>
                    <a:gd name="T6" fmla="*/ 40 w 457"/>
                    <a:gd name="T7" fmla="*/ 5 h 630"/>
                    <a:gd name="T8" fmla="*/ 54 w 457"/>
                    <a:gd name="T9" fmla="*/ 5 h 630"/>
                    <a:gd name="T10" fmla="*/ 68 w 457"/>
                    <a:gd name="T11" fmla="*/ 5 h 630"/>
                    <a:gd name="T12" fmla="*/ 81 w 457"/>
                    <a:gd name="T13" fmla="*/ 5 h 630"/>
                    <a:gd name="T14" fmla="*/ 95 w 457"/>
                    <a:gd name="T15" fmla="*/ 5 h 630"/>
                    <a:gd name="T16" fmla="*/ 110 w 457"/>
                    <a:gd name="T17" fmla="*/ 5 h 630"/>
                    <a:gd name="T18" fmla="*/ 124 w 457"/>
                    <a:gd name="T19" fmla="*/ 5 h 630"/>
                    <a:gd name="T20" fmla="*/ 138 w 457"/>
                    <a:gd name="T21" fmla="*/ 5 h 630"/>
                    <a:gd name="T22" fmla="*/ 153 w 457"/>
                    <a:gd name="T23" fmla="*/ 5 h 630"/>
                    <a:gd name="T24" fmla="*/ 168 w 457"/>
                    <a:gd name="T25" fmla="*/ 3 h 630"/>
                    <a:gd name="T26" fmla="*/ 183 w 457"/>
                    <a:gd name="T27" fmla="*/ 2 h 630"/>
                    <a:gd name="T28" fmla="*/ 198 w 457"/>
                    <a:gd name="T29" fmla="*/ 1 h 630"/>
                    <a:gd name="T30" fmla="*/ 213 w 457"/>
                    <a:gd name="T31" fmla="*/ 1 h 630"/>
                    <a:gd name="T32" fmla="*/ 229 w 457"/>
                    <a:gd name="T33" fmla="*/ 0 h 630"/>
                    <a:gd name="T34" fmla="*/ 229 w 457"/>
                    <a:gd name="T35" fmla="*/ 76 h 630"/>
                    <a:gd name="T36" fmla="*/ 229 w 457"/>
                    <a:gd name="T37" fmla="*/ 151 h 630"/>
                    <a:gd name="T38" fmla="*/ 229 w 457"/>
                    <a:gd name="T39" fmla="*/ 225 h 630"/>
                    <a:gd name="T40" fmla="*/ 229 w 457"/>
                    <a:gd name="T41" fmla="*/ 301 h 630"/>
                    <a:gd name="T42" fmla="*/ 214 w 457"/>
                    <a:gd name="T43" fmla="*/ 305 h 630"/>
                    <a:gd name="T44" fmla="*/ 200 w 457"/>
                    <a:gd name="T45" fmla="*/ 308 h 630"/>
                    <a:gd name="T46" fmla="*/ 186 w 457"/>
                    <a:gd name="T47" fmla="*/ 310 h 630"/>
                    <a:gd name="T48" fmla="*/ 171 w 457"/>
                    <a:gd name="T49" fmla="*/ 312 h 630"/>
                    <a:gd name="T50" fmla="*/ 156 w 457"/>
                    <a:gd name="T51" fmla="*/ 313 h 630"/>
                    <a:gd name="T52" fmla="*/ 141 w 457"/>
                    <a:gd name="T53" fmla="*/ 314 h 630"/>
                    <a:gd name="T54" fmla="*/ 126 w 457"/>
                    <a:gd name="T55" fmla="*/ 315 h 630"/>
                    <a:gd name="T56" fmla="*/ 112 w 457"/>
                    <a:gd name="T57" fmla="*/ 315 h 630"/>
                    <a:gd name="T58" fmla="*/ 97 w 457"/>
                    <a:gd name="T59" fmla="*/ 315 h 630"/>
                    <a:gd name="T60" fmla="*/ 83 w 457"/>
                    <a:gd name="T61" fmla="*/ 315 h 630"/>
                    <a:gd name="T62" fmla="*/ 68 w 457"/>
                    <a:gd name="T63" fmla="*/ 313 h 630"/>
                    <a:gd name="T64" fmla="*/ 54 w 457"/>
                    <a:gd name="T65" fmla="*/ 313 h 630"/>
                    <a:gd name="T66" fmla="*/ 40 w 457"/>
                    <a:gd name="T67" fmla="*/ 312 h 630"/>
                    <a:gd name="T68" fmla="*/ 26 w 457"/>
                    <a:gd name="T69" fmla="*/ 310 h 630"/>
                    <a:gd name="T70" fmla="*/ 13 w 457"/>
                    <a:gd name="T71" fmla="*/ 309 h 630"/>
                    <a:gd name="T72" fmla="*/ 0 w 457"/>
                    <a:gd name="T73" fmla="*/ 307 h 630"/>
                    <a:gd name="T74" fmla="*/ 0 w 457"/>
                    <a:gd name="T75" fmla="*/ 230 h 630"/>
                    <a:gd name="T76" fmla="*/ 0 w 457"/>
                    <a:gd name="T77" fmla="*/ 154 h 630"/>
                    <a:gd name="T78" fmla="*/ 0 w 457"/>
                    <a:gd name="T79" fmla="*/ 78 h 630"/>
                    <a:gd name="T80" fmla="*/ 0 w 457"/>
                    <a:gd name="T81" fmla="*/ 2 h 6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7"/>
                    <a:gd name="T124" fmla="*/ 0 h 630"/>
                    <a:gd name="T125" fmla="*/ 457 w 457"/>
                    <a:gd name="T126" fmla="*/ 630 h 6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7" h="630">
                      <a:moveTo>
                        <a:pt x="0" y="4"/>
                      </a:moveTo>
                      <a:lnTo>
                        <a:pt x="26" y="6"/>
                      </a:lnTo>
                      <a:lnTo>
                        <a:pt x="53" y="8"/>
                      </a:lnTo>
                      <a:lnTo>
                        <a:pt x="79" y="10"/>
                      </a:lnTo>
                      <a:lnTo>
                        <a:pt x="107" y="10"/>
                      </a:lnTo>
                      <a:lnTo>
                        <a:pt x="135" y="11"/>
                      </a:lnTo>
                      <a:lnTo>
                        <a:pt x="162" y="11"/>
                      </a:lnTo>
                      <a:lnTo>
                        <a:pt x="190" y="11"/>
                      </a:lnTo>
                      <a:lnTo>
                        <a:pt x="219" y="11"/>
                      </a:lnTo>
                      <a:lnTo>
                        <a:pt x="248" y="10"/>
                      </a:lnTo>
                      <a:lnTo>
                        <a:pt x="276" y="10"/>
                      </a:lnTo>
                      <a:lnTo>
                        <a:pt x="305" y="9"/>
                      </a:lnTo>
                      <a:lnTo>
                        <a:pt x="335" y="6"/>
                      </a:lnTo>
                      <a:lnTo>
                        <a:pt x="365" y="5"/>
                      </a:lnTo>
                      <a:lnTo>
                        <a:pt x="396" y="3"/>
                      </a:lnTo>
                      <a:lnTo>
                        <a:pt x="426" y="2"/>
                      </a:lnTo>
                      <a:lnTo>
                        <a:pt x="457" y="0"/>
                      </a:lnTo>
                      <a:lnTo>
                        <a:pt x="457" y="151"/>
                      </a:lnTo>
                      <a:lnTo>
                        <a:pt x="457" y="301"/>
                      </a:lnTo>
                      <a:lnTo>
                        <a:pt x="457" y="451"/>
                      </a:lnTo>
                      <a:lnTo>
                        <a:pt x="457" y="602"/>
                      </a:lnTo>
                      <a:lnTo>
                        <a:pt x="428" y="609"/>
                      </a:lnTo>
                      <a:lnTo>
                        <a:pt x="400" y="615"/>
                      </a:lnTo>
                      <a:lnTo>
                        <a:pt x="371" y="619"/>
                      </a:lnTo>
                      <a:lnTo>
                        <a:pt x="342" y="623"/>
                      </a:lnTo>
                      <a:lnTo>
                        <a:pt x="312" y="626"/>
                      </a:lnTo>
                      <a:lnTo>
                        <a:pt x="282" y="628"/>
                      </a:lnTo>
                      <a:lnTo>
                        <a:pt x="252" y="629"/>
                      </a:lnTo>
                      <a:lnTo>
                        <a:pt x="223" y="630"/>
                      </a:lnTo>
                      <a:lnTo>
                        <a:pt x="193" y="629"/>
                      </a:lnTo>
                      <a:lnTo>
                        <a:pt x="165" y="629"/>
                      </a:lnTo>
                      <a:lnTo>
                        <a:pt x="136" y="626"/>
                      </a:lnTo>
                      <a:lnTo>
                        <a:pt x="107" y="625"/>
                      </a:lnTo>
                      <a:lnTo>
                        <a:pt x="79" y="623"/>
                      </a:lnTo>
                      <a:lnTo>
                        <a:pt x="52" y="619"/>
                      </a:lnTo>
                      <a:lnTo>
                        <a:pt x="25" y="617"/>
                      </a:lnTo>
                      <a:lnTo>
                        <a:pt x="0" y="614"/>
                      </a:lnTo>
                      <a:lnTo>
                        <a:pt x="0" y="460"/>
                      </a:lnTo>
                      <a:lnTo>
                        <a:pt x="0" y="308"/>
                      </a:lnTo>
                      <a:lnTo>
                        <a:pt x="0" y="156"/>
                      </a:lnTo>
                      <a:lnTo>
                        <a:pt x="0" y="4"/>
                      </a:lnTo>
                      <a:close/>
                    </a:path>
                  </a:pathLst>
                </a:custGeom>
                <a:solidFill>
                  <a:srgbClr val="707A00"/>
                </a:solidFill>
                <a:ln w="9525">
                  <a:noFill/>
                  <a:round/>
                  <a:headEnd/>
                  <a:tailEnd/>
                </a:ln>
              </p:spPr>
              <p:txBody>
                <a:bodyPr/>
                <a:lstStyle/>
                <a:p>
                  <a:endParaRPr lang="en-US" sz="1725"/>
                </a:p>
              </p:txBody>
            </p:sp>
            <p:sp>
              <p:nvSpPr>
                <p:cNvPr id="5706" name="Freeform 279"/>
                <p:cNvSpPr>
                  <a:spLocks/>
                </p:cNvSpPr>
                <p:nvPr/>
              </p:nvSpPr>
              <p:spPr bwMode="auto">
                <a:xfrm>
                  <a:off x="826" y="967"/>
                  <a:ext cx="206" cy="285"/>
                </a:xfrm>
                <a:custGeom>
                  <a:avLst/>
                  <a:gdLst>
                    <a:gd name="T0" fmla="*/ 0 w 414"/>
                    <a:gd name="T1" fmla="*/ 2 h 571"/>
                    <a:gd name="T2" fmla="*/ 12 w 414"/>
                    <a:gd name="T3" fmla="*/ 3 h 571"/>
                    <a:gd name="T4" fmla="*/ 23 w 414"/>
                    <a:gd name="T5" fmla="*/ 3 h 571"/>
                    <a:gd name="T6" fmla="*/ 36 w 414"/>
                    <a:gd name="T7" fmla="*/ 4 h 571"/>
                    <a:gd name="T8" fmla="*/ 48 w 414"/>
                    <a:gd name="T9" fmla="*/ 4 h 571"/>
                    <a:gd name="T10" fmla="*/ 60 w 414"/>
                    <a:gd name="T11" fmla="*/ 5 h 571"/>
                    <a:gd name="T12" fmla="*/ 72 w 414"/>
                    <a:gd name="T13" fmla="*/ 5 h 571"/>
                    <a:gd name="T14" fmla="*/ 85 w 414"/>
                    <a:gd name="T15" fmla="*/ 5 h 571"/>
                    <a:gd name="T16" fmla="*/ 98 w 414"/>
                    <a:gd name="T17" fmla="*/ 5 h 571"/>
                    <a:gd name="T18" fmla="*/ 110 w 414"/>
                    <a:gd name="T19" fmla="*/ 4 h 571"/>
                    <a:gd name="T20" fmla="*/ 124 w 414"/>
                    <a:gd name="T21" fmla="*/ 4 h 571"/>
                    <a:gd name="T22" fmla="*/ 137 w 414"/>
                    <a:gd name="T23" fmla="*/ 4 h 571"/>
                    <a:gd name="T24" fmla="*/ 150 w 414"/>
                    <a:gd name="T25" fmla="*/ 3 h 571"/>
                    <a:gd name="T26" fmla="*/ 164 w 414"/>
                    <a:gd name="T27" fmla="*/ 2 h 571"/>
                    <a:gd name="T28" fmla="*/ 178 w 414"/>
                    <a:gd name="T29" fmla="*/ 2 h 571"/>
                    <a:gd name="T30" fmla="*/ 192 w 414"/>
                    <a:gd name="T31" fmla="*/ 1 h 571"/>
                    <a:gd name="T32" fmla="*/ 206 w 414"/>
                    <a:gd name="T33" fmla="*/ 0 h 571"/>
                    <a:gd name="T34" fmla="*/ 206 w 414"/>
                    <a:gd name="T35" fmla="*/ 273 h 571"/>
                    <a:gd name="T36" fmla="*/ 193 w 414"/>
                    <a:gd name="T37" fmla="*/ 276 h 571"/>
                    <a:gd name="T38" fmla="*/ 180 w 414"/>
                    <a:gd name="T39" fmla="*/ 279 h 571"/>
                    <a:gd name="T40" fmla="*/ 167 w 414"/>
                    <a:gd name="T41" fmla="*/ 280 h 571"/>
                    <a:gd name="T42" fmla="*/ 154 w 414"/>
                    <a:gd name="T43" fmla="*/ 282 h 571"/>
                    <a:gd name="T44" fmla="*/ 140 w 414"/>
                    <a:gd name="T45" fmla="*/ 283 h 571"/>
                    <a:gd name="T46" fmla="*/ 127 w 414"/>
                    <a:gd name="T47" fmla="*/ 284 h 571"/>
                    <a:gd name="T48" fmla="*/ 113 w 414"/>
                    <a:gd name="T49" fmla="*/ 285 h 571"/>
                    <a:gd name="T50" fmla="*/ 101 w 414"/>
                    <a:gd name="T51" fmla="*/ 285 h 571"/>
                    <a:gd name="T52" fmla="*/ 87 w 414"/>
                    <a:gd name="T53" fmla="*/ 285 h 571"/>
                    <a:gd name="T54" fmla="*/ 74 w 414"/>
                    <a:gd name="T55" fmla="*/ 284 h 571"/>
                    <a:gd name="T56" fmla="*/ 61 w 414"/>
                    <a:gd name="T57" fmla="*/ 284 h 571"/>
                    <a:gd name="T58" fmla="*/ 48 w 414"/>
                    <a:gd name="T59" fmla="*/ 283 h 571"/>
                    <a:gd name="T60" fmla="*/ 36 w 414"/>
                    <a:gd name="T61" fmla="*/ 282 h 571"/>
                    <a:gd name="T62" fmla="*/ 23 w 414"/>
                    <a:gd name="T63" fmla="*/ 280 h 571"/>
                    <a:gd name="T64" fmla="*/ 11 w 414"/>
                    <a:gd name="T65" fmla="*/ 279 h 571"/>
                    <a:gd name="T66" fmla="*/ 0 w 414"/>
                    <a:gd name="T67" fmla="*/ 278 h 571"/>
                    <a:gd name="T68" fmla="*/ 0 w 414"/>
                    <a:gd name="T69" fmla="*/ 2 h 5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4"/>
                    <a:gd name="T106" fmla="*/ 0 h 571"/>
                    <a:gd name="T107" fmla="*/ 414 w 414"/>
                    <a:gd name="T108" fmla="*/ 571 h 5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4" h="571">
                      <a:moveTo>
                        <a:pt x="0" y="4"/>
                      </a:moveTo>
                      <a:lnTo>
                        <a:pt x="24" y="6"/>
                      </a:lnTo>
                      <a:lnTo>
                        <a:pt x="47" y="7"/>
                      </a:lnTo>
                      <a:lnTo>
                        <a:pt x="72" y="8"/>
                      </a:lnTo>
                      <a:lnTo>
                        <a:pt x="96" y="9"/>
                      </a:lnTo>
                      <a:lnTo>
                        <a:pt x="121" y="11"/>
                      </a:lnTo>
                      <a:lnTo>
                        <a:pt x="145" y="11"/>
                      </a:lnTo>
                      <a:lnTo>
                        <a:pt x="171" y="11"/>
                      </a:lnTo>
                      <a:lnTo>
                        <a:pt x="197" y="11"/>
                      </a:lnTo>
                      <a:lnTo>
                        <a:pt x="222" y="9"/>
                      </a:lnTo>
                      <a:lnTo>
                        <a:pt x="249" y="9"/>
                      </a:lnTo>
                      <a:lnTo>
                        <a:pt x="275" y="8"/>
                      </a:lnTo>
                      <a:lnTo>
                        <a:pt x="302" y="7"/>
                      </a:lnTo>
                      <a:lnTo>
                        <a:pt x="330" y="5"/>
                      </a:lnTo>
                      <a:lnTo>
                        <a:pt x="357" y="4"/>
                      </a:lnTo>
                      <a:lnTo>
                        <a:pt x="385" y="2"/>
                      </a:lnTo>
                      <a:lnTo>
                        <a:pt x="414" y="0"/>
                      </a:lnTo>
                      <a:lnTo>
                        <a:pt x="414" y="546"/>
                      </a:lnTo>
                      <a:lnTo>
                        <a:pt x="388" y="552"/>
                      </a:lnTo>
                      <a:lnTo>
                        <a:pt x="362" y="558"/>
                      </a:lnTo>
                      <a:lnTo>
                        <a:pt x="335" y="561"/>
                      </a:lnTo>
                      <a:lnTo>
                        <a:pt x="309" y="565"/>
                      </a:lnTo>
                      <a:lnTo>
                        <a:pt x="282" y="567"/>
                      </a:lnTo>
                      <a:lnTo>
                        <a:pt x="255" y="569"/>
                      </a:lnTo>
                      <a:lnTo>
                        <a:pt x="228" y="571"/>
                      </a:lnTo>
                      <a:lnTo>
                        <a:pt x="202" y="571"/>
                      </a:lnTo>
                      <a:lnTo>
                        <a:pt x="175" y="571"/>
                      </a:lnTo>
                      <a:lnTo>
                        <a:pt x="149" y="569"/>
                      </a:lnTo>
                      <a:lnTo>
                        <a:pt x="122" y="568"/>
                      </a:lnTo>
                      <a:lnTo>
                        <a:pt x="97" y="566"/>
                      </a:lnTo>
                      <a:lnTo>
                        <a:pt x="72" y="564"/>
                      </a:lnTo>
                      <a:lnTo>
                        <a:pt x="47" y="561"/>
                      </a:lnTo>
                      <a:lnTo>
                        <a:pt x="23" y="559"/>
                      </a:lnTo>
                      <a:lnTo>
                        <a:pt x="0" y="556"/>
                      </a:lnTo>
                      <a:lnTo>
                        <a:pt x="0" y="4"/>
                      </a:lnTo>
                      <a:close/>
                    </a:path>
                  </a:pathLst>
                </a:custGeom>
                <a:solidFill>
                  <a:srgbClr val="757C00"/>
                </a:solidFill>
                <a:ln w="9525">
                  <a:noFill/>
                  <a:round/>
                  <a:headEnd/>
                  <a:tailEnd/>
                </a:ln>
              </p:spPr>
              <p:txBody>
                <a:bodyPr/>
                <a:lstStyle/>
                <a:p>
                  <a:endParaRPr lang="en-US" sz="1725"/>
                </a:p>
              </p:txBody>
            </p:sp>
            <p:sp>
              <p:nvSpPr>
                <p:cNvPr id="5707" name="Freeform 280"/>
                <p:cNvSpPr>
                  <a:spLocks/>
                </p:cNvSpPr>
                <p:nvPr/>
              </p:nvSpPr>
              <p:spPr bwMode="auto">
                <a:xfrm>
                  <a:off x="586" y="1581"/>
                  <a:ext cx="75" cy="64"/>
                </a:xfrm>
                <a:custGeom>
                  <a:avLst/>
                  <a:gdLst>
                    <a:gd name="T0" fmla="*/ 37 w 150"/>
                    <a:gd name="T1" fmla="*/ 0 h 128"/>
                    <a:gd name="T2" fmla="*/ 44 w 150"/>
                    <a:gd name="T3" fmla="*/ 1 h 128"/>
                    <a:gd name="T4" fmla="*/ 52 w 150"/>
                    <a:gd name="T5" fmla="*/ 2 h 128"/>
                    <a:gd name="T6" fmla="*/ 58 w 150"/>
                    <a:gd name="T7" fmla="*/ 5 h 128"/>
                    <a:gd name="T8" fmla="*/ 64 w 150"/>
                    <a:gd name="T9" fmla="*/ 9 h 128"/>
                    <a:gd name="T10" fmla="*/ 69 w 150"/>
                    <a:gd name="T11" fmla="*/ 13 h 128"/>
                    <a:gd name="T12" fmla="*/ 72 w 150"/>
                    <a:gd name="T13" fmla="*/ 19 h 128"/>
                    <a:gd name="T14" fmla="*/ 75 w 150"/>
                    <a:gd name="T15" fmla="*/ 25 h 128"/>
                    <a:gd name="T16" fmla="*/ 75 w 150"/>
                    <a:gd name="T17" fmla="*/ 31 h 128"/>
                    <a:gd name="T18" fmla="*/ 75 w 150"/>
                    <a:gd name="T19" fmla="*/ 38 h 128"/>
                    <a:gd name="T20" fmla="*/ 72 w 150"/>
                    <a:gd name="T21" fmla="*/ 44 h 128"/>
                    <a:gd name="T22" fmla="*/ 69 w 150"/>
                    <a:gd name="T23" fmla="*/ 49 h 128"/>
                    <a:gd name="T24" fmla="*/ 64 w 150"/>
                    <a:gd name="T25" fmla="*/ 54 h 128"/>
                    <a:gd name="T26" fmla="*/ 58 w 150"/>
                    <a:gd name="T27" fmla="*/ 58 h 128"/>
                    <a:gd name="T28" fmla="*/ 52 w 150"/>
                    <a:gd name="T29" fmla="*/ 61 h 128"/>
                    <a:gd name="T30" fmla="*/ 44 w 150"/>
                    <a:gd name="T31" fmla="*/ 63 h 128"/>
                    <a:gd name="T32" fmla="*/ 37 w 150"/>
                    <a:gd name="T33" fmla="*/ 64 h 128"/>
                    <a:gd name="T34" fmla="*/ 29 w 150"/>
                    <a:gd name="T35" fmla="*/ 63 h 128"/>
                    <a:gd name="T36" fmla="*/ 22 w 150"/>
                    <a:gd name="T37" fmla="*/ 61 h 128"/>
                    <a:gd name="T38" fmla="*/ 16 w 150"/>
                    <a:gd name="T39" fmla="*/ 58 h 128"/>
                    <a:gd name="T40" fmla="*/ 11 w 150"/>
                    <a:gd name="T41" fmla="*/ 54 h 128"/>
                    <a:gd name="T42" fmla="*/ 6 w 150"/>
                    <a:gd name="T43" fmla="*/ 49 h 128"/>
                    <a:gd name="T44" fmla="*/ 3 w 150"/>
                    <a:gd name="T45" fmla="*/ 44 h 128"/>
                    <a:gd name="T46" fmla="*/ 1 w 150"/>
                    <a:gd name="T47" fmla="*/ 38 h 128"/>
                    <a:gd name="T48" fmla="*/ 0 w 150"/>
                    <a:gd name="T49" fmla="*/ 31 h 128"/>
                    <a:gd name="T50" fmla="*/ 1 w 150"/>
                    <a:gd name="T51" fmla="*/ 25 h 128"/>
                    <a:gd name="T52" fmla="*/ 3 w 150"/>
                    <a:gd name="T53" fmla="*/ 19 h 128"/>
                    <a:gd name="T54" fmla="*/ 6 w 150"/>
                    <a:gd name="T55" fmla="*/ 13 h 128"/>
                    <a:gd name="T56" fmla="*/ 11 w 150"/>
                    <a:gd name="T57" fmla="*/ 9 h 128"/>
                    <a:gd name="T58" fmla="*/ 16 w 150"/>
                    <a:gd name="T59" fmla="*/ 5 h 128"/>
                    <a:gd name="T60" fmla="*/ 22 w 150"/>
                    <a:gd name="T61" fmla="*/ 2 h 128"/>
                    <a:gd name="T62" fmla="*/ 29 w 150"/>
                    <a:gd name="T63" fmla="*/ 1 h 128"/>
                    <a:gd name="T64" fmla="*/ 37 w 150"/>
                    <a:gd name="T65" fmla="*/ 0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0"/>
                    <a:gd name="T100" fmla="*/ 0 h 128"/>
                    <a:gd name="T101" fmla="*/ 150 w 150"/>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0" h="128">
                      <a:moveTo>
                        <a:pt x="74" y="0"/>
                      </a:moveTo>
                      <a:lnTo>
                        <a:pt x="89" y="1"/>
                      </a:lnTo>
                      <a:lnTo>
                        <a:pt x="104" y="4"/>
                      </a:lnTo>
                      <a:lnTo>
                        <a:pt x="116" y="10"/>
                      </a:lnTo>
                      <a:lnTo>
                        <a:pt x="128" y="18"/>
                      </a:lnTo>
                      <a:lnTo>
                        <a:pt x="137" y="27"/>
                      </a:lnTo>
                      <a:lnTo>
                        <a:pt x="144" y="39"/>
                      </a:lnTo>
                      <a:lnTo>
                        <a:pt x="149" y="50"/>
                      </a:lnTo>
                      <a:lnTo>
                        <a:pt x="150" y="63"/>
                      </a:lnTo>
                      <a:lnTo>
                        <a:pt x="149" y="76"/>
                      </a:lnTo>
                      <a:lnTo>
                        <a:pt x="144" y="88"/>
                      </a:lnTo>
                      <a:lnTo>
                        <a:pt x="137" y="99"/>
                      </a:lnTo>
                      <a:lnTo>
                        <a:pt x="128" y="109"/>
                      </a:lnTo>
                      <a:lnTo>
                        <a:pt x="116" y="116"/>
                      </a:lnTo>
                      <a:lnTo>
                        <a:pt x="104" y="123"/>
                      </a:lnTo>
                      <a:lnTo>
                        <a:pt x="89" y="126"/>
                      </a:lnTo>
                      <a:lnTo>
                        <a:pt x="74" y="128"/>
                      </a:lnTo>
                      <a:lnTo>
                        <a:pt x="59" y="126"/>
                      </a:lnTo>
                      <a:lnTo>
                        <a:pt x="45" y="123"/>
                      </a:lnTo>
                      <a:lnTo>
                        <a:pt x="32" y="116"/>
                      </a:lnTo>
                      <a:lnTo>
                        <a:pt x="22" y="109"/>
                      </a:lnTo>
                      <a:lnTo>
                        <a:pt x="13" y="99"/>
                      </a:lnTo>
                      <a:lnTo>
                        <a:pt x="6" y="88"/>
                      </a:lnTo>
                      <a:lnTo>
                        <a:pt x="1" y="76"/>
                      </a:lnTo>
                      <a:lnTo>
                        <a:pt x="0" y="63"/>
                      </a:lnTo>
                      <a:lnTo>
                        <a:pt x="1" y="50"/>
                      </a:lnTo>
                      <a:lnTo>
                        <a:pt x="6" y="39"/>
                      </a:lnTo>
                      <a:lnTo>
                        <a:pt x="13" y="27"/>
                      </a:lnTo>
                      <a:lnTo>
                        <a:pt x="22" y="18"/>
                      </a:lnTo>
                      <a:lnTo>
                        <a:pt x="32" y="10"/>
                      </a:lnTo>
                      <a:lnTo>
                        <a:pt x="45" y="4"/>
                      </a:lnTo>
                      <a:lnTo>
                        <a:pt x="59" y="1"/>
                      </a:lnTo>
                      <a:lnTo>
                        <a:pt x="74" y="0"/>
                      </a:lnTo>
                      <a:close/>
                    </a:path>
                  </a:pathLst>
                </a:custGeom>
                <a:solidFill>
                  <a:srgbClr val="002800"/>
                </a:solidFill>
                <a:ln w="9525">
                  <a:noFill/>
                  <a:round/>
                  <a:headEnd/>
                  <a:tailEnd/>
                </a:ln>
              </p:spPr>
              <p:txBody>
                <a:bodyPr/>
                <a:lstStyle/>
                <a:p>
                  <a:endParaRPr lang="en-US" sz="1725"/>
                </a:p>
              </p:txBody>
            </p:sp>
            <p:sp>
              <p:nvSpPr>
                <p:cNvPr id="5708" name="Freeform 281"/>
                <p:cNvSpPr>
                  <a:spLocks/>
                </p:cNvSpPr>
                <p:nvPr/>
              </p:nvSpPr>
              <p:spPr bwMode="auto">
                <a:xfrm>
                  <a:off x="695" y="1600"/>
                  <a:ext cx="76" cy="64"/>
                </a:xfrm>
                <a:custGeom>
                  <a:avLst/>
                  <a:gdLst>
                    <a:gd name="T0" fmla="*/ 38 w 151"/>
                    <a:gd name="T1" fmla="*/ 0 h 129"/>
                    <a:gd name="T2" fmla="*/ 45 w 151"/>
                    <a:gd name="T3" fmla="*/ 0 h 129"/>
                    <a:gd name="T4" fmla="*/ 53 w 151"/>
                    <a:gd name="T5" fmla="*/ 2 h 129"/>
                    <a:gd name="T6" fmla="*/ 59 w 151"/>
                    <a:gd name="T7" fmla="*/ 5 h 129"/>
                    <a:gd name="T8" fmla="*/ 65 w 151"/>
                    <a:gd name="T9" fmla="*/ 9 h 129"/>
                    <a:gd name="T10" fmla="*/ 69 w 151"/>
                    <a:gd name="T11" fmla="*/ 13 h 129"/>
                    <a:gd name="T12" fmla="*/ 73 w 151"/>
                    <a:gd name="T13" fmla="*/ 19 h 129"/>
                    <a:gd name="T14" fmla="*/ 75 w 151"/>
                    <a:gd name="T15" fmla="*/ 25 h 129"/>
                    <a:gd name="T16" fmla="*/ 76 w 151"/>
                    <a:gd name="T17" fmla="*/ 31 h 129"/>
                    <a:gd name="T18" fmla="*/ 75 w 151"/>
                    <a:gd name="T19" fmla="*/ 38 h 129"/>
                    <a:gd name="T20" fmla="*/ 73 w 151"/>
                    <a:gd name="T21" fmla="*/ 44 h 129"/>
                    <a:gd name="T22" fmla="*/ 69 w 151"/>
                    <a:gd name="T23" fmla="*/ 50 h 129"/>
                    <a:gd name="T24" fmla="*/ 65 w 151"/>
                    <a:gd name="T25" fmla="*/ 54 h 129"/>
                    <a:gd name="T26" fmla="*/ 59 w 151"/>
                    <a:gd name="T27" fmla="*/ 58 h 129"/>
                    <a:gd name="T28" fmla="*/ 53 w 151"/>
                    <a:gd name="T29" fmla="*/ 62 h 129"/>
                    <a:gd name="T30" fmla="*/ 45 w 151"/>
                    <a:gd name="T31" fmla="*/ 63 h 129"/>
                    <a:gd name="T32" fmla="*/ 38 w 151"/>
                    <a:gd name="T33" fmla="*/ 64 h 129"/>
                    <a:gd name="T34" fmla="*/ 30 w 151"/>
                    <a:gd name="T35" fmla="*/ 63 h 129"/>
                    <a:gd name="T36" fmla="*/ 23 w 151"/>
                    <a:gd name="T37" fmla="*/ 62 h 129"/>
                    <a:gd name="T38" fmla="*/ 17 w 151"/>
                    <a:gd name="T39" fmla="*/ 58 h 129"/>
                    <a:gd name="T40" fmla="*/ 11 w 151"/>
                    <a:gd name="T41" fmla="*/ 54 h 129"/>
                    <a:gd name="T42" fmla="*/ 6 w 151"/>
                    <a:gd name="T43" fmla="*/ 50 h 129"/>
                    <a:gd name="T44" fmla="*/ 3 w 151"/>
                    <a:gd name="T45" fmla="*/ 44 h 129"/>
                    <a:gd name="T46" fmla="*/ 1 w 151"/>
                    <a:gd name="T47" fmla="*/ 38 h 129"/>
                    <a:gd name="T48" fmla="*/ 0 w 151"/>
                    <a:gd name="T49" fmla="*/ 31 h 129"/>
                    <a:gd name="T50" fmla="*/ 1 w 151"/>
                    <a:gd name="T51" fmla="*/ 25 h 129"/>
                    <a:gd name="T52" fmla="*/ 3 w 151"/>
                    <a:gd name="T53" fmla="*/ 19 h 129"/>
                    <a:gd name="T54" fmla="*/ 6 w 151"/>
                    <a:gd name="T55" fmla="*/ 13 h 129"/>
                    <a:gd name="T56" fmla="*/ 11 w 151"/>
                    <a:gd name="T57" fmla="*/ 9 h 129"/>
                    <a:gd name="T58" fmla="*/ 17 w 151"/>
                    <a:gd name="T59" fmla="*/ 5 h 129"/>
                    <a:gd name="T60" fmla="*/ 23 w 151"/>
                    <a:gd name="T61" fmla="*/ 2 h 129"/>
                    <a:gd name="T62" fmla="*/ 30 w 151"/>
                    <a:gd name="T63" fmla="*/ 0 h 129"/>
                    <a:gd name="T64" fmla="*/ 38 w 151"/>
                    <a:gd name="T65" fmla="*/ 0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129"/>
                    <a:gd name="T101" fmla="*/ 151 w 151"/>
                    <a:gd name="T102" fmla="*/ 129 h 1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29">
                      <a:moveTo>
                        <a:pt x="75" y="0"/>
                      </a:moveTo>
                      <a:lnTo>
                        <a:pt x="90" y="1"/>
                      </a:lnTo>
                      <a:lnTo>
                        <a:pt x="105" y="4"/>
                      </a:lnTo>
                      <a:lnTo>
                        <a:pt x="117" y="10"/>
                      </a:lnTo>
                      <a:lnTo>
                        <a:pt x="129" y="18"/>
                      </a:lnTo>
                      <a:lnTo>
                        <a:pt x="138" y="27"/>
                      </a:lnTo>
                      <a:lnTo>
                        <a:pt x="145" y="39"/>
                      </a:lnTo>
                      <a:lnTo>
                        <a:pt x="150" y="50"/>
                      </a:lnTo>
                      <a:lnTo>
                        <a:pt x="151" y="63"/>
                      </a:lnTo>
                      <a:lnTo>
                        <a:pt x="150" y="77"/>
                      </a:lnTo>
                      <a:lnTo>
                        <a:pt x="145" y="88"/>
                      </a:lnTo>
                      <a:lnTo>
                        <a:pt x="138" y="100"/>
                      </a:lnTo>
                      <a:lnTo>
                        <a:pt x="129" y="109"/>
                      </a:lnTo>
                      <a:lnTo>
                        <a:pt x="117" y="117"/>
                      </a:lnTo>
                      <a:lnTo>
                        <a:pt x="105" y="124"/>
                      </a:lnTo>
                      <a:lnTo>
                        <a:pt x="90" y="127"/>
                      </a:lnTo>
                      <a:lnTo>
                        <a:pt x="75" y="129"/>
                      </a:lnTo>
                      <a:lnTo>
                        <a:pt x="60" y="127"/>
                      </a:lnTo>
                      <a:lnTo>
                        <a:pt x="46" y="124"/>
                      </a:lnTo>
                      <a:lnTo>
                        <a:pt x="33" y="117"/>
                      </a:lnTo>
                      <a:lnTo>
                        <a:pt x="22" y="109"/>
                      </a:lnTo>
                      <a:lnTo>
                        <a:pt x="12" y="100"/>
                      </a:lnTo>
                      <a:lnTo>
                        <a:pt x="6" y="88"/>
                      </a:lnTo>
                      <a:lnTo>
                        <a:pt x="1" y="77"/>
                      </a:lnTo>
                      <a:lnTo>
                        <a:pt x="0" y="63"/>
                      </a:lnTo>
                      <a:lnTo>
                        <a:pt x="1" y="50"/>
                      </a:lnTo>
                      <a:lnTo>
                        <a:pt x="6" y="39"/>
                      </a:lnTo>
                      <a:lnTo>
                        <a:pt x="12" y="27"/>
                      </a:lnTo>
                      <a:lnTo>
                        <a:pt x="22" y="18"/>
                      </a:lnTo>
                      <a:lnTo>
                        <a:pt x="33" y="10"/>
                      </a:lnTo>
                      <a:lnTo>
                        <a:pt x="46" y="4"/>
                      </a:lnTo>
                      <a:lnTo>
                        <a:pt x="60" y="1"/>
                      </a:lnTo>
                      <a:lnTo>
                        <a:pt x="75" y="0"/>
                      </a:lnTo>
                      <a:close/>
                    </a:path>
                  </a:pathLst>
                </a:custGeom>
                <a:solidFill>
                  <a:srgbClr val="002800"/>
                </a:solidFill>
                <a:ln w="9525">
                  <a:noFill/>
                  <a:round/>
                  <a:headEnd/>
                  <a:tailEnd/>
                </a:ln>
              </p:spPr>
              <p:txBody>
                <a:bodyPr/>
                <a:lstStyle/>
                <a:p>
                  <a:endParaRPr lang="en-US" sz="1725"/>
                </a:p>
              </p:txBody>
            </p:sp>
            <p:sp>
              <p:nvSpPr>
                <p:cNvPr id="5709" name="Freeform 282"/>
                <p:cNvSpPr>
                  <a:spLocks/>
                </p:cNvSpPr>
                <p:nvPr/>
              </p:nvSpPr>
              <p:spPr bwMode="auto">
                <a:xfrm>
                  <a:off x="875" y="1607"/>
                  <a:ext cx="75" cy="64"/>
                </a:xfrm>
                <a:custGeom>
                  <a:avLst/>
                  <a:gdLst>
                    <a:gd name="T0" fmla="*/ 38 w 150"/>
                    <a:gd name="T1" fmla="*/ 0 h 128"/>
                    <a:gd name="T2" fmla="*/ 45 w 150"/>
                    <a:gd name="T3" fmla="*/ 1 h 128"/>
                    <a:gd name="T4" fmla="*/ 52 w 150"/>
                    <a:gd name="T5" fmla="*/ 2 h 128"/>
                    <a:gd name="T6" fmla="*/ 58 w 150"/>
                    <a:gd name="T7" fmla="*/ 5 h 128"/>
                    <a:gd name="T8" fmla="*/ 64 w 150"/>
                    <a:gd name="T9" fmla="*/ 9 h 128"/>
                    <a:gd name="T10" fmla="*/ 69 w 150"/>
                    <a:gd name="T11" fmla="*/ 14 h 128"/>
                    <a:gd name="T12" fmla="*/ 72 w 150"/>
                    <a:gd name="T13" fmla="*/ 20 h 128"/>
                    <a:gd name="T14" fmla="*/ 75 w 150"/>
                    <a:gd name="T15" fmla="*/ 25 h 128"/>
                    <a:gd name="T16" fmla="*/ 75 w 150"/>
                    <a:gd name="T17" fmla="*/ 32 h 128"/>
                    <a:gd name="T18" fmla="*/ 75 w 150"/>
                    <a:gd name="T19" fmla="*/ 38 h 128"/>
                    <a:gd name="T20" fmla="*/ 72 w 150"/>
                    <a:gd name="T21" fmla="*/ 44 h 128"/>
                    <a:gd name="T22" fmla="*/ 69 w 150"/>
                    <a:gd name="T23" fmla="*/ 50 h 128"/>
                    <a:gd name="T24" fmla="*/ 64 w 150"/>
                    <a:gd name="T25" fmla="*/ 55 h 128"/>
                    <a:gd name="T26" fmla="*/ 58 w 150"/>
                    <a:gd name="T27" fmla="*/ 58 h 128"/>
                    <a:gd name="T28" fmla="*/ 52 w 150"/>
                    <a:gd name="T29" fmla="*/ 62 h 128"/>
                    <a:gd name="T30" fmla="*/ 45 w 150"/>
                    <a:gd name="T31" fmla="*/ 63 h 128"/>
                    <a:gd name="T32" fmla="*/ 38 w 150"/>
                    <a:gd name="T33" fmla="*/ 64 h 128"/>
                    <a:gd name="T34" fmla="*/ 30 w 150"/>
                    <a:gd name="T35" fmla="*/ 63 h 128"/>
                    <a:gd name="T36" fmla="*/ 23 w 150"/>
                    <a:gd name="T37" fmla="*/ 62 h 128"/>
                    <a:gd name="T38" fmla="*/ 17 w 150"/>
                    <a:gd name="T39" fmla="*/ 58 h 128"/>
                    <a:gd name="T40" fmla="*/ 11 w 150"/>
                    <a:gd name="T41" fmla="*/ 55 h 128"/>
                    <a:gd name="T42" fmla="*/ 6 w 150"/>
                    <a:gd name="T43" fmla="*/ 50 h 128"/>
                    <a:gd name="T44" fmla="*/ 3 w 150"/>
                    <a:gd name="T45" fmla="*/ 44 h 128"/>
                    <a:gd name="T46" fmla="*/ 1 w 150"/>
                    <a:gd name="T47" fmla="*/ 38 h 128"/>
                    <a:gd name="T48" fmla="*/ 0 w 150"/>
                    <a:gd name="T49" fmla="*/ 32 h 128"/>
                    <a:gd name="T50" fmla="*/ 1 w 150"/>
                    <a:gd name="T51" fmla="*/ 25 h 128"/>
                    <a:gd name="T52" fmla="*/ 3 w 150"/>
                    <a:gd name="T53" fmla="*/ 20 h 128"/>
                    <a:gd name="T54" fmla="*/ 6 w 150"/>
                    <a:gd name="T55" fmla="*/ 14 h 128"/>
                    <a:gd name="T56" fmla="*/ 11 w 150"/>
                    <a:gd name="T57" fmla="*/ 9 h 128"/>
                    <a:gd name="T58" fmla="*/ 17 w 150"/>
                    <a:gd name="T59" fmla="*/ 5 h 128"/>
                    <a:gd name="T60" fmla="*/ 23 w 150"/>
                    <a:gd name="T61" fmla="*/ 2 h 128"/>
                    <a:gd name="T62" fmla="*/ 30 w 150"/>
                    <a:gd name="T63" fmla="*/ 1 h 128"/>
                    <a:gd name="T64" fmla="*/ 38 w 150"/>
                    <a:gd name="T65" fmla="*/ 0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0"/>
                    <a:gd name="T100" fmla="*/ 0 h 128"/>
                    <a:gd name="T101" fmla="*/ 150 w 150"/>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0" h="128">
                      <a:moveTo>
                        <a:pt x="75" y="0"/>
                      </a:moveTo>
                      <a:lnTo>
                        <a:pt x="90" y="2"/>
                      </a:lnTo>
                      <a:lnTo>
                        <a:pt x="104" y="5"/>
                      </a:lnTo>
                      <a:lnTo>
                        <a:pt x="117" y="11"/>
                      </a:lnTo>
                      <a:lnTo>
                        <a:pt x="128" y="19"/>
                      </a:lnTo>
                      <a:lnTo>
                        <a:pt x="137" y="28"/>
                      </a:lnTo>
                      <a:lnTo>
                        <a:pt x="144" y="40"/>
                      </a:lnTo>
                      <a:lnTo>
                        <a:pt x="149" y="51"/>
                      </a:lnTo>
                      <a:lnTo>
                        <a:pt x="150" y="64"/>
                      </a:lnTo>
                      <a:lnTo>
                        <a:pt x="149" y="77"/>
                      </a:lnTo>
                      <a:lnTo>
                        <a:pt x="144" y="89"/>
                      </a:lnTo>
                      <a:lnTo>
                        <a:pt x="137" y="100"/>
                      </a:lnTo>
                      <a:lnTo>
                        <a:pt x="128" y="110"/>
                      </a:lnTo>
                      <a:lnTo>
                        <a:pt x="117" y="117"/>
                      </a:lnTo>
                      <a:lnTo>
                        <a:pt x="104" y="124"/>
                      </a:lnTo>
                      <a:lnTo>
                        <a:pt x="90" y="127"/>
                      </a:lnTo>
                      <a:lnTo>
                        <a:pt x="75" y="128"/>
                      </a:lnTo>
                      <a:lnTo>
                        <a:pt x="60" y="127"/>
                      </a:lnTo>
                      <a:lnTo>
                        <a:pt x="46" y="124"/>
                      </a:lnTo>
                      <a:lnTo>
                        <a:pt x="34" y="117"/>
                      </a:lnTo>
                      <a:lnTo>
                        <a:pt x="22" y="110"/>
                      </a:lnTo>
                      <a:lnTo>
                        <a:pt x="13" y="100"/>
                      </a:lnTo>
                      <a:lnTo>
                        <a:pt x="6" y="89"/>
                      </a:lnTo>
                      <a:lnTo>
                        <a:pt x="1" y="77"/>
                      </a:lnTo>
                      <a:lnTo>
                        <a:pt x="0" y="64"/>
                      </a:lnTo>
                      <a:lnTo>
                        <a:pt x="1" y="51"/>
                      </a:lnTo>
                      <a:lnTo>
                        <a:pt x="6" y="40"/>
                      </a:lnTo>
                      <a:lnTo>
                        <a:pt x="13" y="28"/>
                      </a:lnTo>
                      <a:lnTo>
                        <a:pt x="22" y="19"/>
                      </a:lnTo>
                      <a:lnTo>
                        <a:pt x="34" y="11"/>
                      </a:lnTo>
                      <a:lnTo>
                        <a:pt x="46" y="5"/>
                      </a:lnTo>
                      <a:lnTo>
                        <a:pt x="60" y="2"/>
                      </a:lnTo>
                      <a:lnTo>
                        <a:pt x="75" y="0"/>
                      </a:lnTo>
                      <a:close/>
                    </a:path>
                  </a:pathLst>
                </a:custGeom>
                <a:solidFill>
                  <a:srgbClr val="002800"/>
                </a:solidFill>
                <a:ln w="9525">
                  <a:noFill/>
                  <a:round/>
                  <a:headEnd/>
                  <a:tailEnd/>
                </a:ln>
              </p:spPr>
              <p:txBody>
                <a:bodyPr/>
                <a:lstStyle/>
                <a:p>
                  <a:endParaRPr lang="en-US" sz="1725"/>
                </a:p>
              </p:txBody>
            </p:sp>
            <p:sp>
              <p:nvSpPr>
                <p:cNvPr id="5710" name="Freeform 283"/>
                <p:cNvSpPr>
                  <a:spLocks/>
                </p:cNvSpPr>
                <p:nvPr/>
              </p:nvSpPr>
              <p:spPr bwMode="auto">
                <a:xfrm>
                  <a:off x="987" y="1590"/>
                  <a:ext cx="75" cy="64"/>
                </a:xfrm>
                <a:custGeom>
                  <a:avLst/>
                  <a:gdLst>
                    <a:gd name="T0" fmla="*/ 37 w 151"/>
                    <a:gd name="T1" fmla="*/ 0 h 129"/>
                    <a:gd name="T2" fmla="*/ 45 w 151"/>
                    <a:gd name="T3" fmla="*/ 0 h 129"/>
                    <a:gd name="T4" fmla="*/ 52 w 151"/>
                    <a:gd name="T5" fmla="*/ 2 h 129"/>
                    <a:gd name="T6" fmla="*/ 58 w 151"/>
                    <a:gd name="T7" fmla="*/ 5 h 129"/>
                    <a:gd name="T8" fmla="*/ 64 w 151"/>
                    <a:gd name="T9" fmla="*/ 9 h 129"/>
                    <a:gd name="T10" fmla="*/ 69 w 151"/>
                    <a:gd name="T11" fmla="*/ 14 h 129"/>
                    <a:gd name="T12" fmla="*/ 72 w 151"/>
                    <a:gd name="T13" fmla="*/ 19 h 129"/>
                    <a:gd name="T14" fmla="*/ 74 w 151"/>
                    <a:gd name="T15" fmla="*/ 26 h 129"/>
                    <a:gd name="T16" fmla="*/ 75 w 151"/>
                    <a:gd name="T17" fmla="*/ 32 h 129"/>
                    <a:gd name="T18" fmla="*/ 74 w 151"/>
                    <a:gd name="T19" fmla="*/ 38 h 129"/>
                    <a:gd name="T20" fmla="*/ 72 w 151"/>
                    <a:gd name="T21" fmla="*/ 45 h 129"/>
                    <a:gd name="T22" fmla="*/ 69 w 151"/>
                    <a:gd name="T23" fmla="*/ 50 h 129"/>
                    <a:gd name="T24" fmla="*/ 64 w 151"/>
                    <a:gd name="T25" fmla="*/ 55 h 129"/>
                    <a:gd name="T26" fmla="*/ 58 w 151"/>
                    <a:gd name="T27" fmla="*/ 58 h 129"/>
                    <a:gd name="T28" fmla="*/ 52 w 151"/>
                    <a:gd name="T29" fmla="*/ 62 h 129"/>
                    <a:gd name="T30" fmla="*/ 45 w 151"/>
                    <a:gd name="T31" fmla="*/ 64 h 129"/>
                    <a:gd name="T32" fmla="*/ 37 w 151"/>
                    <a:gd name="T33" fmla="*/ 64 h 129"/>
                    <a:gd name="T34" fmla="*/ 30 w 151"/>
                    <a:gd name="T35" fmla="*/ 64 h 129"/>
                    <a:gd name="T36" fmla="*/ 23 w 151"/>
                    <a:gd name="T37" fmla="*/ 62 h 129"/>
                    <a:gd name="T38" fmla="*/ 16 w 151"/>
                    <a:gd name="T39" fmla="*/ 58 h 129"/>
                    <a:gd name="T40" fmla="*/ 11 w 151"/>
                    <a:gd name="T41" fmla="*/ 55 h 129"/>
                    <a:gd name="T42" fmla="*/ 6 w 151"/>
                    <a:gd name="T43" fmla="*/ 50 h 129"/>
                    <a:gd name="T44" fmla="*/ 2 w 151"/>
                    <a:gd name="T45" fmla="*/ 45 h 129"/>
                    <a:gd name="T46" fmla="*/ 0 w 151"/>
                    <a:gd name="T47" fmla="*/ 38 h 129"/>
                    <a:gd name="T48" fmla="*/ 0 w 151"/>
                    <a:gd name="T49" fmla="*/ 32 h 129"/>
                    <a:gd name="T50" fmla="*/ 0 w 151"/>
                    <a:gd name="T51" fmla="*/ 26 h 129"/>
                    <a:gd name="T52" fmla="*/ 2 w 151"/>
                    <a:gd name="T53" fmla="*/ 19 h 129"/>
                    <a:gd name="T54" fmla="*/ 6 w 151"/>
                    <a:gd name="T55" fmla="*/ 14 h 129"/>
                    <a:gd name="T56" fmla="*/ 11 w 151"/>
                    <a:gd name="T57" fmla="*/ 9 h 129"/>
                    <a:gd name="T58" fmla="*/ 16 w 151"/>
                    <a:gd name="T59" fmla="*/ 5 h 129"/>
                    <a:gd name="T60" fmla="*/ 23 w 151"/>
                    <a:gd name="T61" fmla="*/ 2 h 129"/>
                    <a:gd name="T62" fmla="*/ 30 w 151"/>
                    <a:gd name="T63" fmla="*/ 0 h 129"/>
                    <a:gd name="T64" fmla="*/ 37 w 151"/>
                    <a:gd name="T65" fmla="*/ 0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129"/>
                    <a:gd name="T101" fmla="*/ 151 w 151"/>
                    <a:gd name="T102" fmla="*/ 129 h 1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29">
                      <a:moveTo>
                        <a:pt x="75" y="0"/>
                      </a:moveTo>
                      <a:lnTo>
                        <a:pt x="90" y="1"/>
                      </a:lnTo>
                      <a:lnTo>
                        <a:pt x="105" y="5"/>
                      </a:lnTo>
                      <a:lnTo>
                        <a:pt x="117" y="11"/>
                      </a:lnTo>
                      <a:lnTo>
                        <a:pt x="129" y="18"/>
                      </a:lnTo>
                      <a:lnTo>
                        <a:pt x="138" y="29"/>
                      </a:lnTo>
                      <a:lnTo>
                        <a:pt x="145" y="39"/>
                      </a:lnTo>
                      <a:lnTo>
                        <a:pt x="149" y="52"/>
                      </a:lnTo>
                      <a:lnTo>
                        <a:pt x="151" y="64"/>
                      </a:lnTo>
                      <a:lnTo>
                        <a:pt x="149" y="77"/>
                      </a:lnTo>
                      <a:lnTo>
                        <a:pt x="145" y="90"/>
                      </a:lnTo>
                      <a:lnTo>
                        <a:pt x="138" y="100"/>
                      </a:lnTo>
                      <a:lnTo>
                        <a:pt x="129" y="111"/>
                      </a:lnTo>
                      <a:lnTo>
                        <a:pt x="117" y="117"/>
                      </a:lnTo>
                      <a:lnTo>
                        <a:pt x="105" y="124"/>
                      </a:lnTo>
                      <a:lnTo>
                        <a:pt x="90" y="128"/>
                      </a:lnTo>
                      <a:lnTo>
                        <a:pt x="75" y="129"/>
                      </a:lnTo>
                      <a:lnTo>
                        <a:pt x="60" y="128"/>
                      </a:lnTo>
                      <a:lnTo>
                        <a:pt x="46" y="124"/>
                      </a:lnTo>
                      <a:lnTo>
                        <a:pt x="33" y="117"/>
                      </a:lnTo>
                      <a:lnTo>
                        <a:pt x="22" y="111"/>
                      </a:lnTo>
                      <a:lnTo>
                        <a:pt x="12" y="100"/>
                      </a:lnTo>
                      <a:lnTo>
                        <a:pt x="5" y="90"/>
                      </a:lnTo>
                      <a:lnTo>
                        <a:pt x="1" y="77"/>
                      </a:lnTo>
                      <a:lnTo>
                        <a:pt x="0" y="64"/>
                      </a:lnTo>
                      <a:lnTo>
                        <a:pt x="1" y="52"/>
                      </a:lnTo>
                      <a:lnTo>
                        <a:pt x="5" y="39"/>
                      </a:lnTo>
                      <a:lnTo>
                        <a:pt x="12" y="29"/>
                      </a:lnTo>
                      <a:lnTo>
                        <a:pt x="22" y="18"/>
                      </a:lnTo>
                      <a:lnTo>
                        <a:pt x="33" y="11"/>
                      </a:lnTo>
                      <a:lnTo>
                        <a:pt x="46" y="5"/>
                      </a:lnTo>
                      <a:lnTo>
                        <a:pt x="60" y="1"/>
                      </a:lnTo>
                      <a:lnTo>
                        <a:pt x="75" y="0"/>
                      </a:lnTo>
                      <a:close/>
                    </a:path>
                  </a:pathLst>
                </a:custGeom>
                <a:solidFill>
                  <a:srgbClr val="002800"/>
                </a:solidFill>
                <a:ln w="9525">
                  <a:noFill/>
                  <a:round/>
                  <a:headEnd/>
                  <a:tailEnd/>
                </a:ln>
              </p:spPr>
              <p:txBody>
                <a:bodyPr/>
                <a:lstStyle/>
                <a:p>
                  <a:endParaRPr lang="en-US" sz="1725"/>
                </a:p>
              </p:txBody>
            </p:sp>
            <p:sp>
              <p:nvSpPr>
                <p:cNvPr id="5711" name="Freeform 284"/>
                <p:cNvSpPr>
                  <a:spLocks/>
                </p:cNvSpPr>
                <p:nvPr/>
              </p:nvSpPr>
              <p:spPr bwMode="auto">
                <a:xfrm>
                  <a:off x="604" y="1596"/>
                  <a:ext cx="62" cy="53"/>
                </a:xfrm>
                <a:custGeom>
                  <a:avLst/>
                  <a:gdLst>
                    <a:gd name="T0" fmla="*/ 31 w 123"/>
                    <a:gd name="T1" fmla="*/ 0 h 104"/>
                    <a:gd name="T2" fmla="*/ 37 w 123"/>
                    <a:gd name="T3" fmla="*/ 1 h 104"/>
                    <a:gd name="T4" fmla="*/ 43 w 123"/>
                    <a:gd name="T5" fmla="*/ 2 h 104"/>
                    <a:gd name="T6" fmla="*/ 48 w 123"/>
                    <a:gd name="T7" fmla="*/ 5 h 104"/>
                    <a:gd name="T8" fmla="*/ 53 w 123"/>
                    <a:gd name="T9" fmla="*/ 8 h 104"/>
                    <a:gd name="T10" fmla="*/ 57 w 123"/>
                    <a:gd name="T11" fmla="*/ 12 h 104"/>
                    <a:gd name="T12" fmla="*/ 59 w 123"/>
                    <a:gd name="T13" fmla="*/ 16 h 104"/>
                    <a:gd name="T14" fmla="*/ 61 w 123"/>
                    <a:gd name="T15" fmla="*/ 21 h 104"/>
                    <a:gd name="T16" fmla="*/ 62 w 123"/>
                    <a:gd name="T17" fmla="*/ 27 h 104"/>
                    <a:gd name="T18" fmla="*/ 61 w 123"/>
                    <a:gd name="T19" fmla="*/ 32 h 104"/>
                    <a:gd name="T20" fmla="*/ 59 w 123"/>
                    <a:gd name="T21" fmla="*/ 37 h 104"/>
                    <a:gd name="T22" fmla="*/ 57 w 123"/>
                    <a:gd name="T23" fmla="*/ 41 h 104"/>
                    <a:gd name="T24" fmla="*/ 53 w 123"/>
                    <a:gd name="T25" fmla="*/ 45 h 104"/>
                    <a:gd name="T26" fmla="*/ 48 w 123"/>
                    <a:gd name="T27" fmla="*/ 48 h 104"/>
                    <a:gd name="T28" fmla="*/ 43 w 123"/>
                    <a:gd name="T29" fmla="*/ 51 h 104"/>
                    <a:gd name="T30" fmla="*/ 37 w 123"/>
                    <a:gd name="T31" fmla="*/ 52 h 104"/>
                    <a:gd name="T32" fmla="*/ 31 w 123"/>
                    <a:gd name="T33" fmla="*/ 53 h 104"/>
                    <a:gd name="T34" fmla="*/ 24 w 123"/>
                    <a:gd name="T35" fmla="*/ 52 h 104"/>
                    <a:gd name="T36" fmla="*/ 19 w 123"/>
                    <a:gd name="T37" fmla="*/ 51 h 104"/>
                    <a:gd name="T38" fmla="*/ 13 w 123"/>
                    <a:gd name="T39" fmla="*/ 48 h 104"/>
                    <a:gd name="T40" fmla="*/ 9 w 123"/>
                    <a:gd name="T41" fmla="*/ 45 h 104"/>
                    <a:gd name="T42" fmla="*/ 5 w 123"/>
                    <a:gd name="T43" fmla="*/ 41 h 104"/>
                    <a:gd name="T44" fmla="*/ 2 w 123"/>
                    <a:gd name="T45" fmla="*/ 37 h 104"/>
                    <a:gd name="T46" fmla="*/ 1 w 123"/>
                    <a:gd name="T47" fmla="*/ 32 h 104"/>
                    <a:gd name="T48" fmla="*/ 0 w 123"/>
                    <a:gd name="T49" fmla="*/ 27 h 104"/>
                    <a:gd name="T50" fmla="*/ 1 w 123"/>
                    <a:gd name="T51" fmla="*/ 21 h 104"/>
                    <a:gd name="T52" fmla="*/ 2 w 123"/>
                    <a:gd name="T53" fmla="*/ 16 h 104"/>
                    <a:gd name="T54" fmla="*/ 5 w 123"/>
                    <a:gd name="T55" fmla="*/ 12 h 104"/>
                    <a:gd name="T56" fmla="*/ 9 w 123"/>
                    <a:gd name="T57" fmla="*/ 8 h 104"/>
                    <a:gd name="T58" fmla="*/ 13 w 123"/>
                    <a:gd name="T59" fmla="*/ 5 h 104"/>
                    <a:gd name="T60" fmla="*/ 19 w 123"/>
                    <a:gd name="T61" fmla="*/ 2 h 104"/>
                    <a:gd name="T62" fmla="*/ 24 w 123"/>
                    <a:gd name="T63" fmla="*/ 1 h 104"/>
                    <a:gd name="T64" fmla="*/ 31 w 123"/>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104"/>
                    <a:gd name="T101" fmla="*/ 123 w 123"/>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104">
                      <a:moveTo>
                        <a:pt x="61" y="0"/>
                      </a:moveTo>
                      <a:lnTo>
                        <a:pt x="74" y="1"/>
                      </a:lnTo>
                      <a:lnTo>
                        <a:pt x="85" y="4"/>
                      </a:lnTo>
                      <a:lnTo>
                        <a:pt x="95" y="9"/>
                      </a:lnTo>
                      <a:lnTo>
                        <a:pt x="105" y="15"/>
                      </a:lnTo>
                      <a:lnTo>
                        <a:pt x="113" y="23"/>
                      </a:lnTo>
                      <a:lnTo>
                        <a:pt x="118" y="32"/>
                      </a:lnTo>
                      <a:lnTo>
                        <a:pt x="122" y="42"/>
                      </a:lnTo>
                      <a:lnTo>
                        <a:pt x="123" y="53"/>
                      </a:lnTo>
                      <a:lnTo>
                        <a:pt x="122" y="63"/>
                      </a:lnTo>
                      <a:lnTo>
                        <a:pt x="118" y="73"/>
                      </a:lnTo>
                      <a:lnTo>
                        <a:pt x="113" y="81"/>
                      </a:lnTo>
                      <a:lnTo>
                        <a:pt x="105" y="89"/>
                      </a:lnTo>
                      <a:lnTo>
                        <a:pt x="95" y="95"/>
                      </a:lnTo>
                      <a:lnTo>
                        <a:pt x="85" y="100"/>
                      </a:lnTo>
                      <a:lnTo>
                        <a:pt x="74" y="103"/>
                      </a:lnTo>
                      <a:lnTo>
                        <a:pt x="61" y="104"/>
                      </a:lnTo>
                      <a:lnTo>
                        <a:pt x="48" y="103"/>
                      </a:lnTo>
                      <a:lnTo>
                        <a:pt x="37" y="100"/>
                      </a:lnTo>
                      <a:lnTo>
                        <a:pt x="26" y="95"/>
                      </a:lnTo>
                      <a:lnTo>
                        <a:pt x="18" y="89"/>
                      </a:lnTo>
                      <a:lnTo>
                        <a:pt x="10" y="81"/>
                      </a:lnTo>
                      <a:lnTo>
                        <a:pt x="4" y="73"/>
                      </a:lnTo>
                      <a:lnTo>
                        <a:pt x="1" y="63"/>
                      </a:lnTo>
                      <a:lnTo>
                        <a:pt x="0" y="53"/>
                      </a:lnTo>
                      <a:lnTo>
                        <a:pt x="1" y="42"/>
                      </a:lnTo>
                      <a:lnTo>
                        <a:pt x="4" y="32"/>
                      </a:lnTo>
                      <a:lnTo>
                        <a:pt x="10" y="23"/>
                      </a:lnTo>
                      <a:lnTo>
                        <a:pt x="18" y="15"/>
                      </a:lnTo>
                      <a:lnTo>
                        <a:pt x="26" y="9"/>
                      </a:lnTo>
                      <a:lnTo>
                        <a:pt x="37" y="4"/>
                      </a:lnTo>
                      <a:lnTo>
                        <a:pt x="48" y="1"/>
                      </a:lnTo>
                      <a:lnTo>
                        <a:pt x="61" y="0"/>
                      </a:lnTo>
                      <a:close/>
                    </a:path>
                  </a:pathLst>
                </a:custGeom>
                <a:solidFill>
                  <a:srgbClr val="7F686D"/>
                </a:solidFill>
                <a:ln w="9525">
                  <a:noFill/>
                  <a:round/>
                  <a:headEnd/>
                  <a:tailEnd/>
                </a:ln>
              </p:spPr>
              <p:txBody>
                <a:bodyPr/>
                <a:lstStyle/>
                <a:p>
                  <a:endParaRPr lang="en-US" sz="1725"/>
                </a:p>
              </p:txBody>
            </p:sp>
            <p:sp>
              <p:nvSpPr>
                <p:cNvPr id="5712" name="Freeform 285"/>
                <p:cNvSpPr>
                  <a:spLocks/>
                </p:cNvSpPr>
                <p:nvPr/>
              </p:nvSpPr>
              <p:spPr bwMode="auto">
                <a:xfrm>
                  <a:off x="714" y="1615"/>
                  <a:ext cx="63" cy="53"/>
                </a:xfrm>
                <a:custGeom>
                  <a:avLst/>
                  <a:gdLst>
                    <a:gd name="T0" fmla="*/ 31 w 124"/>
                    <a:gd name="T1" fmla="*/ 0 h 104"/>
                    <a:gd name="T2" fmla="*/ 38 w 124"/>
                    <a:gd name="T3" fmla="*/ 1 h 104"/>
                    <a:gd name="T4" fmla="*/ 43 w 124"/>
                    <a:gd name="T5" fmla="*/ 2 h 104"/>
                    <a:gd name="T6" fmla="*/ 49 w 124"/>
                    <a:gd name="T7" fmla="*/ 5 h 104"/>
                    <a:gd name="T8" fmla="*/ 54 w 124"/>
                    <a:gd name="T9" fmla="*/ 8 h 104"/>
                    <a:gd name="T10" fmla="*/ 58 w 124"/>
                    <a:gd name="T11" fmla="*/ 12 h 104"/>
                    <a:gd name="T12" fmla="*/ 61 w 124"/>
                    <a:gd name="T13" fmla="*/ 16 h 104"/>
                    <a:gd name="T14" fmla="*/ 62 w 124"/>
                    <a:gd name="T15" fmla="*/ 21 h 104"/>
                    <a:gd name="T16" fmla="*/ 63 w 124"/>
                    <a:gd name="T17" fmla="*/ 26 h 104"/>
                    <a:gd name="T18" fmla="*/ 62 w 124"/>
                    <a:gd name="T19" fmla="*/ 32 h 104"/>
                    <a:gd name="T20" fmla="*/ 61 w 124"/>
                    <a:gd name="T21" fmla="*/ 37 h 104"/>
                    <a:gd name="T22" fmla="*/ 58 w 124"/>
                    <a:gd name="T23" fmla="*/ 41 h 104"/>
                    <a:gd name="T24" fmla="*/ 54 w 124"/>
                    <a:gd name="T25" fmla="*/ 45 h 104"/>
                    <a:gd name="T26" fmla="*/ 49 w 124"/>
                    <a:gd name="T27" fmla="*/ 48 h 104"/>
                    <a:gd name="T28" fmla="*/ 43 w 124"/>
                    <a:gd name="T29" fmla="*/ 51 h 104"/>
                    <a:gd name="T30" fmla="*/ 38 w 124"/>
                    <a:gd name="T31" fmla="*/ 52 h 104"/>
                    <a:gd name="T32" fmla="*/ 31 w 124"/>
                    <a:gd name="T33" fmla="*/ 53 h 104"/>
                    <a:gd name="T34" fmla="*/ 24 w 124"/>
                    <a:gd name="T35" fmla="*/ 52 h 104"/>
                    <a:gd name="T36" fmla="*/ 19 w 124"/>
                    <a:gd name="T37" fmla="*/ 51 h 104"/>
                    <a:gd name="T38" fmla="*/ 13 w 124"/>
                    <a:gd name="T39" fmla="*/ 48 h 104"/>
                    <a:gd name="T40" fmla="*/ 9 w 124"/>
                    <a:gd name="T41" fmla="*/ 45 h 104"/>
                    <a:gd name="T42" fmla="*/ 5 w 124"/>
                    <a:gd name="T43" fmla="*/ 41 h 104"/>
                    <a:gd name="T44" fmla="*/ 2 w 124"/>
                    <a:gd name="T45" fmla="*/ 37 h 104"/>
                    <a:gd name="T46" fmla="*/ 1 w 124"/>
                    <a:gd name="T47" fmla="*/ 32 h 104"/>
                    <a:gd name="T48" fmla="*/ 0 w 124"/>
                    <a:gd name="T49" fmla="*/ 26 h 104"/>
                    <a:gd name="T50" fmla="*/ 1 w 124"/>
                    <a:gd name="T51" fmla="*/ 21 h 104"/>
                    <a:gd name="T52" fmla="*/ 2 w 124"/>
                    <a:gd name="T53" fmla="*/ 16 h 104"/>
                    <a:gd name="T54" fmla="*/ 5 w 124"/>
                    <a:gd name="T55" fmla="*/ 12 h 104"/>
                    <a:gd name="T56" fmla="*/ 9 w 124"/>
                    <a:gd name="T57" fmla="*/ 8 h 104"/>
                    <a:gd name="T58" fmla="*/ 13 w 124"/>
                    <a:gd name="T59" fmla="*/ 5 h 104"/>
                    <a:gd name="T60" fmla="*/ 19 w 124"/>
                    <a:gd name="T61" fmla="*/ 2 h 104"/>
                    <a:gd name="T62" fmla="*/ 24 w 124"/>
                    <a:gd name="T63" fmla="*/ 1 h 104"/>
                    <a:gd name="T64" fmla="*/ 31 w 12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104"/>
                    <a:gd name="T101" fmla="*/ 124 w 12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104">
                      <a:moveTo>
                        <a:pt x="61" y="0"/>
                      </a:moveTo>
                      <a:lnTo>
                        <a:pt x="74" y="1"/>
                      </a:lnTo>
                      <a:lnTo>
                        <a:pt x="85" y="4"/>
                      </a:lnTo>
                      <a:lnTo>
                        <a:pt x="97" y="9"/>
                      </a:lnTo>
                      <a:lnTo>
                        <a:pt x="106" y="15"/>
                      </a:lnTo>
                      <a:lnTo>
                        <a:pt x="114" y="23"/>
                      </a:lnTo>
                      <a:lnTo>
                        <a:pt x="120" y="31"/>
                      </a:lnTo>
                      <a:lnTo>
                        <a:pt x="123" y="41"/>
                      </a:lnTo>
                      <a:lnTo>
                        <a:pt x="124" y="51"/>
                      </a:lnTo>
                      <a:lnTo>
                        <a:pt x="123" y="62"/>
                      </a:lnTo>
                      <a:lnTo>
                        <a:pt x="120" y="72"/>
                      </a:lnTo>
                      <a:lnTo>
                        <a:pt x="114" y="81"/>
                      </a:lnTo>
                      <a:lnTo>
                        <a:pt x="106" y="88"/>
                      </a:lnTo>
                      <a:lnTo>
                        <a:pt x="97" y="95"/>
                      </a:lnTo>
                      <a:lnTo>
                        <a:pt x="85" y="100"/>
                      </a:lnTo>
                      <a:lnTo>
                        <a:pt x="74" y="103"/>
                      </a:lnTo>
                      <a:lnTo>
                        <a:pt x="61" y="104"/>
                      </a:lnTo>
                      <a:lnTo>
                        <a:pt x="48" y="103"/>
                      </a:lnTo>
                      <a:lnTo>
                        <a:pt x="37" y="100"/>
                      </a:lnTo>
                      <a:lnTo>
                        <a:pt x="26" y="95"/>
                      </a:lnTo>
                      <a:lnTo>
                        <a:pt x="18" y="88"/>
                      </a:lnTo>
                      <a:lnTo>
                        <a:pt x="10" y="81"/>
                      </a:lnTo>
                      <a:lnTo>
                        <a:pt x="4" y="72"/>
                      </a:lnTo>
                      <a:lnTo>
                        <a:pt x="1" y="62"/>
                      </a:lnTo>
                      <a:lnTo>
                        <a:pt x="0" y="51"/>
                      </a:lnTo>
                      <a:lnTo>
                        <a:pt x="1" y="41"/>
                      </a:lnTo>
                      <a:lnTo>
                        <a:pt x="4" y="31"/>
                      </a:lnTo>
                      <a:lnTo>
                        <a:pt x="10" y="23"/>
                      </a:lnTo>
                      <a:lnTo>
                        <a:pt x="18" y="15"/>
                      </a:lnTo>
                      <a:lnTo>
                        <a:pt x="26" y="9"/>
                      </a:lnTo>
                      <a:lnTo>
                        <a:pt x="37" y="4"/>
                      </a:lnTo>
                      <a:lnTo>
                        <a:pt x="48" y="1"/>
                      </a:lnTo>
                      <a:lnTo>
                        <a:pt x="61" y="0"/>
                      </a:lnTo>
                      <a:close/>
                    </a:path>
                  </a:pathLst>
                </a:custGeom>
                <a:solidFill>
                  <a:srgbClr val="7F686D"/>
                </a:solidFill>
                <a:ln w="9525">
                  <a:noFill/>
                  <a:round/>
                  <a:headEnd/>
                  <a:tailEnd/>
                </a:ln>
              </p:spPr>
              <p:txBody>
                <a:bodyPr/>
                <a:lstStyle/>
                <a:p>
                  <a:endParaRPr lang="en-US" sz="1725"/>
                </a:p>
              </p:txBody>
            </p:sp>
            <p:sp>
              <p:nvSpPr>
                <p:cNvPr id="5713" name="Freeform 286"/>
                <p:cNvSpPr>
                  <a:spLocks/>
                </p:cNvSpPr>
                <p:nvPr/>
              </p:nvSpPr>
              <p:spPr bwMode="auto">
                <a:xfrm>
                  <a:off x="894" y="1622"/>
                  <a:ext cx="61" cy="53"/>
                </a:xfrm>
                <a:custGeom>
                  <a:avLst/>
                  <a:gdLst>
                    <a:gd name="T0" fmla="*/ 31 w 123"/>
                    <a:gd name="T1" fmla="*/ 0 h 105"/>
                    <a:gd name="T2" fmla="*/ 37 w 123"/>
                    <a:gd name="T3" fmla="*/ 1 h 105"/>
                    <a:gd name="T4" fmla="*/ 43 w 123"/>
                    <a:gd name="T5" fmla="*/ 3 h 105"/>
                    <a:gd name="T6" fmla="*/ 48 w 123"/>
                    <a:gd name="T7" fmla="*/ 5 h 105"/>
                    <a:gd name="T8" fmla="*/ 52 w 123"/>
                    <a:gd name="T9" fmla="*/ 9 h 105"/>
                    <a:gd name="T10" fmla="*/ 56 w 123"/>
                    <a:gd name="T11" fmla="*/ 12 h 105"/>
                    <a:gd name="T12" fmla="*/ 59 w 123"/>
                    <a:gd name="T13" fmla="*/ 17 h 105"/>
                    <a:gd name="T14" fmla="*/ 61 w 123"/>
                    <a:gd name="T15" fmla="*/ 22 h 105"/>
                    <a:gd name="T16" fmla="*/ 61 w 123"/>
                    <a:gd name="T17" fmla="*/ 27 h 105"/>
                    <a:gd name="T18" fmla="*/ 61 w 123"/>
                    <a:gd name="T19" fmla="*/ 32 h 105"/>
                    <a:gd name="T20" fmla="*/ 59 w 123"/>
                    <a:gd name="T21" fmla="*/ 37 h 105"/>
                    <a:gd name="T22" fmla="*/ 56 w 123"/>
                    <a:gd name="T23" fmla="*/ 41 h 105"/>
                    <a:gd name="T24" fmla="*/ 52 w 123"/>
                    <a:gd name="T25" fmla="*/ 45 h 105"/>
                    <a:gd name="T26" fmla="*/ 48 w 123"/>
                    <a:gd name="T27" fmla="*/ 48 h 105"/>
                    <a:gd name="T28" fmla="*/ 43 w 123"/>
                    <a:gd name="T29" fmla="*/ 51 h 105"/>
                    <a:gd name="T30" fmla="*/ 37 w 123"/>
                    <a:gd name="T31" fmla="*/ 52 h 105"/>
                    <a:gd name="T32" fmla="*/ 31 w 123"/>
                    <a:gd name="T33" fmla="*/ 53 h 105"/>
                    <a:gd name="T34" fmla="*/ 25 w 123"/>
                    <a:gd name="T35" fmla="*/ 52 h 105"/>
                    <a:gd name="T36" fmla="*/ 19 w 123"/>
                    <a:gd name="T37" fmla="*/ 51 h 105"/>
                    <a:gd name="T38" fmla="*/ 14 w 123"/>
                    <a:gd name="T39" fmla="*/ 48 h 105"/>
                    <a:gd name="T40" fmla="*/ 9 w 123"/>
                    <a:gd name="T41" fmla="*/ 45 h 105"/>
                    <a:gd name="T42" fmla="*/ 5 w 123"/>
                    <a:gd name="T43" fmla="*/ 41 h 105"/>
                    <a:gd name="T44" fmla="*/ 2 w 123"/>
                    <a:gd name="T45" fmla="*/ 37 h 105"/>
                    <a:gd name="T46" fmla="*/ 0 w 123"/>
                    <a:gd name="T47" fmla="*/ 32 h 105"/>
                    <a:gd name="T48" fmla="*/ 0 w 123"/>
                    <a:gd name="T49" fmla="*/ 27 h 105"/>
                    <a:gd name="T50" fmla="*/ 0 w 123"/>
                    <a:gd name="T51" fmla="*/ 22 h 105"/>
                    <a:gd name="T52" fmla="*/ 2 w 123"/>
                    <a:gd name="T53" fmla="*/ 17 h 105"/>
                    <a:gd name="T54" fmla="*/ 5 w 123"/>
                    <a:gd name="T55" fmla="*/ 12 h 105"/>
                    <a:gd name="T56" fmla="*/ 9 w 123"/>
                    <a:gd name="T57" fmla="*/ 9 h 105"/>
                    <a:gd name="T58" fmla="*/ 14 w 123"/>
                    <a:gd name="T59" fmla="*/ 5 h 105"/>
                    <a:gd name="T60" fmla="*/ 19 w 123"/>
                    <a:gd name="T61" fmla="*/ 3 h 105"/>
                    <a:gd name="T62" fmla="*/ 25 w 123"/>
                    <a:gd name="T63" fmla="*/ 1 h 105"/>
                    <a:gd name="T64" fmla="*/ 31 w 12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105"/>
                    <a:gd name="T101" fmla="*/ 123 w 12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105">
                      <a:moveTo>
                        <a:pt x="62" y="0"/>
                      </a:moveTo>
                      <a:lnTo>
                        <a:pt x="75" y="2"/>
                      </a:lnTo>
                      <a:lnTo>
                        <a:pt x="86" y="5"/>
                      </a:lnTo>
                      <a:lnTo>
                        <a:pt x="97" y="10"/>
                      </a:lnTo>
                      <a:lnTo>
                        <a:pt x="105" y="17"/>
                      </a:lnTo>
                      <a:lnTo>
                        <a:pt x="113" y="23"/>
                      </a:lnTo>
                      <a:lnTo>
                        <a:pt x="119" y="33"/>
                      </a:lnTo>
                      <a:lnTo>
                        <a:pt x="122" y="43"/>
                      </a:lnTo>
                      <a:lnTo>
                        <a:pt x="123" y="53"/>
                      </a:lnTo>
                      <a:lnTo>
                        <a:pt x="122" y="64"/>
                      </a:lnTo>
                      <a:lnTo>
                        <a:pt x="119" y="74"/>
                      </a:lnTo>
                      <a:lnTo>
                        <a:pt x="113" y="82"/>
                      </a:lnTo>
                      <a:lnTo>
                        <a:pt x="105" y="90"/>
                      </a:lnTo>
                      <a:lnTo>
                        <a:pt x="97" y="96"/>
                      </a:lnTo>
                      <a:lnTo>
                        <a:pt x="86" y="101"/>
                      </a:lnTo>
                      <a:lnTo>
                        <a:pt x="75" y="104"/>
                      </a:lnTo>
                      <a:lnTo>
                        <a:pt x="62" y="105"/>
                      </a:lnTo>
                      <a:lnTo>
                        <a:pt x="50" y="104"/>
                      </a:lnTo>
                      <a:lnTo>
                        <a:pt x="38" y="101"/>
                      </a:lnTo>
                      <a:lnTo>
                        <a:pt x="28" y="96"/>
                      </a:lnTo>
                      <a:lnTo>
                        <a:pt x="19" y="90"/>
                      </a:lnTo>
                      <a:lnTo>
                        <a:pt x="10" y="82"/>
                      </a:lnTo>
                      <a:lnTo>
                        <a:pt x="5" y="74"/>
                      </a:lnTo>
                      <a:lnTo>
                        <a:pt x="1" y="64"/>
                      </a:lnTo>
                      <a:lnTo>
                        <a:pt x="0" y="53"/>
                      </a:lnTo>
                      <a:lnTo>
                        <a:pt x="1" y="43"/>
                      </a:lnTo>
                      <a:lnTo>
                        <a:pt x="5" y="33"/>
                      </a:lnTo>
                      <a:lnTo>
                        <a:pt x="10" y="23"/>
                      </a:lnTo>
                      <a:lnTo>
                        <a:pt x="19" y="17"/>
                      </a:lnTo>
                      <a:lnTo>
                        <a:pt x="28" y="10"/>
                      </a:lnTo>
                      <a:lnTo>
                        <a:pt x="38" y="5"/>
                      </a:lnTo>
                      <a:lnTo>
                        <a:pt x="50" y="2"/>
                      </a:lnTo>
                      <a:lnTo>
                        <a:pt x="62" y="0"/>
                      </a:lnTo>
                      <a:close/>
                    </a:path>
                  </a:pathLst>
                </a:custGeom>
                <a:solidFill>
                  <a:srgbClr val="7F686D"/>
                </a:solidFill>
                <a:ln w="9525">
                  <a:noFill/>
                  <a:round/>
                  <a:headEnd/>
                  <a:tailEnd/>
                </a:ln>
              </p:spPr>
              <p:txBody>
                <a:bodyPr/>
                <a:lstStyle/>
                <a:p>
                  <a:endParaRPr lang="en-US" sz="1725"/>
                </a:p>
              </p:txBody>
            </p:sp>
            <p:sp>
              <p:nvSpPr>
                <p:cNvPr id="5714" name="Freeform 287"/>
                <p:cNvSpPr>
                  <a:spLocks/>
                </p:cNvSpPr>
                <p:nvPr/>
              </p:nvSpPr>
              <p:spPr bwMode="auto">
                <a:xfrm>
                  <a:off x="1006" y="1605"/>
                  <a:ext cx="61" cy="52"/>
                </a:xfrm>
                <a:custGeom>
                  <a:avLst/>
                  <a:gdLst>
                    <a:gd name="T0" fmla="*/ 31 w 122"/>
                    <a:gd name="T1" fmla="*/ 0 h 105"/>
                    <a:gd name="T2" fmla="*/ 37 w 122"/>
                    <a:gd name="T3" fmla="*/ 0 h 105"/>
                    <a:gd name="T4" fmla="*/ 43 w 122"/>
                    <a:gd name="T5" fmla="*/ 2 h 105"/>
                    <a:gd name="T6" fmla="*/ 48 w 122"/>
                    <a:gd name="T7" fmla="*/ 4 h 105"/>
                    <a:gd name="T8" fmla="*/ 52 w 122"/>
                    <a:gd name="T9" fmla="*/ 8 h 105"/>
                    <a:gd name="T10" fmla="*/ 56 w 122"/>
                    <a:gd name="T11" fmla="*/ 11 h 105"/>
                    <a:gd name="T12" fmla="*/ 59 w 122"/>
                    <a:gd name="T13" fmla="*/ 16 h 105"/>
                    <a:gd name="T14" fmla="*/ 61 w 122"/>
                    <a:gd name="T15" fmla="*/ 21 h 105"/>
                    <a:gd name="T16" fmla="*/ 61 w 122"/>
                    <a:gd name="T17" fmla="*/ 26 h 105"/>
                    <a:gd name="T18" fmla="*/ 61 w 122"/>
                    <a:gd name="T19" fmla="*/ 31 h 105"/>
                    <a:gd name="T20" fmla="*/ 59 w 122"/>
                    <a:gd name="T21" fmla="*/ 37 h 105"/>
                    <a:gd name="T22" fmla="*/ 56 w 122"/>
                    <a:gd name="T23" fmla="*/ 41 h 105"/>
                    <a:gd name="T24" fmla="*/ 52 w 122"/>
                    <a:gd name="T25" fmla="*/ 45 h 105"/>
                    <a:gd name="T26" fmla="*/ 48 w 122"/>
                    <a:gd name="T27" fmla="*/ 48 h 105"/>
                    <a:gd name="T28" fmla="*/ 43 w 122"/>
                    <a:gd name="T29" fmla="*/ 50 h 105"/>
                    <a:gd name="T30" fmla="*/ 37 w 122"/>
                    <a:gd name="T31" fmla="*/ 52 h 105"/>
                    <a:gd name="T32" fmla="*/ 31 w 122"/>
                    <a:gd name="T33" fmla="*/ 52 h 105"/>
                    <a:gd name="T34" fmla="*/ 24 w 122"/>
                    <a:gd name="T35" fmla="*/ 52 h 105"/>
                    <a:gd name="T36" fmla="*/ 19 w 122"/>
                    <a:gd name="T37" fmla="*/ 50 h 105"/>
                    <a:gd name="T38" fmla="*/ 13 w 122"/>
                    <a:gd name="T39" fmla="*/ 48 h 105"/>
                    <a:gd name="T40" fmla="*/ 9 w 122"/>
                    <a:gd name="T41" fmla="*/ 45 h 105"/>
                    <a:gd name="T42" fmla="*/ 5 w 122"/>
                    <a:gd name="T43" fmla="*/ 41 h 105"/>
                    <a:gd name="T44" fmla="*/ 2 w 122"/>
                    <a:gd name="T45" fmla="*/ 37 h 105"/>
                    <a:gd name="T46" fmla="*/ 1 w 122"/>
                    <a:gd name="T47" fmla="*/ 31 h 105"/>
                    <a:gd name="T48" fmla="*/ 0 w 122"/>
                    <a:gd name="T49" fmla="*/ 26 h 105"/>
                    <a:gd name="T50" fmla="*/ 1 w 122"/>
                    <a:gd name="T51" fmla="*/ 21 h 105"/>
                    <a:gd name="T52" fmla="*/ 2 w 122"/>
                    <a:gd name="T53" fmla="*/ 16 h 105"/>
                    <a:gd name="T54" fmla="*/ 5 w 122"/>
                    <a:gd name="T55" fmla="*/ 11 h 105"/>
                    <a:gd name="T56" fmla="*/ 9 w 122"/>
                    <a:gd name="T57" fmla="*/ 8 h 105"/>
                    <a:gd name="T58" fmla="*/ 13 w 122"/>
                    <a:gd name="T59" fmla="*/ 4 h 105"/>
                    <a:gd name="T60" fmla="*/ 19 w 122"/>
                    <a:gd name="T61" fmla="*/ 2 h 105"/>
                    <a:gd name="T62" fmla="*/ 24 w 122"/>
                    <a:gd name="T63" fmla="*/ 0 h 105"/>
                    <a:gd name="T64" fmla="*/ 31 w 122"/>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2"/>
                    <a:gd name="T100" fmla="*/ 0 h 105"/>
                    <a:gd name="T101" fmla="*/ 122 w 122"/>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2" h="105">
                      <a:moveTo>
                        <a:pt x="61" y="0"/>
                      </a:moveTo>
                      <a:lnTo>
                        <a:pt x="73" y="1"/>
                      </a:lnTo>
                      <a:lnTo>
                        <a:pt x="85" y="4"/>
                      </a:lnTo>
                      <a:lnTo>
                        <a:pt x="95" y="9"/>
                      </a:lnTo>
                      <a:lnTo>
                        <a:pt x="103" y="16"/>
                      </a:lnTo>
                      <a:lnTo>
                        <a:pt x="111" y="23"/>
                      </a:lnTo>
                      <a:lnTo>
                        <a:pt x="117" y="32"/>
                      </a:lnTo>
                      <a:lnTo>
                        <a:pt x="121" y="43"/>
                      </a:lnTo>
                      <a:lnTo>
                        <a:pt x="122" y="53"/>
                      </a:lnTo>
                      <a:lnTo>
                        <a:pt x="121" y="63"/>
                      </a:lnTo>
                      <a:lnTo>
                        <a:pt x="117" y="74"/>
                      </a:lnTo>
                      <a:lnTo>
                        <a:pt x="111" y="82"/>
                      </a:lnTo>
                      <a:lnTo>
                        <a:pt x="103" y="90"/>
                      </a:lnTo>
                      <a:lnTo>
                        <a:pt x="95" y="96"/>
                      </a:lnTo>
                      <a:lnTo>
                        <a:pt x="85" y="100"/>
                      </a:lnTo>
                      <a:lnTo>
                        <a:pt x="73" y="104"/>
                      </a:lnTo>
                      <a:lnTo>
                        <a:pt x="61" y="105"/>
                      </a:lnTo>
                      <a:lnTo>
                        <a:pt x="48" y="104"/>
                      </a:lnTo>
                      <a:lnTo>
                        <a:pt x="37" y="100"/>
                      </a:lnTo>
                      <a:lnTo>
                        <a:pt x="26" y="96"/>
                      </a:lnTo>
                      <a:lnTo>
                        <a:pt x="18" y="90"/>
                      </a:lnTo>
                      <a:lnTo>
                        <a:pt x="10" y="82"/>
                      </a:lnTo>
                      <a:lnTo>
                        <a:pt x="4" y="74"/>
                      </a:lnTo>
                      <a:lnTo>
                        <a:pt x="1" y="63"/>
                      </a:lnTo>
                      <a:lnTo>
                        <a:pt x="0" y="53"/>
                      </a:lnTo>
                      <a:lnTo>
                        <a:pt x="1" y="43"/>
                      </a:lnTo>
                      <a:lnTo>
                        <a:pt x="4" y="32"/>
                      </a:lnTo>
                      <a:lnTo>
                        <a:pt x="10" y="23"/>
                      </a:lnTo>
                      <a:lnTo>
                        <a:pt x="18" y="16"/>
                      </a:lnTo>
                      <a:lnTo>
                        <a:pt x="26" y="9"/>
                      </a:lnTo>
                      <a:lnTo>
                        <a:pt x="37" y="4"/>
                      </a:lnTo>
                      <a:lnTo>
                        <a:pt x="48" y="1"/>
                      </a:lnTo>
                      <a:lnTo>
                        <a:pt x="61" y="0"/>
                      </a:lnTo>
                      <a:close/>
                    </a:path>
                  </a:pathLst>
                </a:custGeom>
                <a:solidFill>
                  <a:srgbClr val="7F686D"/>
                </a:solidFill>
                <a:ln w="9525">
                  <a:noFill/>
                  <a:round/>
                  <a:headEnd/>
                  <a:tailEnd/>
                </a:ln>
              </p:spPr>
              <p:txBody>
                <a:bodyPr/>
                <a:lstStyle/>
                <a:p>
                  <a:endParaRPr lang="en-US" sz="1725"/>
                </a:p>
              </p:txBody>
            </p:sp>
            <p:sp>
              <p:nvSpPr>
                <p:cNvPr id="5715" name="Freeform 288"/>
                <p:cNvSpPr>
                  <a:spLocks/>
                </p:cNvSpPr>
                <p:nvPr/>
              </p:nvSpPr>
              <p:spPr bwMode="auto">
                <a:xfrm>
                  <a:off x="596" y="1586"/>
                  <a:ext cx="62" cy="52"/>
                </a:xfrm>
                <a:custGeom>
                  <a:avLst/>
                  <a:gdLst>
                    <a:gd name="T0" fmla="*/ 31 w 124"/>
                    <a:gd name="T1" fmla="*/ 0 h 105"/>
                    <a:gd name="T2" fmla="*/ 37 w 124"/>
                    <a:gd name="T3" fmla="*/ 0 h 105"/>
                    <a:gd name="T4" fmla="*/ 43 w 124"/>
                    <a:gd name="T5" fmla="*/ 2 h 105"/>
                    <a:gd name="T6" fmla="*/ 48 w 124"/>
                    <a:gd name="T7" fmla="*/ 4 h 105"/>
                    <a:gd name="T8" fmla="*/ 53 w 124"/>
                    <a:gd name="T9" fmla="*/ 8 h 105"/>
                    <a:gd name="T10" fmla="*/ 57 w 124"/>
                    <a:gd name="T11" fmla="*/ 11 h 105"/>
                    <a:gd name="T12" fmla="*/ 60 w 124"/>
                    <a:gd name="T13" fmla="*/ 16 h 105"/>
                    <a:gd name="T14" fmla="*/ 62 w 124"/>
                    <a:gd name="T15" fmla="*/ 21 h 105"/>
                    <a:gd name="T16" fmla="*/ 62 w 124"/>
                    <a:gd name="T17" fmla="*/ 26 h 105"/>
                    <a:gd name="T18" fmla="*/ 62 w 124"/>
                    <a:gd name="T19" fmla="*/ 31 h 105"/>
                    <a:gd name="T20" fmla="*/ 60 w 124"/>
                    <a:gd name="T21" fmla="*/ 37 h 105"/>
                    <a:gd name="T22" fmla="*/ 57 w 124"/>
                    <a:gd name="T23" fmla="*/ 41 h 105"/>
                    <a:gd name="T24" fmla="*/ 53 w 124"/>
                    <a:gd name="T25" fmla="*/ 45 h 105"/>
                    <a:gd name="T26" fmla="*/ 48 w 124"/>
                    <a:gd name="T27" fmla="*/ 47 h 105"/>
                    <a:gd name="T28" fmla="*/ 43 w 124"/>
                    <a:gd name="T29" fmla="*/ 50 h 105"/>
                    <a:gd name="T30" fmla="*/ 37 w 124"/>
                    <a:gd name="T31" fmla="*/ 52 h 105"/>
                    <a:gd name="T32" fmla="*/ 31 w 124"/>
                    <a:gd name="T33" fmla="*/ 52 h 105"/>
                    <a:gd name="T34" fmla="*/ 25 w 124"/>
                    <a:gd name="T35" fmla="*/ 52 h 105"/>
                    <a:gd name="T36" fmla="*/ 19 w 124"/>
                    <a:gd name="T37" fmla="*/ 50 h 105"/>
                    <a:gd name="T38" fmla="*/ 14 w 124"/>
                    <a:gd name="T39" fmla="*/ 47 h 105"/>
                    <a:gd name="T40" fmla="*/ 9 w 124"/>
                    <a:gd name="T41" fmla="*/ 45 h 105"/>
                    <a:gd name="T42" fmla="*/ 5 w 124"/>
                    <a:gd name="T43" fmla="*/ 41 h 105"/>
                    <a:gd name="T44" fmla="*/ 2 w 124"/>
                    <a:gd name="T45" fmla="*/ 37 h 105"/>
                    <a:gd name="T46" fmla="*/ 1 w 124"/>
                    <a:gd name="T47" fmla="*/ 31 h 105"/>
                    <a:gd name="T48" fmla="*/ 0 w 124"/>
                    <a:gd name="T49" fmla="*/ 26 h 105"/>
                    <a:gd name="T50" fmla="*/ 1 w 124"/>
                    <a:gd name="T51" fmla="*/ 21 h 105"/>
                    <a:gd name="T52" fmla="*/ 2 w 124"/>
                    <a:gd name="T53" fmla="*/ 16 h 105"/>
                    <a:gd name="T54" fmla="*/ 5 w 124"/>
                    <a:gd name="T55" fmla="*/ 11 h 105"/>
                    <a:gd name="T56" fmla="*/ 9 w 124"/>
                    <a:gd name="T57" fmla="*/ 8 h 105"/>
                    <a:gd name="T58" fmla="*/ 14 w 124"/>
                    <a:gd name="T59" fmla="*/ 4 h 105"/>
                    <a:gd name="T60" fmla="*/ 19 w 124"/>
                    <a:gd name="T61" fmla="*/ 2 h 105"/>
                    <a:gd name="T62" fmla="*/ 25 w 124"/>
                    <a:gd name="T63" fmla="*/ 0 h 105"/>
                    <a:gd name="T64" fmla="*/ 31 w 124"/>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105"/>
                    <a:gd name="T101" fmla="*/ 124 w 124"/>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105">
                      <a:moveTo>
                        <a:pt x="62" y="0"/>
                      </a:moveTo>
                      <a:lnTo>
                        <a:pt x="74" y="1"/>
                      </a:lnTo>
                      <a:lnTo>
                        <a:pt x="86" y="4"/>
                      </a:lnTo>
                      <a:lnTo>
                        <a:pt x="96" y="9"/>
                      </a:lnTo>
                      <a:lnTo>
                        <a:pt x="105" y="16"/>
                      </a:lnTo>
                      <a:lnTo>
                        <a:pt x="114" y="23"/>
                      </a:lnTo>
                      <a:lnTo>
                        <a:pt x="119" y="32"/>
                      </a:lnTo>
                      <a:lnTo>
                        <a:pt x="123" y="42"/>
                      </a:lnTo>
                      <a:lnTo>
                        <a:pt x="124" y="53"/>
                      </a:lnTo>
                      <a:lnTo>
                        <a:pt x="123" y="63"/>
                      </a:lnTo>
                      <a:lnTo>
                        <a:pt x="119" y="74"/>
                      </a:lnTo>
                      <a:lnTo>
                        <a:pt x="114" y="82"/>
                      </a:lnTo>
                      <a:lnTo>
                        <a:pt x="105" y="90"/>
                      </a:lnTo>
                      <a:lnTo>
                        <a:pt x="96" y="95"/>
                      </a:lnTo>
                      <a:lnTo>
                        <a:pt x="86" y="100"/>
                      </a:lnTo>
                      <a:lnTo>
                        <a:pt x="74" y="104"/>
                      </a:lnTo>
                      <a:lnTo>
                        <a:pt x="62" y="105"/>
                      </a:lnTo>
                      <a:lnTo>
                        <a:pt x="49" y="104"/>
                      </a:lnTo>
                      <a:lnTo>
                        <a:pt x="38" y="100"/>
                      </a:lnTo>
                      <a:lnTo>
                        <a:pt x="27" y="95"/>
                      </a:lnTo>
                      <a:lnTo>
                        <a:pt x="18" y="90"/>
                      </a:lnTo>
                      <a:lnTo>
                        <a:pt x="10" y="82"/>
                      </a:lnTo>
                      <a:lnTo>
                        <a:pt x="4" y="74"/>
                      </a:lnTo>
                      <a:lnTo>
                        <a:pt x="1" y="63"/>
                      </a:lnTo>
                      <a:lnTo>
                        <a:pt x="0" y="53"/>
                      </a:lnTo>
                      <a:lnTo>
                        <a:pt x="1" y="42"/>
                      </a:lnTo>
                      <a:lnTo>
                        <a:pt x="4" y="32"/>
                      </a:lnTo>
                      <a:lnTo>
                        <a:pt x="10" y="23"/>
                      </a:lnTo>
                      <a:lnTo>
                        <a:pt x="18" y="16"/>
                      </a:lnTo>
                      <a:lnTo>
                        <a:pt x="27" y="9"/>
                      </a:lnTo>
                      <a:lnTo>
                        <a:pt x="38" y="4"/>
                      </a:lnTo>
                      <a:lnTo>
                        <a:pt x="49" y="1"/>
                      </a:lnTo>
                      <a:lnTo>
                        <a:pt x="62" y="0"/>
                      </a:lnTo>
                      <a:close/>
                    </a:path>
                  </a:pathLst>
                </a:custGeom>
                <a:solidFill>
                  <a:srgbClr val="000000"/>
                </a:solidFill>
                <a:ln w="9525">
                  <a:noFill/>
                  <a:round/>
                  <a:headEnd/>
                  <a:tailEnd/>
                </a:ln>
              </p:spPr>
              <p:txBody>
                <a:bodyPr/>
                <a:lstStyle/>
                <a:p>
                  <a:endParaRPr lang="en-US" sz="1725"/>
                </a:p>
              </p:txBody>
            </p:sp>
            <p:sp>
              <p:nvSpPr>
                <p:cNvPr id="5716" name="Freeform 289"/>
                <p:cNvSpPr>
                  <a:spLocks/>
                </p:cNvSpPr>
                <p:nvPr/>
              </p:nvSpPr>
              <p:spPr bwMode="auto">
                <a:xfrm>
                  <a:off x="706" y="1605"/>
                  <a:ext cx="61" cy="52"/>
                </a:xfrm>
                <a:custGeom>
                  <a:avLst/>
                  <a:gdLst>
                    <a:gd name="T0" fmla="*/ 31 w 123"/>
                    <a:gd name="T1" fmla="*/ 0 h 105"/>
                    <a:gd name="T2" fmla="*/ 37 w 123"/>
                    <a:gd name="T3" fmla="*/ 0 h 105"/>
                    <a:gd name="T4" fmla="*/ 43 w 123"/>
                    <a:gd name="T5" fmla="*/ 2 h 105"/>
                    <a:gd name="T6" fmla="*/ 48 w 123"/>
                    <a:gd name="T7" fmla="*/ 4 h 105"/>
                    <a:gd name="T8" fmla="*/ 52 w 123"/>
                    <a:gd name="T9" fmla="*/ 7 h 105"/>
                    <a:gd name="T10" fmla="*/ 56 w 123"/>
                    <a:gd name="T11" fmla="*/ 11 h 105"/>
                    <a:gd name="T12" fmla="*/ 59 w 123"/>
                    <a:gd name="T13" fmla="*/ 15 h 105"/>
                    <a:gd name="T14" fmla="*/ 61 w 123"/>
                    <a:gd name="T15" fmla="*/ 20 h 105"/>
                    <a:gd name="T16" fmla="*/ 61 w 123"/>
                    <a:gd name="T17" fmla="*/ 26 h 105"/>
                    <a:gd name="T18" fmla="*/ 61 w 123"/>
                    <a:gd name="T19" fmla="*/ 31 h 105"/>
                    <a:gd name="T20" fmla="*/ 59 w 123"/>
                    <a:gd name="T21" fmla="*/ 36 h 105"/>
                    <a:gd name="T22" fmla="*/ 56 w 123"/>
                    <a:gd name="T23" fmla="*/ 41 h 105"/>
                    <a:gd name="T24" fmla="*/ 52 w 123"/>
                    <a:gd name="T25" fmla="*/ 45 h 105"/>
                    <a:gd name="T26" fmla="*/ 48 w 123"/>
                    <a:gd name="T27" fmla="*/ 48 h 105"/>
                    <a:gd name="T28" fmla="*/ 43 w 123"/>
                    <a:gd name="T29" fmla="*/ 50 h 105"/>
                    <a:gd name="T30" fmla="*/ 37 w 123"/>
                    <a:gd name="T31" fmla="*/ 52 h 105"/>
                    <a:gd name="T32" fmla="*/ 31 w 123"/>
                    <a:gd name="T33" fmla="*/ 52 h 105"/>
                    <a:gd name="T34" fmla="*/ 24 w 123"/>
                    <a:gd name="T35" fmla="*/ 52 h 105"/>
                    <a:gd name="T36" fmla="*/ 19 w 123"/>
                    <a:gd name="T37" fmla="*/ 50 h 105"/>
                    <a:gd name="T38" fmla="*/ 13 w 123"/>
                    <a:gd name="T39" fmla="*/ 48 h 105"/>
                    <a:gd name="T40" fmla="*/ 9 w 123"/>
                    <a:gd name="T41" fmla="*/ 45 h 105"/>
                    <a:gd name="T42" fmla="*/ 5 w 123"/>
                    <a:gd name="T43" fmla="*/ 41 h 105"/>
                    <a:gd name="T44" fmla="*/ 2 w 123"/>
                    <a:gd name="T45" fmla="*/ 36 h 105"/>
                    <a:gd name="T46" fmla="*/ 0 w 123"/>
                    <a:gd name="T47" fmla="*/ 31 h 105"/>
                    <a:gd name="T48" fmla="*/ 0 w 123"/>
                    <a:gd name="T49" fmla="*/ 26 h 105"/>
                    <a:gd name="T50" fmla="*/ 0 w 123"/>
                    <a:gd name="T51" fmla="*/ 20 h 105"/>
                    <a:gd name="T52" fmla="*/ 2 w 123"/>
                    <a:gd name="T53" fmla="*/ 15 h 105"/>
                    <a:gd name="T54" fmla="*/ 5 w 123"/>
                    <a:gd name="T55" fmla="*/ 11 h 105"/>
                    <a:gd name="T56" fmla="*/ 9 w 123"/>
                    <a:gd name="T57" fmla="*/ 7 h 105"/>
                    <a:gd name="T58" fmla="*/ 13 w 123"/>
                    <a:gd name="T59" fmla="*/ 4 h 105"/>
                    <a:gd name="T60" fmla="*/ 19 w 123"/>
                    <a:gd name="T61" fmla="*/ 2 h 105"/>
                    <a:gd name="T62" fmla="*/ 24 w 123"/>
                    <a:gd name="T63" fmla="*/ 0 h 105"/>
                    <a:gd name="T64" fmla="*/ 31 w 12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105"/>
                    <a:gd name="T101" fmla="*/ 123 w 12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105">
                      <a:moveTo>
                        <a:pt x="62" y="0"/>
                      </a:moveTo>
                      <a:lnTo>
                        <a:pt x="74" y="1"/>
                      </a:lnTo>
                      <a:lnTo>
                        <a:pt x="86" y="4"/>
                      </a:lnTo>
                      <a:lnTo>
                        <a:pt x="96" y="9"/>
                      </a:lnTo>
                      <a:lnTo>
                        <a:pt x="104" y="15"/>
                      </a:lnTo>
                      <a:lnTo>
                        <a:pt x="112" y="23"/>
                      </a:lnTo>
                      <a:lnTo>
                        <a:pt x="118" y="31"/>
                      </a:lnTo>
                      <a:lnTo>
                        <a:pt x="122" y="41"/>
                      </a:lnTo>
                      <a:lnTo>
                        <a:pt x="123" y="52"/>
                      </a:lnTo>
                      <a:lnTo>
                        <a:pt x="122" y="62"/>
                      </a:lnTo>
                      <a:lnTo>
                        <a:pt x="118" y="72"/>
                      </a:lnTo>
                      <a:lnTo>
                        <a:pt x="112" y="82"/>
                      </a:lnTo>
                      <a:lnTo>
                        <a:pt x="104" y="90"/>
                      </a:lnTo>
                      <a:lnTo>
                        <a:pt x="96" y="96"/>
                      </a:lnTo>
                      <a:lnTo>
                        <a:pt x="86" y="100"/>
                      </a:lnTo>
                      <a:lnTo>
                        <a:pt x="74" y="104"/>
                      </a:lnTo>
                      <a:lnTo>
                        <a:pt x="62" y="105"/>
                      </a:lnTo>
                      <a:lnTo>
                        <a:pt x="49" y="104"/>
                      </a:lnTo>
                      <a:lnTo>
                        <a:pt x="38" y="100"/>
                      </a:lnTo>
                      <a:lnTo>
                        <a:pt x="27" y="96"/>
                      </a:lnTo>
                      <a:lnTo>
                        <a:pt x="18" y="90"/>
                      </a:lnTo>
                      <a:lnTo>
                        <a:pt x="10" y="82"/>
                      </a:lnTo>
                      <a:lnTo>
                        <a:pt x="4" y="72"/>
                      </a:lnTo>
                      <a:lnTo>
                        <a:pt x="1" y="62"/>
                      </a:lnTo>
                      <a:lnTo>
                        <a:pt x="0" y="52"/>
                      </a:lnTo>
                      <a:lnTo>
                        <a:pt x="1" y="41"/>
                      </a:lnTo>
                      <a:lnTo>
                        <a:pt x="4" y="31"/>
                      </a:lnTo>
                      <a:lnTo>
                        <a:pt x="10" y="23"/>
                      </a:lnTo>
                      <a:lnTo>
                        <a:pt x="18" y="15"/>
                      </a:lnTo>
                      <a:lnTo>
                        <a:pt x="27" y="9"/>
                      </a:lnTo>
                      <a:lnTo>
                        <a:pt x="38" y="4"/>
                      </a:lnTo>
                      <a:lnTo>
                        <a:pt x="49" y="1"/>
                      </a:lnTo>
                      <a:lnTo>
                        <a:pt x="62" y="0"/>
                      </a:lnTo>
                      <a:close/>
                    </a:path>
                  </a:pathLst>
                </a:custGeom>
                <a:solidFill>
                  <a:srgbClr val="000000"/>
                </a:solidFill>
                <a:ln w="9525">
                  <a:noFill/>
                  <a:round/>
                  <a:headEnd/>
                  <a:tailEnd/>
                </a:ln>
              </p:spPr>
              <p:txBody>
                <a:bodyPr/>
                <a:lstStyle/>
                <a:p>
                  <a:endParaRPr lang="en-US" sz="1725"/>
                </a:p>
              </p:txBody>
            </p:sp>
            <p:sp>
              <p:nvSpPr>
                <p:cNvPr id="5717" name="Freeform 290"/>
                <p:cNvSpPr>
                  <a:spLocks/>
                </p:cNvSpPr>
                <p:nvPr/>
              </p:nvSpPr>
              <p:spPr bwMode="auto">
                <a:xfrm>
                  <a:off x="885" y="1612"/>
                  <a:ext cx="62" cy="52"/>
                </a:xfrm>
                <a:custGeom>
                  <a:avLst/>
                  <a:gdLst>
                    <a:gd name="T0" fmla="*/ 31 w 122"/>
                    <a:gd name="T1" fmla="*/ 0 h 104"/>
                    <a:gd name="T2" fmla="*/ 38 w 122"/>
                    <a:gd name="T3" fmla="*/ 1 h 104"/>
                    <a:gd name="T4" fmla="*/ 43 w 122"/>
                    <a:gd name="T5" fmla="*/ 2 h 104"/>
                    <a:gd name="T6" fmla="*/ 49 w 122"/>
                    <a:gd name="T7" fmla="*/ 5 h 104"/>
                    <a:gd name="T8" fmla="*/ 53 w 122"/>
                    <a:gd name="T9" fmla="*/ 7 h 104"/>
                    <a:gd name="T10" fmla="*/ 57 w 122"/>
                    <a:gd name="T11" fmla="*/ 12 h 104"/>
                    <a:gd name="T12" fmla="*/ 59 w 122"/>
                    <a:gd name="T13" fmla="*/ 15 h 104"/>
                    <a:gd name="T14" fmla="*/ 61 w 122"/>
                    <a:gd name="T15" fmla="*/ 21 h 104"/>
                    <a:gd name="T16" fmla="*/ 62 w 122"/>
                    <a:gd name="T17" fmla="*/ 26 h 104"/>
                    <a:gd name="T18" fmla="*/ 61 w 122"/>
                    <a:gd name="T19" fmla="*/ 31 h 104"/>
                    <a:gd name="T20" fmla="*/ 59 w 122"/>
                    <a:gd name="T21" fmla="*/ 36 h 104"/>
                    <a:gd name="T22" fmla="*/ 57 w 122"/>
                    <a:gd name="T23" fmla="*/ 41 h 104"/>
                    <a:gd name="T24" fmla="*/ 53 w 122"/>
                    <a:gd name="T25" fmla="*/ 45 h 104"/>
                    <a:gd name="T26" fmla="*/ 49 w 122"/>
                    <a:gd name="T27" fmla="*/ 47 h 104"/>
                    <a:gd name="T28" fmla="*/ 43 w 122"/>
                    <a:gd name="T29" fmla="*/ 50 h 104"/>
                    <a:gd name="T30" fmla="*/ 38 w 122"/>
                    <a:gd name="T31" fmla="*/ 51 h 104"/>
                    <a:gd name="T32" fmla="*/ 31 w 122"/>
                    <a:gd name="T33" fmla="*/ 52 h 104"/>
                    <a:gd name="T34" fmla="*/ 24 w 122"/>
                    <a:gd name="T35" fmla="*/ 51 h 104"/>
                    <a:gd name="T36" fmla="*/ 19 w 122"/>
                    <a:gd name="T37" fmla="*/ 50 h 104"/>
                    <a:gd name="T38" fmla="*/ 13 w 122"/>
                    <a:gd name="T39" fmla="*/ 47 h 104"/>
                    <a:gd name="T40" fmla="*/ 9 w 122"/>
                    <a:gd name="T41" fmla="*/ 45 h 104"/>
                    <a:gd name="T42" fmla="*/ 5 w 122"/>
                    <a:gd name="T43" fmla="*/ 41 h 104"/>
                    <a:gd name="T44" fmla="*/ 3 w 122"/>
                    <a:gd name="T45" fmla="*/ 36 h 104"/>
                    <a:gd name="T46" fmla="*/ 1 w 122"/>
                    <a:gd name="T47" fmla="*/ 31 h 104"/>
                    <a:gd name="T48" fmla="*/ 0 w 122"/>
                    <a:gd name="T49" fmla="*/ 26 h 104"/>
                    <a:gd name="T50" fmla="*/ 1 w 122"/>
                    <a:gd name="T51" fmla="*/ 21 h 104"/>
                    <a:gd name="T52" fmla="*/ 3 w 122"/>
                    <a:gd name="T53" fmla="*/ 15 h 104"/>
                    <a:gd name="T54" fmla="*/ 5 w 122"/>
                    <a:gd name="T55" fmla="*/ 12 h 104"/>
                    <a:gd name="T56" fmla="*/ 9 w 122"/>
                    <a:gd name="T57" fmla="*/ 7 h 104"/>
                    <a:gd name="T58" fmla="*/ 13 w 122"/>
                    <a:gd name="T59" fmla="*/ 5 h 104"/>
                    <a:gd name="T60" fmla="*/ 19 w 122"/>
                    <a:gd name="T61" fmla="*/ 2 h 104"/>
                    <a:gd name="T62" fmla="*/ 24 w 122"/>
                    <a:gd name="T63" fmla="*/ 1 h 104"/>
                    <a:gd name="T64" fmla="*/ 31 w 122"/>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2"/>
                    <a:gd name="T100" fmla="*/ 0 h 104"/>
                    <a:gd name="T101" fmla="*/ 122 w 122"/>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2" h="104">
                      <a:moveTo>
                        <a:pt x="61" y="0"/>
                      </a:moveTo>
                      <a:lnTo>
                        <a:pt x="74" y="1"/>
                      </a:lnTo>
                      <a:lnTo>
                        <a:pt x="85" y="4"/>
                      </a:lnTo>
                      <a:lnTo>
                        <a:pt x="96" y="9"/>
                      </a:lnTo>
                      <a:lnTo>
                        <a:pt x="104" y="15"/>
                      </a:lnTo>
                      <a:lnTo>
                        <a:pt x="112" y="23"/>
                      </a:lnTo>
                      <a:lnTo>
                        <a:pt x="117" y="31"/>
                      </a:lnTo>
                      <a:lnTo>
                        <a:pt x="121" y="41"/>
                      </a:lnTo>
                      <a:lnTo>
                        <a:pt x="122" y="52"/>
                      </a:lnTo>
                      <a:lnTo>
                        <a:pt x="121" y="62"/>
                      </a:lnTo>
                      <a:lnTo>
                        <a:pt x="117" y="72"/>
                      </a:lnTo>
                      <a:lnTo>
                        <a:pt x="112" y="81"/>
                      </a:lnTo>
                      <a:lnTo>
                        <a:pt x="104" y="89"/>
                      </a:lnTo>
                      <a:lnTo>
                        <a:pt x="96" y="94"/>
                      </a:lnTo>
                      <a:lnTo>
                        <a:pt x="85" y="99"/>
                      </a:lnTo>
                      <a:lnTo>
                        <a:pt x="74" y="102"/>
                      </a:lnTo>
                      <a:lnTo>
                        <a:pt x="61" y="104"/>
                      </a:lnTo>
                      <a:lnTo>
                        <a:pt x="48" y="102"/>
                      </a:lnTo>
                      <a:lnTo>
                        <a:pt x="37" y="99"/>
                      </a:lnTo>
                      <a:lnTo>
                        <a:pt x="26" y="94"/>
                      </a:lnTo>
                      <a:lnTo>
                        <a:pt x="18" y="89"/>
                      </a:lnTo>
                      <a:lnTo>
                        <a:pt x="10" y="81"/>
                      </a:lnTo>
                      <a:lnTo>
                        <a:pt x="5" y="72"/>
                      </a:lnTo>
                      <a:lnTo>
                        <a:pt x="1" y="62"/>
                      </a:lnTo>
                      <a:lnTo>
                        <a:pt x="0" y="52"/>
                      </a:lnTo>
                      <a:lnTo>
                        <a:pt x="1" y="41"/>
                      </a:lnTo>
                      <a:lnTo>
                        <a:pt x="5" y="31"/>
                      </a:lnTo>
                      <a:lnTo>
                        <a:pt x="10" y="23"/>
                      </a:lnTo>
                      <a:lnTo>
                        <a:pt x="18" y="15"/>
                      </a:lnTo>
                      <a:lnTo>
                        <a:pt x="26" y="9"/>
                      </a:lnTo>
                      <a:lnTo>
                        <a:pt x="37" y="4"/>
                      </a:lnTo>
                      <a:lnTo>
                        <a:pt x="48" y="1"/>
                      </a:lnTo>
                      <a:lnTo>
                        <a:pt x="61" y="0"/>
                      </a:lnTo>
                      <a:close/>
                    </a:path>
                  </a:pathLst>
                </a:custGeom>
                <a:solidFill>
                  <a:srgbClr val="000000"/>
                </a:solidFill>
                <a:ln w="9525">
                  <a:noFill/>
                  <a:round/>
                  <a:headEnd/>
                  <a:tailEnd/>
                </a:ln>
              </p:spPr>
              <p:txBody>
                <a:bodyPr/>
                <a:lstStyle/>
                <a:p>
                  <a:endParaRPr lang="en-US" sz="1725"/>
                </a:p>
              </p:txBody>
            </p:sp>
            <p:sp>
              <p:nvSpPr>
                <p:cNvPr id="5718" name="Freeform 291"/>
                <p:cNvSpPr>
                  <a:spLocks/>
                </p:cNvSpPr>
                <p:nvPr/>
              </p:nvSpPr>
              <p:spPr bwMode="auto">
                <a:xfrm>
                  <a:off x="997" y="1595"/>
                  <a:ext cx="62" cy="53"/>
                </a:xfrm>
                <a:custGeom>
                  <a:avLst/>
                  <a:gdLst>
                    <a:gd name="T0" fmla="*/ 31 w 124"/>
                    <a:gd name="T1" fmla="*/ 0 h 105"/>
                    <a:gd name="T2" fmla="*/ 38 w 124"/>
                    <a:gd name="T3" fmla="*/ 1 h 105"/>
                    <a:gd name="T4" fmla="*/ 44 w 124"/>
                    <a:gd name="T5" fmla="*/ 3 h 105"/>
                    <a:gd name="T6" fmla="*/ 49 w 124"/>
                    <a:gd name="T7" fmla="*/ 5 h 105"/>
                    <a:gd name="T8" fmla="*/ 53 w 124"/>
                    <a:gd name="T9" fmla="*/ 8 h 105"/>
                    <a:gd name="T10" fmla="*/ 57 w 124"/>
                    <a:gd name="T11" fmla="*/ 12 h 105"/>
                    <a:gd name="T12" fmla="*/ 60 w 124"/>
                    <a:gd name="T13" fmla="*/ 16 h 105"/>
                    <a:gd name="T14" fmla="*/ 62 w 124"/>
                    <a:gd name="T15" fmla="*/ 21 h 105"/>
                    <a:gd name="T16" fmla="*/ 62 w 124"/>
                    <a:gd name="T17" fmla="*/ 26 h 105"/>
                    <a:gd name="T18" fmla="*/ 62 w 124"/>
                    <a:gd name="T19" fmla="*/ 32 h 105"/>
                    <a:gd name="T20" fmla="*/ 60 w 124"/>
                    <a:gd name="T21" fmla="*/ 37 h 105"/>
                    <a:gd name="T22" fmla="*/ 57 w 124"/>
                    <a:gd name="T23" fmla="*/ 41 h 105"/>
                    <a:gd name="T24" fmla="*/ 53 w 124"/>
                    <a:gd name="T25" fmla="*/ 45 h 105"/>
                    <a:gd name="T26" fmla="*/ 49 w 124"/>
                    <a:gd name="T27" fmla="*/ 48 h 105"/>
                    <a:gd name="T28" fmla="*/ 44 w 124"/>
                    <a:gd name="T29" fmla="*/ 51 h 105"/>
                    <a:gd name="T30" fmla="*/ 38 w 124"/>
                    <a:gd name="T31" fmla="*/ 52 h 105"/>
                    <a:gd name="T32" fmla="*/ 31 w 124"/>
                    <a:gd name="T33" fmla="*/ 53 h 105"/>
                    <a:gd name="T34" fmla="*/ 25 w 124"/>
                    <a:gd name="T35" fmla="*/ 52 h 105"/>
                    <a:gd name="T36" fmla="*/ 19 w 124"/>
                    <a:gd name="T37" fmla="*/ 51 h 105"/>
                    <a:gd name="T38" fmla="*/ 14 w 124"/>
                    <a:gd name="T39" fmla="*/ 48 h 105"/>
                    <a:gd name="T40" fmla="*/ 10 w 124"/>
                    <a:gd name="T41" fmla="*/ 45 h 105"/>
                    <a:gd name="T42" fmla="*/ 6 w 124"/>
                    <a:gd name="T43" fmla="*/ 41 h 105"/>
                    <a:gd name="T44" fmla="*/ 3 w 124"/>
                    <a:gd name="T45" fmla="*/ 37 h 105"/>
                    <a:gd name="T46" fmla="*/ 1 w 124"/>
                    <a:gd name="T47" fmla="*/ 32 h 105"/>
                    <a:gd name="T48" fmla="*/ 0 w 124"/>
                    <a:gd name="T49" fmla="*/ 26 h 105"/>
                    <a:gd name="T50" fmla="*/ 1 w 124"/>
                    <a:gd name="T51" fmla="*/ 21 h 105"/>
                    <a:gd name="T52" fmla="*/ 3 w 124"/>
                    <a:gd name="T53" fmla="*/ 16 h 105"/>
                    <a:gd name="T54" fmla="*/ 6 w 124"/>
                    <a:gd name="T55" fmla="*/ 12 h 105"/>
                    <a:gd name="T56" fmla="*/ 10 w 124"/>
                    <a:gd name="T57" fmla="*/ 8 h 105"/>
                    <a:gd name="T58" fmla="*/ 14 w 124"/>
                    <a:gd name="T59" fmla="*/ 5 h 105"/>
                    <a:gd name="T60" fmla="*/ 19 w 124"/>
                    <a:gd name="T61" fmla="*/ 3 h 105"/>
                    <a:gd name="T62" fmla="*/ 25 w 124"/>
                    <a:gd name="T63" fmla="*/ 1 h 105"/>
                    <a:gd name="T64" fmla="*/ 31 w 124"/>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105"/>
                    <a:gd name="T101" fmla="*/ 124 w 124"/>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105">
                      <a:moveTo>
                        <a:pt x="63" y="0"/>
                      </a:moveTo>
                      <a:lnTo>
                        <a:pt x="75" y="1"/>
                      </a:lnTo>
                      <a:lnTo>
                        <a:pt x="87" y="5"/>
                      </a:lnTo>
                      <a:lnTo>
                        <a:pt x="97" y="10"/>
                      </a:lnTo>
                      <a:lnTo>
                        <a:pt x="105" y="15"/>
                      </a:lnTo>
                      <a:lnTo>
                        <a:pt x="113" y="23"/>
                      </a:lnTo>
                      <a:lnTo>
                        <a:pt x="119" y="31"/>
                      </a:lnTo>
                      <a:lnTo>
                        <a:pt x="123" y="42"/>
                      </a:lnTo>
                      <a:lnTo>
                        <a:pt x="124" y="52"/>
                      </a:lnTo>
                      <a:lnTo>
                        <a:pt x="123" y="63"/>
                      </a:lnTo>
                      <a:lnTo>
                        <a:pt x="119" y="73"/>
                      </a:lnTo>
                      <a:lnTo>
                        <a:pt x="113" y="82"/>
                      </a:lnTo>
                      <a:lnTo>
                        <a:pt x="105" y="89"/>
                      </a:lnTo>
                      <a:lnTo>
                        <a:pt x="97" y="96"/>
                      </a:lnTo>
                      <a:lnTo>
                        <a:pt x="87" y="101"/>
                      </a:lnTo>
                      <a:lnTo>
                        <a:pt x="75" y="104"/>
                      </a:lnTo>
                      <a:lnTo>
                        <a:pt x="63" y="105"/>
                      </a:lnTo>
                      <a:lnTo>
                        <a:pt x="50" y="104"/>
                      </a:lnTo>
                      <a:lnTo>
                        <a:pt x="38" y="101"/>
                      </a:lnTo>
                      <a:lnTo>
                        <a:pt x="28" y="96"/>
                      </a:lnTo>
                      <a:lnTo>
                        <a:pt x="19" y="89"/>
                      </a:lnTo>
                      <a:lnTo>
                        <a:pt x="11" y="82"/>
                      </a:lnTo>
                      <a:lnTo>
                        <a:pt x="5" y="73"/>
                      </a:lnTo>
                      <a:lnTo>
                        <a:pt x="2" y="63"/>
                      </a:lnTo>
                      <a:lnTo>
                        <a:pt x="0" y="52"/>
                      </a:lnTo>
                      <a:lnTo>
                        <a:pt x="2" y="42"/>
                      </a:lnTo>
                      <a:lnTo>
                        <a:pt x="5" y="31"/>
                      </a:lnTo>
                      <a:lnTo>
                        <a:pt x="11" y="23"/>
                      </a:lnTo>
                      <a:lnTo>
                        <a:pt x="19" y="15"/>
                      </a:lnTo>
                      <a:lnTo>
                        <a:pt x="28" y="10"/>
                      </a:lnTo>
                      <a:lnTo>
                        <a:pt x="38" y="5"/>
                      </a:lnTo>
                      <a:lnTo>
                        <a:pt x="50" y="1"/>
                      </a:lnTo>
                      <a:lnTo>
                        <a:pt x="63" y="0"/>
                      </a:lnTo>
                      <a:close/>
                    </a:path>
                  </a:pathLst>
                </a:custGeom>
                <a:solidFill>
                  <a:srgbClr val="000000"/>
                </a:solidFill>
                <a:ln w="9525">
                  <a:noFill/>
                  <a:round/>
                  <a:headEnd/>
                  <a:tailEnd/>
                </a:ln>
              </p:spPr>
              <p:txBody>
                <a:bodyPr/>
                <a:lstStyle/>
                <a:p>
                  <a:endParaRPr lang="en-US" sz="1725"/>
                </a:p>
              </p:txBody>
            </p:sp>
            <p:sp>
              <p:nvSpPr>
                <p:cNvPr id="5719" name="Freeform 292"/>
                <p:cNvSpPr>
                  <a:spLocks/>
                </p:cNvSpPr>
                <p:nvPr/>
              </p:nvSpPr>
              <p:spPr bwMode="auto">
                <a:xfrm>
                  <a:off x="798" y="1588"/>
                  <a:ext cx="68" cy="118"/>
                </a:xfrm>
                <a:custGeom>
                  <a:avLst/>
                  <a:gdLst>
                    <a:gd name="T0" fmla="*/ 0 w 137"/>
                    <a:gd name="T1" fmla="*/ 23 h 237"/>
                    <a:gd name="T2" fmla="*/ 0 w 137"/>
                    <a:gd name="T3" fmla="*/ 34 h 237"/>
                    <a:gd name="T4" fmla="*/ 8 w 137"/>
                    <a:gd name="T5" fmla="*/ 48 h 237"/>
                    <a:gd name="T6" fmla="*/ 8 w 137"/>
                    <a:gd name="T7" fmla="*/ 75 h 237"/>
                    <a:gd name="T8" fmla="*/ 1 w 137"/>
                    <a:gd name="T9" fmla="*/ 88 h 237"/>
                    <a:gd name="T10" fmla="*/ 1 w 137"/>
                    <a:gd name="T11" fmla="*/ 101 h 237"/>
                    <a:gd name="T12" fmla="*/ 11 w 137"/>
                    <a:gd name="T13" fmla="*/ 108 h 237"/>
                    <a:gd name="T14" fmla="*/ 20 w 137"/>
                    <a:gd name="T15" fmla="*/ 113 h 237"/>
                    <a:gd name="T16" fmla="*/ 28 w 137"/>
                    <a:gd name="T17" fmla="*/ 117 h 237"/>
                    <a:gd name="T18" fmla="*/ 36 w 137"/>
                    <a:gd name="T19" fmla="*/ 118 h 237"/>
                    <a:gd name="T20" fmla="*/ 44 w 137"/>
                    <a:gd name="T21" fmla="*/ 117 h 237"/>
                    <a:gd name="T22" fmla="*/ 52 w 137"/>
                    <a:gd name="T23" fmla="*/ 113 h 237"/>
                    <a:gd name="T24" fmla="*/ 60 w 137"/>
                    <a:gd name="T25" fmla="*/ 105 h 237"/>
                    <a:gd name="T26" fmla="*/ 68 w 137"/>
                    <a:gd name="T27" fmla="*/ 94 h 237"/>
                    <a:gd name="T28" fmla="*/ 57 w 137"/>
                    <a:gd name="T29" fmla="*/ 75 h 237"/>
                    <a:gd name="T30" fmla="*/ 57 w 137"/>
                    <a:gd name="T31" fmla="*/ 37 h 237"/>
                    <a:gd name="T32" fmla="*/ 65 w 137"/>
                    <a:gd name="T33" fmla="*/ 26 h 237"/>
                    <a:gd name="T34" fmla="*/ 58 w 137"/>
                    <a:gd name="T35" fmla="*/ 16 h 237"/>
                    <a:gd name="T36" fmla="*/ 51 w 137"/>
                    <a:gd name="T37" fmla="*/ 7 h 237"/>
                    <a:gd name="T38" fmla="*/ 42 w 137"/>
                    <a:gd name="T39" fmla="*/ 2 h 237"/>
                    <a:gd name="T40" fmla="*/ 33 w 137"/>
                    <a:gd name="T41" fmla="*/ 0 h 237"/>
                    <a:gd name="T42" fmla="*/ 23 w 137"/>
                    <a:gd name="T43" fmla="*/ 1 h 237"/>
                    <a:gd name="T44" fmla="*/ 14 w 137"/>
                    <a:gd name="T45" fmla="*/ 5 h 237"/>
                    <a:gd name="T46" fmla="*/ 6 w 137"/>
                    <a:gd name="T47" fmla="*/ 13 h 237"/>
                    <a:gd name="T48" fmla="*/ 0 w 137"/>
                    <a:gd name="T49" fmla="*/ 23 h 2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
                    <a:gd name="T76" fmla="*/ 0 h 237"/>
                    <a:gd name="T77" fmla="*/ 137 w 137"/>
                    <a:gd name="T78" fmla="*/ 237 h 2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 h="237">
                      <a:moveTo>
                        <a:pt x="0" y="47"/>
                      </a:moveTo>
                      <a:lnTo>
                        <a:pt x="0" y="68"/>
                      </a:lnTo>
                      <a:lnTo>
                        <a:pt x="16" y="96"/>
                      </a:lnTo>
                      <a:lnTo>
                        <a:pt x="16" y="151"/>
                      </a:lnTo>
                      <a:lnTo>
                        <a:pt x="3" y="176"/>
                      </a:lnTo>
                      <a:lnTo>
                        <a:pt x="3" y="202"/>
                      </a:lnTo>
                      <a:lnTo>
                        <a:pt x="22" y="216"/>
                      </a:lnTo>
                      <a:lnTo>
                        <a:pt x="40" y="227"/>
                      </a:lnTo>
                      <a:lnTo>
                        <a:pt x="56" y="234"/>
                      </a:lnTo>
                      <a:lnTo>
                        <a:pt x="72" y="237"/>
                      </a:lnTo>
                      <a:lnTo>
                        <a:pt x="89" y="234"/>
                      </a:lnTo>
                      <a:lnTo>
                        <a:pt x="105" y="226"/>
                      </a:lnTo>
                      <a:lnTo>
                        <a:pt x="121" y="211"/>
                      </a:lnTo>
                      <a:lnTo>
                        <a:pt x="137" y="189"/>
                      </a:lnTo>
                      <a:lnTo>
                        <a:pt x="114" y="151"/>
                      </a:lnTo>
                      <a:lnTo>
                        <a:pt x="114" y="74"/>
                      </a:lnTo>
                      <a:lnTo>
                        <a:pt x="130" y="53"/>
                      </a:lnTo>
                      <a:lnTo>
                        <a:pt x="117" y="32"/>
                      </a:lnTo>
                      <a:lnTo>
                        <a:pt x="102" y="15"/>
                      </a:lnTo>
                      <a:lnTo>
                        <a:pt x="84" y="5"/>
                      </a:lnTo>
                      <a:lnTo>
                        <a:pt x="66" y="0"/>
                      </a:lnTo>
                      <a:lnTo>
                        <a:pt x="46" y="3"/>
                      </a:lnTo>
                      <a:lnTo>
                        <a:pt x="28" y="11"/>
                      </a:lnTo>
                      <a:lnTo>
                        <a:pt x="13" y="26"/>
                      </a:lnTo>
                      <a:lnTo>
                        <a:pt x="0" y="47"/>
                      </a:lnTo>
                      <a:close/>
                    </a:path>
                  </a:pathLst>
                </a:custGeom>
                <a:solidFill>
                  <a:srgbClr val="7F686D"/>
                </a:solidFill>
                <a:ln w="9525">
                  <a:noFill/>
                  <a:round/>
                  <a:headEnd/>
                  <a:tailEnd/>
                </a:ln>
              </p:spPr>
              <p:txBody>
                <a:bodyPr/>
                <a:lstStyle/>
                <a:p>
                  <a:endParaRPr lang="en-US" sz="1725"/>
                </a:p>
              </p:txBody>
            </p:sp>
            <p:sp>
              <p:nvSpPr>
                <p:cNvPr id="5720" name="Freeform 293"/>
                <p:cNvSpPr>
                  <a:spLocks/>
                </p:cNvSpPr>
                <p:nvPr/>
              </p:nvSpPr>
              <p:spPr bwMode="auto">
                <a:xfrm>
                  <a:off x="616" y="963"/>
                  <a:ext cx="412" cy="37"/>
                </a:xfrm>
                <a:custGeom>
                  <a:avLst/>
                  <a:gdLst>
                    <a:gd name="T0" fmla="*/ 0 w 825"/>
                    <a:gd name="T1" fmla="*/ 4 h 75"/>
                    <a:gd name="T2" fmla="*/ 0 w 825"/>
                    <a:gd name="T3" fmla="*/ 37 h 75"/>
                    <a:gd name="T4" fmla="*/ 412 w 825"/>
                    <a:gd name="T5" fmla="*/ 34 h 75"/>
                    <a:gd name="T6" fmla="*/ 412 w 825"/>
                    <a:gd name="T7" fmla="*/ 0 h 75"/>
                    <a:gd name="T8" fmla="*/ 0 w 825"/>
                    <a:gd name="T9" fmla="*/ 4 h 75"/>
                    <a:gd name="T10" fmla="*/ 0 60000 65536"/>
                    <a:gd name="T11" fmla="*/ 0 60000 65536"/>
                    <a:gd name="T12" fmla="*/ 0 60000 65536"/>
                    <a:gd name="T13" fmla="*/ 0 60000 65536"/>
                    <a:gd name="T14" fmla="*/ 0 60000 65536"/>
                    <a:gd name="T15" fmla="*/ 0 w 825"/>
                    <a:gd name="T16" fmla="*/ 0 h 75"/>
                    <a:gd name="T17" fmla="*/ 825 w 825"/>
                    <a:gd name="T18" fmla="*/ 75 h 75"/>
                  </a:gdLst>
                  <a:ahLst/>
                  <a:cxnLst>
                    <a:cxn ang="T10">
                      <a:pos x="T0" y="T1"/>
                    </a:cxn>
                    <a:cxn ang="T11">
                      <a:pos x="T2" y="T3"/>
                    </a:cxn>
                    <a:cxn ang="T12">
                      <a:pos x="T4" y="T5"/>
                    </a:cxn>
                    <a:cxn ang="T13">
                      <a:pos x="T6" y="T7"/>
                    </a:cxn>
                    <a:cxn ang="T14">
                      <a:pos x="T8" y="T9"/>
                    </a:cxn>
                  </a:cxnLst>
                  <a:rect l="T15" t="T16" r="T17" b="T18"/>
                  <a:pathLst>
                    <a:path w="825" h="75">
                      <a:moveTo>
                        <a:pt x="0" y="9"/>
                      </a:moveTo>
                      <a:lnTo>
                        <a:pt x="0" y="75"/>
                      </a:lnTo>
                      <a:lnTo>
                        <a:pt x="825" y="69"/>
                      </a:lnTo>
                      <a:lnTo>
                        <a:pt x="825" y="0"/>
                      </a:lnTo>
                      <a:lnTo>
                        <a:pt x="0" y="9"/>
                      </a:lnTo>
                      <a:close/>
                    </a:path>
                  </a:pathLst>
                </a:custGeom>
                <a:solidFill>
                  <a:srgbClr val="002800"/>
                </a:solidFill>
                <a:ln w="9525">
                  <a:noFill/>
                  <a:round/>
                  <a:headEnd/>
                  <a:tailEnd/>
                </a:ln>
              </p:spPr>
              <p:txBody>
                <a:bodyPr/>
                <a:lstStyle/>
                <a:p>
                  <a:endParaRPr lang="en-US" sz="1725"/>
                </a:p>
              </p:txBody>
            </p:sp>
            <p:sp>
              <p:nvSpPr>
                <p:cNvPr id="5721" name="Rectangle 294"/>
                <p:cNvSpPr>
                  <a:spLocks noChangeArrowheads="1"/>
                </p:cNvSpPr>
                <p:nvPr/>
              </p:nvSpPr>
              <p:spPr bwMode="auto">
                <a:xfrm>
                  <a:off x="675" y="972"/>
                  <a:ext cx="15" cy="22"/>
                </a:xfrm>
                <a:prstGeom prst="rect">
                  <a:avLst/>
                </a:prstGeom>
                <a:solidFill>
                  <a:srgbClr val="757C00"/>
                </a:solidFill>
                <a:ln w="9525">
                  <a:noFill/>
                  <a:miter lim="800000"/>
                  <a:headEnd/>
                  <a:tailEnd/>
                </a:ln>
              </p:spPr>
              <p:txBody>
                <a:bodyPr/>
                <a:lstStyle/>
                <a:p>
                  <a:endParaRPr lang="en-US" sz="1725"/>
                </a:p>
              </p:txBody>
            </p:sp>
            <p:sp>
              <p:nvSpPr>
                <p:cNvPr id="5722" name="Rectangle 295"/>
                <p:cNvSpPr>
                  <a:spLocks noChangeArrowheads="1"/>
                </p:cNvSpPr>
                <p:nvPr/>
              </p:nvSpPr>
              <p:spPr bwMode="auto">
                <a:xfrm>
                  <a:off x="849" y="968"/>
                  <a:ext cx="92" cy="19"/>
                </a:xfrm>
                <a:prstGeom prst="rect">
                  <a:avLst/>
                </a:prstGeom>
                <a:solidFill>
                  <a:srgbClr val="757C00"/>
                </a:solidFill>
                <a:ln w="9525">
                  <a:noFill/>
                  <a:miter lim="800000"/>
                  <a:headEnd/>
                  <a:tailEnd/>
                </a:ln>
              </p:spPr>
              <p:txBody>
                <a:bodyPr/>
                <a:lstStyle/>
                <a:p>
                  <a:endParaRPr lang="en-US" sz="1725"/>
                </a:p>
              </p:txBody>
            </p:sp>
            <p:sp>
              <p:nvSpPr>
                <p:cNvPr id="5723" name="Rectangle 296"/>
                <p:cNvSpPr>
                  <a:spLocks noChangeArrowheads="1"/>
                </p:cNvSpPr>
                <p:nvPr/>
              </p:nvSpPr>
              <p:spPr bwMode="auto">
                <a:xfrm>
                  <a:off x="954" y="972"/>
                  <a:ext cx="18" cy="16"/>
                </a:xfrm>
                <a:prstGeom prst="rect">
                  <a:avLst/>
                </a:prstGeom>
                <a:solidFill>
                  <a:srgbClr val="757C00"/>
                </a:solidFill>
                <a:ln w="9525">
                  <a:noFill/>
                  <a:miter lim="800000"/>
                  <a:headEnd/>
                  <a:tailEnd/>
                </a:ln>
              </p:spPr>
              <p:txBody>
                <a:bodyPr/>
                <a:lstStyle/>
                <a:p>
                  <a:endParaRPr lang="en-US" sz="1725"/>
                </a:p>
              </p:txBody>
            </p:sp>
            <p:sp>
              <p:nvSpPr>
                <p:cNvPr id="5724" name="Rectangle 297"/>
                <p:cNvSpPr>
                  <a:spLocks noChangeArrowheads="1"/>
                </p:cNvSpPr>
                <p:nvPr/>
              </p:nvSpPr>
              <p:spPr bwMode="auto">
                <a:xfrm>
                  <a:off x="986" y="973"/>
                  <a:ext cx="26" cy="15"/>
                </a:xfrm>
                <a:prstGeom prst="rect">
                  <a:avLst/>
                </a:prstGeom>
                <a:solidFill>
                  <a:srgbClr val="757C00"/>
                </a:solidFill>
                <a:ln w="9525">
                  <a:noFill/>
                  <a:miter lim="800000"/>
                  <a:headEnd/>
                  <a:tailEnd/>
                </a:ln>
              </p:spPr>
              <p:txBody>
                <a:bodyPr/>
                <a:lstStyle/>
                <a:p>
                  <a:endParaRPr lang="en-US" sz="1725"/>
                </a:p>
              </p:txBody>
            </p:sp>
            <p:sp>
              <p:nvSpPr>
                <p:cNvPr id="5725" name="Rectangle 298"/>
                <p:cNvSpPr>
                  <a:spLocks noChangeArrowheads="1"/>
                </p:cNvSpPr>
                <p:nvPr/>
              </p:nvSpPr>
              <p:spPr bwMode="auto">
                <a:xfrm>
                  <a:off x="633" y="1013"/>
                  <a:ext cx="30" cy="20"/>
                </a:xfrm>
                <a:prstGeom prst="rect">
                  <a:avLst/>
                </a:prstGeom>
                <a:solidFill>
                  <a:srgbClr val="002800"/>
                </a:solidFill>
                <a:ln w="9525">
                  <a:noFill/>
                  <a:miter lim="800000"/>
                  <a:headEnd/>
                  <a:tailEnd/>
                </a:ln>
              </p:spPr>
              <p:txBody>
                <a:bodyPr/>
                <a:lstStyle/>
                <a:p>
                  <a:endParaRPr lang="en-US" sz="1725"/>
                </a:p>
              </p:txBody>
            </p:sp>
            <p:sp>
              <p:nvSpPr>
                <p:cNvPr id="5726" name="Rectangle 299"/>
                <p:cNvSpPr>
                  <a:spLocks noChangeArrowheads="1"/>
                </p:cNvSpPr>
                <p:nvPr/>
              </p:nvSpPr>
              <p:spPr bwMode="auto">
                <a:xfrm>
                  <a:off x="633" y="1058"/>
                  <a:ext cx="30" cy="19"/>
                </a:xfrm>
                <a:prstGeom prst="rect">
                  <a:avLst/>
                </a:prstGeom>
                <a:solidFill>
                  <a:srgbClr val="002800"/>
                </a:solidFill>
                <a:ln w="9525">
                  <a:noFill/>
                  <a:miter lim="800000"/>
                  <a:headEnd/>
                  <a:tailEnd/>
                </a:ln>
              </p:spPr>
              <p:txBody>
                <a:bodyPr/>
                <a:lstStyle/>
                <a:p>
                  <a:endParaRPr lang="en-US" sz="1725"/>
                </a:p>
              </p:txBody>
            </p:sp>
            <p:sp>
              <p:nvSpPr>
                <p:cNvPr id="5727" name="Rectangle 300"/>
                <p:cNvSpPr>
                  <a:spLocks noChangeArrowheads="1"/>
                </p:cNvSpPr>
                <p:nvPr/>
              </p:nvSpPr>
              <p:spPr bwMode="auto">
                <a:xfrm>
                  <a:off x="633" y="1094"/>
                  <a:ext cx="23" cy="20"/>
                </a:xfrm>
                <a:prstGeom prst="rect">
                  <a:avLst/>
                </a:prstGeom>
                <a:solidFill>
                  <a:srgbClr val="002800"/>
                </a:solidFill>
                <a:ln w="9525">
                  <a:noFill/>
                  <a:miter lim="800000"/>
                  <a:headEnd/>
                  <a:tailEnd/>
                </a:ln>
              </p:spPr>
              <p:txBody>
                <a:bodyPr/>
                <a:lstStyle/>
                <a:p>
                  <a:endParaRPr lang="en-US" sz="1725"/>
                </a:p>
              </p:txBody>
            </p:sp>
            <p:sp>
              <p:nvSpPr>
                <p:cNvPr id="5728" name="Rectangle 301"/>
                <p:cNvSpPr>
                  <a:spLocks noChangeArrowheads="1"/>
                </p:cNvSpPr>
                <p:nvPr/>
              </p:nvSpPr>
              <p:spPr bwMode="auto">
                <a:xfrm>
                  <a:off x="844" y="1091"/>
                  <a:ext cx="24" cy="19"/>
                </a:xfrm>
                <a:prstGeom prst="rect">
                  <a:avLst/>
                </a:prstGeom>
                <a:solidFill>
                  <a:srgbClr val="002800"/>
                </a:solidFill>
                <a:ln w="9525">
                  <a:noFill/>
                  <a:miter lim="800000"/>
                  <a:headEnd/>
                  <a:tailEnd/>
                </a:ln>
              </p:spPr>
              <p:txBody>
                <a:bodyPr/>
                <a:lstStyle/>
                <a:p>
                  <a:endParaRPr lang="en-US" sz="1725"/>
                </a:p>
              </p:txBody>
            </p:sp>
            <p:sp>
              <p:nvSpPr>
                <p:cNvPr id="5729" name="Rectangle 302"/>
                <p:cNvSpPr>
                  <a:spLocks noChangeArrowheads="1"/>
                </p:cNvSpPr>
                <p:nvPr/>
              </p:nvSpPr>
              <p:spPr bwMode="auto">
                <a:xfrm>
                  <a:off x="633" y="1146"/>
                  <a:ext cx="36" cy="19"/>
                </a:xfrm>
                <a:prstGeom prst="rect">
                  <a:avLst/>
                </a:prstGeom>
                <a:solidFill>
                  <a:srgbClr val="002800"/>
                </a:solidFill>
                <a:ln w="9525">
                  <a:noFill/>
                  <a:miter lim="800000"/>
                  <a:headEnd/>
                  <a:tailEnd/>
                </a:ln>
              </p:spPr>
              <p:txBody>
                <a:bodyPr/>
                <a:lstStyle/>
                <a:p>
                  <a:endParaRPr lang="en-US" sz="1725"/>
                </a:p>
              </p:txBody>
            </p:sp>
            <p:sp>
              <p:nvSpPr>
                <p:cNvPr id="5730" name="Rectangle 303"/>
                <p:cNvSpPr>
                  <a:spLocks noChangeArrowheads="1"/>
                </p:cNvSpPr>
                <p:nvPr/>
              </p:nvSpPr>
              <p:spPr bwMode="auto">
                <a:xfrm>
                  <a:off x="633" y="1228"/>
                  <a:ext cx="36" cy="19"/>
                </a:xfrm>
                <a:prstGeom prst="rect">
                  <a:avLst/>
                </a:prstGeom>
                <a:solidFill>
                  <a:srgbClr val="002800"/>
                </a:solidFill>
                <a:ln w="9525">
                  <a:noFill/>
                  <a:miter lim="800000"/>
                  <a:headEnd/>
                  <a:tailEnd/>
                </a:ln>
              </p:spPr>
              <p:txBody>
                <a:bodyPr/>
                <a:lstStyle/>
                <a:p>
                  <a:endParaRPr lang="en-US" sz="1725"/>
                </a:p>
              </p:txBody>
            </p:sp>
            <p:sp>
              <p:nvSpPr>
                <p:cNvPr id="5731" name="Rectangle 304"/>
                <p:cNvSpPr>
                  <a:spLocks noChangeArrowheads="1"/>
                </p:cNvSpPr>
                <p:nvPr/>
              </p:nvSpPr>
              <p:spPr bwMode="auto">
                <a:xfrm>
                  <a:off x="633" y="1279"/>
                  <a:ext cx="36" cy="19"/>
                </a:xfrm>
                <a:prstGeom prst="rect">
                  <a:avLst/>
                </a:prstGeom>
                <a:solidFill>
                  <a:srgbClr val="002800"/>
                </a:solidFill>
                <a:ln w="9525">
                  <a:noFill/>
                  <a:miter lim="800000"/>
                  <a:headEnd/>
                  <a:tailEnd/>
                </a:ln>
              </p:spPr>
              <p:txBody>
                <a:bodyPr/>
                <a:lstStyle/>
                <a:p>
                  <a:endParaRPr lang="en-US" sz="1725"/>
                </a:p>
              </p:txBody>
            </p:sp>
            <p:sp>
              <p:nvSpPr>
                <p:cNvPr id="5732" name="Rectangle 305"/>
                <p:cNvSpPr>
                  <a:spLocks noChangeArrowheads="1"/>
                </p:cNvSpPr>
                <p:nvPr/>
              </p:nvSpPr>
              <p:spPr bwMode="auto">
                <a:xfrm>
                  <a:off x="682" y="1013"/>
                  <a:ext cx="25" cy="20"/>
                </a:xfrm>
                <a:prstGeom prst="rect">
                  <a:avLst/>
                </a:prstGeom>
                <a:solidFill>
                  <a:srgbClr val="002800"/>
                </a:solidFill>
                <a:ln w="9525">
                  <a:noFill/>
                  <a:miter lim="800000"/>
                  <a:headEnd/>
                  <a:tailEnd/>
                </a:ln>
              </p:spPr>
              <p:txBody>
                <a:bodyPr/>
                <a:lstStyle/>
                <a:p>
                  <a:endParaRPr lang="en-US" sz="1725"/>
                </a:p>
              </p:txBody>
            </p:sp>
            <p:sp>
              <p:nvSpPr>
                <p:cNvPr id="5733" name="Rectangle 306"/>
                <p:cNvSpPr>
                  <a:spLocks noChangeArrowheads="1"/>
                </p:cNvSpPr>
                <p:nvPr/>
              </p:nvSpPr>
              <p:spPr bwMode="auto">
                <a:xfrm>
                  <a:off x="682" y="1058"/>
                  <a:ext cx="25" cy="19"/>
                </a:xfrm>
                <a:prstGeom prst="rect">
                  <a:avLst/>
                </a:prstGeom>
                <a:solidFill>
                  <a:srgbClr val="002800"/>
                </a:solidFill>
                <a:ln w="9525">
                  <a:noFill/>
                  <a:miter lim="800000"/>
                  <a:headEnd/>
                  <a:tailEnd/>
                </a:ln>
              </p:spPr>
              <p:txBody>
                <a:bodyPr/>
                <a:lstStyle/>
                <a:p>
                  <a:endParaRPr lang="en-US" sz="1725"/>
                </a:p>
              </p:txBody>
            </p:sp>
            <p:sp>
              <p:nvSpPr>
                <p:cNvPr id="5734" name="Rectangle 307"/>
                <p:cNvSpPr>
                  <a:spLocks noChangeArrowheads="1"/>
                </p:cNvSpPr>
                <p:nvPr/>
              </p:nvSpPr>
              <p:spPr bwMode="auto">
                <a:xfrm>
                  <a:off x="671" y="1094"/>
                  <a:ext cx="19" cy="20"/>
                </a:xfrm>
                <a:prstGeom prst="rect">
                  <a:avLst/>
                </a:prstGeom>
                <a:solidFill>
                  <a:srgbClr val="002800"/>
                </a:solidFill>
                <a:ln w="9525">
                  <a:noFill/>
                  <a:miter lim="800000"/>
                  <a:headEnd/>
                  <a:tailEnd/>
                </a:ln>
              </p:spPr>
              <p:txBody>
                <a:bodyPr/>
                <a:lstStyle/>
                <a:p>
                  <a:endParaRPr lang="en-US" sz="1725"/>
                </a:p>
              </p:txBody>
            </p:sp>
            <p:sp>
              <p:nvSpPr>
                <p:cNvPr id="5735" name="Rectangle 308"/>
                <p:cNvSpPr>
                  <a:spLocks noChangeArrowheads="1"/>
                </p:cNvSpPr>
                <p:nvPr/>
              </p:nvSpPr>
              <p:spPr bwMode="auto">
                <a:xfrm>
                  <a:off x="882" y="1091"/>
                  <a:ext cx="20" cy="19"/>
                </a:xfrm>
                <a:prstGeom prst="rect">
                  <a:avLst/>
                </a:prstGeom>
                <a:solidFill>
                  <a:srgbClr val="002800"/>
                </a:solidFill>
                <a:ln w="9525">
                  <a:noFill/>
                  <a:miter lim="800000"/>
                  <a:headEnd/>
                  <a:tailEnd/>
                </a:ln>
              </p:spPr>
              <p:txBody>
                <a:bodyPr/>
                <a:lstStyle/>
                <a:p>
                  <a:endParaRPr lang="en-US" sz="1725"/>
                </a:p>
              </p:txBody>
            </p:sp>
            <p:sp>
              <p:nvSpPr>
                <p:cNvPr id="5736" name="Rectangle 309"/>
                <p:cNvSpPr>
                  <a:spLocks noChangeArrowheads="1"/>
                </p:cNvSpPr>
                <p:nvPr/>
              </p:nvSpPr>
              <p:spPr bwMode="auto">
                <a:xfrm>
                  <a:off x="691" y="1146"/>
                  <a:ext cx="30" cy="19"/>
                </a:xfrm>
                <a:prstGeom prst="rect">
                  <a:avLst/>
                </a:prstGeom>
                <a:solidFill>
                  <a:srgbClr val="002800"/>
                </a:solidFill>
                <a:ln w="9525">
                  <a:noFill/>
                  <a:miter lim="800000"/>
                  <a:headEnd/>
                  <a:tailEnd/>
                </a:ln>
              </p:spPr>
              <p:txBody>
                <a:bodyPr/>
                <a:lstStyle/>
                <a:p>
                  <a:endParaRPr lang="en-US" sz="1725"/>
                </a:p>
              </p:txBody>
            </p:sp>
            <p:sp>
              <p:nvSpPr>
                <p:cNvPr id="5737" name="Rectangle 310"/>
                <p:cNvSpPr>
                  <a:spLocks noChangeArrowheads="1"/>
                </p:cNvSpPr>
                <p:nvPr/>
              </p:nvSpPr>
              <p:spPr bwMode="auto">
                <a:xfrm>
                  <a:off x="691" y="1228"/>
                  <a:ext cx="30" cy="19"/>
                </a:xfrm>
                <a:prstGeom prst="rect">
                  <a:avLst/>
                </a:prstGeom>
                <a:solidFill>
                  <a:srgbClr val="002800"/>
                </a:solidFill>
                <a:ln w="9525">
                  <a:noFill/>
                  <a:miter lim="800000"/>
                  <a:headEnd/>
                  <a:tailEnd/>
                </a:ln>
              </p:spPr>
              <p:txBody>
                <a:bodyPr/>
                <a:lstStyle/>
                <a:p>
                  <a:endParaRPr lang="en-US" sz="1725"/>
                </a:p>
              </p:txBody>
            </p:sp>
            <p:sp>
              <p:nvSpPr>
                <p:cNvPr id="5738" name="Rectangle 311"/>
                <p:cNvSpPr>
                  <a:spLocks noChangeArrowheads="1"/>
                </p:cNvSpPr>
                <p:nvPr/>
              </p:nvSpPr>
              <p:spPr bwMode="auto">
                <a:xfrm>
                  <a:off x="691" y="1279"/>
                  <a:ext cx="30" cy="19"/>
                </a:xfrm>
                <a:prstGeom prst="rect">
                  <a:avLst/>
                </a:prstGeom>
                <a:solidFill>
                  <a:srgbClr val="002800"/>
                </a:solidFill>
                <a:ln w="9525">
                  <a:noFill/>
                  <a:miter lim="800000"/>
                  <a:headEnd/>
                  <a:tailEnd/>
                </a:ln>
              </p:spPr>
              <p:txBody>
                <a:bodyPr/>
                <a:lstStyle/>
                <a:p>
                  <a:endParaRPr lang="en-US" sz="1725"/>
                </a:p>
              </p:txBody>
            </p:sp>
            <p:sp>
              <p:nvSpPr>
                <p:cNvPr id="5739" name="Rectangle 312"/>
                <p:cNvSpPr>
                  <a:spLocks noChangeArrowheads="1"/>
                </p:cNvSpPr>
                <p:nvPr/>
              </p:nvSpPr>
              <p:spPr bwMode="auto">
                <a:xfrm>
                  <a:off x="728" y="1015"/>
                  <a:ext cx="106" cy="19"/>
                </a:xfrm>
                <a:prstGeom prst="rect">
                  <a:avLst/>
                </a:prstGeom>
                <a:solidFill>
                  <a:srgbClr val="002800"/>
                </a:solidFill>
                <a:ln w="9525">
                  <a:noFill/>
                  <a:miter lim="800000"/>
                  <a:headEnd/>
                  <a:tailEnd/>
                </a:ln>
              </p:spPr>
              <p:txBody>
                <a:bodyPr/>
                <a:lstStyle/>
                <a:p>
                  <a:endParaRPr lang="en-US" sz="1725"/>
                </a:p>
              </p:txBody>
            </p:sp>
            <p:sp>
              <p:nvSpPr>
                <p:cNvPr id="5740" name="Rectangle 313"/>
                <p:cNvSpPr>
                  <a:spLocks noChangeArrowheads="1"/>
                </p:cNvSpPr>
                <p:nvPr/>
              </p:nvSpPr>
              <p:spPr bwMode="auto">
                <a:xfrm>
                  <a:off x="728" y="1059"/>
                  <a:ext cx="106" cy="19"/>
                </a:xfrm>
                <a:prstGeom prst="rect">
                  <a:avLst/>
                </a:prstGeom>
                <a:solidFill>
                  <a:srgbClr val="002800"/>
                </a:solidFill>
                <a:ln w="9525">
                  <a:noFill/>
                  <a:miter lim="800000"/>
                  <a:headEnd/>
                  <a:tailEnd/>
                </a:ln>
              </p:spPr>
              <p:txBody>
                <a:bodyPr/>
                <a:lstStyle/>
                <a:p>
                  <a:endParaRPr lang="en-US" sz="1725"/>
                </a:p>
              </p:txBody>
            </p:sp>
            <p:sp>
              <p:nvSpPr>
                <p:cNvPr id="5741" name="Rectangle 314"/>
                <p:cNvSpPr>
                  <a:spLocks noChangeArrowheads="1"/>
                </p:cNvSpPr>
                <p:nvPr/>
              </p:nvSpPr>
              <p:spPr bwMode="auto">
                <a:xfrm>
                  <a:off x="706" y="1096"/>
                  <a:ext cx="81" cy="19"/>
                </a:xfrm>
                <a:prstGeom prst="rect">
                  <a:avLst/>
                </a:prstGeom>
                <a:solidFill>
                  <a:srgbClr val="002800"/>
                </a:solidFill>
                <a:ln w="9525">
                  <a:noFill/>
                  <a:miter lim="800000"/>
                  <a:headEnd/>
                  <a:tailEnd/>
                </a:ln>
              </p:spPr>
              <p:txBody>
                <a:bodyPr/>
                <a:lstStyle/>
                <a:p>
                  <a:endParaRPr lang="en-US" sz="1725"/>
                </a:p>
              </p:txBody>
            </p:sp>
            <p:sp>
              <p:nvSpPr>
                <p:cNvPr id="5742" name="Rectangle 315"/>
                <p:cNvSpPr>
                  <a:spLocks noChangeArrowheads="1"/>
                </p:cNvSpPr>
                <p:nvPr/>
              </p:nvSpPr>
              <p:spPr bwMode="auto">
                <a:xfrm>
                  <a:off x="917" y="1092"/>
                  <a:ext cx="80" cy="20"/>
                </a:xfrm>
                <a:prstGeom prst="rect">
                  <a:avLst/>
                </a:prstGeom>
                <a:solidFill>
                  <a:srgbClr val="002800"/>
                </a:solidFill>
                <a:ln w="9525">
                  <a:noFill/>
                  <a:miter lim="800000"/>
                  <a:headEnd/>
                  <a:tailEnd/>
                </a:ln>
              </p:spPr>
              <p:txBody>
                <a:bodyPr/>
                <a:lstStyle/>
                <a:p>
                  <a:endParaRPr lang="en-US" sz="1725"/>
                </a:p>
              </p:txBody>
            </p:sp>
            <p:sp>
              <p:nvSpPr>
                <p:cNvPr id="5743" name="Rectangle 316"/>
                <p:cNvSpPr>
                  <a:spLocks noChangeArrowheads="1"/>
                </p:cNvSpPr>
                <p:nvPr/>
              </p:nvSpPr>
              <p:spPr bwMode="auto">
                <a:xfrm>
                  <a:off x="746" y="1147"/>
                  <a:ext cx="126" cy="20"/>
                </a:xfrm>
                <a:prstGeom prst="rect">
                  <a:avLst/>
                </a:prstGeom>
                <a:solidFill>
                  <a:srgbClr val="002800"/>
                </a:solidFill>
                <a:ln w="9525">
                  <a:noFill/>
                  <a:miter lim="800000"/>
                  <a:headEnd/>
                  <a:tailEnd/>
                </a:ln>
              </p:spPr>
              <p:txBody>
                <a:bodyPr/>
                <a:lstStyle/>
                <a:p>
                  <a:endParaRPr lang="en-US" sz="1725"/>
                </a:p>
              </p:txBody>
            </p:sp>
            <p:sp>
              <p:nvSpPr>
                <p:cNvPr id="5744" name="Rectangle 317"/>
                <p:cNvSpPr>
                  <a:spLocks noChangeArrowheads="1"/>
                </p:cNvSpPr>
                <p:nvPr/>
              </p:nvSpPr>
              <p:spPr bwMode="auto">
                <a:xfrm>
                  <a:off x="746" y="1229"/>
                  <a:ext cx="126" cy="19"/>
                </a:xfrm>
                <a:prstGeom prst="rect">
                  <a:avLst/>
                </a:prstGeom>
                <a:solidFill>
                  <a:srgbClr val="002800"/>
                </a:solidFill>
                <a:ln w="9525">
                  <a:noFill/>
                  <a:miter lim="800000"/>
                  <a:headEnd/>
                  <a:tailEnd/>
                </a:ln>
              </p:spPr>
              <p:txBody>
                <a:bodyPr/>
                <a:lstStyle/>
                <a:p>
                  <a:endParaRPr lang="en-US" sz="1725"/>
                </a:p>
              </p:txBody>
            </p:sp>
            <p:sp>
              <p:nvSpPr>
                <p:cNvPr id="5745" name="Rectangle 318"/>
                <p:cNvSpPr>
                  <a:spLocks noChangeArrowheads="1"/>
                </p:cNvSpPr>
                <p:nvPr/>
              </p:nvSpPr>
              <p:spPr bwMode="auto">
                <a:xfrm>
                  <a:off x="746" y="1281"/>
                  <a:ext cx="126" cy="19"/>
                </a:xfrm>
                <a:prstGeom prst="rect">
                  <a:avLst/>
                </a:prstGeom>
                <a:solidFill>
                  <a:srgbClr val="002800"/>
                </a:solidFill>
                <a:ln w="9525">
                  <a:noFill/>
                  <a:miter lim="800000"/>
                  <a:headEnd/>
                  <a:tailEnd/>
                </a:ln>
              </p:spPr>
              <p:txBody>
                <a:bodyPr/>
                <a:lstStyle/>
                <a:p>
                  <a:endParaRPr lang="en-US" sz="1725"/>
                </a:p>
              </p:txBody>
            </p:sp>
            <p:sp>
              <p:nvSpPr>
                <p:cNvPr id="5746" name="Rectangle 319"/>
                <p:cNvSpPr>
                  <a:spLocks noChangeArrowheads="1"/>
                </p:cNvSpPr>
                <p:nvPr/>
              </p:nvSpPr>
              <p:spPr bwMode="auto">
                <a:xfrm>
                  <a:off x="865" y="1016"/>
                  <a:ext cx="20" cy="14"/>
                </a:xfrm>
                <a:prstGeom prst="rect">
                  <a:avLst/>
                </a:prstGeom>
                <a:solidFill>
                  <a:srgbClr val="002800"/>
                </a:solidFill>
                <a:ln w="9525">
                  <a:noFill/>
                  <a:miter lim="800000"/>
                  <a:headEnd/>
                  <a:tailEnd/>
                </a:ln>
              </p:spPr>
              <p:txBody>
                <a:bodyPr/>
                <a:lstStyle/>
                <a:p>
                  <a:endParaRPr lang="en-US" sz="1725"/>
                </a:p>
              </p:txBody>
            </p:sp>
            <p:sp>
              <p:nvSpPr>
                <p:cNvPr id="5747" name="Rectangle 320"/>
                <p:cNvSpPr>
                  <a:spLocks noChangeArrowheads="1"/>
                </p:cNvSpPr>
                <p:nvPr/>
              </p:nvSpPr>
              <p:spPr bwMode="auto">
                <a:xfrm>
                  <a:off x="865" y="1061"/>
                  <a:ext cx="20" cy="13"/>
                </a:xfrm>
                <a:prstGeom prst="rect">
                  <a:avLst/>
                </a:prstGeom>
                <a:solidFill>
                  <a:srgbClr val="002800"/>
                </a:solidFill>
                <a:ln w="9525">
                  <a:noFill/>
                  <a:miter lim="800000"/>
                  <a:headEnd/>
                  <a:tailEnd/>
                </a:ln>
              </p:spPr>
              <p:txBody>
                <a:bodyPr/>
                <a:lstStyle/>
                <a:p>
                  <a:endParaRPr lang="en-US" sz="1725"/>
                </a:p>
              </p:txBody>
            </p:sp>
            <p:sp>
              <p:nvSpPr>
                <p:cNvPr id="5748" name="Rectangle 321"/>
                <p:cNvSpPr>
                  <a:spLocks noChangeArrowheads="1"/>
                </p:cNvSpPr>
                <p:nvPr/>
              </p:nvSpPr>
              <p:spPr bwMode="auto">
                <a:xfrm>
                  <a:off x="811" y="1097"/>
                  <a:ext cx="15" cy="14"/>
                </a:xfrm>
                <a:prstGeom prst="rect">
                  <a:avLst/>
                </a:prstGeom>
                <a:solidFill>
                  <a:srgbClr val="002800"/>
                </a:solidFill>
                <a:ln w="9525">
                  <a:noFill/>
                  <a:miter lim="800000"/>
                  <a:headEnd/>
                  <a:tailEnd/>
                </a:ln>
              </p:spPr>
              <p:txBody>
                <a:bodyPr/>
                <a:lstStyle/>
                <a:p>
                  <a:endParaRPr lang="en-US" sz="1725"/>
                </a:p>
              </p:txBody>
            </p:sp>
            <p:sp>
              <p:nvSpPr>
                <p:cNvPr id="5749" name="Rectangle 322"/>
                <p:cNvSpPr>
                  <a:spLocks noChangeArrowheads="1"/>
                </p:cNvSpPr>
                <p:nvPr/>
              </p:nvSpPr>
              <p:spPr bwMode="auto">
                <a:xfrm>
                  <a:off x="1021" y="1094"/>
                  <a:ext cx="15" cy="13"/>
                </a:xfrm>
                <a:prstGeom prst="rect">
                  <a:avLst/>
                </a:prstGeom>
                <a:solidFill>
                  <a:srgbClr val="002800"/>
                </a:solidFill>
                <a:ln w="9525">
                  <a:noFill/>
                  <a:miter lim="800000"/>
                  <a:headEnd/>
                  <a:tailEnd/>
                </a:ln>
              </p:spPr>
              <p:txBody>
                <a:bodyPr/>
                <a:lstStyle/>
                <a:p>
                  <a:endParaRPr lang="en-US" sz="1725"/>
                </a:p>
              </p:txBody>
            </p:sp>
            <p:sp>
              <p:nvSpPr>
                <p:cNvPr id="5750" name="Rectangle 323"/>
                <p:cNvSpPr>
                  <a:spLocks noChangeArrowheads="1"/>
                </p:cNvSpPr>
                <p:nvPr/>
              </p:nvSpPr>
              <p:spPr bwMode="auto">
                <a:xfrm>
                  <a:off x="909" y="1149"/>
                  <a:ext cx="22" cy="13"/>
                </a:xfrm>
                <a:prstGeom prst="rect">
                  <a:avLst/>
                </a:prstGeom>
                <a:solidFill>
                  <a:srgbClr val="002800"/>
                </a:solidFill>
                <a:ln w="9525">
                  <a:noFill/>
                  <a:miter lim="800000"/>
                  <a:headEnd/>
                  <a:tailEnd/>
                </a:ln>
              </p:spPr>
              <p:txBody>
                <a:bodyPr/>
                <a:lstStyle/>
                <a:p>
                  <a:endParaRPr lang="en-US" sz="1725"/>
                </a:p>
              </p:txBody>
            </p:sp>
            <p:sp>
              <p:nvSpPr>
                <p:cNvPr id="5751" name="Rectangle 324"/>
                <p:cNvSpPr>
                  <a:spLocks noChangeArrowheads="1"/>
                </p:cNvSpPr>
                <p:nvPr/>
              </p:nvSpPr>
              <p:spPr bwMode="auto">
                <a:xfrm>
                  <a:off x="909" y="1230"/>
                  <a:ext cx="22" cy="14"/>
                </a:xfrm>
                <a:prstGeom prst="rect">
                  <a:avLst/>
                </a:prstGeom>
                <a:solidFill>
                  <a:srgbClr val="002800"/>
                </a:solidFill>
                <a:ln w="9525">
                  <a:noFill/>
                  <a:miter lim="800000"/>
                  <a:headEnd/>
                  <a:tailEnd/>
                </a:ln>
              </p:spPr>
              <p:txBody>
                <a:bodyPr/>
                <a:lstStyle/>
                <a:p>
                  <a:endParaRPr lang="en-US" sz="1725"/>
                </a:p>
              </p:txBody>
            </p:sp>
            <p:sp>
              <p:nvSpPr>
                <p:cNvPr id="5752" name="Rectangle 325"/>
                <p:cNvSpPr>
                  <a:spLocks noChangeArrowheads="1"/>
                </p:cNvSpPr>
                <p:nvPr/>
              </p:nvSpPr>
              <p:spPr bwMode="auto">
                <a:xfrm>
                  <a:off x="909" y="1282"/>
                  <a:ext cx="22" cy="14"/>
                </a:xfrm>
                <a:prstGeom prst="rect">
                  <a:avLst/>
                </a:prstGeom>
                <a:solidFill>
                  <a:srgbClr val="002800"/>
                </a:solidFill>
                <a:ln w="9525">
                  <a:noFill/>
                  <a:miter lim="800000"/>
                  <a:headEnd/>
                  <a:tailEnd/>
                </a:ln>
              </p:spPr>
              <p:txBody>
                <a:bodyPr/>
                <a:lstStyle/>
                <a:p>
                  <a:endParaRPr lang="en-US" sz="1725"/>
                </a:p>
              </p:txBody>
            </p:sp>
            <p:sp>
              <p:nvSpPr>
                <p:cNvPr id="5753" name="Freeform 326"/>
                <p:cNvSpPr>
                  <a:spLocks/>
                </p:cNvSpPr>
                <p:nvPr/>
              </p:nvSpPr>
              <p:spPr bwMode="auto">
                <a:xfrm>
                  <a:off x="981" y="1382"/>
                  <a:ext cx="51" cy="53"/>
                </a:xfrm>
                <a:custGeom>
                  <a:avLst/>
                  <a:gdLst>
                    <a:gd name="T0" fmla="*/ 26 w 102"/>
                    <a:gd name="T1" fmla="*/ 0 h 106"/>
                    <a:gd name="T2" fmla="*/ 30 w 102"/>
                    <a:gd name="T3" fmla="*/ 1 h 106"/>
                    <a:gd name="T4" fmla="*/ 35 w 102"/>
                    <a:gd name="T5" fmla="*/ 3 h 106"/>
                    <a:gd name="T6" fmla="*/ 40 w 102"/>
                    <a:gd name="T7" fmla="*/ 5 h 106"/>
                    <a:gd name="T8" fmla="*/ 44 w 102"/>
                    <a:gd name="T9" fmla="*/ 8 h 106"/>
                    <a:gd name="T10" fmla="*/ 46 w 102"/>
                    <a:gd name="T11" fmla="*/ 12 h 106"/>
                    <a:gd name="T12" fmla="*/ 49 w 102"/>
                    <a:gd name="T13" fmla="*/ 16 h 106"/>
                    <a:gd name="T14" fmla="*/ 50 w 102"/>
                    <a:gd name="T15" fmla="*/ 22 h 106"/>
                    <a:gd name="T16" fmla="*/ 51 w 102"/>
                    <a:gd name="T17" fmla="*/ 27 h 106"/>
                    <a:gd name="T18" fmla="*/ 50 w 102"/>
                    <a:gd name="T19" fmla="*/ 31 h 106"/>
                    <a:gd name="T20" fmla="*/ 49 w 102"/>
                    <a:gd name="T21" fmla="*/ 37 h 106"/>
                    <a:gd name="T22" fmla="*/ 46 w 102"/>
                    <a:gd name="T23" fmla="*/ 42 h 106"/>
                    <a:gd name="T24" fmla="*/ 44 w 102"/>
                    <a:gd name="T25" fmla="*/ 45 h 106"/>
                    <a:gd name="T26" fmla="*/ 40 w 102"/>
                    <a:gd name="T27" fmla="*/ 49 h 106"/>
                    <a:gd name="T28" fmla="*/ 35 w 102"/>
                    <a:gd name="T29" fmla="*/ 51 h 106"/>
                    <a:gd name="T30" fmla="*/ 30 w 102"/>
                    <a:gd name="T31" fmla="*/ 53 h 106"/>
                    <a:gd name="T32" fmla="*/ 26 w 102"/>
                    <a:gd name="T33" fmla="*/ 53 h 106"/>
                    <a:gd name="T34" fmla="*/ 21 w 102"/>
                    <a:gd name="T35" fmla="*/ 53 h 106"/>
                    <a:gd name="T36" fmla="*/ 15 w 102"/>
                    <a:gd name="T37" fmla="*/ 51 h 106"/>
                    <a:gd name="T38" fmla="*/ 12 w 102"/>
                    <a:gd name="T39" fmla="*/ 49 h 106"/>
                    <a:gd name="T40" fmla="*/ 7 w 102"/>
                    <a:gd name="T41" fmla="*/ 45 h 106"/>
                    <a:gd name="T42" fmla="*/ 5 w 102"/>
                    <a:gd name="T43" fmla="*/ 42 h 106"/>
                    <a:gd name="T44" fmla="*/ 3 w 102"/>
                    <a:gd name="T45" fmla="*/ 37 h 106"/>
                    <a:gd name="T46" fmla="*/ 1 w 102"/>
                    <a:gd name="T47" fmla="*/ 31 h 106"/>
                    <a:gd name="T48" fmla="*/ 0 w 102"/>
                    <a:gd name="T49" fmla="*/ 27 h 106"/>
                    <a:gd name="T50" fmla="*/ 1 w 102"/>
                    <a:gd name="T51" fmla="*/ 22 h 106"/>
                    <a:gd name="T52" fmla="*/ 3 w 102"/>
                    <a:gd name="T53" fmla="*/ 16 h 106"/>
                    <a:gd name="T54" fmla="*/ 5 w 102"/>
                    <a:gd name="T55" fmla="*/ 12 h 106"/>
                    <a:gd name="T56" fmla="*/ 7 w 102"/>
                    <a:gd name="T57" fmla="*/ 8 h 106"/>
                    <a:gd name="T58" fmla="*/ 12 w 102"/>
                    <a:gd name="T59" fmla="*/ 5 h 106"/>
                    <a:gd name="T60" fmla="*/ 15 w 102"/>
                    <a:gd name="T61" fmla="*/ 3 h 106"/>
                    <a:gd name="T62" fmla="*/ 21 w 102"/>
                    <a:gd name="T63" fmla="*/ 1 h 106"/>
                    <a:gd name="T64" fmla="*/ 26 w 102"/>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
                    <a:gd name="T100" fmla="*/ 0 h 106"/>
                    <a:gd name="T101" fmla="*/ 102 w 102"/>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 h="106">
                      <a:moveTo>
                        <a:pt x="51" y="0"/>
                      </a:moveTo>
                      <a:lnTo>
                        <a:pt x="61" y="1"/>
                      </a:lnTo>
                      <a:lnTo>
                        <a:pt x="70" y="5"/>
                      </a:lnTo>
                      <a:lnTo>
                        <a:pt x="79" y="9"/>
                      </a:lnTo>
                      <a:lnTo>
                        <a:pt x="87" y="16"/>
                      </a:lnTo>
                      <a:lnTo>
                        <a:pt x="92" y="23"/>
                      </a:lnTo>
                      <a:lnTo>
                        <a:pt x="98" y="32"/>
                      </a:lnTo>
                      <a:lnTo>
                        <a:pt x="100" y="43"/>
                      </a:lnTo>
                      <a:lnTo>
                        <a:pt x="102" y="53"/>
                      </a:lnTo>
                      <a:lnTo>
                        <a:pt x="100" y="63"/>
                      </a:lnTo>
                      <a:lnTo>
                        <a:pt x="98" y="74"/>
                      </a:lnTo>
                      <a:lnTo>
                        <a:pt x="92" y="83"/>
                      </a:lnTo>
                      <a:lnTo>
                        <a:pt x="87" y="90"/>
                      </a:lnTo>
                      <a:lnTo>
                        <a:pt x="79" y="97"/>
                      </a:lnTo>
                      <a:lnTo>
                        <a:pt x="70" y="101"/>
                      </a:lnTo>
                      <a:lnTo>
                        <a:pt x="61" y="105"/>
                      </a:lnTo>
                      <a:lnTo>
                        <a:pt x="51" y="106"/>
                      </a:lnTo>
                      <a:lnTo>
                        <a:pt x="41" y="105"/>
                      </a:lnTo>
                      <a:lnTo>
                        <a:pt x="31" y="101"/>
                      </a:lnTo>
                      <a:lnTo>
                        <a:pt x="23" y="97"/>
                      </a:lnTo>
                      <a:lnTo>
                        <a:pt x="15" y="90"/>
                      </a:lnTo>
                      <a:lnTo>
                        <a:pt x="9" y="83"/>
                      </a:lnTo>
                      <a:lnTo>
                        <a:pt x="5" y="74"/>
                      </a:lnTo>
                      <a:lnTo>
                        <a:pt x="1" y="63"/>
                      </a:lnTo>
                      <a:lnTo>
                        <a:pt x="0" y="53"/>
                      </a:lnTo>
                      <a:lnTo>
                        <a:pt x="1" y="43"/>
                      </a:lnTo>
                      <a:lnTo>
                        <a:pt x="5" y="32"/>
                      </a:lnTo>
                      <a:lnTo>
                        <a:pt x="9" y="23"/>
                      </a:lnTo>
                      <a:lnTo>
                        <a:pt x="15" y="16"/>
                      </a:lnTo>
                      <a:lnTo>
                        <a:pt x="23" y="9"/>
                      </a:lnTo>
                      <a:lnTo>
                        <a:pt x="31" y="5"/>
                      </a:lnTo>
                      <a:lnTo>
                        <a:pt x="41" y="1"/>
                      </a:lnTo>
                      <a:lnTo>
                        <a:pt x="51" y="0"/>
                      </a:lnTo>
                      <a:close/>
                    </a:path>
                  </a:pathLst>
                </a:custGeom>
                <a:solidFill>
                  <a:srgbClr val="002800"/>
                </a:solidFill>
                <a:ln w="9525">
                  <a:noFill/>
                  <a:round/>
                  <a:headEnd/>
                  <a:tailEnd/>
                </a:ln>
              </p:spPr>
              <p:txBody>
                <a:bodyPr/>
                <a:lstStyle/>
                <a:p>
                  <a:endParaRPr lang="en-US" sz="1725"/>
                </a:p>
              </p:txBody>
            </p:sp>
            <p:sp>
              <p:nvSpPr>
                <p:cNvPr id="5754" name="Freeform 327"/>
                <p:cNvSpPr>
                  <a:spLocks/>
                </p:cNvSpPr>
                <p:nvPr/>
              </p:nvSpPr>
              <p:spPr bwMode="auto">
                <a:xfrm>
                  <a:off x="983" y="1457"/>
                  <a:ext cx="51" cy="53"/>
                </a:xfrm>
                <a:custGeom>
                  <a:avLst/>
                  <a:gdLst>
                    <a:gd name="T0" fmla="*/ 25 w 101"/>
                    <a:gd name="T1" fmla="*/ 0 h 106"/>
                    <a:gd name="T2" fmla="*/ 31 w 101"/>
                    <a:gd name="T3" fmla="*/ 1 h 106"/>
                    <a:gd name="T4" fmla="*/ 35 w 101"/>
                    <a:gd name="T5" fmla="*/ 2 h 106"/>
                    <a:gd name="T6" fmla="*/ 39 w 101"/>
                    <a:gd name="T7" fmla="*/ 5 h 106"/>
                    <a:gd name="T8" fmla="*/ 43 w 101"/>
                    <a:gd name="T9" fmla="*/ 7 h 106"/>
                    <a:gd name="T10" fmla="*/ 46 w 101"/>
                    <a:gd name="T11" fmla="*/ 12 h 106"/>
                    <a:gd name="T12" fmla="*/ 49 w 101"/>
                    <a:gd name="T13" fmla="*/ 16 h 106"/>
                    <a:gd name="T14" fmla="*/ 50 w 101"/>
                    <a:gd name="T15" fmla="*/ 21 h 106"/>
                    <a:gd name="T16" fmla="*/ 51 w 101"/>
                    <a:gd name="T17" fmla="*/ 27 h 106"/>
                    <a:gd name="T18" fmla="*/ 50 w 101"/>
                    <a:gd name="T19" fmla="*/ 31 h 106"/>
                    <a:gd name="T20" fmla="*/ 49 w 101"/>
                    <a:gd name="T21" fmla="*/ 37 h 106"/>
                    <a:gd name="T22" fmla="*/ 46 w 101"/>
                    <a:gd name="T23" fmla="*/ 42 h 106"/>
                    <a:gd name="T24" fmla="*/ 43 w 101"/>
                    <a:gd name="T25" fmla="*/ 45 h 106"/>
                    <a:gd name="T26" fmla="*/ 39 w 101"/>
                    <a:gd name="T27" fmla="*/ 49 h 106"/>
                    <a:gd name="T28" fmla="*/ 35 w 101"/>
                    <a:gd name="T29" fmla="*/ 51 h 106"/>
                    <a:gd name="T30" fmla="*/ 31 w 101"/>
                    <a:gd name="T31" fmla="*/ 53 h 106"/>
                    <a:gd name="T32" fmla="*/ 25 w 101"/>
                    <a:gd name="T33" fmla="*/ 53 h 106"/>
                    <a:gd name="T34" fmla="*/ 20 w 101"/>
                    <a:gd name="T35" fmla="*/ 53 h 106"/>
                    <a:gd name="T36" fmla="*/ 16 w 101"/>
                    <a:gd name="T37" fmla="*/ 51 h 106"/>
                    <a:gd name="T38" fmla="*/ 12 w 101"/>
                    <a:gd name="T39" fmla="*/ 49 h 106"/>
                    <a:gd name="T40" fmla="*/ 8 w 101"/>
                    <a:gd name="T41" fmla="*/ 45 h 106"/>
                    <a:gd name="T42" fmla="*/ 5 w 101"/>
                    <a:gd name="T43" fmla="*/ 42 h 106"/>
                    <a:gd name="T44" fmla="*/ 2 w 101"/>
                    <a:gd name="T45" fmla="*/ 37 h 106"/>
                    <a:gd name="T46" fmla="*/ 1 w 101"/>
                    <a:gd name="T47" fmla="*/ 31 h 106"/>
                    <a:gd name="T48" fmla="*/ 0 w 101"/>
                    <a:gd name="T49" fmla="*/ 27 h 106"/>
                    <a:gd name="T50" fmla="*/ 1 w 101"/>
                    <a:gd name="T51" fmla="*/ 21 h 106"/>
                    <a:gd name="T52" fmla="*/ 2 w 101"/>
                    <a:gd name="T53" fmla="*/ 16 h 106"/>
                    <a:gd name="T54" fmla="*/ 5 w 101"/>
                    <a:gd name="T55" fmla="*/ 12 h 106"/>
                    <a:gd name="T56" fmla="*/ 8 w 101"/>
                    <a:gd name="T57" fmla="*/ 7 h 106"/>
                    <a:gd name="T58" fmla="*/ 12 w 101"/>
                    <a:gd name="T59" fmla="*/ 5 h 106"/>
                    <a:gd name="T60" fmla="*/ 16 w 101"/>
                    <a:gd name="T61" fmla="*/ 2 h 106"/>
                    <a:gd name="T62" fmla="*/ 20 w 101"/>
                    <a:gd name="T63" fmla="*/ 1 h 106"/>
                    <a:gd name="T64" fmla="*/ 25 w 101"/>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1"/>
                    <a:gd name="T100" fmla="*/ 0 h 106"/>
                    <a:gd name="T101" fmla="*/ 101 w 101"/>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1" h="106">
                      <a:moveTo>
                        <a:pt x="50" y="0"/>
                      </a:moveTo>
                      <a:lnTo>
                        <a:pt x="61" y="1"/>
                      </a:lnTo>
                      <a:lnTo>
                        <a:pt x="70" y="4"/>
                      </a:lnTo>
                      <a:lnTo>
                        <a:pt x="78" y="9"/>
                      </a:lnTo>
                      <a:lnTo>
                        <a:pt x="86" y="15"/>
                      </a:lnTo>
                      <a:lnTo>
                        <a:pt x="92" y="23"/>
                      </a:lnTo>
                      <a:lnTo>
                        <a:pt x="98" y="32"/>
                      </a:lnTo>
                      <a:lnTo>
                        <a:pt x="100" y="42"/>
                      </a:lnTo>
                      <a:lnTo>
                        <a:pt x="101" y="53"/>
                      </a:lnTo>
                      <a:lnTo>
                        <a:pt x="100" y="63"/>
                      </a:lnTo>
                      <a:lnTo>
                        <a:pt x="98" y="74"/>
                      </a:lnTo>
                      <a:lnTo>
                        <a:pt x="92" y="83"/>
                      </a:lnTo>
                      <a:lnTo>
                        <a:pt x="86" y="90"/>
                      </a:lnTo>
                      <a:lnTo>
                        <a:pt x="78" y="97"/>
                      </a:lnTo>
                      <a:lnTo>
                        <a:pt x="70" y="101"/>
                      </a:lnTo>
                      <a:lnTo>
                        <a:pt x="61" y="105"/>
                      </a:lnTo>
                      <a:lnTo>
                        <a:pt x="50" y="106"/>
                      </a:lnTo>
                      <a:lnTo>
                        <a:pt x="40" y="105"/>
                      </a:lnTo>
                      <a:lnTo>
                        <a:pt x="31" y="101"/>
                      </a:lnTo>
                      <a:lnTo>
                        <a:pt x="23" y="97"/>
                      </a:lnTo>
                      <a:lnTo>
                        <a:pt x="15" y="90"/>
                      </a:lnTo>
                      <a:lnTo>
                        <a:pt x="9" y="83"/>
                      </a:lnTo>
                      <a:lnTo>
                        <a:pt x="4" y="74"/>
                      </a:lnTo>
                      <a:lnTo>
                        <a:pt x="1" y="63"/>
                      </a:lnTo>
                      <a:lnTo>
                        <a:pt x="0" y="53"/>
                      </a:lnTo>
                      <a:lnTo>
                        <a:pt x="1" y="42"/>
                      </a:lnTo>
                      <a:lnTo>
                        <a:pt x="4" y="32"/>
                      </a:lnTo>
                      <a:lnTo>
                        <a:pt x="9" y="23"/>
                      </a:lnTo>
                      <a:lnTo>
                        <a:pt x="15" y="15"/>
                      </a:lnTo>
                      <a:lnTo>
                        <a:pt x="23" y="9"/>
                      </a:lnTo>
                      <a:lnTo>
                        <a:pt x="31" y="4"/>
                      </a:lnTo>
                      <a:lnTo>
                        <a:pt x="40" y="1"/>
                      </a:lnTo>
                      <a:lnTo>
                        <a:pt x="50" y="0"/>
                      </a:lnTo>
                      <a:close/>
                    </a:path>
                  </a:pathLst>
                </a:custGeom>
                <a:solidFill>
                  <a:srgbClr val="002800"/>
                </a:solidFill>
                <a:ln w="9525">
                  <a:noFill/>
                  <a:round/>
                  <a:headEnd/>
                  <a:tailEnd/>
                </a:ln>
              </p:spPr>
              <p:txBody>
                <a:bodyPr/>
                <a:lstStyle/>
                <a:p>
                  <a:endParaRPr lang="en-US" sz="1725"/>
                </a:p>
              </p:txBody>
            </p:sp>
            <p:sp>
              <p:nvSpPr>
                <p:cNvPr id="5755" name="Freeform 328"/>
                <p:cNvSpPr>
                  <a:spLocks/>
                </p:cNvSpPr>
                <p:nvPr/>
              </p:nvSpPr>
              <p:spPr bwMode="auto">
                <a:xfrm>
                  <a:off x="622" y="1377"/>
                  <a:ext cx="50" cy="53"/>
                </a:xfrm>
                <a:custGeom>
                  <a:avLst/>
                  <a:gdLst>
                    <a:gd name="T0" fmla="*/ 25 w 101"/>
                    <a:gd name="T1" fmla="*/ 0 h 106"/>
                    <a:gd name="T2" fmla="*/ 31 w 101"/>
                    <a:gd name="T3" fmla="*/ 1 h 106"/>
                    <a:gd name="T4" fmla="*/ 35 w 101"/>
                    <a:gd name="T5" fmla="*/ 2 h 106"/>
                    <a:gd name="T6" fmla="*/ 39 w 101"/>
                    <a:gd name="T7" fmla="*/ 5 h 106"/>
                    <a:gd name="T8" fmla="*/ 43 w 101"/>
                    <a:gd name="T9" fmla="*/ 7 h 106"/>
                    <a:gd name="T10" fmla="*/ 46 w 101"/>
                    <a:gd name="T11" fmla="*/ 12 h 106"/>
                    <a:gd name="T12" fmla="*/ 48 w 101"/>
                    <a:gd name="T13" fmla="*/ 16 h 106"/>
                    <a:gd name="T14" fmla="*/ 50 w 101"/>
                    <a:gd name="T15" fmla="*/ 21 h 106"/>
                    <a:gd name="T16" fmla="*/ 50 w 101"/>
                    <a:gd name="T17" fmla="*/ 27 h 106"/>
                    <a:gd name="T18" fmla="*/ 50 w 101"/>
                    <a:gd name="T19" fmla="*/ 31 h 106"/>
                    <a:gd name="T20" fmla="*/ 48 w 101"/>
                    <a:gd name="T21" fmla="*/ 37 h 106"/>
                    <a:gd name="T22" fmla="*/ 46 w 101"/>
                    <a:gd name="T23" fmla="*/ 42 h 106"/>
                    <a:gd name="T24" fmla="*/ 43 w 101"/>
                    <a:gd name="T25" fmla="*/ 45 h 106"/>
                    <a:gd name="T26" fmla="*/ 39 w 101"/>
                    <a:gd name="T27" fmla="*/ 48 h 106"/>
                    <a:gd name="T28" fmla="*/ 35 w 101"/>
                    <a:gd name="T29" fmla="*/ 51 h 106"/>
                    <a:gd name="T30" fmla="*/ 31 w 101"/>
                    <a:gd name="T31" fmla="*/ 52 h 106"/>
                    <a:gd name="T32" fmla="*/ 25 w 101"/>
                    <a:gd name="T33" fmla="*/ 53 h 106"/>
                    <a:gd name="T34" fmla="*/ 20 w 101"/>
                    <a:gd name="T35" fmla="*/ 52 h 106"/>
                    <a:gd name="T36" fmla="*/ 16 w 101"/>
                    <a:gd name="T37" fmla="*/ 51 h 106"/>
                    <a:gd name="T38" fmla="*/ 12 w 101"/>
                    <a:gd name="T39" fmla="*/ 48 h 106"/>
                    <a:gd name="T40" fmla="*/ 7 w 101"/>
                    <a:gd name="T41" fmla="*/ 45 h 106"/>
                    <a:gd name="T42" fmla="*/ 5 w 101"/>
                    <a:gd name="T43" fmla="*/ 42 h 106"/>
                    <a:gd name="T44" fmla="*/ 2 w 101"/>
                    <a:gd name="T45" fmla="*/ 37 h 106"/>
                    <a:gd name="T46" fmla="*/ 1 w 101"/>
                    <a:gd name="T47" fmla="*/ 31 h 106"/>
                    <a:gd name="T48" fmla="*/ 0 w 101"/>
                    <a:gd name="T49" fmla="*/ 27 h 106"/>
                    <a:gd name="T50" fmla="*/ 1 w 101"/>
                    <a:gd name="T51" fmla="*/ 21 h 106"/>
                    <a:gd name="T52" fmla="*/ 2 w 101"/>
                    <a:gd name="T53" fmla="*/ 16 h 106"/>
                    <a:gd name="T54" fmla="*/ 5 w 101"/>
                    <a:gd name="T55" fmla="*/ 12 h 106"/>
                    <a:gd name="T56" fmla="*/ 7 w 101"/>
                    <a:gd name="T57" fmla="*/ 7 h 106"/>
                    <a:gd name="T58" fmla="*/ 12 w 101"/>
                    <a:gd name="T59" fmla="*/ 5 h 106"/>
                    <a:gd name="T60" fmla="*/ 16 w 101"/>
                    <a:gd name="T61" fmla="*/ 2 h 106"/>
                    <a:gd name="T62" fmla="*/ 20 w 101"/>
                    <a:gd name="T63" fmla="*/ 1 h 106"/>
                    <a:gd name="T64" fmla="*/ 25 w 101"/>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1"/>
                    <a:gd name="T100" fmla="*/ 0 h 106"/>
                    <a:gd name="T101" fmla="*/ 101 w 101"/>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1" h="106">
                      <a:moveTo>
                        <a:pt x="51" y="0"/>
                      </a:moveTo>
                      <a:lnTo>
                        <a:pt x="62" y="1"/>
                      </a:lnTo>
                      <a:lnTo>
                        <a:pt x="71" y="4"/>
                      </a:lnTo>
                      <a:lnTo>
                        <a:pt x="79" y="9"/>
                      </a:lnTo>
                      <a:lnTo>
                        <a:pt x="87" y="15"/>
                      </a:lnTo>
                      <a:lnTo>
                        <a:pt x="93" y="23"/>
                      </a:lnTo>
                      <a:lnTo>
                        <a:pt x="97" y="32"/>
                      </a:lnTo>
                      <a:lnTo>
                        <a:pt x="100" y="42"/>
                      </a:lnTo>
                      <a:lnTo>
                        <a:pt x="101" y="53"/>
                      </a:lnTo>
                      <a:lnTo>
                        <a:pt x="100" y="63"/>
                      </a:lnTo>
                      <a:lnTo>
                        <a:pt x="97" y="73"/>
                      </a:lnTo>
                      <a:lnTo>
                        <a:pt x="93" y="83"/>
                      </a:lnTo>
                      <a:lnTo>
                        <a:pt x="87" y="89"/>
                      </a:lnTo>
                      <a:lnTo>
                        <a:pt x="79" y="96"/>
                      </a:lnTo>
                      <a:lnTo>
                        <a:pt x="71" y="101"/>
                      </a:lnTo>
                      <a:lnTo>
                        <a:pt x="62" y="104"/>
                      </a:lnTo>
                      <a:lnTo>
                        <a:pt x="51" y="106"/>
                      </a:lnTo>
                      <a:lnTo>
                        <a:pt x="41" y="104"/>
                      </a:lnTo>
                      <a:lnTo>
                        <a:pt x="32" y="101"/>
                      </a:lnTo>
                      <a:lnTo>
                        <a:pt x="24" y="96"/>
                      </a:lnTo>
                      <a:lnTo>
                        <a:pt x="15" y="89"/>
                      </a:lnTo>
                      <a:lnTo>
                        <a:pt x="10" y="83"/>
                      </a:lnTo>
                      <a:lnTo>
                        <a:pt x="5" y="73"/>
                      </a:lnTo>
                      <a:lnTo>
                        <a:pt x="2" y="63"/>
                      </a:lnTo>
                      <a:lnTo>
                        <a:pt x="0" y="53"/>
                      </a:lnTo>
                      <a:lnTo>
                        <a:pt x="2" y="42"/>
                      </a:lnTo>
                      <a:lnTo>
                        <a:pt x="5" y="32"/>
                      </a:lnTo>
                      <a:lnTo>
                        <a:pt x="10" y="23"/>
                      </a:lnTo>
                      <a:lnTo>
                        <a:pt x="15" y="15"/>
                      </a:lnTo>
                      <a:lnTo>
                        <a:pt x="24" y="9"/>
                      </a:lnTo>
                      <a:lnTo>
                        <a:pt x="32" y="4"/>
                      </a:lnTo>
                      <a:lnTo>
                        <a:pt x="41" y="1"/>
                      </a:lnTo>
                      <a:lnTo>
                        <a:pt x="51" y="0"/>
                      </a:lnTo>
                      <a:close/>
                    </a:path>
                  </a:pathLst>
                </a:custGeom>
                <a:solidFill>
                  <a:srgbClr val="002800"/>
                </a:solidFill>
                <a:ln w="9525">
                  <a:noFill/>
                  <a:round/>
                  <a:headEnd/>
                  <a:tailEnd/>
                </a:ln>
              </p:spPr>
              <p:txBody>
                <a:bodyPr/>
                <a:lstStyle/>
                <a:p>
                  <a:endParaRPr lang="en-US" sz="1725"/>
                </a:p>
              </p:txBody>
            </p:sp>
            <p:sp>
              <p:nvSpPr>
                <p:cNvPr id="5756" name="Freeform 329"/>
                <p:cNvSpPr>
                  <a:spLocks/>
                </p:cNvSpPr>
                <p:nvPr/>
              </p:nvSpPr>
              <p:spPr bwMode="auto">
                <a:xfrm>
                  <a:off x="622" y="1459"/>
                  <a:ext cx="50" cy="53"/>
                </a:xfrm>
                <a:custGeom>
                  <a:avLst/>
                  <a:gdLst>
                    <a:gd name="T0" fmla="*/ 25 w 101"/>
                    <a:gd name="T1" fmla="*/ 0 h 106"/>
                    <a:gd name="T2" fmla="*/ 31 w 101"/>
                    <a:gd name="T3" fmla="*/ 1 h 106"/>
                    <a:gd name="T4" fmla="*/ 35 w 101"/>
                    <a:gd name="T5" fmla="*/ 3 h 106"/>
                    <a:gd name="T6" fmla="*/ 39 w 101"/>
                    <a:gd name="T7" fmla="*/ 5 h 106"/>
                    <a:gd name="T8" fmla="*/ 43 w 101"/>
                    <a:gd name="T9" fmla="*/ 8 h 106"/>
                    <a:gd name="T10" fmla="*/ 46 w 101"/>
                    <a:gd name="T11" fmla="*/ 12 h 106"/>
                    <a:gd name="T12" fmla="*/ 48 w 101"/>
                    <a:gd name="T13" fmla="*/ 16 h 106"/>
                    <a:gd name="T14" fmla="*/ 50 w 101"/>
                    <a:gd name="T15" fmla="*/ 22 h 106"/>
                    <a:gd name="T16" fmla="*/ 50 w 101"/>
                    <a:gd name="T17" fmla="*/ 27 h 106"/>
                    <a:gd name="T18" fmla="*/ 50 w 101"/>
                    <a:gd name="T19" fmla="*/ 32 h 106"/>
                    <a:gd name="T20" fmla="*/ 48 w 101"/>
                    <a:gd name="T21" fmla="*/ 37 h 106"/>
                    <a:gd name="T22" fmla="*/ 46 w 101"/>
                    <a:gd name="T23" fmla="*/ 42 h 106"/>
                    <a:gd name="T24" fmla="*/ 43 w 101"/>
                    <a:gd name="T25" fmla="*/ 45 h 106"/>
                    <a:gd name="T26" fmla="*/ 39 w 101"/>
                    <a:gd name="T27" fmla="*/ 49 h 106"/>
                    <a:gd name="T28" fmla="*/ 35 w 101"/>
                    <a:gd name="T29" fmla="*/ 51 h 106"/>
                    <a:gd name="T30" fmla="*/ 31 w 101"/>
                    <a:gd name="T31" fmla="*/ 53 h 106"/>
                    <a:gd name="T32" fmla="*/ 25 w 101"/>
                    <a:gd name="T33" fmla="*/ 53 h 106"/>
                    <a:gd name="T34" fmla="*/ 20 w 101"/>
                    <a:gd name="T35" fmla="*/ 53 h 106"/>
                    <a:gd name="T36" fmla="*/ 16 w 101"/>
                    <a:gd name="T37" fmla="*/ 51 h 106"/>
                    <a:gd name="T38" fmla="*/ 12 w 101"/>
                    <a:gd name="T39" fmla="*/ 49 h 106"/>
                    <a:gd name="T40" fmla="*/ 7 w 101"/>
                    <a:gd name="T41" fmla="*/ 45 h 106"/>
                    <a:gd name="T42" fmla="*/ 5 w 101"/>
                    <a:gd name="T43" fmla="*/ 42 h 106"/>
                    <a:gd name="T44" fmla="*/ 2 w 101"/>
                    <a:gd name="T45" fmla="*/ 37 h 106"/>
                    <a:gd name="T46" fmla="*/ 1 w 101"/>
                    <a:gd name="T47" fmla="*/ 32 h 106"/>
                    <a:gd name="T48" fmla="*/ 0 w 101"/>
                    <a:gd name="T49" fmla="*/ 27 h 106"/>
                    <a:gd name="T50" fmla="*/ 1 w 101"/>
                    <a:gd name="T51" fmla="*/ 22 h 106"/>
                    <a:gd name="T52" fmla="*/ 2 w 101"/>
                    <a:gd name="T53" fmla="*/ 16 h 106"/>
                    <a:gd name="T54" fmla="*/ 5 w 101"/>
                    <a:gd name="T55" fmla="*/ 12 h 106"/>
                    <a:gd name="T56" fmla="*/ 7 w 101"/>
                    <a:gd name="T57" fmla="*/ 8 h 106"/>
                    <a:gd name="T58" fmla="*/ 12 w 101"/>
                    <a:gd name="T59" fmla="*/ 5 h 106"/>
                    <a:gd name="T60" fmla="*/ 16 w 101"/>
                    <a:gd name="T61" fmla="*/ 3 h 106"/>
                    <a:gd name="T62" fmla="*/ 20 w 101"/>
                    <a:gd name="T63" fmla="*/ 1 h 106"/>
                    <a:gd name="T64" fmla="*/ 25 w 101"/>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1"/>
                    <a:gd name="T100" fmla="*/ 0 h 106"/>
                    <a:gd name="T101" fmla="*/ 101 w 101"/>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1" h="106">
                      <a:moveTo>
                        <a:pt x="51" y="0"/>
                      </a:moveTo>
                      <a:lnTo>
                        <a:pt x="62" y="1"/>
                      </a:lnTo>
                      <a:lnTo>
                        <a:pt x="71" y="5"/>
                      </a:lnTo>
                      <a:lnTo>
                        <a:pt x="79" y="9"/>
                      </a:lnTo>
                      <a:lnTo>
                        <a:pt x="87" y="16"/>
                      </a:lnTo>
                      <a:lnTo>
                        <a:pt x="93" y="23"/>
                      </a:lnTo>
                      <a:lnTo>
                        <a:pt x="97" y="32"/>
                      </a:lnTo>
                      <a:lnTo>
                        <a:pt x="100" y="43"/>
                      </a:lnTo>
                      <a:lnTo>
                        <a:pt x="101" y="53"/>
                      </a:lnTo>
                      <a:lnTo>
                        <a:pt x="100" y="64"/>
                      </a:lnTo>
                      <a:lnTo>
                        <a:pt x="97" y="74"/>
                      </a:lnTo>
                      <a:lnTo>
                        <a:pt x="93" y="83"/>
                      </a:lnTo>
                      <a:lnTo>
                        <a:pt x="87" y="90"/>
                      </a:lnTo>
                      <a:lnTo>
                        <a:pt x="79" y="97"/>
                      </a:lnTo>
                      <a:lnTo>
                        <a:pt x="71" y="102"/>
                      </a:lnTo>
                      <a:lnTo>
                        <a:pt x="62" y="105"/>
                      </a:lnTo>
                      <a:lnTo>
                        <a:pt x="51" y="106"/>
                      </a:lnTo>
                      <a:lnTo>
                        <a:pt x="41" y="105"/>
                      </a:lnTo>
                      <a:lnTo>
                        <a:pt x="32" y="102"/>
                      </a:lnTo>
                      <a:lnTo>
                        <a:pt x="24" y="97"/>
                      </a:lnTo>
                      <a:lnTo>
                        <a:pt x="15" y="90"/>
                      </a:lnTo>
                      <a:lnTo>
                        <a:pt x="10" y="83"/>
                      </a:lnTo>
                      <a:lnTo>
                        <a:pt x="5" y="74"/>
                      </a:lnTo>
                      <a:lnTo>
                        <a:pt x="2" y="64"/>
                      </a:lnTo>
                      <a:lnTo>
                        <a:pt x="0" y="53"/>
                      </a:lnTo>
                      <a:lnTo>
                        <a:pt x="2" y="43"/>
                      </a:lnTo>
                      <a:lnTo>
                        <a:pt x="5" y="32"/>
                      </a:lnTo>
                      <a:lnTo>
                        <a:pt x="10" y="23"/>
                      </a:lnTo>
                      <a:lnTo>
                        <a:pt x="15" y="16"/>
                      </a:lnTo>
                      <a:lnTo>
                        <a:pt x="24" y="9"/>
                      </a:lnTo>
                      <a:lnTo>
                        <a:pt x="32" y="5"/>
                      </a:lnTo>
                      <a:lnTo>
                        <a:pt x="41" y="1"/>
                      </a:lnTo>
                      <a:lnTo>
                        <a:pt x="51" y="0"/>
                      </a:lnTo>
                      <a:close/>
                    </a:path>
                  </a:pathLst>
                </a:custGeom>
                <a:solidFill>
                  <a:srgbClr val="002800"/>
                </a:solidFill>
                <a:ln w="9525">
                  <a:noFill/>
                  <a:round/>
                  <a:headEnd/>
                  <a:tailEnd/>
                </a:ln>
              </p:spPr>
              <p:txBody>
                <a:bodyPr/>
                <a:lstStyle/>
                <a:p>
                  <a:endParaRPr lang="en-US" sz="1725"/>
                </a:p>
              </p:txBody>
            </p:sp>
            <p:sp>
              <p:nvSpPr>
                <p:cNvPr id="5757" name="Rectangle 330"/>
                <p:cNvSpPr>
                  <a:spLocks noChangeArrowheads="1"/>
                </p:cNvSpPr>
                <p:nvPr/>
              </p:nvSpPr>
              <p:spPr bwMode="auto">
                <a:xfrm>
                  <a:off x="624" y="1335"/>
                  <a:ext cx="40" cy="31"/>
                </a:xfrm>
                <a:prstGeom prst="rect">
                  <a:avLst/>
                </a:prstGeom>
                <a:solidFill>
                  <a:srgbClr val="002800"/>
                </a:solidFill>
                <a:ln w="9525">
                  <a:noFill/>
                  <a:miter lim="800000"/>
                  <a:headEnd/>
                  <a:tailEnd/>
                </a:ln>
              </p:spPr>
              <p:txBody>
                <a:bodyPr/>
                <a:lstStyle/>
                <a:p>
                  <a:endParaRPr lang="en-US" sz="1725"/>
                </a:p>
              </p:txBody>
            </p:sp>
            <p:sp>
              <p:nvSpPr>
                <p:cNvPr id="5758" name="Freeform 331"/>
                <p:cNvSpPr>
                  <a:spLocks/>
                </p:cNvSpPr>
                <p:nvPr/>
              </p:nvSpPr>
              <p:spPr bwMode="auto">
                <a:xfrm>
                  <a:off x="694" y="1368"/>
                  <a:ext cx="262" cy="162"/>
                </a:xfrm>
                <a:custGeom>
                  <a:avLst/>
                  <a:gdLst>
                    <a:gd name="T0" fmla="*/ 0 w 525"/>
                    <a:gd name="T1" fmla="*/ 0 h 325"/>
                    <a:gd name="T2" fmla="*/ 0 w 525"/>
                    <a:gd name="T3" fmla="*/ 159 h 325"/>
                    <a:gd name="T4" fmla="*/ 15 w 525"/>
                    <a:gd name="T5" fmla="*/ 162 h 325"/>
                    <a:gd name="T6" fmla="*/ 15 w 525"/>
                    <a:gd name="T7" fmla="*/ 15 h 325"/>
                    <a:gd name="T8" fmla="*/ 248 w 525"/>
                    <a:gd name="T9" fmla="*/ 15 h 325"/>
                    <a:gd name="T10" fmla="*/ 248 w 525"/>
                    <a:gd name="T11" fmla="*/ 159 h 325"/>
                    <a:gd name="T12" fmla="*/ 262 w 525"/>
                    <a:gd name="T13" fmla="*/ 159 h 325"/>
                    <a:gd name="T14" fmla="*/ 262 w 525"/>
                    <a:gd name="T15" fmla="*/ 0 h 325"/>
                    <a:gd name="T16" fmla="*/ 0 w 52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5"/>
                    <a:gd name="T28" fmla="*/ 0 h 325"/>
                    <a:gd name="T29" fmla="*/ 525 w 525"/>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5" h="325">
                      <a:moveTo>
                        <a:pt x="0" y="0"/>
                      </a:moveTo>
                      <a:lnTo>
                        <a:pt x="0" y="318"/>
                      </a:lnTo>
                      <a:lnTo>
                        <a:pt x="30" y="325"/>
                      </a:lnTo>
                      <a:lnTo>
                        <a:pt x="30" y="30"/>
                      </a:lnTo>
                      <a:lnTo>
                        <a:pt x="497" y="30"/>
                      </a:lnTo>
                      <a:lnTo>
                        <a:pt x="497" y="318"/>
                      </a:lnTo>
                      <a:lnTo>
                        <a:pt x="525" y="318"/>
                      </a:lnTo>
                      <a:lnTo>
                        <a:pt x="525" y="0"/>
                      </a:lnTo>
                      <a:lnTo>
                        <a:pt x="0" y="0"/>
                      </a:lnTo>
                      <a:close/>
                    </a:path>
                  </a:pathLst>
                </a:custGeom>
                <a:solidFill>
                  <a:srgbClr val="002800"/>
                </a:solidFill>
                <a:ln w="9525">
                  <a:noFill/>
                  <a:round/>
                  <a:headEnd/>
                  <a:tailEnd/>
                </a:ln>
              </p:spPr>
              <p:txBody>
                <a:bodyPr/>
                <a:lstStyle/>
                <a:p>
                  <a:endParaRPr lang="en-US" sz="1725"/>
                </a:p>
              </p:txBody>
            </p:sp>
            <p:sp>
              <p:nvSpPr>
                <p:cNvPr id="5759" name="Freeform 332"/>
                <p:cNvSpPr>
                  <a:spLocks/>
                </p:cNvSpPr>
                <p:nvPr/>
              </p:nvSpPr>
              <p:spPr bwMode="auto">
                <a:xfrm>
                  <a:off x="791" y="1588"/>
                  <a:ext cx="69" cy="118"/>
                </a:xfrm>
                <a:custGeom>
                  <a:avLst/>
                  <a:gdLst>
                    <a:gd name="T0" fmla="*/ 0 w 137"/>
                    <a:gd name="T1" fmla="*/ 23 h 237"/>
                    <a:gd name="T2" fmla="*/ 0 w 137"/>
                    <a:gd name="T3" fmla="*/ 34 h 237"/>
                    <a:gd name="T4" fmla="*/ 9 w 137"/>
                    <a:gd name="T5" fmla="*/ 48 h 237"/>
                    <a:gd name="T6" fmla="*/ 9 w 137"/>
                    <a:gd name="T7" fmla="*/ 75 h 237"/>
                    <a:gd name="T8" fmla="*/ 2 w 137"/>
                    <a:gd name="T9" fmla="*/ 88 h 237"/>
                    <a:gd name="T10" fmla="*/ 2 w 137"/>
                    <a:gd name="T11" fmla="*/ 101 h 237"/>
                    <a:gd name="T12" fmla="*/ 12 w 137"/>
                    <a:gd name="T13" fmla="*/ 108 h 237"/>
                    <a:gd name="T14" fmla="*/ 20 w 137"/>
                    <a:gd name="T15" fmla="*/ 113 h 237"/>
                    <a:gd name="T16" fmla="*/ 29 w 137"/>
                    <a:gd name="T17" fmla="*/ 117 h 237"/>
                    <a:gd name="T18" fmla="*/ 37 w 137"/>
                    <a:gd name="T19" fmla="*/ 118 h 237"/>
                    <a:gd name="T20" fmla="*/ 45 w 137"/>
                    <a:gd name="T21" fmla="*/ 117 h 237"/>
                    <a:gd name="T22" fmla="*/ 53 w 137"/>
                    <a:gd name="T23" fmla="*/ 113 h 237"/>
                    <a:gd name="T24" fmla="*/ 61 w 137"/>
                    <a:gd name="T25" fmla="*/ 105 h 237"/>
                    <a:gd name="T26" fmla="*/ 69 w 137"/>
                    <a:gd name="T27" fmla="*/ 94 h 237"/>
                    <a:gd name="T28" fmla="*/ 58 w 137"/>
                    <a:gd name="T29" fmla="*/ 75 h 237"/>
                    <a:gd name="T30" fmla="*/ 58 w 137"/>
                    <a:gd name="T31" fmla="*/ 37 h 237"/>
                    <a:gd name="T32" fmla="*/ 66 w 137"/>
                    <a:gd name="T33" fmla="*/ 26 h 237"/>
                    <a:gd name="T34" fmla="*/ 60 w 137"/>
                    <a:gd name="T35" fmla="*/ 16 h 237"/>
                    <a:gd name="T36" fmla="*/ 52 w 137"/>
                    <a:gd name="T37" fmla="*/ 7 h 237"/>
                    <a:gd name="T38" fmla="*/ 42 w 137"/>
                    <a:gd name="T39" fmla="*/ 2 h 237"/>
                    <a:gd name="T40" fmla="*/ 33 w 137"/>
                    <a:gd name="T41" fmla="*/ 0 h 237"/>
                    <a:gd name="T42" fmla="*/ 23 w 137"/>
                    <a:gd name="T43" fmla="*/ 1 h 237"/>
                    <a:gd name="T44" fmla="*/ 14 w 137"/>
                    <a:gd name="T45" fmla="*/ 5 h 237"/>
                    <a:gd name="T46" fmla="*/ 7 w 137"/>
                    <a:gd name="T47" fmla="*/ 13 h 237"/>
                    <a:gd name="T48" fmla="*/ 0 w 137"/>
                    <a:gd name="T49" fmla="*/ 23 h 2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
                    <a:gd name="T76" fmla="*/ 0 h 237"/>
                    <a:gd name="T77" fmla="*/ 137 w 137"/>
                    <a:gd name="T78" fmla="*/ 237 h 2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 h="237">
                      <a:moveTo>
                        <a:pt x="0" y="47"/>
                      </a:moveTo>
                      <a:lnTo>
                        <a:pt x="0" y="68"/>
                      </a:lnTo>
                      <a:lnTo>
                        <a:pt x="17" y="96"/>
                      </a:lnTo>
                      <a:lnTo>
                        <a:pt x="17" y="151"/>
                      </a:lnTo>
                      <a:lnTo>
                        <a:pt x="3" y="176"/>
                      </a:lnTo>
                      <a:lnTo>
                        <a:pt x="3" y="202"/>
                      </a:lnTo>
                      <a:lnTo>
                        <a:pt x="23" y="216"/>
                      </a:lnTo>
                      <a:lnTo>
                        <a:pt x="40" y="227"/>
                      </a:lnTo>
                      <a:lnTo>
                        <a:pt x="58" y="234"/>
                      </a:lnTo>
                      <a:lnTo>
                        <a:pt x="74" y="237"/>
                      </a:lnTo>
                      <a:lnTo>
                        <a:pt x="89" y="234"/>
                      </a:lnTo>
                      <a:lnTo>
                        <a:pt x="105" y="226"/>
                      </a:lnTo>
                      <a:lnTo>
                        <a:pt x="121" y="211"/>
                      </a:lnTo>
                      <a:lnTo>
                        <a:pt x="137" y="189"/>
                      </a:lnTo>
                      <a:lnTo>
                        <a:pt x="115" y="151"/>
                      </a:lnTo>
                      <a:lnTo>
                        <a:pt x="115" y="74"/>
                      </a:lnTo>
                      <a:lnTo>
                        <a:pt x="131" y="53"/>
                      </a:lnTo>
                      <a:lnTo>
                        <a:pt x="119" y="32"/>
                      </a:lnTo>
                      <a:lnTo>
                        <a:pt x="103" y="15"/>
                      </a:lnTo>
                      <a:lnTo>
                        <a:pt x="84" y="5"/>
                      </a:lnTo>
                      <a:lnTo>
                        <a:pt x="66" y="0"/>
                      </a:lnTo>
                      <a:lnTo>
                        <a:pt x="46" y="3"/>
                      </a:lnTo>
                      <a:lnTo>
                        <a:pt x="28" y="11"/>
                      </a:lnTo>
                      <a:lnTo>
                        <a:pt x="13" y="26"/>
                      </a:lnTo>
                      <a:lnTo>
                        <a:pt x="0" y="47"/>
                      </a:lnTo>
                      <a:close/>
                    </a:path>
                  </a:pathLst>
                </a:custGeom>
                <a:solidFill>
                  <a:srgbClr val="000000"/>
                </a:solidFill>
                <a:ln w="9525">
                  <a:noFill/>
                  <a:round/>
                  <a:headEnd/>
                  <a:tailEnd/>
                </a:ln>
              </p:spPr>
              <p:txBody>
                <a:bodyPr/>
                <a:lstStyle/>
                <a:p>
                  <a:endParaRPr lang="en-US" sz="1725"/>
                </a:p>
              </p:txBody>
            </p:sp>
          </p:grpSp>
          <p:grpSp>
            <p:nvGrpSpPr>
              <p:cNvPr id="10" name="Group 333"/>
              <p:cNvGrpSpPr>
                <a:grpSpLocks/>
              </p:cNvGrpSpPr>
              <p:nvPr/>
            </p:nvGrpSpPr>
            <p:grpSpPr bwMode="auto">
              <a:xfrm>
                <a:off x="385" y="845"/>
                <a:ext cx="266" cy="135"/>
                <a:chOff x="2463" y="2256"/>
                <a:chExt cx="348" cy="176"/>
              </a:xfrm>
            </p:grpSpPr>
            <p:sp>
              <p:nvSpPr>
                <p:cNvPr id="5668" name="Freeform 334"/>
                <p:cNvSpPr>
                  <a:spLocks/>
                </p:cNvSpPr>
                <p:nvPr/>
              </p:nvSpPr>
              <p:spPr bwMode="auto">
                <a:xfrm>
                  <a:off x="2697" y="2272"/>
                  <a:ext cx="19" cy="78"/>
                </a:xfrm>
                <a:custGeom>
                  <a:avLst/>
                  <a:gdLst>
                    <a:gd name="T0" fmla="*/ 8 w 192"/>
                    <a:gd name="T1" fmla="*/ 78 h 755"/>
                    <a:gd name="T2" fmla="*/ 7 w 192"/>
                    <a:gd name="T3" fmla="*/ 77 h 755"/>
                    <a:gd name="T4" fmla="*/ 5 w 192"/>
                    <a:gd name="T5" fmla="*/ 77 h 755"/>
                    <a:gd name="T6" fmla="*/ 4 w 192"/>
                    <a:gd name="T7" fmla="*/ 76 h 755"/>
                    <a:gd name="T8" fmla="*/ 5 w 192"/>
                    <a:gd name="T9" fmla="*/ 74 h 755"/>
                    <a:gd name="T10" fmla="*/ 7 w 192"/>
                    <a:gd name="T11" fmla="*/ 71 h 755"/>
                    <a:gd name="T12" fmla="*/ 9 w 192"/>
                    <a:gd name="T13" fmla="*/ 67 h 755"/>
                    <a:gd name="T14" fmla="*/ 10 w 192"/>
                    <a:gd name="T15" fmla="*/ 62 h 755"/>
                    <a:gd name="T16" fmla="*/ 12 w 192"/>
                    <a:gd name="T17" fmla="*/ 58 h 755"/>
                    <a:gd name="T18" fmla="*/ 13 w 192"/>
                    <a:gd name="T19" fmla="*/ 54 h 755"/>
                    <a:gd name="T20" fmla="*/ 13 w 192"/>
                    <a:gd name="T21" fmla="*/ 49 h 755"/>
                    <a:gd name="T22" fmla="*/ 14 w 192"/>
                    <a:gd name="T23" fmla="*/ 44 h 755"/>
                    <a:gd name="T24" fmla="*/ 14 w 192"/>
                    <a:gd name="T25" fmla="*/ 39 h 755"/>
                    <a:gd name="T26" fmla="*/ 13 w 192"/>
                    <a:gd name="T27" fmla="*/ 34 h 755"/>
                    <a:gd name="T28" fmla="*/ 12 w 192"/>
                    <a:gd name="T29" fmla="*/ 29 h 755"/>
                    <a:gd name="T30" fmla="*/ 11 w 192"/>
                    <a:gd name="T31" fmla="*/ 23 h 755"/>
                    <a:gd name="T32" fmla="*/ 9 w 192"/>
                    <a:gd name="T33" fmla="*/ 18 h 755"/>
                    <a:gd name="T34" fmla="*/ 7 w 192"/>
                    <a:gd name="T35" fmla="*/ 14 h 755"/>
                    <a:gd name="T36" fmla="*/ 4 w 192"/>
                    <a:gd name="T37" fmla="*/ 9 h 755"/>
                    <a:gd name="T38" fmla="*/ 1 w 192"/>
                    <a:gd name="T39" fmla="*/ 5 h 755"/>
                    <a:gd name="T40" fmla="*/ 1 w 192"/>
                    <a:gd name="T41" fmla="*/ 3 h 755"/>
                    <a:gd name="T42" fmla="*/ 1 w 192"/>
                    <a:gd name="T43" fmla="*/ 2 h 755"/>
                    <a:gd name="T44" fmla="*/ 2 w 192"/>
                    <a:gd name="T45" fmla="*/ 1 h 755"/>
                    <a:gd name="T46" fmla="*/ 3 w 192"/>
                    <a:gd name="T47" fmla="*/ 0 h 755"/>
                    <a:gd name="T48" fmla="*/ 6 w 192"/>
                    <a:gd name="T49" fmla="*/ 2 h 755"/>
                    <a:gd name="T50" fmla="*/ 9 w 192"/>
                    <a:gd name="T51" fmla="*/ 7 h 755"/>
                    <a:gd name="T52" fmla="*/ 11 w 192"/>
                    <a:gd name="T53" fmla="*/ 11 h 755"/>
                    <a:gd name="T54" fmla="*/ 14 w 192"/>
                    <a:gd name="T55" fmla="*/ 17 h 755"/>
                    <a:gd name="T56" fmla="*/ 16 w 192"/>
                    <a:gd name="T57" fmla="*/ 22 h 755"/>
                    <a:gd name="T58" fmla="*/ 17 w 192"/>
                    <a:gd name="T59" fmla="*/ 27 h 755"/>
                    <a:gd name="T60" fmla="*/ 18 w 192"/>
                    <a:gd name="T61" fmla="*/ 33 h 755"/>
                    <a:gd name="T62" fmla="*/ 19 w 192"/>
                    <a:gd name="T63" fmla="*/ 39 h 755"/>
                    <a:gd name="T64" fmla="*/ 19 w 192"/>
                    <a:gd name="T65" fmla="*/ 44 h 755"/>
                    <a:gd name="T66" fmla="*/ 19 w 192"/>
                    <a:gd name="T67" fmla="*/ 49 h 755"/>
                    <a:gd name="T68" fmla="*/ 18 w 192"/>
                    <a:gd name="T69" fmla="*/ 54 h 755"/>
                    <a:gd name="T70" fmla="*/ 17 w 192"/>
                    <a:gd name="T71" fmla="*/ 59 h 755"/>
                    <a:gd name="T72" fmla="*/ 15 w 192"/>
                    <a:gd name="T73" fmla="*/ 63 h 755"/>
                    <a:gd name="T74" fmla="*/ 14 w 192"/>
                    <a:gd name="T75" fmla="*/ 68 h 755"/>
                    <a:gd name="T76" fmla="*/ 12 w 192"/>
                    <a:gd name="T77" fmla="*/ 72 h 755"/>
                    <a:gd name="T78" fmla="*/ 10 w 192"/>
                    <a:gd name="T79" fmla="*/ 76 h 755"/>
                    <a:gd name="T80" fmla="*/ 9 w 192"/>
                    <a:gd name="T81" fmla="*/ 78 h 7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2"/>
                    <a:gd name="T124" fmla="*/ 0 h 755"/>
                    <a:gd name="T125" fmla="*/ 192 w 192"/>
                    <a:gd name="T126" fmla="*/ 755 h 7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2" h="755">
                      <a:moveTo>
                        <a:pt x="87" y="755"/>
                      </a:moveTo>
                      <a:lnTo>
                        <a:pt x="80" y="753"/>
                      </a:lnTo>
                      <a:lnTo>
                        <a:pt x="74" y="751"/>
                      </a:lnTo>
                      <a:lnTo>
                        <a:pt x="66" y="747"/>
                      </a:lnTo>
                      <a:lnTo>
                        <a:pt x="61" y="745"/>
                      </a:lnTo>
                      <a:lnTo>
                        <a:pt x="55" y="744"/>
                      </a:lnTo>
                      <a:lnTo>
                        <a:pt x="49" y="742"/>
                      </a:lnTo>
                      <a:lnTo>
                        <a:pt x="42" y="738"/>
                      </a:lnTo>
                      <a:lnTo>
                        <a:pt x="36" y="738"/>
                      </a:lnTo>
                      <a:lnTo>
                        <a:pt x="47" y="719"/>
                      </a:lnTo>
                      <a:lnTo>
                        <a:pt x="59" y="702"/>
                      </a:lnTo>
                      <a:lnTo>
                        <a:pt x="68" y="683"/>
                      </a:lnTo>
                      <a:lnTo>
                        <a:pt x="80" y="664"/>
                      </a:lnTo>
                      <a:lnTo>
                        <a:pt x="87" y="645"/>
                      </a:lnTo>
                      <a:lnTo>
                        <a:pt x="97" y="624"/>
                      </a:lnTo>
                      <a:lnTo>
                        <a:pt x="104" y="603"/>
                      </a:lnTo>
                      <a:lnTo>
                        <a:pt x="112" y="584"/>
                      </a:lnTo>
                      <a:lnTo>
                        <a:pt x="118" y="561"/>
                      </a:lnTo>
                      <a:lnTo>
                        <a:pt x="123" y="540"/>
                      </a:lnTo>
                      <a:lnTo>
                        <a:pt x="127" y="519"/>
                      </a:lnTo>
                      <a:lnTo>
                        <a:pt x="133" y="498"/>
                      </a:lnTo>
                      <a:lnTo>
                        <a:pt x="135" y="475"/>
                      </a:lnTo>
                      <a:lnTo>
                        <a:pt x="139" y="453"/>
                      </a:lnTo>
                      <a:lnTo>
                        <a:pt x="139" y="430"/>
                      </a:lnTo>
                      <a:lnTo>
                        <a:pt x="141" y="407"/>
                      </a:lnTo>
                      <a:lnTo>
                        <a:pt x="139" y="380"/>
                      </a:lnTo>
                      <a:lnTo>
                        <a:pt x="139" y="354"/>
                      </a:lnTo>
                      <a:lnTo>
                        <a:pt x="135" y="327"/>
                      </a:lnTo>
                      <a:lnTo>
                        <a:pt x="131" y="302"/>
                      </a:lnTo>
                      <a:lnTo>
                        <a:pt x="123" y="276"/>
                      </a:lnTo>
                      <a:lnTo>
                        <a:pt x="118" y="251"/>
                      </a:lnTo>
                      <a:lnTo>
                        <a:pt x="110" y="226"/>
                      </a:lnTo>
                      <a:lnTo>
                        <a:pt x="103" y="204"/>
                      </a:lnTo>
                      <a:lnTo>
                        <a:pt x="91" y="179"/>
                      </a:lnTo>
                      <a:lnTo>
                        <a:pt x="82" y="156"/>
                      </a:lnTo>
                      <a:lnTo>
                        <a:pt x="70" y="133"/>
                      </a:lnTo>
                      <a:lnTo>
                        <a:pt x="57" y="110"/>
                      </a:lnTo>
                      <a:lnTo>
                        <a:pt x="44" y="89"/>
                      </a:lnTo>
                      <a:lnTo>
                        <a:pt x="30" y="69"/>
                      </a:lnTo>
                      <a:lnTo>
                        <a:pt x="15" y="50"/>
                      </a:lnTo>
                      <a:lnTo>
                        <a:pt x="0" y="31"/>
                      </a:lnTo>
                      <a:lnTo>
                        <a:pt x="6" y="27"/>
                      </a:lnTo>
                      <a:lnTo>
                        <a:pt x="9" y="23"/>
                      </a:lnTo>
                      <a:lnTo>
                        <a:pt x="15" y="17"/>
                      </a:lnTo>
                      <a:lnTo>
                        <a:pt x="21" y="13"/>
                      </a:lnTo>
                      <a:lnTo>
                        <a:pt x="25" y="10"/>
                      </a:lnTo>
                      <a:lnTo>
                        <a:pt x="30" y="6"/>
                      </a:lnTo>
                      <a:lnTo>
                        <a:pt x="34" y="2"/>
                      </a:lnTo>
                      <a:lnTo>
                        <a:pt x="40" y="0"/>
                      </a:lnTo>
                      <a:lnTo>
                        <a:pt x="57" y="21"/>
                      </a:lnTo>
                      <a:lnTo>
                        <a:pt x="74" y="42"/>
                      </a:lnTo>
                      <a:lnTo>
                        <a:pt x="89" y="65"/>
                      </a:lnTo>
                      <a:lnTo>
                        <a:pt x="104" y="88"/>
                      </a:lnTo>
                      <a:lnTo>
                        <a:pt x="116" y="110"/>
                      </a:lnTo>
                      <a:lnTo>
                        <a:pt x="129" y="135"/>
                      </a:lnTo>
                      <a:lnTo>
                        <a:pt x="141" y="160"/>
                      </a:lnTo>
                      <a:lnTo>
                        <a:pt x="152" y="186"/>
                      </a:lnTo>
                      <a:lnTo>
                        <a:pt x="160" y="211"/>
                      </a:lnTo>
                      <a:lnTo>
                        <a:pt x="169" y="238"/>
                      </a:lnTo>
                      <a:lnTo>
                        <a:pt x="175" y="264"/>
                      </a:lnTo>
                      <a:lnTo>
                        <a:pt x="182" y="293"/>
                      </a:lnTo>
                      <a:lnTo>
                        <a:pt x="186" y="320"/>
                      </a:lnTo>
                      <a:lnTo>
                        <a:pt x="188" y="348"/>
                      </a:lnTo>
                      <a:lnTo>
                        <a:pt x="190" y="378"/>
                      </a:lnTo>
                      <a:lnTo>
                        <a:pt x="192" y="407"/>
                      </a:lnTo>
                      <a:lnTo>
                        <a:pt x="192" y="430"/>
                      </a:lnTo>
                      <a:lnTo>
                        <a:pt x="190" y="455"/>
                      </a:lnTo>
                      <a:lnTo>
                        <a:pt x="188" y="477"/>
                      </a:lnTo>
                      <a:lnTo>
                        <a:pt x="184" y="502"/>
                      </a:lnTo>
                      <a:lnTo>
                        <a:pt x="180" y="523"/>
                      </a:lnTo>
                      <a:lnTo>
                        <a:pt x="175" y="546"/>
                      </a:lnTo>
                      <a:lnTo>
                        <a:pt x="169" y="569"/>
                      </a:lnTo>
                      <a:lnTo>
                        <a:pt x="165" y="591"/>
                      </a:lnTo>
                      <a:lnTo>
                        <a:pt x="156" y="612"/>
                      </a:lnTo>
                      <a:lnTo>
                        <a:pt x="148" y="635"/>
                      </a:lnTo>
                      <a:lnTo>
                        <a:pt x="139" y="654"/>
                      </a:lnTo>
                      <a:lnTo>
                        <a:pt x="131" y="677"/>
                      </a:lnTo>
                      <a:lnTo>
                        <a:pt x="120" y="696"/>
                      </a:lnTo>
                      <a:lnTo>
                        <a:pt x="110" y="717"/>
                      </a:lnTo>
                      <a:lnTo>
                        <a:pt x="99" y="736"/>
                      </a:lnTo>
                      <a:lnTo>
                        <a:pt x="87" y="755"/>
                      </a:lnTo>
                      <a:close/>
                    </a:path>
                  </a:pathLst>
                </a:custGeom>
                <a:solidFill>
                  <a:srgbClr val="000000"/>
                </a:solidFill>
                <a:ln w="9525">
                  <a:noFill/>
                  <a:round/>
                  <a:headEnd/>
                  <a:tailEnd/>
                </a:ln>
              </p:spPr>
              <p:txBody>
                <a:bodyPr/>
                <a:lstStyle/>
                <a:p>
                  <a:endParaRPr lang="en-US" sz="1725"/>
                </a:p>
              </p:txBody>
            </p:sp>
            <p:sp>
              <p:nvSpPr>
                <p:cNvPr id="5669" name="Freeform 335"/>
                <p:cNvSpPr>
                  <a:spLocks/>
                </p:cNvSpPr>
                <p:nvPr/>
              </p:nvSpPr>
              <p:spPr bwMode="auto">
                <a:xfrm>
                  <a:off x="2730" y="2265"/>
                  <a:ext cx="23" cy="92"/>
                </a:xfrm>
                <a:custGeom>
                  <a:avLst/>
                  <a:gdLst>
                    <a:gd name="T0" fmla="*/ 10 w 230"/>
                    <a:gd name="T1" fmla="*/ 92 h 897"/>
                    <a:gd name="T2" fmla="*/ 8 w 230"/>
                    <a:gd name="T3" fmla="*/ 91 h 897"/>
                    <a:gd name="T4" fmla="*/ 7 w 230"/>
                    <a:gd name="T5" fmla="*/ 91 h 897"/>
                    <a:gd name="T6" fmla="*/ 5 w 230"/>
                    <a:gd name="T7" fmla="*/ 90 h 897"/>
                    <a:gd name="T8" fmla="*/ 6 w 230"/>
                    <a:gd name="T9" fmla="*/ 88 h 897"/>
                    <a:gd name="T10" fmla="*/ 8 w 230"/>
                    <a:gd name="T11" fmla="*/ 83 h 897"/>
                    <a:gd name="T12" fmla="*/ 11 w 230"/>
                    <a:gd name="T13" fmla="*/ 78 h 897"/>
                    <a:gd name="T14" fmla="*/ 12 w 230"/>
                    <a:gd name="T15" fmla="*/ 73 h 897"/>
                    <a:gd name="T16" fmla="*/ 14 w 230"/>
                    <a:gd name="T17" fmla="*/ 68 h 897"/>
                    <a:gd name="T18" fmla="*/ 15 w 230"/>
                    <a:gd name="T19" fmla="*/ 63 h 897"/>
                    <a:gd name="T20" fmla="*/ 16 w 230"/>
                    <a:gd name="T21" fmla="*/ 58 h 897"/>
                    <a:gd name="T22" fmla="*/ 17 w 230"/>
                    <a:gd name="T23" fmla="*/ 52 h 897"/>
                    <a:gd name="T24" fmla="*/ 17 w 230"/>
                    <a:gd name="T25" fmla="*/ 46 h 897"/>
                    <a:gd name="T26" fmla="*/ 16 w 230"/>
                    <a:gd name="T27" fmla="*/ 40 h 897"/>
                    <a:gd name="T28" fmla="*/ 15 w 230"/>
                    <a:gd name="T29" fmla="*/ 34 h 897"/>
                    <a:gd name="T30" fmla="*/ 13 w 230"/>
                    <a:gd name="T31" fmla="*/ 28 h 897"/>
                    <a:gd name="T32" fmla="*/ 11 w 230"/>
                    <a:gd name="T33" fmla="*/ 22 h 897"/>
                    <a:gd name="T34" fmla="*/ 8 w 230"/>
                    <a:gd name="T35" fmla="*/ 16 h 897"/>
                    <a:gd name="T36" fmla="*/ 5 w 230"/>
                    <a:gd name="T37" fmla="*/ 11 h 897"/>
                    <a:gd name="T38" fmla="*/ 2 w 230"/>
                    <a:gd name="T39" fmla="*/ 6 h 897"/>
                    <a:gd name="T40" fmla="*/ 1 w 230"/>
                    <a:gd name="T41" fmla="*/ 3 h 897"/>
                    <a:gd name="T42" fmla="*/ 2 w 230"/>
                    <a:gd name="T43" fmla="*/ 2 h 897"/>
                    <a:gd name="T44" fmla="*/ 3 w 230"/>
                    <a:gd name="T45" fmla="*/ 1 h 897"/>
                    <a:gd name="T46" fmla="*/ 4 w 230"/>
                    <a:gd name="T47" fmla="*/ 0 h 897"/>
                    <a:gd name="T48" fmla="*/ 7 w 230"/>
                    <a:gd name="T49" fmla="*/ 2 h 897"/>
                    <a:gd name="T50" fmla="*/ 11 w 230"/>
                    <a:gd name="T51" fmla="*/ 8 h 897"/>
                    <a:gd name="T52" fmla="*/ 14 w 230"/>
                    <a:gd name="T53" fmla="*/ 13 h 897"/>
                    <a:gd name="T54" fmla="*/ 17 w 230"/>
                    <a:gd name="T55" fmla="*/ 19 h 897"/>
                    <a:gd name="T56" fmla="*/ 19 w 230"/>
                    <a:gd name="T57" fmla="*/ 26 h 897"/>
                    <a:gd name="T58" fmla="*/ 21 w 230"/>
                    <a:gd name="T59" fmla="*/ 32 h 897"/>
                    <a:gd name="T60" fmla="*/ 22 w 230"/>
                    <a:gd name="T61" fmla="*/ 39 h 897"/>
                    <a:gd name="T62" fmla="*/ 23 w 230"/>
                    <a:gd name="T63" fmla="*/ 46 h 897"/>
                    <a:gd name="T64" fmla="*/ 23 w 230"/>
                    <a:gd name="T65" fmla="*/ 52 h 897"/>
                    <a:gd name="T66" fmla="*/ 22 w 230"/>
                    <a:gd name="T67" fmla="*/ 58 h 897"/>
                    <a:gd name="T68" fmla="*/ 22 w 230"/>
                    <a:gd name="T69" fmla="*/ 64 h 897"/>
                    <a:gd name="T70" fmla="*/ 20 w 230"/>
                    <a:gd name="T71" fmla="*/ 69 h 897"/>
                    <a:gd name="T72" fmla="*/ 19 w 230"/>
                    <a:gd name="T73" fmla="*/ 75 h 897"/>
                    <a:gd name="T74" fmla="*/ 17 w 230"/>
                    <a:gd name="T75" fmla="*/ 80 h 897"/>
                    <a:gd name="T76" fmla="*/ 14 w 230"/>
                    <a:gd name="T77" fmla="*/ 85 h 897"/>
                    <a:gd name="T78" fmla="*/ 12 w 230"/>
                    <a:gd name="T79" fmla="*/ 89 h 897"/>
                    <a:gd name="T80" fmla="*/ 11 w 230"/>
                    <a:gd name="T81" fmla="*/ 92 h 8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897"/>
                    <a:gd name="T125" fmla="*/ 230 w 230"/>
                    <a:gd name="T126" fmla="*/ 897 h 8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897">
                      <a:moveTo>
                        <a:pt x="105" y="897"/>
                      </a:moveTo>
                      <a:lnTo>
                        <a:pt x="97" y="893"/>
                      </a:lnTo>
                      <a:lnTo>
                        <a:pt x="90" y="891"/>
                      </a:lnTo>
                      <a:lnTo>
                        <a:pt x="82" y="887"/>
                      </a:lnTo>
                      <a:lnTo>
                        <a:pt x="74" y="886"/>
                      </a:lnTo>
                      <a:lnTo>
                        <a:pt x="65" y="884"/>
                      </a:lnTo>
                      <a:lnTo>
                        <a:pt x="57" y="880"/>
                      </a:lnTo>
                      <a:lnTo>
                        <a:pt x="50" y="878"/>
                      </a:lnTo>
                      <a:lnTo>
                        <a:pt x="42" y="876"/>
                      </a:lnTo>
                      <a:lnTo>
                        <a:pt x="55" y="855"/>
                      </a:lnTo>
                      <a:lnTo>
                        <a:pt x="69" y="832"/>
                      </a:lnTo>
                      <a:lnTo>
                        <a:pt x="82" y="810"/>
                      </a:lnTo>
                      <a:lnTo>
                        <a:pt x="95" y="789"/>
                      </a:lnTo>
                      <a:lnTo>
                        <a:pt x="105" y="764"/>
                      </a:lnTo>
                      <a:lnTo>
                        <a:pt x="114" y="741"/>
                      </a:lnTo>
                      <a:lnTo>
                        <a:pt x="124" y="716"/>
                      </a:lnTo>
                      <a:lnTo>
                        <a:pt x="133" y="694"/>
                      </a:lnTo>
                      <a:lnTo>
                        <a:pt x="141" y="667"/>
                      </a:lnTo>
                      <a:lnTo>
                        <a:pt x="149" y="642"/>
                      </a:lnTo>
                      <a:lnTo>
                        <a:pt x="152" y="616"/>
                      </a:lnTo>
                      <a:lnTo>
                        <a:pt x="158" y="591"/>
                      </a:lnTo>
                      <a:lnTo>
                        <a:pt x="162" y="562"/>
                      </a:lnTo>
                      <a:lnTo>
                        <a:pt x="166" y="538"/>
                      </a:lnTo>
                      <a:lnTo>
                        <a:pt x="166" y="511"/>
                      </a:lnTo>
                      <a:lnTo>
                        <a:pt x="168" y="484"/>
                      </a:lnTo>
                      <a:lnTo>
                        <a:pt x="166" y="452"/>
                      </a:lnTo>
                      <a:lnTo>
                        <a:pt x="164" y="420"/>
                      </a:lnTo>
                      <a:lnTo>
                        <a:pt x="160" y="389"/>
                      </a:lnTo>
                      <a:lnTo>
                        <a:pt x="156" y="359"/>
                      </a:lnTo>
                      <a:lnTo>
                        <a:pt x="149" y="328"/>
                      </a:lnTo>
                      <a:lnTo>
                        <a:pt x="141" y="298"/>
                      </a:lnTo>
                      <a:lnTo>
                        <a:pt x="131" y="270"/>
                      </a:lnTo>
                      <a:lnTo>
                        <a:pt x="122" y="241"/>
                      </a:lnTo>
                      <a:lnTo>
                        <a:pt x="111" y="213"/>
                      </a:lnTo>
                      <a:lnTo>
                        <a:pt x="99" y="186"/>
                      </a:lnTo>
                      <a:lnTo>
                        <a:pt x="84" y="159"/>
                      </a:lnTo>
                      <a:lnTo>
                        <a:pt x="71" y="135"/>
                      </a:lnTo>
                      <a:lnTo>
                        <a:pt x="54" y="108"/>
                      </a:lnTo>
                      <a:lnTo>
                        <a:pt x="36" y="83"/>
                      </a:lnTo>
                      <a:lnTo>
                        <a:pt x="19" y="60"/>
                      </a:lnTo>
                      <a:lnTo>
                        <a:pt x="0" y="38"/>
                      </a:lnTo>
                      <a:lnTo>
                        <a:pt x="8" y="32"/>
                      </a:lnTo>
                      <a:lnTo>
                        <a:pt x="14" y="28"/>
                      </a:lnTo>
                      <a:lnTo>
                        <a:pt x="19" y="22"/>
                      </a:lnTo>
                      <a:lnTo>
                        <a:pt x="27" y="19"/>
                      </a:lnTo>
                      <a:lnTo>
                        <a:pt x="33" y="13"/>
                      </a:lnTo>
                      <a:lnTo>
                        <a:pt x="38" y="7"/>
                      </a:lnTo>
                      <a:lnTo>
                        <a:pt x="44" y="3"/>
                      </a:lnTo>
                      <a:lnTo>
                        <a:pt x="50" y="0"/>
                      </a:lnTo>
                      <a:lnTo>
                        <a:pt x="71" y="24"/>
                      </a:lnTo>
                      <a:lnTo>
                        <a:pt x="90" y="51"/>
                      </a:lnTo>
                      <a:lnTo>
                        <a:pt x="107" y="76"/>
                      </a:lnTo>
                      <a:lnTo>
                        <a:pt x="124" y="104"/>
                      </a:lnTo>
                      <a:lnTo>
                        <a:pt x="141" y="131"/>
                      </a:lnTo>
                      <a:lnTo>
                        <a:pt x="156" y="161"/>
                      </a:lnTo>
                      <a:lnTo>
                        <a:pt x="169" y="190"/>
                      </a:lnTo>
                      <a:lnTo>
                        <a:pt x="181" y="220"/>
                      </a:lnTo>
                      <a:lnTo>
                        <a:pt x="192" y="252"/>
                      </a:lnTo>
                      <a:lnTo>
                        <a:pt x="202" y="283"/>
                      </a:lnTo>
                      <a:lnTo>
                        <a:pt x="209" y="315"/>
                      </a:lnTo>
                      <a:lnTo>
                        <a:pt x="217" y="348"/>
                      </a:lnTo>
                      <a:lnTo>
                        <a:pt x="223" y="382"/>
                      </a:lnTo>
                      <a:lnTo>
                        <a:pt x="227" y="414"/>
                      </a:lnTo>
                      <a:lnTo>
                        <a:pt x="228" y="448"/>
                      </a:lnTo>
                      <a:lnTo>
                        <a:pt x="230" y="484"/>
                      </a:lnTo>
                      <a:lnTo>
                        <a:pt x="228" y="511"/>
                      </a:lnTo>
                      <a:lnTo>
                        <a:pt x="227" y="540"/>
                      </a:lnTo>
                      <a:lnTo>
                        <a:pt x="223" y="568"/>
                      </a:lnTo>
                      <a:lnTo>
                        <a:pt x="221" y="597"/>
                      </a:lnTo>
                      <a:lnTo>
                        <a:pt x="215" y="621"/>
                      </a:lnTo>
                      <a:lnTo>
                        <a:pt x="209" y="648"/>
                      </a:lnTo>
                      <a:lnTo>
                        <a:pt x="204" y="675"/>
                      </a:lnTo>
                      <a:lnTo>
                        <a:pt x="196" y="703"/>
                      </a:lnTo>
                      <a:lnTo>
                        <a:pt x="187" y="728"/>
                      </a:lnTo>
                      <a:lnTo>
                        <a:pt x="177" y="752"/>
                      </a:lnTo>
                      <a:lnTo>
                        <a:pt x="166" y="777"/>
                      </a:lnTo>
                      <a:lnTo>
                        <a:pt x="156" y="802"/>
                      </a:lnTo>
                      <a:lnTo>
                        <a:pt x="143" y="827"/>
                      </a:lnTo>
                      <a:lnTo>
                        <a:pt x="131" y="849"/>
                      </a:lnTo>
                      <a:lnTo>
                        <a:pt x="118" y="872"/>
                      </a:lnTo>
                      <a:lnTo>
                        <a:pt x="105" y="897"/>
                      </a:lnTo>
                      <a:close/>
                    </a:path>
                  </a:pathLst>
                </a:custGeom>
                <a:solidFill>
                  <a:srgbClr val="000000"/>
                </a:solidFill>
                <a:ln w="9525">
                  <a:noFill/>
                  <a:round/>
                  <a:headEnd/>
                  <a:tailEnd/>
                </a:ln>
              </p:spPr>
              <p:txBody>
                <a:bodyPr/>
                <a:lstStyle/>
                <a:p>
                  <a:endParaRPr lang="en-US" sz="1725"/>
                </a:p>
              </p:txBody>
            </p:sp>
            <p:sp>
              <p:nvSpPr>
                <p:cNvPr id="5670" name="Freeform 336"/>
                <p:cNvSpPr>
                  <a:spLocks/>
                </p:cNvSpPr>
                <p:nvPr/>
              </p:nvSpPr>
              <p:spPr bwMode="auto">
                <a:xfrm>
                  <a:off x="2767" y="2256"/>
                  <a:ext cx="27" cy="110"/>
                </a:xfrm>
                <a:custGeom>
                  <a:avLst/>
                  <a:gdLst>
                    <a:gd name="T0" fmla="*/ 11 w 274"/>
                    <a:gd name="T1" fmla="*/ 110 h 1073"/>
                    <a:gd name="T2" fmla="*/ 9 w 274"/>
                    <a:gd name="T3" fmla="*/ 109 h 1073"/>
                    <a:gd name="T4" fmla="*/ 8 w 274"/>
                    <a:gd name="T5" fmla="*/ 109 h 1073"/>
                    <a:gd name="T6" fmla="*/ 7 w 274"/>
                    <a:gd name="T7" fmla="*/ 108 h 1073"/>
                    <a:gd name="T8" fmla="*/ 6 w 274"/>
                    <a:gd name="T9" fmla="*/ 108 h 1073"/>
                    <a:gd name="T10" fmla="*/ 5 w 274"/>
                    <a:gd name="T11" fmla="*/ 108 h 1073"/>
                    <a:gd name="T12" fmla="*/ 7 w 274"/>
                    <a:gd name="T13" fmla="*/ 105 h 1073"/>
                    <a:gd name="T14" fmla="*/ 10 w 274"/>
                    <a:gd name="T15" fmla="*/ 99 h 1073"/>
                    <a:gd name="T16" fmla="*/ 12 w 274"/>
                    <a:gd name="T17" fmla="*/ 94 h 1073"/>
                    <a:gd name="T18" fmla="*/ 15 w 274"/>
                    <a:gd name="T19" fmla="*/ 88 h 1073"/>
                    <a:gd name="T20" fmla="*/ 16 w 274"/>
                    <a:gd name="T21" fmla="*/ 82 h 1073"/>
                    <a:gd name="T22" fmla="*/ 18 w 274"/>
                    <a:gd name="T23" fmla="*/ 75 h 1073"/>
                    <a:gd name="T24" fmla="*/ 19 w 274"/>
                    <a:gd name="T25" fmla="*/ 69 h 1073"/>
                    <a:gd name="T26" fmla="*/ 20 w 274"/>
                    <a:gd name="T27" fmla="*/ 63 h 1073"/>
                    <a:gd name="T28" fmla="*/ 20 w 274"/>
                    <a:gd name="T29" fmla="*/ 55 h 1073"/>
                    <a:gd name="T30" fmla="*/ 19 w 274"/>
                    <a:gd name="T31" fmla="*/ 48 h 1073"/>
                    <a:gd name="T32" fmla="*/ 17 w 274"/>
                    <a:gd name="T33" fmla="*/ 40 h 1073"/>
                    <a:gd name="T34" fmla="*/ 16 w 274"/>
                    <a:gd name="T35" fmla="*/ 33 h 1073"/>
                    <a:gd name="T36" fmla="*/ 13 w 274"/>
                    <a:gd name="T37" fmla="*/ 26 h 1073"/>
                    <a:gd name="T38" fmla="*/ 10 w 274"/>
                    <a:gd name="T39" fmla="*/ 20 h 1073"/>
                    <a:gd name="T40" fmla="*/ 6 w 274"/>
                    <a:gd name="T41" fmla="*/ 13 h 1073"/>
                    <a:gd name="T42" fmla="*/ 2 w 274"/>
                    <a:gd name="T43" fmla="*/ 7 h 1073"/>
                    <a:gd name="T44" fmla="*/ 1 w 274"/>
                    <a:gd name="T45" fmla="*/ 4 h 1073"/>
                    <a:gd name="T46" fmla="*/ 2 w 274"/>
                    <a:gd name="T47" fmla="*/ 3 h 1073"/>
                    <a:gd name="T48" fmla="*/ 4 w 274"/>
                    <a:gd name="T49" fmla="*/ 2 h 1073"/>
                    <a:gd name="T50" fmla="*/ 5 w 274"/>
                    <a:gd name="T51" fmla="*/ 1 h 1073"/>
                    <a:gd name="T52" fmla="*/ 8 w 274"/>
                    <a:gd name="T53" fmla="*/ 3 h 1073"/>
                    <a:gd name="T54" fmla="*/ 13 w 274"/>
                    <a:gd name="T55" fmla="*/ 10 h 1073"/>
                    <a:gd name="T56" fmla="*/ 16 w 274"/>
                    <a:gd name="T57" fmla="*/ 16 h 1073"/>
                    <a:gd name="T58" fmla="*/ 20 w 274"/>
                    <a:gd name="T59" fmla="*/ 23 h 1073"/>
                    <a:gd name="T60" fmla="*/ 22 w 274"/>
                    <a:gd name="T61" fmla="*/ 31 h 1073"/>
                    <a:gd name="T62" fmla="*/ 25 w 274"/>
                    <a:gd name="T63" fmla="*/ 39 h 1073"/>
                    <a:gd name="T64" fmla="*/ 26 w 274"/>
                    <a:gd name="T65" fmla="*/ 47 h 1073"/>
                    <a:gd name="T66" fmla="*/ 27 w 274"/>
                    <a:gd name="T67" fmla="*/ 55 h 1073"/>
                    <a:gd name="T68" fmla="*/ 27 w 274"/>
                    <a:gd name="T69" fmla="*/ 63 h 1073"/>
                    <a:gd name="T70" fmla="*/ 26 w 274"/>
                    <a:gd name="T71" fmla="*/ 70 h 1073"/>
                    <a:gd name="T72" fmla="*/ 25 w 274"/>
                    <a:gd name="T73" fmla="*/ 76 h 1073"/>
                    <a:gd name="T74" fmla="*/ 24 w 274"/>
                    <a:gd name="T75" fmla="*/ 83 h 1073"/>
                    <a:gd name="T76" fmla="*/ 22 w 274"/>
                    <a:gd name="T77" fmla="*/ 89 h 1073"/>
                    <a:gd name="T78" fmla="*/ 20 w 274"/>
                    <a:gd name="T79" fmla="*/ 96 h 1073"/>
                    <a:gd name="T80" fmla="*/ 17 w 274"/>
                    <a:gd name="T81" fmla="*/ 101 h 1073"/>
                    <a:gd name="T82" fmla="*/ 14 w 274"/>
                    <a:gd name="T83" fmla="*/ 107 h 1073"/>
                    <a:gd name="T84" fmla="*/ 12 w 274"/>
                    <a:gd name="T85" fmla="*/ 110 h 10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4"/>
                    <a:gd name="T130" fmla="*/ 0 h 1073"/>
                    <a:gd name="T131" fmla="*/ 274 w 274"/>
                    <a:gd name="T132" fmla="*/ 1073 h 10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4" h="1073">
                      <a:moveTo>
                        <a:pt x="124" y="1073"/>
                      </a:moveTo>
                      <a:lnTo>
                        <a:pt x="114" y="1071"/>
                      </a:lnTo>
                      <a:lnTo>
                        <a:pt x="105" y="1067"/>
                      </a:lnTo>
                      <a:lnTo>
                        <a:pt x="95" y="1063"/>
                      </a:lnTo>
                      <a:lnTo>
                        <a:pt x="87" y="1061"/>
                      </a:lnTo>
                      <a:lnTo>
                        <a:pt x="82" y="1060"/>
                      </a:lnTo>
                      <a:lnTo>
                        <a:pt x="78" y="1058"/>
                      </a:lnTo>
                      <a:lnTo>
                        <a:pt x="72" y="1056"/>
                      </a:lnTo>
                      <a:lnTo>
                        <a:pt x="68" y="1054"/>
                      </a:lnTo>
                      <a:lnTo>
                        <a:pt x="63" y="1054"/>
                      </a:lnTo>
                      <a:lnTo>
                        <a:pt x="59" y="1052"/>
                      </a:lnTo>
                      <a:lnTo>
                        <a:pt x="53" y="1050"/>
                      </a:lnTo>
                      <a:lnTo>
                        <a:pt x="49" y="1048"/>
                      </a:lnTo>
                      <a:lnTo>
                        <a:pt x="67" y="1023"/>
                      </a:lnTo>
                      <a:lnTo>
                        <a:pt x="82" y="997"/>
                      </a:lnTo>
                      <a:lnTo>
                        <a:pt x="97" y="970"/>
                      </a:lnTo>
                      <a:lnTo>
                        <a:pt x="112" y="944"/>
                      </a:lnTo>
                      <a:lnTo>
                        <a:pt x="125" y="915"/>
                      </a:lnTo>
                      <a:lnTo>
                        <a:pt x="137" y="887"/>
                      </a:lnTo>
                      <a:lnTo>
                        <a:pt x="148" y="858"/>
                      </a:lnTo>
                      <a:lnTo>
                        <a:pt x="160" y="829"/>
                      </a:lnTo>
                      <a:lnTo>
                        <a:pt x="167" y="799"/>
                      </a:lnTo>
                      <a:lnTo>
                        <a:pt x="177" y="769"/>
                      </a:lnTo>
                      <a:lnTo>
                        <a:pt x="183" y="736"/>
                      </a:lnTo>
                      <a:lnTo>
                        <a:pt x="188" y="706"/>
                      </a:lnTo>
                      <a:lnTo>
                        <a:pt x="192" y="674"/>
                      </a:lnTo>
                      <a:lnTo>
                        <a:pt x="196" y="643"/>
                      </a:lnTo>
                      <a:lnTo>
                        <a:pt x="198" y="611"/>
                      </a:lnTo>
                      <a:lnTo>
                        <a:pt x="200" y="578"/>
                      </a:lnTo>
                      <a:lnTo>
                        <a:pt x="198" y="540"/>
                      </a:lnTo>
                      <a:lnTo>
                        <a:pt x="196" y="502"/>
                      </a:lnTo>
                      <a:lnTo>
                        <a:pt x="190" y="464"/>
                      </a:lnTo>
                      <a:lnTo>
                        <a:pt x="184" y="428"/>
                      </a:lnTo>
                      <a:lnTo>
                        <a:pt x="177" y="392"/>
                      </a:lnTo>
                      <a:lnTo>
                        <a:pt x="167" y="358"/>
                      </a:lnTo>
                      <a:lnTo>
                        <a:pt x="158" y="322"/>
                      </a:lnTo>
                      <a:lnTo>
                        <a:pt x="146" y="289"/>
                      </a:lnTo>
                      <a:lnTo>
                        <a:pt x="131" y="255"/>
                      </a:lnTo>
                      <a:lnTo>
                        <a:pt x="116" y="223"/>
                      </a:lnTo>
                      <a:lnTo>
                        <a:pt x="101" y="191"/>
                      </a:lnTo>
                      <a:lnTo>
                        <a:pt x="84" y="160"/>
                      </a:lnTo>
                      <a:lnTo>
                        <a:pt x="63" y="130"/>
                      </a:lnTo>
                      <a:lnTo>
                        <a:pt x="44" y="101"/>
                      </a:lnTo>
                      <a:lnTo>
                        <a:pt x="23" y="73"/>
                      </a:lnTo>
                      <a:lnTo>
                        <a:pt x="0" y="48"/>
                      </a:lnTo>
                      <a:lnTo>
                        <a:pt x="8" y="40"/>
                      </a:lnTo>
                      <a:lnTo>
                        <a:pt x="15" y="35"/>
                      </a:lnTo>
                      <a:lnTo>
                        <a:pt x="23" y="27"/>
                      </a:lnTo>
                      <a:lnTo>
                        <a:pt x="30" y="21"/>
                      </a:lnTo>
                      <a:lnTo>
                        <a:pt x="36" y="16"/>
                      </a:lnTo>
                      <a:lnTo>
                        <a:pt x="44" y="10"/>
                      </a:lnTo>
                      <a:lnTo>
                        <a:pt x="51" y="6"/>
                      </a:lnTo>
                      <a:lnTo>
                        <a:pt x="59" y="0"/>
                      </a:lnTo>
                      <a:lnTo>
                        <a:pt x="82" y="29"/>
                      </a:lnTo>
                      <a:lnTo>
                        <a:pt x="106" y="61"/>
                      </a:lnTo>
                      <a:lnTo>
                        <a:pt x="127" y="94"/>
                      </a:lnTo>
                      <a:lnTo>
                        <a:pt x="148" y="126"/>
                      </a:lnTo>
                      <a:lnTo>
                        <a:pt x="167" y="160"/>
                      </a:lnTo>
                      <a:lnTo>
                        <a:pt x="184" y="194"/>
                      </a:lnTo>
                      <a:lnTo>
                        <a:pt x="202" y="229"/>
                      </a:lnTo>
                      <a:lnTo>
                        <a:pt x="217" y="267"/>
                      </a:lnTo>
                      <a:lnTo>
                        <a:pt x="228" y="303"/>
                      </a:lnTo>
                      <a:lnTo>
                        <a:pt x="240" y="341"/>
                      </a:lnTo>
                      <a:lnTo>
                        <a:pt x="249" y="379"/>
                      </a:lnTo>
                      <a:lnTo>
                        <a:pt x="259" y="417"/>
                      </a:lnTo>
                      <a:lnTo>
                        <a:pt x="264" y="455"/>
                      </a:lnTo>
                      <a:lnTo>
                        <a:pt x="268" y="497"/>
                      </a:lnTo>
                      <a:lnTo>
                        <a:pt x="272" y="537"/>
                      </a:lnTo>
                      <a:lnTo>
                        <a:pt x="274" y="578"/>
                      </a:lnTo>
                      <a:lnTo>
                        <a:pt x="272" y="613"/>
                      </a:lnTo>
                      <a:lnTo>
                        <a:pt x="270" y="645"/>
                      </a:lnTo>
                      <a:lnTo>
                        <a:pt x="266" y="679"/>
                      </a:lnTo>
                      <a:lnTo>
                        <a:pt x="262" y="712"/>
                      </a:lnTo>
                      <a:lnTo>
                        <a:pt x="257" y="746"/>
                      </a:lnTo>
                      <a:lnTo>
                        <a:pt x="251" y="778"/>
                      </a:lnTo>
                      <a:lnTo>
                        <a:pt x="241" y="809"/>
                      </a:lnTo>
                      <a:lnTo>
                        <a:pt x="234" y="841"/>
                      </a:lnTo>
                      <a:lnTo>
                        <a:pt x="222" y="871"/>
                      </a:lnTo>
                      <a:lnTo>
                        <a:pt x="211" y="904"/>
                      </a:lnTo>
                      <a:lnTo>
                        <a:pt x="200" y="932"/>
                      </a:lnTo>
                      <a:lnTo>
                        <a:pt x="186" y="961"/>
                      </a:lnTo>
                      <a:lnTo>
                        <a:pt x="171" y="989"/>
                      </a:lnTo>
                      <a:lnTo>
                        <a:pt x="156" y="1020"/>
                      </a:lnTo>
                      <a:lnTo>
                        <a:pt x="141" y="1046"/>
                      </a:lnTo>
                      <a:lnTo>
                        <a:pt x="124" y="1073"/>
                      </a:lnTo>
                      <a:close/>
                    </a:path>
                  </a:pathLst>
                </a:custGeom>
                <a:solidFill>
                  <a:srgbClr val="000000"/>
                </a:solidFill>
                <a:ln w="9525">
                  <a:noFill/>
                  <a:round/>
                  <a:headEnd/>
                  <a:tailEnd/>
                </a:ln>
              </p:spPr>
              <p:txBody>
                <a:bodyPr/>
                <a:lstStyle/>
                <a:p>
                  <a:endParaRPr lang="en-US" sz="1725"/>
                </a:p>
              </p:txBody>
            </p:sp>
            <p:sp>
              <p:nvSpPr>
                <p:cNvPr id="5671" name="Freeform 337"/>
                <p:cNvSpPr>
                  <a:spLocks/>
                </p:cNvSpPr>
                <p:nvPr/>
              </p:nvSpPr>
              <p:spPr bwMode="auto">
                <a:xfrm>
                  <a:off x="2669" y="2281"/>
                  <a:ext cx="15" cy="60"/>
                </a:xfrm>
                <a:custGeom>
                  <a:avLst/>
                  <a:gdLst>
                    <a:gd name="T0" fmla="*/ 6 w 148"/>
                    <a:gd name="T1" fmla="*/ 60 h 582"/>
                    <a:gd name="T2" fmla="*/ 5 w 148"/>
                    <a:gd name="T3" fmla="*/ 59 h 582"/>
                    <a:gd name="T4" fmla="*/ 4 w 148"/>
                    <a:gd name="T5" fmla="*/ 59 h 582"/>
                    <a:gd name="T6" fmla="*/ 3 w 148"/>
                    <a:gd name="T7" fmla="*/ 59 h 582"/>
                    <a:gd name="T8" fmla="*/ 4 w 148"/>
                    <a:gd name="T9" fmla="*/ 57 h 582"/>
                    <a:gd name="T10" fmla="*/ 5 w 148"/>
                    <a:gd name="T11" fmla="*/ 54 h 582"/>
                    <a:gd name="T12" fmla="*/ 7 w 148"/>
                    <a:gd name="T13" fmla="*/ 51 h 582"/>
                    <a:gd name="T14" fmla="*/ 8 w 148"/>
                    <a:gd name="T15" fmla="*/ 48 h 582"/>
                    <a:gd name="T16" fmla="*/ 9 w 148"/>
                    <a:gd name="T17" fmla="*/ 45 h 582"/>
                    <a:gd name="T18" fmla="*/ 10 w 148"/>
                    <a:gd name="T19" fmla="*/ 41 h 582"/>
                    <a:gd name="T20" fmla="*/ 11 w 148"/>
                    <a:gd name="T21" fmla="*/ 38 h 582"/>
                    <a:gd name="T22" fmla="*/ 11 w 148"/>
                    <a:gd name="T23" fmla="*/ 34 h 582"/>
                    <a:gd name="T24" fmla="*/ 11 w 148"/>
                    <a:gd name="T25" fmla="*/ 30 h 582"/>
                    <a:gd name="T26" fmla="*/ 10 w 148"/>
                    <a:gd name="T27" fmla="*/ 26 h 582"/>
                    <a:gd name="T28" fmla="*/ 10 w 148"/>
                    <a:gd name="T29" fmla="*/ 22 h 582"/>
                    <a:gd name="T30" fmla="*/ 9 w 148"/>
                    <a:gd name="T31" fmla="*/ 18 h 582"/>
                    <a:gd name="T32" fmla="*/ 7 w 148"/>
                    <a:gd name="T33" fmla="*/ 14 h 582"/>
                    <a:gd name="T34" fmla="*/ 6 w 148"/>
                    <a:gd name="T35" fmla="*/ 11 h 582"/>
                    <a:gd name="T36" fmla="*/ 3 w 148"/>
                    <a:gd name="T37" fmla="*/ 7 h 582"/>
                    <a:gd name="T38" fmla="*/ 1 w 148"/>
                    <a:gd name="T39" fmla="*/ 4 h 582"/>
                    <a:gd name="T40" fmla="*/ 1 w 148"/>
                    <a:gd name="T41" fmla="*/ 2 h 582"/>
                    <a:gd name="T42" fmla="*/ 3 w 148"/>
                    <a:gd name="T43" fmla="*/ 1 h 582"/>
                    <a:gd name="T44" fmla="*/ 5 w 148"/>
                    <a:gd name="T45" fmla="*/ 2 h 582"/>
                    <a:gd name="T46" fmla="*/ 7 w 148"/>
                    <a:gd name="T47" fmla="*/ 5 h 582"/>
                    <a:gd name="T48" fmla="*/ 9 w 148"/>
                    <a:gd name="T49" fmla="*/ 9 h 582"/>
                    <a:gd name="T50" fmla="*/ 11 w 148"/>
                    <a:gd name="T51" fmla="*/ 12 h 582"/>
                    <a:gd name="T52" fmla="*/ 13 w 148"/>
                    <a:gd name="T53" fmla="*/ 17 h 582"/>
                    <a:gd name="T54" fmla="*/ 14 w 148"/>
                    <a:gd name="T55" fmla="*/ 21 h 582"/>
                    <a:gd name="T56" fmla="*/ 14 w 148"/>
                    <a:gd name="T57" fmla="*/ 25 h 582"/>
                    <a:gd name="T58" fmla="*/ 15 w 148"/>
                    <a:gd name="T59" fmla="*/ 30 h 582"/>
                    <a:gd name="T60" fmla="*/ 15 w 148"/>
                    <a:gd name="T61" fmla="*/ 34 h 582"/>
                    <a:gd name="T62" fmla="*/ 15 w 148"/>
                    <a:gd name="T63" fmla="*/ 38 h 582"/>
                    <a:gd name="T64" fmla="*/ 14 w 148"/>
                    <a:gd name="T65" fmla="*/ 42 h 582"/>
                    <a:gd name="T66" fmla="*/ 13 w 148"/>
                    <a:gd name="T67" fmla="*/ 45 h 582"/>
                    <a:gd name="T68" fmla="*/ 12 w 148"/>
                    <a:gd name="T69" fmla="*/ 49 h 582"/>
                    <a:gd name="T70" fmla="*/ 11 w 148"/>
                    <a:gd name="T71" fmla="*/ 52 h 582"/>
                    <a:gd name="T72" fmla="*/ 9 w 148"/>
                    <a:gd name="T73" fmla="*/ 55 h 582"/>
                    <a:gd name="T74" fmla="*/ 8 w 148"/>
                    <a:gd name="T75" fmla="*/ 58 h 582"/>
                    <a:gd name="T76" fmla="*/ 7 w 148"/>
                    <a:gd name="T77" fmla="*/ 60 h 5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582"/>
                    <a:gd name="T119" fmla="*/ 148 w 148"/>
                    <a:gd name="T120" fmla="*/ 582 h 5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582">
                      <a:moveTo>
                        <a:pt x="69" y="582"/>
                      </a:moveTo>
                      <a:lnTo>
                        <a:pt x="63" y="580"/>
                      </a:lnTo>
                      <a:lnTo>
                        <a:pt x="57" y="580"/>
                      </a:lnTo>
                      <a:lnTo>
                        <a:pt x="53" y="576"/>
                      </a:lnTo>
                      <a:lnTo>
                        <a:pt x="48" y="576"/>
                      </a:lnTo>
                      <a:lnTo>
                        <a:pt x="42" y="574"/>
                      </a:lnTo>
                      <a:lnTo>
                        <a:pt x="38" y="572"/>
                      </a:lnTo>
                      <a:lnTo>
                        <a:pt x="32" y="570"/>
                      </a:lnTo>
                      <a:lnTo>
                        <a:pt x="29" y="570"/>
                      </a:lnTo>
                      <a:lnTo>
                        <a:pt x="36" y="555"/>
                      </a:lnTo>
                      <a:lnTo>
                        <a:pt x="46" y="542"/>
                      </a:lnTo>
                      <a:lnTo>
                        <a:pt x="53" y="526"/>
                      </a:lnTo>
                      <a:lnTo>
                        <a:pt x="61" y="513"/>
                      </a:lnTo>
                      <a:lnTo>
                        <a:pt x="69" y="496"/>
                      </a:lnTo>
                      <a:lnTo>
                        <a:pt x="74" y="481"/>
                      </a:lnTo>
                      <a:lnTo>
                        <a:pt x="82" y="466"/>
                      </a:lnTo>
                      <a:lnTo>
                        <a:pt x="88" y="450"/>
                      </a:lnTo>
                      <a:lnTo>
                        <a:pt x="91" y="433"/>
                      </a:lnTo>
                      <a:lnTo>
                        <a:pt x="95" y="416"/>
                      </a:lnTo>
                      <a:lnTo>
                        <a:pt x="99" y="399"/>
                      </a:lnTo>
                      <a:lnTo>
                        <a:pt x="103" y="382"/>
                      </a:lnTo>
                      <a:lnTo>
                        <a:pt x="105" y="365"/>
                      </a:lnTo>
                      <a:lnTo>
                        <a:pt x="107" y="348"/>
                      </a:lnTo>
                      <a:lnTo>
                        <a:pt x="108" y="331"/>
                      </a:lnTo>
                      <a:lnTo>
                        <a:pt x="108" y="313"/>
                      </a:lnTo>
                      <a:lnTo>
                        <a:pt x="108" y="293"/>
                      </a:lnTo>
                      <a:lnTo>
                        <a:pt x="107" y="273"/>
                      </a:lnTo>
                      <a:lnTo>
                        <a:pt x="103" y="253"/>
                      </a:lnTo>
                      <a:lnTo>
                        <a:pt x="101" y="232"/>
                      </a:lnTo>
                      <a:lnTo>
                        <a:pt x="95" y="213"/>
                      </a:lnTo>
                      <a:lnTo>
                        <a:pt x="91" y="194"/>
                      </a:lnTo>
                      <a:lnTo>
                        <a:pt x="86" y="175"/>
                      </a:lnTo>
                      <a:lnTo>
                        <a:pt x="80" y="156"/>
                      </a:lnTo>
                      <a:lnTo>
                        <a:pt x="70" y="138"/>
                      </a:lnTo>
                      <a:lnTo>
                        <a:pt x="63" y="119"/>
                      </a:lnTo>
                      <a:lnTo>
                        <a:pt x="55" y="102"/>
                      </a:lnTo>
                      <a:lnTo>
                        <a:pt x="46" y="87"/>
                      </a:lnTo>
                      <a:lnTo>
                        <a:pt x="34" y="70"/>
                      </a:lnTo>
                      <a:lnTo>
                        <a:pt x="25" y="55"/>
                      </a:lnTo>
                      <a:lnTo>
                        <a:pt x="11" y="40"/>
                      </a:lnTo>
                      <a:lnTo>
                        <a:pt x="0" y="24"/>
                      </a:lnTo>
                      <a:lnTo>
                        <a:pt x="10" y="17"/>
                      </a:lnTo>
                      <a:lnTo>
                        <a:pt x="17" y="11"/>
                      </a:lnTo>
                      <a:lnTo>
                        <a:pt x="25" y="5"/>
                      </a:lnTo>
                      <a:lnTo>
                        <a:pt x="32" y="0"/>
                      </a:lnTo>
                      <a:lnTo>
                        <a:pt x="46" y="15"/>
                      </a:lnTo>
                      <a:lnTo>
                        <a:pt x="57" y="32"/>
                      </a:lnTo>
                      <a:lnTo>
                        <a:pt x="69" y="49"/>
                      </a:lnTo>
                      <a:lnTo>
                        <a:pt x="82" y="66"/>
                      </a:lnTo>
                      <a:lnTo>
                        <a:pt x="91" y="85"/>
                      </a:lnTo>
                      <a:lnTo>
                        <a:pt x="101" y="104"/>
                      </a:lnTo>
                      <a:lnTo>
                        <a:pt x="108" y="121"/>
                      </a:lnTo>
                      <a:lnTo>
                        <a:pt x="118" y="142"/>
                      </a:lnTo>
                      <a:lnTo>
                        <a:pt x="124" y="163"/>
                      </a:lnTo>
                      <a:lnTo>
                        <a:pt x="129" y="182"/>
                      </a:lnTo>
                      <a:lnTo>
                        <a:pt x="135" y="203"/>
                      </a:lnTo>
                      <a:lnTo>
                        <a:pt x="141" y="224"/>
                      </a:lnTo>
                      <a:lnTo>
                        <a:pt x="143" y="247"/>
                      </a:lnTo>
                      <a:lnTo>
                        <a:pt x="146" y="268"/>
                      </a:lnTo>
                      <a:lnTo>
                        <a:pt x="148" y="291"/>
                      </a:lnTo>
                      <a:lnTo>
                        <a:pt x="148" y="313"/>
                      </a:lnTo>
                      <a:lnTo>
                        <a:pt x="148" y="331"/>
                      </a:lnTo>
                      <a:lnTo>
                        <a:pt x="146" y="350"/>
                      </a:lnTo>
                      <a:lnTo>
                        <a:pt x="145" y="367"/>
                      </a:lnTo>
                      <a:lnTo>
                        <a:pt x="143" y="386"/>
                      </a:lnTo>
                      <a:lnTo>
                        <a:pt x="139" y="403"/>
                      </a:lnTo>
                      <a:lnTo>
                        <a:pt x="135" y="422"/>
                      </a:lnTo>
                      <a:lnTo>
                        <a:pt x="131" y="439"/>
                      </a:lnTo>
                      <a:lnTo>
                        <a:pt x="127" y="456"/>
                      </a:lnTo>
                      <a:lnTo>
                        <a:pt x="122" y="471"/>
                      </a:lnTo>
                      <a:lnTo>
                        <a:pt x="116" y="488"/>
                      </a:lnTo>
                      <a:lnTo>
                        <a:pt x="108" y="504"/>
                      </a:lnTo>
                      <a:lnTo>
                        <a:pt x="101" y="521"/>
                      </a:lnTo>
                      <a:lnTo>
                        <a:pt x="93" y="536"/>
                      </a:lnTo>
                      <a:lnTo>
                        <a:pt x="86" y="551"/>
                      </a:lnTo>
                      <a:lnTo>
                        <a:pt x="76" y="566"/>
                      </a:lnTo>
                      <a:lnTo>
                        <a:pt x="69" y="582"/>
                      </a:lnTo>
                      <a:close/>
                    </a:path>
                  </a:pathLst>
                </a:custGeom>
                <a:solidFill>
                  <a:srgbClr val="000000"/>
                </a:solidFill>
                <a:ln w="9525">
                  <a:noFill/>
                  <a:round/>
                  <a:headEnd/>
                  <a:tailEnd/>
                </a:ln>
              </p:spPr>
              <p:txBody>
                <a:bodyPr/>
                <a:lstStyle/>
                <a:p>
                  <a:endParaRPr lang="en-US" sz="1725"/>
                </a:p>
              </p:txBody>
            </p:sp>
            <p:sp>
              <p:nvSpPr>
                <p:cNvPr id="5672" name="Freeform 338"/>
                <p:cNvSpPr>
                  <a:spLocks/>
                </p:cNvSpPr>
                <p:nvPr/>
              </p:nvSpPr>
              <p:spPr bwMode="auto">
                <a:xfrm flipH="1">
                  <a:off x="2541" y="2272"/>
                  <a:ext cx="19" cy="78"/>
                </a:xfrm>
                <a:custGeom>
                  <a:avLst/>
                  <a:gdLst>
                    <a:gd name="T0" fmla="*/ 8 w 192"/>
                    <a:gd name="T1" fmla="*/ 78 h 755"/>
                    <a:gd name="T2" fmla="*/ 7 w 192"/>
                    <a:gd name="T3" fmla="*/ 77 h 755"/>
                    <a:gd name="T4" fmla="*/ 5 w 192"/>
                    <a:gd name="T5" fmla="*/ 77 h 755"/>
                    <a:gd name="T6" fmla="*/ 4 w 192"/>
                    <a:gd name="T7" fmla="*/ 76 h 755"/>
                    <a:gd name="T8" fmla="*/ 5 w 192"/>
                    <a:gd name="T9" fmla="*/ 74 h 755"/>
                    <a:gd name="T10" fmla="*/ 7 w 192"/>
                    <a:gd name="T11" fmla="*/ 71 h 755"/>
                    <a:gd name="T12" fmla="*/ 9 w 192"/>
                    <a:gd name="T13" fmla="*/ 67 h 755"/>
                    <a:gd name="T14" fmla="*/ 10 w 192"/>
                    <a:gd name="T15" fmla="*/ 62 h 755"/>
                    <a:gd name="T16" fmla="*/ 12 w 192"/>
                    <a:gd name="T17" fmla="*/ 58 h 755"/>
                    <a:gd name="T18" fmla="*/ 13 w 192"/>
                    <a:gd name="T19" fmla="*/ 54 h 755"/>
                    <a:gd name="T20" fmla="*/ 13 w 192"/>
                    <a:gd name="T21" fmla="*/ 49 h 755"/>
                    <a:gd name="T22" fmla="*/ 14 w 192"/>
                    <a:gd name="T23" fmla="*/ 44 h 755"/>
                    <a:gd name="T24" fmla="*/ 14 w 192"/>
                    <a:gd name="T25" fmla="*/ 39 h 755"/>
                    <a:gd name="T26" fmla="*/ 13 w 192"/>
                    <a:gd name="T27" fmla="*/ 34 h 755"/>
                    <a:gd name="T28" fmla="*/ 12 w 192"/>
                    <a:gd name="T29" fmla="*/ 29 h 755"/>
                    <a:gd name="T30" fmla="*/ 11 w 192"/>
                    <a:gd name="T31" fmla="*/ 23 h 755"/>
                    <a:gd name="T32" fmla="*/ 9 w 192"/>
                    <a:gd name="T33" fmla="*/ 18 h 755"/>
                    <a:gd name="T34" fmla="*/ 7 w 192"/>
                    <a:gd name="T35" fmla="*/ 14 h 755"/>
                    <a:gd name="T36" fmla="*/ 4 w 192"/>
                    <a:gd name="T37" fmla="*/ 9 h 755"/>
                    <a:gd name="T38" fmla="*/ 1 w 192"/>
                    <a:gd name="T39" fmla="*/ 5 h 755"/>
                    <a:gd name="T40" fmla="*/ 1 w 192"/>
                    <a:gd name="T41" fmla="*/ 3 h 755"/>
                    <a:gd name="T42" fmla="*/ 1 w 192"/>
                    <a:gd name="T43" fmla="*/ 2 h 755"/>
                    <a:gd name="T44" fmla="*/ 2 w 192"/>
                    <a:gd name="T45" fmla="*/ 1 h 755"/>
                    <a:gd name="T46" fmla="*/ 3 w 192"/>
                    <a:gd name="T47" fmla="*/ 0 h 755"/>
                    <a:gd name="T48" fmla="*/ 6 w 192"/>
                    <a:gd name="T49" fmla="*/ 2 h 755"/>
                    <a:gd name="T50" fmla="*/ 9 w 192"/>
                    <a:gd name="T51" fmla="*/ 7 h 755"/>
                    <a:gd name="T52" fmla="*/ 11 w 192"/>
                    <a:gd name="T53" fmla="*/ 11 h 755"/>
                    <a:gd name="T54" fmla="*/ 14 w 192"/>
                    <a:gd name="T55" fmla="*/ 17 h 755"/>
                    <a:gd name="T56" fmla="*/ 16 w 192"/>
                    <a:gd name="T57" fmla="*/ 22 h 755"/>
                    <a:gd name="T58" fmla="*/ 17 w 192"/>
                    <a:gd name="T59" fmla="*/ 27 h 755"/>
                    <a:gd name="T60" fmla="*/ 18 w 192"/>
                    <a:gd name="T61" fmla="*/ 33 h 755"/>
                    <a:gd name="T62" fmla="*/ 19 w 192"/>
                    <a:gd name="T63" fmla="*/ 39 h 755"/>
                    <a:gd name="T64" fmla="*/ 19 w 192"/>
                    <a:gd name="T65" fmla="*/ 44 h 755"/>
                    <a:gd name="T66" fmla="*/ 19 w 192"/>
                    <a:gd name="T67" fmla="*/ 49 h 755"/>
                    <a:gd name="T68" fmla="*/ 18 w 192"/>
                    <a:gd name="T69" fmla="*/ 54 h 755"/>
                    <a:gd name="T70" fmla="*/ 17 w 192"/>
                    <a:gd name="T71" fmla="*/ 59 h 755"/>
                    <a:gd name="T72" fmla="*/ 15 w 192"/>
                    <a:gd name="T73" fmla="*/ 63 h 755"/>
                    <a:gd name="T74" fmla="*/ 14 w 192"/>
                    <a:gd name="T75" fmla="*/ 68 h 755"/>
                    <a:gd name="T76" fmla="*/ 12 w 192"/>
                    <a:gd name="T77" fmla="*/ 72 h 755"/>
                    <a:gd name="T78" fmla="*/ 10 w 192"/>
                    <a:gd name="T79" fmla="*/ 76 h 755"/>
                    <a:gd name="T80" fmla="*/ 9 w 192"/>
                    <a:gd name="T81" fmla="*/ 78 h 7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2"/>
                    <a:gd name="T124" fmla="*/ 0 h 755"/>
                    <a:gd name="T125" fmla="*/ 192 w 192"/>
                    <a:gd name="T126" fmla="*/ 755 h 7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2" h="755">
                      <a:moveTo>
                        <a:pt x="87" y="755"/>
                      </a:moveTo>
                      <a:lnTo>
                        <a:pt x="80" y="753"/>
                      </a:lnTo>
                      <a:lnTo>
                        <a:pt x="74" y="751"/>
                      </a:lnTo>
                      <a:lnTo>
                        <a:pt x="66" y="747"/>
                      </a:lnTo>
                      <a:lnTo>
                        <a:pt x="61" y="745"/>
                      </a:lnTo>
                      <a:lnTo>
                        <a:pt x="55" y="744"/>
                      </a:lnTo>
                      <a:lnTo>
                        <a:pt x="49" y="742"/>
                      </a:lnTo>
                      <a:lnTo>
                        <a:pt x="42" y="738"/>
                      </a:lnTo>
                      <a:lnTo>
                        <a:pt x="36" y="738"/>
                      </a:lnTo>
                      <a:lnTo>
                        <a:pt x="47" y="719"/>
                      </a:lnTo>
                      <a:lnTo>
                        <a:pt x="59" y="702"/>
                      </a:lnTo>
                      <a:lnTo>
                        <a:pt x="68" y="683"/>
                      </a:lnTo>
                      <a:lnTo>
                        <a:pt x="80" y="664"/>
                      </a:lnTo>
                      <a:lnTo>
                        <a:pt x="87" y="645"/>
                      </a:lnTo>
                      <a:lnTo>
                        <a:pt x="97" y="624"/>
                      </a:lnTo>
                      <a:lnTo>
                        <a:pt x="104" y="603"/>
                      </a:lnTo>
                      <a:lnTo>
                        <a:pt x="112" y="584"/>
                      </a:lnTo>
                      <a:lnTo>
                        <a:pt x="118" y="561"/>
                      </a:lnTo>
                      <a:lnTo>
                        <a:pt x="123" y="540"/>
                      </a:lnTo>
                      <a:lnTo>
                        <a:pt x="127" y="519"/>
                      </a:lnTo>
                      <a:lnTo>
                        <a:pt x="133" y="498"/>
                      </a:lnTo>
                      <a:lnTo>
                        <a:pt x="135" y="475"/>
                      </a:lnTo>
                      <a:lnTo>
                        <a:pt x="139" y="453"/>
                      </a:lnTo>
                      <a:lnTo>
                        <a:pt x="139" y="430"/>
                      </a:lnTo>
                      <a:lnTo>
                        <a:pt x="141" y="407"/>
                      </a:lnTo>
                      <a:lnTo>
                        <a:pt x="139" y="380"/>
                      </a:lnTo>
                      <a:lnTo>
                        <a:pt x="139" y="354"/>
                      </a:lnTo>
                      <a:lnTo>
                        <a:pt x="135" y="327"/>
                      </a:lnTo>
                      <a:lnTo>
                        <a:pt x="131" y="302"/>
                      </a:lnTo>
                      <a:lnTo>
                        <a:pt x="123" y="276"/>
                      </a:lnTo>
                      <a:lnTo>
                        <a:pt x="118" y="251"/>
                      </a:lnTo>
                      <a:lnTo>
                        <a:pt x="110" y="226"/>
                      </a:lnTo>
                      <a:lnTo>
                        <a:pt x="103" y="204"/>
                      </a:lnTo>
                      <a:lnTo>
                        <a:pt x="91" y="179"/>
                      </a:lnTo>
                      <a:lnTo>
                        <a:pt x="82" y="156"/>
                      </a:lnTo>
                      <a:lnTo>
                        <a:pt x="70" y="133"/>
                      </a:lnTo>
                      <a:lnTo>
                        <a:pt x="57" y="110"/>
                      </a:lnTo>
                      <a:lnTo>
                        <a:pt x="44" y="89"/>
                      </a:lnTo>
                      <a:lnTo>
                        <a:pt x="30" y="69"/>
                      </a:lnTo>
                      <a:lnTo>
                        <a:pt x="15" y="50"/>
                      </a:lnTo>
                      <a:lnTo>
                        <a:pt x="0" y="31"/>
                      </a:lnTo>
                      <a:lnTo>
                        <a:pt x="6" y="27"/>
                      </a:lnTo>
                      <a:lnTo>
                        <a:pt x="9" y="23"/>
                      </a:lnTo>
                      <a:lnTo>
                        <a:pt x="15" y="17"/>
                      </a:lnTo>
                      <a:lnTo>
                        <a:pt x="21" y="13"/>
                      </a:lnTo>
                      <a:lnTo>
                        <a:pt x="25" y="10"/>
                      </a:lnTo>
                      <a:lnTo>
                        <a:pt x="30" y="6"/>
                      </a:lnTo>
                      <a:lnTo>
                        <a:pt x="34" y="2"/>
                      </a:lnTo>
                      <a:lnTo>
                        <a:pt x="40" y="0"/>
                      </a:lnTo>
                      <a:lnTo>
                        <a:pt x="57" y="21"/>
                      </a:lnTo>
                      <a:lnTo>
                        <a:pt x="74" y="42"/>
                      </a:lnTo>
                      <a:lnTo>
                        <a:pt x="89" y="65"/>
                      </a:lnTo>
                      <a:lnTo>
                        <a:pt x="104" y="88"/>
                      </a:lnTo>
                      <a:lnTo>
                        <a:pt x="116" y="110"/>
                      </a:lnTo>
                      <a:lnTo>
                        <a:pt x="129" y="135"/>
                      </a:lnTo>
                      <a:lnTo>
                        <a:pt x="141" y="160"/>
                      </a:lnTo>
                      <a:lnTo>
                        <a:pt x="152" y="186"/>
                      </a:lnTo>
                      <a:lnTo>
                        <a:pt x="160" y="211"/>
                      </a:lnTo>
                      <a:lnTo>
                        <a:pt x="169" y="238"/>
                      </a:lnTo>
                      <a:lnTo>
                        <a:pt x="175" y="264"/>
                      </a:lnTo>
                      <a:lnTo>
                        <a:pt x="182" y="293"/>
                      </a:lnTo>
                      <a:lnTo>
                        <a:pt x="186" y="320"/>
                      </a:lnTo>
                      <a:lnTo>
                        <a:pt x="188" y="348"/>
                      </a:lnTo>
                      <a:lnTo>
                        <a:pt x="190" y="378"/>
                      </a:lnTo>
                      <a:lnTo>
                        <a:pt x="192" y="407"/>
                      </a:lnTo>
                      <a:lnTo>
                        <a:pt x="192" y="430"/>
                      </a:lnTo>
                      <a:lnTo>
                        <a:pt x="190" y="455"/>
                      </a:lnTo>
                      <a:lnTo>
                        <a:pt x="188" y="477"/>
                      </a:lnTo>
                      <a:lnTo>
                        <a:pt x="184" y="502"/>
                      </a:lnTo>
                      <a:lnTo>
                        <a:pt x="180" y="523"/>
                      </a:lnTo>
                      <a:lnTo>
                        <a:pt x="175" y="546"/>
                      </a:lnTo>
                      <a:lnTo>
                        <a:pt x="169" y="569"/>
                      </a:lnTo>
                      <a:lnTo>
                        <a:pt x="165" y="591"/>
                      </a:lnTo>
                      <a:lnTo>
                        <a:pt x="156" y="612"/>
                      </a:lnTo>
                      <a:lnTo>
                        <a:pt x="148" y="635"/>
                      </a:lnTo>
                      <a:lnTo>
                        <a:pt x="139" y="654"/>
                      </a:lnTo>
                      <a:lnTo>
                        <a:pt x="131" y="677"/>
                      </a:lnTo>
                      <a:lnTo>
                        <a:pt x="120" y="696"/>
                      </a:lnTo>
                      <a:lnTo>
                        <a:pt x="110" y="717"/>
                      </a:lnTo>
                      <a:lnTo>
                        <a:pt x="99" y="736"/>
                      </a:lnTo>
                      <a:lnTo>
                        <a:pt x="87" y="755"/>
                      </a:lnTo>
                      <a:close/>
                    </a:path>
                  </a:pathLst>
                </a:custGeom>
                <a:solidFill>
                  <a:srgbClr val="000000"/>
                </a:solidFill>
                <a:ln w="9525">
                  <a:noFill/>
                  <a:round/>
                  <a:headEnd/>
                  <a:tailEnd/>
                </a:ln>
              </p:spPr>
              <p:txBody>
                <a:bodyPr/>
                <a:lstStyle/>
                <a:p>
                  <a:endParaRPr lang="en-US" sz="1725"/>
                </a:p>
              </p:txBody>
            </p:sp>
            <p:sp>
              <p:nvSpPr>
                <p:cNvPr id="5673" name="Freeform 339"/>
                <p:cNvSpPr>
                  <a:spLocks/>
                </p:cNvSpPr>
                <p:nvPr/>
              </p:nvSpPr>
              <p:spPr bwMode="auto">
                <a:xfrm flipH="1">
                  <a:off x="2504" y="2265"/>
                  <a:ext cx="23" cy="92"/>
                </a:xfrm>
                <a:custGeom>
                  <a:avLst/>
                  <a:gdLst>
                    <a:gd name="T0" fmla="*/ 10 w 230"/>
                    <a:gd name="T1" fmla="*/ 92 h 897"/>
                    <a:gd name="T2" fmla="*/ 8 w 230"/>
                    <a:gd name="T3" fmla="*/ 91 h 897"/>
                    <a:gd name="T4" fmla="*/ 7 w 230"/>
                    <a:gd name="T5" fmla="*/ 91 h 897"/>
                    <a:gd name="T6" fmla="*/ 5 w 230"/>
                    <a:gd name="T7" fmla="*/ 90 h 897"/>
                    <a:gd name="T8" fmla="*/ 6 w 230"/>
                    <a:gd name="T9" fmla="*/ 88 h 897"/>
                    <a:gd name="T10" fmla="*/ 8 w 230"/>
                    <a:gd name="T11" fmla="*/ 83 h 897"/>
                    <a:gd name="T12" fmla="*/ 11 w 230"/>
                    <a:gd name="T13" fmla="*/ 78 h 897"/>
                    <a:gd name="T14" fmla="*/ 12 w 230"/>
                    <a:gd name="T15" fmla="*/ 73 h 897"/>
                    <a:gd name="T16" fmla="*/ 14 w 230"/>
                    <a:gd name="T17" fmla="*/ 68 h 897"/>
                    <a:gd name="T18" fmla="*/ 15 w 230"/>
                    <a:gd name="T19" fmla="*/ 63 h 897"/>
                    <a:gd name="T20" fmla="*/ 16 w 230"/>
                    <a:gd name="T21" fmla="*/ 58 h 897"/>
                    <a:gd name="T22" fmla="*/ 17 w 230"/>
                    <a:gd name="T23" fmla="*/ 52 h 897"/>
                    <a:gd name="T24" fmla="*/ 17 w 230"/>
                    <a:gd name="T25" fmla="*/ 46 h 897"/>
                    <a:gd name="T26" fmla="*/ 16 w 230"/>
                    <a:gd name="T27" fmla="*/ 40 h 897"/>
                    <a:gd name="T28" fmla="*/ 15 w 230"/>
                    <a:gd name="T29" fmla="*/ 34 h 897"/>
                    <a:gd name="T30" fmla="*/ 13 w 230"/>
                    <a:gd name="T31" fmla="*/ 28 h 897"/>
                    <a:gd name="T32" fmla="*/ 11 w 230"/>
                    <a:gd name="T33" fmla="*/ 22 h 897"/>
                    <a:gd name="T34" fmla="*/ 8 w 230"/>
                    <a:gd name="T35" fmla="*/ 16 h 897"/>
                    <a:gd name="T36" fmla="*/ 5 w 230"/>
                    <a:gd name="T37" fmla="*/ 11 h 897"/>
                    <a:gd name="T38" fmla="*/ 2 w 230"/>
                    <a:gd name="T39" fmla="*/ 6 h 897"/>
                    <a:gd name="T40" fmla="*/ 1 w 230"/>
                    <a:gd name="T41" fmla="*/ 3 h 897"/>
                    <a:gd name="T42" fmla="*/ 2 w 230"/>
                    <a:gd name="T43" fmla="*/ 2 h 897"/>
                    <a:gd name="T44" fmla="*/ 3 w 230"/>
                    <a:gd name="T45" fmla="*/ 1 h 897"/>
                    <a:gd name="T46" fmla="*/ 4 w 230"/>
                    <a:gd name="T47" fmla="*/ 0 h 897"/>
                    <a:gd name="T48" fmla="*/ 7 w 230"/>
                    <a:gd name="T49" fmla="*/ 2 h 897"/>
                    <a:gd name="T50" fmla="*/ 11 w 230"/>
                    <a:gd name="T51" fmla="*/ 8 h 897"/>
                    <a:gd name="T52" fmla="*/ 14 w 230"/>
                    <a:gd name="T53" fmla="*/ 13 h 897"/>
                    <a:gd name="T54" fmla="*/ 17 w 230"/>
                    <a:gd name="T55" fmla="*/ 19 h 897"/>
                    <a:gd name="T56" fmla="*/ 19 w 230"/>
                    <a:gd name="T57" fmla="*/ 26 h 897"/>
                    <a:gd name="T58" fmla="*/ 21 w 230"/>
                    <a:gd name="T59" fmla="*/ 32 h 897"/>
                    <a:gd name="T60" fmla="*/ 22 w 230"/>
                    <a:gd name="T61" fmla="*/ 39 h 897"/>
                    <a:gd name="T62" fmla="*/ 23 w 230"/>
                    <a:gd name="T63" fmla="*/ 46 h 897"/>
                    <a:gd name="T64" fmla="*/ 23 w 230"/>
                    <a:gd name="T65" fmla="*/ 52 h 897"/>
                    <a:gd name="T66" fmla="*/ 22 w 230"/>
                    <a:gd name="T67" fmla="*/ 58 h 897"/>
                    <a:gd name="T68" fmla="*/ 22 w 230"/>
                    <a:gd name="T69" fmla="*/ 64 h 897"/>
                    <a:gd name="T70" fmla="*/ 20 w 230"/>
                    <a:gd name="T71" fmla="*/ 69 h 897"/>
                    <a:gd name="T72" fmla="*/ 19 w 230"/>
                    <a:gd name="T73" fmla="*/ 75 h 897"/>
                    <a:gd name="T74" fmla="*/ 17 w 230"/>
                    <a:gd name="T75" fmla="*/ 80 h 897"/>
                    <a:gd name="T76" fmla="*/ 14 w 230"/>
                    <a:gd name="T77" fmla="*/ 85 h 897"/>
                    <a:gd name="T78" fmla="*/ 12 w 230"/>
                    <a:gd name="T79" fmla="*/ 89 h 897"/>
                    <a:gd name="T80" fmla="*/ 11 w 230"/>
                    <a:gd name="T81" fmla="*/ 92 h 8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897"/>
                    <a:gd name="T125" fmla="*/ 230 w 230"/>
                    <a:gd name="T126" fmla="*/ 897 h 8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897">
                      <a:moveTo>
                        <a:pt x="105" y="897"/>
                      </a:moveTo>
                      <a:lnTo>
                        <a:pt x="97" y="893"/>
                      </a:lnTo>
                      <a:lnTo>
                        <a:pt x="90" y="891"/>
                      </a:lnTo>
                      <a:lnTo>
                        <a:pt x="82" y="887"/>
                      </a:lnTo>
                      <a:lnTo>
                        <a:pt x="74" y="886"/>
                      </a:lnTo>
                      <a:lnTo>
                        <a:pt x="65" y="884"/>
                      </a:lnTo>
                      <a:lnTo>
                        <a:pt x="57" y="880"/>
                      </a:lnTo>
                      <a:lnTo>
                        <a:pt x="50" y="878"/>
                      </a:lnTo>
                      <a:lnTo>
                        <a:pt x="42" y="876"/>
                      </a:lnTo>
                      <a:lnTo>
                        <a:pt x="55" y="855"/>
                      </a:lnTo>
                      <a:lnTo>
                        <a:pt x="69" y="832"/>
                      </a:lnTo>
                      <a:lnTo>
                        <a:pt x="82" y="810"/>
                      </a:lnTo>
                      <a:lnTo>
                        <a:pt x="95" y="789"/>
                      </a:lnTo>
                      <a:lnTo>
                        <a:pt x="105" y="764"/>
                      </a:lnTo>
                      <a:lnTo>
                        <a:pt x="114" y="741"/>
                      </a:lnTo>
                      <a:lnTo>
                        <a:pt x="124" y="716"/>
                      </a:lnTo>
                      <a:lnTo>
                        <a:pt x="133" y="694"/>
                      </a:lnTo>
                      <a:lnTo>
                        <a:pt x="141" y="667"/>
                      </a:lnTo>
                      <a:lnTo>
                        <a:pt x="149" y="642"/>
                      </a:lnTo>
                      <a:lnTo>
                        <a:pt x="152" y="616"/>
                      </a:lnTo>
                      <a:lnTo>
                        <a:pt x="158" y="591"/>
                      </a:lnTo>
                      <a:lnTo>
                        <a:pt x="162" y="562"/>
                      </a:lnTo>
                      <a:lnTo>
                        <a:pt x="166" y="538"/>
                      </a:lnTo>
                      <a:lnTo>
                        <a:pt x="166" y="511"/>
                      </a:lnTo>
                      <a:lnTo>
                        <a:pt x="168" y="484"/>
                      </a:lnTo>
                      <a:lnTo>
                        <a:pt x="166" y="452"/>
                      </a:lnTo>
                      <a:lnTo>
                        <a:pt x="164" y="420"/>
                      </a:lnTo>
                      <a:lnTo>
                        <a:pt x="160" y="389"/>
                      </a:lnTo>
                      <a:lnTo>
                        <a:pt x="156" y="359"/>
                      </a:lnTo>
                      <a:lnTo>
                        <a:pt x="149" y="328"/>
                      </a:lnTo>
                      <a:lnTo>
                        <a:pt x="141" y="298"/>
                      </a:lnTo>
                      <a:lnTo>
                        <a:pt x="131" y="270"/>
                      </a:lnTo>
                      <a:lnTo>
                        <a:pt x="122" y="241"/>
                      </a:lnTo>
                      <a:lnTo>
                        <a:pt x="111" y="213"/>
                      </a:lnTo>
                      <a:lnTo>
                        <a:pt x="99" y="186"/>
                      </a:lnTo>
                      <a:lnTo>
                        <a:pt x="84" y="159"/>
                      </a:lnTo>
                      <a:lnTo>
                        <a:pt x="71" y="135"/>
                      </a:lnTo>
                      <a:lnTo>
                        <a:pt x="54" y="108"/>
                      </a:lnTo>
                      <a:lnTo>
                        <a:pt x="36" y="83"/>
                      </a:lnTo>
                      <a:lnTo>
                        <a:pt x="19" y="60"/>
                      </a:lnTo>
                      <a:lnTo>
                        <a:pt x="0" y="38"/>
                      </a:lnTo>
                      <a:lnTo>
                        <a:pt x="8" y="32"/>
                      </a:lnTo>
                      <a:lnTo>
                        <a:pt x="14" y="28"/>
                      </a:lnTo>
                      <a:lnTo>
                        <a:pt x="19" y="22"/>
                      </a:lnTo>
                      <a:lnTo>
                        <a:pt x="27" y="19"/>
                      </a:lnTo>
                      <a:lnTo>
                        <a:pt x="33" y="13"/>
                      </a:lnTo>
                      <a:lnTo>
                        <a:pt x="38" y="7"/>
                      </a:lnTo>
                      <a:lnTo>
                        <a:pt x="44" y="3"/>
                      </a:lnTo>
                      <a:lnTo>
                        <a:pt x="50" y="0"/>
                      </a:lnTo>
                      <a:lnTo>
                        <a:pt x="71" y="24"/>
                      </a:lnTo>
                      <a:lnTo>
                        <a:pt x="90" y="51"/>
                      </a:lnTo>
                      <a:lnTo>
                        <a:pt x="107" y="76"/>
                      </a:lnTo>
                      <a:lnTo>
                        <a:pt x="124" y="104"/>
                      </a:lnTo>
                      <a:lnTo>
                        <a:pt x="141" y="131"/>
                      </a:lnTo>
                      <a:lnTo>
                        <a:pt x="156" y="161"/>
                      </a:lnTo>
                      <a:lnTo>
                        <a:pt x="169" y="190"/>
                      </a:lnTo>
                      <a:lnTo>
                        <a:pt x="181" y="220"/>
                      </a:lnTo>
                      <a:lnTo>
                        <a:pt x="192" y="252"/>
                      </a:lnTo>
                      <a:lnTo>
                        <a:pt x="202" y="283"/>
                      </a:lnTo>
                      <a:lnTo>
                        <a:pt x="209" y="315"/>
                      </a:lnTo>
                      <a:lnTo>
                        <a:pt x="217" y="348"/>
                      </a:lnTo>
                      <a:lnTo>
                        <a:pt x="223" y="382"/>
                      </a:lnTo>
                      <a:lnTo>
                        <a:pt x="227" y="414"/>
                      </a:lnTo>
                      <a:lnTo>
                        <a:pt x="228" y="448"/>
                      </a:lnTo>
                      <a:lnTo>
                        <a:pt x="230" y="484"/>
                      </a:lnTo>
                      <a:lnTo>
                        <a:pt x="228" y="511"/>
                      </a:lnTo>
                      <a:lnTo>
                        <a:pt x="227" y="540"/>
                      </a:lnTo>
                      <a:lnTo>
                        <a:pt x="223" y="568"/>
                      </a:lnTo>
                      <a:lnTo>
                        <a:pt x="221" y="597"/>
                      </a:lnTo>
                      <a:lnTo>
                        <a:pt x="215" y="621"/>
                      </a:lnTo>
                      <a:lnTo>
                        <a:pt x="209" y="648"/>
                      </a:lnTo>
                      <a:lnTo>
                        <a:pt x="204" y="675"/>
                      </a:lnTo>
                      <a:lnTo>
                        <a:pt x="196" y="703"/>
                      </a:lnTo>
                      <a:lnTo>
                        <a:pt x="187" y="728"/>
                      </a:lnTo>
                      <a:lnTo>
                        <a:pt x="177" y="752"/>
                      </a:lnTo>
                      <a:lnTo>
                        <a:pt x="166" y="777"/>
                      </a:lnTo>
                      <a:lnTo>
                        <a:pt x="156" y="802"/>
                      </a:lnTo>
                      <a:lnTo>
                        <a:pt x="143" y="827"/>
                      </a:lnTo>
                      <a:lnTo>
                        <a:pt x="131" y="849"/>
                      </a:lnTo>
                      <a:lnTo>
                        <a:pt x="118" y="872"/>
                      </a:lnTo>
                      <a:lnTo>
                        <a:pt x="105" y="897"/>
                      </a:lnTo>
                      <a:close/>
                    </a:path>
                  </a:pathLst>
                </a:custGeom>
                <a:solidFill>
                  <a:srgbClr val="000000"/>
                </a:solidFill>
                <a:ln w="9525">
                  <a:noFill/>
                  <a:round/>
                  <a:headEnd/>
                  <a:tailEnd/>
                </a:ln>
              </p:spPr>
              <p:txBody>
                <a:bodyPr/>
                <a:lstStyle/>
                <a:p>
                  <a:endParaRPr lang="en-US" sz="1725"/>
                </a:p>
              </p:txBody>
            </p:sp>
            <p:sp>
              <p:nvSpPr>
                <p:cNvPr id="5674" name="Freeform 340"/>
                <p:cNvSpPr>
                  <a:spLocks/>
                </p:cNvSpPr>
                <p:nvPr/>
              </p:nvSpPr>
              <p:spPr bwMode="auto">
                <a:xfrm flipH="1">
                  <a:off x="2463" y="2256"/>
                  <a:ext cx="27" cy="110"/>
                </a:xfrm>
                <a:custGeom>
                  <a:avLst/>
                  <a:gdLst>
                    <a:gd name="T0" fmla="*/ 11 w 274"/>
                    <a:gd name="T1" fmla="*/ 110 h 1073"/>
                    <a:gd name="T2" fmla="*/ 9 w 274"/>
                    <a:gd name="T3" fmla="*/ 109 h 1073"/>
                    <a:gd name="T4" fmla="*/ 8 w 274"/>
                    <a:gd name="T5" fmla="*/ 109 h 1073"/>
                    <a:gd name="T6" fmla="*/ 7 w 274"/>
                    <a:gd name="T7" fmla="*/ 108 h 1073"/>
                    <a:gd name="T8" fmla="*/ 6 w 274"/>
                    <a:gd name="T9" fmla="*/ 108 h 1073"/>
                    <a:gd name="T10" fmla="*/ 5 w 274"/>
                    <a:gd name="T11" fmla="*/ 108 h 1073"/>
                    <a:gd name="T12" fmla="*/ 7 w 274"/>
                    <a:gd name="T13" fmla="*/ 105 h 1073"/>
                    <a:gd name="T14" fmla="*/ 10 w 274"/>
                    <a:gd name="T15" fmla="*/ 99 h 1073"/>
                    <a:gd name="T16" fmla="*/ 12 w 274"/>
                    <a:gd name="T17" fmla="*/ 94 h 1073"/>
                    <a:gd name="T18" fmla="*/ 15 w 274"/>
                    <a:gd name="T19" fmla="*/ 88 h 1073"/>
                    <a:gd name="T20" fmla="*/ 16 w 274"/>
                    <a:gd name="T21" fmla="*/ 82 h 1073"/>
                    <a:gd name="T22" fmla="*/ 18 w 274"/>
                    <a:gd name="T23" fmla="*/ 75 h 1073"/>
                    <a:gd name="T24" fmla="*/ 19 w 274"/>
                    <a:gd name="T25" fmla="*/ 69 h 1073"/>
                    <a:gd name="T26" fmla="*/ 20 w 274"/>
                    <a:gd name="T27" fmla="*/ 63 h 1073"/>
                    <a:gd name="T28" fmla="*/ 20 w 274"/>
                    <a:gd name="T29" fmla="*/ 55 h 1073"/>
                    <a:gd name="T30" fmla="*/ 19 w 274"/>
                    <a:gd name="T31" fmla="*/ 48 h 1073"/>
                    <a:gd name="T32" fmla="*/ 17 w 274"/>
                    <a:gd name="T33" fmla="*/ 40 h 1073"/>
                    <a:gd name="T34" fmla="*/ 16 w 274"/>
                    <a:gd name="T35" fmla="*/ 33 h 1073"/>
                    <a:gd name="T36" fmla="*/ 13 w 274"/>
                    <a:gd name="T37" fmla="*/ 26 h 1073"/>
                    <a:gd name="T38" fmla="*/ 10 w 274"/>
                    <a:gd name="T39" fmla="*/ 20 h 1073"/>
                    <a:gd name="T40" fmla="*/ 6 w 274"/>
                    <a:gd name="T41" fmla="*/ 13 h 1073"/>
                    <a:gd name="T42" fmla="*/ 2 w 274"/>
                    <a:gd name="T43" fmla="*/ 7 h 1073"/>
                    <a:gd name="T44" fmla="*/ 1 w 274"/>
                    <a:gd name="T45" fmla="*/ 4 h 1073"/>
                    <a:gd name="T46" fmla="*/ 2 w 274"/>
                    <a:gd name="T47" fmla="*/ 3 h 1073"/>
                    <a:gd name="T48" fmla="*/ 4 w 274"/>
                    <a:gd name="T49" fmla="*/ 2 h 1073"/>
                    <a:gd name="T50" fmla="*/ 5 w 274"/>
                    <a:gd name="T51" fmla="*/ 1 h 1073"/>
                    <a:gd name="T52" fmla="*/ 8 w 274"/>
                    <a:gd name="T53" fmla="*/ 3 h 1073"/>
                    <a:gd name="T54" fmla="*/ 13 w 274"/>
                    <a:gd name="T55" fmla="*/ 10 h 1073"/>
                    <a:gd name="T56" fmla="*/ 16 w 274"/>
                    <a:gd name="T57" fmla="*/ 16 h 1073"/>
                    <a:gd name="T58" fmla="*/ 20 w 274"/>
                    <a:gd name="T59" fmla="*/ 23 h 1073"/>
                    <a:gd name="T60" fmla="*/ 22 w 274"/>
                    <a:gd name="T61" fmla="*/ 31 h 1073"/>
                    <a:gd name="T62" fmla="*/ 25 w 274"/>
                    <a:gd name="T63" fmla="*/ 39 h 1073"/>
                    <a:gd name="T64" fmla="*/ 26 w 274"/>
                    <a:gd name="T65" fmla="*/ 47 h 1073"/>
                    <a:gd name="T66" fmla="*/ 27 w 274"/>
                    <a:gd name="T67" fmla="*/ 55 h 1073"/>
                    <a:gd name="T68" fmla="*/ 27 w 274"/>
                    <a:gd name="T69" fmla="*/ 63 h 1073"/>
                    <a:gd name="T70" fmla="*/ 26 w 274"/>
                    <a:gd name="T71" fmla="*/ 70 h 1073"/>
                    <a:gd name="T72" fmla="*/ 25 w 274"/>
                    <a:gd name="T73" fmla="*/ 76 h 1073"/>
                    <a:gd name="T74" fmla="*/ 24 w 274"/>
                    <a:gd name="T75" fmla="*/ 83 h 1073"/>
                    <a:gd name="T76" fmla="*/ 22 w 274"/>
                    <a:gd name="T77" fmla="*/ 89 h 1073"/>
                    <a:gd name="T78" fmla="*/ 20 w 274"/>
                    <a:gd name="T79" fmla="*/ 96 h 1073"/>
                    <a:gd name="T80" fmla="*/ 17 w 274"/>
                    <a:gd name="T81" fmla="*/ 101 h 1073"/>
                    <a:gd name="T82" fmla="*/ 14 w 274"/>
                    <a:gd name="T83" fmla="*/ 107 h 1073"/>
                    <a:gd name="T84" fmla="*/ 12 w 274"/>
                    <a:gd name="T85" fmla="*/ 110 h 10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4"/>
                    <a:gd name="T130" fmla="*/ 0 h 1073"/>
                    <a:gd name="T131" fmla="*/ 274 w 274"/>
                    <a:gd name="T132" fmla="*/ 1073 h 10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4" h="1073">
                      <a:moveTo>
                        <a:pt x="124" y="1073"/>
                      </a:moveTo>
                      <a:lnTo>
                        <a:pt x="114" y="1071"/>
                      </a:lnTo>
                      <a:lnTo>
                        <a:pt x="105" y="1067"/>
                      </a:lnTo>
                      <a:lnTo>
                        <a:pt x="95" y="1063"/>
                      </a:lnTo>
                      <a:lnTo>
                        <a:pt x="87" y="1061"/>
                      </a:lnTo>
                      <a:lnTo>
                        <a:pt x="82" y="1060"/>
                      </a:lnTo>
                      <a:lnTo>
                        <a:pt x="78" y="1058"/>
                      </a:lnTo>
                      <a:lnTo>
                        <a:pt x="72" y="1056"/>
                      </a:lnTo>
                      <a:lnTo>
                        <a:pt x="68" y="1054"/>
                      </a:lnTo>
                      <a:lnTo>
                        <a:pt x="63" y="1054"/>
                      </a:lnTo>
                      <a:lnTo>
                        <a:pt x="59" y="1052"/>
                      </a:lnTo>
                      <a:lnTo>
                        <a:pt x="53" y="1050"/>
                      </a:lnTo>
                      <a:lnTo>
                        <a:pt x="49" y="1048"/>
                      </a:lnTo>
                      <a:lnTo>
                        <a:pt x="67" y="1023"/>
                      </a:lnTo>
                      <a:lnTo>
                        <a:pt x="82" y="997"/>
                      </a:lnTo>
                      <a:lnTo>
                        <a:pt x="97" y="970"/>
                      </a:lnTo>
                      <a:lnTo>
                        <a:pt x="112" y="944"/>
                      </a:lnTo>
                      <a:lnTo>
                        <a:pt x="125" y="915"/>
                      </a:lnTo>
                      <a:lnTo>
                        <a:pt x="137" y="887"/>
                      </a:lnTo>
                      <a:lnTo>
                        <a:pt x="148" y="858"/>
                      </a:lnTo>
                      <a:lnTo>
                        <a:pt x="160" y="829"/>
                      </a:lnTo>
                      <a:lnTo>
                        <a:pt x="167" y="799"/>
                      </a:lnTo>
                      <a:lnTo>
                        <a:pt x="177" y="769"/>
                      </a:lnTo>
                      <a:lnTo>
                        <a:pt x="183" y="736"/>
                      </a:lnTo>
                      <a:lnTo>
                        <a:pt x="188" y="706"/>
                      </a:lnTo>
                      <a:lnTo>
                        <a:pt x="192" y="674"/>
                      </a:lnTo>
                      <a:lnTo>
                        <a:pt x="196" y="643"/>
                      </a:lnTo>
                      <a:lnTo>
                        <a:pt x="198" y="611"/>
                      </a:lnTo>
                      <a:lnTo>
                        <a:pt x="200" y="578"/>
                      </a:lnTo>
                      <a:lnTo>
                        <a:pt x="198" y="540"/>
                      </a:lnTo>
                      <a:lnTo>
                        <a:pt x="196" y="502"/>
                      </a:lnTo>
                      <a:lnTo>
                        <a:pt x="190" y="464"/>
                      </a:lnTo>
                      <a:lnTo>
                        <a:pt x="184" y="428"/>
                      </a:lnTo>
                      <a:lnTo>
                        <a:pt x="177" y="392"/>
                      </a:lnTo>
                      <a:lnTo>
                        <a:pt x="167" y="358"/>
                      </a:lnTo>
                      <a:lnTo>
                        <a:pt x="158" y="322"/>
                      </a:lnTo>
                      <a:lnTo>
                        <a:pt x="146" y="289"/>
                      </a:lnTo>
                      <a:lnTo>
                        <a:pt x="131" y="255"/>
                      </a:lnTo>
                      <a:lnTo>
                        <a:pt x="116" y="223"/>
                      </a:lnTo>
                      <a:lnTo>
                        <a:pt x="101" y="191"/>
                      </a:lnTo>
                      <a:lnTo>
                        <a:pt x="84" y="160"/>
                      </a:lnTo>
                      <a:lnTo>
                        <a:pt x="63" y="130"/>
                      </a:lnTo>
                      <a:lnTo>
                        <a:pt x="44" y="101"/>
                      </a:lnTo>
                      <a:lnTo>
                        <a:pt x="23" y="73"/>
                      </a:lnTo>
                      <a:lnTo>
                        <a:pt x="0" y="48"/>
                      </a:lnTo>
                      <a:lnTo>
                        <a:pt x="8" y="40"/>
                      </a:lnTo>
                      <a:lnTo>
                        <a:pt x="15" y="35"/>
                      </a:lnTo>
                      <a:lnTo>
                        <a:pt x="23" y="27"/>
                      </a:lnTo>
                      <a:lnTo>
                        <a:pt x="30" y="21"/>
                      </a:lnTo>
                      <a:lnTo>
                        <a:pt x="36" y="16"/>
                      </a:lnTo>
                      <a:lnTo>
                        <a:pt x="44" y="10"/>
                      </a:lnTo>
                      <a:lnTo>
                        <a:pt x="51" y="6"/>
                      </a:lnTo>
                      <a:lnTo>
                        <a:pt x="59" y="0"/>
                      </a:lnTo>
                      <a:lnTo>
                        <a:pt x="82" y="29"/>
                      </a:lnTo>
                      <a:lnTo>
                        <a:pt x="106" y="61"/>
                      </a:lnTo>
                      <a:lnTo>
                        <a:pt x="127" y="94"/>
                      </a:lnTo>
                      <a:lnTo>
                        <a:pt x="148" y="126"/>
                      </a:lnTo>
                      <a:lnTo>
                        <a:pt x="167" y="160"/>
                      </a:lnTo>
                      <a:lnTo>
                        <a:pt x="184" y="194"/>
                      </a:lnTo>
                      <a:lnTo>
                        <a:pt x="202" y="229"/>
                      </a:lnTo>
                      <a:lnTo>
                        <a:pt x="217" y="267"/>
                      </a:lnTo>
                      <a:lnTo>
                        <a:pt x="228" y="303"/>
                      </a:lnTo>
                      <a:lnTo>
                        <a:pt x="240" y="341"/>
                      </a:lnTo>
                      <a:lnTo>
                        <a:pt x="249" y="379"/>
                      </a:lnTo>
                      <a:lnTo>
                        <a:pt x="259" y="417"/>
                      </a:lnTo>
                      <a:lnTo>
                        <a:pt x="264" y="455"/>
                      </a:lnTo>
                      <a:lnTo>
                        <a:pt x="268" y="497"/>
                      </a:lnTo>
                      <a:lnTo>
                        <a:pt x="272" y="537"/>
                      </a:lnTo>
                      <a:lnTo>
                        <a:pt x="274" y="578"/>
                      </a:lnTo>
                      <a:lnTo>
                        <a:pt x="272" y="613"/>
                      </a:lnTo>
                      <a:lnTo>
                        <a:pt x="270" y="645"/>
                      </a:lnTo>
                      <a:lnTo>
                        <a:pt x="266" y="679"/>
                      </a:lnTo>
                      <a:lnTo>
                        <a:pt x="262" y="712"/>
                      </a:lnTo>
                      <a:lnTo>
                        <a:pt x="257" y="746"/>
                      </a:lnTo>
                      <a:lnTo>
                        <a:pt x="251" y="778"/>
                      </a:lnTo>
                      <a:lnTo>
                        <a:pt x="241" y="809"/>
                      </a:lnTo>
                      <a:lnTo>
                        <a:pt x="234" y="841"/>
                      </a:lnTo>
                      <a:lnTo>
                        <a:pt x="222" y="871"/>
                      </a:lnTo>
                      <a:lnTo>
                        <a:pt x="211" y="904"/>
                      </a:lnTo>
                      <a:lnTo>
                        <a:pt x="200" y="932"/>
                      </a:lnTo>
                      <a:lnTo>
                        <a:pt x="186" y="961"/>
                      </a:lnTo>
                      <a:lnTo>
                        <a:pt x="171" y="989"/>
                      </a:lnTo>
                      <a:lnTo>
                        <a:pt x="156" y="1020"/>
                      </a:lnTo>
                      <a:lnTo>
                        <a:pt x="141" y="1046"/>
                      </a:lnTo>
                      <a:lnTo>
                        <a:pt x="124" y="1073"/>
                      </a:lnTo>
                      <a:close/>
                    </a:path>
                  </a:pathLst>
                </a:custGeom>
                <a:solidFill>
                  <a:srgbClr val="000000"/>
                </a:solidFill>
                <a:ln w="9525">
                  <a:noFill/>
                  <a:round/>
                  <a:headEnd/>
                  <a:tailEnd/>
                </a:ln>
              </p:spPr>
              <p:txBody>
                <a:bodyPr/>
                <a:lstStyle/>
                <a:p>
                  <a:endParaRPr lang="en-US" sz="1725"/>
                </a:p>
              </p:txBody>
            </p:sp>
            <p:sp>
              <p:nvSpPr>
                <p:cNvPr id="5675" name="Freeform 341"/>
                <p:cNvSpPr>
                  <a:spLocks/>
                </p:cNvSpPr>
                <p:nvPr/>
              </p:nvSpPr>
              <p:spPr bwMode="auto">
                <a:xfrm flipH="1">
                  <a:off x="2573" y="2281"/>
                  <a:ext cx="15" cy="60"/>
                </a:xfrm>
                <a:custGeom>
                  <a:avLst/>
                  <a:gdLst>
                    <a:gd name="T0" fmla="*/ 6 w 148"/>
                    <a:gd name="T1" fmla="*/ 60 h 582"/>
                    <a:gd name="T2" fmla="*/ 5 w 148"/>
                    <a:gd name="T3" fmla="*/ 59 h 582"/>
                    <a:gd name="T4" fmla="*/ 4 w 148"/>
                    <a:gd name="T5" fmla="*/ 59 h 582"/>
                    <a:gd name="T6" fmla="*/ 3 w 148"/>
                    <a:gd name="T7" fmla="*/ 59 h 582"/>
                    <a:gd name="T8" fmla="*/ 4 w 148"/>
                    <a:gd name="T9" fmla="*/ 57 h 582"/>
                    <a:gd name="T10" fmla="*/ 5 w 148"/>
                    <a:gd name="T11" fmla="*/ 54 h 582"/>
                    <a:gd name="T12" fmla="*/ 7 w 148"/>
                    <a:gd name="T13" fmla="*/ 51 h 582"/>
                    <a:gd name="T14" fmla="*/ 8 w 148"/>
                    <a:gd name="T15" fmla="*/ 48 h 582"/>
                    <a:gd name="T16" fmla="*/ 9 w 148"/>
                    <a:gd name="T17" fmla="*/ 45 h 582"/>
                    <a:gd name="T18" fmla="*/ 10 w 148"/>
                    <a:gd name="T19" fmla="*/ 41 h 582"/>
                    <a:gd name="T20" fmla="*/ 11 w 148"/>
                    <a:gd name="T21" fmla="*/ 38 h 582"/>
                    <a:gd name="T22" fmla="*/ 11 w 148"/>
                    <a:gd name="T23" fmla="*/ 34 h 582"/>
                    <a:gd name="T24" fmla="*/ 11 w 148"/>
                    <a:gd name="T25" fmla="*/ 30 h 582"/>
                    <a:gd name="T26" fmla="*/ 10 w 148"/>
                    <a:gd name="T27" fmla="*/ 26 h 582"/>
                    <a:gd name="T28" fmla="*/ 10 w 148"/>
                    <a:gd name="T29" fmla="*/ 22 h 582"/>
                    <a:gd name="T30" fmla="*/ 9 w 148"/>
                    <a:gd name="T31" fmla="*/ 18 h 582"/>
                    <a:gd name="T32" fmla="*/ 7 w 148"/>
                    <a:gd name="T33" fmla="*/ 14 h 582"/>
                    <a:gd name="T34" fmla="*/ 6 w 148"/>
                    <a:gd name="T35" fmla="*/ 11 h 582"/>
                    <a:gd name="T36" fmla="*/ 3 w 148"/>
                    <a:gd name="T37" fmla="*/ 7 h 582"/>
                    <a:gd name="T38" fmla="*/ 1 w 148"/>
                    <a:gd name="T39" fmla="*/ 4 h 582"/>
                    <a:gd name="T40" fmla="*/ 1 w 148"/>
                    <a:gd name="T41" fmla="*/ 2 h 582"/>
                    <a:gd name="T42" fmla="*/ 3 w 148"/>
                    <a:gd name="T43" fmla="*/ 1 h 582"/>
                    <a:gd name="T44" fmla="*/ 5 w 148"/>
                    <a:gd name="T45" fmla="*/ 2 h 582"/>
                    <a:gd name="T46" fmla="*/ 7 w 148"/>
                    <a:gd name="T47" fmla="*/ 5 h 582"/>
                    <a:gd name="T48" fmla="*/ 9 w 148"/>
                    <a:gd name="T49" fmla="*/ 9 h 582"/>
                    <a:gd name="T50" fmla="*/ 11 w 148"/>
                    <a:gd name="T51" fmla="*/ 12 h 582"/>
                    <a:gd name="T52" fmla="*/ 13 w 148"/>
                    <a:gd name="T53" fmla="*/ 17 h 582"/>
                    <a:gd name="T54" fmla="*/ 14 w 148"/>
                    <a:gd name="T55" fmla="*/ 21 h 582"/>
                    <a:gd name="T56" fmla="*/ 14 w 148"/>
                    <a:gd name="T57" fmla="*/ 25 h 582"/>
                    <a:gd name="T58" fmla="*/ 15 w 148"/>
                    <a:gd name="T59" fmla="*/ 30 h 582"/>
                    <a:gd name="T60" fmla="*/ 15 w 148"/>
                    <a:gd name="T61" fmla="*/ 34 h 582"/>
                    <a:gd name="T62" fmla="*/ 15 w 148"/>
                    <a:gd name="T63" fmla="*/ 38 h 582"/>
                    <a:gd name="T64" fmla="*/ 14 w 148"/>
                    <a:gd name="T65" fmla="*/ 42 h 582"/>
                    <a:gd name="T66" fmla="*/ 13 w 148"/>
                    <a:gd name="T67" fmla="*/ 45 h 582"/>
                    <a:gd name="T68" fmla="*/ 12 w 148"/>
                    <a:gd name="T69" fmla="*/ 49 h 582"/>
                    <a:gd name="T70" fmla="*/ 11 w 148"/>
                    <a:gd name="T71" fmla="*/ 52 h 582"/>
                    <a:gd name="T72" fmla="*/ 9 w 148"/>
                    <a:gd name="T73" fmla="*/ 55 h 582"/>
                    <a:gd name="T74" fmla="*/ 8 w 148"/>
                    <a:gd name="T75" fmla="*/ 58 h 582"/>
                    <a:gd name="T76" fmla="*/ 7 w 148"/>
                    <a:gd name="T77" fmla="*/ 60 h 5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582"/>
                    <a:gd name="T119" fmla="*/ 148 w 148"/>
                    <a:gd name="T120" fmla="*/ 582 h 5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582">
                      <a:moveTo>
                        <a:pt x="69" y="582"/>
                      </a:moveTo>
                      <a:lnTo>
                        <a:pt x="63" y="580"/>
                      </a:lnTo>
                      <a:lnTo>
                        <a:pt x="57" y="580"/>
                      </a:lnTo>
                      <a:lnTo>
                        <a:pt x="53" y="576"/>
                      </a:lnTo>
                      <a:lnTo>
                        <a:pt x="48" y="576"/>
                      </a:lnTo>
                      <a:lnTo>
                        <a:pt x="42" y="574"/>
                      </a:lnTo>
                      <a:lnTo>
                        <a:pt x="38" y="572"/>
                      </a:lnTo>
                      <a:lnTo>
                        <a:pt x="32" y="570"/>
                      </a:lnTo>
                      <a:lnTo>
                        <a:pt x="29" y="570"/>
                      </a:lnTo>
                      <a:lnTo>
                        <a:pt x="36" y="555"/>
                      </a:lnTo>
                      <a:lnTo>
                        <a:pt x="46" y="542"/>
                      </a:lnTo>
                      <a:lnTo>
                        <a:pt x="53" y="526"/>
                      </a:lnTo>
                      <a:lnTo>
                        <a:pt x="61" y="513"/>
                      </a:lnTo>
                      <a:lnTo>
                        <a:pt x="69" y="496"/>
                      </a:lnTo>
                      <a:lnTo>
                        <a:pt x="74" y="481"/>
                      </a:lnTo>
                      <a:lnTo>
                        <a:pt x="82" y="466"/>
                      </a:lnTo>
                      <a:lnTo>
                        <a:pt x="88" y="450"/>
                      </a:lnTo>
                      <a:lnTo>
                        <a:pt x="91" y="433"/>
                      </a:lnTo>
                      <a:lnTo>
                        <a:pt x="95" y="416"/>
                      </a:lnTo>
                      <a:lnTo>
                        <a:pt x="99" y="399"/>
                      </a:lnTo>
                      <a:lnTo>
                        <a:pt x="103" y="382"/>
                      </a:lnTo>
                      <a:lnTo>
                        <a:pt x="105" y="365"/>
                      </a:lnTo>
                      <a:lnTo>
                        <a:pt x="107" y="348"/>
                      </a:lnTo>
                      <a:lnTo>
                        <a:pt x="108" y="331"/>
                      </a:lnTo>
                      <a:lnTo>
                        <a:pt x="108" y="313"/>
                      </a:lnTo>
                      <a:lnTo>
                        <a:pt x="108" y="293"/>
                      </a:lnTo>
                      <a:lnTo>
                        <a:pt x="107" y="273"/>
                      </a:lnTo>
                      <a:lnTo>
                        <a:pt x="103" y="253"/>
                      </a:lnTo>
                      <a:lnTo>
                        <a:pt x="101" y="232"/>
                      </a:lnTo>
                      <a:lnTo>
                        <a:pt x="95" y="213"/>
                      </a:lnTo>
                      <a:lnTo>
                        <a:pt x="91" y="194"/>
                      </a:lnTo>
                      <a:lnTo>
                        <a:pt x="86" y="175"/>
                      </a:lnTo>
                      <a:lnTo>
                        <a:pt x="80" y="156"/>
                      </a:lnTo>
                      <a:lnTo>
                        <a:pt x="70" y="138"/>
                      </a:lnTo>
                      <a:lnTo>
                        <a:pt x="63" y="119"/>
                      </a:lnTo>
                      <a:lnTo>
                        <a:pt x="55" y="102"/>
                      </a:lnTo>
                      <a:lnTo>
                        <a:pt x="46" y="87"/>
                      </a:lnTo>
                      <a:lnTo>
                        <a:pt x="34" y="70"/>
                      </a:lnTo>
                      <a:lnTo>
                        <a:pt x="25" y="55"/>
                      </a:lnTo>
                      <a:lnTo>
                        <a:pt x="11" y="40"/>
                      </a:lnTo>
                      <a:lnTo>
                        <a:pt x="0" y="24"/>
                      </a:lnTo>
                      <a:lnTo>
                        <a:pt x="10" y="17"/>
                      </a:lnTo>
                      <a:lnTo>
                        <a:pt x="17" y="11"/>
                      </a:lnTo>
                      <a:lnTo>
                        <a:pt x="25" y="5"/>
                      </a:lnTo>
                      <a:lnTo>
                        <a:pt x="32" y="0"/>
                      </a:lnTo>
                      <a:lnTo>
                        <a:pt x="46" y="15"/>
                      </a:lnTo>
                      <a:lnTo>
                        <a:pt x="57" y="32"/>
                      </a:lnTo>
                      <a:lnTo>
                        <a:pt x="69" y="49"/>
                      </a:lnTo>
                      <a:lnTo>
                        <a:pt x="82" y="66"/>
                      </a:lnTo>
                      <a:lnTo>
                        <a:pt x="91" y="85"/>
                      </a:lnTo>
                      <a:lnTo>
                        <a:pt x="101" y="104"/>
                      </a:lnTo>
                      <a:lnTo>
                        <a:pt x="108" y="121"/>
                      </a:lnTo>
                      <a:lnTo>
                        <a:pt x="118" y="142"/>
                      </a:lnTo>
                      <a:lnTo>
                        <a:pt x="124" y="163"/>
                      </a:lnTo>
                      <a:lnTo>
                        <a:pt x="129" y="182"/>
                      </a:lnTo>
                      <a:lnTo>
                        <a:pt x="135" y="203"/>
                      </a:lnTo>
                      <a:lnTo>
                        <a:pt x="141" y="224"/>
                      </a:lnTo>
                      <a:lnTo>
                        <a:pt x="143" y="247"/>
                      </a:lnTo>
                      <a:lnTo>
                        <a:pt x="146" y="268"/>
                      </a:lnTo>
                      <a:lnTo>
                        <a:pt x="148" y="291"/>
                      </a:lnTo>
                      <a:lnTo>
                        <a:pt x="148" y="313"/>
                      </a:lnTo>
                      <a:lnTo>
                        <a:pt x="148" y="331"/>
                      </a:lnTo>
                      <a:lnTo>
                        <a:pt x="146" y="350"/>
                      </a:lnTo>
                      <a:lnTo>
                        <a:pt x="145" y="367"/>
                      </a:lnTo>
                      <a:lnTo>
                        <a:pt x="143" y="386"/>
                      </a:lnTo>
                      <a:lnTo>
                        <a:pt x="139" y="403"/>
                      </a:lnTo>
                      <a:lnTo>
                        <a:pt x="135" y="422"/>
                      </a:lnTo>
                      <a:lnTo>
                        <a:pt x="131" y="439"/>
                      </a:lnTo>
                      <a:lnTo>
                        <a:pt x="127" y="456"/>
                      </a:lnTo>
                      <a:lnTo>
                        <a:pt x="122" y="471"/>
                      </a:lnTo>
                      <a:lnTo>
                        <a:pt x="116" y="488"/>
                      </a:lnTo>
                      <a:lnTo>
                        <a:pt x="108" y="504"/>
                      </a:lnTo>
                      <a:lnTo>
                        <a:pt x="101" y="521"/>
                      </a:lnTo>
                      <a:lnTo>
                        <a:pt x="93" y="536"/>
                      </a:lnTo>
                      <a:lnTo>
                        <a:pt x="86" y="551"/>
                      </a:lnTo>
                      <a:lnTo>
                        <a:pt x="76" y="566"/>
                      </a:lnTo>
                      <a:lnTo>
                        <a:pt x="69" y="582"/>
                      </a:lnTo>
                      <a:close/>
                    </a:path>
                  </a:pathLst>
                </a:custGeom>
                <a:solidFill>
                  <a:srgbClr val="000000"/>
                </a:solidFill>
                <a:ln w="9525">
                  <a:noFill/>
                  <a:round/>
                  <a:headEnd/>
                  <a:tailEnd/>
                </a:ln>
              </p:spPr>
              <p:txBody>
                <a:bodyPr/>
                <a:lstStyle/>
                <a:p>
                  <a:endParaRPr lang="en-US" sz="1725"/>
                </a:p>
              </p:txBody>
            </p:sp>
            <p:sp>
              <p:nvSpPr>
                <p:cNvPr id="5676" name="Freeform 342"/>
                <p:cNvSpPr>
                  <a:spLocks/>
                </p:cNvSpPr>
                <p:nvPr/>
              </p:nvSpPr>
              <p:spPr bwMode="auto">
                <a:xfrm>
                  <a:off x="2632" y="2311"/>
                  <a:ext cx="179" cy="121"/>
                </a:xfrm>
                <a:custGeom>
                  <a:avLst/>
                  <a:gdLst>
                    <a:gd name="T0" fmla="*/ 0 w 1179"/>
                    <a:gd name="T1" fmla="*/ 0 h 862"/>
                    <a:gd name="T2" fmla="*/ 0 w 1179"/>
                    <a:gd name="T3" fmla="*/ 121 h 862"/>
                    <a:gd name="T4" fmla="*/ 179 w 1179"/>
                    <a:gd name="T5" fmla="*/ 121 h 862"/>
                    <a:gd name="T6" fmla="*/ 0 60000 65536"/>
                    <a:gd name="T7" fmla="*/ 0 60000 65536"/>
                    <a:gd name="T8" fmla="*/ 0 60000 65536"/>
                    <a:gd name="T9" fmla="*/ 0 w 1179"/>
                    <a:gd name="T10" fmla="*/ 0 h 862"/>
                    <a:gd name="T11" fmla="*/ 1179 w 1179"/>
                    <a:gd name="T12" fmla="*/ 862 h 862"/>
                  </a:gdLst>
                  <a:ahLst/>
                  <a:cxnLst>
                    <a:cxn ang="T6">
                      <a:pos x="T0" y="T1"/>
                    </a:cxn>
                    <a:cxn ang="T7">
                      <a:pos x="T2" y="T3"/>
                    </a:cxn>
                    <a:cxn ang="T8">
                      <a:pos x="T4" y="T5"/>
                    </a:cxn>
                  </a:cxnLst>
                  <a:rect l="T9" t="T10" r="T11" b="T12"/>
                  <a:pathLst>
                    <a:path w="1179" h="862">
                      <a:moveTo>
                        <a:pt x="0" y="0"/>
                      </a:moveTo>
                      <a:lnTo>
                        <a:pt x="0" y="862"/>
                      </a:lnTo>
                      <a:lnTo>
                        <a:pt x="1179" y="862"/>
                      </a:lnTo>
                    </a:path>
                  </a:pathLst>
                </a:custGeom>
                <a:noFill/>
                <a:ln w="9525" cmpd="sng">
                  <a:solidFill>
                    <a:schemeClr val="tx1"/>
                  </a:solidFill>
                  <a:round/>
                  <a:headEnd/>
                  <a:tailEnd/>
                </a:ln>
              </p:spPr>
              <p:txBody>
                <a:bodyPr/>
                <a:lstStyle/>
                <a:p>
                  <a:endParaRPr lang="en-US" sz="1725"/>
                </a:p>
              </p:txBody>
            </p:sp>
            <p:sp>
              <p:nvSpPr>
                <p:cNvPr id="5677" name="Line 343"/>
                <p:cNvSpPr>
                  <a:spLocks noChangeShapeType="1"/>
                </p:cNvSpPr>
                <p:nvPr/>
              </p:nvSpPr>
              <p:spPr bwMode="auto">
                <a:xfrm flipH="1" flipV="1">
                  <a:off x="2604" y="2311"/>
                  <a:ext cx="28" cy="32"/>
                </a:xfrm>
                <a:prstGeom prst="line">
                  <a:avLst/>
                </a:prstGeom>
                <a:noFill/>
                <a:ln w="9525">
                  <a:solidFill>
                    <a:schemeClr val="tx1"/>
                  </a:solidFill>
                  <a:round/>
                  <a:headEnd/>
                  <a:tailEnd/>
                </a:ln>
              </p:spPr>
              <p:txBody>
                <a:bodyPr/>
                <a:lstStyle/>
                <a:p>
                  <a:endParaRPr lang="en-US" sz="1725"/>
                </a:p>
              </p:txBody>
            </p:sp>
            <p:sp>
              <p:nvSpPr>
                <p:cNvPr id="5678" name="Line 344"/>
                <p:cNvSpPr>
                  <a:spLocks noChangeShapeType="1"/>
                </p:cNvSpPr>
                <p:nvPr/>
              </p:nvSpPr>
              <p:spPr bwMode="auto">
                <a:xfrm flipV="1">
                  <a:off x="2632" y="2311"/>
                  <a:ext cx="27" cy="32"/>
                </a:xfrm>
                <a:prstGeom prst="line">
                  <a:avLst/>
                </a:prstGeom>
                <a:noFill/>
                <a:ln w="9525">
                  <a:solidFill>
                    <a:schemeClr val="tx1"/>
                  </a:solidFill>
                  <a:round/>
                  <a:headEnd/>
                  <a:tailEnd/>
                </a:ln>
              </p:spPr>
              <p:txBody>
                <a:bodyPr/>
                <a:lstStyle/>
                <a:p>
                  <a:endParaRPr lang="en-US" sz="1725"/>
                </a:p>
              </p:txBody>
            </p:sp>
            <p:sp>
              <p:nvSpPr>
                <p:cNvPr id="5679" name="Oval 345"/>
                <p:cNvSpPr>
                  <a:spLocks noChangeArrowheads="1"/>
                </p:cNvSpPr>
                <p:nvPr/>
              </p:nvSpPr>
              <p:spPr bwMode="auto">
                <a:xfrm>
                  <a:off x="2619" y="2291"/>
                  <a:ext cx="28" cy="28"/>
                </a:xfrm>
                <a:prstGeom prst="ellipse">
                  <a:avLst/>
                </a:prstGeom>
                <a:solidFill>
                  <a:schemeClr val="tx1"/>
                </a:solidFill>
                <a:ln w="9525">
                  <a:solidFill>
                    <a:schemeClr val="tx1"/>
                  </a:solidFill>
                  <a:round/>
                  <a:headEnd/>
                  <a:tailEnd/>
                </a:ln>
              </p:spPr>
              <p:txBody>
                <a:bodyPr wrap="none" anchor="ctr"/>
                <a:lstStyle/>
                <a:p>
                  <a:endParaRPr lang="en-US" sz="1725"/>
                </a:p>
              </p:txBody>
            </p:sp>
          </p:grpSp>
        </p:grpSp>
        <p:sp>
          <p:nvSpPr>
            <p:cNvPr id="5130" name="Cloud"/>
            <p:cNvSpPr>
              <a:spLocks noChangeAspect="1" noEditPoints="1" noChangeArrowheads="1"/>
            </p:cNvSpPr>
            <p:nvPr/>
          </p:nvSpPr>
          <p:spPr bwMode="auto">
            <a:xfrm>
              <a:off x="1971675" y="3976688"/>
              <a:ext cx="4011613" cy="2087562"/>
            </a:xfrm>
            <a:custGeom>
              <a:avLst/>
              <a:gdLst>
                <a:gd name="T0" fmla="*/ 2310949 w 21600"/>
                <a:gd name="T1" fmla="*/ 100877652 h 21600"/>
                <a:gd name="T2" fmla="*/ 372523913 w 21600"/>
                <a:gd name="T3" fmla="*/ 201540459 h 21600"/>
                <a:gd name="T4" fmla="*/ 744427141 w 21600"/>
                <a:gd name="T5" fmla="*/ 100877652 h 21600"/>
                <a:gd name="T6" fmla="*/ 372523913 w 21600"/>
                <a:gd name="T7" fmla="*/ 11535519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p:spPr>
          <p:txBody>
            <a:bodyPr/>
            <a:lstStyle/>
            <a:p>
              <a:r>
                <a:rPr lang="en-US" sz="1725">
                  <a:latin typeface="Tahoma" pitchFamily="34" charset="0"/>
                </a:rPr>
                <a:t>IP backbone</a:t>
              </a:r>
            </a:p>
          </p:txBody>
        </p:sp>
        <p:grpSp>
          <p:nvGrpSpPr>
            <p:cNvPr id="11" name="Group 347"/>
            <p:cNvGrpSpPr>
              <a:grpSpLocks/>
            </p:cNvGrpSpPr>
            <p:nvPr/>
          </p:nvGrpSpPr>
          <p:grpSpPr bwMode="auto">
            <a:xfrm>
              <a:off x="2855913" y="4983163"/>
              <a:ext cx="238125" cy="288925"/>
              <a:chOff x="4452" y="2949"/>
              <a:chExt cx="300" cy="363"/>
            </a:xfrm>
          </p:grpSpPr>
          <p:sp>
            <p:nvSpPr>
              <p:cNvPr id="5617" name="Freeform 348"/>
              <p:cNvSpPr>
                <a:spLocks/>
              </p:cNvSpPr>
              <p:nvPr/>
            </p:nvSpPr>
            <p:spPr bwMode="auto">
              <a:xfrm>
                <a:off x="4452" y="2949"/>
                <a:ext cx="194" cy="363"/>
              </a:xfrm>
              <a:custGeom>
                <a:avLst/>
                <a:gdLst>
                  <a:gd name="T0" fmla="*/ 9 w 388"/>
                  <a:gd name="T1" fmla="*/ 9 h 727"/>
                  <a:gd name="T2" fmla="*/ 180 w 388"/>
                  <a:gd name="T3" fmla="*/ 0 h 727"/>
                  <a:gd name="T4" fmla="*/ 191 w 388"/>
                  <a:gd name="T5" fmla="*/ 5 h 727"/>
                  <a:gd name="T6" fmla="*/ 188 w 388"/>
                  <a:gd name="T7" fmla="*/ 8 h 727"/>
                  <a:gd name="T8" fmla="*/ 186 w 388"/>
                  <a:gd name="T9" fmla="*/ 355 h 727"/>
                  <a:gd name="T10" fmla="*/ 194 w 388"/>
                  <a:gd name="T11" fmla="*/ 357 h 727"/>
                  <a:gd name="T12" fmla="*/ 176 w 388"/>
                  <a:gd name="T13" fmla="*/ 363 h 727"/>
                  <a:gd name="T14" fmla="*/ 6 w 388"/>
                  <a:gd name="T15" fmla="*/ 333 h 727"/>
                  <a:gd name="T16" fmla="*/ 0 w 388"/>
                  <a:gd name="T17" fmla="*/ 332 h 727"/>
                  <a:gd name="T18" fmla="*/ 0 w 388"/>
                  <a:gd name="T19" fmla="*/ 325 h 727"/>
                  <a:gd name="T20" fmla="*/ 1 w 388"/>
                  <a:gd name="T21" fmla="*/ 17 h 727"/>
                  <a:gd name="T22" fmla="*/ 1 w 388"/>
                  <a:gd name="T23" fmla="*/ 10 h 727"/>
                  <a:gd name="T24" fmla="*/ 9 w 388"/>
                  <a:gd name="T25" fmla="*/ 9 h 7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8"/>
                  <a:gd name="T40" fmla="*/ 0 h 727"/>
                  <a:gd name="T41" fmla="*/ 388 w 388"/>
                  <a:gd name="T42" fmla="*/ 727 h 7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8" h="727">
                    <a:moveTo>
                      <a:pt x="18" y="18"/>
                    </a:moveTo>
                    <a:lnTo>
                      <a:pt x="359" y="0"/>
                    </a:lnTo>
                    <a:lnTo>
                      <a:pt x="382" y="10"/>
                    </a:lnTo>
                    <a:lnTo>
                      <a:pt x="376" y="17"/>
                    </a:lnTo>
                    <a:lnTo>
                      <a:pt x="371" y="711"/>
                    </a:lnTo>
                    <a:lnTo>
                      <a:pt x="388" y="715"/>
                    </a:lnTo>
                    <a:lnTo>
                      <a:pt x="352" y="727"/>
                    </a:lnTo>
                    <a:lnTo>
                      <a:pt x="13" y="667"/>
                    </a:lnTo>
                    <a:lnTo>
                      <a:pt x="0" y="665"/>
                    </a:lnTo>
                    <a:lnTo>
                      <a:pt x="0" y="651"/>
                    </a:lnTo>
                    <a:lnTo>
                      <a:pt x="2" y="35"/>
                    </a:lnTo>
                    <a:lnTo>
                      <a:pt x="2" y="20"/>
                    </a:lnTo>
                    <a:lnTo>
                      <a:pt x="18" y="18"/>
                    </a:lnTo>
                    <a:close/>
                  </a:path>
                </a:pathLst>
              </a:custGeom>
              <a:solidFill>
                <a:srgbClr val="000000"/>
              </a:solidFill>
              <a:ln w="9525">
                <a:noFill/>
                <a:round/>
                <a:headEnd/>
                <a:tailEnd/>
              </a:ln>
            </p:spPr>
            <p:txBody>
              <a:bodyPr/>
              <a:lstStyle/>
              <a:p>
                <a:endParaRPr lang="en-US" sz="1725"/>
              </a:p>
            </p:txBody>
          </p:sp>
          <p:sp>
            <p:nvSpPr>
              <p:cNvPr id="5618" name="Freeform 349"/>
              <p:cNvSpPr>
                <a:spLocks/>
              </p:cNvSpPr>
              <p:nvPr/>
            </p:nvSpPr>
            <p:spPr bwMode="auto">
              <a:xfrm>
                <a:off x="4460" y="2958"/>
                <a:ext cx="173" cy="346"/>
              </a:xfrm>
              <a:custGeom>
                <a:avLst/>
                <a:gdLst>
                  <a:gd name="T0" fmla="*/ 2 w 344"/>
                  <a:gd name="T1" fmla="*/ 9 h 694"/>
                  <a:gd name="T2" fmla="*/ 173 w 344"/>
                  <a:gd name="T3" fmla="*/ 0 h 694"/>
                  <a:gd name="T4" fmla="*/ 171 w 344"/>
                  <a:gd name="T5" fmla="*/ 346 h 694"/>
                  <a:gd name="T6" fmla="*/ 0 w 344"/>
                  <a:gd name="T7" fmla="*/ 316 h 694"/>
                  <a:gd name="T8" fmla="*/ 2 w 344"/>
                  <a:gd name="T9" fmla="*/ 9 h 694"/>
                  <a:gd name="T10" fmla="*/ 0 60000 65536"/>
                  <a:gd name="T11" fmla="*/ 0 60000 65536"/>
                  <a:gd name="T12" fmla="*/ 0 60000 65536"/>
                  <a:gd name="T13" fmla="*/ 0 60000 65536"/>
                  <a:gd name="T14" fmla="*/ 0 60000 65536"/>
                  <a:gd name="T15" fmla="*/ 0 w 344"/>
                  <a:gd name="T16" fmla="*/ 0 h 694"/>
                  <a:gd name="T17" fmla="*/ 344 w 344"/>
                  <a:gd name="T18" fmla="*/ 694 h 694"/>
                </a:gdLst>
                <a:ahLst/>
                <a:cxnLst>
                  <a:cxn ang="T10">
                    <a:pos x="T0" y="T1"/>
                  </a:cxn>
                  <a:cxn ang="T11">
                    <a:pos x="T2" y="T3"/>
                  </a:cxn>
                  <a:cxn ang="T12">
                    <a:pos x="T4" y="T5"/>
                  </a:cxn>
                  <a:cxn ang="T13">
                    <a:pos x="T6" y="T7"/>
                  </a:cxn>
                  <a:cxn ang="T14">
                    <a:pos x="T8" y="T9"/>
                  </a:cxn>
                </a:cxnLst>
                <a:rect l="T15" t="T16" r="T17" b="T18"/>
                <a:pathLst>
                  <a:path w="344" h="694">
                    <a:moveTo>
                      <a:pt x="3" y="19"/>
                    </a:moveTo>
                    <a:lnTo>
                      <a:pt x="344" y="0"/>
                    </a:lnTo>
                    <a:lnTo>
                      <a:pt x="340" y="694"/>
                    </a:lnTo>
                    <a:lnTo>
                      <a:pt x="0" y="634"/>
                    </a:lnTo>
                    <a:lnTo>
                      <a:pt x="3" y="19"/>
                    </a:lnTo>
                    <a:close/>
                  </a:path>
                </a:pathLst>
              </a:custGeom>
              <a:solidFill>
                <a:srgbClr val="6699FF"/>
              </a:solidFill>
              <a:ln w="9525">
                <a:noFill/>
                <a:round/>
                <a:headEnd/>
                <a:tailEnd/>
              </a:ln>
            </p:spPr>
            <p:txBody>
              <a:bodyPr/>
              <a:lstStyle/>
              <a:p>
                <a:endParaRPr lang="en-US" sz="1725"/>
              </a:p>
            </p:txBody>
          </p:sp>
          <p:sp>
            <p:nvSpPr>
              <p:cNvPr id="5619" name="Freeform 350"/>
              <p:cNvSpPr>
                <a:spLocks/>
              </p:cNvSpPr>
              <p:nvPr/>
            </p:nvSpPr>
            <p:spPr bwMode="auto">
              <a:xfrm>
                <a:off x="4617" y="2950"/>
                <a:ext cx="135" cy="362"/>
              </a:xfrm>
              <a:custGeom>
                <a:avLst/>
                <a:gdLst>
                  <a:gd name="T0" fmla="*/ 17 w 270"/>
                  <a:gd name="T1" fmla="*/ 0 h 726"/>
                  <a:gd name="T2" fmla="*/ 129 w 270"/>
                  <a:gd name="T3" fmla="*/ 25 h 726"/>
                  <a:gd name="T4" fmla="*/ 135 w 270"/>
                  <a:gd name="T5" fmla="*/ 26 h 726"/>
                  <a:gd name="T6" fmla="*/ 135 w 270"/>
                  <a:gd name="T7" fmla="*/ 33 h 726"/>
                  <a:gd name="T8" fmla="*/ 129 w 270"/>
                  <a:gd name="T9" fmla="*/ 322 h 726"/>
                  <a:gd name="T10" fmla="*/ 129 w 270"/>
                  <a:gd name="T11" fmla="*/ 328 h 726"/>
                  <a:gd name="T12" fmla="*/ 123 w 270"/>
                  <a:gd name="T13" fmla="*/ 329 h 726"/>
                  <a:gd name="T14" fmla="*/ 15 w 270"/>
                  <a:gd name="T15" fmla="*/ 362 h 726"/>
                  <a:gd name="T16" fmla="*/ 0 w 270"/>
                  <a:gd name="T17" fmla="*/ 359 h 726"/>
                  <a:gd name="T18" fmla="*/ 4 w 270"/>
                  <a:gd name="T19" fmla="*/ 354 h 726"/>
                  <a:gd name="T20" fmla="*/ 7 w 270"/>
                  <a:gd name="T21" fmla="*/ 8 h 726"/>
                  <a:gd name="T22" fmla="*/ 5 w 270"/>
                  <a:gd name="T23" fmla="*/ 2 h 726"/>
                  <a:gd name="T24" fmla="*/ 17 w 270"/>
                  <a:gd name="T25" fmla="*/ 0 h 7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726"/>
                  <a:gd name="T41" fmla="*/ 270 w 270"/>
                  <a:gd name="T42" fmla="*/ 726 h 7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726">
                    <a:moveTo>
                      <a:pt x="35" y="0"/>
                    </a:moveTo>
                    <a:lnTo>
                      <a:pt x="257" y="50"/>
                    </a:lnTo>
                    <a:lnTo>
                      <a:pt x="270" y="52"/>
                    </a:lnTo>
                    <a:lnTo>
                      <a:pt x="270" y="66"/>
                    </a:lnTo>
                    <a:lnTo>
                      <a:pt x="258" y="645"/>
                    </a:lnTo>
                    <a:lnTo>
                      <a:pt x="258" y="658"/>
                    </a:lnTo>
                    <a:lnTo>
                      <a:pt x="247" y="660"/>
                    </a:lnTo>
                    <a:lnTo>
                      <a:pt x="30" y="726"/>
                    </a:lnTo>
                    <a:lnTo>
                      <a:pt x="0" y="719"/>
                    </a:lnTo>
                    <a:lnTo>
                      <a:pt x="9" y="710"/>
                    </a:lnTo>
                    <a:lnTo>
                      <a:pt x="14" y="16"/>
                    </a:lnTo>
                    <a:lnTo>
                      <a:pt x="11" y="4"/>
                    </a:lnTo>
                    <a:lnTo>
                      <a:pt x="35" y="0"/>
                    </a:lnTo>
                    <a:close/>
                  </a:path>
                </a:pathLst>
              </a:custGeom>
              <a:solidFill>
                <a:srgbClr val="000000"/>
              </a:solidFill>
              <a:ln w="9525">
                <a:noFill/>
                <a:round/>
                <a:headEnd/>
                <a:tailEnd/>
              </a:ln>
            </p:spPr>
            <p:txBody>
              <a:bodyPr/>
              <a:lstStyle/>
              <a:p>
                <a:endParaRPr lang="en-US" sz="1725"/>
              </a:p>
            </p:txBody>
          </p:sp>
          <p:sp>
            <p:nvSpPr>
              <p:cNvPr id="5620" name="Freeform 351"/>
              <p:cNvSpPr>
                <a:spLocks/>
              </p:cNvSpPr>
              <p:nvPr/>
            </p:nvSpPr>
            <p:spPr bwMode="auto">
              <a:xfrm>
                <a:off x="4630" y="2958"/>
                <a:ext cx="113" cy="346"/>
              </a:xfrm>
              <a:custGeom>
                <a:avLst/>
                <a:gdLst>
                  <a:gd name="T0" fmla="*/ 0 w 225"/>
                  <a:gd name="T1" fmla="*/ 346 h 694"/>
                  <a:gd name="T2" fmla="*/ 25 w 225"/>
                  <a:gd name="T3" fmla="*/ 338 h 694"/>
                  <a:gd name="T4" fmla="*/ 22 w 225"/>
                  <a:gd name="T5" fmla="*/ 318 h 694"/>
                  <a:gd name="T6" fmla="*/ 23 w 225"/>
                  <a:gd name="T7" fmla="*/ 283 h 694"/>
                  <a:gd name="T8" fmla="*/ 25 w 225"/>
                  <a:gd name="T9" fmla="*/ 246 h 694"/>
                  <a:gd name="T10" fmla="*/ 27 w 225"/>
                  <a:gd name="T11" fmla="*/ 219 h 694"/>
                  <a:gd name="T12" fmla="*/ 25 w 225"/>
                  <a:gd name="T13" fmla="*/ 203 h 694"/>
                  <a:gd name="T14" fmla="*/ 21 w 225"/>
                  <a:gd name="T15" fmla="*/ 188 h 694"/>
                  <a:gd name="T16" fmla="*/ 16 w 225"/>
                  <a:gd name="T17" fmla="*/ 173 h 694"/>
                  <a:gd name="T18" fmla="*/ 11 w 225"/>
                  <a:gd name="T19" fmla="*/ 159 h 694"/>
                  <a:gd name="T20" fmla="*/ 8 w 225"/>
                  <a:gd name="T21" fmla="*/ 146 h 694"/>
                  <a:gd name="T22" fmla="*/ 8 w 225"/>
                  <a:gd name="T23" fmla="*/ 136 h 694"/>
                  <a:gd name="T24" fmla="*/ 8 w 225"/>
                  <a:gd name="T25" fmla="*/ 130 h 694"/>
                  <a:gd name="T26" fmla="*/ 9 w 225"/>
                  <a:gd name="T27" fmla="*/ 128 h 694"/>
                  <a:gd name="T28" fmla="*/ 17 w 225"/>
                  <a:gd name="T29" fmla="*/ 128 h 694"/>
                  <a:gd name="T30" fmla="*/ 25 w 225"/>
                  <a:gd name="T31" fmla="*/ 129 h 694"/>
                  <a:gd name="T32" fmla="*/ 33 w 225"/>
                  <a:gd name="T33" fmla="*/ 129 h 694"/>
                  <a:gd name="T34" fmla="*/ 41 w 225"/>
                  <a:gd name="T35" fmla="*/ 130 h 694"/>
                  <a:gd name="T36" fmla="*/ 48 w 225"/>
                  <a:gd name="T37" fmla="*/ 131 h 694"/>
                  <a:gd name="T38" fmla="*/ 55 w 225"/>
                  <a:gd name="T39" fmla="*/ 132 h 694"/>
                  <a:gd name="T40" fmla="*/ 62 w 225"/>
                  <a:gd name="T41" fmla="*/ 133 h 694"/>
                  <a:gd name="T42" fmla="*/ 69 w 225"/>
                  <a:gd name="T43" fmla="*/ 134 h 694"/>
                  <a:gd name="T44" fmla="*/ 74 w 225"/>
                  <a:gd name="T45" fmla="*/ 136 h 694"/>
                  <a:gd name="T46" fmla="*/ 81 w 225"/>
                  <a:gd name="T47" fmla="*/ 138 h 694"/>
                  <a:gd name="T48" fmla="*/ 86 w 225"/>
                  <a:gd name="T49" fmla="*/ 139 h 694"/>
                  <a:gd name="T50" fmla="*/ 92 w 225"/>
                  <a:gd name="T51" fmla="*/ 141 h 694"/>
                  <a:gd name="T52" fmla="*/ 97 w 225"/>
                  <a:gd name="T53" fmla="*/ 143 h 694"/>
                  <a:gd name="T54" fmla="*/ 102 w 225"/>
                  <a:gd name="T55" fmla="*/ 144 h 694"/>
                  <a:gd name="T56" fmla="*/ 107 w 225"/>
                  <a:gd name="T57" fmla="*/ 147 h 694"/>
                  <a:gd name="T58" fmla="*/ 111 w 225"/>
                  <a:gd name="T59" fmla="*/ 149 h 694"/>
                  <a:gd name="T60" fmla="*/ 113 w 225"/>
                  <a:gd name="T61" fmla="*/ 25 h 694"/>
                  <a:gd name="T62" fmla="*/ 2 w 225"/>
                  <a:gd name="T63" fmla="*/ 0 h 694"/>
                  <a:gd name="T64" fmla="*/ 0 w 225"/>
                  <a:gd name="T65" fmla="*/ 346 h 6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694"/>
                  <a:gd name="T101" fmla="*/ 225 w 225"/>
                  <a:gd name="T102" fmla="*/ 694 h 6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694">
                    <a:moveTo>
                      <a:pt x="0" y="694"/>
                    </a:moveTo>
                    <a:lnTo>
                      <a:pt x="50" y="678"/>
                    </a:lnTo>
                    <a:lnTo>
                      <a:pt x="43" y="637"/>
                    </a:lnTo>
                    <a:lnTo>
                      <a:pt x="45" y="567"/>
                    </a:lnTo>
                    <a:lnTo>
                      <a:pt x="50" y="493"/>
                    </a:lnTo>
                    <a:lnTo>
                      <a:pt x="53" y="440"/>
                    </a:lnTo>
                    <a:lnTo>
                      <a:pt x="49" y="407"/>
                    </a:lnTo>
                    <a:lnTo>
                      <a:pt x="42" y="377"/>
                    </a:lnTo>
                    <a:lnTo>
                      <a:pt x="32" y="348"/>
                    </a:lnTo>
                    <a:lnTo>
                      <a:pt x="22" y="318"/>
                    </a:lnTo>
                    <a:lnTo>
                      <a:pt x="16" y="292"/>
                    </a:lnTo>
                    <a:lnTo>
                      <a:pt x="15" y="273"/>
                    </a:lnTo>
                    <a:lnTo>
                      <a:pt x="16" y="261"/>
                    </a:lnTo>
                    <a:lnTo>
                      <a:pt x="17" y="257"/>
                    </a:lnTo>
                    <a:lnTo>
                      <a:pt x="34" y="257"/>
                    </a:lnTo>
                    <a:lnTo>
                      <a:pt x="50" y="258"/>
                    </a:lnTo>
                    <a:lnTo>
                      <a:pt x="66" y="259"/>
                    </a:lnTo>
                    <a:lnTo>
                      <a:pt x="81" y="261"/>
                    </a:lnTo>
                    <a:lnTo>
                      <a:pt x="95" y="263"/>
                    </a:lnTo>
                    <a:lnTo>
                      <a:pt x="110" y="264"/>
                    </a:lnTo>
                    <a:lnTo>
                      <a:pt x="123" y="266"/>
                    </a:lnTo>
                    <a:lnTo>
                      <a:pt x="137" y="269"/>
                    </a:lnTo>
                    <a:lnTo>
                      <a:pt x="148" y="272"/>
                    </a:lnTo>
                    <a:lnTo>
                      <a:pt x="161" y="276"/>
                    </a:lnTo>
                    <a:lnTo>
                      <a:pt x="172" y="279"/>
                    </a:lnTo>
                    <a:lnTo>
                      <a:pt x="183" y="282"/>
                    </a:lnTo>
                    <a:lnTo>
                      <a:pt x="193" y="286"/>
                    </a:lnTo>
                    <a:lnTo>
                      <a:pt x="204" y="289"/>
                    </a:lnTo>
                    <a:lnTo>
                      <a:pt x="213" y="294"/>
                    </a:lnTo>
                    <a:lnTo>
                      <a:pt x="222" y="299"/>
                    </a:lnTo>
                    <a:lnTo>
                      <a:pt x="225" y="50"/>
                    </a:lnTo>
                    <a:lnTo>
                      <a:pt x="4" y="0"/>
                    </a:lnTo>
                    <a:lnTo>
                      <a:pt x="0" y="694"/>
                    </a:lnTo>
                    <a:close/>
                  </a:path>
                </a:pathLst>
              </a:custGeom>
              <a:solidFill>
                <a:srgbClr val="6666CC"/>
              </a:solidFill>
              <a:ln w="9525">
                <a:noFill/>
                <a:round/>
                <a:headEnd/>
                <a:tailEnd/>
              </a:ln>
            </p:spPr>
            <p:txBody>
              <a:bodyPr/>
              <a:lstStyle/>
              <a:p>
                <a:endParaRPr lang="en-US" sz="1725"/>
              </a:p>
            </p:txBody>
          </p:sp>
          <p:sp>
            <p:nvSpPr>
              <p:cNvPr id="5621" name="Freeform 352"/>
              <p:cNvSpPr>
                <a:spLocks/>
              </p:cNvSpPr>
              <p:nvPr/>
            </p:nvSpPr>
            <p:spPr bwMode="auto">
              <a:xfrm>
                <a:off x="4638" y="3086"/>
                <a:ext cx="104" cy="210"/>
              </a:xfrm>
              <a:custGeom>
                <a:avLst/>
                <a:gdLst>
                  <a:gd name="T0" fmla="*/ 4 w 207"/>
                  <a:gd name="T1" fmla="*/ 30 h 421"/>
                  <a:gd name="T2" fmla="*/ 9 w 207"/>
                  <a:gd name="T3" fmla="*/ 45 h 421"/>
                  <a:gd name="T4" fmla="*/ 14 w 207"/>
                  <a:gd name="T5" fmla="*/ 60 h 421"/>
                  <a:gd name="T6" fmla="*/ 17 w 207"/>
                  <a:gd name="T7" fmla="*/ 75 h 421"/>
                  <a:gd name="T8" fmla="*/ 19 w 207"/>
                  <a:gd name="T9" fmla="*/ 91 h 421"/>
                  <a:gd name="T10" fmla="*/ 18 w 207"/>
                  <a:gd name="T11" fmla="*/ 118 h 421"/>
                  <a:gd name="T12" fmla="*/ 15 w 207"/>
                  <a:gd name="T13" fmla="*/ 155 h 421"/>
                  <a:gd name="T14" fmla="*/ 14 w 207"/>
                  <a:gd name="T15" fmla="*/ 190 h 421"/>
                  <a:gd name="T16" fmla="*/ 18 w 207"/>
                  <a:gd name="T17" fmla="*/ 210 h 421"/>
                  <a:gd name="T18" fmla="*/ 100 w 207"/>
                  <a:gd name="T19" fmla="*/ 186 h 421"/>
                  <a:gd name="T20" fmla="*/ 104 w 207"/>
                  <a:gd name="T21" fmla="*/ 21 h 421"/>
                  <a:gd name="T22" fmla="*/ 99 w 207"/>
                  <a:gd name="T23" fmla="*/ 18 h 421"/>
                  <a:gd name="T24" fmla="*/ 95 w 207"/>
                  <a:gd name="T25" fmla="*/ 16 h 421"/>
                  <a:gd name="T26" fmla="*/ 89 w 207"/>
                  <a:gd name="T27" fmla="*/ 14 h 421"/>
                  <a:gd name="T28" fmla="*/ 84 w 207"/>
                  <a:gd name="T29" fmla="*/ 12 h 421"/>
                  <a:gd name="T30" fmla="*/ 79 w 207"/>
                  <a:gd name="T31" fmla="*/ 11 h 421"/>
                  <a:gd name="T32" fmla="*/ 73 w 207"/>
                  <a:gd name="T33" fmla="*/ 9 h 421"/>
                  <a:gd name="T34" fmla="*/ 67 w 207"/>
                  <a:gd name="T35" fmla="*/ 7 h 421"/>
                  <a:gd name="T36" fmla="*/ 61 w 207"/>
                  <a:gd name="T37" fmla="*/ 6 h 421"/>
                  <a:gd name="T38" fmla="*/ 54 w 207"/>
                  <a:gd name="T39" fmla="*/ 4 h 421"/>
                  <a:gd name="T40" fmla="*/ 48 w 207"/>
                  <a:gd name="T41" fmla="*/ 3 h 421"/>
                  <a:gd name="T42" fmla="*/ 40 w 207"/>
                  <a:gd name="T43" fmla="*/ 3 h 421"/>
                  <a:gd name="T44" fmla="*/ 33 w 207"/>
                  <a:gd name="T45" fmla="*/ 2 h 421"/>
                  <a:gd name="T46" fmla="*/ 26 w 207"/>
                  <a:gd name="T47" fmla="*/ 1 h 421"/>
                  <a:gd name="T48" fmla="*/ 18 w 207"/>
                  <a:gd name="T49" fmla="*/ 0 h 421"/>
                  <a:gd name="T50" fmla="*/ 10 w 207"/>
                  <a:gd name="T51" fmla="*/ 0 h 421"/>
                  <a:gd name="T52" fmla="*/ 1 w 207"/>
                  <a:gd name="T53" fmla="*/ 0 h 421"/>
                  <a:gd name="T54" fmla="*/ 1 w 207"/>
                  <a:gd name="T55" fmla="*/ 2 h 421"/>
                  <a:gd name="T56" fmla="*/ 0 w 207"/>
                  <a:gd name="T57" fmla="*/ 8 h 421"/>
                  <a:gd name="T58" fmla="*/ 1 w 207"/>
                  <a:gd name="T59" fmla="*/ 17 h 421"/>
                  <a:gd name="T60" fmla="*/ 4 w 207"/>
                  <a:gd name="T61" fmla="*/ 30 h 4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7"/>
                  <a:gd name="T94" fmla="*/ 0 h 421"/>
                  <a:gd name="T95" fmla="*/ 207 w 207"/>
                  <a:gd name="T96" fmla="*/ 421 h 4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7" h="421">
                    <a:moveTo>
                      <a:pt x="7" y="61"/>
                    </a:moveTo>
                    <a:lnTo>
                      <a:pt x="17" y="91"/>
                    </a:lnTo>
                    <a:lnTo>
                      <a:pt x="27" y="120"/>
                    </a:lnTo>
                    <a:lnTo>
                      <a:pt x="34" y="150"/>
                    </a:lnTo>
                    <a:lnTo>
                      <a:pt x="38" y="183"/>
                    </a:lnTo>
                    <a:lnTo>
                      <a:pt x="35" y="236"/>
                    </a:lnTo>
                    <a:lnTo>
                      <a:pt x="30" y="310"/>
                    </a:lnTo>
                    <a:lnTo>
                      <a:pt x="28" y="380"/>
                    </a:lnTo>
                    <a:lnTo>
                      <a:pt x="35" y="421"/>
                    </a:lnTo>
                    <a:lnTo>
                      <a:pt x="200" y="372"/>
                    </a:lnTo>
                    <a:lnTo>
                      <a:pt x="207" y="42"/>
                    </a:lnTo>
                    <a:lnTo>
                      <a:pt x="198" y="37"/>
                    </a:lnTo>
                    <a:lnTo>
                      <a:pt x="189" y="32"/>
                    </a:lnTo>
                    <a:lnTo>
                      <a:pt x="178" y="29"/>
                    </a:lnTo>
                    <a:lnTo>
                      <a:pt x="168" y="25"/>
                    </a:lnTo>
                    <a:lnTo>
                      <a:pt x="157" y="22"/>
                    </a:lnTo>
                    <a:lnTo>
                      <a:pt x="146" y="19"/>
                    </a:lnTo>
                    <a:lnTo>
                      <a:pt x="133" y="15"/>
                    </a:lnTo>
                    <a:lnTo>
                      <a:pt x="122" y="12"/>
                    </a:lnTo>
                    <a:lnTo>
                      <a:pt x="108" y="9"/>
                    </a:lnTo>
                    <a:lnTo>
                      <a:pt x="95" y="7"/>
                    </a:lnTo>
                    <a:lnTo>
                      <a:pt x="80" y="6"/>
                    </a:lnTo>
                    <a:lnTo>
                      <a:pt x="66" y="4"/>
                    </a:lnTo>
                    <a:lnTo>
                      <a:pt x="51" y="2"/>
                    </a:lnTo>
                    <a:lnTo>
                      <a:pt x="35" y="1"/>
                    </a:lnTo>
                    <a:lnTo>
                      <a:pt x="19" y="0"/>
                    </a:lnTo>
                    <a:lnTo>
                      <a:pt x="2" y="0"/>
                    </a:lnTo>
                    <a:lnTo>
                      <a:pt x="1" y="4"/>
                    </a:lnTo>
                    <a:lnTo>
                      <a:pt x="0" y="16"/>
                    </a:lnTo>
                    <a:lnTo>
                      <a:pt x="1" y="35"/>
                    </a:lnTo>
                    <a:lnTo>
                      <a:pt x="7" y="61"/>
                    </a:lnTo>
                    <a:close/>
                  </a:path>
                </a:pathLst>
              </a:custGeom>
              <a:solidFill>
                <a:srgbClr val="003399"/>
              </a:solidFill>
              <a:ln w="9525">
                <a:noFill/>
                <a:round/>
                <a:headEnd/>
                <a:tailEnd/>
              </a:ln>
            </p:spPr>
            <p:txBody>
              <a:bodyPr/>
              <a:lstStyle/>
              <a:p>
                <a:endParaRPr lang="en-US" sz="1725"/>
              </a:p>
            </p:txBody>
          </p:sp>
          <p:sp>
            <p:nvSpPr>
              <p:cNvPr id="5622" name="Freeform 353"/>
              <p:cNvSpPr>
                <a:spLocks/>
              </p:cNvSpPr>
              <p:nvPr/>
            </p:nvSpPr>
            <p:spPr bwMode="auto">
              <a:xfrm>
                <a:off x="4478" y="2989"/>
                <a:ext cx="11" cy="12"/>
              </a:xfrm>
              <a:custGeom>
                <a:avLst/>
                <a:gdLst>
                  <a:gd name="T0" fmla="*/ 0 w 23"/>
                  <a:gd name="T1" fmla="*/ 6 h 23"/>
                  <a:gd name="T2" fmla="*/ 0 w 23"/>
                  <a:gd name="T3" fmla="*/ 8 h 23"/>
                  <a:gd name="T4" fmla="*/ 2 w 23"/>
                  <a:gd name="T5" fmla="*/ 10 h 23"/>
                  <a:gd name="T6" fmla="*/ 3 w 23"/>
                  <a:gd name="T7" fmla="*/ 11 h 23"/>
                  <a:gd name="T8" fmla="*/ 6 w 23"/>
                  <a:gd name="T9" fmla="*/ 12 h 23"/>
                  <a:gd name="T10" fmla="*/ 8 w 23"/>
                  <a:gd name="T11" fmla="*/ 11 h 23"/>
                  <a:gd name="T12" fmla="*/ 10 w 23"/>
                  <a:gd name="T13" fmla="*/ 10 h 23"/>
                  <a:gd name="T14" fmla="*/ 11 w 23"/>
                  <a:gd name="T15" fmla="*/ 8 h 23"/>
                  <a:gd name="T16" fmla="*/ 11 w 23"/>
                  <a:gd name="T17" fmla="*/ 6 h 23"/>
                  <a:gd name="T18" fmla="*/ 11 w 23"/>
                  <a:gd name="T19" fmla="*/ 4 h 23"/>
                  <a:gd name="T20" fmla="*/ 10 w 23"/>
                  <a:gd name="T21" fmla="*/ 2 h 23"/>
                  <a:gd name="T22" fmla="*/ 8 w 23"/>
                  <a:gd name="T23" fmla="*/ 1 h 23"/>
                  <a:gd name="T24" fmla="*/ 6 w 23"/>
                  <a:gd name="T25" fmla="*/ 0 h 23"/>
                  <a:gd name="T26" fmla="*/ 3 w 23"/>
                  <a:gd name="T27" fmla="*/ 1 h 23"/>
                  <a:gd name="T28" fmla="*/ 2 w 23"/>
                  <a:gd name="T29" fmla="*/ 2 h 23"/>
                  <a:gd name="T30" fmla="*/ 0 w 23"/>
                  <a:gd name="T31" fmla="*/ 4 h 23"/>
                  <a:gd name="T32" fmla="*/ 0 w 23"/>
                  <a:gd name="T33" fmla="*/ 6 h 23"/>
                  <a:gd name="T34" fmla="*/ 0 w 23"/>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1"/>
                    </a:moveTo>
                    <a:lnTo>
                      <a:pt x="1" y="16"/>
                    </a:lnTo>
                    <a:lnTo>
                      <a:pt x="4" y="19"/>
                    </a:lnTo>
                    <a:lnTo>
                      <a:pt x="7" y="22"/>
                    </a:lnTo>
                    <a:lnTo>
                      <a:pt x="12" y="23"/>
                    </a:lnTo>
                    <a:lnTo>
                      <a:pt x="16" y="22"/>
                    </a:lnTo>
                    <a:lnTo>
                      <a:pt x="20" y="19"/>
                    </a:lnTo>
                    <a:lnTo>
                      <a:pt x="22" y="16"/>
                    </a:lnTo>
                    <a:lnTo>
                      <a:pt x="23" y="11"/>
                    </a:lnTo>
                    <a:lnTo>
                      <a:pt x="22" y="7"/>
                    </a:lnTo>
                    <a:lnTo>
                      <a:pt x="20" y="3"/>
                    </a:lnTo>
                    <a:lnTo>
                      <a:pt x="16" y="1"/>
                    </a:lnTo>
                    <a:lnTo>
                      <a:pt x="12" y="0"/>
                    </a:lnTo>
                    <a:lnTo>
                      <a:pt x="7" y="1"/>
                    </a:lnTo>
                    <a:lnTo>
                      <a:pt x="4" y="3"/>
                    </a:lnTo>
                    <a:lnTo>
                      <a:pt x="1" y="7"/>
                    </a:lnTo>
                    <a:lnTo>
                      <a:pt x="0" y="11"/>
                    </a:lnTo>
                    <a:close/>
                  </a:path>
                </a:pathLst>
              </a:custGeom>
              <a:solidFill>
                <a:srgbClr val="FF1C1E"/>
              </a:solidFill>
              <a:ln w="9525">
                <a:noFill/>
                <a:round/>
                <a:headEnd/>
                <a:tailEnd/>
              </a:ln>
            </p:spPr>
            <p:txBody>
              <a:bodyPr/>
              <a:lstStyle/>
              <a:p>
                <a:endParaRPr lang="en-US" sz="1725"/>
              </a:p>
            </p:txBody>
          </p:sp>
          <p:sp>
            <p:nvSpPr>
              <p:cNvPr id="5623" name="Freeform 354"/>
              <p:cNvSpPr>
                <a:spLocks/>
              </p:cNvSpPr>
              <p:nvPr/>
            </p:nvSpPr>
            <p:spPr bwMode="auto">
              <a:xfrm>
                <a:off x="4480" y="3026"/>
                <a:ext cx="11" cy="12"/>
              </a:xfrm>
              <a:custGeom>
                <a:avLst/>
                <a:gdLst>
                  <a:gd name="T0" fmla="*/ 0 w 23"/>
                  <a:gd name="T1" fmla="*/ 6 h 23"/>
                  <a:gd name="T2" fmla="*/ 0 w 23"/>
                  <a:gd name="T3" fmla="*/ 8 h 23"/>
                  <a:gd name="T4" fmla="*/ 1 w 23"/>
                  <a:gd name="T5" fmla="*/ 10 h 23"/>
                  <a:gd name="T6" fmla="*/ 3 w 23"/>
                  <a:gd name="T7" fmla="*/ 11 h 23"/>
                  <a:gd name="T8" fmla="*/ 5 w 23"/>
                  <a:gd name="T9" fmla="*/ 12 h 23"/>
                  <a:gd name="T10" fmla="*/ 7 w 23"/>
                  <a:gd name="T11" fmla="*/ 11 h 23"/>
                  <a:gd name="T12" fmla="*/ 9 w 23"/>
                  <a:gd name="T13" fmla="*/ 10 h 23"/>
                  <a:gd name="T14" fmla="*/ 11 w 23"/>
                  <a:gd name="T15" fmla="*/ 8 h 23"/>
                  <a:gd name="T16" fmla="*/ 11 w 23"/>
                  <a:gd name="T17" fmla="*/ 6 h 23"/>
                  <a:gd name="T18" fmla="*/ 11 w 23"/>
                  <a:gd name="T19" fmla="*/ 4 h 23"/>
                  <a:gd name="T20" fmla="*/ 9 w 23"/>
                  <a:gd name="T21" fmla="*/ 2 h 23"/>
                  <a:gd name="T22" fmla="*/ 7 w 23"/>
                  <a:gd name="T23" fmla="*/ 1 h 23"/>
                  <a:gd name="T24" fmla="*/ 5 w 23"/>
                  <a:gd name="T25" fmla="*/ 0 h 23"/>
                  <a:gd name="T26" fmla="*/ 3 w 23"/>
                  <a:gd name="T27" fmla="*/ 1 h 23"/>
                  <a:gd name="T28" fmla="*/ 1 w 23"/>
                  <a:gd name="T29" fmla="*/ 2 h 23"/>
                  <a:gd name="T30" fmla="*/ 0 w 23"/>
                  <a:gd name="T31" fmla="*/ 4 h 23"/>
                  <a:gd name="T32" fmla="*/ 0 w 23"/>
                  <a:gd name="T33" fmla="*/ 6 h 23"/>
                  <a:gd name="T34" fmla="*/ 0 w 23"/>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2"/>
                    </a:moveTo>
                    <a:lnTo>
                      <a:pt x="1" y="16"/>
                    </a:lnTo>
                    <a:lnTo>
                      <a:pt x="3" y="20"/>
                    </a:lnTo>
                    <a:lnTo>
                      <a:pt x="6" y="22"/>
                    </a:lnTo>
                    <a:lnTo>
                      <a:pt x="10" y="23"/>
                    </a:lnTo>
                    <a:lnTo>
                      <a:pt x="15" y="22"/>
                    </a:lnTo>
                    <a:lnTo>
                      <a:pt x="19" y="20"/>
                    </a:lnTo>
                    <a:lnTo>
                      <a:pt x="22" y="16"/>
                    </a:lnTo>
                    <a:lnTo>
                      <a:pt x="23" y="12"/>
                    </a:lnTo>
                    <a:lnTo>
                      <a:pt x="22" y="7"/>
                    </a:lnTo>
                    <a:lnTo>
                      <a:pt x="19" y="4"/>
                    </a:lnTo>
                    <a:lnTo>
                      <a:pt x="15" y="1"/>
                    </a:lnTo>
                    <a:lnTo>
                      <a:pt x="10" y="0"/>
                    </a:lnTo>
                    <a:lnTo>
                      <a:pt x="6" y="1"/>
                    </a:lnTo>
                    <a:lnTo>
                      <a:pt x="3" y="4"/>
                    </a:lnTo>
                    <a:lnTo>
                      <a:pt x="1" y="7"/>
                    </a:lnTo>
                    <a:lnTo>
                      <a:pt x="0" y="12"/>
                    </a:lnTo>
                    <a:close/>
                  </a:path>
                </a:pathLst>
              </a:custGeom>
              <a:solidFill>
                <a:srgbClr val="FF1C1E"/>
              </a:solidFill>
              <a:ln w="9525">
                <a:noFill/>
                <a:round/>
                <a:headEnd/>
                <a:tailEnd/>
              </a:ln>
            </p:spPr>
            <p:txBody>
              <a:bodyPr/>
              <a:lstStyle/>
              <a:p>
                <a:endParaRPr lang="en-US" sz="1725"/>
              </a:p>
            </p:txBody>
          </p:sp>
          <p:sp>
            <p:nvSpPr>
              <p:cNvPr id="5624" name="Freeform 355"/>
              <p:cNvSpPr>
                <a:spLocks/>
              </p:cNvSpPr>
              <p:nvPr/>
            </p:nvSpPr>
            <p:spPr bwMode="auto">
              <a:xfrm>
                <a:off x="4501" y="3027"/>
                <a:ext cx="11" cy="11"/>
              </a:xfrm>
              <a:custGeom>
                <a:avLst/>
                <a:gdLst>
                  <a:gd name="T0" fmla="*/ 0 w 21"/>
                  <a:gd name="T1" fmla="*/ 6 h 24"/>
                  <a:gd name="T2" fmla="*/ 1 w 21"/>
                  <a:gd name="T3" fmla="*/ 8 h 24"/>
                  <a:gd name="T4" fmla="*/ 2 w 21"/>
                  <a:gd name="T5" fmla="*/ 9 h 24"/>
                  <a:gd name="T6" fmla="*/ 3 w 21"/>
                  <a:gd name="T7" fmla="*/ 10 h 24"/>
                  <a:gd name="T8" fmla="*/ 5 w 21"/>
                  <a:gd name="T9" fmla="*/ 11 h 24"/>
                  <a:gd name="T10" fmla="*/ 8 w 21"/>
                  <a:gd name="T11" fmla="*/ 10 h 24"/>
                  <a:gd name="T12" fmla="*/ 9 w 21"/>
                  <a:gd name="T13" fmla="*/ 9 h 24"/>
                  <a:gd name="T14" fmla="*/ 10 w 21"/>
                  <a:gd name="T15" fmla="*/ 8 h 24"/>
                  <a:gd name="T16" fmla="*/ 11 w 21"/>
                  <a:gd name="T17" fmla="*/ 6 h 24"/>
                  <a:gd name="T18" fmla="*/ 10 w 21"/>
                  <a:gd name="T19" fmla="*/ 3 h 24"/>
                  <a:gd name="T20" fmla="*/ 9 w 21"/>
                  <a:gd name="T21" fmla="*/ 2 h 24"/>
                  <a:gd name="T22" fmla="*/ 8 w 21"/>
                  <a:gd name="T23" fmla="*/ 1 h 24"/>
                  <a:gd name="T24" fmla="*/ 5 w 21"/>
                  <a:gd name="T25" fmla="*/ 0 h 24"/>
                  <a:gd name="T26" fmla="*/ 3 w 21"/>
                  <a:gd name="T27" fmla="*/ 1 h 24"/>
                  <a:gd name="T28" fmla="*/ 2 w 21"/>
                  <a:gd name="T29" fmla="*/ 2 h 24"/>
                  <a:gd name="T30" fmla="*/ 1 w 21"/>
                  <a:gd name="T31" fmla="*/ 3 h 24"/>
                  <a:gd name="T32" fmla="*/ 0 w 21"/>
                  <a:gd name="T33" fmla="*/ 6 h 24"/>
                  <a:gd name="T34" fmla="*/ 0 w 21"/>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4"/>
                  <a:gd name="T56" fmla="*/ 21 w 2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4">
                    <a:moveTo>
                      <a:pt x="0" y="12"/>
                    </a:moveTo>
                    <a:lnTo>
                      <a:pt x="1" y="17"/>
                    </a:lnTo>
                    <a:lnTo>
                      <a:pt x="3" y="20"/>
                    </a:lnTo>
                    <a:lnTo>
                      <a:pt x="5" y="22"/>
                    </a:lnTo>
                    <a:lnTo>
                      <a:pt x="10" y="24"/>
                    </a:lnTo>
                    <a:lnTo>
                      <a:pt x="15" y="22"/>
                    </a:lnTo>
                    <a:lnTo>
                      <a:pt x="18" y="20"/>
                    </a:lnTo>
                    <a:lnTo>
                      <a:pt x="20" y="17"/>
                    </a:lnTo>
                    <a:lnTo>
                      <a:pt x="21" y="12"/>
                    </a:lnTo>
                    <a:lnTo>
                      <a:pt x="20" y="7"/>
                    </a:lnTo>
                    <a:lnTo>
                      <a:pt x="18" y="4"/>
                    </a:lnTo>
                    <a:lnTo>
                      <a:pt x="15" y="2"/>
                    </a:lnTo>
                    <a:lnTo>
                      <a:pt x="10" y="0"/>
                    </a:lnTo>
                    <a:lnTo>
                      <a:pt x="5" y="2"/>
                    </a:lnTo>
                    <a:lnTo>
                      <a:pt x="3" y="4"/>
                    </a:lnTo>
                    <a:lnTo>
                      <a:pt x="1" y="7"/>
                    </a:lnTo>
                    <a:lnTo>
                      <a:pt x="0" y="12"/>
                    </a:lnTo>
                    <a:close/>
                  </a:path>
                </a:pathLst>
              </a:custGeom>
              <a:solidFill>
                <a:srgbClr val="FF1C1E"/>
              </a:solidFill>
              <a:ln w="9525">
                <a:noFill/>
                <a:round/>
                <a:headEnd/>
                <a:tailEnd/>
              </a:ln>
            </p:spPr>
            <p:txBody>
              <a:bodyPr/>
              <a:lstStyle/>
              <a:p>
                <a:endParaRPr lang="en-US" sz="1725"/>
              </a:p>
            </p:txBody>
          </p:sp>
          <p:sp>
            <p:nvSpPr>
              <p:cNvPr id="5625" name="Freeform 356"/>
              <p:cNvSpPr>
                <a:spLocks/>
              </p:cNvSpPr>
              <p:nvPr/>
            </p:nvSpPr>
            <p:spPr bwMode="auto">
              <a:xfrm>
                <a:off x="4525" y="3027"/>
                <a:ext cx="12" cy="11"/>
              </a:xfrm>
              <a:custGeom>
                <a:avLst/>
                <a:gdLst>
                  <a:gd name="T0" fmla="*/ 0 w 23"/>
                  <a:gd name="T1" fmla="*/ 6 h 24"/>
                  <a:gd name="T2" fmla="*/ 1 w 23"/>
                  <a:gd name="T3" fmla="*/ 8 h 24"/>
                  <a:gd name="T4" fmla="*/ 2 w 23"/>
                  <a:gd name="T5" fmla="*/ 9 h 24"/>
                  <a:gd name="T6" fmla="*/ 4 w 23"/>
                  <a:gd name="T7" fmla="*/ 10 h 24"/>
                  <a:gd name="T8" fmla="*/ 6 w 23"/>
                  <a:gd name="T9" fmla="*/ 11 h 24"/>
                  <a:gd name="T10" fmla="*/ 8 w 23"/>
                  <a:gd name="T11" fmla="*/ 10 h 24"/>
                  <a:gd name="T12" fmla="*/ 10 w 23"/>
                  <a:gd name="T13" fmla="*/ 9 h 24"/>
                  <a:gd name="T14" fmla="*/ 11 w 23"/>
                  <a:gd name="T15" fmla="*/ 8 h 24"/>
                  <a:gd name="T16" fmla="*/ 12 w 23"/>
                  <a:gd name="T17" fmla="*/ 6 h 24"/>
                  <a:gd name="T18" fmla="*/ 11 w 23"/>
                  <a:gd name="T19" fmla="*/ 3 h 24"/>
                  <a:gd name="T20" fmla="*/ 10 w 23"/>
                  <a:gd name="T21" fmla="*/ 2 h 24"/>
                  <a:gd name="T22" fmla="*/ 8 w 23"/>
                  <a:gd name="T23" fmla="*/ 1 h 24"/>
                  <a:gd name="T24" fmla="*/ 6 w 23"/>
                  <a:gd name="T25" fmla="*/ 0 h 24"/>
                  <a:gd name="T26" fmla="*/ 4 w 23"/>
                  <a:gd name="T27" fmla="*/ 1 h 24"/>
                  <a:gd name="T28" fmla="*/ 2 w 23"/>
                  <a:gd name="T29" fmla="*/ 2 h 24"/>
                  <a:gd name="T30" fmla="*/ 1 w 23"/>
                  <a:gd name="T31" fmla="*/ 3 h 24"/>
                  <a:gd name="T32" fmla="*/ 0 w 23"/>
                  <a:gd name="T33" fmla="*/ 6 h 24"/>
                  <a:gd name="T34" fmla="*/ 0 w 23"/>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4"/>
                  <a:gd name="T56" fmla="*/ 23 w 23"/>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4">
                    <a:moveTo>
                      <a:pt x="0" y="12"/>
                    </a:moveTo>
                    <a:lnTo>
                      <a:pt x="1" y="17"/>
                    </a:lnTo>
                    <a:lnTo>
                      <a:pt x="3" y="20"/>
                    </a:lnTo>
                    <a:lnTo>
                      <a:pt x="7" y="22"/>
                    </a:lnTo>
                    <a:lnTo>
                      <a:pt x="11" y="24"/>
                    </a:lnTo>
                    <a:lnTo>
                      <a:pt x="16" y="22"/>
                    </a:lnTo>
                    <a:lnTo>
                      <a:pt x="20" y="20"/>
                    </a:lnTo>
                    <a:lnTo>
                      <a:pt x="22" y="17"/>
                    </a:lnTo>
                    <a:lnTo>
                      <a:pt x="23" y="12"/>
                    </a:lnTo>
                    <a:lnTo>
                      <a:pt x="22" y="7"/>
                    </a:lnTo>
                    <a:lnTo>
                      <a:pt x="20" y="4"/>
                    </a:lnTo>
                    <a:lnTo>
                      <a:pt x="16" y="2"/>
                    </a:lnTo>
                    <a:lnTo>
                      <a:pt x="11" y="0"/>
                    </a:lnTo>
                    <a:lnTo>
                      <a:pt x="7" y="2"/>
                    </a:lnTo>
                    <a:lnTo>
                      <a:pt x="3" y="4"/>
                    </a:lnTo>
                    <a:lnTo>
                      <a:pt x="1" y="7"/>
                    </a:lnTo>
                    <a:lnTo>
                      <a:pt x="0" y="12"/>
                    </a:lnTo>
                    <a:close/>
                  </a:path>
                </a:pathLst>
              </a:custGeom>
              <a:solidFill>
                <a:srgbClr val="FF1C1E"/>
              </a:solidFill>
              <a:ln w="9525">
                <a:noFill/>
                <a:round/>
                <a:headEnd/>
                <a:tailEnd/>
              </a:ln>
            </p:spPr>
            <p:txBody>
              <a:bodyPr/>
              <a:lstStyle/>
              <a:p>
                <a:endParaRPr lang="en-US" sz="1725"/>
              </a:p>
            </p:txBody>
          </p:sp>
          <p:sp>
            <p:nvSpPr>
              <p:cNvPr id="5626" name="Freeform 357"/>
              <p:cNvSpPr>
                <a:spLocks/>
              </p:cNvSpPr>
              <p:nvPr/>
            </p:nvSpPr>
            <p:spPr bwMode="auto">
              <a:xfrm>
                <a:off x="4549" y="3027"/>
                <a:ext cx="11" cy="11"/>
              </a:xfrm>
              <a:custGeom>
                <a:avLst/>
                <a:gdLst>
                  <a:gd name="T0" fmla="*/ 0 w 23"/>
                  <a:gd name="T1" fmla="*/ 6 h 24"/>
                  <a:gd name="T2" fmla="*/ 0 w 23"/>
                  <a:gd name="T3" fmla="*/ 8 h 24"/>
                  <a:gd name="T4" fmla="*/ 1 w 23"/>
                  <a:gd name="T5" fmla="*/ 9 h 24"/>
                  <a:gd name="T6" fmla="*/ 3 w 23"/>
                  <a:gd name="T7" fmla="*/ 10 h 24"/>
                  <a:gd name="T8" fmla="*/ 6 w 23"/>
                  <a:gd name="T9" fmla="*/ 11 h 24"/>
                  <a:gd name="T10" fmla="*/ 8 w 23"/>
                  <a:gd name="T11" fmla="*/ 10 h 24"/>
                  <a:gd name="T12" fmla="*/ 10 w 23"/>
                  <a:gd name="T13" fmla="*/ 9 h 24"/>
                  <a:gd name="T14" fmla="*/ 11 w 23"/>
                  <a:gd name="T15" fmla="*/ 8 h 24"/>
                  <a:gd name="T16" fmla="*/ 11 w 23"/>
                  <a:gd name="T17" fmla="*/ 6 h 24"/>
                  <a:gd name="T18" fmla="*/ 11 w 23"/>
                  <a:gd name="T19" fmla="*/ 3 h 24"/>
                  <a:gd name="T20" fmla="*/ 10 w 23"/>
                  <a:gd name="T21" fmla="*/ 2 h 24"/>
                  <a:gd name="T22" fmla="*/ 8 w 23"/>
                  <a:gd name="T23" fmla="*/ 1 h 24"/>
                  <a:gd name="T24" fmla="*/ 6 w 23"/>
                  <a:gd name="T25" fmla="*/ 0 h 24"/>
                  <a:gd name="T26" fmla="*/ 3 w 23"/>
                  <a:gd name="T27" fmla="*/ 1 h 24"/>
                  <a:gd name="T28" fmla="*/ 1 w 23"/>
                  <a:gd name="T29" fmla="*/ 2 h 24"/>
                  <a:gd name="T30" fmla="*/ 0 w 23"/>
                  <a:gd name="T31" fmla="*/ 3 h 24"/>
                  <a:gd name="T32" fmla="*/ 0 w 23"/>
                  <a:gd name="T33" fmla="*/ 6 h 24"/>
                  <a:gd name="T34" fmla="*/ 0 w 23"/>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4"/>
                  <a:gd name="T56" fmla="*/ 23 w 23"/>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4">
                    <a:moveTo>
                      <a:pt x="0" y="12"/>
                    </a:moveTo>
                    <a:lnTo>
                      <a:pt x="1" y="17"/>
                    </a:lnTo>
                    <a:lnTo>
                      <a:pt x="3" y="20"/>
                    </a:lnTo>
                    <a:lnTo>
                      <a:pt x="7" y="22"/>
                    </a:lnTo>
                    <a:lnTo>
                      <a:pt x="12" y="24"/>
                    </a:lnTo>
                    <a:lnTo>
                      <a:pt x="16" y="22"/>
                    </a:lnTo>
                    <a:lnTo>
                      <a:pt x="20" y="20"/>
                    </a:lnTo>
                    <a:lnTo>
                      <a:pt x="22" y="17"/>
                    </a:lnTo>
                    <a:lnTo>
                      <a:pt x="23" y="12"/>
                    </a:lnTo>
                    <a:lnTo>
                      <a:pt x="22" y="7"/>
                    </a:lnTo>
                    <a:lnTo>
                      <a:pt x="20" y="4"/>
                    </a:lnTo>
                    <a:lnTo>
                      <a:pt x="16" y="2"/>
                    </a:lnTo>
                    <a:lnTo>
                      <a:pt x="12" y="0"/>
                    </a:lnTo>
                    <a:lnTo>
                      <a:pt x="7" y="2"/>
                    </a:lnTo>
                    <a:lnTo>
                      <a:pt x="3" y="4"/>
                    </a:lnTo>
                    <a:lnTo>
                      <a:pt x="1" y="7"/>
                    </a:lnTo>
                    <a:lnTo>
                      <a:pt x="0" y="12"/>
                    </a:lnTo>
                    <a:close/>
                  </a:path>
                </a:pathLst>
              </a:custGeom>
              <a:solidFill>
                <a:srgbClr val="FF1C1E"/>
              </a:solidFill>
              <a:ln w="9525">
                <a:noFill/>
                <a:round/>
                <a:headEnd/>
                <a:tailEnd/>
              </a:ln>
            </p:spPr>
            <p:txBody>
              <a:bodyPr/>
              <a:lstStyle/>
              <a:p>
                <a:endParaRPr lang="en-US" sz="1725"/>
              </a:p>
            </p:txBody>
          </p:sp>
          <p:sp>
            <p:nvSpPr>
              <p:cNvPr id="5627" name="Freeform 358"/>
              <p:cNvSpPr>
                <a:spLocks/>
              </p:cNvSpPr>
              <p:nvPr/>
            </p:nvSpPr>
            <p:spPr bwMode="auto">
              <a:xfrm>
                <a:off x="4478" y="3078"/>
                <a:ext cx="11" cy="12"/>
              </a:xfrm>
              <a:custGeom>
                <a:avLst/>
                <a:gdLst>
                  <a:gd name="T0" fmla="*/ 0 w 23"/>
                  <a:gd name="T1" fmla="*/ 6 h 23"/>
                  <a:gd name="T2" fmla="*/ 0 w 23"/>
                  <a:gd name="T3" fmla="*/ 8 h 23"/>
                  <a:gd name="T4" fmla="*/ 2 w 23"/>
                  <a:gd name="T5" fmla="*/ 10 h 23"/>
                  <a:gd name="T6" fmla="*/ 3 w 23"/>
                  <a:gd name="T7" fmla="*/ 11 h 23"/>
                  <a:gd name="T8" fmla="*/ 6 w 23"/>
                  <a:gd name="T9" fmla="*/ 12 h 23"/>
                  <a:gd name="T10" fmla="*/ 8 w 23"/>
                  <a:gd name="T11" fmla="*/ 11 h 23"/>
                  <a:gd name="T12" fmla="*/ 10 w 23"/>
                  <a:gd name="T13" fmla="*/ 10 h 23"/>
                  <a:gd name="T14" fmla="*/ 11 w 23"/>
                  <a:gd name="T15" fmla="*/ 8 h 23"/>
                  <a:gd name="T16" fmla="*/ 11 w 23"/>
                  <a:gd name="T17" fmla="*/ 6 h 23"/>
                  <a:gd name="T18" fmla="*/ 11 w 23"/>
                  <a:gd name="T19" fmla="*/ 4 h 23"/>
                  <a:gd name="T20" fmla="*/ 10 w 23"/>
                  <a:gd name="T21" fmla="*/ 2 h 23"/>
                  <a:gd name="T22" fmla="*/ 8 w 23"/>
                  <a:gd name="T23" fmla="*/ 1 h 23"/>
                  <a:gd name="T24" fmla="*/ 6 w 23"/>
                  <a:gd name="T25" fmla="*/ 0 h 23"/>
                  <a:gd name="T26" fmla="*/ 3 w 23"/>
                  <a:gd name="T27" fmla="*/ 1 h 23"/>
                  <a:gd name="T28" fmla="*/ 2 w 23"/>
                  <a:gd name="T29" fmla="*/ 2 h 23"/>
                  <a:gd name="T30" fmla="*/ 0 w 23"/>
                  <a:gd name="T31" fmla="*/ 4 h 23"/>
                  <a:gd name="T32" fmla="*/ 0 w 23"/>
                  <a:gd name="T33" fmla="*/ 6 h 23"/>
                  <a:gd name="T34" fmla="*/ 0 w 23"/>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2"/>
                    </a:moveTo>
                    <a:lnTo>
                      <a:pt x="1" y="16"/>
                    </a:lnTo>
                    <a:lnTo>
                      <a:pt x="4" y="20"/>
                    </a:lnTo>
                    <a:lnTo>
                      <a:pt x="7" y="22"/>
                    </a:lnTo>
                    <a:lnTo>
                      <a:pt x="12" y="23"/>
                    </a:lnTo>
                    <a:lnTo>
                      <a:pt x="16" y="22"/>
                    </a:lnTo>
                    <a:lnTo>
                      <a:pt x="20" y="20"/>
                    </a:lnTo>
                    <a:lnTo>
                      <a:pt x="22" y="16"/>
                    </a:lnTo>
                    <a:lnTo>
                      <a:pt x="23" y="12"/>
                    </a:lnTo>
                    <a:lnTo>
                      <a:pt x="22" y="7"/>
                    </a:lnTo>
                    <a:lnTo>
                      <a:pt x="20" y="3"/>
                    </a:lnTo>
                    <a:lnTo>
                      <a:pt x="16" y="1"/>
                    </a:lnTo>
                    <a:lnTo>
                      <a:pt x="12" y="0"/>
                    </a:lnTo>
                    <a:lnTo>
                      <a:pt x="7" y="1"/>
                    </a:lnTo>
                    <a:lnTo>
                      <a:pt x="4" y="3"/>
                    </a:lnTo>
                    <a:lnTo>
                      <a:pt x="1" y="7"/>
                    </a:lnTo>
                    <a:lnTo>
                      <a:pt x="0" y="12"/>
                    </a:lnTo>
                    <a:close/>
                  </a:path>
                </a:pathLst>
              </a:custGeom>
              <a:solidFill>
                <a:srgbClr val="FF1C1E"/>
              </a:solidFill>
              <a:ln w="9525">
                <a:noFill/>
                <a:round/>
                <a:headEnd/>
                <a:tailEnd/>
              </a:ln>
            </p:spPr>
            <p:txBody>
              <a:bodyPr/>
              <a:lstStyle/>
              <a:p>
                <a:endParaRPr lang="en-US" sz="1725"/>
              </a:p>
            </p:txBody>
          </p:sp>
          <p:sp>
            <p:nvSpPr>
              <p:cNvPr id="5628" name="Freeform 359"/>
              <p:cNvSpPr>
                <a:spLocks/>
              </p:cNvSpPr>
              <p:nvPr/>
            </p:nvSpPr>
            <p:spPr bwMode="auto">
              <a:xfrm>
                <a:off x="4478" y="3109"/>
                <a:ext cx="11" cy="11"/>
              </a:xfrm>
              <a:custGeom>
                <a:avLst/>
                <a:gdLst>
                  <a:gd name="T0" fmla="*/ 0 w 23"/>
                  <a:gd name="T1" fmla="*/ 6 h 23"/>
                  <a:gd name="T2" fmla="*/ 0 w 23"/>
                  <a:gd name="T3" fmla="*/ 8 h 23"/>
                  <a:gd name="T4" fmla="*/ 2 w 23"/>
                  <a:gd name="T5" fmla="*/ 10 h 23"/>
                  <a:gd name="T6" fmla="*/ 3 w 23"/>
                  <a:gd name="T7" fmla="*/ 11 h 23"/>
                  <a:gd name="T8" fmla="*/ 6 w 23"/>
                  <a:gd name="T9" fmla="*/ 11 h 23"/>
                  <a:gd name="T10" fmla="*/ 8 w 23"/>
                  <a:gd name="T11" fmla="*/ 11 h 23"/>
                  <a:gd name="T12" fmla="*/ 10 w 23"/>
                  <a:gd name="T13" fmla="*/ 10 h 23"/>
                  <a:gd name="T14" fmla="*/ 11 w 23"/>
                  <a:gd name="T15" fmla="*/ 8 h 23"/>
                  <a:gd name="T16" fmla="*/ 11 w 23"/>
                  <a:gd name="T17" fmla="*/ 6 h 23"/>
                  <a:gd name="T18" fmla="*/ 11 w 23"/>
                  <a:gd name="T19" fmla="*/ 3 h 23"/>
                  <a:gd name="T20" fmla="*/ 10 w 23"/>
                  <a:gd name="T21" fmla="*/ 1 h 23"/>
                  <a:gd name="T22" fmla="*/ 8 w 23"/>
                  <a:gd name="T23" fmla="*/ 0 h 23"/>
                  <a:gd name="T24" fmla="*/ 6 w 23"/>
                  <a:gd name="T25" fmla="*/ 0 h 23"/>
                  <a:gd name="T26" fmla="*/ 3 w 23"/>
                  <a:gd name="T27" fmla="*/ 0 h 23"/>
                  <a:gd name="T28" fmla="*/ 2 w 23"/>
                  <a:gd name="T29" fmla="*/ 1 h 23"/>
                  <a:gd name="T30" fmla="*/ 0 w 23"/>
                  <a:gd name="T31" fmla="*/ 3 h 23"/>
                  <a:gd name="T32" fmla="*/ 0 w 23"/>
                  <a:gd name="T33" fmla="*/ 6 h 23"/>
                  <a:gd name="T34" fmla="*/ 0 w 23"/>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2"/>
                    </a:moveTo>
                    <a:lnTo>
                      <a:pt x="1" y="16"/>
                    </a:lnTo>
                    <a:lnTo>
                      <a:pt x="4" y="20"/>
                    </a:lnTo>
                    <a:lnTo>
                      <a:pt x="7" y="22"/>
                    </a:lnTo>
                    <a:lnTo>
                      <a:pt x="12" y="23"/>
                    </a:lnTo>
                    <a:lnTo>
                      <a:pt x="16" y="22"/>
                    </a:lnTo>
                    <a:lnTo>
                      <a:pt x="20" y="20"/>
                    </a:lnTo>
                    <a:lnTo>
                      <a:pt x="22" y="16"/>
                    </a:lnTo>
                    <a:lnTo>
                      <a:pt x="23" y="12"/>
                    </a:lnTo>
                    <a:lnTo>
                      <a:pt x="22" y="7"/>
                    </a:lnTo>
                    <a:lnTo>
                      <a:pt x="20" y="3"/>
                    </a:lnTo>
                    <a:lnTo>
                      <a:pt x="16" y="1"/>
                    </a:lnTo>
                    <a:lnTo>
                      <a:pt x="12" y="0"/>
                    </a:lnTo>
                    <a:lnTo>
                      <a:pt x="7" y="1"/>
                    </a:lnTo>
                    <a:lnTo>
                      <a:pt x="4" y="3"/>
                    </a:lnTo>
                    <a:lnTo>
                      <a:pt x="1" y="7"/>
                    </a:lnTo>
                    <a:lnTo>
                      <a:pt x="0" y="12"/>
                    </a:lnTo>
                    <a:close/>
                  </a:path>
                </a:pathLst>
              </a:custGeom>
              <a:solidFill>
                <a:srgbClr val="FF1C1E"/>
              </a:solidFill>
              <a:ln w="9525">
                <a:noFill/>
                <a:round/>
                <a:headEnd/>
                <a:tailEnd/>
              </a:ln>
            </p:spPr>
            <p:txBody>
              <a:bodyPr/>
              <a:lstStyle/>
              <a:p>
                <a:endParaRPr lang="en-US" sz="1725"/>
              </a:p>
            </p:txBody>
          </p:sp>
          <p:sp>
            <p:nvSpPr>
              <p:cNvPr id="5629" name="Freeform 360"/>
              <p:cNvSpPr>
                <a:spLocks/>
              </p:cNvSpPr>
              <p:nvPr/>
            </p:nvSpPr>
            <p:spPr bwMode="auto">
              <a:xfrm>
                <a:off x="4478" y="3142"/>
                <a:ext cx="12" cy="12"/>
              </a:xfrm>
              <a:custGeom>
                <a:avLst/>
                <a:gdLst>
                  <a:gd name="T0" fmla="*/ 0 w 23"/>
                  <a:gd name="T1" fmla="*/ 7 h 23"/>
                  <a:gd name="T2" fmla="*/ 1 w 23"/>
                  <a:gd name="T3" fmla="*/ 9 h 23"/>
                  <a:gd name="T4" fmla="*/ 2 w 23"/>
                  <a:gd name="T5" fmla="*/ 10 h 23"/>
                  <a:gd name="T6" fmla="*/ 4 w 23"/>
                  <a:gd name="T7" fmla="*/ 11 h 23"/>
                  <a:gd name="T8" fmla="*/ 6 w 23"/>
                  <a:gd name="T9" fmla="*/ 12 h 23"/>
                  <a:gd name="T10" fmla="*/ 9 w 23"/>
                  <a:gd name="T11" fmla="*/ 11 h 23"/>
                  <a:gd name="T12" fmla="*/ 10 w 23"/>
                  <a:gd name="T13" fmla="*/ 10 h 23"/>
                  <a:gd name="T14" fmla="*/ 11 w 23"/>
                  <a:gd name="T15" fmla="*/ 9 h 23"/>
                  <a:gd name="T16" fmla="*/ 12 w 23"/>
                  <a:gd name="T17" fmla="*/ 7 h 23"/>
                  <a:gd name="T18" fmla="*/ 11 w 23"/>
                  <a:gd name="T19" fmla="*/ 4 h 23"/>
                  <a:gd name="T20" fmla="*/ 10 w 23"/>
                  <a:gd name="T21" fmla="*/ 2 h 23"/>
                  <a:gd name="T22" fmla="*/ 9 w 23"/>
                  <a:gd name="T23" fmla="*/ 1 h 23"/>
                  <a:gd name="T24" fmla="*/ 6 w 23"/>
                  <a:gd name="T25" fmla="*/ 0 h 23"/>
                  <a:gd name="T26" fmla="*/ 4 w 23"/>
                  <a:gd name="T27" fmla="*/ 1 h 23"/>
                  <a:gd name="T28" fmla="*/ 2 w 23"/>
                  <a:gd name="T29" fmla="*/ 2 h 23"/>
                  <a:gd name="T30" fmla="*/ 1 w 23"/>
                  <a:gd name="T31" fmla="*/ 4 h 23"/>
                  <a:gd name="T32" fmla="*/ 0 w 23"/>
                  <a:gd name="T33" fmla="*/ 7 h 23"/>
                  <a:gd name="T34" fmla="*/ 0 w 23"/>
                  <a:gd name="T35" fmla="*/ 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3"/>
                    </a:moveTo>
                    <a:lnTo>
                      <a:pt x="2" y="17"/>
                    </a:lnTo>
                    <a:lnTo>
                      <a:pt x="4" y="20"/>
                    </a:lnTo>
                    <a:lnTo>
                      <a:pt x="7" y="22"/>
                    </a:lnTo>
                    <a:lnTo>
                      <a:pt x="12" y="23"/>
                    </a:lnTo>
                    <a:lnTo>
                      <a:pt x="17" y="22"/>
                    </a:lnTo>
                    <a:lnTo>
                      <a:pt x="20" y="20"/>
                    </a:lnTo>
                    <a:lnTo>
                      <a:pt x="22" y="17"/>
                    </a:lnTo>
                    <a:lnTo>
                      <a:pt x="23" y="13"/>
                    </a:lnTo>
                    <a:lnTo>
                      <a:pt x="22" y="8"/>
                    </a:lnTo>
                    <a:lnTo>
                      <a:pt x="20" y="3"/>
                    </a:lnTo>
                    <a:lnTo>
                      <a:pt x="17" y="1"/>
                    </a:lnTo>
                    <a:lnTo>
                      <a:pt x="12" y="0"/>
                    </a:lnTo>
                    <a:lnTo>
                      <a:pt x="7" y="1"/>
                    </a:lnTo>
                    <a:lnTo>
                      <a:pt x="4" y="3"/>
                    </a:lnTo>
                    <a:lnTo>
                      <a:pt x="2" y="8"/>
                    </a:lnTo>
                    <a:lnTo>
                      <a:pt x="0" y="13"/>
                    </a:lnTo>
                    <a:close/>
                  </a:path>
                </a:pathLst>
              </a:custGeom>
              <a:solidFill>
                <a:srgbClr val="FF1C1E"/>
              </a:solidFill>
              <a:ln w="9525">
                <a:noFill/>
                <a:round/>
                <a:headEnd/>
                <a:tailEnd/>
              </a:ln>
            </p:spPr>
            <p:txBody>
              <a:bodyPr/>
              <a:lstStyle/>
              <a:p>
                <a:endParaRPr lang="en-US" sz="1725"/>
              </a:p>
            </p:txBody>
          </p:sp>
          <p:sp>
            <p:nvSpPr>
              <p:cNvPr id="5630" name="Freeform 361"/>
              <p:cNvSpPr>
                <a:spLocks/>
              </p:cNvSpPr>
              <p:nvPr/>
            </p:nvSpPr>
            <p:spPr bwMode="auto">
              <a:xfrm>
                <a:off x="4596" y="3200"/>
                <a:ext cx="12" cy="10"/>
              </a:xfrm>
              <a:custGeom>
                <a:avLst/>
                <a:gdLst>
                  <a:gd name="T0" fmla="*/ 0 w 23"/>
                  <a:gd name="T1" fmla="*/ 5 h 22"/>
                  <a:gd name="T2" fmla="*/ 1 w 23"/>
                  <a:gd name="T3" fmla="*/ 7 h 22"/>
                  <a:gd name="T4" fmla="*/ 2 w 23"/>
                  <a:gd name="T5" fmla="*/ 8 h 22"/>
                  <a:gd name="T6" fmla="*/ 4 w 23"/>
                  <a:gd name="T7" fmla="*/ 10 h 22"/>
                  <a:gd name="T8" fmla="*/ 6 w 23"/>
                  <a:gd name="T9" fmla="*/ 10 h 22"/>
                  <a:gd name="T10" fmla="*/ 8 w 23"/>
                  <a:gd name="T11" fmla="*/ 10 h 22"/>
                  <a:gd name="T12" fmla="*/ 10 w 23"/>
                  <a:gd name="T13" fmla="*/ 8 h 22"/>
                  <a:gd name="T14" fmla="*/ 11 w 23"/>
                  <a:gd name="T15" fmla="*/ 7 h 22"/>
                  <a:gd name="T16" fmla="*/ 12 w 23"/>
                  <a:gd name="T17" fmla="*/ 5 h 22"/>
                  <a:gd name="T18" fmla="*/ 11 w 23"/>
                  <a:gd name="T19" fmla="*/ 3 h 22"/>
                  <a:gd name="T20" fmla="*/ 10 w 23"/>
                  <a:gd name="T21" fmla="*/ 1 h 22"/>
                  <a:gd name="T22" fmla="*/ 8 w 23"/>
                  <a:gd name="T23" fmla="*/ 0 h 22"/>
                  <a:gd name="T24" fmla="*/ 6 w 23"/>
                  <a:gd name="T25" fmla="*/ 0 h 22"/>
                  <a:gd name="T26" fmla="*/ 4 w 23"/>
                  <a:gd name="T27" fmla="*/ 0 h 22"/>
                  <a:gd name="T28" fmla="*/ 2 w 23"/>
                  <a:gd name="T29" fmla="*/ 1 h 22"/>
                  <a:gd name="T30" fmla="*/ 1 w 23"/>
                  <a:gd name="T31" fmla="*/ 3 h 22"/>
                  <a:gd name="T32" fmla="*/ 0 w 23"/>
                  <a:gd name="T33" fmla="*/ 5 h 22"/>
                  <a:gd name="T34" fmla="*/ 0 w 23"/>
                  <a:gd name="T35" fmla="*/ 5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2"/>
                  <a:gd name="T56" fmla="*/ 23 w 23"/>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2">
                    <a:moveTo>
                      <a:pt x="0" y="10"/>
                    </a:moveTo>
                    <a:lnTo>
                      <a:pt x="1" y="15"/>
                    </a:lnTo>
                    <a:lnTo>
                      <a:pt x="3" y="18"/>
                    </a:lnTo>
                    <a:lnTo>
                      <a:pt x="7" y="21"/>
                    </a:lnTo>
                    <a:lnTo>
                      <a:pt x="11" y="22"/>
                    </a:lnTo>
                    <a:lnTo>
                      <a:pt x="16" y="21"/>
                    </a:lnTo>
                    <a:lnTo>
                      <a:pt x="19" y="18"/>
                    </a:lnTo>
                    <a:lnTo>
                      <a:pt x="22" y="15"/>
                    </a:lnTo>
                    <a:lnTo>
                      <a:pt x="23" y="10"/>
                    </a:lnTo>
                    <a:lnTo>
                      <a:pt x="22" y="6"/>
                    </a:lnTo>
                    <a:lnTo>
                      <a:pt x="19" y="3"/>
                    </a:lnTo>
                    <a:lnTo>
                      <a:pt x="16" y="1"/>
                    </a:lnTo>
                    <a:lnTo>
                      <a:pt x="11" y="0"/>
                    </a:lnTo>
                    <a:lnTo>
                      <a:pt x="7" y="1"/>
                    </a:lnTo>
                    <a:lnTo>
                      <a:pt x="3" y="3"/>
                    </a:lnTo>
                    <a:lnTo>
                      <a:pt x="1" y="6"/>
                    </a:lnTo>
                    <a:lnTo>
                      <a:pt x="0" y="10"/>
                    </a:lnTo>
                    <a:close/>
                  </a:path>
                </a:pathLst>
              </a:custGeom>
              <a:solidFill>
                <a:srgbClr val="FF1C1E"/>
              </a:solidFill>
              <a:ln w="9525">
                <a:noFill/>
                <a:round/>
                <a:headEnd/>
                <a:tailEnd/>
              </a:ln>
            </p:spPr>
            <p:txBody>
              <a:bodyPr/>
              <a:lstStyle/>
              <a:p>
                <a:endParaRPr lang="en-US" sz="1725"/>
              </a:p>
            </p:txBody>
          </p:sp>
          <p:sp>
            <p:nvSpPr>
              <p:cNvPr id="5631" name="Freeform 362"/>
              <p:cNvSpPr>
                <a:spLocks/>
              </p:cNvSpPr>
              <p:nvPr/>
            </p:nvSpPr>
            <p:spPr bwMode="auto">
              <a:xfrm>
                <a:off x="4596" y="3225"/>
                <a:ext cx="12" cy="11"/>
              </a:xfrm>
              <a:custGeom>
                <a:avLst/>
                <a:gdLst>
                  <a:gd name="T0" fmla="*/ 0 w 23"/>
                  <a:gd name="T1" fmla="*/ 5 h 23"/>
                  <a:gd name="T2" fmla="*/ 1 w 23"/>
                  <a:gd name="T3" fmla="*/ 8 h 23"/>
                  <a:gd name="T4" fmla="*/ 2 w 23"/>
                  <a:gd name="T5" fmla="*/ 9 h 23"/>
                  <a:gd name="T6" fmla="*/ 4 w 23"/>
                  <a:gd name="T7" fmla="*/ 11 h 23"/>
                  <a:gd name="T8" fmla="*/ 6 w 23"/>
                  <a:gd name="T9" fmla="*/ 11 h 23"/>
                  <a:gd name="T10" fmla="*/ 8 w 23"/>
                  <a:gd name="T11" fmla="*/ 11 h 23"/>
                  <a:gd name="T12" fmla="*/ 10 w 23"/>
                  <a:gd name="T13" fmla="*/ 9 h 23"/>
                  <a:gd name="T14" fmla="*/ 11 w 23"/>
                  <a:gd name="T15" fmla="*/ 8 h 23"/>
                  <a:gd name="T16" fmla="*/ 12 w 23"/>
                  <a:gd name="T17" fmla="*/ 5 h 23"/>
                  <a:gd name="T18" fmla="*/ 11 w 23"/>
                  <a:gd name="T19" fmla="*/ 3 h 23"/>
                  <a:gd name="T20" fmla="*/ 10 w 23"/>
                  <a:gd name="T21" fmla="*/ 1 h 23"/>
                  <a:gd name="T22" fmla="*/ 8 w 23"/>
                  <a:gd name="T23" fmla="*/ 0 h 23"/>
                  <a:gd name="T24" fmla="*/ 6 w 23"/>
                  <a:gd name="T25" fmla="*/ 0 h 23"/>
                  <a:gd name="T26" fmla="*/ 4 w 23"/>
                  <a:gd name="T27" fmla="*/ 0 h 23"/>
                  <a:gd name="T28" fmla="*/ 2 w 23"/>
                  <a:gd name="T29" fmla="*/ 1 h 23"/>
                  <a:gd name="T30" fmla="*/ 1 w 23"/>
                  <a:gd name="T31" fmla="*/ 3 h 23"/>
                  <a:gd name="T32" fmla="*/ 0 w 23"/>
                  <a:gd name="T33" fmla="*/ 5 h 23"/>
                  <a:gd name="T34" fmla="*/ 0 w 23"/>
                  <a:gd name="T35" fmla="*/ 5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1"/>
                    </a:moveTo>
                    <a:lnTo>
                      <a:pt x="1" y="16"/>
                    </a:lnTo>
                    <a:lnTo>
                      <a:pt x="3" y="19"/>
                    </a:lnTo>
                    <a:lnTo>
                      <a:pt x="7" y="22"/>
                    </a:lnTo>
                    <a:lnTo>
                      <a:pt x="11" y="23"/>
                    </a:lnTo>
                    <a:lnTo>
                      <a:pt x="16" y="22"/>
                    </a:lnTo>
                    <a:lnTo>
                      <a:pt x="19" y="19"/>
                    </a:lnTo>
                    <a:lnTo>
                      <a:pt x="22" y="16"/>
                    </a:lnTo>
                    <a:lnTo>
                      <a:pt x="23" y="11"/>
                    </a:lnTo>
                    <a:lnTo>
                      <a:pt x="22" y="7"/>
                    </a:lnTo>
                    <a:lnTo>
                      <a:pt x="19" y="3"/>
                    </a:lnTo>
                    <a:lnTo>
                      <a:pt x="16" y="1"/>
                    </a:lnTo>
                    <a:lnTo>
                      <a:pt x="11" y="0"/>
                    </a:lnTo>
                    <a:lnTo>
                      <a:pt x="7" y="1"/>
                    </a:lnTo>
                    <a:lnTo>
                      <a:pt x="3" y="3"/>
                    </a:lnTo>
                    <a:lnTo>
                      <a:pt x="1" y="7"/>
                    </a:lnTo>
                    <a:lnTo>
                      <a:pt x="0" y="11"/>
                    </a:lnTo>
                    <a:close/>
                  </a:path>
                </a:pathLst>
              </a:custGeom>
              <a:solidFill>
                <a:srgbClr val="FF1C1E"/>
              </a:solidFill>
              <a:ln w="9525">
                <a:noFill/>
                <a:round/>
                <a:headEnd/>
                <a:tailEnd/>
              </a:ln>
            </p:spPr>
            <p:txBody>
              <a:bodyPr/>
              <a:lstStyle/>
              <a:p>
                <a:endParaRPr lang="en-US" sz="1725"/>
              </a:p>
            </p:txBody>
          </p:sp>
          <p:sp>
            <p:nvSpPr>
              <p:cNvPr id="5632" name="Freeform 363"/>
              <p:cNvSpPr>
                <a:spLocks/>
              </p:cNvSpPr>
              <p:nvPr/>
            </p:nvSpPr>
            <p:spPr bwMode="auto">
              <a:xfrm>
                <a:off x="4597" y="3251"/>
                <a:ext cx="12" cy="12"/>
              </a:xfrm>
              <a:custGeom>
                <a:avLst/>
                <a:gdLst>
                  <a:gd name="T0" fmla="*/ 0 w 23"/>
                  <a:gd name="T1" fmla="*/ 6 h 23"/>
                  <a:gd name="T2" fmla="*/ 1 w 23"/>
                  <a:gd name="T3" fmla="*/ 9 h 23"/>
                  <a:gd name="T4" fmla="*/ 2 w 23"/>
                  <a:gd name="T5" fmla="*/ 10 h 23"/>
                  <a:gd name="T6" fmla="*/ 4 w 23"/>
                  <a:gd name="T7" fmla="*/ 11 h 23"/>
                  <a:gd name="T8" fmla="*/ 6 w 23"/>
                  <a:gd name="T9" fmla="*/ 12 h 23"/>
                  <a:gd name="T10" fmla="*/ 8 w 23"/>
                  <a:gd name="T11" fmla="*/ 11 h 23"/>
                  <a:gd name="T12" fmla="*/ 10 w 23"/>
                  <a:gd name="T13" fmla="*/ 10 h 23"/>
                  <a:gd name="T14" fmla="*/ 11 w 23"/>
                  <a:gd name="T15" fmla="*/ 9 h 23"/>
                  <a:gd name="T16" fmla="*/ 12 w 23"/>
                  <a:gd name="T17" fmla="*/ 6 h 23"/>
                  <a:gd name="T18" fmla="*/ 11 w 23"/>
                  <a:gd name="T19" fmla="*/ 4 h 23"/>
                  <a:gd name="T20" fmla="*/ 10 w 23"/>
                  <a:gd name="T21" fmla="*/ 2 h 23"/>
                  <a:gd name="T22" fmla="*/ 8 w 23"/>
                  <a:gd name="T23" fmla="*/ 1 h 23"/>
                  <a:gd name="T24" fmla="*/ 6 w 23"/>
                  <a:gd name="T25" fmla="*/ 0 h 23"/>
                  <a:gd name="T26" fmla="*/ 4 w 23"/>
                  <a:gd name="T27" fmla="*/ 1 h 23"/>
                  <a:gd name="T28" fmla="*/ 2 w 23"/>
                  <a:gd name="T29" fmla="*/ 2 h 23"/>
                  <a:gd name="T30" fmla="*/ 1 w 23"/>
                  <a:gd name="T31" fmla="*/ 4 h 23"/>
                  <a:gd name="T32" fmla="*/ 0 w 23"/>
                  <a:gd name="T33" fmla="*/ 6 h 23"/>
                  <a:gd name="T34" fmla="*/ 0 w 23"/>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2"/>
                    </a:moveTo>
                    <a:lnTo>
                      <a:pt x="1" y="17"/>
                    </a:lnTo>
                    <a:lnTo>
                      <a:pt x="3" y="19"/>
                    </a:lnTo>
                    <a:lnTo>
                      <a:pt x="7" y="22"/>
                    </a:lnTo>
                    <a:lnTo>
                      <a:pt x="11" y="23"/>
                    </a:lnTo>
                    <a:lnTo>
                      <a:pt x="16" y="22"/>
                    </a:lnTo>
                    <a:lnTo>
                      <a:pt x="20" y="19"/>
                    </a:lnTo>
                    <a:lnTo>
                      <a:pt x="22" y="17"/>
                    </a:lnTo>
                    <a:lnTo>
                      <a:pt x="23" y="12"/>
                    </a:lnTo>
                    <a:lnTo>
                      <a:pt x="22" y="8"/>
                    </a:lnTo>
                    <a:lnTo>
                      <a:pt x="20" y="3"/>
                    </a:lnTo>
                    <a:lnTo>
                      <a:pt x="16" y="1"/>
                    </a:lnTo>
                    <a:lnTo>
                      <a:pt x="11" y="0"/>
                    </a:lnTo>
                    <a:lnTo>
                      <a:pt x="7" y="1"/>
                    </a:lnTo>
                    <a:lnTo>
                      <a:pt x="3" y="3"/>
                    </a:lnTo>
                    <a:lnTo>
                      <a:pt x="1" y="8"/>
                    </a:lnTo>
                    <a:lnTo>
                      <a:pt x="0" y="12"/>
                    </a:lnTo>
                    <a:close/>
                  </a:path>
                </a:pathLst>
              </a:custGeom>
              <a:solidFill>
                <a:srgbClr val="FF1C1E"/>
              </a:solidFill>
              <a:ln w="9525">
                <a:noFill/>
                <a:round/>
                <a:headEnd/>
                <a:tailEnd/>
              </a:ln>
            </p:spPr>
            <p:txBody>
              <a:bodyPr/>
              <a:lstStyle/>
              <a:p>
                <a:endParaRPr lang="en-US" sz="1725"/>
              </a:p>
            </p:txBody>
          </p:sp>
          <p:sp>
            <p:nvSpPr>
              <p:cNvPr id="5633" name="Freeform 364"/>
              <p:cNvSpPr>
                <a:spLocks/>
              </p:cNvSpPr>
              <p:nvPr/>
            </p:nvSpPr>
            <p:spPr bwMode="auto">
              <a:xfrm>
                <a:off x="4599" y="3277"/>
                <a:ext cx="12" cy="12"/>
              </a:xfrm>
              <a:custGeom>
                <a:avLst/>
                <a:gdLst>
                  <a:gd name="T0" fmla="*/ 0 w 23"/>
                  <a:gd name="T1" fmla="*/ 6 h 23"/>
                  <a:gd name="T2" fmla="*/ 1 w 23"/>
                  <a:gd name="T3" fmla="*/ 8 h 23"/>
                  <a:gd name="T4" fmla="*/ 2 w 23"/>
                  <a:gd name="T5" fmla="*/ 10 h 23"/>
                  <a:gd name="T6" fmla="*/ 3 w 23"/>
                  <a:gd name="T7" fmla="*/ 11 h 23"/>
                  <a:gd name="T8" fmla="*/ 6 w 23"/>
                  <a:gd name="T9" fmla="*/ 12 h 23"/>
                  <a:gd name="T10" fmla="*/ 9 w 23"/>
                  <a:gd name="T11" fmla="*/ 11 h 23"/>
                  <a:gd name="T12" fmla="*/ 10 w 23"/>
                  <a:gd name="T13" fmla="*/ 10 h 23"/>
                  <a:gd name="T14" fmla="*/ 11 w 23"/>
                  <a:gd name="T15" fmla="*/ 8 h 23"/>
                  <a:gd name="T16" fmla="*/ 12 w 23"/>
                  <a:gd name="T17" fmla="*/ 6 h 23"/>
                  <a:gd name="T18" fmla="*/ 11 w 23"/>
                  <a:gd name="T19" fmla="*/ 3 h 23"/>
                  <a:gd name="T20" fmla="*/ 10 w 23"/>
                  <a:gd name="T21" fmla="*/ 2 h 23"/>
                  <a:gd name="T22" fmla="*/ 9 w 23"/>
                  <a:gd name="T23" fmla="*/ 1 h 23"/>
                  <a:gd name="T24" fmla="*/ 6 w 23"/>
                  <a:gd name="T25" fmla="*/ 0 h 23"/>
                  <a:gd name="T26" fmla="*/ 3 w 23"/>
                  <a:gd name="T27" fmla="*/ 1 h 23"/>
                  <a:gd name="T28" fmla="*/ 2 w 23"/>
                  <a:gd name="T29" fmla="*/ 2 h 23"/>
                  <a:gd name="T30" fmla="*/ 1 w 23"/>
                  <a:gd name="T31" fmla="*/ 3 h 23"/>
                  <a:gd name="T32" fmla="*/ 0 w 23"/>
                  <a:gd name="T33" fmla="*/ 6 h 23"/>
                  <a:gd name="T34" fmla="*/ 0 w 23"/>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1"/>
                    </a:moveTo>
                    <a:lnTo>
                      <a:pt x="2" y="16"/>
                    </a:lnTo>
                    <a:lnTo>
                      <a:pt x="3" y="19"/>
                    </a:lnTo>
                    <a:lnTo>
                      <a:pt x="6" y="21"/>
                    </a:lnTo>
                    <a:lnTo>
                      <a:pt x="12" y="23"/>
                    </a:lnTo>
                    <a:lnTo>
                      <a:pt x="17" y="21"/>
                    </a:lnTo>
                    <a:lnTo>
                      <a:pt x="20" y="19"/>
                    </a:lnTo>
                    <a:lnTo>
                      <a:pt x="22" y="16"/>
                    </a:lnTo>
                    <a:lnTo>
                      <a:pt x="23" y="11"/>
                    </a:lnTo>
                    <a:lnTo>
                      <a:pt x="22" y="6"/>
                    </a:lnTo>
                    <a:lnTo>
                      <a:pt x="20" y="3"/>
                    </a:lnTo>
                    <a:lnTo>
                      <a:pt x="17" y="1"/>
                    </a:lnTo>
                    <a:lnTo>
                      <a:pt x="12" y="0"/>
                    </a:lnTo>
                    <a:lnTo>
                      <a:pt x="6" y="1"/>
                    </a:lnTo>
                    <a:lnTo>
                      <a:pt x="3" y="3"/>
                    </a:lnTo>
                    <a:lnTo>
                      <a:pt x="2" y="6"/>
                    </a:lnTo>
                    <a:lnTo>
                      <a:pt x="0" y="11"/>
                    </a:lnTo>
                    <a:close/>
                  </a:path>
                </a:pathLst>
              </a:custGeom>
              <a:solidFill>
                <a:srgbClr val="FF1C1E"/>
              </a:solidFill>
              <a:ln w="9525">
                <a:noFill/>
                <a:round/>
                <a:headEnd/>
                <a:tailEnd/>
              </a:ln>
            </p:spPr>
            <p:txBody>
              <a:bodyPr/>
              <a:lstStyle/>
              <a:p>
                <a:endParaRPr lang="en-US" sz="1725"/>
              </a:p>
            </p:txBody>
          </p:sp>
          <p:sp>
            <p:nvSpPr>
              <p:cNvPr id="5634" name="Freeform 365"/>
              <p:cNvSpPr>
                <a:spLocks/>
              </p:cNvSpPr>
              <p:nvPr/>
            </p:nvSpPr>
            <p:spPr bwMode="auto">
              <a:xfrm>
                <a:off x="4573" y="3193"/>
                <a:ext cx="12" cy="11"/>
              </a:xfrm>
              <a:custGeom>
                <a:avLst/>
                <a:gdLst>
                  <a:gd name="T0" fmla="*/ 0 w 23"/>
                  <a:gd name="T1" fmla="*/ 6 h 23"/>
                  <a:gd name="T2" fmla="*/ 1 w 23"/>
                  <a:gd name="T3" fmla="*/ 8 h 23"/>
                  <a:gd name="T4" fmla="*/ 2 w 23"/>
                  <a:gd name="T5" fmla="*/ 10 h 23"/>
                  <a:gd name="T6" fmla="*/ 3 w 23"/>
                  <a:gd name="T7" fmla="*/ 11 h 23"/>
                  <a:gd name="T8" fmla="*/ 6 w 23"/>
                  <a:gd name="T9" fmla="*/ 11 h 23"/>
                  <a:gd name="T10" fmla="*/ 8 w 23"/>
                  <a:gd name="T11" fmla="*/ 11 h 23"/>
                  <a:gd name="T12" fmla="*/ 10 w 23"/>
                  <a:gd name="T13" fmla="*/ 10 h 23"/>
                  <a:gd name="T14" fmla="*/ 11 w 23"/>
                  <a:gd name="T15" fmla="*/ 8 h 23"/>
                  <a:gd name="T16" fmla="*/ 12 w 23"/>
                  <a:gd name="T17" fmla="*/ 6 h 23"/>
                  <a:gd name="T18" fmla="*/ 11 w 23"/>
                  <a:gd name="T19" fmla="*/ 4 h 23"/>
                  <a:gd name="T20" fmla="*/ 10 w 23"/>
                  <a:gd name="T21" fmla="*/ 2 h 23"/>
                  <a:gd name="T22" fmla="*/ 8 w 23"/>
                  <a:gd name="T23" fmla="*/ 0 h 23"/>
                  <a:gd name="T24" fmla="*/ 6 w 23"/>
                  <a:gd name="T25" fmla="*/ 0 h 23"/>
                  <a:gd name="T26" fmla="*/ 3 w 23"/>
                  <a:gd name="T27" fmla="*/ 0 h 23"/>
                  <a:gd name="T28" fmla="*/ 2 w 23"/>
                  <a:gd name="T29" fmla="*/ 2 h 23"/>
                  <a:gd name="T30" fmla="*/ 1 w 23"/>
                  <a:gd name="T31" fmla="*/ 4 h 23"/>
                  <a:gd name="T32" fmla="*/ 0 w 23"/>
                  <a:gd name="T33" fmla="*/ 6 h 23"/>
                  <a:gd name="T34" fmla="*/ 0 w 23"/>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3"/>
                    </a:moveTo>
                    <a:lnTo>
                      <a:pt x="1" y="17"/>
                    </a:lnTo>
                    <a:lnTo>
                      <a:pt x="3" y="20"/>
                    </a:lnTo>
                    <a:lnTo>
                      <a:pt x="6" y="22"/>
                    </a:lnTo>
                    <a:lnTo>
                      <a:pt x="11" y="23"/>
                    </a:lnTo>
                    <a:lnTo>
                      <a:pt x="16" y="22"/>
                    </a:lnTo>
                    <a:lnTo>
                      <a:pt x="19" y="20"/>
                    </a:lnTo>
                    <a:lnTo>
                      <a:pt x="21" y="17"/>
                    </a:lnTo>
                    <a:lnTo>
                      <a:pt x="23" y="13"/>
                    </a:lnTo>
                    <a:lnTo>
                      <a:pt x="21" y="8"/>
                    </a:lnTo>
                    <a:lnTo>
                      <a:pt x="19" y="4"/>
                    </a:lnTo>
                    <a:lnTo>
                      <a:pt x="16" y="1"/>
                    </a:lnTo>
                    <a:lnTo>
                      <a:pt x="11" y="0"/>
                    </a:lnTo>
                    <a:lnTo>
                      <a:pt x="6" y="1"/>
                    </a:lnTo>
                    <a:lnTo>
                      <a:pt x="3" y="4"/>
                    </a:lnTo>
                    <a:lnTo>
                      <a:pt x="1" y="8"/>
                    </a:lnTo>
                    <a:lnTo>
                      <a:pt x="0" y="13"/>
                    </a:lnTo>
                    <a:close/>
                  </a:path>
                </a:pathLst>
              </a:custGeom>
              <a:solidFill>
                <a:srgbClr val="FF1C1E"/>
              </a:solidFill>
              <a:ln w="9525">
                <a:noFill/>
                <a:round/>
                <a:headEnd/>
                <a:tailEnd/>
              </a:ln>
            </p:spPr>
            <p:txBody>
              <a:bodyPr/>
              <a:lstStyle/>
              <a:p>
                <a:endParaRPr lang="en-US" sz="1725"/>
              </a:p>
            </p:txBody>
          </p:sp>
          <p:sp>
            <p:nvSpPr>
              <p:cNvPr id="5635" name="Freeform 366"/>
              <p:cNvSpPr>
                <a:spLocks/>
              </p:cNvSpPr>
              <p:nvPr/>
            </p:nvSpPr>
            <p:spPr bwMode="auto">
              <a:xfrm>
                <a:off x="4573" y="3219"/>
                <a:ext cx="12" cy="11"/>
              </a:xfrm>
              <a:custGeom>
                <a:avLst/>
                <a:gdLst>
                  <a:gd name="T0" fmla="*/ 0 w 23"/>
                  <a:gd name="T1" fmla="*/ 6 h 23"/>
                  <a:gd name="T2" fmla="*/ 1 w 23"/>
                  <a:gd name="T3" fmla="*/ 8 h 23"/>
                  <a:gd name="T4" fmla="*/ 2 w 23"/>
                  <a:gd name="T5" fmla="*/ 10 h 23"/>
                  <a:gd name="T6" fmla="*/ 3 w 23"/>
                  <a:gd name="T7" fmla="*/ 11 h 23"/>
                  <a:gd name="T8" fmla="*/ 6 w 23"/>
                  <a:gd name="T9" fmla="*/ 11 h 23"/>
                  <a:gd name="T10" fmla="*/ 8 w 23"/>
                  <a:gd name="T11" fmla="*/ 11 h 23"/>
                  <a:gd name="T12" fmla="*/ 10 w 23"/>
                  <a:gd name="T13" fmla="*/ 10 h 23"/>
                  <a:gd name="T14" fmla="*/ 11 w 23"/>
                  <a:gd name="T15" fmla="*/ 8 h 23"/>
                  <a:gd name="T16" fmla="*/ 12 w 23"/>
                  <a:gd name="T17" fmla="*/ 6 h 23"/>
                  <a:gd name="T18" fmla="*/ 11 w 23"/>
                  <a:gd name="T19" fmla="*/ 3 h 23"/>
                  <a:gd name="T20" fmla="*/ 10 w 23"/>
                  <a:gd name="T21" fmla="*/ 1 h 23"/>
                  <a:gd name="T22" fmla="*/ 8 w 23"/>
                  <a:gd name="T23" fmla="*/ 0 h 23"/>
                  <a:gd name="T24" fmla="*/ 6 w 23"/>
                  <a:gd name="T25" fmla="*/ 0 h 23"/>
                  <a:gd name="T26" fmla="*/ 3 w 23"/>
                  <a:gd name="T27" fmla="*/ 0 h 23"/>
                  <a:gd name="T28" fmla="*/ 2 w 23"/>
                  <a:gd name="T29" fmla="*/ 1 h 23"/>
                  <a:gd name="T30" fmla="*/ 1 w 23"/>
                  <a:gd name="T31" fmla="*/ 3 h 23"/>
                  <a:gd name="T32" fmla="*/ 0 w 23"/>
                  <a:gd name="T33" fmla="*/ 6 h 23"/>
                  <a:gd name="T34" fmla="*/ 0 w 23"/>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2"/>
                    </a:moveTo>
                    <a:lnTo>
                      <a:pt x="1" y="16"/>
                    </a:lnTo>
                    <a:lnTo>
                      <a:pt x="3" y="20"/>
                    </a:lnTo>
                    <a:lnTo>
                      <a:pt x="6" y="22"/>
                    </a:lnTo>
                    <a:lnTo>
                      <a:pt x="11" y="23"/>
                    </a:lnTo>
                    <a:lnTo>
                      <a:pt x="16" y="22"/>
                    </a:lnTo>
                    <a:lnTo>
                      <a:pt x="19" y="20"/>
                    </a:lnTo>
                    <a:lnTo>
                      <a:pt x="21" y="16"/>
                    </a:lnTo>
                    <a:lnTo>
                      <a:pt x="23" y="12"/>
                    </a:lnTo>
                    <a:lnTo>
                      <a:pt x="21" y="7"/>
                    </a:lnTo>
                    <a:lnTo>
                      <a:pt x="19" y="3"/>
                    </a:lnTo>
                    <a:lnTo>
                      <a:pt x="16" y="1"/>
                    </a:lnTo>
                    <a:lnTo>
                      <a:pt x="11" y="0"/>
                    </a:lnTo>
                    <a:lnTo>
                      <a:pt x="6" y="1"/>
                    </a:lnTo>
                    <a:lnTo>
                      <a:pt x="3" y="3"/>
                    </a:lnTo>
                    <a:lnTo>
                      <a:pt x="1" y="7"/>
                    </a:lnTo>
                    <a:lnTo>
                      <a:pt x="0" y="12"/>
                    </a:lnTo>
                    <a:close/>
                  </a:path>
                </a:pathLst>
              </a:custGeom>
              <a:solidFill>
                <a:srgbClr val="FF1C1E"/>
              </a:solidFill>
              <a:ln w="9525">
                <a:noFill/>
                <a:round/>
                <a:headEnd/>
                <a:tailEnd/>
              </a:ln>
            </p:spPr>
            <p:txBody>
              <a:bodyPr/>
              <a:lstStyle/>
              <a:p>
                <a:endParaRPr lang="en-US" sz="1725"/>
              </a:p>
            </p:txBody>
          </p:sp>
          <p:sp>
            <p:nvSpPr>
              <p:cNvPr id="5636" name="Freeform 367"/>
              <p:cNvSpPr>
                <a:spLocks/>
              </p:cNvSpPr>
              <p:nvPr/>
            </p:nvSpPr>
            <p:spPr bwMode="auto">
              <a:xfrm>
                <a:off x="4574" y="3245"/>
                <a:ext cx="12" cy="12"/>
              </a:xfrm>
              <a:custGeom>
                <a:avLst/>
                <a:gdLst>
                  <a:gd name="T0" fmla="*/ 0 w 23"/>
                  <a:gd name="T1" fmla="*/ 6 h 23"/>
                  <a:gd name="T2" fmla="*/ 1 w 23"/>
                  <a:gd name="T3" fmla="*/ 8 h 23"/>
                  <a:gd name="T4" fmla="*/ 2 w 23"/>
                  <a:gd name="T5" fmla="*/ 10 h 23"/>
                  <a:gd name="T6" fmla="*/ 4 w 23"/>
                  <a:gd name="T7" fmla="*/ 11 h 23"/>
                  <a:gd name="T8" fmla="*/ 6 w 23"/>
                  <a:gd name="T9" fmla="*/ 12 h 23"/>
                  <a:gd name="T10" fmla="*/ 8 w 23"/>
                  <a:gd name="T11" fmla="*/ 11 h 23"/>
                  <a:gd name="T12" fmla="*/ 10 w 23"/>
                  <a:gd name="T13" fmla="*/ 10 h 23"/>
                  <a:gd name="T14" fmla="*/ 11 w 23"/>
                  <a:gd name="T15" fmla="*/ 8 h 23"/>
                  <a:gd name="T16" fmla="*/ 12 w 23"/>
                  <a:gd name="T17" fmla="*/ 6 h 23"/>
                  <a:gd name="T18" fmla="*/ 11 w 23"/>
                  <a:gd name="T19" fmla="*/ 4 h 23"/>
                  <a:gd name="T20" fmla="*/ 10 w 23"/>
                  <a:gd name="T21" fmla="*/ 2 h 23"/>
                  <a:gd name="T22" fmla="*/ 8 w 23"/>
                  <a:gd name="T23" fmla="*/ 1 h 23"/>
                  <a:gd name="T24" fmla="*/ 6 w 23"/>
                  <a:gd name="T25" fmla="*/ 0 h 23"/>
                  <a:gd name="T26" fmla="*/ 4 w 23"/>
                  <a:gd name="T27" fmla="*/ 1 h 23"/>
                  <a:gd name="T28" fmla="*/ 2 w 23"/>
                  <a:gd name="T29" fmla="*/ 2 h 23"/>
                  <a:gd name="T30" fmla="*/ 1 w 23"/>
                  <a:gd name="T31" fmla="*/ 4 h 23"/>
                  <a:gd name="T32" fmla="*/ 0 w 23"/>
                  <a:gd name="T33" fmla="*/ 6 h 23"/>
                  <a:gd name="T34" fmla="*/ 0 w 23"/>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2"/>
                    </a:moveTo>
                    <a:lnTo>
                      <a:pt x="1" y="16"/>
                    </a:lnTo>
                    <a:lnTo>
                      <a:pt x="3" y="20"/>
                    </a:lnTo>
                    <a:lnTo>
                      <a:pt x="7" y="22"/>
                    </a:lnTo>
                    <a:lnTo>
                      <a:pt x="11" y="23"/>
                    </a:lnTo>
                    <a:lnTo>
                      <a:pt x="16" y="22"/>
                    </a:lnTo>
                    <a:lnTo>
                      <a:pt x="19" y="20"/>
                    </a:lnTo>
                    <a:lnTo>
                      <a:pt x="22" y="16"/>
                    </a:lnTo>
                    <a:lnTo>
                      <a:pt x="23" y="12"/>
                    </a:lnTo>
                    <a:lnTo>
                      <a:pt x="22" y="7"/>
                    </a:lnTo>
                    <a:lnTo>
                      <a:pt x="19" y="3"/>
                    </a:lnTo>
                    <a:lnTo>
                      <a:pt x="16" y="1"/>
                    </a:lnTo>
                    <a:lnTo>
                      <a:pt x="11" y="0"/>
                    </a:lnTo>
                    <a:lnTo>
                      <a:pt x="7" y="1"/>
                    </a:lnTo>
                    <a:lnTo>
                      <a:pt x="3" y="3"/>
                    </a:lnTo>
                    <a:lnTo>
                      <a:pt x="1" y="7"/>
                    </a:lnTo>
                    <a:lnTo>
                      <a:pt x="0" y="12"/>
                    </a:lnTo>
                    <a:close/>
                  </a:path>
                </a:pathLst>
              </a:custGeom>
              <a:solidFill>
                <a:srgbClr val="FF1C1E"/>
              </a:solidFill>
              <a:ln w="9525">
                <a:noFill/>
                <a:round/>
                <a:headEnd/>
                <a:tailEnd/>
              </a:ln>
            </p:spPr>
            <p:txBody>
              <a:bodyPr/>
              <a:lstStyle/>
              <a:p>
                <a:endParaRPr lang="en-US" sz="1725"/>
              </a:p>
            </p:txBody>
          </p:sp>
          <p:sp>
            <p:nvSpPr>
              <p:cNvPr id="5637" name="Freeform 368"/>
              <p:cNvSpPr>
                <a:spLocks/>
              </p:cNvSpPr>
              <p:nvPr/>
            </p:nvSpPr>
            <p:spPr bwMode="auto">
              <a:xfrm>
                <a:off x="4576" y="3270"/>
                <a:ext cx="11" cy="12"/>
              </a:xfrm>
              <a:custGeom>
                <a:avLst/>
                <a:gdLst>
                  <a:gd name="T0" fmla="*/ 0 w 23"/>
                  <a:gd name="T1" fmla="*/ 6 h 24"/>
                  <a:gd name="T2" fmla="*/ 0 w 23"/>
                  <a:gd name="T3" fmla="*/ 9 h 24"/>
                  <a:gd name="T4" fmla="*/ 2 w 23"/>
                  <a:gd name="T5" fmla="*/ 10 h 24"/>
                  <a:gd name="T6" fmla="*/ 3 w 23"/>
                  <a:gd name="T7" fmla="*/ 12 h 24"/>
                  <a:gd name="T8" fmla="*/ 6 w 23"/>
                  <a:gd name="T9" fmla="*/ 12 h 24"/>
                  <a:gd name="T10" fmla="*/ 8 w 23"/>
                  <a:gd name="T11" fmla="*/ 12 h 24"/>
                  <a:gd name="T12" fmla="*/ 10 w 23"/>
                  <a:gd name="T13" fmla="*/ 10 h 24"/>
                  <a:gd name="T14" fmla="*/ 11 w 23"/>
                  <a:gd name="T15" fmla="*/ 9 h 24"/>
                  <a:gd name="T16" fmla="*/ 11 w 23"/>
                  <a:gd name="T17" fmla="*/ 6 h 24"/>
                  <a:gd name="T18" fmla="*/ 11 w 23"/>
                  <a:gd name="T19" fmla="*/ 4 h 24"/>
                  <a:gd name="T20" fmla="*/ 10 w 23"/>
                  <a:gd name="T21" fmla="*/ 2 h 24"/>
                  <a:gd name="T22" fmla="*/ 8 w 23"/>
                  <a:gd name="T23" fmla="*/ 1 h 24"/>
                  <a:gd name="T24" fmla="*/ 6 w 23"/>
                  <a:gd name="T25" fmla="*/ 0 h 24"/>
                  <a:gd name="T26" fmla="*/ 3 w 23"/>
                  <a:gd name="T27" fmla="*/ 1 h 24"/>
                  <a:gd name="T28" fmla="*/ 2 w 23"/>
                  <a:gd name="T29" fmla="*/ 2 h 24"/>
                  <a:gd name="T30" fmla="*/ 0 w 23"/>
                  <a:gd name="T31" fmla="*/ 4 h 24"/>
                  <a:gd name="T32" fmla="*/ 0 w 23"/>
                  <a:gd name="T33" fmla="*/ 6 h 24"/>
                  <a:gd name="T34" fmla="*/ 0 w 23"/>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4"/>
                  <a:gd name="T56" fmla="*/ 23 w 23"/>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4">
                    <a:moveTo>
                      <a:pt x="0" y="12"/>
                    </a:moveTo>
                    <a:lnTo>
                      <a:pt x="1" y="17"/>
                    </a:lnTo>
                    <a:lnTo>
                      <a:pt x="4" y="20"/>
                    </a:lnTo>
                    <a:lnTo>
                      <a:pt x="7" y="23"/>
                    </a:lnTo>
                    <a:lnTo>
                      <a:pt x="12" y="24"/>
                    </a:lnTo>
                    <a:lnTo>
                      <a:pt x="16" y="23"/>
                    </a:lnTo>
                    <a:lnTo>
                      <a:pt x="20" y="20"/>
                    </a:lnTo>
                    <a:lnTo>
                      <a:pt x="22" y="17"/>
                    </a:lnTo>
                    <a:lnTo>
                      <a:pt x="23" y="12"/>
                    </a:lnTo>
                    <a:lnTo>
                      <a:pt x="22" y="8"/>
                    </a:lnTo>
                    <a:lnTo>
                      <a:pt x="20" y="3"/>
                    </a:lnTo>
                    <a:lnTo>
                      <a:pt x="16" y="1"/>
                    </a:lnTo>
                    <a:lnTo>
                      <a:pt x="12" y="0"/>
                    </a:lnTo>
                    <a:lnTo>
                      <a:pt x="7" y="1"/>
                    </a:lnTo>
                    <a:lnTo>
                      <a:pt x="4" y="3"/>
                    </a:lnTo>
                    <a:lnTo>
                      <a:pt x="1" y="8"/>
                    </a:lnTo>
                    <a:lnTo>
                      <a:pt x="0" y="12"/>
                    </a:lnTo>
                    <a:close/>
                  </a:path>
                </a:pathLst>
              </a:custGeom>
              <a:solidFill>
                <a:srgbClr val="FF1C1E"/>
              </a:solidFill>
              <a:ln w="9525">
                <a:noFill/>
                <a:round/>
                <a:headEnd/>
                <a:tailEnd/>
              </a:ln>
            </p:spPr>
            <p:txBody>
              <a:bodyPr/>
              <a:lstStyle/>
              <a:p>
                <a:endParaRPr lang="en-US" sz="1725"/>
              </a:p>
            </p:txBody>
          </p:sp>
          <p:sp>
            <p:nvSpPr>
              <p:cNvPr id="5638" name="Freeform 369"/>
              <p:cNvSpPr>
                <a:spLocks/>
              </p:cNvSpPr>
              <p:nvPr/>
            </p:nvSpPr>
            <p:spPr bwMode="auto">
              <a:xfrm>
                <a:off x="4549" y="3190"/>
                <a:ext cx="11" cy="12"/>
              </a:xfrm>
              <a:custGeom>
                <a:avLst/>
                <a:gdLst>
                  <a:gd name="T0" fmla="*/ 0 w 22"/>
                  <a:gd name="T1" fmla="*/ 6 h 23"/>
                  <a:gd name="T2" fmla="*/ 1 w 22"/>
                  <a:gd name="T3" fmla="*/ 8 h 23"/>
                  <a:gd name="T4" fmla="*/ 2 w 22"/>
                  <a:gd name="T5" fmla="*/ 10 h 23"/>
                  <a:gd name="T6" fmla="*/ 3 w 22"/>
                  <a:gd name="T7" fmla="*/ 11 h 23"/>
                  <a:gd name="T8" fmla="*/ 6 w 22"/>
                  <a:gd name="T9" fmla="*/ 12 h 23"/>
                  <a:gd name="T10" fmla="*/ 7 w 22"/>
                  <a:gd name="T11" fmla="*/ 11 h 23"/>
                  <a:gd name="T12" fmla="*/ 10 w 22"/>
                  <a:gd name="T13" fmla="*/ 10 h 23"/>
                  <a:gd name="T14" fmla="*/ 11 w 22"/>
                  <a:gd name="T15" fmla="*/ 8 h 23"/>
                  <a:gd name="T16" fmla="*/ 11 w 22"/>
                  <a:gd name="T17" fmla="*/ 6 h 23"/>
                  <a:gd name="T18" fmla="*/ 11 w 22"/>
                  <a:gd name="T19" fmla="*/ 4 h 23"/>
                  <a:gd name="T20" fmla="*/ 10 w 22"/>
                  <a:gd name="T21" fmla="*/ 2 h 23"/>
                  <a:gd name="T22" fmla="*/ 7 w 22"/>
                  <a:gd name="T23" fmla="*/ 1 h 23"/>
                  <a:gd name="T24" fmla="*/ 6 w 22"/>
                  <a:gd name="T25" fmla="*/ 0 h 23"/>
                  <a:gd name="T26" fmla="*/ 3 w 22"/>
                  <a:gd name="T27" fmla="*/ 1 h 23"/>
                  <a:gd name="T28" fmla="*/ 2 w 22"/>
                  <a:gd name="T29" fmla="*/ 2 h 23"/>
                  <a:gd name="T30" fmla="*/ 1 w 22"/>
                  <a:gd name="T31" fmla="*/ 4 h 23"/>
                  <a:gd name="T32" fmla="*/ 0 w 22"/>
                  <a:gd name="T33" fmla="*/ 6 h 23"/>
                  <a:gd name="T34" fmla="*/ 0 w 22"/>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3"/>
                  <a:gd name="T56" fmla="*/ 22 w 22"/>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3">
                    <a:moveTo>
                      <a:pt x="0" y="11"/>
                    </a:moveTo>
                    <a:lnTo>
                      <a:pt x="1" y="16"/>
                    </a:lnTo>
                    <a:lnTo>
                      <a:pt x="4" y="19"/>
                    </a:lnTo>
                    <a:lnTo>
                      <a:pt x="7" y="21"/>
                    </a:lnTo>
                    <a:lnTo>
                      <a:pt x="11" y="23"/>
                    </a:lnTo>
                    <a:lnTo>
                      <a:pt x="15" y="21"/>
                    </a:lnTo>
                    <a:lnTo>
                      <a:pt x="19" y="19"/>
                    </a:lnTo>
                    <a:lnTo>
                      <a:pt x="21" y="16"/>
                    </a:lnTo>
                    <a:lnTo>
                      <a:pt x="22" y="11"/>
                    </a:lnTo>
                    <a:lnTo>
                      <a:pt x="21" y="7"/>
                    </a:lnTo>
                    <a:lnTo>
                      <a:pt x="19" y="3"/>
                    </a:lnTo>
                    <a:lnTo>
                      <a:pt x="15" y="1"/>
                    </a:lnTo>
                    <a:lnTo>
                      <a:pt x="11" y="0"/>
                    </a:lnTo>
                    <a:lnTo>
                      <a:pt x="7" y="1"/>
                    </a:lnTo>
                    <a:lnTo>
                      <a:pt x="4" y="3"/>
                    </a:lnTo>
                    <a:lnTo>
                      <a:pt x="1" y="7"/>
                    </a:lnTo>
                    <a:lnTo>
                      <a:pt x="0" y="11"/>
                    </a:lnTo>
                    <a:close/>
                  </a:path>
                </a:pathLst>
              </a:custGeom>
              <a:solidFill>
                <a:srgbClr val="FF1C1E"/>
              </a:solidFill>
              <a:ln w="9525">
                <a:noFill/>
                <a:round/>
                <a:headEnd/>
                <a:tailEnd/>
              </a:ln>
            </p:spPr>
            <p:txBody>
              <a:bodyPr/>
              <a:lstStyle/>
              <a:p>
                <a:endParaRPr lang="en-US" sz="1725"/>
              </a:p>
            </p:txBody>
          </p:sp>
          <p:sp>
            <p:nvSpPr>
              <p:cNvPr id="5639" name="Freeform 370"/>
              <p:cNvSpPr>
                <a:spLocks/>
              </p:cNvSpPr>
              <p:nvPr/>
            </p:nvSpPr>
            <p:spPr bwMode="auto">
              <a:xfrm>
                <a:off x="4549" y="3216"/>
                <a:ext cx="11" cy="11"/>
              </a:xfrm>
              <a:custGeom>
                <a:avLst/>
                <a:gdLst>
                  <a:gd name="T0" fmla="*/ 0 w 22"/>
                  <a:gd name="T1" fmla="*/ 6 h 23"/>
                  <a:gd name="T2" fmla="*/ 1 w 22"/>
                  <a:gd name="T3" fmla="*/ 8 h 23"/>
                  <a:gd name="T4" fmla="*/ 2 w 22"/>
                  <a:gd name="T5" fmla="*/ 10 h 23"/>
                  <a:gd name="T6" fmla="*/ 3 w 22"/>
                  <a:gd name="T7" fmla="*/ 11 h 23"/>
                  <a:gd name="T8" fmla="*/ 6 w 22"/>
                  <a:gd name="T9" fmla="*/ 11 h 23"/>
                  <a:gd name="T10" fmla="*/ 7 w 22"/>
                  <a:gd name="T11" fmla="*/ 11 h 23"/>
                  <a:gd name="T12" fmla="*/ 10 w 22"/>
                  <a:gd name="T13" fmla="*/ 10 h 23"/>
                  <a:gd name="T14" fmla="*/ 11 w 22"/>
                  <a:gd name="T15" fmla="*/ 8 h 23"/>
                  <a:gd name="T16" fmla="*/ 11 w 22"/>
                  <a:gd name="T17" fmla="*/ 6 h 23"/>
                  <a:gd name="T18" fmla="*/ 11 w 22"/>
                  <a:gd name="T19" fmla="*/ 3 h 23"/>
                  <a:gd name="T20" fmla="*/ 10 w 22"/>
                  <a:gd name="T21" fmla="*/ 2 h 23"/>
                  <a:gd name="T22" fmla="*/ 7 w 22"/>
                  <a:gd name="T23" fmla="*/ 0 h 23"/>
                  <a:gd name="T24" fmla="*/ 6 w 22"/>
                  <a:gd name="T25" fmla="*/ 0 h 23"/>
                  <a:gd name="T26" fmla="*/ 3 w 22"/>
                  <a:gd name="T27" fmla="*/ 0 h 23"/>
                  <a:gd name="T28" fmla="*/ 2 w 22"/>
                  <a:gd name="T29" fmla="*/ 2 h 23"/>
                  <a:gd name="T30" fmla="*/ 1 w 22"/>
                  <a:gd name="T31" fmla="*/ 3 h 23"/>
                  <a:gd name="T32" fmla="*/ 0 w 22"/>
                  <a:gd name="T33" fmla="*/ 6 h 23"/>
                  <a:gd name="T34" fmla="*/ 0 w 22"/>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3"/>
                  <a:gd name="T56" fmla="*/ 22 w 22"/>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3">
                    <a:moveTo>
                      <a:pt x="0" y="12"/>
                    </a:moveTo>
                    <a:lnTo>
                      <a:pt x="1" y="16"/>
                    </a:lnTo>
                    <a:lnTo>
                      <a:pt x="4" y="20"/>
                    </a:lnTo>
                    <a:lnTo>
                      <a:pt x="7" y="22"/>
                    </a:lnTo>
                    <a:lnTo>
                      <a:pt x="11" y="23"/>
                    </a:lnTo>
                    <a:lnTo>
                      <a:pt x="15" y="22"/>
                    </a:lnTo>
                    <a:lnTo>
                      <a:pt x="19" y="20"/>
                    </a:lnTo>
                    <a:lnTo>
                      <a:pt x="21" y="16"/>
                    </a:lnTo>
                    <a:lnTo>
                      <a:pt x="22" y="12"/>
                    </a:lnTo>
                    <a:lnTo>
                      <a:pt x="21" y="7"/>
                    </a:lnTo>
                    <a:lnTo>
                      <a:pt x="19" y="4"/>
                    </a:lnTo>
                    <a:lnTo>
                      <a:pt x="15" y="1"/>
                    </a:lnTo>
                    <a:lnTo>
                      <a:pt x="11" y="0"/>
                    </a:lnTo>
                    <a:lnTo>
                      <a:pt x="7" y="1"/>
                    </a:lnTo>
                    <a:lnTo>
                      <a:pt x="4" y="4"/>
                    </a:lnTo>
                    <a:lnTo>
                      <a:pt x="1" y="7"/>
                    </a:lnTo>
                    <a:lnTo>
                      <a:pt x="0" y="12"/>
                    </a:lnTo>
                    <a:close/>
                  </a:path>
                </a:pathLst>
              </a:custGeom>
              <a:solidFill>
                <a:srgbClr val="FF1C1E"/>
              </a:solidFill>
              <a:ln w="9525">
                <a:noFill/>
                <a:round/>
                <a:headEnd/>
                <a:tailEnd/>
              </a:ln>
            </p:spPr>
            <p:txBody>
              <a:bodyPr/>
              <a:lstStyle/>
              <a:p>
                <a:endParaRPr lang="en-US" sz="1725"/>
              </a:p>
            </p:txBody>
          </p:sp>
          <p:sp>
            <p:nvSpPr>
              <p:cNvPr id="5640" name="Freeform 371"/>
              <p:cNvSpPr>
                <a:spLocks/>
              </p:cNvSpPr>
              <p:nvPr/>
            </p:nvSpPr>
            <p:spPr bwMode="auto">
              <a:xfrm>
                <a:off x="4550" y="3243"/>
                <a:ext cx="12" cy="11"/>
              </a:xfrm>
              <a:custGeom>
                <a:avLst/>
                <a:gdLst>
                  <a:gd name="T0" fmla="*/ 0 w 24"/>
                  <a:gd name="T1" fmla="*/ 6 h 23"/>
                  <a:gd name="T2" fmla="*/ 1 w 24"/>
                  <a:gd name="T3" fmla="*/ 8 h 23"/>
                  <a:gd name="T4" fmla="*/ 2 w 24"/>
                  <a:gd name="T5" fmla="*/ 10 h 23"/>
                  <a:gd name="T6" fmla="*/ 3 w 24"/>
                  <a:gd name="T7" fmla="*/ 11 h 23"/>
                  <a:gd name="T8" fmla="*/ 6 w 24"/>
                  <a:gd name="T9" fmla="*/ 11 h 23"/>
                  <a:gd name="T10" fmla="*/ 9 w 24"/>
                  <a:gd name="T11" fmla="*/ 11 h 23"/>
                  <a:gd name="T12" fmla="*/ 10 w 24"/>
                  <a:gd name="T13" fmla="*/ 10 h 23"/>
                  <a:gd name="T14" fmla="*/ 11 w 24"/>
                  <a:gd name="T15" fmla="*/ 8 h 23"/>
                  <a:gd name="T16" fmla="*/ 12 w 24"/>
                  <a:gd name="T17" fmla="*/ 6 h 23"/>
                  <a:gd name="T18" fmla="*/ 11 w 24"/>
                  <a:gd name="T19" fmla="*/ 3 h 23"/>
                  <a:gd name="T20" fmla="*/ 10 w 24"/>
                  <a:gd name="T21" fmla="*/ 2 h 23"/>
                  <a:gd name="T22" fmla="*/ 9 w 24"/>
                  <a:gd name="T23" fmla="*/ 1 h 23"/>
                  <a:gd name="T24" fmla="*/ 6 w 24"/>
                  <a:gd name="T25" fmla="*/ 0 h 23"/>
                  <a:gd name="T26" fmla="*/ 3 w 24"/>
                  <a:gd name="T27" fmla="*/ 1 h 23"/>
                  <a:gd name="T28" fmla="*/ 2 w 24"/>
                  <a:gd name="T29" fmla="*/ 2 h 23"/>
                  <a:gd name="T30" fmla="*/ 1 w 24"/>
                  <a:gd name="T31" fmla="*/ 3 h 23"/>
                  <a:gd name="T32" fmla="*/ 0 w 24"/>
                  <a:gd name="T33" fmla="*/ 6 h 23"/>
                  <a:gd name="T34" fmla="*/ 0 w 24"/>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3"/>
                  <a:gd name="T56" fmla="*/ 24 w 24"/>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3">
                    <a:moveTo>
                      <a:pt x="0" y="12"/>
                    </a:moveTo>
                    <a:lnTo>
                      <a:pt x="2" y="17"/>
                    </a:lnTo>
                    <a:lnTo>
                      <a:pt x="4" y="20"/>
                    </a:lnTo>
                    <a:lnTo>
                      <a:pt x="7" y="22"/>
                    </a:lnTo>
                    <a:lnTo>
                      <a:pt x="12" y="23"/>
                    </a:lnTo>
                    <a:lnTo>
                      <a:pt x="17" y="22"/>
                    </a:lnTo>
                    <a:lnTo>
                      <a:pt x="20" y="20"/>
                    </a:lnTo>
                    <a:lnTo>
                      <a:pt x="22" y="17"/>
                    </a:lnTo>
                    <a:lnTo>
                      <a:pt x="24" y="12"/>
                    </a:lnTo>
                    <a:lnTo>
                      <a:pt x="22" y="7"/>
                    </a:lnTo>
                    <a:lnTo>
                      <a:pt x="20" y="4"/>
                    </a:lnTo>
                    <a:lnTo>
                      <a:pt x="17" y="2"/>
                    </a:lnTo>
                    <a:lnTo>
                      <a:pt x="12" y="0"/>
                    </a:lnTo>
                    <a:lnTo>
                      <a:pt x="7" y="2"/>
                    </a:lnTo>
                    <a:lnTo>
                      <a:pt x="4" y="4"/>
                    </a:lnTo>
                    <a:lnTo>
                      <a:pt x="2" y="7"/>
                    </a:lnTo>
                    <a:lnTo>
                      <a:pt x="0" y="12"/>
                    </a:lnTo>
                    <a:close/>
                  </a:path>
                </a:pathLst>
              </a:custGeom>
              <a:solidFill>
                <a:srgbClr val="FF1C1E"/>
              </a:solidFill>
              <a:ln w="9525">
                <a:noFill/>
                <a:round/>
                <a:headEnd/>
                <a:tailEnd/>
              </a:ln>
            </p:spPr>
            <p:txBody>
              <a:bodyPr/>
              <a:lstStyle/>
              <a:p>
                <a:endParaRPr lang="en-US" sz="1725"/>
              </a:p>
            </p:txBody>
          </p:sp>
          <p:sp>
            <p:nvSpPr>
              <p:cNvPr id="5641" name="Freeform 372"/>
              <p:cNvSpPr>
                <a:spLocks/>
              </p:cNvSpPr>
              <p:nvPr/>
            </p:nvSpPr>
            <p:spPr bwMode="auto">
              <a:xfrm>
                <a:off x="4552" y="3268"/>
                <a:ext cx="11" cy="12"/>
              </a:xfrm>
              <a:custGeom>
                <a:avLst/>
                <a:gdLst>
                  <a:gd name="T0" fmla="*/ 0 w 22"/>
                  <a:gd name="T1" fmla="*/ 6 h 23"/>
                  <a:gd name="T2" fmla="*/ 1 w 22"/>
                  <a:gd name="T3" fmla="*/ 8 h 23"/>
                  <a:gd name="T4" fmla="*/ 1 w 22"/>
                  <a:gd name="T5" fmla="*/ 10 h 23"/>
                  <a:gd name="T6" fmla="*/ 3 w 22"/>
                  <a:gd name="T7" fmla="*/ 11 h 23"/>
                  <a:gd name="T8" fmla="*/ 5 w 22"/>
                  <a:gd name="T9" fmla="*/ 12 h 23"/>
                  <a:gd name="T10" fmla="*/ 7 w 22"/>
                  <a:gd name="T11" fmla="*/ 11 h 23"/>
                  <a:gd name="T12" fmla="*/ 9 w 22"/>
                  <a:gd name="T13" fmla="*/ 10 h 23"/>
                  <a:gd name="T14" fmla="*/ 11 w 22"/>
                  <a:gd name="T15" fmla="*/ 8 h 23"/>
                  <a:gd name="T16" fmla="*/ 11 w 22"/>
                  <a:gd name="T17" fmla="*/ 6 h 23"/>
                  <a:gd name="T18" fmla="*/ 11 w 22"/>
                  <a:gd name="T19" fmla="*/ 4 h 23"/>
                  <a:gd name="T20" fmla="*/ 9 w 22"/>
                  <a:gd name="T21" fmla="*/ 2 h 23"/>
                  <a:gd name="T22" fmla="*/ 7 w 22"/>
                  <a:gd name="T23" fmla="*/ 1 h 23"/>
                  <a:gd name="T24" fmla="*/ 5 w 22"/>
                  <a:gd name="T25" fmla="*/ 0 h 23"/>
                  <a:gd name="T26" fmla="*/ 3 w 22"/>
                  <a:gd name="T27" fmla="*/ 1 h 23"/>
                  <a:gd name="T28" fmla="*/ 1 w 22"/>
                  <a:gd name="T29" fmla="*/ 2 h 23"/>
                  <a:gd name="T30" fmla="*/ 1 w 22"/>
                  <a:gd name="T31" fmla="*/ 4 h 23"/>
                  <a:gd name="T32" fmla="*/ 0 w 22"/>
                  <a:gd name="T33" fmla="*/ 6 h 23"/>
                  <a:gd name="T34" fmla="*/ 0 w 22"/>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3"/>
                  <a:gd name="T56" fmla="*/ 22 w 22"/>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3">
                    <a:moveTo>
                      <a:pt x="0" y="12"/>
                    </a:moveTo>
                    <a:lnTo>
                      <a:pt x="1" y="16"/>
                    </a:lnTo>
                    <a:lnTo>
                      <a:pt x="3" y="20"/>
                    </a:lnTo>
                    <a:lnTo>
                      <a:pt x="6" y="22"/>
                    </a:lnTo>
                    <a:lnTo>
                      <a:pt x="10" y="23"/>
                    </a:lnTo>
                    <a:lnTo>
                      <a:pt x="15" y="22"/>
                    </a:lnTo>
                    <a:lnTo>
                      <a:pt x="18" y="20"/>
                    </a:lnTo>
                    <a:lnTo>
                      <a:pt x="21" y="16"/>
                    </a:lnTo>
                    <a:lnTo>
                      <a:pt x="22" y="12"/>
                    </a:lnTo>
                    <a:lnTo>
                      <a:pt x="21" y="7"/>
                    </a:lnTo>
                    <a:lnTo>
                      <a:pt x="18" y="4"/>
                    </a:lnTo>
                    <a:lnTo>
                      <a:pt x="15" y="1"/>
                    </a:lnTo>
                    <a:lnTo>
                      <a:pt x="10" y="0"/>
                    </a:lnTo>
                    <a:lnTo>
                      <a:pt x="6" y="1"/>
                    </a:lnTo>
                    <a:lnTo>
                      <a:pt x="3" y="4"/>
                    </a:lnTo>
                    <a:lnTo>
                      <a:pt x="1" y="7"/>
                    </a:lnTo>
                    <a:lnTo>
                      <a:pt x="0" y="12"/>
                    </a:lnTo>
                    <a:close/>
                  </a:path>
                </a:pathLst>
              </a:custGeom>
              <a:solidFill>
                <a:srgbClr val="FF1C1E"/>
              </a:solidFill>
              <a:ln w="9525">
                <a:noFill/>
                <a:round/>
                <a:headEnd/>
                <a:tailEnd/>
              </a:ln>
            </p:spPr>
            <p:txBody>
              <a:bodyPr/>
              <a:lstStyle/>
              <a:p>
                <a:endParaRPr lang="en-US" sz="1725"/>
              </a:p>
            </p:txBody>
          </p:sp>
          <p:sp>
            <p:nvSpPr>
              <p:cNvPr id="5642" name="Freeform 373"/>
              <p:cNvSpPr>
                <a:spLocks/>
              </p:cNvSpPr>
              <p:nvPr/>
            </p:nvSpPr>
            <p:spPr bwMode="auto">
              <a:xfrm>
                <a:off x="4526" y="3185"/>
                <a:ext cx="12" cy="12"/>
              </a:xfrm>
              <a:custGeom>
                <a:avLst/>
                <a:gdLst>
                  <a:gd name="T0" fmla="*/ 0 w 23"/>
                  <a:gd name="T1" fmla="*/ 6 h 23"/>
                  <a:gd name="T2" fmla="*/ 1 w 23"/>
                  <a:gd name="T3" fmla="*/ 8 h 23"/>
                  <a:gd name="T4" fmla="*/ 2 w 23"/>
                  <a:gd name="T5" fmla="*/ 10 h 23"/>
                  <a:gd name="T6" fmla="*/ 4 w 23"/>
                  <a:gd name="T7" fmla="*/ 11 h 23"/>
                  <a:gd name="T8" fmla="*/ 6 w 23"/>
                  <a:gd name="T9" fmla="*/ 12 h 23"/>
                  <a:gd name="T10" fmla="*/ 8 w 23"/>
                  <a:gd name="T11" fmla="*/ 11 h 23"/>
                  <a:gd name="T12" fmla="*/ 10 w 23"/>
                  <a:gd name="T13" fmla="*/ 10 h 23"/>
                  <a:gd name="T14" fmla="*/ 11 w 23"/>
                  <a:gd name="T15" fmla="*/ 8 h 23"/>
                  <a:gd name="T16" fmla="*/ 12 w 23"/>
                  <a:gd name="T17" fmla="*/ 6 h 23"/>
                  <a:gd name="T18" fmla="*/ 11 w 23"/>
                  <a:gd name="T19" fmla="*/ 4 h 23"/>
                  <a:gd name="T20" fmla="*/ 10 w 23"/>
                  <a:gd name="T21" fmla="*/ 2 h 23"/>
                  <a:gd name="T22" fmla="*/ 8 w 23"/>
                  <a:gd name="T23" fmla="*/ 1 h 23"/>
                  <a:gd name="T24" fmla="*/ 6 w 23"/>
                  <a:gd name="T25" fmla="*/ 0 h 23"/>
                  <a:gd name="T26" fmla="*/ 4 w 23"/>
                  <a:gd name="T27" fmla="*/ 1 h 23"/>
                  <a:gd name="T28" fmla="*/ 2 w 23"/>
                  <a:gd name="T29" fmla="*/ 2 h 23"/>
                  <a:gd name="T30" fmla="*/ 1 w 23"/>
                  <a:gd name="T31" fmla="*/ 4 h 23"/>
                  <a:gd name="T32" fmla="*/ 0 w 23"/>
                  <a:gd name="T33" fmla="*/ 6 h 23"/>
                  <a:gd name="T34" fmla="*/ 0 w 23"/>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2"/>
                    </a:moveTo>
                    <a:lnTo>
                      <a:pt x="1" y="16"/>
                    </a:lnTo>
                    <a:lnTo>
                      <a:pt x="4" y="20"/>
                    </a:lnTo>
                    <a:lnTo>
                      <a:pt x="7" y="22"/>
                    </a:lnTo>
                    <a:lnTo>
                      <a:pt x="12" y="23"/>
                    </a:lnTo>
                    <a:lnTo>
                      <a:pt x="16" y="22"/>
                    </a:lnTo>
                    <a:lnTo>
                      <a:pt x="20" y="20"/>
                    </a:lnTo>
                    <a:lnTo>
                      <a:pt x="22" y="16"/>
                    </a:lnTo>
                    <a:lnTo>
                      <a:pt x="23" y="12"/>
                    </a:lnTo>
                    <a:lnTo>
                      <a:pt x="22" y="7"/>
                    </a:lnTo>
                    <a:lnTo>
                      <a:pt x="20" y="4"/>
                    </a:lnTo>
                    <a:lnTo>
                      <a:pt x="16" y="1"/>
                    </a:lnTo>
                    <a:lnTo>
                      <a:pt x="12" y="0"/>
                    </a:lnTo>
                    <a:lnTo>
                      <a:pt x="7" y="1"/>
                    </a:lnTo>
                    <a:lnTo>
                      <a:pt x="4" y="4"/>
                    </a:lnTo>
                    <a:lnTo>
                      <a:pt x="1" y="7"/>
                    </a:lnTo>
                    <a:lnTo>
                      <a:pt x="0" y="12"/>
                    </a:lnTo>
                    <a:close/>
                  </a:path>
                </a:pathLst>
              </a:custGeom>
              <a:solidFill>
                <a:srgbClr val="FF1C1E"/>
              </a:solidFill>
              <a:ln w="9525">
                <a:noFill/>
                <a:round/>
                <a:headEnd/>
                <a:tailEnd/>
              </a:ln>
            </p:spPr>
            <p:txBody>
              <a:bodyPr/>
              <a:lstStyle/>
              <a:p>
                <a:endParaRPr lang="en-US" sz="1725"/>
              </a:p>
            </p:txBody>
          </p:sp>
          <p:sp>
            <p:nvSpPr>
              <p:cNvPr id="5643" name="Freeform 374"/>
              <p:cNvSpPr>
                <a:spLocks/>
              </p:cNvSpPr>
              <p:nvPr/>
            </p:nvSpPr>
            <p:spPr bwMode="auto">
              <a:xfrm>
                <a:off x="4526" y="3210"/>
                <a:ext cx="12" cy="13"/>
              </a:xfrm>
              <a:custGeom>
                <a:avLst/>
                <a:gdLst>
                  <a:gd name="T0" fmla="*/ 0 w 23"/>
                  <a:gd name="T1" fmla="*/ 7 h 24"/>
                  <a:gd name="T2" fmla="*/ 1 w 23"/>
                  <a:gd name="T3" fmla="*/ 9 h 24"/>
                  <a:gd name="T4" fmla="*/ 2 w 23"/>
                  <a:gd name="T5" fmla="*/ 11 h 24"/>
                  <a:gd name="T6" fmla="*/ 4 w 23"/>
                  <a:gd name="T7" fmla="*/ 12 h 24"/>
                  <a:gd name="T8" fmla="*/ 6 w 23"/>
                  <a:gd name="T9" fmla="*/ 13 h 24"/>
                  <a:gd name="T10" fmla="*/ 8 w 23"/>
                  <a:gd name="T11" fmla="*/ 12 h 24"/>
                  <a:gd name="T12" fmla="*/ 10 w 23"/>
                  <a:gd name="T13" fmla="*/ 11 h 24"/>
                  <a:gd name="T14" fmla="*/ 11 w 23"/>
                  <a:gd name="T15" fmla="*/ 9 h 24"/>
                  <a:gd name="T16" fmla="*/ 12 w 23"/>
                  <a:gd name="T17" fmla="*/ 7 h 24"/>
                  <a:gd name="T18" fmla="*/ 11 w 23"/>
                  <a:gd name="T19" fmla="*/ 4 h 24"/>
                  <a:gd name="T20" fmla="*/ 10 w 23"/>
                  <a:gd name="T21" fmla="*/ 2 h 24"/>
                  <a:gd name="T22" fmla="*/ 8 w 23"/>
                  <a:gd name="T23" fmla="*/ 1 h 24"/>
                  <a:gd name="T24" fmla="*/ 6 w 23"/>
                  <a:gd name="T25" fmla="*/ 0 h 24"/>
                  <a:gd name="T26" fmla="*/ 4 w 23"/>
                  <a:gd name="T27" fmla="*/ 1 h 24"/>
                  <a:gd name="T28" fmla="*/ 2 w 23"/>
                  <a:gd name="T29" fmla="*/ 2 h 24"/>
                  <a:gd name="T30" fmla="*/ 1 w 23"/>
                  <a:gd name="T31" fmla="*/ 4 h 24"/>
                  <a:gd name="T32" fmla="*/ 0 w 23"/>
                  <a:gd name="T33" fmla="*/ 7 h 24"/>
                  <a:gd name="T34" fmla="*/ 0 w 23"/>
                  <a:gd name="T35" fmla="*/ 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4"/>
                  <a:gd name="T56" fmla="*/ 23 w 23"/>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4">
                    <a:moveTo>
                      <a:pt x="0" y="13"/>
                    </a:moveTo>
                    <a:lnTo>
                      <a:pt x="1" y="17"/>
                    </a:lnTo>
                    <a:lnTo>
                      <a:pt x="4" y="21"/>
                    </a:lnTo>
                    <a:lnTo>
                      <a:pt x="7" y="23"/>
                    </a:lnTo>
                    <a:lnTo>
                      <a:pt x="12" y="24"/>
                    </a:lnTo>
                    <a:lnTo>
                      <a:pt x="16" y="23"/>
                    </a:lnTo>
                    <a:lnTo>
                      <a:pt x="20" y="21"/>
                    </a:lnTo>
                    <a:lnTo>
                      <a:pt x="22" y="17"/>
                    </a:lnTo>
                    <a:lnTo>
                      <a:pt x="23" y="13"/>
                    </a:lnTo>
                    <a:lnTo>
                      <a:pt x="22" y="8"/>
                    </a:lnTo>
                    <a:lnTo>
                      <a:pt x="20" y="3"/>
                    </a:lnTo>
                    <a:lnTo>
                      <a:pt x="16" y="1"/>
                    </a:lnTo>
                    <a:lnTo>
                      <a:pt x="12" y="0"/>
                    </a:lnTo>
                    <a:lnTo>
                      <a:pt x="7" y="1"/>
                    </a:lnTo>
                    <a:lnTo>
                      <a:pt x="4" y="3"/>
                    </a:lnTo>
                    <a:lnTo>
                      <a:pt x="1" y="8"/>
                    </a:lnTo>
                    <a:lnTo>
                      <a:pt x="0" y="13"/>
                    </a:lnTo>
                    <a:close/>
                  </a:path>
                </a:pathLst>
              </a:custGeom>
              <a:solidFill>
                <a:srgbClr val="FF1C1E"/>
              </a:solidFill>
              <a:ln w="9525">
                <a:noFill/>
                <a:round/>
                <a:headEnd/>
                <a:tailEnd/>
              </a:ln>
            </p:spPr>
            <p:txBody>
              <a:bodyPr/>
              <a:lstStyle/>
              <a:p>
                <a:endParaRPr lang="en-US" sz="1725"/>
              </a:p>
            </p:txBody>
          </p:sp>
          <p:sp>
            <p:nvSpPr>
              <p:cNvPr id="5644" name="Freeform 375"/>
              <p:cNvSpPr>
                <a:spLocks/>
              </p:cNvSpPr>
              <p:nvPr/>
            </p:nvSpPr>
            <p:spPr bwMode="auto">
              <a:xfrm>
                <a:off x="4527" y="3238"/>
                <a:ext cx="12" cy="10"/>
              </a:xfrm>
              <a:custGeom>
                <a:avLst/>
                <a:gdLst>
                  <a:gd name="T0" fmla="*/ 0 w 23"/>
                  <a:gd name="T1" fmla="*/ 5 h 22"/>
                  <a:gd name="T2" fmla="*/ 1 w 23"/>
                  <a:gd name="T3" fmla="*/ 7 h 22"/>
                  <a:gd name="T4" fmla="*/ 2 w 23"/>
                  <a:gd name="T5" fmla="*/ 9 h 22"/>
                  <a:gd name="T6" fmla="*/ 4 w 23"/>
                  <a:gd name="T7" fmla="*/ 10 h 22"/>
                  <a:gd name="T8" fmla="*/ 6 w 23"/>
                  <a:gd name="T9" fmla="*/ 10 h 22"/>
                  <a:gd name="T10" fmla="*/ 9 w 23"/>
                  <a:gd name="T11" fmla="*/ 10 h 22"/>
                  <a:gd name="T12" fmla="*/ 10 w 23"/>
                  <a:gd name="T13" fmla="*/ 9 h 22"/>
                  <a:gd name="T14" fmla="*/ 11 w 23"/>
                  <a:gd name="T15" fmla="*/ 7 h 22"/>
                  <a:gd name="T16" fmla="*/ 12 w 23"/>
                  <a:gd name="T17" fmla="*/ 5 h 22"/>
                  <a:gd name="T18" fmla="*/ 11 w 23"/>
                  <a:gd name="T19" fmla="*/ 3 h 22"/>
                  <a:gd name="T20" fmla="*/ 10 w 23"/>
                  <a:gd name="T21" fmla="*/ 1 h 22"/>
                  <a:gd name="T22" fmla="*/ 9 w 23"/>
                  <a:gd name="T23" fmla="*/ 0 h 22"/>
                  <a:gd name="T24" fmla="*/ 6 w 23"/>
                  <a:gd name="T25" fmla="*/ 0 h 22"/>
                  <a:gd name="T26" fmla="*/ 4 w 23"/>
                  <a:gd name="T27" fmla="*/ 0 h 22"/>
                  <a:gd name="T28" fmla="*/ 2 w 23"/>
                  <a:gd name="T29" fmla="*/ 1 h 22"/>
                  <a:gd name="T30" fmla="*/ 1 w 23"/>
                  <a:gd name="T31" fmla="*/ 3 h 22"/>
                  <a:gd name="T32" fmla="*/ 0 w 23"/>
                  <a:gd name="T33" fmla="*/ 5 h 22"/>
                  <a:gd name="T34" fmla="*/ 0 w 23"/>
                  <a:gd name="T35" fmla="*/ 5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2"/>
                  <a:gd name="T56" fmla="*/ 23 w 23"/>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2">
                    <a:moveTo>
                      <a:pt x="0" y="12"/>
                    </a:moveTo>
                    <a:lnTo>
                      <a:pt x="2" y="16"/>
                    </a:lnTo>
                    <a:lnTo>
                      <a:pt x="4" y="20"/>
                    </a:lnTo>
                    <a:lnTo>
                      <a:pt x="7" y="21"/>
                    </a:lnTo>
                    <a:lnTo>
                      <a:pt x="12" y="22"/>
                    </a:lnTo>
                    <a:lnTo>
                      <a:pt x="17" y="21"/>
                    </a:lnTo>
                    <a:lnTo>
                      <a:pt x="20" y="20"/>
                    </a:lnTo>
                    <a:lnTo>
                      <a:pt x="22" y="16"/>
                    </a:lnTo>
                    <a:lnTo>
                      <a:pt x="23" y="12"/>
                    </a:lnTo>
                    <a:lnTo>
                      <a:pt x="22" y="7"/>
                    </a:lnTo>
                    <a:lnTo>
                      <a:pt x="20" y="3"/>
                    </a:lnTo>
                    <a:lnTo>
                      <a:pt x="17" y="1"/>
                    </a:lnTo>
                    <a:lnTo>
                      <a:pt x="12" y="0"/>
                    </a:lnTo>
                    <a:lnTo>
                      <a:pt x="7" y="1"/>
                    </a:lnTo>
                    <a:lnTo>
                      <a:pt x="4" y="3"/>
                    </a:lnTo>
                    <a:lnTo>
                      <a:pt x="2" y="7"/>
                    </a:lnTo>
                    <a:lnTo>
                      <a:pt x="0" y="12"/>
                    </a:lnTo>
                    <a:close/>
                  </a:path>
                </a:pathLst>
              </a:custGeom>
              <a:solidFill>
                <a:srgbClr val="FF1C1E"/>
              </a:solidFill>
              <a:ln w="9525">
                <a:noFill/>
                <a:round/>
                <a:headEnd/>
                <a:tailEnd/>
              </a:ln>
            </p:spPr>
            <p:txBody>
              <a:bodyPr/>
              <a:lstStyle/>
              <a:p>
                <a:endParaRPr lang="en-US" sz="1725"/>
              </a:p>
            </p:txBody>
          </p:sp>
          <p:sp>
            <p:nvSpPr>
              <p:cNvPr id="5645" name="Freeform 376"/>
              <p:cNvSpPr>
                <a:spLocks/>
              </p:cNvSpPr>
              <p:nvPr/>
            </p:nvSpPr>
            <p:spPr bwMode="auto">
              <a:xfrm>
                <a:off x="4528" y="3263"/>
                <a:ext cx="12" cy="11"/>
              </a:xfrm>
              <a:custGeom>
                <a:avLst/>
                <a:gdLst>
                  <a:gd name="T0" fmla="*/ 0 w 24"/>
                  <a:gd name="T1" fmla="*/ 5 h 23"/>
                  <a:gd name="T2" fmla="*/ 1 w 24"/>
                  <a:gd name="T3" fmla="*/ 8 h 23"/>
                  <a:gd name="T4" fmla="*/ 2 w 24"/>
                  <a:gd name="T5" fmla="*/ 9 h 23"/>
                  <a:gd name="T6" fmla="*/ 3 w 24"/>
                  <a:gd name="T7" fmla="*/ 11 h 23"/>
                  <a:gd name="T8" fmla="*/ 6 w 24"/>
                  <a:gd name="T9" fmla="*/ 11 h 23"/>
                  <a:gd name="T10" fmla="*/ 8 w 24"/>
                  <a:gd name="T11" fmla="*/ 11 h 23"/>
                  <a:gd name="T12" fmla="*/ 10 w 24"/>
                  <a:gd name="T13" fmla="*/ 9 h 23"/>
                  <a:gd name="T14" fmla="*/ 12 w 24"/>
                  <a:gd name="T15" fmla="*/ 8 h 23"/>
                  <a:gd name="T16" fmla="*/ 12 w 24"/>
                  <a:gd name="T17" fmla="*/ 5 h 23"/>
                  <a:gd name="T18" fmla="*/ 12 w 24"/>
                  <a:gd name="T19" fmla="*/ 3 h 23"/>
                  <a:gd name="T20" fmla="*/ 10 w 24"/>
                  <a:gd name="T21" fmla="*/ 1 h 23"/>
                  <a:gd name="T22" fmla="*/ 8 w 24"/>
                  <a:gd name="T23" fmla="*/ 0 h 23"/>
                  <a:gd name="T24" fmla="*/ 6 w 24"/>
                  <a:gd name="T25" fmla="*/ 0 h 23"/>
                  <a:gd name="T26" fmla="*/ 3 w 24"/>
                  <a:gd name="T27" fmla="*/ 0 h 23"/>
                  <a:gd name="T28" fmla="*/ 2 w 24"/>
                  <a:gd name="T29" fmla="*/ 1 h 23"/>
                  <a:gd name="T30" fmla="*/ 1 w 24"/>
                  <a:gd name="T31" fmla="*/ 3 h 23"/>
                  <a:gd name="T32" fmla="*/ 0 w 24"/>
                  <a:gd name="T33" fmla="*/ 5 h 23"/>
                  <a:gd name="T34" fmla="*/ 0 w 24"/>
                  <a:gd name="T35" fmla="*/ 5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3"/>
                  <a:gd name="T56" fmla="*/ 24 w 24"/>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3">
                    <a:moveTo>
                      <a:pt x="0" y="11"/>
                    </a:moveTo>
                    <a:lnTo>
                      <a:pt x="1" y="16"/>
                    </a:lnTo>
                    <a:lnTo>
                      <a:pt x="3" y="19"/>
                    </a:lnTo>
                    <a:lnTo>
                      <a:pt x="7" y="22"/>
                    </a:lnTo>
                    <a:lnTo>
                      <a:pt x="11" y="23"/>
                    </a:lnTo>
                    <a:lnTo>
                      <a:pt x="16" y="22"/>
                    </a:lnTo>
                    <a:lnTo>
                      <a:pt x="20" y="19"/>
                    </a:lnTo>
                    <a:lnTo>
                      <a:pt x="23" y="16"/>
                    </a:lnTo>
                    <a:lnTo>
                      <a:pt x="24" y="11"/>
                    </a:lnTo>
                    <a:lnTo>
                      <a:pt x="23" y="7"/>
                    </a:lnTo>
                    <a:lnTo>
                      <a:pt x="20" y="3"/>
                    </a:lnTo>
                    <a:lnTo>
                      <a:pt x="16" y="1"/>
                    </a:lnTo>
                    <a:lnTo>
                      <a:pt x="11" y="0"/>
                    </a:lnTo>
                    <a:lnTo>
                      <a:pt x="7" y="1"/>
                    </a:lnTo>
                    <a:lnTo>
                      <a:pt x="3" y="3"/>
                    </a:lnTo>
                    <a:lnTo>
                      <a:pt x="1" y="7"/>
                    </a:lnTo>
                    <a:lnTo>
                      <a:pt x="0" y="11"/>
                    </a:lnTo>
                    <a:close/>
                  </a:path>
                </a:pathLst>
              </a:custGeom>
              <a:solidFill>
                <a:srgbClr val="FF1C1E"/>
              </a:solidFill>
              <a:ln w="9525">
                <a:noFill/>
                <a:round/>
                <a:headEnd/>
                <a:tailEnd/>
              </a:ln>
            </p:spPr>
            <p:txBody>
              <a:bodyPr/>
              <a:lstStyle/>
              <a:p>
                <a:endParaRPr lang="en-US" sz="1725"/>
              </a:p>
            </p:txBody>
          </p:sp>
          <p:sp>
            <p:nvSpPr>
              <p:cNvPr id="5646" name="Freeform 377"/>
              <p:cNvSpPr>
                <a:spLocks/>
              </p:cNvSpPr>
              <p:nvPr/>
            </p:nvSpPr>
            <p:spPr bwMode="auto">
              <a:xfrm>
                <a:off x="4501" y="2988"/>
                <a:ext cx="12" cy="11"/>
              </a:xfrm>
              <a:custGeom>
                <a:avLst/>
                <a:gdLst>
                  <a:gd name="T0" fmla="*/ 0 w 24"/>
                  <a:gd name="T1" fmla="*/ 6 h 23"/>
                  <a:gd name="T2" fmla="*/ 1 w 24"/>
                  <a:gd name="T3" fmla="*/ 8 h 23"/>
                  <a:gd name="T4" fmla="*/ 2 w 24"/>
                  <a:gd name="T5" fmla="*/ 10 h 23"/>
                  <a:gd name="T6" fmla="*/ 3 w 24"/>
                  <a:gd name="T7" fmla="*/ 11 h 23"/>
                  <a:gd name="T8" fmla="*/ 6 w 24"/>
                  <a:gd name="T9" fmla="*/ 11 h 23"/>
                  <a:gd name="T10" fmla="*/ 8 w 24"/>
                  <a:gd name="T11" fmla="*/ 11 h 23"/>
                  <a:gd name="T12" fmla="*/ 10 w 24"/>
                  <a:gd name="T13" fmla="*/ 10 h 23"/>
                  <a:gd name="T14" fmla="*/ 12 w 24"/>
                  <a:gd name="T15" fmla="*/ 8 h 23"/>
                  <a:gd name="T16" fmla="*/ 12 w 24"/>
                  <a:gd name="T17" fmla="*/ 6 h 23"/>
                  <a:gd name="T18" fmla="*/ 12 w 24"/>
                  <a:gd name="T19" fmla="*/ 3 h 23"/>
                  <a:gd name="T20" fmla="*/ 10 w 24"/>
                  <a:gd name="T21" fmla="*/ 2 h 23"/>
                  <a:gd name="T22" fmla="*/ 8 w 24"/>
                  <a:gd name="T23" fmla="*/ 0 h 23"/>
                  <a:gd name="T24" fmla="*/ 6 w 24"/>
                  <a:gd name="T25" fmla="*/ 0 h 23"/>
                  <a:gd name="T26" fmla="*/ 3 w 24"/>
                  <a:gd name="T27" fmla="*/ 0 h 23"/>
                  <a:gd name="T28" fmla="*/ 2 w 24"/>
                  <a:gd name="T29" fmla="*/ 2 h 23"/>
                  <a:gd name="T30" fmla="*/ 1 w 24"/>
                  <a:gd name="T31" fmla="*/ 3 h 23"/>
                  <a:gd name="T32" fmla="*/ 0 w 24"/>
                  <a:gd name="T33" fmla="*/ 6 h 23"/>
                  <a:gd name="T34" fmla="*/ 0 w 24"/>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3"/>
                  <a:gd name="T56" fmla="*/ 24 w 24"/>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3">
                    <a:moveTo>
                      <a:pt x="0" y="12"/>
                    </a:moveTo>
                    <a:lnTo>
                      <a:pt x="1" y="16"/>
                    </a:lnTo>
                    <a:lnTo>
                      <a:pt x="3" y="20"/>
                    </a:lnTo>
                    <a:lnTo>
                      <a:pt x="6" y="22"/>
                    </a:lnTo>
                    <a:lnTo>
                      <a:pt x="11" y="23"/>
                    </a:lnTo>
                    <a:lnTo>
                      <a:pt x="16" y="22"/>
                    </a:lnTo>
                    <a:lnTo>
                      <a:pt x="20" y="20"/>
                    </a:lnTo>
                    <a:lnTo>
                      <a:pt x="23" y="16"/>
                    </a:lnTo>
                    <a:lnTo>
                      <a:pt x="24" y="12"/>
                    </a:lnTo>
                    <a:lnTo>
                      <a:pt x="23" y="7"/>
                    </a:lnTo>
                    <a:lnTo>
                      <a:pt x="20" y="4"/>
                    </a:lnTo>
                    <a:lnTo>
                      <a:pt x="16" y="1"/>
                    </a:lnTo>
                    <a:lnTo>
                      <a:pt x="11" y="0"/>
                    </a:lnTo>
                    <a:lnTo>
                      <a:pt x="6" y="1"/>
                    </a:lnTo>
                    <a:lnTo>
                      <a:pt x="3" y="4"/>
                    </a:lnTo>
                    <a:lnTo>
                      <a:pt x="1" y="7"/>
                    </a:lnTo>
                    <a:lnTo>
                      <a:pt x="0" y="12"/>
                    </a:lnTo>
                    <a:close/>
                  </a:path>
                </a:pathLst>
              </a:custGeom>
              <a:solidFill>
                <a:srgbClr val="FF1C1E"/>
              </a:solidFill>
              <a:ln w="9525">
                <a:noFill/>
                <a:round/>
                <a:headEnd/>
                <a:tailEnd/>
              </a:ln>
            </p:spPr>
            <p:txBody>
              <a:bodyPr/>
              <a:lstStyle/>
              <a:p>
                <a:endParaRPr lang="en-US" sz="1725"/>
              </a:p>
            </p:txBody>
          </p:sp>
          <p:sp>
            <p:nvSpPr>
              <p:cNvPr id="5647" name="Freeform 378"/>
              <p:cNvSpPr>
                <a:spLocks/>
              </p:cNvSpPr>
              <p:nvPr/>
            </p:nvSpPr>
            <p:spPr bwMode="auto">
              <a:xfrm>
                <a:off x="4525" y="2988"/>
                <a:ext cx="11" cy="11"/>
              </a:xfrm>
              <a:custGeom>
                <a:avLst/>
                <a:gdLst>
                  <a:gd name="T0" fmla="*/ 0 w 23"/>
                  <a:gd name="T1" fmla="*/ 6 h 23"/>
                  <a:gd name="T2" fmla="*/ 0 w 23"/>
                  <a:gd name="T3" fmla="*/ 8 h 23"/>
                  <a:gd name="T4" fmla="*/ 1 w 23"/>
                  <a:gd name="T5" fmla="*/ 10 h 23"/>
                  <a:gd name="T6" fmla="*/ 3 w 23"/>
                  <a:gd name="T7" fmla="*/ 11 h 23"/>
                  <a:gd name="T8" fmla="*/ 5 w 23"/>
                  <a:gd name="T9" fmla="*/ 11 h 23"/>
                  <a:gd name="T10" fmla="*/ 8 w 23"/>
                  <a:gd name="T11" fmla="*/ 11 h 23"/>
                  <a:gd name="T12" fmla="*/ 9 w 23"/>
                  <a:gd name="T13" fmla="*/ 10 h 23"/>
                  <a:gd name="T14" fmla="*/ 11 w 23"/>
                  <a:gd name="T15" fmla="*/ 8 h 23"/>
                  <a:gd name="T16" fmla="*/ 11 w 23"/>
                  <a:gd name="T17" fmla="*/ 6 h 23"/>
                  <a:gd name="T18" fmla="*/ 11 w 23"/>
                  <a:gd name="T19" fmla="*/ 3 h 23"/>
                  <a:gd name="T20" fmla="*/ 9 w 23"/>
                  <a:gd name="T21" fmla="*/ 2 h 23"/>
                  <a:gd name="T22" fmla="*/ 8 w 23"/>
                  <a:gd name="T23" fmla="*/ 0 h 23"/>
                  <a:gd name="T24" fmla="*/ 5 w 23"/>
                  <a:gd name="T25" fmla="*/ 0 h 23"/>
                  <a:gd name="T26" fmla="*/ 3 w 23"/>
                  <a:gd name="T27" fmla="*/ 0 h 23"/>
                  <a:gd name="T28" fmla="*/ 1 w 23"/>
                  <a:gd name="T29" fmla="*/ 2 h 23"/>
                  <a:gd name="T30" fmla="*/ 0 w 23"/>
                  <a:gd name="T31" fmla="*/ 3 h 23"/>
                  <a:gd name="T32" fmla="*/ 0 w 23"/>
                  <a:gd name="T33" fmla="*/ 6 h 23"/>
                  <a:gd name="T34" fmla="*/ 0 w 23"/>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2"/>
                    </a:moveTo>
                    <a:lnTo>
                      <a:pt x="1" y="16"/>
                    </a:lnTo>
                    <a:lnTo>
                      <a:pt x="3" y="20"/>
                    </a:lnTo>
                    <a:lnTo>
                      <a:pt x="7" y="22"/>
                    </a:lnTo>
                    <a:lnTo>
                      <a:pt x="11" y="23"/>
                    </a:lnTo>
                    <a:lnTo>
                      <a:pt x="16" y="22"/>
                    </a:lnTo>
                    <a:lnTo>
                      <a:pt x="19" y="20"/>
                    </a:lnTo>
                    <a:lnTo>
                      <a:pt x="22" y="16"/>
                    </a:lnTo>
                    <a:lnTo>
                      <a:pt x="23" y="12"/>
                    </a:lnTo>
                    <a:lnTo>
                      <a:pt x="22" y="7"/>
                    </a:lnTo>
                    <a:lnTo>
                      <a:pt x="19" y="4"/>
                    </a:lnTo>
                    <a:lnTo>
                      <a:pt x="16" y="1"/>
                    </a:lnTo>
                    <a:lnTo>
                      <a:pt x="11" y="0"/>
                    </a:lnTo>
                    <a:lnTo>
                      <a:pt x="7" y="1"/>
                    </a:lnTo>
                    <a:lnTo>
                      <a:pt x="3" y="4"/>
                    </a:lnTo>
                    <a:lnTo>
                      <a:pt x="1" y="7"/>
                    </a:lnTo>
                    <a:lnTo>
                      <a:pt x="0" y="12"/>
                    </a:lnTo>
                    <a:close/>
                  </a:path>
                </a:pathLst>
              </a:custGeom>
              <a:solidFill>
                <a:srgbClr val="FF1C1E"/>
              </a:solidFill>
              <a:ln w="9525">
                <a:noFill/>
                <a:round/>
                <a:headEnd/>
                <a:tailEnd/>
              </a:ln>
            </p:spPr>
            <p:txBody>
              <a:bodyPr/>
              <a:lstStyle/>
              <a:p>
                <a:endParaRPr lang="en-US" sz="1725"/>
              </a:p>
            </p:txBody>
          </p:sp>
          <p:sp>
            <p:nvSpPr>
              <p:cNvPr id="5648" name="Freeform 379"/>
              <p:cNvSpPr>
                <a:spLocks/>
              </p:cNvSpPr>
              <p:nvPr/>
            </p:nvSpPr>
            <p:spPr bwMode="auto">
              <a:xfrm>
                <a:off x="4547" y="2987"/>
                <a:ext cx="11" cy="11"/>
              </a:xfrm>
              <a:custGeom>
                <a:avLst/>
                <a:gdLst>
                  <a:gd name="T0" fmla="*/ 0 w 22"/>
                  <a:gd name="T1" fmla="*/ 5 h 22"/>
                  <a:gd name="T2" fmla="*/ 1 w 22"/>
                  <a:gd name="T3" fmla="*/ 7 h 22"/>
                  <a:gd name="T4" fmla="*/ 1 w 22"/>
                  <a:gd name="T5" fmla="*/ 9 h 22"/>
                  <a:gd name="T6" fmla="*/ 3 w 22"/>
                  <a:gd name="T7" fmla="*/ 11 h 22"/>
                  <a:gd name="T8" fmla="*/ 6 w 22"/>
                  <a:gd name="T9" fmla="*/ 11 h 22"/>
                  <a:gd name="T10" fmla="*/ 8 w 22"/>
                  <a:gd name="T11" fmla="*/ 11 h 22"/>
                  <a:gd name="T12" fmla="*/ 9 w 22"/>
                  <a:gd name="T13" fmla="*/ 9 h 22"/>
                  <a:gd name="T14" fmla="*/ 10 w 22"/>
                  <a:gd name="T15" fmla="*/ 7 h 22"/>
                  <a:gd name="T16" fmla="*/ 11 w 22"/>
                  <a:gd name="T17" fmla="*/ 5 h 22"/>
                  <a:gd name="T18" fmla="*/ 10 w 22"/>
                  <a:gd name="T19" fmla="*/ 3 h 22"/>
                  <a:gd name="T20" fmla="*/ 9 w 22"/>
                  <a:gd name="T21" fmla="*/ 1 h 22"/>
                  <a:gd name="T22" fmla="*/ 8 w 22"/>
                  <a:gd name="T23" fmla="*/ 1 h 22"/>
                  <a:gd name="T24" fmla="*/ 6 w 22"/>
                  <a:gd name="T25" fmla="*/ 0 h 22"/>
                  <a:gd name="T26" fmla="*/ 3 w 22"/>
                  <a:gd name="T27" fmla="*/ 1 h 22"/>
                  <a:gd name="T28" fmla="*/ 1 w 22"/>
                  <a:gd name="T29" fmla="*/ 1 h 22"/>
                  <a:gd name="T30" fmla="*/ 1 w 22"/>
                  <a:gd name="T31" fmla="*/ 3 h 22"/>
                  <a:gd name="T32" fmla="*/ 0 w 22"/>
                  <a:gd name="T33" fmla="*/ 5 h 22"/>
                  <a:gd name="T34" fmla="*/ 0 w 22"/>
                  <a:gd name="T35" fmla="*/ 5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2"/>
                  <a:gd name="T56" fmla="*/ 22 w 2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2">
                    <a:moveTo>
                      <a:pt x="0" y="10"/>
                    </a:moveTo>
                    <a:lnTo>
                      <a:pt x="1" y="15"/>
                    </a:lnTo>
                    <a:lnTo>
                      <a:pt x="3" y="18"/>
                    </a:lnTo>
                    <a:lnTo>
                      <a:pt x="7" y="21"/>
                    </a:lnTo>
                    <a:lnTo>
                      <a:pt x="11" y="22"/>
                    </a:lnTo>
                    <a:lnTo>
                      <a:pt x="16" y="21"/>
                    </a:lnTo>
                    <a:lnTo>
                      <a:pt x="18" y="18"/>
                    </a:lnTo>
                    <a:lnTo>
                      <a:pt x="20" y="15"/>
                    </a:lnTo>
                    <a:lnTo>
                      <a:pt x="22" y="10"/>
                    </a:lnTo>
                    <a:lnTo>
                      <a:pt x="20" y="6"/>
                    </a:lnTo>
                    <a:lnTo>
                      <a:pt x="18" y="3"/>
                    </a:lnTo>
                    <a:lnTo>
                      <a:pt x="16" y="1"/>
                    </a:lnTo>
                    <a:lnTo>
                      <a:pt x="11" y="0"/>
                    </a:lnTo>
                    <a:lnTo>
                      <a:pt x="7" y="1"/>
                    </a:lnTo>
                    <a:lnTo>
                      <a:pt x="3" y="3"/>
                    </a:lnTo>
                    <a:lnTo>
                      <a:pt x="1" y="6"/>
                    </a:lnTo>
                    <a:lnTo>
                      <a:pt x="0" y="10"/>
                    </a:lnTo>
                    <a:close/>
                  </a:path>
                </a:pathLst>
              </a:custGeom>
              <a:solidFill>
                <a:srgbClr val="FF1C1E"/>
              </a:solidFill>
              <a:ln w="9525">
                <a:noFill/>
                <a:round/>
                <a:headEnd/>
                <a:tailEnd/>
              </a:ln>
            </p:spPr>
            <p:txBody>
              <a:bodyPr/>
              <a:lstStyle/>
              <a:p>
                <a:endParaRPr lang="en-US" sz="1725"/>
              </a:p>
            </p:txBody>
          </p:sp>
          <p:sp>
            <p:nvSpPr>
              <p:cNvPr id="5649" name="Freeform 380"/>
              <p:cNvSpPr>
                <a:spLocks/>
              </p:cNvSpPr>
              <p:nvPr/>
            </p:nvSpPr>
            <p:spPr bwMode="auto">
              <a:xfrm>
                <a:off x="4497" y="3060"/>
                <a:ext cx="110" cy="121"/>
              </a:xfrm>
              <a:custGeom>
                <a:avLst/>
                <a:gdLst>
                  <a:gd name="T0" fmla="*/ 110 w 219"/>
                  <a:gd name="T1" fmla="*/ 8 h 241"/>
                  <a:gd name="T2" fmla="*/ 110 w 219"/>
                  <a:gd name="T3" fmla="*/ 111 h 241"/>
                  <a:gd name="T4" fmla="*/ 110 w 219"/>
                  <a:gd name="T5" fmla="*/ 121 h 241"/>
                  <a:gd name="T6" fmla="*/ 100 w 219"/>
                  <a:gd name="T7" fmla="*/ 120 h 241"/>
                  <a:gd name="T8" fmla="*/ 9 w 219"/>
                  <a:gd name="T9" fmla="*/ 110 h 241"/>
                  <a:gd name="T10" fmla="*/ 0 w 219"/>
                  <a:gd name="T11" fmla="*/ 110 h 241"/>
                  <a:gd name="T12" fmla="*/ 0 w 219"/>
                  <a:gd name="T13" fmla="*/ 102 h 241"/>
                  <a:gd name="T14" fmla="*/ 0 w 219"/>
                  <a:gd name="T15" fmla="*/ 8 h 241"/>
                  <a:gd name="T16" fmla="*/ 0 w 219"/>
                  <a:gd name="T17" fmla="*/ 0 h 241"/>
                  <a:gd name="T18" fmla="*/ 9 w 219"/>
                  <a:gd name="T19" fmla="*/ 0 h 241"/>
                  <a:gd name="T20" fmla="*/ 101 w 219"/>
                  <a:gd name="T21" fmla="*/ 0 h 241"/>
                  <a:gd name="T22" fmla="*/ 110 w 219"/>
                  <a:gd name="T23" fmla="*/ 0 h 241"/>
                  <a:gd name="T24" fmla="*/ 110 w 219"/>
                  <a:gd name="T25" fmla="*/ 8 h 2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9"/>
                  <a:gd name="T40" fmla="*/ 0 h 241"/>
                  <a:gd name="T41" fmla="*/ 219 w 219"/>
                  <a:gd name="T42" fmla="*/ 241 h 2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9" h="241">
                    <a:moveTo>
                      <a:pt x="219" y="16"/>
                    </a:moveTo>
                    <a:lnTo>
                      <a:pt x="219" y="221"/>
                    </a:lnTo>
                    <a:lnTo>
                      <a:pt x="219" y="241"/>
                    </a:lnTo>
                    <a:lnTo>
                      <a:pt x="200" y="239"/>
                    </a:lnTo>
                    <a:lnTo>
                      <a:pt x="17" y="220"/>
                    </a:lnTo>
                    <a:lnTo>
                      <a:pt x="0" y="219"/>
                    </a:lnTo>
                    <a:lnTo>
                      <a:pt x="0" y="204"/>
                    </a:lnTo>
                    <a:lnTo>
                      <a:pt x="0" y="16"/>
                    </a:lnTo>
                    <a:lnTo>
                      <a:pt x="0" y="0"/>
                    </a:lnTo>
                    <a:lnTo>
                      <a:pt x="18" y="0"/>
                    </a:lnTo>
                    <a:lnTo>
                      <a:pt x="202" y="0"/>
                    </a:lnTo>
                    <a:lnTo>
                      <a:pt x="219" y="0"/>
                    </a:lnTo>
                    <a:lnTo>
                      <a:pt x="219" y="16"/>
                    </a:lnTo>
                    <a:close/>
                  </a:path>
                </a:pathLst>
              </a:custGeom>
              <a:solidFill>
                <a:srgbClr val="000000"/>
              </a:solidFill>
              <a:ln w="9525">
                <a:noFill/>
                <a:round/>
                <a:headEnd/>
                <a:tailEnd/>
              </a:ln>
            </p:spPr>
            <p:txBody>
              <a:bodyPr/>
              <a:lstStyle/>
              <a:p>
                <a:endParaRPr lang="en-US" sz="1725"/>
              </a:p>
            </p:txBody>
          </p:sp>
          <p:sp>
            <p:nvSpPr>
              <p:cNvPr id="5650" name="Freeform 381"/>
              <p:cNvSpPr>
                <a:spLocks/>
              </p:cNvSpPr>
              <p:nvPr/>
            </p:nvSpPr>
            <p:spPr bwMode="auto">
              <a:xfrm>
                <a:off x="4506" y="3068"/>
                <a:ext cx="92" cy="103"/>
              </a:xfrm>
              <a:custGeom>
                <a:avLst/>
                <a:gdLst>
                  <a:gd name="T0" fmla="*/ 0 w 184"/>
                  <a:gd name="T1" fmla="*/ 0 h 205"/>
                  <a:gd name="T2" fmla="*/ 0 w 184"/>
                  <a:gd name="T3" fmla="*/ 94 h 205"/>
                  <a:gd name="T4" fmla="*/ 92 w 184"/>
                  <a:gd name="T5" fmla="*/ 103 h 205"/>
                  <a:gd name="T6" fmla="*/ 92 w 184"/>
                  <a:gd name="T7" fmla="*/ 0 h 205"/>
                  <a:gd name="T8" fmla="*/ 0 w 184"/>
                  <a:gd name="T9" fmla="*/ 0 h 205"/>
                  <a:gd name="T10" fmla="*/ 0 60000 65536"/>
                  <a:gd name="T11" fmla="*/ 0 60000 65536"/>
                  <a:gd name="T12" fmla="*/ 0 60000 65536"/>
                  <a:gd name="T13" fmla="*/ 0 60000 65536"/>
                  <a:gd name="T14" fmla="*/ 0 60000 65536"/>
                  <a:gd name="T15" fmla="*/ 0 w 184"/>
                  <a:gd name="T16" fmla="*/ 0 h 205"/>
                  <a:gd name="T17" fmla="*/ 184 w 184"/>
                  <a:gd name="T18" fmla="*/ 205 h 205"/>
                </a:gdLst>
                <a:ahLst/>
                <a:cxnLst>
                  <a:cxn ang="T10">
                    <a:pos x="T0" y="T1"/>
                  </a:cxn>
                  <a:cxn ang="T11">
                    <a:pos x="T2" y="T3"/>
                  </a:cxn>
                  <a:cxn ang="T12">
                    <a:pos x="T4" y="T5"/>
                  </a:cxn>
                  <a:cxn ang="T13">
                    <a:pos x="T6" y="T7"/>
                  </a:cxn>
                  <a:cxn ang="T14">
                    <a:pos x="T8" y="T9"/>
                  </a:cxn>
                </a:cxnLst>
                <a:rect l="T15" t="T16" r="T17" b="T18"/>
                <a:pathLst>
                  <a:path w="184" h="205">
                    <a:moveTo>
                      <a:pt x="0" y="0"/>
                    </a:moveTo>
                    <a:lnTo>
                      <a:pt x="0" y="188"/>
                    </a:lnTo>
                    <a:lnTo>
                      <a:pt x="184" y="205"/>
                    </a:lnTo>
                    <a:lnTo>
                      <a:pt x="184" y="0"/>
                    </a:lnTo>
                    <a:lnTo>
                      <a:pt x="0" y="0"/>
                    </a:lnTo>
                    <a:close/>
                  </a:path>
                </a:pathLst>
              </a:custGeom>
              <a:solidFill>
                <a:srgbClr val="00CCFF"/>
              </a:solidFill>
              <a:ln w="9525">
                <a:noFill/>
                <a:round/>
                <a:headEnd/>
                <a:tailEnd/>
              </a:ln>
            </p:spPr>
            <p:txBody>
              <a:bodyPr/>
              <a:lstStyle/>
              <a:p>
                <a:endParaRPr lang="en-US" sz="1725"/>
              </a:p>
            </p:txBody>
          </p:sp>
          <p:sp>
            <p:nvSpPr>
              <p:cNvPr id="5651" name="Freeform 382"/>
              <p:cNvSpPr>
                <a:spLocks/>
              </p:cNvSpPr>
              <p:nvPr/>
            </p:nvSpPr>
            <p:spPr bwMode="auto">
              <a:xfrm>
                <a:off x="4515" y="3083"/>
                <a:ext cx="16" cy="66"/>
              </a:xfrm>
              <a:custGeom>
                <a:avLst/>
                <a:gdLst>
                  <a:gd name="T0" fmla="*/ 4 w 31"/>
                  <a:gd name="T1" fmla="*/ 4 h 134"/>
                  <a:gd name="T2" fmla="*/ 4 w 31"/>
                  <a:gd name="T3" fmla="*/ 5 h 134"/>
                  <a:gd name="T4" fmla="*/ 3 w 31"/>
                  <a:gd name="T5" fmla="*/ 8 h 134"/>
                  <a:gd name="T6" fmla="*/ 1 w 31"/>
                  <a:gd name="T7" fmla="*/ 14 h 134"/>
                  <a:gd name="T8" fmla="*/ 0 w 31"/>
                  <a:gd name="T9" fmla="*/ 23 h 134"/>
                  <a:gd name="T10" fmla="*/ 0 w 31"/>
                  <a:gd name="T11" fmla="*/ 34 h 134"/>
                  <a:gd name="T12" fmla="*/ 0 w 31"/>
                  <a:gd name="T13" fmla="*/ 44 h 134"/>
                  <a:gd name="T14" fmla="*/ 0 w 31"/>
                  <a:gd name="T15" fmla="*/ 52 h 134"/>
                  <a:gd name="T16" fmla="*/ 0 w 31"/>
                  <a:gd name="T17" fmla="*/ 55 h 134"/>
                  <a:gd name="T18" fmla="*/ 0 w 31"/>
                  <a:gd name="T19" fmla="*/ 56 h 134"/>
                  <a:gd name="T20" fmla="*/ 1 w 31"/>
                  <a:gd name="T21" fmla="*/ 58 h 134"/>
                  <a:gd name="T22" fmla="*/ 3 w 31"/>
                  <a:gd name="T23" fmla="*/ 61 h 134"/>
                  <a:gd name="T24" fmla="*/ 7 w 31"/>
                  <a:gd name="T25" fmla="*/ 64 h 134"/>
                  <a:gd name="T26" fmla="*/ 10 w 31"/>
                  <a:gd name="T27" fmla="*/ 66 h 134"/>
                  <a:gd name="T28" fmla="*/ 13 w 31"/>
                  <a:gd name="T29" fmla="*/ 66 h 134"/>
                  <a:gd name="T30" fmla="*/ 15 w 31"/>
                  <a:gd name="T31" fmla="*/ 65 h 134"/>
                  <a:gd name="T32" fmla="*/ 16 w 31"/>
                  <a:gd name="T33" fmla="*/ 64 h 134"/>
                  <a:gd name="T34" fmla="*/ 16 w 31"/>
                  <a:gd name="T35" fmla="*/ 57 h 134"/>
                  <a:gd name="T36" fmla="*/ 10 w 31"/>
                  <a:gd name="T37" fmla="*/ 56 h 134"/>
                  <a:gd name="T38" fmla="*/ 10 w 31"/>
                  <a:gd name="T39" fmla="*/ 11 h 134"/>
                  <a:gd name="T40" fmla="*/ 16 w 31"/>
                  <a:gd name="T41" fmla="*/ 10 h 134"/>
                  <a:gd name="T42" fmla="*/ 16 w 31"/>
                  <a:gd name="T43" fmla="*/ 0 h 134"/>
                  <a:gd name="T44" fmla="*/ 14 w 31"/>
                  <a:gd name="T45" fmla="*/ 0 h 134"/>
                  <a:gd name="T46" fmla="*/ 11 w 31"/>
                  <a:gd name="T47" fmla="*/ 0 h 134"/>
                  <a:gd name="T48" fmla="*/ 7 w 31"/>
                  <a:gd name="T49" fmla="*/ 1 h 134"/>
                  <a:gd name="T50" fmla="*/ 4 w 31"/>
                  <a:gd name="T51" fmla="*/ 4 h 1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
                  <a:gd name="T79" fmla="*/ 0 h 134"/>
                  <a:gd name="T80" fmla="*/ 31 w 31"/>
                  <a:gd name="T81" fmla="*/ 134 h 1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 h="134">
                    <a:moveTo>
                      <a:pt x="8" y="9"/>
                    </a:moveTo>
                    <a:lnTo>
                      <a:pt x="7" y="11"/>
                    </a:lnTo>
                    <a:lnTo>
                      <a:pt x="5" y="16"/>
                    </a:lnTo>
                    <a:lnTo>
                      <a:pt x="1" y="28"/>
                    </a:lnTo>
                    <a:lnTo>
                      <a:pt x="0" y="46"/>
                    </a:lnTo>
                    <a:lnTo>
                      <a:pt x="0" y="69"/>
                    </a:lnTo>
                    <a:lnTo>
                      <a:pt x="0" y="90"/>
                    </a:lnTo>
                    <a:lnTo>
                      <a:pt x="0" y="105"/>
                    </a:lnTo>
                    <a:lnTo>
                      <a:pt x="0" y="111"/>
                    </a:lnTo>
                    <a:lnTo>
                      <a:pt x="0" y="113"/>
                    </a:lnTo>
                    <a:lnTo>
                      <a:pt x="2" y="118"/>
                    </a:lnTo>
                    <a:lnTo>
                      <a:pt x="6" y="123"/>
                    </a:lnTo>
                    <a:lnTo>
                      <a:pt x="13" y="130"/>
                    </a:lnTo>
                    <a:lnTo>
                      <a:pt x="20" y="134"/>
                    </a:lnTo>
                    <a:lnTo>
                      <a:pt x="26" y="134"/>
                    </a:lnTo>
                    <a:lnTo>
                      <a:pt x="30" y="132"/>
                    </a:lnTo>
                    <a:lnTo>
                      <a:pt x="31" y="130"/>
                    </a:lnTo>
                    <a:lnTo>
                      <a:pt x="31" y="115"/>
                    </a:lnTo>
                    <a:lnTo>
                      <a:pt x="19" y="113"/>
                    </a:lnTo>
                    <a:lnTo>
                      <a:pt x="19" y="23"/>
                    </a:lnTo>
                    <a:lnTo>
                      <a:pt x="31" y="21"/>
                    </a:lnTo>
                    <a:lnTo>
                      <a:pt x="31" y="0"/>
                    </a:lnTo>
                    <a:lnTo>
                      <a:pt x="28" y="0"/>
                    </a:lnTo>
                    <a:lnTo>
                      <a:pt x="22" y="0"/>
                    </a:lnTo>
                    <a:lnTo>
                      <a:pt x="14" y="3"/>
                    </a:lnTo>
                    <a:lnTo>
                      <a:pt x="8" y="9"/>
                    </a:lnTo>
                    <a:close/>
                  </a:path>
                </a:pathLst>
              </a:custGeom>
              <a:solidFill>
                <a:srgbClr val="000000"/>
              </a:solidFill>
              <a:ln w="9525">
                <a:noFill/>
                <a:round/>
                <a:headEnd/>
                <a:tailEnd/>
              </a:ln>
            </p:spPr>
            <p:txBody>
              <a:bodyPr/>
              <a:lstStyle/>
              <a:p>
                <a:endParaRPr lang="en-US" sz="1725"/>
              </a:p>
            </p:txBody>
          </p:sp>
          <p:sp>
            <p:nvSpPr>
              <p:cNvPr id="5652" name="Freeform 383"/>
              <p:cNvSpPr>
                <a:spLocks/>
              </p:cNvSpPr>
              <p:nvPr/>
            </p:nvSpPr>
            <p:spPr bwMode="auto">
              <a:xfrm>
                <a:off x="4644" y="2974"/>
                <a:ext cx="40" cy="12"/>
              </a:xfrm>
              <a:custGeom>
                <a:avLst/>
                <a:gdLst>
                  <a:gd name="T0" fmla="*/ 0 w 82"/>
                  <a:gd name="T1" fmla="*/ 5 h 25"/>
                  <a:gd name="T2" fmla="*/ 0 w 82"/>
                  <a:gd name="T3" fmla="*/ 4 h 25"/>
                  <a:gd name="T4" fmla="*/ 0 w 82"/>
                  <a:gd name="T5" fmla="*/ 4 h 25"/>
                  <a:gd name="T6" fmla="*/ 1 w 82"/>
                  <a:gd name="T7" fmla="*/ 2 h 25"/>
                  <a:gd name="T8" fmla="*/ 3 w 82"/>
                  <a:gd name="T9" fmla="*/ 1 h 25"/>
                  <a:gd name="T10" fmla="*/ 5 w 82"/>
                  <a:gd name="T11" fmla="*/ 0 h 25"/>
                  <a:gd name="T12" fmla="*/ 9 w 82"/>
                  <a:gd name="T13" fmla="*/ 0 h 25"/>
                  <a:gd name="T14" fmla="*/ 14 w 82"/>
                  <a:gd name="T15" fmla="*/ 0 h 25"/>
                  <a:gd name="T16" fmla="*/ 20 w 82"/>
                  <a:gd name="T17" fmla="*/ 1 h 25"/>
                  <a:gd name="T18" fmla="*/ 26 w 82"/>
                  <a:gd name="T19" fmla="*/ 2 h 25"/>
                  <a:gd name="T20" fmla="*/ 31 w 82"/>
                  <a:gd name="T21" fmla="*/ 4 h 25"/>
                  <a:gd name="T22" fmla="*/ 35 w 82"/>
                  <a:gd name="T23" fmla="*/ 5 h 25"/>
                  <a:gd name="T24" fmla="*/ 38 w 82"/>
                  <a:gd name="T25" fmla="*/ 6 h 25"/>
                  <a:gd name="T26" fmla="*/ 39 w 82"/>
                  <a:gd name="T27" fmla="*/ 8 h 25"/>
                  <a:gd name="T28" fmla="*/ 40 w 82"/>
                  <a:gd name="T29" fmla="*/ 9 h 25"/>
                  <a:gd name="T30" fmla="*/ 40 w 82"/>
                  <a:gd name="T31" fmla="*/ 10 h 25"/>
                  <a:gd name="T32" fmla="*/ 40 w 82"/>
                  <a:gd name="T33" fmla="*/ 12 h 25"/>
                  <a:gd name="T34" fmla="*/ 0 w 82"/>
                  <a:gd name="T35" fmla="*/ 5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25"/>
                  <a:gd name="T56" fmla="*/ 82 w 82"/>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25">
                    <a:moveTo>
                      <a:pt x="0" y="10"/>
                    </a:moveTo>
                    <a:lnTo>
                      <a:pt x="0" y="9"/>
                    </a:lnTo>
                    <a:lnTo>
                      <a:pt x="1" y="8"/>
                    </a:lnTo>
                    <a:lnTo>
                      <a:pt x="2" y="5"/>
                    </a:lnTo>
                    <a:lnTo>
                      <a:pt x="6" y="3"/>
                    </a:lnTo>
                    <a:lnTo>
                      <a:pt x="11" y="1"/>
                    </a:lnTo>
                    <a:lnTo>
                      <a:pt x="19" y="0"/>
                    </a:lnTo>
                    <a:lnTo>
                      <a:pt x="28" y="0"/>
                    </a:lnTo>
                    <a:lnTo>
                      <a:pt x="40" y="2"/>
                    </a:lnTo>
                    <a:lnTo>
                      <a:pt x="53" y="4"/>
                    </a:lnTo>
                    <a:lnTo>
                      <a:pt x="64" y="8"/>
                    </a:lnTo>
                    <a:lnTo>
                      <a:pt x="72" y="10"/>
                    </a:lnTo>
                    <a:lnTo>
                      <a:pt x="77" y="12"/>
                    </a:lnTo>
                    <a:lnTo>
                      <a:pt x="80" y="16"/>
                    </a:lnTo>
                    <a:lnTo>
                      <a:pt x="82" y="18"/>
                    </a:lnTo>
                    <a:lnTo>
                      <a:pt x="82" y="21"/>
                    </a:lnTo>
                    <a:lnTo>
                      <a:pt x="82" y="25"/>
                    </a:lnTo>
                    <a:lnTo>
                      <a:pt x="0" y="10"/>
                    </a:lnTo>
                    <a:close/>
                  </a:path>
                </a:pathLst>
              </a:custGeom>
              <a:solidFill>
                <a:srgbClr val="000000"/>
              </a:solidFill>
              <a:ln w="9525">
                <a:noFill/>
                <a:round/>
                <a:headEnd/>
                <a:tailEnd/>
              </a:ln>
            </p:spPr>
            <p:txBody>
              <a:bodyPr/>
              <a:lstStyle/>
              <a:p>
                <a:endParaRPr lang="en-US" sz="1725"/>
              </a:p>
            </p:txBody>
          </p:sp>
          <p:sp>
            <p:nvSpPr>
              <p:cNvPr id="5653" name="Freeform 384"/>
              <p:cNvSpPr>
                <a:spLocks/>
              </p:cNvSpPr>
              <p:nvPr/>
            </p:nvSpPr>
            <p:spPr bwMode="auto">
              <a:xfrm>
                <a:off x="4643" y="2991"/>
                <a:ext cx="41" cy="12"/>
              </a:xfrm>
              <a:custGeom>
                <a:avLst/>
                <a:gdLst>
                  <a:gd name="T0" fmla="*/ 0 w 82"/>
                  <a:gd name="T1" fmla="*/ 6 h 23"/>
                  <a:gd name="T2" fmla="*/ 0 w 82"/>
                  <a:gd name="T3" fmla="*/ 5 h 23"/>
                  <a:gd name="T4" fmla="*/ 1 w 82"/>
                  <a:gd name="T5" fmla="*/ 5 h 23"/>
                  <a:gd name="T6" fmla="*/ 1 w 82"/>
                  <a:gd name="T7" fmla="*/ 4 h 23"/>
                  <a:gd name="T8" fmla="*/ 3 w 82"/>
                  <a:gd name="T9" fmla="*/ 3 h 23"/>
                  <a:gd name="T10" fmla="*/ 5 w 82"/>
                  <a:gd name="T11" fmla="*/ 1 h 23"/>
                  <a:gd name="T12" fmla="*/ 9 w 82"/>
                  <a:gd name="T13" fmla="*/ 0 h 23"/>
                  <a:gd name="T14" fmla="*/ 13 w 82"/>
                  <a:gd name="T15" fmla="*/ 0 h 23"/>
                  <a:gd name="T16" fmla="*/ 20 w 82"/>
                  <a:gd name="T17" fmla="*/ 1 h 23"/>
                  <a:gd name="T18" fmla="*/ 26 w 82"/>
                  <a:gd name="T19" fmla="*/ 2 h 23"/>
                  <a:gd name="T20" fmla="*/ 31 w 82"/>
                  <a:gd name="T21" fmla="*/ 3 h 23"/>
                  <a:gd name="T22" fmla="*/ 35 w 82"/>
                  <a:gd name="T23" fmla="*/ 4 h 23"/>
                  <a:gd name="T24" fmla="*/ 38 w 82"/>
                  <a:gd name="T25" fmla="*/ 5 h 23"/>
                  <a:gd name="T26" fmla="*/ 40 w 82"/>
                  <a:gd name="T27" fmla="*/ 7 h 23"/>
                  <a:gd name="T28" fmla="*/ 41 w 82"/>
                  <a:gd name="T29" fmla="*/ 8 h 23"/>
                  <a:gd name="T30" fmla="*/ 41 w 82"/>
                  <a:gd name="T31" fmla="*/ 10 h 23"/>
                  <a:gd name="T32" fmla="*/ 41 w 82"/>
                  <a:gd name="T33" fmla="*/ 12 h 23"/>
                  <a:gd name="T34" fmla="*/ 0 w 82"/>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23"/>
                  <a:gd name="T56" fmla="*/ 82 w 82"/>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23">
                    <a:moveTo>
                      <a:pt x="0" y="12"/>
                    </a:moveTo>
                    <a:lnTo>
                      <a:pt x="0" y="10"/>
                    </a:lnTo>
                    <a:lnTo>
                      <a:pt x="1" y="9"/>
                    </a:lnTo>
                    <a:lnTo>
                      <a:pt x="2" y="7"/>
                    </a:lnTo>
                    <a:lnTo>
                      <a:pt x="5" y="5"/>
                    </a:lnTo>
                    <a:lnTo>
                      <a:pt x="10" y="2"/>
                    </a:lnTo>
                    <a:lnTo>
                      <a:pt x="17" y="0"/>
                    </a:lnTo>
                    <a:lnTo>
                      <a:pt x="26" y="0"/>
                    </a:lnTo>
                    <a:lnTo>
                      <a:pt x="40" y="1"/>
                    </a:lnTo>
                    <a:lnTo>
                      <a:pt x="53" y="4"/>
                    </a:lnTo>
                    <a:lnTo>
                      <a:pt x="63" y="6"/>
                    </a:lnTo>
                    <a:lnTo>
                      <a:pt x="70" y="8"/>
                    </a:lnTo>
                    <a:lnTo>
                      <a:pt x="76" y="10"/>
                    </a:lnTo>
                    <a:lnTo>
                      <a:pt x="79" y="13"/>
                    </a:lnTo>
                    <a:lnTo>
                      <a:pt x="81" y="16"/>
                    </a:lnTo>
                    <a:lnTo>
                      <a:pt x="82" y="20"/>
                    </a:lnTo>
                    <a:lnTo>
                      <a:pt x="82" y="23"/>
                    </a:lnTo>
                    <a:lnTo>
                      <a:pt x="0" y="12"/>
                    </a:lnTo>
                    <a:close/>
                  </a:path>
                </a:pathLst>
              </a:custGeom>
              <a:solidFill>
                <a:srgbClr val="000000"/>
              </a:solidFill>
              <a:ln w="9525">
                <a:noFill/>
                <a:round/>
                <a:headEnd/>
                <a:tailEnd/>
              </a:ln>
            </p:spPr>
            <p:txBody>
              <a:bodyPr/>
              <a:lstStyle/>
              <a:p>
                <a:endParaRPr lang="en-US" sz="1725"/>
              </a:p>
            </p:txBody>
          </p:sp>
          <p:sp>
            <p:nvSpPr>
              <p:cNvPr id="5654" name="Freeform 385"/>
              <p:cNvSpPr>
                <a:spLocks/>
              </p:cNvSpPr>
              <p:nvPr/>
            </p:nvSpPr>
            <p:spPr bwMode="auto">
              <a:xfrm>
                <a:off x="4644" y="3007"/>
                <a:ext cx="41" cy="11"/>
              </a:xfrm>
              <a:custGeom>
                <a:avLst/>
                <a:gdLst>
                  <a:gd name="T0" fmla="*/ 0 w 83"/>
                  <a:gd name="T1" fmla="*/ 6 h 22"/>
                  <a:gd name="T2" fmla="*/ 0 w 83"/>
                  <a:gd name="T3" fmla="*/ 6 h 22"/>
                  <a:gd name="T4" fmla="*/ 0 w 83"/>
                  <a:gd name="T5" fmla="*/ 6 h 22"/>
                  <a:gd name="T6" fmla="*/ 1 w 83"/>
                  <a:gd name="T7" fmla="*/ 4 h 22"/>
                  <a:gd name="T8" fmla="*/ 3 w 83"/>
                  <a:gd name="T9" fmla="*/ 3 h 22"/>
                  <a:gd name="T10" fmla="*/ 5 w 83"/>
                  <a:gd name="T11" fmla="*/ 1 h 22"/>
                  <a:gd name="T12" fmla="*/ 8 w 83"/>
                  <a:gd name="T13" fmla="*/ 1 h 22"/>
                  <a:gd name="T14" fmla="*/ 14 w 83"/>
                  <a:gd name="T15" fmla="*/ 0 h 22"/>
                  <a:gd name="T16" fmla="*/ 20 w 83"/>
                  <a:gd name="T17" fmla="*/ 1 h 22"/>
                  <a:gd name="T18" fmla="*/ 27 w 83"/>
                  <a:gd name="T19" fmla="*/ 2 h 22"/>
                  <a:gd name="T20" fmla="*/ 32 w 83"/>
                  <a:gd name="T21" fmla="*/ 3 h 22"/>
                  <a:gd name="T22" fmla="*/ 36 w 83"/>
                  <a:gd name="T23" fmla="*/ 3 h 22"/>
                  <a:gd name="T24" fmla="*/ 38 w 83"/>
                  <a:gd name="T25" fmla="*/ 5 h 22"/>
                  <a:gd name="T26" fmla="*/ 40 w 83"/>
                  <a:gd name="T27" fmla="*/ 6 h 22"/>
                  <a:gd name="T28" fmla="*/ 41 w 83"/>
                  <a:gd name="T29" fmla="*/ 7 h 22"/>
                  <a:gd name="T30" fmla="*/ 41 w 83"/>
                  <a:gd name="T31" fmla="*/ 10 h 22"/>
                  <a:gd name="T32" fmla="*/ 41 w 83"/>
                  <a:gd name="T33" fmla="*/ 11 h 22"/>
                  <a:gd name="T34" fmla="*/ 0 w 83"/>
                  <a:gd name="T35" fmla="*/ 6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22"/>
                  <a:gd name="T56" fmla="*/ 83 w 83"/>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22">
                    <a:moveTo>
                      <a:pt x="0" y="13"/>
                    </a:moveTo>
                    <a:lnTo>
                      <a:pt x="0" y="12"/>
                    </a:lnTo>
                    <a:lnTo>
                      <a:pt x="1" y="11"/>
                    </a:lnTo>
                    <a:lnTo>
                      <a:pt x="2" y="8"/>
                    </a:lnTo>
                    <a:lnTo>
                      <a:pt x="6" y="5"/>
                    </a:lnTo>
                    <a:lnTo>
                      <a:pt x="11" y="2"/>
                    </a:lnTo>
                    <a:lnTo>
                      <a:pt x="17" y="1"/>
                    </a:lnTo>
                    <a:lnTo>
                      <a:pt x="28" y="0"/>
                    </a:lnTo>
                    <a:lnTo>
                      <a:pt x="40" y="1"/>
                    </a:lnTo>
                    <a:lnTo>
                      <a:pt x="54" y="4"/>
                    </a:lnTo>
                    <a:lnTo>
                      <a:pt x="65" y="6"/>
                    </a:lnTo>
                    <a:lnTo>
                      <a:pt x="73" y="7"/>
                    </a:lnTo>
                    <a:lnTo>
                      <a:pt x="77" y="9"/>
                    </a:lnTo>
                    <a:lnTo>
                      <a:pt x="81" y="12"/>
                    </a:lnTo>
                    <a:lnTo>
                      <a:pt x="83" y="15"/>
                    </a:lnTo>
                    <a:lnTo>
                      <a:pt x="83" y="19"/>
                    </a:lnTo>
                    <a:lnTo>
                      <a:pt x="83" y="22"/>
                    </a:lnTo>
                    <a:lnTo>
                      <a:pt x="0" y="13"/>
                    </a:lnTo>
                    <a:close/>
                  </a:path>
                </a:pathLst>
              </a:custGeom>
              <a:solidFill>
                <a:srgbClr val="000000"/>
              </a:solidFill>
              <a:ln w="9525">
                <a:noFill/>
                <a:round/>
                <a:headEnd/>
                <a:tailEnd/>
              </a:ln>
            </p:spPr>
            <p:txBody>
              <a:bodyPr/>
              <a:lstStyle/>
              <a:p>
                <a:endParaRPr lang="en-US" sz="1725"/>
              </a:p>
            </p:txBody>
          </p:sp>
          <p:sp>
            <p:nvSpPr>
              <p:cNvPr id="5655" name="Freeform 386"/>
              <p:cNvSpPr>
                <a:spLocks/>
              </p:cNvSpPr>
              <p:nvPr/>
            </p:nvSpPr>
            <p:spPr bwMode="auto">
              <a:xfrm>
                <a:off x="4643" y="3022"/>
                <a:ext cx="43" cy="10"/>
              </a:xfrm>
              <a:custGeom>
                <a:avLst/>
                <a:gdLst>
                  <a:gd name="T0" fmla="*/ 0 w 86"/>
                  <a:gd name="T1" fmla="*/ 6 h 21"/>
                  <a:gd name="T2" fmla="*/ 0 w 86"/>
                  <a:gd name="T3" fmla="*/ 6 h 21"/>
                  <a:gd name="T4" fmla="*/ 1 w 86"/>
                  <a:gd name="T5" fmla="*/ 5 h 21"/>
                  <a:gd name="T6" fmla="*/ 1 w 86"/>
                  <a:gd name="T7" fmla="*/ 4 h 21"/>
                  <a:gd name="T8" fmla="*/ 3 w 86"/>
                  <a:gd name="T9" fmla="*/ 2 h 21"/>
                  <a:gd name="T10" fmla="*/ 5 w 86"/>
                  <a:gd name="T11" fmla="*/ 1 h 21"/>
                  <a:gd name="T12" fmla="*/ 9 w 86"/>
                  <a:gd name="T13" fmla="*/ 0 h 21"/>
                  <a:gd name="T14" fmla="*/ 14 w 86"/>
                  <a:gd name="T15" fmla="*/ 0 h 21"/>
                  <a:gd name="T16" fmla="*/ 22 w 86"/>
                  <a:gd name="T17" fmla="*/ 0 h 21"/>
                  <a:gd name="T18" fmla="*/ 28 w 86"/>
                  <a:gd name="T19" fmla="*/ 2 h 21"/>
                  <a:gd name="T20" fmla="*/ 34 w 86"/>
                  <a:gd name="T21" fmla="*/ 2 h 21"/>
                  <a:gd name="T22" fmla="*/ 38 w 86"/>
                  <a:gd name="T23" fmla="*/ 3 h 21"/>
                  <a:gd name="T24" fmla="*/ 41 w 86"/>
                  <a:gd name="T25" fmla="*/ 4 h 21"/>
                  <a:gd name="T26" fmla="*/ 42 w 86"/>
                  <a:gd name="T27" fmla="*/ 6 h 21"/>
                  <a:gd name="T28" fmla="*/ 43 w 86"/>
                  <a:gd name="T29" fmla="*/ 7 h 21"/>
                  <a:gd name="T30" fmla="*/ 43 w 86"/>
                  <a:gd name="T31" fmla="*/ 8 h 21"/>
                  <a:gd name="T32" fmla="*/ 43 w 86"/>
                  <a:gd name="T33" fmla="*/ 10 h 21"/>
                  <a:gd name="T34" fmla="*/ 0 w 86"/>
                  <a:gd name="T35" fmla="*/ 6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
                  <a:gd name="T55" fmla="*/ 0 h 21"/>
                  <a:gd name="T56" fmla="*/ 86 w 86"/>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 h="21">
                    <a:moveTo>
                      <a:pt x="0" y="13"/>
                    </a:moveTo>
                    <a:lnTo>
                      <a:pt x="0" y="12"/>
                    </a:lnTo>
                    <a:lnTo>
                      <a:pt x="1" y="10"/>
                    </a:lnTo>
                    <a:lnTo>
                      <a:pt x="2" y="8"/>
                    </a:lnTo>
                    <a:lnTo>
                      <a:pt x="6" y="5"/>
                    </a:lnTo>
                    <a:lnTo>
                      <a:pt x="10" y="2"/>
                    </a:lnTo>
                    <a:lnTo>
                      <a:pt x="18" y="1"/>
                    </a:lnTo>
                    <a:lnTo>
                      <a:pt x="29" y="0"/>
                    </a:lnTo>
                    <a:lnTo>
                      <a:pt x="43" y="1"/>
                    </a:lnTo>
                    <a:lnTo>
                      <a:pt x="56" y="4"/>
                    </a:lnTo>
                    <a:lnTo>
                      <a:pt x="67" y="5"/>
                    </a:lnTo>
                    <a:lnTo>
                      <a:pt x="75" y="7"/>
                    </a:lnTo>
                    <a:lnTo>
                      <a:pt x="81" y="9"/>
                    </a:lnTo>
                    <a:lnTo>
                      <a:pt x="84" y="12"/>
                    </a:lnTo>
                    <a:lnTo>
                      <a:pt x="86" y="14"/>
                    </a:lnTo>
                    <a:lnTo>
                      <a:pt x="86" y="17"/>
                    </a:lnTo>
                    <a:lnTo>
                      <a:pt x="86" y="21"/>
                    </a:lnTo>
                    <a:lnTo>
                      <a:pt x="0" y="13"/>
                    </a:lnTo>
                    <a:close/>
                  </a:path>
                </a:pathLst>
              </a:custGeom>
              <a:solidFill>
                <a:srgbClr val="000000"/>
              </a:solidFill>
              <a:ln w="9525">
                <a:noFill/>
                <a:round/>
                <a:headEnd/>
                <a:tailEnd/>
              </a:ln>
            </p:spPr>
            <p:txBody>
              <a:bodyPr/>
              <a:lstStyle/>
              <a:p>
                <a:endParaRPr lang="en-US" sz="1725"/>
              </a:p>
            </p:txBody>
          </p:sp>
          <p:sp>
            <p:nvSpPr>
              <p:cNvPr id="5656" name="Freeform 387"/>
              <p:cNvSpPr>
                <a:spLocks/>
              </p:cNvSpPr>
              <p:nvPr/>
            </p:nvSpPr>
            <p:spPr bwMode="auto">
              <a:xfrm>
                <a:off x="4643" y="3038"/>
                <a:ext cx="43" cy="9"/>
              </a:xfrm>
              <a:custGeom>
                <a:avLst/>
                <a:gdLst>
                  <a:gd name="T0" fmla="*/ 0 w 86"/>
                  <a:gd name="T1" fmla="*/ 7 h 17"/>
                  <a:gd name="T2" fmla="*/ 0 w 86"/>
                  <a:gd name="T3" fmla="*/ 6 h 17"/>
                  <a:gd name="T4" fmla="*/ 1 w 86"/>
                  <a:gd name="T5" fmla="*/ 6 h 17"/>
                  <a:gd name="T6" fmla="*/ 1 w 86"/>
                  <a:gd name="T7" fmla="*/ 5 h 17"/>
                  <a:gd name="T8" fmla="*/ 3 w 86"/>
                  <a:gd name="T9" fmla="*/ 3 h 17"/>
                  <a:gd name="T10" fmla="*/ 5 w 86"/>
                  <a:gd name="T11" fmla="*/ 2 h 17"/>
                  <a:gd name="T12" fmla="*/ 9 w 86"/>
                  <a:gd name="T13" fmla="*/ 1 h 17"/>
                  <a:gd name="T14" fmla="*/ 14 w 86"/>
                  <a:gd name="T15" fmla="*/ 0 h 17"/>
                  <a:gd name="T16" fmla="*/ 21 w 86"/>
                  <a:gd name="T17" fmla="*/ 0 h 17"/>
                  <a:gd name="T18" fmla="*/ 27 w 86"/>
                  <a:gd name="T19" fmla="*/ 1 h 17"/>
                  <a:gd name="T20" fmla="*/ 33 w 86"/>
                  <a:gd name="T21" fmla="*/ 1 h 17"/>
                  <a:gd name="T22" fmla="*/ 37 w 86"/>
                  <a:gd name="T23" fmla="*/ 2 h 17"/>
                  <a:gd name="T24" fmla="*/ 40 w 86"/>
                  <a:gd name="T25" fmla="*/ 3 h 17"/>
                  <a:gd name="T26" fmla="*/ 42 w 86"/>
                  <a:gd name="T27" fmla="*/ 4 h 17"/>
                  <a:gd name="T28" fmla="*/ 43 w 86"/>
                  <a:gd name="T29" fmla="*/ 5 h 17"/>
                  <a:gd name="T30" fmla="*/ 43 w 86"/>
                  <a:gd name="T31" fmla="*/ 7 h 17"/>
                  <a:gd name="T32" fmla="*/ 43 w 86"/>
                  <a:gd name="T33" fmla="*/ 9 h 17"/>
                  <a:gd name="T34" fmla="*/ 0 w 86"/>
                  <a:gd name="T35" fmla="*/ 7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
                  <a:gd name="T55" fmla="*/ 0 h 17"/>
                  <a:gd name="T56" fmla="*/ 86 w 86"/>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 h="17">
                    <a:moveTo>
                      <a:pt x="0" y="13"/>
                    </a:moveTo>
                    <a:lnTo>
                      <a:pt x="0" y="12"/>
                    </a:lnTo>
                    <a:lnTo>
                      <a:pt x="1" y="11"/>
                    </a:lnTo>
                    <a:lnTo>
                      <a:pt x="2" y="9"/>
                    </a:lnTo>
                    <a:lnTo>
                      <a:pt x="6" y="5"/>
                    </a:lnTo>
                    <a:lnTo>
                      <a:pt x="10" y="3"/>
                    </a:lnTo>
                    <a:lnTo>
                      <a:pt x="17" y="1"/>
                    </a:lnTo>
                    <a:lnTo>
                      <a:pt x="28" y="0"/>
                    </a:lnTo>
                    <a:lnTo>
                      <a:pt x="41" y="0"/>
                    </a:lnTo>
                    <a:lnTo>
                      <a:pt x="55" y="1"/>
                    </a:lnTo>
                    <a:lnTo>
                      <a:pt x="66" y="2"/>
                    </a:lnTo>
                    <a:lnTo>
                      <a:pt x="74" y="4"/>
                    </a:lnTo>
                    <a:lnTo>
                      <a:pt x="79" y="5"/>
                    </a:lnTo>
                    <a:lnTo>
                      <a:pt x="84" y="8"/>
                    </a:lnTo>
                    <a:lnTo>
                      <a:pt x="85" y="10"/>
                    </a:lnTo>
                    <a:lnTo>
                      <a:pt x="86" y="13"/>
                    </a:lnTo>
                    <a:lnTo>
                      <a:pt x="86" y="17"/>
                    </a:lnTo>
                    <a:lnTo>
                      <a:pt x="0" y="13"/>
                    </a:lnTo>
                    <a:close/>
                  </a:path>
                </a:pathLst>
              </a:custGeom>
              <a:solidFill>
                <a:srgbClr val="000000"/>
              </a:solidFill>
              <a:ln w="9525">
                <a:noFill/>
                <a:round/>
                <a:headEnd/>
                <a:tailEnd/>
              </a:ln>
            </p:spPr>
            <p:txBody>
              <a:bodyPr/>
              <a:lstStyle/>
              <a:p>
                <a:endParaRPr lang="en-US" sz="1725"/>
              </a:p>
            </p:txBody>
          </p:sp>
          <p:sp>
            <p:nvSpPr>
              <p:cNvPr id="5657" name="Freeform 388"/>
              <p:cNvSpPr>
                <a:spLocks/>
              </p:cNvSpPr>
              <p:nvPr/>
            </p:nvSpPr>
            <p:spPr bwMode="auto">
              <a:xfrm>
                <a:off x="4641" y="3052"/>
                <a:ext cx="42" cy="6"/>
              </a:xfrm>
              <a:custGeom>
                <a:avLst/>
                <a:gdLst>
                  <a:gd name="T0" fmla="*/ 0 w 84"/>
                  <a:gd name="T1" fmla="*/ 6 h 13"/>
                  <a:gd name="T2" fmla="*/ 0 w 84"/>
                  <a:gd name="T3" fmla="*/ 6 h 13"/>
                  <a:gd name="T4" fmla="*/ 1 w 84"/>
                  <a:gd name="T5" fmla="*/ 4 h 13"/>
                  <a:gd name="T6" fmla="*/ 1 w 84"/>
                  <a:gd name="T7" fmla="*/ 4 h 13"/>
                  <a:gd name="T8" fmla="*/ 3 w 84"/>
                  <a:gd name="T9" fmla="*/ 3 h 13"/>
                  <a:gd name="T10" fmla="*/ 5 w 84"/>
                  <a:gd name="T11" fmla="*/ 2 h 13"/>
                  <a:gd name="T12" fmla="*/ 9 w 84"/>
                  <a:gd name="T13" fmla="*/ 1 h 13"/>
                  <a:gd name="T14" fmla="*/ 13 w 84"/>
                  <a:gd name="T15" fmla="*/ 0 h 13"/>
                  <a:gd name="T16" fmla="*/ 20 w 84"/>
                  <a:gd name="T17" fmla="*/ 0 h 13"/>
                  <a:gd name="T18" fmla="*/ 27 w 84"/>
                  <a:gd name="T19" fmla="*/ 0 h 13"/>
                  <a:gd name="T20" fmla="*/ 32 w 84"/>
                  <a:gd name="T21" fmla="*/ 0 h 13"/>
                  <a:gd name="T22" fmla="*/ 36 w 84"/>
                  <a:gd name="T23" fmla="*/ 1 h 13"/>
                  <a:gd name="T24" fmla="*/ 39 w 84"/>
                  <a:gd name="T25" fmla="*/ 2 h 13"/>
                  <a:gd name="T26" fmla="*/ 41 w 84"/>
                  <a:gd name="T27" fmla="*/ 2 h 13"/>
                  <a:gd name="T28" fmla="*/ 41 w 84"/>
                  <a:gd name="T29" fmla="*/ 3 h 13"/>
                  <a:gd name="T30" fmla="*/ 42 w 84"/>
                  <a:gd name="T31" fmla="*/ 4 h 13"/>
                  <a:gd name="T32" fmla="*/ 42 w 84"/>
                  <a:gd name="T33" fmla="*/ 6 h 13"/>
                  <a:gd name="T34" fmla="*/ 0 w 84"/>
                  <a:gd name="T35" fmla="*/ 6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13"/>
                  <a:gd name="T56" fmla="*/ 84 w 84"/>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13">
                    <a:moveTo>
                      <a:pt x="0" y="12"/>
                    </a:moveTo>
                    <a:lnTo>
                      <a:pt x="0" y="12"/>
                    </a:lnTo>
                    <a:lnTo>
                      <a:pt x="1" y="9"/>
                    </a:lnTo>
                    <a:lnTo>
                      <a:pt x="2" y="8"/>
                    </a:lnTo>
                    <a:lnTo>
                      <a:pt x="5" y="6"/>
                    </a:lnTo>
                    <a:lnTo>
                      <a:pt x="10" y="4"/>
                    </a:lnTo>
                    <a:lnTo>
                      <a:pt x="17" y="2"/>
                    </a:lnTo>
                    <a:lnTo>
                      <a:pt x="27" y="0"/>
                    </a:lnTo>
                    <a:lnTo>
                      <a:pt x="40" y="0"/>
                    </a:lnTo>
                    <a:lnTo>
                      <a:pt x="54" y="0"/>
                    </a:lnTo>
                    <a:lnTo>
                      <a:pt x="64" y="1"/>
                    </a:lnTo>
                    <a:lnTo>
                      <a:pt x="72" y="2"/>
                    </a:lnTo>
                    <a:lnTo>
                      <a:pt x="78" y="4"/>
                    </a:lnTo>
                    <a:lnTo>
                      <a:pt x="81" y="5"/>
                    </a:lnTo>
                    <a:lnTo>
                      <a:pt x="82" y="7"/>
                    </a:lnTo>
                    <a:lnTo>
                      <a:pt x="84" y="9"/>
                    </a:lnTo>
                    <a:lnTo>
                      <a:pt x="84" y="13"/>
                    </a:lnTo>
                    <a:lnTo>
                      <a:pt x="0" y="12"/>
                    </a:lnTo>
                    <a:close/>
                  </a:path>
                </a:pathLst>
              </a:custGeom>
              <a:solidFill>
                <a:srgbClr val="000000"/>
              </a:solidFill>
              <a:ln w="9525">
                <a:noFill/>
                <a:round/>
                <a:headEnd/>
                <a:tailEnd/>
              </a:ln>
            </p:spPr>
            <p:txBody>
              <a:bodyPr/>
              <a:lstStyle/>
              <a:p>
                <a:endParaRPr lang="en-US" sz="1725"/>
              </a:p>
            </p:txBody>
          </p:sp>
          <p:sp>
            <p:nvSpPr>
              <p:cNvPr id="5658" name="Freeform 389"/>
              <p:cNvSpPr>
                <a:spLocks/>
              </p:cNvSpPr>
              <p:nvPr/>
            </p:nvSpPr>
            <p:spPr bwMode="auto">
              <a:xfrm>
                <a:off x="4696" y="2984"/>
                <a:ext cx="40" cy="11"/>
              </a:xfrm>
              <a:custGeom>
                <a:avLst/>
                <a:gdLst>
                  <a:gd name="T0" fmla="*/ 0 w 80"/>
                  <a:gd name="T1" fmla="*/ 4 h 23"/>
                  <a:gd name="T2" fmla="*/ 0 w 80"/>
                  <a:gd name="T3" fmla="*/ 4 h 23"/>
                  <a:gd name="T4" fmla="*/ 1 w 80"/>
                  <a:gd name="T5" fmla="*/ 3 h 23"/>
                  <a:gd name="T6" fmla="*/ 1 w 80"/>
                  <a:gd name="T7" fmla="*/ 3 h 23"/>
                  <a:gd name="T8" fmla="*/ 3 w 80"/>
                  <a:gd name="T9" fmla="*/ 2 h 23"/>
                  <a:gd name="T10" fmla="*/ 5 w 80"/>
                  <a:gd name="T11" fmla="*/ 0 h 23"/>
                  <a:gd name="T12" fmla="*/ 9 w 80"/>
                  <a:gd name="T13" fmla="*/ 0 h 23"/>
                  <a:gd name="T14" fmla="*/ 14 w 80"/>
                  <a:gd name="T15" fmla="*/ 0 h 23"/>
                  <a:gd name="T16" fmla="*/ 20 w 80"/>
                  <a:gd name="T17" fmla="*/ 1 h 23"/>
                  <a:gd name="T18" fmla="*/ 26 w 80"/>
                  <a:gd name="T19" fmla="*/ 2 h 23"/>
                  <a:gd name="T20" fmla="*/ 31 w 80"/>
                  <a:gd name="T21" fmla="*/ 3 h 23"/>
                  <a:gd name="T22" fmla="*/ 35 w 80"/>
                  <a:gd name="T23" fmla="*/ 4 h 23"/>
                  <a:gd name="T24" fmla="*/ 38 w 80"/>
                  <a:gd name="T25" fmla="*/ 6 h 23"/>
                  <a:gd name="T26" fmla="*/ 39 w 80"/>
                  <a:gd name="T27" fmla="*/ 7 h 23"/>
                  <a:gd name="T28" fmla="*/ 40 w 80"/>
                  <a:gd name="T29" fmla="*/ 8 h 23"/>
                  <a:gd name="T30" fmla="*/ 40 w 80"/>
                  <a:gd name="T31" fmla="*/ 10 h 23"/>
                  <a:gd name="T32" fmla="*/ 40 w 80"/>
                  <a:gd name="T33" fmla="*/ 11 h 23"/>
                  <a:gd name="T34" fmla="*/ 0 w 80"/>
                  <a:gd name="T35" fmla="*/ 4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23"/>
                  <a:gd name="T56" fmla="*/ 80 w 8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23">
                    <a:moveTo>
                      <a:pt x="0" y="9"/>
                    </a:moveTo>
                    <a:lnTo>
                      <a:pt x="0" y="8"/>
                    </a:lnTo>
                    <a:lnTo>
                      <a:pt x="1" y="7"/>
                    </a:lnTo>
                    <a:lnTo>
                      <a:pt x="2" y="6"/>
                    </a:lnTo>
                    <a:lnTo>
                      <a:pt x="6" y="4"/>
                    </a:lnTo>
                    <a:lnTo>
                      <a:pt x="10" y="1"/>
                    </a:lnTo>
                    <a:lnTo>
                      <a:pt x="18" y="0"/>
                    </a:lnTo>
                    <a:lnTo>
                      <a:pt x="28" y="1"/>
                    </a:lnTo>
                    <a:lnTo>
                      <a:pt x="40" y="2"/>
                    </a:lnTo>
                    <a:lnTo>
                      <a:pt x="53" y="5"/>
                    </a:lnTo>
                    <a:lnTo>
                      <a:pt x="62" y="7"/>
                    </a:lnTo>
                    <a:lnTo>
                      <a:pt x="70" y="9"/>
                    </a:lnTo>
                    <a:lnTo>
                      <a:pt x="75" y="12"/>
                    </a:lnTo>
                    <a:lnTo>
                      <a:pt x="77" y="14"/>
                    </a:lnTo>
                    <a:lnTo>
                      <a:pt x="80" y="17"/>
                    </a:lnTo>
                    <a:lnTo>
                      <a:pt x="80" y="20"/>
                    </a:lnTo>
                    <a:lnTo>
                      <a:pt x="80" y="23"/>
                    </a:lnTo>
                    <a:lnTo>
                      <a:pt x="0" y="9"/>
                    </a:lnTo>
                    <a:close/>
                  </a:path>
                </a:pathLst>
              </a:custGeom>
              <a:solidFill>
                <a:srgbClr val="000000"/>
              </a:solidFill>
              <a:ln w="9525">
                <a:noFill/>
                <a:round/>
                <a:headEnd/>
                <a:tailEnd/>
              </a:ln>
            </p:spPr>
            <p:txBody>
              <a:bodyPr/>
              <a:lstStyle/>
              <a:p>
                <a:endParaRPr lang="en-US" sz="1725"/>
              </a:p>
            </p:txBody>
          </p:sp>
          <p:sp>
            <p:nvSpPr>
              <p:cNvPr id="5659" name="Freeform 390"/>
              <p:cNvSpPr>
                <a:spLocks/>
              </p:cNvSpPr>
              <p:nvPr/>
            </p:nvSpPr>
            <p:spPr bwMode="auto">
              <a:xfrm>
                <a:off x="4695" y="2999"/>
                <a:ext cx="40" cy="10"/>
              </a:xfrm>
              <a:custGeom>
                <a:avLst/>
                <a:gdLst>
                  <a:gd name="T0" fmla="*/ 0 w 80"/>
                  <a:gd name="T1" fmla="*/ 5 h 21"/>
                  <a:gd name="T2" fmla="*/ 0 w 80"/>
                  <a:gd name="T3" fmla="*/ 4 h 21"/>
                  <a:gd name="T4" fmla="*/ 1 w 80"/>
                  <a:gd name="T5" fmla="*/ 4 h 21"/>
                  <a:gd name="T6" fmla="*/ 1 w 80"/>
                  <a:gd name="T7" fmla="*/ 3 h 21"/>
                  <a:gd name="T8" fmla="*/ 3 w 80"/>
                  <a:gd name="T9" fmla="*/ 2 h 21"/>
                  <a:gd name="T10" fmla="*/ 5 w 80"/>
                  <a:gd name="T11" fmla="*/ 1 h 21"/>
                  <a:gd name="T12" fmla="*/ 9 w 80"/>
                  <a:gd name="T13" fmla="*/ 0 h 21"/>
                  <a:gd name="T14" fmla="*/ 13 w 80"/>
                  <a:gd name="T15" fmla="*/ 0 h 21"/>
                  <a:gd name="T16" fmla="*/ 20 w 80"/>
                  <a:gd name="T17" fmla="*/ 0 h 21"/>
                  <a:gd name="T18" fmla="*/ 26 w 80"/>
                  <a:gd name="T19" fmla="*/ 2 h 21"/>
                  <a:gd name="T20" fmla="*/ 31 w 80"/>
                  <a:gd name="T21" fmla="*/ 3 h 21"/>
                  <a:gd name="T22" fmla="*/ 35 w 80"/>
                  <a:gd name="T23" fmla="*/ 3 h 21"/>
                  <a:gd name="T24" fmla="*/ 38 w 80"/>
                  <a:gd name="T25" fmla="*/ 4 h 21"/>
                  <a:gd name="T26" fmla="*/ 39 w 80"/>
                  <a:gd name="T27" fmla="*/ 6 h 21"/>
                  <a:gd name="T28" fmla="*/ 40 w 80"/>
                  <a:gd name="T29" fmla="*/ 7 h 21"/>
                  <a:gd name="T30" fmla="*/ 40 w 80"/>
                  <a:gd name="T31" fmla="*/ 8 h 21"/>
                  <a:gd name="T32" fmla="*/ 40 w 80"/>
                  <a:gd name="T33" fmla="*/ 10 h 21"/>
                  <a:gd name="T34" fmla="*/ 0 w 80"/>
                  <a:gd name="T35" fmla="*/ 5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21"/>
                  <a:gd name="T56" fmla="*/ 80 w 80"/>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21">
                    <a:moveTo>
                      <a:pt x="0" y="10"/>
                    </a:moveTo>
                    <a:lnTo>
                      <a:pt x="0" y="9"/>
                    </a:lnTo>
                    <a:lnTo>
                      <a:pt x="1" y="8"/>
                    </a:lnTo>
                    <a:lnTo>
                      <a:pt x="2" y="6"/>
                    </a:lnTo>
                    <a:lnTo>
                      <a:pt x="5" y="4"/>
                    </a:lnTo>
                    <a:lnTo>
                      <a:pt x="10" y="2"/>
                    </a:lnTo>
                    <a:lnTo>
                      <a:pt x="18" y="1"/>
                    </a:lnTo>
                    <a:lnTo>
                      <a:pt x="27" y="0"/>
                    </a:lnTo>
                    <a:lnTo>
                      <a:pt x="40" y="1"/>
                    </a:lnTo>
                    <a:lnTo>
                      <a:pt x="53" y="4"/>
                    </a:lnTo>
                    <a:lnTo>
                      <a:pt x="63" y="6"/>
                    </a:lnTo>
                    <a:lnTo>
                      <a:pt x="70" y="7"/>
                    </a:lnTo>
                    <a:lnTo>
                      <a:pt x="75" y="9"/>
                    </a:lnTo>
                    <a:lnTo>
                      <a:pt x="78" y="12"/>
                    </a:lnTo>
                    <a:lnTo>
                      <a:pt x="80" y="15"/>
                    </a:lnTo>
                    <a:lnTo>
                      <a:pt x="80" y="17"/>
                    </a:lnTo>
                    <a:lnTo>
                      <a:pt x="80" y="21"/>
                    </a:lnTo>
                    <a:lnTo>
                      <a:pt x="0" y="10"/>
                    </a:lnTo>
                    <a:close/>
                  </a:path>
                </a:pathLst>
              </a:custGeom>
              <a:solidFill>
                <a:srgbClr val="000000"/>
              </a:solidFill>
              <a:ln w="9525">
                <a:noFill/>
                <a:round/>
                <a:headEnd/>
                <a:tailEnd/>
              </a:ln>
            </p:spPr>
            <p:txBody>
              <a:bodyPr/>
              <a:lstStyle/>
              <a:p>
                <a:endParaRPr lang="en-US" sz="1725"/>
              </a:p>
            </p:txBody>
          </p:sp>
          <p:sp>
            <p:nvSpPr>
              <p:cNvPr id="5660" name="Freeform 391"/>
              <p:cNvSpPr>
                <a:spLocks/>
              </p:cNvSpPr>
              <p:nvPr/>
            </p:nvSpPr>
            <p:spPr bwMode="auto">
              <a:xfrm>
                <a:off x="4696" y="3013"/>
                <a:ext cx="40" cy="9"/>
              </a:xfrm>
              <a:custGeom>
                <a:avLst/>
                <a:gdLst>
                  <a:gd name="T0" fmla="*/ 0 w 81"/>
                  <a:gd name="T1" fmla="*/ 5 h 18"/>
                  <a:gd name="T2" fmla="*/ 0 w 81"/>
                  <a:gd name="T3" fmla="*/ 5 h 18"/>
                  <a:gd name="T4" fmla="*/ 0 w 81"/>
                  <a:gd name="T5" fmla="*/ 4 h 18"/>
                  <a:gd name="T6" fmla="*/ 1 w 81"/>
                  <a:gd name="T7" fmla="*/ 3 h 18"/>
                  <a:gd name="T8" fmla="*/ 3 w 81"/>
                  <a:gd name="T9" fmla="*/ 1 h 18"/>
                  <a:gd name="T10" fmla="*/ 5 w 81"/>
                  <a:gd name="T11" fmla="*/ 1 h 18"/>
                  <a:gd name="T12" fmla="*/ 8 w 81"/>
                  <a:gd name="T13" fmla="*/ 0 h 18"/>
                  <a:gd name="T14" fmla="*/ 14 w 81"/>
                  <a:gd name="T15" fmla="*/ 0 h 18"/>
                  <a:gd name="T16" fmla="*/ 20 w 81"/>
                  <a:gd name="T17" fmla="*/ 0 h 18"/>
                  <a:gd name="T18" fmla="*/ 26 w 81"/>
                  <a:gd name="T19" fmla="*/ 1 h 18"/>
                  <a:gd name="T20" fmla="*/ 31 w 81"/>
                  <a:gd name="T21" fmla="*/ 1 h 18"/>
                  <a:gd name="T22" fmla="*/ 35 w 81"/>
                  <a:gd name="T23" fmla="*/ 2 h 18"/>
                  <a:gd name="T24" fmla="*/ 37 w 81"/>
                  <a:gd name="T25" fmla="*/ 3 h 18"/>
                  <a:gd name="T26" fmla="*/ 39 w 81"/>
                  <a:gd name="T27" fmla="*/ 5 h 18"/>
                  <a:gd name="T28" fmla="*/ 40 w 81"/>
                  <a:gd name="T29" fmla="*/ 5 h 18"/>
                  <a:gd name="T30" fmla="*/ 40 w 81"/>
                  <a:gd name="T31" fmla="*/ 7 h 18"/>
                  <a:gd name="T32" fmla="*/ 40 w 81"/>
                  <a:gd name="T33" fmla="*/ 9 h 18"/>
                  <a:gd name="T34" fmla="*/ 0 w 81"/>
                  <a:gd name="T35" fmla="*/ 5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1"/>
                  <a:gd name="T55" fmla="*/ 0 h 18"/>
                  <a:gd name="T56" fmla="*/ 81 w 81"/>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1" h="18">
                    <a:moveTo>
                      <a:pt x="0" y="10"/>
                    </a:moveTo>
                    <a:lnTo>
                      <a:pt x="0" y="9"/>
                    </a:lnTo>
                    <a:lnTo>
                      <a:pt x="1" y="8"/>
                    </a:lnTo>
                    <a:lnTo>
                      <a:pt x="2" y="6"/>
                    </a:lnTo>
                    <a:lnTo>
                      <a:pt x="6" y="3"/>
                    </a:lnTo>
                    <a:lnTo>
                      <a:pt x="10" y="2"/>
                    </a:lnTo>
                    <a:lnTo>
                      <a:pt x="17" y="0"/>
                    </a:lnTo>
                    <a:lnTo>
                      <a:pt x="28" y="0"/>
                    </a:lnTo>
                    <a:lnTo>
                      <a:pt x="40" y="0"/>
                    </a:lnTo>
                    <a:lnTo>
                      <a:pt x="53" y="1"/>
                    </a:lnTo>
                    <a:lnTo>
                      <a:pt x="62" y="3"/>
                    </a:lnTo>
                    <a:lnTo>
                      <a:pt x="70" y="4"/>
                    </a:lnTo>
                    <a:lnTo>
                      <a:pt x="75" y="7"/>
                    </a:lnTo>
                    <a:lnTo>
                      <a:pt x="78" y="9"/>
                    </a:lnTo>
                    <a:lnTo>
                      <a:pt x="80" y="11"/>
                    </a:lnTo>
                    <a:lnTo>
                      <a:pt x="81" y="15"/>
                    </a:lnTo>
                    <a:lnTo>
                      <a:pt x="81" y="18"/>
                    </a:lnTo>
                    <a:lnTo>
                      <a:pt x="0" y="10"/>
                    </a:lnTo>
                    <a:close/>
                  </a:path>
                </a:pathLst>
              </a:custGeom>
              <a:solidFill>
                <a:srgbClr val="000000"/>
              </a:solidFill>
              <a:ln w="9525">
                <a:noFill/>
                <a:round/>
                <a:headEnd/>
                <a:tailEnd/>
              </a:ln>
            </p:spPr>
            <p:txBody>
              <a:bodyPr/>
              <a:lstStyle/>
              <a:p>
                <a:endParaRPr lang="en-US" sz="1725"/>
              </a:p>
            </p:txBody>
          </p:sp>
          <p:sp>
            <p:nvSpPr>
              <p:cNvPr id="5661" name="Freeform 392"/>
              <p:cNvSpPr>
                <a:spLocks/>
              </p:cNvSpPr>
              <p:nvPr/>
            </p:nvSpPr>
            <p:spPr bwMode="auto">
              <a:xfrm>
                <a:off x="4695" y="3026"/>
                <a:ext cx="42" cy="8"/>
              </a:xfrm>
              <a:custGeom>
                <a:avLst/>
                <a:gdLst>
                  <a:gd name="T0" fmla="*/ 0 w 84"/>
                  <a:gd name="T1" fmla="*/ 4 h 17"/>
                  <a:gd name="T2" fmla="*/ 0 w 84"/>
                  <a:gd name="T3" fmla="*/ 4 h 17"/>
                  <a:gd name="T4" fmla="*/ 1 w 84"/>
                  <a:gd name="T5" fmla="*/ 3 h 17"/>
                  <a:gd name="T6" fmla="*/ 1 w 84"/>
                  <a:gd name="T7" fmla="*/ 3 h 17"/>
                  <a:gd name="T8" fmla="*/ 3 w 84"/>
                  <a:gd name="T9" fmla="*/ 2 h 17"/>
                  <a:gd name="T10" fmla="*/ 5 w 84"/>
                  <a:gd name="T11" fmla="*/ 0 h 17"/>
                  <a:gd name="T12" fmla="*/ 9 w 84"/>
                  <a:gd name="T13" fmla="*/ 0 h 17"/>
                  <a:gd name="T14" fmla="*/ 13 w 84"/>
                  <a:gd name="T15" fmla="*/ 0 h 17"/>
                  <a:gd name="T16" fmla="*/ 21 w 84"/>
                  <a:gd name="T17" fmla="*/ 0 h 17"/>
                  <a:gd name="T18" fmla="*/ 27 w 84"/>
                  <a:gd name="T19" fmla="*/ 1 h 17"/>
                  <a:gd name="T20" fmla="*/ 32 w 84"/>
                  <a:gd name="T21" fmla="*/ 2 h 17"/>
                  <a:gd name="T22" fmla="*/ 36 w 84"/>
                  <a:gd name="T23" fmla="*/ 3 h 17"/>
                  <a:gd name="T24" fmla="*/ 39 w 84"/>
                  <a:gd name="T25" fmla="*/ 3 h 17"/>
                  <a:gd name="T26" fmla="*/ 41 w 84"/>
                  <a:gd name="T27" fmla="*/ 4 h 17"/>
                  <a:gd name="T28" fmla="*/ 42 w 84"/>
                  <a:gd name="T29" fmla="*/ 6 h 17"/>
                  <a:gd name="T30" fmla="*/ 42 w 84"/>
                  <a:gd name="T31" fmla="*/ 7 h 17"/>
                  <a:gd name="T32" fmla="*/ 42 w 84"/>
                  <a:gd name="T33" fmla="*/ 8 h 17"/>
                  <a:gd name="T34" fmla="*/ 0 w 84"/>
                  <a:gd name="T35" fmla="*/ 4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17"/>
                  <a:gd name="T56" fmla="*/ 84 w 84"/>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17">
                    <a:moveTo>
                      <a:pt x="0" y="9"/>
                    </a:moveTo>
                    <a:lnTo>
                      <a:pt x="0" y="9"/>
                    </a:lnTo>
                    <a:lnTo>
                      <a:pt x="1" y="7"/>
                    </a:lnTo>
                    <a:lnTo>
                      <a:pt x="2" y="6"/>
                    </a:lnTo>
                    <a:lnTo>
                      <a:pt x="6" y="4"/>
                    </a:lnTo>
                    <a:lnTo>
                      <a:pt x="10" y="1"/>
                    </a:lnTo>
                    <a:lnTo>
                      <a:pt x="18" y="0"/>
                    </a:lnTo>
                    <a:lnTo>
                      <a:pt x="27" y="0"/>
                    </a:lnTo>
                    <a:lnTo>
                      <a:pt x="41" y="1"/>
                    </a:lnTo>
                    <a:lnTo>
                      <a:pt x="54" y="2"/>
                    </a:lnTo>
                    <a:lnTo>
                      <a:pt x="64" y="4"/>
                    </a:lnTo>
                    <a:lnTo>
                      <a:pt x="72" y="6"/>
                    </a:lnTo>
                    <a:lnTo>
                      <a:pt x="78" y="7"/>
                    </a:lnTo>
                    <a:lnTo>
                      <a:pt x="82" y="9"/>
                    </a:lnTo>
                    <a:lnTo>
                      <a:pt x="83" y="12"/>
                    </a:lnTo>
                    <a:lnTo>
                      <a:pt x="84" y="15"/>
                    </a:lnTo>
                    <a:lnTo>
                      <a:pt x="84" y="17"/>
                    </a:lnTo>
                    <a:lnTo>
                      <a:pt x="0" y="9"/>
                    </a:lnTo>
                    <a:close/>
                  </a:path>
                </a:pathLst>
              </a:custGeom>
              <a:solidFill>
                <a:srgbClr val="000000"/>
              </a:solidFill>
              <a:ln w="9525">
                <a:noFill/>
                <a:round/>
                <a:headEnd/>
                <a:tailEnd/>
              </a:ln>
            </p:spPr>
            <p:txBody>
              <a:bodyPr/>
              <a:lstStyle/>
              <a:p>
                <a:endParaRPr lang="en-US" sz="1725"/>
              </a:p>
            </p:txBody>
          </p:sp>
          <p:sp>
            <p:nvSpPr>
              <p:cNvPr id="5662" name="Freeform 393"/>
              <p:cNvSpPr>
                <a:spLocks/>
              </p:cNvSpPr>
              <p:nvPr/>
            </p:nvSpPr>
            <p:spPr bwMode="auto">
              <a:xfrm>
                <a:off x="4695" y="3040"/>
                <a:ext cx="42" cy="7"/>
              </a:xfrm>
              <a:custGeom>
                <a:avLst/>
                <a:gdLst>
                  <a:gd name="T0" fmla="*/ 0 w 84"/>
                  <a:gd name="T1" fmla="*/ 5 h 15"/>
                  <a:gd name="T2" fmla="*/ 0 w 84"/>
                  <a:gd name="T3" fmla="*/ 5 h 15"/>
                  <a:gd name="T4" fmla="*/ 1 w 84"/>
                  <a:gd name="T5" fmla="*/ 4 h 15"/>
                  <a:gd name="T6" fmla="*/ 1 w 84"/>
                  <a:gd name="T7" fmla="*/ 3 h 15"/>
                  <a:gd name="T8" fmla="*/ 3 w 84"/>
                  <a:gd name="T9" fmla="*/ 2 h 15"/>
                  <a:gd name="T10" fmla="*/ 5 w 84"/>
                  <a:gd name="T11" fmla="*/ 1 h 15"/>
                  <a:gd name="T12" fmla="*/ 9 w 84"/>
                  <a:gd name="T13" fmla="*/ 0 h 15"/>
                  <a:gd name="T14" fmla="*/ 13 w 84"/>
                  <a:gd name="T15" fmla="*/ 0 h 15"/>
                  <a:gd name="T16" fmla="*/ 21 w 84"/>
                  <a:gd name="T17" fmla="*/ 0 h 15"/>
                  <a:gd name="T18" fmla="*/ 27 w 84"/>
                  <a:gd name="T19" fmla="*/ 0 h 15"/>
                  <a:gd name="T20" fmla="*/ 32 w 84"/>
                  <a:gd name="T21" fmla="*/ 1 h 15"/>
                  <a:gd name="T22" fmla="*/ 36 w 84"/>
                  <a:gd name="T23" fmla="*/ 1 h 15"/>
                  <a:gd name="T24" fmla="*/ 39 w 84"/>
                  <a:gd name="T25" fmla="*/ 2 h 15"/>
                  <a:gd name="T26" fmla="*/ 41 w 84"/>
                  <a:gd name="T27" fmla="*/ 3 h 15"/>
                  <a:gd name="T28" fmla="*/ 42 w 84"/>
                  <a:gd name="T29" fmla="*/ 4 h 15"/>
                  <a:gd name="T30" fmla="*/ 42 w 84"/>
                  <a:gd name="T31" fmla="*/ 5 h 15"/>
                  <a:gd name="T32" fmla="*/ 42 w 84"/>
                  <a:gd name="T33" fmla="*/ 7 h 15"/>
                  <a:gd name="T34" fmla="*/ 0 w 8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15"/>
                  <a:gd name="T56" fmla="*/ 84 w 8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15">
                    <a:moveTo>
                      <a:pt x="0" y="10"/>
                    </a:moveTo>
                    <a:lnTo>
                      <a:pt x="0" y="10"/>
                    </a:lnTo>
                    <a:lnTo>
                      <a:pt x="1" y="8"/>
                    </a:lnTo>
                    <a:lnTo>
                      <a:pt x="2" y="7"/>
                    </a:lnTo>
                    <a:lnTo>
                      <a:pt x="6" y="5"/>
                    </a:lnTo>
                    <a:lnTo>
                      <a:pt x="10" y="2"/>
                    </a:lnTo>
                    <a:lnTo>
                      <a:pt x="18" y="1"/>
                    </a:lnTo>
                    <a:lnTo>
                      <a:pt x="27" y="0"/>
                    </a:lnTo>
                    <a:lnTo>
                      <a:pt x="41" y="0"/>
                    </a:lnTo>
                    <a:lnTo>
                      <a:pt x="54" y="1"/>
                    </a:lnTo>
                    <a:lnTo>
                      <a:pt x="64" y="2"/>
                    </a:lnTo>
                    <a:lnTo>
                      <a:pt x="72" y="3"/>
                    </a:lnTo>
                    <a:lnTo>
                      <a:pt x="78" y="5"/>
                    </a:lnTo>
                    <a:lnTo>
                      <a:pt x="82" y="7"/>
                    </a:lnTo>
                    <a:lnTo>
                      <a:pt x="83" y="9"/>
                    </a:lnTo>
                    <a:lnTo>
                      <a:pt x="84" y="11"/>
                    </a:lnTo>
                    <a:lnTo>
                      <a:pt x="84" y="15"/>
                    </a:lnTo>
                    <a:lnTo>
                      <a:pt x="0" y="10"/>
                    </a:lnTo>
                    <a:close/>
                  </a:path>
                </a:pathLst>
              </a:custGeom>
              <a:solidFill>
                <a:srgbClr val="000000"/>
              </a:solidFill>
              <a:ln w="9525">
                <a:noFill/>
                <a:round/>
                <a:headEnd/>
                <a:tailEnd/>
              </a:ln>
            </p:spPr>
            <p:txBody>
              <a:bodyPr/>
              <a:lstStyle/>
              <a:p>
                <a:endParaRPr lang="en-US" sz="1725"/>
              </a:p>
            </p:txBody>
          </p:sp>
          <p:sp>
            <p:nvSpPr>
              <p:cNvPr id="5663" name="Freeform 394"/>
              <p:cNvSpPr>
                <a:spLocks/>
              </p:cNvSpPr>
              <p:nvPr/>
            </p:nvSpPr>
            <p:spPr bwMode="auto">
              <a:xfrm>
                <a:off x="4694" y="3052"/>
                <a:ext cx="41" cy="5"/>
              </a:xfrm>
              <a:custGeom>
                <a:avLst/>
                <a:gdLst>
                  <a:gd name="T0" fmla="*/ 0 w 83"/>
                  <a:gd name="T1" fmla="*/ 4 h 11"/>
                  <a:gd name="T2" fmla="*/ 0 w 83"/>
                  <a:gd name="T3" fmla="*/ 4 h 11"/>
                  <a:gd name="T4" fmla="*/ 1 w 83"/>
                  <a:gd name="T5" fmla="*/ 4 h 11"/>
                  <a:gd name="T6" fmla="*/ 1 w 83"/>
                  <a:gd name="T7" fmla="*/ 3 h 11"/>
                  <a:gd name="T8" fmla="*/ 2 w 83"/>
                  <a:gd name="T9" fmla="*/ 2 h 11"/>
                  <a:gd name="T10" fmla="*/ 5 w 83"/>
                  <a:gd name="T11" fmla="*/ 1 h 11"/>
                  <a:gd name="T12" fmla="*/ 8 w 83"/>
                  <a:gd name="T13" fmla="*/ 0 h 11"/>
                  <a:gd name="T14" fmla="*/ 13 w 83"/>
                  <a:gd name="T15" fmla="*/ 0 h 11"/>
                  <a:gd name="T16" fmla="*/ 20 w 83"/>
                  <a:gd name="T17" fmla="*/ 0 h 11"/>
                  <a:gd name="T18" fmla="*/ 26 w 83"/>
                  <a:gd name="T19" fmla="*/ 0 h 11"/>
                  <a:gd name="T20" fmla="*/ 31 w 83"/>
                  <a:gd name="T21" fmla="*/ 0 h 11"/>
                  <a:gd name="T22" fmla="*/ 35 w 83"/>
                  <a:gd name="T23" fmla="*/ 0 h 11"/>
                  <a:gd name="T24" fmla="*/ 38 w 83"/>
                  <a:gd name="T25" fmla="*/ 1 h 11"/>
                  <a:gd name="T26" fmla="*/ 40 w 83"/>
                  <a:gd name="T27" fmla="*/ 2 h 11"/>
                  <a:gd name="T28" fmla="*/ 41 w 83"/>
                  <a:gd name="T29" fmla="*/ 3 h 11"/>
                  <a:gd name="T30" fmla="*/ 41 w 83"/>
                  <a:gd name="T31" fmla="*/ 4 h 11"/>
                  <a:gd name="T32" fmla="*/ 41 w 83"/>
                  <a:gd name="T33" fmla="*/ 5 h 11"/>
                  <a:gd name="T34" fmla="*/ 0 w 83"/>
                  <a:gd name="T35" fmla="*/ 4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11"/>
                  <a:gd name="T56" fmla="*/ 83 w 83"/>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11">
                    <a:moveTo>
                      <a:pt x="0" y="9"/>
                    </a:moveTo>
                    <a:lnTo>
                      <a:pt x="0" y="9"/>
                    </a:lnTo>
                    <a:lnTo>
                      <a:pt x="2" y="8"/>
                    </a:lnTo>
                    <a:lnTo>
                      <a:pt x="3" y="6"/>
                    </a:lnTo>
                    <a:lnTo>
                      <a:pt x="5" y="5"/>
                    </a:lnTo>
                    <a:lnTo>
                      <a:pt x="10" y="2"/>
                    </a:lnTo>
                    <a:lnTo>
                      <a:pt x="17" y="1"/>
                    </a:lnTo>
                    <a:lnTo>
                      <a:pt x="27" y="0"/>
                    </a:lnTo>
                    <a:lnTo>
                      <a:pt x="40" y="0"/>
                    </a:lnTo>
                    <a:lnTo>
                      <a:pt x="52" y="0"/>
                    </a:lnTo>
                    <a:lnTo>
                      <a:pt x="63" y="1"/>
                    </a:lnTo>
                    <a:lnTo>
                      <a:pt x="71" y="1"/>
                    </a:lnTo>
                    <a:lnTo>
                      <a:pt x="76" y="2"/>
                    </a:lnTo>
                    <a:lnTo>
                      <a:pt x="80" y="5"/>
                    </a:lnTo>
                    <a:lnTo>
                      <a:pt x="82" y="6"/>
                    </a:lnTo>
                    <a:lnTo>
                      <a:pt x="83" y="8"/>
                    </a:lnTo>
                    <a:lnTo>
                      <a:pt x="83" y="11"/>
                    </a:lnTo>
                    <a:lnTo>
                      <a:pt x="0" y="9"/>
                    </a:lnTo>
                    <a:close/>
                  </a:path>
                </a:pathLst>
              </a:custGeom>
              <a:solidFill>
                <a:srgbClr val="000000"/>
              </a:solidFill>
              <a:ln w="9525">
                <a:noFill/>
                <a:round/>
                <a:headEnd/>
                <a:tailEnd/>
              </a:ln>
            </p:spPr>
            <p:txBody>
              <a:bodyPr/>
              <a:lstStyle/>
              <a:p>
                <a:endParaRPr lang="en-US" sz="1725"/>
              </a:p>
            </p:txBody>
          </p:sp>
          <p:sp>
            <p:nvSpPr>
              <p:cNvPr id="5664" name="Freeform 395"/>
              <p:cNvSpPr>
                <a:spLocks/>
              </p:cNvSpPr>
              <p:nvPr/>
            </p:nvSpPr>
            <p:spPr bwMode="auto">
              <a:xfrm>
                <a:off x="4696" y="3157"/>
                <a:ext cx="14" cy="13"/>
              </a:xfrm>
              <a:custGeom>
                <a:avLst/>
                <a:gdLst>
                  <a:gd name="T0" fmla="*/ 11 w 29"/>
                  <a:gd name="T1" fmla="*/ 11 h 25"/>
                  <a:gd name="T2" fmla="*/ 10 w 29"/>
                  <a:gd name="T3" fmla="*/ 12 h 25"/>
                  <a:gd name="T4" fmla="*/ 8 w 29"/>
                  <a:gd name="T5" fmla="*/ 12 h 25"/>
                  <a:gd name="T6" fmla="*/ 7 w 29"/>
                  <a:gd name="T7" fmla="*/ 13 h 25"/>
                  <a:gd name="T8" fmla="*/ 6 w 29"/>
                  <a:gd name="T9" fmla="*/ 13 h 25"/>
                  <a:gd name="T10" fmla="*/ 4 w 29"/>
                  <a:gd name="T11" fmla="*/ 13 h 25"/>
                  <a:gd name="T12" fmla="*/ 1 w 29"/>
                  <a:gd name="T13" fmla="*/ 12 h 25"/>
                  <a:gd name="T14" fmla="*/ 0 w 29"/>
                  <a:gd name="T15" fmla="*/ 10 h 25"/>
                  <a:gd name="T16" fmla="*/ 0 w 29"/>
                  <a:gd name="T17" fmla="*/ 8 h 25"/>
                  <a:gd name="T18" fmla="*/ 0 w 29"/>
                  <a:gd name="T19" fmla="*/ 6 h 25"/>
                  <a:gd name="T20" fmla="*/ 1 w 29"/>
                  <a:gd name="T21" fmla="*/ 4 h 25"/>
                  <a:gd name="T22" fmla="*/ 3 w 29"/>
                  <a:gd name="T23" fmla="*/ 2 h 25"/>
                  <a:gd name="T24" fmla="*/ 4 w 29"/>
                  <a:gd name="T25" fmla="*/ 2 h 25"/>
                  <a:gd name="T26" fmla="*/ 5 w 29"/>
                  <a:gd name="T27" fmla="*/ 1 h 25"/>
                  <a:gd name="T28" fmla="*/ 6 w 29"/>
                  <a:gd name="T29" fmla="*/ 1 h 25"/>
                  <a:gd name="T30" fmla="*/ 7 w 29"/>
                  <a:gd name="T31" fmla="*/ 1 h 25"/>
                  <a:gd name="T32" fmla="*/ 7 w 29"/>
                  <a:gd name="T33" fmla="*/ 1 h 25"/>
                  <a:gd name="T34" fmla="*/ 7 w 29"/>
                  <a:gd name="T35" fmla="*/ 1 h 25"/>
                  <a:gd name="T36" fmla="*/ 7 w 29"/>
                  <a:gd name="T37" fmla="*/ 1 h 25"/>
                  <a:gd name="T38" fmla="*/ 6 w 29"/>
                  <a:gd name="T39" fmla="*/ 1 h 25"/>
                  <a:gd name="T40" fmla="*/ 6 w 29"/>
                  <a:gd name="T41" fmla="*/ 1 h 25"/>
                  <a:gd name="T42" fmla="*/ 8 w 29"/>
                  <a:gd name="T43" fmla="*/ 0 h 25"/>
                  <a:gd name="T44" fmla="*/ 10 w 29"/>
                  <a:gd name="T45" fmla="*/ 1 h 25"/>
                  <a:gd name="T46" fmla="*/ 12 w 29"/>
                  <a:gd name="T47" fmla="*/ 1 h 25"/>
                  <a:gd name="T48" fmla="*/ 14 w 29"/>
                  <a:gd name="T49" fmla="*/ 3 h 25"/>
                  <a:gd name="T50" fmla="*/ 14 w 29"/>
                  <a:gd name="T51" fmla="*/ 5 h 25"/>
                  <a:gd name="T52" fmla="*/ 14 w 29"/>
                  <a:gd name="T53" fmla="*/ 8 h 25"/>
                  <a:gd name="T54" fmla="*/ 12 w 29"/>
                  <a:gd name="T55" fmla="*/ 9 h 25"/>
                  <a:gd name="T56" fmla="*/ 11 w 29"/>
                  <a:gd name="T57" fmla="*/ 11 h 25"/>
                  <a:gd name="T58" fmla="*/ 11 w 29"/>
                  <a:gd name="T59" fmla="*/ 11 h 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25"/>
                  <a:gd name="T92" fmla="*/ 29 w 29"/>
                  <a:gd name="T93" fmla="*/ 25 h 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25">
                    <a:moveTo>
                      <a:pt x="22" y="22"/>
                    </a:moveTo>
                    <a:lnTo>
                      <a:pt x="20" y="24"/>
                    </a:lnTo>
                    <a:lnTo>
                      <a:pt x="17" y="24"/>
                    </a:lnTo>
                    <a:lnTo>
                      <a:pt x="15" y="25"/>
                    </a:lnTo>
                    <a:lnTo>
                      <a:pt x="13" y="25"/>
                    </a:lnTo>
                    <a:lnTo>
                      <a:pt x="8" y="25"/>
                    </a:lnTo>
                    <a:lnTo>
                      <a:pt x="3" y="23"/>
                    </a:lnTo>
                    <a:lnTo>
                      <a:pt x="1" y="19"/>
                    </a:lnTo>
                    <a:lnTo>
                      <a:pt x="0" y="16"/>
                    </a:lnTo>
                    <a:lnTo>
                      <a:pt x="0" y="11"/>
                    </a:lnTo>
                    <a:lnTo>
                      <a:pt x="2" y="8"/>
                    </a:lnTo>
                    <a:lnTo>
                      <a:pt x="6" y="4"/>
                    </a:lnTo>
                    <a:lnTo>
                      <a:pt x="9" y="3"/>
                    </a:lnTo>
                    <a:lnTo>
                      <a:pt x="10" y="2"/>
                    </a:lnTo>
                    <a:lnTo>
                      <a:pt x="13" y="2"/>
                    </a:lnTo>
                    <a:lnTo>
                      <a:pt x="14" y="2"/>
                    </a:lnTo>
                    <a:lnTo>
                      <a:pt x="15" y="2"/>
                    </a:lnTo>
                    <a:lnTo>
                      <a:pt x="14" y="1"/>
                    </a:lnTo>
                    <a:lnTo>
                      <a:pt x="13" y="1"/>
                    </a:lnTo>
                    <a:lnTo>
                      <a:pt x="12" y="1"/>
                    </a:lnTo>
                    <a:lnTo>
                      <a:pt x="16" y="0"/>
                    </a:lnTo>
                    <a:lnTo>
                      <a:pt x="21" y="1"/>
                    </a:lnTo>
                    <a:lnTo>
                      <a:pt x="25" y="2"/>
                    </a:lnTo>
                    <a:lnTo>
                      <a:pt x="28" y="6"/>
                    </a:lnTo>
                    <a:lnTo>
                      <a:pt x="29" y="10"/>
                    </a:lnTo>
                    <a:lnTo>
                      <a:pt x="28" y="15"/>
                    </a:lnTo>
                    <a:lnTo>
                      <a:pt x="25" y="18"/>
                    </a:lnTo>
                    <a:lnTo>
                      <a:pt x="22" y="22"/>
                    </a:lnTo>
                    <a:close/>
                  </a:path>
                </a:pathLst>
              </a:custGeom>
              <a:solidFill>
                <a:srgbClr val="000000"/>
              </a:solidFill>
              <a:ln w="9525">
                <a:noFill/>
                <a:round/>
                <a:headEnd/>
                <a:tailEnd/>
              </a:ln>
            </p:spPr>
            <p:txBody>
              <a:bodyPr/>
              <a:lstStyle/>
              <a:p>
                <a:endParaRPr lang="en-US" sz="1725"/>
              </a:p>
            </p:txBody>
          </p:sp>
          <p:sp>
            <p:nvSpPr>
              <p:cNvPr id="5665" name="Freeform 396"/>
              <p:cNvSpPr>
                <a:spLocks/>
              </p:cNvSpPr>
              <p:nvPr/>
            </p:nvSpPr>
            <p:spPr bwMode="auto">
              <a:xfrm>
                <a:off x="4470" y="3175"/>
                <a:ext cx="15" cy="14"/>
              </a:xfrm>
              <a:custGeom>
                <a:avLst/>
                <a:gdLst>
                  <a:gd name="T0" fmla="*/ 10 w 30"/>
                  <a:gd name="T1" fmla="*/ 13 h 27"/>
                  <a:gd name="T2" fmla="*/ 11 w 30"/>
                  <a:gd name="T3" fmla="*/ 12 h 27"/>
                  <a:gd name="T4" fmla="*/ 13 w 30"/>
                  <a:gd name="T5" fmla="*/ 11 h 27"/>
                  <a:gd name="T6" fmla="*/ 13 w 30"/>
                  <a:gd name="T7" fmla="*/ 10 h 27"/>
                  <a:gd name="T8" fmla="*/ 14 w 30"/>
                  <a:gd name="T9" fmla="*/ 9 h 27"/>
                  <a:gd name="T10" fmla="*/ 15 w 30"/>
                  <a:gd name="T11" fmla="*/ 7 h 27"/>
                  <a:gd name="T12" fmla="*/ 15 w 30"/>
                  <a:gd name="T13" fmla="*/ 5 h 27"/>
                  <a:gd name="T14" fmla="*/ 14 w 30"/>
                  <a:gd name="T15" fmla="*/ 3 h 27"/>
                  <a:gd name="T16" fmla="*/ 13 w 30"/>
                  <a:gd name="T17" fmla="*/ 1 h 27"/>
                  <a:gd name="T18" fmla="*/ 11 w 30"/>
                  <a:gd name="T19" fmla="*/ 0 h 27"/>
                  <a:gd name="T20" fmla="*/ 8 w 30"/>
                  <a:gd name="T21" fmla="*/ 0 h 27"/>
                  <a:gd name="T22" fmla="*/ 6 w 30"/>
                  <a:gd name="T23" fmla="*/ 1 h 27"/>
                  <a:gd name="T24" fmla="*/ 4 w 30"/>
                  <a:gd name="T25" fmla="*/ 2 h 27"/>
                  <a:gd name="T26" fmla="*/ 4 w 30"/>
                  <a:gd name="T27" fmla="*/ 3 h 27"/>
                  <a:gd name="T28" fmla="*/ 4 w 30"/>
                  <a:gd name="T29" fmla="*/ 4 h 27"/>
                  <a:gd name="T30" fmla="*/ 4 w 30"/>
                  <a:gd name="T31" fmla="*/ 5 h 27"/>
                  <a:gd name="T32" fmla="*/ 3 w 30"/>
                  <a:gd name="T33" fmla="*/ 5 h 27"/>
                  <a:gd name="T34" fmla="*/ 3 w 30"/>
                  <a:gd name="T35" fmla="*/ 5 h 27"/>
                  <a:gd name="T36" fmla="*/ 3 w 30"/>
                  <a:gd name="T37" fmla="*/ 4 h 27"/>
                  <a:gd name="T38" fmla="*/ 3 w 30"/>
                  <a:gd name="T39" fmla="*/ 4 h 27"/>
                  <a:gd name="T40" fmla="*/ 3 w 30"/>
                  <a:gd name="T41" fmla="*/ 4 h 27"/>
                  <a:gd name="T42" fmla="*/ 2 w 30"/>
                  <a:gd name="T43" fmla="*/ 5 h 27"/>
                  <a:gd name="T44" fmla="*/ 0 w 30"/>
                  <a:gd name="T45" fmla="*/ 8 h 27"/>
                  <a:gd name="T46" fmla="*/ 0 w 30"/>
                  <a:gd name="T47" fmla="*/ 10 h 27"/>
                  <a:gd name="T48" fmla="*/ 2 w 30"/>
                  <a:gd name="T49" fmla="*/ 12 h 27"/>
                  <a:gd name="T50" fmla="*/ 3 w 30"/>
                  <a:gd name="T51" fmla="*/ 13 h 27"/>
                  <a:gd name="T52" fmla="*/ 6 w 30"/>
                  <a:gd name="T53" fmla="*/ 14 h 27"/>
                  <a:gd name="T54" fmla="*/ 8 w 30"/>
                  <a:gd name="T55" fmla="*/ 14 h 27"/>
                  <a:gd name="T56" fmla="*/ 10 w 30"/>
                  <a:gd name="T57" fmla="*/ 13 h 27"/>
                  <a:gd name="T58" fmla="*/ 10 w 30"/>
                  <a:gd name="T59" fmla="*/ 13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
                  <a:gd name="T91" fmla="*/ 0 h 27"/>
                  <a:gd name="T92" fmla="*/ 30 w 30"/>
                  <a:gd name="T93" fmla="*/ 27 h 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 h="27">
                    <a:moveTo>
                      <a:pt x="20" y="25"/>
                    </a:moveTo>
                    <a:lnTo>
                      <a:pt x="22" y="24"/>
                    </a:lnTo>
                    <a:lnTo>
                      <a:pt x="25" y="22"/>
                    </a:lnTo>
                    <a:lnTo>
                      <a:pt x="26" y="20"/>
                    </a:lnTo>
                    <a:lnTo>
                      <a:pt x="28" y="18"/>
                    </a:lnTo>
                    <a:lnTo>
                      <a:pt x="30" y="13"/>
                    </a:lnTo>
                    <a:lnTo>
                      <a:pt x="30" y="9"/>
                    </a:lnTo>
                    <a:lnTo>
                      <a:pt x="28" y="5"/>
                    </a:lnTo>
                    <a:lnTo>
                      <a:pt x="25" y="2"/>
                    </a:lnTo>
                    <a:lnTo>
                      <a:pt x="21" y="0"/>
                    </a:lnTo>
                    <a:lnTo>
                      <a:pt x="16" y="0"/>
                    </a:lnTo>
                    <a:lnTo>
                      <a:pt x="12" y="2"/>
                    </a:lnTo>
                    <a:lnTo>
                      <a:pt x="8" y="4"/>
                    </a:lnTo>
                    <a:lnTo>
                      <a:pt x="8" y="5"/>
                    </a:lnTo>
                    <a:lnTo>
                      <a:pt x="7" y="8"/>
                    </a:lnTo>
                    <a:lnTo>
                      <a:pt x="7" y="9"/>
                    </a:lnTo>
                    <a:lnTo>
                      <a:pt x="6" y="10"/>
                    </a:lnTo>
                    <a:lnTo>
                      <a:pt x="6" y="9"/>
                    </a:lnTo>
                    <a:lnTo>
                      <a:pt x="6" y="8"/>
                    </a:lnTo>
                    <a:lnTo>
                      <a:pt x="5" y="7"/>
                    </a:lnTo>
                    <a:lnTo>
                      <a:pt x="3" y="10"/>
                    </a:lnTo>
                    <a:lnTo>
                      <a:pt x="0" y="15"/>
                    </a:lnTo>
                    <a:lnTo>
                      <a:pt x="0" y="19"/>
                    </a:lnTo>
                    <a:lnTo>
                      <a:pt x="3" y="23"/>
                    </a:lnTo>
                    <a:lnTo>
                      <a:pt x="6" y="26"/>
                    </a:lnTo>
                    <a:lnTo>
                      <a:pt x="11" y="27"/>
                    </a:lnTo>
                    <a:lnTo>
                      <a:pt x="15" y="27"/>
                    </a:lnTo>
                    <a:lnTo>
                      <a:pt x="20" y="25"/>
                    </a:lnTo>
                    <a:close/>
                  </a:path>
                </a:pathLst>
              </a:custGeom>
              <a:solidFill>
                <a:srgbClr val="000000"/>
              </a:solidFill>
              <a:ln w="9525">
                <a:noFill/>
                <a:round/>
                <a:headEnd/>
                <a:tailEnd/>
              </a:ln>
            </p:spPr>
            <p:txBody>
              <a:bodyPr/>
              <a:lstStyle/>
              <a:p>
                <a:endParaRPr lang="en-US" sz="1725"/>
              </a:p>
            </p:txBody>
          </p:sp>
        </p:grpSp>
        <p:sp>
          <p:nvSpPr>
            <p:cNvPr id="5132" name="Text Box 397"/>
            <p:cNvSpPr txBox="1">
              <a:spLocks noChangeArrowheads="1"/>
            </p:cNvSpPr>
            <p:nvPr/>
          </p:nvSpPr>
          <p:spPr bwMode="auto">
            <a:xfrm>
              <a:off x="2332934" y="5353050"/>
              <a:ext cx="1084059" cy="477053"/>
            </a:xfrm>
            <a:prstGeom prst="rect">
              <a:avLst/>
            </a:prstGeom>
            <a:noFill/>
            <a:ln w="9525">
              <a:noFill/>
              <a:miter lim="800000"/>
              <a:headEnd/>
              <a:tailEnd/>
            </a:ln>
          </p:spPr>
          <p:txBody>
            <a:bodyPr wrap="none">
              <a:spAutoFit/>
            </a:bodyPr>
            <a:lstStyle/>
            <a:p>
              <a:r>
                <a:rPr lang="en-US" sz="1725">
                  <a:latin typeface="Tahoma" pitchFamily="34" charset="0"/>
                </a:rPr>
                <a:t>Server</a:t>
              </a:r>
            </a:p>
          </p:txBody>
        </p:sp>
        <p:pic>
          <p:nvPicPr>
            <p:cNvPr id="5133" name="Picture 398" descr="j0223530"/>
            <p:cNvPicPr>
              <a:picLocks noChangeAspect="1" noChangeArrowheads="1"/>
            </p:cNvPicPr>
            <p:nvPr/>
          </p:nvPicPr>
          <p:blipFill>
            <a:blip r:embed="rId4" cstate="print"/>
            <a:srcRect/>
            <a:stretch>
              <a:fillRect/>
            </a:stretch>
          </p:blipFill>
          <p:spPr bwMode="auto">
            <a:xfrm>
              <a:off x="3989388" y="4762500"/>
              <a:ext cx="479425" cy="214313"/>
            </a:xfrm>
            <a:prstGeom prst="rect">
              <a:avLst/>
            </a:prstGeom>
            <a:noFill/>
            <a:ln w="9525">
              <a:noFill/>
              <a:miter lim="800000"/>
              <a:headEnd/>
              <a:tailEnd/>
            </a:ln>
          </p:spPr>
        </p:pic>
        <p:pic>
          <p:nvPicPr>
            <p:cNvPr id="5134" name="Picture 399" descr="j0223530"/>
            <p:cNvPicPr>
              <a:picLocks noChangeAspect="1" noChangeArrowheads="1"/>
            </p:cNvPicPr>
            <p:nvPr/>
          </p:nvPicPr>
          <p:blipFill>
            <a:blip r:embed="rId4" cstate="print"/>
            <a:srcRect/>
            <a:stretch>
              <a:fillRect/>
            </a:stretch>
          </p:blipFill>
          <p:spPr bwMode="auto">
            <a:xfrm>
              <a:off x="5102225" y="4813300"/>
              <a:ext cx="479425" cy="214313"/>
            </a:xfrm>
            <a:prstGeom prst="rect">
              <a:avLst/>
            </a:prstGeom>
            <a:noFill/>
            <a:ln w="9525">
              <a:noFill/>
              <a:miter lim="800000"/>
              <a:headEnd/>
              <a:tailEnd/>
            </a:ln>
          </p:spPr>
        </p:pic>
        <p:pic>
          <p:nvPicPr>
            <p:cNvPr id="5135" name="Picture 400" descr="j0223530"/>
            <p:cNvPicPr>
              <a:picLocks noChangeAspect="1" noChangeArrowheads="1"/>
            </p:cNvPicPr>
            <p:nvPr/>
          </p:nvPicPr>
          <p:blipFill>
            <a:blip r:embed="rId4" cstate="print"/>
            <a:srcRect/>
            <a:stretch>
              <a:fillRect/>
            </a:stretch>
          </p:blipFill>
          <p:spPr bwMode="auto">
            <a:xfrm>
              <a:off x="4621213" y="5411788"/>
              <a:ext cx="479425" cy="214312"/>
            </a:xfrm>
            <a:prstGeom prst="rect">
              <a:avLst/>
            </a:prstGeom>
            <a:noFill/>
            <a:ln w="9525">
              <a:noFill/>
              <a:miter lim="800000"/>
              <a:headEnd/>
              <a:tailEnd/>
            </a:ln>
          </p:spPr>
        </p:pic>
        <p:cxnSp>
          <p:nvCxnSpPr>
            <p:cNvPr id="5136" name="AutoShape 401"/>
            <p:cNvCxnSpPr>
              <a:cxnSpLocks noChangeShapeType="1"/>
              <a:stCxn id="5621" idx="11"/>
            </p:cNvCxnSpPr>
            <p:nvPr/>
          </p:nvCxnSpPr>
          <p:spPr bwMode="auto">
            <a:xfrm flipV="1">
              <a:off x="3082925" y="4870450"/>
              <a:ext cx="906463" cy="236538"/>
            </a:xfrm>
            <a:prstGeom prst="straightConnector1">
              <a:avLst/>
            </a:prstGeom>
            <a:noFill/>
            <a:ln w="9525">
              <a:solidFill>
                <a:schemeClr val="tx1"/>
              </a:solidFill>
              <a:miter lim="800000"/>
              <a:headEnd/>
              <a:tailEnd/>
            </a:ln>
          </p:spPr>
        </p:cxnSp>
        <p:cxnSp>
          <p:nvCxnSpPr>
            <p:cNvPr id="5137" name="AutoShape 402"/>
            <p:cNvCxnSpPr>
              <a:cxnSpLocks noChangeShapeType="1"/>
            </p:cNvCxnSpPr>
            <p:nvPr/>
          </p:nvCxnSpPr>
          <p:spPr bwMode="auto">
            <a:xfrm>
              <a:off x="4468813" y="4870450"/>
              <a:ext cx="633412" cy="50800"/>
            </a:xfrm>
            <a:prstGeom prst="straightConnector1">
              <a:avLst/>
            </a:prstGeom>
            <a:noFill/>
            <a:ln w="9525">
              <a:solidFill>
                <a:schemeClr val="tx1"/>
              </a:solidFill>
              <a:miter lim="800000"/>
              <a:headEnd/>
              <a:tailEnd/>
            </a:ln>
          </p:spPr>
        </p:cxnSp>
        <p:cxnSp>
          <p:nvCxnSpPr>
            <p:cNvPr id="5138" name="AutoShape 403"/>
            <p:cNvCxnSpPr>
              <a:cxnSpLocks noChangeShapeType="1"/>
            </p:cNvCxnSpPr>
            <p:nvPr/>
          </p:nvCxnSpPr>
          <p:spPr bwMode="auto">
            <a:xfrm>
              <a:off x="4229100" y="4976813"/>
              <a:ext cx="392113" cy="542925"/>
            </a:xfrm>
            <a:prstGeom prst="straightConnector1">
              <a:avLst/>
            </a:prstGeom>
            <a:noFill/>
            <a:ln w="9525">
              <a:solidFill>
                <a:schemeClr val="tx1"/>
              </a:solidFill>
              <a:miter lim="800000"/>
              <a:headEnd/>
              <a:tailEnd/>
            </a:ln>
          </p:spPr>
        </p:cxnSp>
        <p:cxnSp>
          <p:nvCxnSpPr>
            <p:cNvPr id="5139" name="AutoShape 404"/>
            <p:cNvCxnSpPr>
              <a:cxnSpLocks noChangeShapeType="1"/>
            </p:cNvCxnSpPr>
            <p:nvPr/>
          </p:nvCxnSpPr>
          <p:spPr bwMode="auto">
            <a:xfrm flipV="1">
              <a:off x="4860925" y="5027613"/>
              <a:ext cx="481013" cy="384175"/>
            </a:xfrm>
            <a:prstGeom prst="straightConnector1">
              <a:avLst/>
            </a:prstGeom>
            <a:noFill/>
            <a:ln w="9525">
              <a:solidFill>
                <a:schemeClr val="tx1"/>
              </a:solidFill>
              <a:miter lim="800000"/>
              <a:headEnd/>
              <a:tailEnd/>
            </a:ln>
          </p:spPr>
        </p:cxnSp>
        <p:cxnSp>
          <p:nvCxnSpPr>
            <p:cNvPr id="5140" name="AutoShape 405"/>
            <p:cNvCxnSpPr>
              <a:cxnSpLocks noChangeShapeType="1"/>
              <a:endCxn id="5946" idx="17"/>
            </p:cNvCxnSpPr>
            <p:nvPr/>
          </p:nvCxnSpPr>
          <p:spPr bwMode="auto">
            <a:xfrm flipV="1">
              <a:off x="5581650" y="4886325"/>
              <a:ext cx="1136650" cy="34925"/>
            </a:xfrm>
            <a:prstGeom prst="straightConnector1">
              <a:avLst/>
            </a:prstGeom>
            <a:noFill/>
            <a:ln w="9525">
              <a:solidFill>
                <a:schemeClr val="tx1"/>
              </a:solidFill>
              <a:miter lim="800000"/>
              <a:headEnd/>
              <a:tailEnd/>
            </a:ln>
          </p:spPr>
        </p:cxnSp>
        <p:cxnSp>
          <p:nvCxnSpPr>
            <p:cNvPr id="5141" name="AutoShape 406"/>
            <p:cNvCxnSpPr>
              <a:cxnSpLocks noChangeShapeType="1"/>
              <a:endCxn id="5890" idx="17"/>
            </p:cNvCxnSpPr>
            <p:nvPr/>
          </p:nvCxnSpPr>
          <p:spPr bwMode="auto">
            <a:xfrm>
              <a:off x="5100638" y="5519738"/>
              <a:ext cx="1500187" cy="333375"/>
            </a:xfrm>
            <a:prstGeom prst="straightConnector1">
              <a:avLst/>
            </a:prstGeom>
            <a:noFill/>
            <a:ln w="9525">
              <a:solidFill>
                <a:schemeClr val="tx1"/>
              </a:solidFill>
              <a:miter lim="800000"/>
              <a:headEnd/>
              <a:tailEnd/>
            </a:ln>
          </p:spPr>
        </p:cxnSp>
        <p:sp>
          <p:nvSpPr>
            <p:cNvPr id="5142" name="Text Box 407"/>
            <p:cNvSpPr txBox="1">
              <a:spLocks noChangeArrowheads="1"/>
            </p:cNvSpPr>
            <p:nvPr/>
          </p:nvSpPr>
          <p:spPr bwMode="auto">
            <a:xfrm>
              <a:off x="3635322" y="5584825"/>
              <a:ext cx="1116119" cy="477053"/>
            </a:xfrm>
            <a:prstGeom prst="rect">
              <a:avLst/>
            </a:prstGeom>
            <a:noFill/>
            <a:ln w="9525">
              <a:noFill/>
              <a:miter lim="800000"/>
              <a:headEnd/>
              <a:tailEnd/>
            </a:ln>
          </p:spPr>
          <p:txBody>
            <a:bodyPr wrap="none">
              <a:spAutoFit/>
            </a:bodyPr>
            <a:lstStyle/>
            <a:p>
              <a:r>
                <a:rPr lang="en-US" sz="1725">
                  <a:latin typeface="Tahoma" pitchFamily="34" charset="0"/>
                </a:rPr>
                <a:t>Router</a:t>
              </a:r>
            </a:p>
          </p:txBody>
        </p:sp>
        <p:cxnSp>
          <p:nvCxnSpPr>
            <p:cNvPr id="5143" name="AutoShape 408"/>
            <p:cNvCxnSpPr>
              <a:cxnSpLocks noChangeShapeType="1"/>
              <a:stCxn id="5770" idx="1"/>
              <a:endCxn id="5947" idx="6"/>
            </p:cNvCxnSpPr>
            <p:nvPr/>
          </p:nvCxnSpPr>
          <p:spPr bwMode="auto">
            <a:xfrm flipH="1">
              <a:off x="7027863" y="4240213"/>
              <a:ext cx="588962" cy="422275"/>
            </a:xfrm>
            <a:prstGeom prst="straightConnector1">
              <a:avLst/>
            </a:prstGeom>
            <a:noFill/>
            <a:ln w="9525">
              <a:solidFill>
                <a:schemeClr val="tx1"/>
              </a:solidFill>
              <a:miter lim="800000"/>
              <a:headEnd/>
              <a:tailEnd/>
            </a:ln>
          </p:spPr>
        </p:cxnSp>
        <p:cxnSp>
          <p:nvCxnSpPr>
            <p:cNvPr id="5144" name="AutoShape 409"/>
            <p:cNvCxnSpPr>
              <a:cxnSpLocks noChangeShapeType="1"/>
              <a:endCxn id="5947" idx="2"/>
            </p:cNvCxnSpPr>
            <p:nvPr/>
          </p:nvCxnSpPr>
          <p:spPr bwMode="auto">
            <a:xfrm flipH="1">
              <a:off x="7035800" y="4786313"/>
              <a:ext cx="1066800" cy="74612"/>
            </a:xfrm>
            <a:prstGeom prst="straightConnector1">
              <a:avLst/>
            </a:prstGeom>
            <a:noFill/>
            <a:ln w="9525">
              <a:solidFill>
                <a:schemeClr val="tx1"/>
              </a:solidFill>
              <a:miter lim="800000"/>
              <a:headEnd/>
              <a:tailEnd/>
            </a:ln>
          </p:spPr>
        </p:cxnSp>
        <p:cxnSp>
          <p:nvCxnSpPr>
            <p:cNvPr id="5145" name="AutoShape 410"/>
            <p:cNvCxnSpPr>
              <a:cxnSpLocks noChangeShapeType="1"/>
              <a:stCxn id="5674" idx="41"/>
              <a:endCxn id="5890" idx="23"/>
            </p:cNvCxnSpPr>
            <p:nvPr/>
          </p:nvCxnSpPr>
          <p:spPr bwMode="auto">
            <a:xfrm flipH="1">
              <a:off x="6935788" y="5802313"/>
              <a:ext cx="1030287" cy="6350"/>
            </a:xfrm>
            <a:prstGeom prst="straightConnector1">
              <a:avLst/>
            </a:prstGeom>
            <a:noFill/>
            <a:ln w="9525">
              <a:solidFill>
                <a:schemeClr val="tx1"/>
              </a:solidFill>
              <a:miter lim="800000"/>
              <a:headEnd/>
              <a:tailEnd/>
            </a:ln>
          </p:spPr>
        </p:cxnSp>
        <p:cxnSp>
          <p:nvCxnSpPr>
            <p:cNvPr id="5146" name="AutoShape 411"/>
            <p:cNvCxnSpPr>
              <a:cxnSpLocks noChangeShapeType="1"/>
              <a:stCxn id="5891" idx="3"/>
            </p:cNvCxnSpPr>
            <p:nvPr/>
          </p:nvCxnSpPr>
          <p:spPr bwMode="auto">
            <a:xfrm flipV="1">
              <a:off x="6916738" y="5561013"/>
              <a:ext cx="1166812" cy="73025"/>
            </a:xfrm>
            <a:prstGeom prst="straightConnector1">
              <a:avLst/>
            </a:prstGeom>
            <a:noFill/>
            <a:ln w="9525">
              <a:solidFill>
                <a:schemeClr val="tx1"/>
              </a:solidFill>
              <a:miter lim="800000"/>
              <a:headEnd/>
              <a:tailEnd/>
            </a:ln>
          </p:spPr>
        </p:cxnSp>
        <p:grpSp>
          <p:nvGrpSpPr>
            <p:cNvPr id="12" name="Group 412"/>
            <p:cNvGrpSpPr>
              <a:grpSpLocks/>
            </p:cNvGrpSpPr>
            <p:nvPr/>
          </p:nvGrpSpPr>
          <p:grpSpPr bwMode="auto">
            <a:xfrm>
              <a:off x="3454400" y="5313363"/>
              <a:ext cx="238125" cy="288925"/>
              <a:chOff x="4452" y="2949"/>
              <a:chExt cx="300" cy="363"/>
            </a:xfrm>
          </p:grpSpPr>
          <p:sp>
            <p:nvSpPr>
              <p:cNvPr id="5568" name="Freeform 413"/>
              <p:cNvSpPr>
                <a:spLocks/>
              </p:cNvSpPr>
              <p:nvPr/>
            </p:nvSpPr>
            <p:spPr bwMode="auto">
              <a:xfrm>
                <a:off x="4452" y="2949"/>
                <a:ext cx="194" cy="363"/>
              </a:xfrm>
              <a:custGeom>
                <a:avLst/>
                <a:gdLst>
                  <a:gd name="T0" fmla="*/ 9 w 388"/>
                  <a:gd name="T1" fmla="*/ 9 h 727"/>
                  <a:gd name="T2" fmla="*/ 180 w 388"/>
                  <a:gd name="T3" fmla="*/ 0 h 727"/>
                  <a:gd name="T4" fmla="*/ 191 w 388"/>
                  <a:gd name="T5" fmla="*/ 5 h 727"/>
                  <a:gd name="T6" fmla="*/ 188 w 388"/>
                  <a:gd name="T7" fmla="*/ 8 h 727"/>
                  <a:gd name="T8" fmla="*/ 186 w 388"/>
                  <a:gd name="T9" fmla="*/ 355 h 727"/>
                  <a:gd name="T10" fmla="*/ 194 w 388"/>
                  <a:gd name="T11" fmla="*/ 357 h 727"/>
                  <a:gd name="T12" fmla="*/ 176 w 388"/>
                  <a:gd name="T13" fmla="*/ 363 h 727"/>
                  <a:gd name="T14" fmla="*/ 6 w 388"/>
                  <a:gd name="T15" fmla="*/ 333 h 727"/>
                  <a:gd name="T16" fmla="*/ 0 w 388"/>
                  <a:gd name="T17" fmla="*/ 332 h 727"/>
                  <a:gd name="T18" fmla="*/ 0 w 388"/>
                  <a:gd name="T19" fmla="*/ 325 h 727"/>
                  <a:gd name="T20" fmla="*/ 1 w 388"/>
                  <a:gd name="T21" fmla="*/ 17 h 727"/>
                  <a:gd name="T22" fmla="*/ 1 w 388"/>
                  <a:gd name="T23" fmla="*/ 10 h 727"/>
                  <a:gd name="T24" fmla="*/ 9 w 388"/>
                  <a:gd name="T25" fmla="*/ 9 h 7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8"/>
                  <a:gd name="T40" fmla="*/ 0 h 727"/>
                  <a:gd name="T41" fmla="*/ 388 w 388"/>
                  <a:gd name="T42" fmla="*/ 727 h 7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8" h="727">
                    <a:moveTo>
                      <a:pt x="18" y="18"/>
                    </a:moveTo>
                    <a:lnTo>
                      <a:pt x="359" y="0"/>
                    </a:lnTo>
                    <a:lnTo>
                      <a:pt x="382" y="10"/>
                    </a:lnTo>
                    <a:lnTo>
                      <a:pt x="376" y="17"/>
                    </a:lnTo>
                    <a:lnTo>
                      <a:pt x="371" y="711"/>
                    </a:lnTo>
                    <a:lnTo>
                      <a:pt x="388" y="715"/>
                    </a:lnTo>
                    <a:lnTo>
                      <a:pt x="352" y="727"/>
                    </a:lnTo>
                    <a:lnTo>
                      <a:pt x="13" y="667"/>
                    </a:lnTo>
                    <a:lnTo>
                      <a:pt x="0" y="665"/>
                    </a:lnTo>
                    <a:lnTo>
                      <a:pt x="0" y="651"/>
                    </a:lnTo>
                    <a:lnTo>
                      <a:pt x="2" y="35"/>
                    </a:lnTo>
                    <a:lnTo>
                      <a:pt x="2" y="20"/>
                    </a:lnTo>
                    <a:lnTo>
                      <a:pt x="18" y="18"/>
                    </a:lnTo>
                    <a:close/>
                  </a:path>
                </a:pathLst>
              </a:custGeom>
              <a:solidFill>
                <a:srgbClr val="000000"/>
              </a:solidFill>
              <a:ln w="9525">
                <a:noFill/>
                <a:round/>
                <a:headEnd/>
                <a:tailEnd/>
              </a:ln>
            </p:spPr>
            <p:txBody>
              <a:bodyPr/>
              <a:lstStyle/>
              <a:p>
                <a:endParaRPr lang="en-US" sz="1725"/>
              </a:p>
            </p:txBody>
          </p:sp>
          <p:sp>
            <p:nvSpPr>
              <p:cNvPr id="5569" name="Freeform 414"/>
              <p:cNvSpPr>
                <a:spLocks/>
              </p:cNvSpPr>
              <p:nvPr/>
            </p:nvSpPr>
            <p:spPr bwMode="auto">
              <a:xfrm>
                <a:off x="4460" y="2958"/>
                <a:ext cx="173" cy="346"/>
              </a:xfrm>
              <a:custGeom>
                <a:avLst/>
                <a:gdLst>
                  <a:gd name="T0" fmla="*/ 2 w 344"/>
                  <a:gd name="T1" fmla="*/ 9 h 694"/>
                  <a:gd name="T2" fmla="*/ 173 w 344"/>
                  <a:gd name="T3" fmla="*/ 0 h 694"/>
                  <a:gd name="T4" fmla="*/ 171 w 344"/>
                  <a:gd name="T5" fmla="*/ 346 h 694"/>
                  <a:gd name="T6" fmla="*/ 0 w 344"/>
                  <a:gd name="T7" fmla="*/ 316 h 694"/>
                  <a:gd name="T8" fmla="*/ 2 w 344"/>
                  <a:gd name="T9" fmla="*/ 9 h 694"/>
                  <a:gd name="T10" fmla="*/ 0 60000 65536"/>
                  <a:gd name="T11" fmla="*/ 0 60000 65536"/>
                  <a:gd name="T12" fmla="*/ 0 60000 65536"/>
                  <a:gd name="T13" fmla="*/ 0 60000 65536"/>
                  <a:gd name="T14" fmla="*/ 0 60000 65536"/>
                  <a:gd name="T15" fmla="*/ 0 w 344"/>
                  <a:gd name="T16" fmla="*/ 0 h 694"/>
                  <a:gd name="T17" fmla="*/ 344 w 344"/>
                  <a:gd name="T18" fmla="*/ 694 h 694"/>
                </a:gdLst>
                <a:ahLst/>
                <a:cxnLst>
                  <a:cxn ang="T10">
                    <a:pos x="T0" y="T1"/>
                  </a:cxn>
                  <a:cxn ang="T11">
                    <a:pos x="T2" y="T3"/>
                  </a:cxn>
                  <a:cxn ang="T12">
                    <a:pos x="T4" y="T5"/>
                  </a:cxn>
                  <a:cxn ang="T13">
                    <a:pos x="T6" y="T7"/>
                  </a:cxn>
                  <a:cxn ang="T14">
                    <a:pos x="T8" y="T9"/>
                  </a:cxn>
                </a:cxnLst>
                <a:rect l="T15" t="T16" r="T17" b="T18"/>
                <a:pathLst>
                  <a:path w="344" h="694">
                    <a:moveTo>
                      <a:pt x="3" y="19"/>
                    </a:moveTo>
                    <a:lnTo>
                      <a:pt x="344" y="0"/>
                    </a:lnTo>
                    <a:lnTo>
                      <a:pt x="340" y="694"/>
                    </a:lnTo>
                    <a:lnTo>
                      <a:pt x="0" y="634"/>
                    </a:lnTo>
                    <a:lnTo>
                      <a:pt x="3" y="19"/>
                    </a:lnTo>
                    <a:close/>
                  </a:path>
                </a:pathLst>
              </a:custGeom>
              <a:solidFill>
                <a:srgbClr val="6699FF"/>
              </a:solidFill>
              <a:ln w="9525">
                <a:noFill/>
                <a:round/>
                <a:headEnd/>
                <a:tailEnd/>
              </a:ln>
            </p:spPr>
            <p:txBody>
              <a:bodyPr/>
              <a:lstStyle/>
              <a:p>
                <a:endParaRPr lang="en-US" sz="1725"/>
              </a:p>
            </p:txBody>
          </p:sp>
          <p:sp>
            <p:nvSpPr>
              <p:cNvPr id="5570" name="Freeform 415"/>
              <p:cNvSpPr>
                <a:spLocks/>
              </p:cNvSpPr>
              <p:nvPr/>
            </p:nvSpPr>
            <p:spPr bwMode="auto">
              <a:xfrm>
                <a:off x="4617" y="2950"/>
                <a:ext cx="135" cy="362"/>
              </a:xfrm>
              <a:custGeom>
                <a:avLst/>
                <a:gdLst>
                  <a:gd name="T0" fmla="*/ 17 w 270"/>
                  <a:gd name="T1" fmla="*/ 0 h 726"/>
                  <a:gd name="T2" fmla="*/ 129 w 270"/>
                  <a:gd name="T3" fmla="*/ 25 h 726"/>
                  <a:gd name="T4" fmla="*/ 135 w 270"/>
                  <a:gd name="T5" fmla="*/ 26 h 726"/>
                  <a:gd name="T6" fmla="*/ 135 w 270"/>
                  <a:gd name="T7" fmla="*/ 33 h 726"/>
                  <a:gd name="T8" fmla="*/ 129 w 270"/>
                  <a:gd name="T9" fmla="*/ 322 h 726"/>
                  <a:gd name="T10" fmla="*/ 129 w 270"/>
                  <a:gd name="T11" fmla="*/ 328 h 726"/>
                  <a:gd name="T12" fmla="*/ 123 w 270"/>
                  <a:gd name="T13" fmla="*/ 329 h 726"/>
                  <a:gd name="T14" fmla="*/ 15 w 270"/>
                  <a:gd name="T15" fmla="*/ 362 h 726"/>
                  <a:gd name="T16" fmla="*/ 0 w 270"/>
                  <a:gd name="T17" fmla="*/ 359 h 726"/>
                  <a:gd name="T18" fmla="*/ 4 w 270"/>
                  <a:gd name="T19" fmla="*/ 354 h 726"/>
                  <a:gd name="T20" fmla="*/ 7 w 270"/>
                  <a:gd name="T21" fmla="*/ 8 h 726"/>
                  <a:gd name="T22" fmla="*/ 5 w 270"/>
                  <a:gd name="T23" fmla="*/ 2 h 726"/>
                  <a:gd name="T24" fmla="*/ 17 w 270"/>
                  <a:gd name="T25" fmla="*/ 0 h 7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726"/>
                  <a:gd name="T41" fmla="*/ 270 w 270"/>
                  <a:gd name="T42" fmla="*/ 726 h 7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726">
                    <a:moveTo>
                      <a:pt x="35" y="0"/>
                    </a:moveTo>
                    <a:lnTo>
                      <a:pt x="257" y="50"/>
                    </a:lnTo>
                    <a:lnTo>
                      <a:pt x="270" y="52"/>
                    </a:lnTo>
                    <a:lnTo>
                      <a:pt x="270" y="66"/>
                    </a:lnTo>
                    <a:lnTo>
                      <a:pt x="258" y="645"/>
                    </a:lnTo>
                    <a:lnTo>
                      <a:pt x="258" y="658"/>
                    </a:lnTo>
                    <a:lnTo>
                      <a:pt x="247" y="660"/>
                    </a:lnTo>
                    <a:lnTo>
                      <a:pt x="30" y="726"/>
                    </a:lnTo>
                    <a:lnTo>
                      <a:pt x="0" y="719"/>
                    </a:lnTo>
                    <a:lnTo>
                      <a:pt x="9" y="710"/>
                    </a:lnTo>
                    <a:lnTo>
                      <a:pt x="14" y="16"/>
                    </a:lnTo>
                    <a:lnTo>
                      <a:pt x="11" y="4"/>
                    </a:lnTo>
                    <a:lnTo>
                      <a:pt x="35" y="0"/>
                    </a:lnTo>
                    <a:close/>
                  </a:path>
                </a:pathLst>
              </a:custGeom>
              <a:solidFill>
                <a:srgbClr val="000000"/>
              </a:solidFill>
              <a:ln w="9525">
                <a:noFill/>
                <a:round/>
                <a:headEnd/>
                <a:tailEnd/>
              </a:ln>
            </p:spPr>
            <p:txBody>
              <a:bodyPr/>
              <a:lstStyle/>
              <a:p>
                <a:endParaRPr lang="en-US" sz="1725"/>
              </a:p>
            </p:txBody>
          </p:sp>
          <p:sp>
            <p:nvSpPr>
              <p:cNvPr id="5571" name="Freeform 416"/>
              <p:cNvSpPr>
                <a:spLocks/>
              </p:cNvSpPr>
              <p:nvPr/>
            </p:nvSpPr>
            <p:spPr bwMode="auto">
              <a:xfrm>
                <a:off x="4630" y="2958"/>
                <a:ext cx="113" cy="346"/>
              </a:xfrm>
              <a:custGeom>
                <a:avLst/>
                <a:gdLst>
                  <a:gd name="T0" fmla="*/ 0 w 225"/>
                  <a:gd name="T1" fmla="*/ 346 h 694"/>
                  <a:gd name="T2" fmla="*/ 25 w 225"/>
                  <a:gd name="T3" fmla="*/ 338 h 694"/>
                  <a:gd name="T4" fmla="*/ 22 w 225"/>
                  <a:gd name="T5" fmla="*/ 318 h 694"/>
                  <a:gd name="T6" fmla="*/ 23 w 225"/>
                  <a:gd name="T7" fmla="*/ 283 h 694"/>
                  <a:gd name="T8" fmla="*/ 25 w 225"/>
                  <a:gd name="T9" fmla="*/ 246 h 694"/>
                  <a:gd name="T10" fmla="*/ 27 w 225"/>
                  <a:gd name="T11" fmla="*/ 219 h 694"/>
                  <a:gd name="T12" fmla="*/ 25 w 225"/>
                  <a:gd name="T13" fmla="*/ 203 h 694"/>
                  <a:gd name="T14" fmla="*/ 21 w 225"/>
                  <a:gd name="T15" fmla="*/ 188 h 694"/>
                  <a:gd name="T16" fmla="*/ 16 w 225"/>
                  <a:gd name="T17" fmla="*/ 173 h 694"/>
                  <a:gd name="T18" fmla="*/ 11 w 225"/>
                  <a:gd name="T19" fmla="*/ 159 h 694"/>
                  <a:gd name="T20" fmla="*/ 8 w 225"/>
                  <a:gd name="T21" fmla="*/ 146 h 694"/>
                  <a:gd name="T22" fmla="*/ 8 w 225"/>
                  <a:gd name="T23" fmla="*/ 136 h 694"/>
                  <a:gd name="T24" fmla="*/ 8 w 225"/>
                  <a:gd name="T25" fmla="*/ 130 h 694"/>
                  <a:gd name="T26" fmla="*/ 9 w 225"/>
                  <a:gd name="T27" fmla="*/ 128 h 694"/>
                  <a:gd name="T28" fmla="*/ 17 w 225"/>
                  <a:gd name="T29" fmla="*/ 128 h 694"/>
                  <a:gd name="T30" fmla="*/ 25 w 225"/>
                  <a:gd name="T31" fmla="*/ 129 h 694"/>
                  <a:gd name="T32" fmla="*/ 33 w 225"/>
                  <a:gd name="T33" fmla="*/ 129 h 694"/>
                  <a:gd name="T34" fmla="*/ 41 w 225"/>
                  <a:gd name="T35" fmla="*/ 130 h 694"/>
                  <a:gd name="T36" fmla="*/ 48 w 225"/>
                  <a:gd name="T37" fmla="*/ 131 h 694"/>
                  <a:gd name="T38" fmla="*/ 55 w 225"/>
                  <a:gd name="T39" fmla="*/ 132 h 694"/>
                  <a:gd name="T40" fmla="*/ 62 w 225"/>
                  <a:gd name="T41" fmla="*/ 133 h 694"/>
                  <a:gd name="T42" fmla="*/ 69 w 225"/>
                  <a:gd name="T43" fmla="*/ 134 h 694"/>
                  <a:gd name="T44" fmla="*/ 74 w 225"/>
                  <a:gd name="T45" fmla="*/ 136 h 694"/>
                  <a:gd name="T46" fmla="*/ 81 w 225"/>
                  <a:gd name="T47" fmla="*/ 138 h 694"/>
                  <a:gd name="T48" fmla="*/ 86 w 225"/>
                  <a:gd name="T49" fmla="*/ 139 h 694"/>
                  <a:gd name="T50" fmla="*/ 92 w 225"/>
                  <a:gd name="T51" fmla="*/ 141 h 694"/>
                  <a:gd name="T52" fmla="*/ 97 w 225"/>
                  <a:gd name="T53" fmla="*/ 143 h 694"/>
                  <a:gd name="T54" fmla="*/ 102 w 225"/>
                  <a:gd name="T55" fmla="*/ 144 h 694"/>
                  <a:gd name="T56" fmla="*/ 107 w 225"/>
                  <a:gd name="T57" fmla="*/ 147 h 694"/>
                  <a:gd name="T58" fmla="*/ 111 w 225"/>
                  <a:gd name="T59" fmla="*/ 149 h 694"/>
                  <a:gd name="T60" fmla="*/ 113 w 225"/>
                  <a:gd name="T61" fmla="*/ 25 h 694"/>
                  <a:gd name="T62" fmla="*/ 2 w 225"/>
                  <a:gd name="T63" fmla="*/ 0 h 694"/>
                  <a:gd name="T64" fmla="*/ 0 w 225"/>
                  <a:gd name="T65" fmla="*/ 346 h 6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694"/>
                  <a:gd name="T101" fmla="*/ 225 w 225"/>
                  <a:gd name="T102" fmla="*/ 694 h 6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694">
                    <a:moveTo>
                      <a:pt x="0" y="694"/>
                    </a:moveTo>
                    <a:lnTo>
                      <a:pt x="50" y="678"/>
                    </a:lnTo>
                    <a:lnTo>
                      <a:pt x="43" y="637"/>
                    </a:lnTo>
                    <a:lnTo>
                      <a:pt x="45" y="567"/>
                    </a:lnTo>
                    <a:lnTo>
                      <a:pt x="50" y="493"/>
                    </a:lnTo>
                    <a:lnTo>
                      <a:pt x="53" y="440"/>
                    </a:lnTo>
                    <a:lnTo>
                      <a:pt x="49" y="407"/>
                    </a:lnTo>
                    <a:lnTo>
                      <a:pt x="42" y="377"/>
                    </a:lnTo>
                    <a:lnTo>
                      <a:pt x="32" y="348"/>
                    </a:lnTo>
                    <a:lnTo>
                      <a:pt x="22" y="318"/>
                    </a:lnTo>
                    <a:lnTo>
                      <a:pt x="16" y="292"/>
                    </a:lnTo>
                    <a:lnTo>
                      <a:pt x="15" y="273"/>
                    </a:lnTo>
                    <a:lnTo>
                      <a:pt x="16" y="261"/>
                    </a:lnTo>
                    <a:lnTo>
                      <a:pt x="17" y="257"/>
                    </a:lnTo>
                    <a:lnTo>
                      <a:pt x="34" y="257"/>
                    </a:lnTo>
                    <a:lnTo>
                      <a:pt x="50" y="258"/>
                    </a:lnTo>
                    <a:lnTo>
                      <a:pt x="66" y="259"/>
                    </a:lnTo>
                    <a:lnTo>
                      <a:pt x="81" y="261"/>
                    </a:lnTo>
                    <a:lnTo>
                      <a:pt x="95" y="263"/>
                    </a:lnTo>
                    <a:lnTo>
                      <a:pt x="110" y="264"/>
                    </a:lnTo>
                    <a:lnTo>
                      <a:pt x="123" y="266"/>
                    </a:lnTo>
                    <a:lnTo>
                      <a:pt x="137" y="269"/>
                    </a:lnTo>
                    <a:lnTo>
                      <a:pt x="148" y="272"/>
                    </a:lnTo>
                    <a:lnTo>
                      <a:pt x="161" y="276"/>
                    </a:lnTo>
                    <a:lnTo>
                      <a:pt x="172" y="279"/>
                    </a:lnTo>
                    <a:lnTo>
                      <a:pt x="183" y="282"/>
                    </a:lnTo>
                    <a:lnTo>
                      <a:pt x="193" y="286"/>
                    </a:lnTo>
                    <a:lnTo>
                      <a:pt x="204" y="289"/>
                    </a:lnTo>
                    <a:lnTo>
                      <a:pt x="213" y="294"/>
                    </a:lnTo>
                    <a:lnTo>
                      <a:pt x="222" y="299"/>
                    </a:lnTo>
                    <a:lnTo>
                      <a:pt x="225" y="50"/>
                    </a:lnTo>
                    <a:lnTo>
                      <a:pt x="4" y="0"/>
                    </a:lnTo>
                    <a:lnTo>
                      <a:pt x="0" y="694"/>
                    </a:lnTo>
                    <a:close/>
                  </a:path>
                </a:pathLst>
              </a:custGeom>
              <a:solidFill>
                <a:srgbClr val="6666CC"/>
              </a:solidFill>
              <a:ln w="9525">
                <a:noFill/>
                <a:round/>
                <a:headEnd/>
                <a:tailEnd/>
              </a:ln>
            </p:spPr>
            <p:txBody>
              <a:bodyPr/>
              <a:lstStyle/>
              <a:p>
                <a:endParaRPr lang="en-US" sz="1725"/>
              </a:p>
            </p:txBody>
          </p:sp>
          <p:sp>
            <p:nvSpPr>
              <p:cNvPr id="5572" name="Freeform 417"/>
              <p:cNvSpPr>
                <a:spLocks/>
              </p:cNvSpPr>
              <p:nvPr/>
            </p:nvSpPr>
            <p:spPr bwMode="auto">
              <a:xfrm>
                <a:off x="4638" y="3086"/>
                <a:ext cx="104" cy="210"/>
              </a:xfrm>
              <a:custGeom>
                <a:avLst/>
                <a:gdLst>
                  <a:gd name="T0" fmla="*/ 4 w 207"/>
                  <a:gd name="T1" fmla="*/ 30 h 421"/>
                  <a:gd name="T2" fmla="*/ 9 w 207"/>
                  <a:gd name="T3" fmla="*/ 45 h 421"/>
                  <a:gd name="T4" fmla="*/ 14 w 207"/>
                  <a:gd name="T5" fmla="*/ 60 h 421"/>
                  <a:gd name="T6" fmla="*/ 17 w 207"/>
                  <a:gd name="T7" fmla="*/ 75 h 421"/>
                  <a:gd name="T8" fmla="*/ 19 w 207"/>
                  <a:gd name="T9" fmla="*/ 91 h 421"/>
                  <a:gd name="T10" fmla="*/ 18 w 207"/>
                  <a:gd name="T11" fmla="*/ 118 h 421"/>
                  <a:gd name="T12" fmla="*/ 15 w 207"/>
                  <a:gd name="T13" fmla="*/ 155 h 421"/>
                  <a:gd name="T14" fmla="*/ 14 w 207"/>
                  <a:gd name="T15" fmla="*/ 190 h 421"/>
                  <a:gd name="T16" fmla="*/ 18 w 207"/>
                  <a:gd name="T17" fmla="*/ 210 h 421"/>
                  <a:gd name="T18" fmla="*/ 100 w 207"/>
                  <a:gd name="T19" fmla="*/ 186 h 421"/>
                  <a:gd name="T20" fmla="*/ 104 w 207"/>
                  <a:gd name="T21" fmla="*/ 21 h 421"/>
                  <a:gd name="T22" fmla="*/ 99 w 207"/>
                  <a:gd name="T23" fmla="*/ 18 h 421"/>
                  <a:gd name="T24" fmla="*/ 95 w 207"/>
                  <a:gd name="T25" fmla="*/ 16 h 421"/>
                  <a:gd name="T26" fmla="*/ 89 w 207"/>
                  <a:gd name="T27" fmla="*/ 14 h 421"/>
                  <a:gd name="T28" fmla="*/ 84 w 207"/>
                  <a:gd name="T29" fmla="*/ 12 h 421"/>
                  <a:gd name="T30" fmla="*/ 79 w 207"/>
                  <a:gd name="T31" fmla="*/ 11 h 421"/>
                  <a:gd name="T32" fmla="*/ 73 w 207"/>
                  <a:gd name="T33" fmla="*/ 9 h 421"/>
                  <a:gd name="T34" fmla="*/ 67 w 207"/>
                  <a:gd name="T35" fmla="*/ 7 h 421"/>
                  <a:gd name="T36" fmla="*/ 61 w 207"/>
                  <a:gd name="T37" fmla="*/ 6 h 421"/>
                  <a:gd name="T38" fmla="*/ 54 w 207"/>
                  <a:gd name="T39" fmla="*/ 4 h 421"/>
                  <a:gd name="T40" fmla="*/ 48 w 207"/>
                  <a:gd name="T41" fmla="*/ 3 h 421"/>
                  <a:gd name="T42" fmla="*/ 40 w 207"/>
                  <a:gd name="T43" fmla="*/ 3 h 421"/>
                  <a:gd name="T44" fmla="*/ 33 w 207"/>
                  <a:gd name="T45" fmla="*/ 2 h 421"/>
                  <a:gd name="T46" fmla="*/ 26 w 207"/>
                  <a:gd name="T47" fmla="*/ 1 h 421"/>
                  <a:gd name="T48" fmla="*/ 18 w 207"/>
                  <a:gd name="T49" fmla="*/ 0 h 421"/>
                  <a:gd name="T50" fmla="*/ 10 w 207"/>
                  <a:gd name="T51" fmla="*/ 0 h 421"/>
                  <a:gd name="T52" fmla="*/ 1 w 207"/>
                  <a:gd name="T53" fmla="*/ 0 h 421"/>
                  <a:gd name="T54" fmla="*/ 1 w 207"/>
                  <a:gd name="T55" fmla="*/ 2 h 421"/>
                  <a:gd name="T56" fmla="*/ 0 w 207"/>
                  <a:gd name="T57" fmla="*/ 8 h 421"/>
                  <a:gd name="T58" fmla="*/ 1 w 207"/>
                  <a:gd name="T59" fmla="*/ 17 h 421"/>
                  <a:gd name="T60" fmla="*/ 4 w 207"/>
                  <a:gd name="T61" fmla="*/ 30 h 4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7"/>
                  <a:gd name="T94" fmla="*/ 0 h 421"/>
                  <a:gd name="T95" fmla="*/ 207 w 207"/>
                  <a:gd name="T96" fmla="*/ 421 h 4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7" h="421">
                    <a:moveTo>
                      <a:pt x="7" y="61"/>
                    </a:moveTo>
                    <a:lnTo>
                      <a:pt x="17" y="91"/>
                    </a:lnTo>
                    <a:lnTo>
                      <a:pt x="27" y="120"/>
                    </a:lnTo>
                    <a:lnTo>
                      <a:pt x="34" y="150"/>
                    </a:lnTo>
                    <a:lnTo>
                      <a:pt x="38" y="183"/>
                    </a:lnTo>
                    <a:lnTo>
                      <a:pt x="35" y="236"/>
                    </a:lnTo>
                    <a:lnTo>
                      <a:pt x="30" y="310"/>
                    </a:lnTo>
                    <a:lnTo>
                      <a:pt x="28" y="380"/>
                    </a:lnTo>
                    <a:lnTo>
                      <a:pt x="35" y="421"/>
                    </a:lnTo>
                    <a:lnTo>
                      <a:pt x="200" y="372"/>
                    </a:lnTo>
                    <a:lnTo>
                      <a:pt x="207" y="42"/>
                    </a:lnTo>
                    <a:lnTo>
                      <a:pt x="198" y="37"/>
                    </a:lnTo>
                    <a:lnTo>
                      <a:pt x="189" y="32"/>
                    </a:lnTo>
                    <a:lnTo>
                      <a:pt x="178" y="29"/>
                    </a:lnTo>
                    <a:lnTo>
                      <a:pt x="168" y="25"/>
                    </a:lnTo>
                    <a:lnTo>
                      <a:pt x="157" y="22"/>
                    </a:lnTo>
                    <a:lnTo>
                      <a:pt x="146" y="19"/>
                    </a:lnTo>
                    <a:lnTo>
                      <a:pt x="133" y="15"/>
                    </a:lnTo>
                    <a:lnTo>
                      <a:pt x="122" y="12"/>
                    </a:lnTo>
                    <a:lnTo>
                      <a:pt x="108" y="9"/>
                    </a:lnTo>
                    <a:lnTo>
                      <a:pt x="95" y="7"/>
                    </a:lnTo>
                    <a:lnTo>
                      <a:pt x="80" y="6"/>
                    </a:lnTo>
                    <a:lnTo>
                      <a:pt x="66" y="4"/>
                    </a:lnTo>
                    <a:lnTo>
                      <a:pt x="51" y="2"/>
                    </a:lnTo>
                    <a:lnTo>
                      <a:pt x="35" y="1"/>
                    </a:lnTo>
                    <a:lnTo>
                      <a:pt x="19" y="0"/>
                    </a:lnTo>
                    <a:lnTo>
                      <a:pt x="2" y="0"/>
                    </a:lnTo>
                    <a:lnTo>
                      <a:pt x="1" y="4"/>
                    </a:lnTo>
                    <a:lnTo>
                      <a:pt x="0" y="16"/>
                    </a:lnTo>
                    <a:lnTo>
                      <a:pt x="1" y="35"/>
                    </a:lnTo>
                    <a:lnTo>
                      <a:pt x="7" y="61"/>
                    </a:lnTo>
                    <a:close/>
                  </a:path>
                </a:pathLst>
              </a:custGeom>
              <a:solidFill>
                <a:srgbClr val="003399"/>
              </a:solidFill>
              <a:ln w="9525">
                <a:noFill/>
                <a:round/>
                <a:headEnd/>
                <a:tailEnd/>
              </a:ln>
            </p:spPr>
            <p:txBody>
              <a:bodyPr/>
              <a:lstStyle/>
              <a:p>
                <a:endParaRPr lang="en-US" sz="1725"/>
              </a:p>
            </p:txBody>
          </p:sp>
          <p:sp>
            <p:nvSpPr>
              <p:cNvPr id="5573" name="Freeform 418"/>
              <p:cNvSpPr>
                <a:spLocks/>
              </p:cNvSpPr>
              <p:nvPr/>
            </p:nvSpPr>
            <p:spPr bwMode="auto">
              <a:xfrm>
                <a:off x="4478" y="2989"/>
                <a:ext cx="11" cy="12"/>
              </a:xfrm>
              <a:custGeom>
                <a:avLst/>
                <a:gdLst>
                  <a:gd name="T0" fmla="*/ 0 w 23"/>
                  <a:gd name="T1" fmla="*/ 6 h 23"/>
                  <a:gd name="T2" fmla="*/ 0 w 23"/>
                  <a:gd name="T3" fmla="*/ 8 h 23"/>
                  <a:gd name="T4" fmla="*/ 2 w 23"/>
                  <a:gd name="T5" fmla="*/ 10 h 23"/>
                  <a:gd name="T6" fmla="*/ 3 w 23"/>
                  <a:gd name="T7" fmla="*/ 11 h 23"/>
                  <a:gd name="T8" fmla="*/ 6 w 23"/>
                  <a:gd name="T9" fmla="*/ 12 h 23"/>
                  <a:gd name="T10" fmla="*/ 8 w 23"/>
                  <a:gd name="T11" fmla="*/ 11 h 23"/>
                  <a:gd name="T12" fmla="*/ 10 w 23"/>
                  <a:gd name="T13" fmla="*/ 10 h 23"/>
                  <a:gd name="T14" fmla="*/ 11 w 23"/>
                  <a:gd name="T15" fmla="*/ 8 h 23"/>
                  <a:gd name="T16" fmla="*/ 11 w 23"/>
                  <a:gd name="T17" fmla="*/ 6 h 23"/>
                  <a:gd name="T18" fmla="*/ 11 w 23"/>
                  <a:gd name="T19" fmla="*/ 4 h 23"/>
                  <a:gd name="T20" fmla="*/ 10 w 23"/>
                  <a:gd name="T21" fmla="*/ 2 h 23"/>
                  <a:gd name="T22" fmla="*/ 8 w 23"/>
                  <a:gd name="T23" fmla="*/ 1 h 23"/>
                  <a:gd name="T24" fmla="*/ 6 w 23"/>
                  <a:gd name="T25" fmla="*/ 0 h 23"/>
                  <a:gd name="T26" fmla="*/ 3 w 23"/>
                  <a:gd name="T27" fmla="*/ 1 h 23"/>
                  <a:gd name="T28" fmla="*/ 2 w 23"/>
                  <a:gd name="T29" fmla="*/ 2 h 23"/>
                  <a:gd name="T30" fmla="*/ 0 w 23"/>
                  <a:gd name="T31" fmla="*/ 4 h 23"/>
                  <a:gd name="T32" fmla="*/ 0 w 23"/>
                  <a:gd name="T33" fmla="*/ 6 h 23"/>
                  <a:gd name="T34" fmla="*/ 0 w 23"/>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1"/>
                    </a:moveTo>
                    <a:lnTo>
                      <a:pt x="1" y="16"/>
                    </a:lnTo>
                    <a:lnTo>
                      <a:pt x="4" y="19"/>
                    </a:lnTo>
                    <a:lnTo>
                      <a:pt x="7" y="22"/>
                    </a:lnTo>
                    <a:lnTo>
                      <a:pt x="12" y="23"/>
                    </a:lnTo>
                    <a:lnTo>
                      <a:pt x="16" y="22"/>
                    </a:lnTo>
                    <a:lnTo>
                      <a:pt x="20" y="19"/>
                    </a:lnTo>
                    <a:lnTo>
                      <a:pt x="22" y="16"/>
                    </a:lnTo>
                    <a:lnTo>
                      <a:pt x="23" y="11"/>
                    </a:lnTo>
                    <a:lnTo>
                      <a:pt x="22" y="7"/>
                    </a:lnTo>
                    <a:lnTo>
                      <a:pt x="20" y="3"/>
                    </a:lnTo>
                    <a:lnTo>
                      <a:pt x="16" y="1"/>
                    </a:lnTo>
                    <a:lnTo>
                      <a:pt x="12" y="0"/>
                    </a:lnTo>
                    <a:lnTo>
                      <a:pt x="7" y="1"/>
                    </a:lnTo>
                    <a:lnTo>
                      <a:pt x="4" y="3"/>
                    </a:lnTo>
                    <a:lnTo>
                      <a:pt x="1" y="7"/>
                    </a:lnTo>
                    <a:lnTo>
                      <a:pt x="0" y="11"/>
                    </a:lnTo>
                    <a:close/>
                  </a:path>
                </a:pathLst>
              </a:custGeom>
              <a:solidFill>
                <a:srgbClr val="FF1C1E"/>
              </a:solidFill>
              <a:ln w="9525">
                <a:noFill/>
                <a:round/>
                <a:headEnd/>
                <a:tailEnd/>
              </a:ln>
            </p:spPr>
            <p:txBody>
              <a:bodyPr/>
              <a:lstStyle/>
              <a:p>
                <a:endParaRPr lang="en-US" sz="1725"/>
              </a:p>
            </p:txBody>
          </p:sp>
          <p:sp>
            <p:nvSpPr>
              <p:cNvPr id="5574" name="Freeform 419"/>
              <p:cNvSpPr>
                <a:spLocks/>
              </p:cNvSpPr>
              <p:nvPr/>
            </p:nvSpPr>
            <p:spPr bwMode="auto">
              <a:xfrm>
                <a:off x="4480" y="3026"/>
                <a:ext cx="11" cy="12"/>
              </a:xfrm>
              <a:custGeom>
                <a:avLst/>
                <a:gdLst>
                  <a:gd name="T0" fmla="*/ 0 w 23"/>
                  <a:gd name="T1" fmla="*/ 6 h 23"/>
                  <a:gd name="T2" fmla="*/ 0 w 23"/>
                  <a:gd name="T3" fmla="*/ 8 h 23"/>
                  <a:gd name="T4" fmla="*/ 1 w 23"/>
                  <a:gd name="T5" fmla="*/ 10 h 23"/>
                  <a:gd name="T6" fmla="*/ 3 w 23"/>
                  <a:gd name="T7" fmla="*/ 11 h 23"/>
                  <a:gd name="T8" fmla="*/ 5 w 23"/>
                  <a:gd name="T9" fmla="*/ 12 h 23"/>
                  <a:gd name="T10" fmla="*/ 7 w 23"/>
                  <a:gd name="T11" fmla="*/ 11 h 23"/>
                  <a:gd name="T12" fmla="*/ 9 w 23"/>
                  <a:gd name="T13" fmla="*/ 10 h 23"/>
                  <a:gd name="T14" fmla="*/ 11 w 23"/>
                  <a:gd name="T15" fmla="*/ 8 h 23"/>
                  <a:gd name="T16" fmla="*/ 11 w 23"/>
                  <a:gd name="T17" fmla="*/ 6 h 23"/>
                  <a:gd name="T18" fmla="*/ 11 w 23"/>
                  <a:gd name="T19" fmla="*/ 4 h 23"/>
                  <a:gd name="T20" fmla="*/ 9 w 23"/>
                  <a:gd name="T21" fmla="*/ 2 h 23"/>
                  <a:gd name="T22" fmla="*/ 7 w 23"/>
                  <a:gd name="T23" fmla="*/ 1 h 23"/>
                  <a:gd name="T24" fmla="*/ 5 w 23"/>
                  <a:gd name="T25" fmla="*/ 0 h 23"/>
                  <a:gd name="T26" fmla="*/ 3 w 23"/>
                  <a:gd name="T27" fmla="*/ 1 h 23"/>
                  <a:gd name="T28" fmla="*/ 1 w 23"/>
                  <a:gd name="T29" fmla="*/ 2 h 23"/>
                  <a:gd name="T30" fmla="*/ 0 w 23"/>
                  <a:gd name="T31" fmla="*/ 4 h 23"/>
                  <a:gd name="T32" fmla="*/ 0 w 23"/>
                  <a:gd name="T33" fmla="*/ 6 h 23"/>
                  <a:gd name="T34" fmla="*/ 0 w 23"/>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2"/>
                    </a:moveTo>
                    <a:lnTo>
                      <a:pt x="1" y="16"/>
                    </a:lnTo>
                    <a:lnTo>
                      <a:pt x="3" y="20"/>
                    </a:lnTo>
                    <a:lnTo>
                      <a:pt x="6" y="22"/>
                    </a:lnTo>
                    <a:lnTo>
                      <a:pt x="10" y="23"/>
                    </a:lnTo>
                    <a:lnTo>
                      <a:pt x="15" y="22"/>
                    </a:lnTo>
                    <a:lnTo>
                      <a:pt x="19" y="20"/>
                    </a:lnTo>
                    <a:lnTo>
                      <a:pt x="22" y="16"/>
                    </a:lnTo>
                    <a:lnTo>
                      <a:pt x="23" y="12"/>
                    </a:lnTo>
                    <a:lnTo>
                      <a:pt x="22" y="7"/>
                    </a:lnTo>
                    <a:lnTo>
                      <a:pt x="19" y="4"/>
                    </a:lnTo>
                    <a:lnTo>
                      <a:pt x="15" y="1"/>
                    </a:lnTo>
                    <a:lnTo>
                      <a:pt x="10" y="0"/>
                    </a:lnTo>
                    <a:lnTo>
                      <a:pt x="6" y="1"/>
                    </a:lnTo>
                    <a:lnTo>
                      <a:pt x="3" y="4"/>
                    </a:lnTo>
                    <a:lnTo>
                      <a:pt x="1" y="7"/>
                    </a:lnTo>
                    <a:lnTo>
                      <a:pt x="0" y="12"/>
                    </a:lnTo>
                    <a:close/>
                  </a:path>
                </a:pathLst>
              </a:custGeom>
              <a:solidFill>
                <a:srgbClr val="FF1C1E"/>
              </a:solidFill>
              <a:ln w="9525">
                <a:noFill/>
                <a:round/>
                <a:headEnd/>
                <a:tailEnd/>
              </a:ln>
            </p:spPr>
            <p:txBody>
              <a:bodyPr/>
              <a:lstStyle/>
              <a:p>
                <a:endParaRPr lang="en-US" sz="1725"/>
              </a:p>
            </p:txBody>
          </p:sp>
          <p:sp>
            <p:nvSpPr>
              <p:cNvPr id="5575" name="Freeform 420"/>
              <p:cNvSpPr>
                <a:spLocks/>
              </p:cNvSpPr>
              <p:nvPr/>
            </p:nvSpPr>
            <p:spPr bwMode="auto">
              <a:xfrm>
                <a:off x="4501" y="3027"/>
                <a:ext cx="11" cy="11"/>
              </a:xfrm>
              <a:custGeom>
                <a:avLst/>
                <a:gdLst>
                  <a:gd name="T0" fmla="*/ 0 w 21"/>
                  <a:gd name="T1" fmla="*/ 6 h 24"/>
                  <a:gd name="T2" fmla="*/ 1 w 21"/>
                  <a:gd name="T3" fmla="*/ 8 h 24"/>
                  <a:gd name="T4" fmla="*/ 2 w 21"/>
                  <a:gd name="T5" fmla="*/ 9 h 24"/>
                  <a:gd name="T6" fmla="*/ 3 w 21"/>
                  <a:gd name="T7" fmla="*/ 10 h 24"/>
                  <a:gd name="T8" fmla="*/ 5 w 21"/>
                  <a:gd name="T9" fmla="*/ 11 h 24"/>
                  <a:gd name="T10" fmla="*/ 8 w 21"/>
                  <a:gd name="T11" fmla="*/ 10 h 24"/>
                  <a:gd name="T12" fmla="*/ 9 w 21"/>
                  <a:gd name="T13" fmla="*/ 9 h 24"/>
                  <a:gd name="T14" fmla="*/ 10 w 21"/>
                  <a:gd name="T15" fmla="*/ 8 h 24"/>
                  <a:gd name="T16" fmla="*/ 11 w 21"/>
                  <a:gd name="T17" fmla="*/ 6 h 24"/>
                  <a:gd name="T18" fmla="*/ 10 w 21"/>
                  <a:gd name="T19" fmla="*/ 3 h 24"/>
                  <a:gd name="T20" fmla="*/ 9 w 21"/>
                  <a:gd name="T21" fmla="*/ 2 h 24"/>
                  <a:gd name="T22" fmla="*/ 8 w 21"/>
                  <a:gd name="T23" fmla="*/ 1 h 24"/>
                  <a:gd name="T24" fmla="*/ 5 w 21"/>
                  <a:gd name="T25" fmla="*/ 0 h 24"/>
                  <a:gd name="T26" fmla="*/ 3 w 21"/>
                  <a:gd name="T27" fmla="*/ 1 h 24"/>
                  <a:gd name="T28" fmla="*/ 2 w 21"/>
                  <a:gd name="T29" fmla="*/ 2 h 24"/>
                  <a:gd name="T30" fmla="*/ 1 w 21"/>
                  <a:gd name="T31" fmla="*/ 3 h 24"/>
                  <a:gd name="T32" fmla="*/ 0 w 21"/>
                  <a:gd name="T33" fmla="*/ 6 h 24"/>
                  <a:gd name="T34" fmla="*/ 0 w 21"/>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4"/>
                  <a:gd name="T56" fmla="*/ 21 w 2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4">
                    <a:moveTo>
                      <a:pt x="0" y="12"/>
                    </a:moveTo>
                    <a:lnTo>
                      <a:pt x="1" y="17"/>
                    </a:lnTo>
                    <a:lnTo>
                      <a:pt x="3" y="20"/>
                    </a:lnTo>
                    <a:lnTo>
                      <a:pt x="5" y="22"/>
                    </a:lnTo>
                    <a:lnTo>
                      <a:pt x="10" y="24"/>
                    </a:lnTo>
                    <a:lnTo>
                      <a:pt x="15" y="22"/>
                    </a:lnTo>
                    <a:lnTo>
                      <a:pt x="18" y="20"/>
                    </a:lnTo>
                    <a:lnTo>
                      <a:pt x="20" y="17"/>
                    </a:lnTo>
                    <a:lnTo>
                      <a:pt x="21" y="12"/>
                    </a:lnTo>
                    <a:lnTo>
                      <a:pt x="20" y="7"/>
                    </a:lnTo>
                    <a:lnTo>
                      <a:pt x="18" y="4"/>
                    </a:lnTo>
                    <a:lnTo>
                      <a:pt x="15" y="2"/>
                    </a:lnTo>
                    <a:lnTo>
                      <a:pt x="10" y="0"/>
                    </a:lnTo>
                    <a:lnTo>
                      <a:pt x="5" y="2"/>
                    </a:lnTo>
                    <a:lnTo>
                      <a:pt x="3" y="4"/>
                    </a:lnTo>
                    <a:lnTo>
                      <a:pt x="1" y="7"/>
                    </a:lnTo>
                    <a:lnTo>
                      <a:pt x="0" y="12"/>
                    </a:lnTo>
                    <a:close/>
                  </a:path>
                </a:pathLst>
              </a:custGeom>
              <a:solidFill>
                <a:srgbClr val="FF1C1E"/>
              </a:solidFill>
              <a:ln w="9525">
                <a:noFill/>
                <a:round/>
                <a:headEnd/>
                <a:tailEnd/>
              </a:ln>
            </p:spPr>
            <p:txBody>
              <a:bodyPr/>
              <a:lstStyle/>
              <a:p>
                <a:endParaRPr lang="en-US" sz="1725"/>
              </a:p>
            </p:txBody>
          </p:sp>
          <p:sp>
            <p:nvSpPr>
              <p:cNvPr id="5576" name="Freeform 421"/>
              <p:cNvSpPr>
                <a:spLocks/>
              </p:cNvSpPr>
              <p:nvPr/>
            </p:nvSpPr>
            <p:spPr bwMode="auto">
              <a:xfrm>
                <a:off x="4525" y="3027"/>
                <a:ext cx="12" cy="11"/>
              </a:xfrm>
              <a:custGeom>
                <a:avLst/>
                <a:gdLst>
                  <a:gd name="T0" fmla="*/ 0 w 23"/>
                  <a:gd name="T1" fmla="*/ 6 h 24"/>
                  <a:gd name="T2" fmla="*/ 1 w 23"/>
                  <a:gd name="T3" fmla="*/ 8 h 24"/>
                  <a:gd name="T4" fmla="*/ 2 w 23"/>
                  <a:gd name="T5" fmla="*/ 9 h 24"/>
                  <a:gd name="T6" fmla="*/ 4 w 23"/>
                  <a:gd name="T7" fmla="*/ 10 h 24"/>
                  <a:gd name="T8" fmla="*/ 6 w 23"/>
                  <a:gd name="T9" fmla="*/ 11 h 24"/>
                  <a:gd name="T10" fmla="*/ 8 w 23"/>
                  <a:gd name="T11" fmla="*/ 10 h 24"/>
                  <a:gd name="T12" fmla="*/ 10 w 23"/>
                  <a:gd name="T13" fmla="*/ 9 h 24"/>
                  <a:gd name="T14" fmla="*/ 11 w 23"/>
                  <a:gd name="T15" fmla="*/ 8 h 24"/>
                  <a:gd name="T16" fmla="*/ 12 w 23"/>
                  <a:gd name="T17" fmla="*/ 6 h 24"/>
                  <a:gd name="T18" fmla="*/ 11 w 23"/>
                  <a:gd name="T19" fmla="*/ 3 h 24"/>
                  <a:gd name="T20" fmla="*/ 10 w 23"/>
                  <a:gd name="T21" fmla="*/ 2 h 24"/>
                  <a:gd name="T22" fmla="*/ 8 w 23"/>
                  <a:gd name="T23" fmla="*/ 1 h 24"/>
                  <a:gd name="T24" fmla="*/ 6 w 23"/>
                  <a:gd name="T25" fmla="*/ 0 h 24"/>
                  <a:gd name="T26" fmla="*/ 4 w 23"/>
                  <a:gd name="T27" fmla="*/ 1 h 24"/>
                  <a:gd name="T28" fmla="*/ 2 w 23"/>
                  <a:gd name="T29" fmla="*/ 2 h 24"/>
                  <a:gd name="T30" fmla="*/ 1 w 23"/>
                  <a:gd name="T31" fmla="*/ 3 h 24"/>
                  <a:gd name="T32" fmla="*/ 0 w 23"/>
                  <a:gd name="T33" fmla="*/ 6 h 24"/>
                  <a:gd name="T34" fmla="*/ 0 w 23"/>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4"/>
                  <a:gd name="T56" fmla="*/ 23 w 23"/>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4">
                    <a:moveTo>
                      <a:pt x="0" y="12"/>
                    </a:moveTo>
                    <a:lnTo>
                      <a:pt x="1" y="17"/>
                    </a:lnTo>
                    <a:lnTo>
                      <a:pt x="3" y="20"/>
                    </a:lnTo>
                    <a:lnTo>
                      <a:pt x="7" y="22"/>
                    </a:lnTo>
                    <a:lnTo>
                      <a:pt x="11" y="24"/>
                    </a:lnTo>
                    <a:lnTo>
                      <a:pt x="16" y="22"/>
                    </a:lnTo>
                    <a:lnTo>
                      <a:pt x="20" y="20"/>
                    </a:lnTo>
                    <a:lnTo>
                      <a:pt x="22" y="17"/>
                    </a:lnTo>
                    <a:lnTo>
                      <a:pt x="23" y="12"/>
                    </a:lnTo>
                    <a:lnTo>
                      <a:pt x="22" y="7"/>
                    </a:lnTo>
                    <a:lnTo>
                      <a:pt x="20" y="4"/>
                    </a:lnTo>
                    <a:lnTo>
                      <a:pt x="16" y="2"/>
                    </a:lnTo>
                    <a:lnTo>
                      <a:pt x="11" y="0"/>
                    </a:lnTo>
                    <a:lnTo>
                      <a:pt x="7" y="2"/>
                    </a:lnTo>
                    <a:lnTo>
                      <a:pt x="3" y="4"/>
                    </a:lnTo>
                    <a:lnTo>
                      <a:pt x="1" y="7"/>
                    </a:lnTo>
                    <a:lnTo>
                      <a:pt x="0" y="12"/>
                    </a:lnTo>
                    <a:close/>
                  </a:path>
                </a:pathLst>
              </a:custGeom>
              <a:solidFill>
                <a:srgbClr val="FF1C1E"/>
              </a:solidFill>
              <a:ln w="9525">
                <a:noFill/>
                <a:round/>
                <a:headEnd/>
                <a:tailEnd/>
              </a:ln>
            </p:spPr>
            <p:txBody>
              <a:bodyPr/>
              <a:lstStyle/>
              <a:p>
                <a:endParaRPr lang="en-US" sz="1725"/>
              </a:p>
            </p:txBody>
          </p:sp>
          <p:sp>
            <p:nvSpPr>
              <p:cNvPr id="5577" name="Freeform 422"/>
              <p:cNvSpPr>
                <a:spLocks/>
              </p:cNvSpPr>
              <p:nvPr/>
            </p:nvSpPr>
            <p:spPr bwMode="auto">
              <a:xfrm>
                <a:off x="4549" y="3027"/>
                <a:ext cx="11" cy="11"/>
              </a:xfrm>
              <a:custGeom>
                <a:avLst/>
                <a:gdLst>
                  <a:gd name="T0" fmla="*/ 0 w 23"/>
                  <a:gd name="T1" fmla="*/ 6 h 24"/>
                  <a:gd name="T2" fmla="*/ 0 w 23"/>
                  <a:gd name="T3" fmla="*/ 8 h 24"/>
                  <a:gd name="T4" fmla="*/ 1 w 23"/>
                  <a:gd name="T5" fmla="*/ 9 h 24"/>
                  <a:gd name="T6" fmla="*/ 3 w 23"/>
                  <a:gd name="T7" fmla="*/ 10 h 24"/>
                  <a:gd name="T8" fmla="*/ 6 w 23"/>
                  <a:gd name="T9" fmla="*/ 11 h 24"/>
                  <a:gd name="T10" fmla="*/ 8 w 23"/>
                  <a:gd name="T11" fmla="*/ 10 h 24"/>
                  <a:gd name="T12" fmla="*/ 10 w 23"/>
                  <a:gd name="T13" fmla="*/ 9 h 24"/>
                  <a:gd name="T14" fmla="*/ 11 w 23"/>
                  <a:gd name="T15" fmla="*/ 8 h 24"/>
                  <a:gd name="T16" fmla="*/ 11 w 23"/>
                  <a:gd name="T17" fmla="*/ 6 h 24"/>
                  <a:gd name="T18" fmla="*/ 11 w 23"/>
                  <a:gd name="T19" fmla="*/ 3 h 24"/>
                  <a:gd name="T20" fmla="*/ 10 w 23"/>
                  <a:gd name="T21" fmla="*/ 2 h 24"/>
                  <a:gd name="T22" fmla="*/ 8 w 23"/>
                  <a:gd name="T23" fmla="*/ 1 h 24"/>
                  <a:gd name="T24" fmla="*/ 6 w 23"/>
                  <a:gd name="T25" fmla="*/ 0 h 24"/>
                  <a:gd name="T26" fmla="*/ 3 w 23"/>
                  <a:gd name="T27" fmla="*/ 1 h 24"/>
                  <a:gd name="T28" fmla="*/ 1 w 23"/>
                  <a:gd name="T29" fmla="*/ 2 h 24"/>
                  <a:gd name="T30" fmla="*/ 0 w 23"/>
                  <a:gd name="T31" fmla="*/ 3 h 24"/>
                  <a:gd name="T32" fmla="*/ 0 w 23"/>
                  <a:gd name="T33" fmla="*/ 6 h 24"/>
                  <a:gd name="T34" fmla="*/ 0 w 23"/>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4"/>
                  <a:gd name="T56" fmla="*/ 23 w 23"/>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4">
                    <a:moveTo>
                      <a:pt x="0" y="12"/>
                    </a:moveTo>
                    <a:lnTo>
                      <a:pt x="1" y="17"/>
                    </a:lnTo>
                    <a:lnTo>
                      <a:pt x="3" y="20"/>
                    </a:lnTo>
                    <a:lnTo>
                      <a:pt x="7" y="22"/>
                    </a:lnTo>
                    <a:lnTo>
                      <a:pt x="12" y="24"/>
                    </a:lnTo>
                    <a:lnTo>
                      <a:pt x="16" y="22"/>
                    </a:lnTo>
                    <a:lnTo>
                      <a:pt x="20" y="20"/>
                    </a:lnTo>
                    <a:lnTo>
                      <a:pt x="22" y="17"/>
                    </a:lnTo>
                    <a:lnTo>
                      <a:pt x="23" y="12"/>
                    </a:lnTo>
                    <a:lnTo>
                      <a:pt x="22" y="7"/>
                    </a:lnTo>
                    <a:lnTo>
                      <a:pt x="20" y="4"/>
                    </a:lnTo>
                    <a:lnTo>
                      <a:pt x="16" y="2"/>
                    </a:lnTo>
                    <a:lnTo>
                      <a:pt x="12" y="0"/>
                    </a:lnTo>
                    <a:lnTo>
                      <a:pt x="7" y="2"/>
                    </a:lnTo>
                    <a:lnTo>
                      <a:pt x="3" y="4"/>
                    </a:lnTo>
                    <a:lnTo>
                      <a:pt x="1" y="7"/>
                    </a:lnTo>
                    <a:lnTo>
                      <a:pt x="0" y="12"/>
                    </a:lnTo>
                    <a:close/>
                  </a:path>
                </a:pathLst>
              </a:custGeom>
              <a:solidFill>
                <a:srgbClr val="FF1C1E"/>
              </a:solidFill>
              <a:ln w="9525">
                <a:noFill/>
                <a:round/>
                <a:headEnd/>
                <a:tailEnd/>
              </a:ln>
            </p:spPr>
            <p:txBody>
              <a:bodyPr/>
              <a:lstStyle/>
              <a:p>
                <a:endParaRPr lang="en-US" sz="1725"/>
              </a:p>
            </p:txBody>
          </p:sp>
          <p:sp>
            <p:nvSpPr>
              <p:cNvPr id="5578" name="Freeform 423"/>
              <p:cNvSpPr>
                <a:spLocks/>
              </p:cNvSpPr>
              <p:nvPr/>
            </p:nvSpPr>
            <p:spPr bwMode="auto">
              <a:xfrm>
                <a:off x="4478" y="3078"/>
                <a:ext cx="11" cy="12"/>
              </a:xfrm>
              <a:custGeom>
                <a:avLst/>
                <a:gdLst>
                  <a:gd name="T0" fmla="*/ 0 w 23"/>
                  <a:gd name="T1" fmla="*/ 6 h 23"/>
                  <a:gd name="T2" fmla="*/ 0 w 23"/>
                  <a:gd name="T3" fmla="*/ 8 h 23"/>
                  <a:gd name="T4" fmla="*/ 2 w 23"/>
                  <a:gd name="T5" fmla="*/ 10 h 23"/>
                  <a:gd name="T6" fmla="*/ 3 w 23"/>
                  <a:gd name="T7" fmla="*/ 11 h 23"/>
                  <a:gd name="T8" fmla="*/ 6 w 23"/>
                  <a:gd name="T9" fmla="*/ 12 h 23"/>
                  <a:gd name="T10" fmla="*/ 8 w 23"/>
                  <a:gd name="T11" fmla="*/ 11 h 23"/>
                  <a:gd name="T12" fmla="*/ 10 w 23"/>
                  <a:gd name="T13" fmla="*/ 10 h 23"/>
                  <a:gd name="T14" fmla="*/ 11 w 23"/>
                  <a:gd name="T15" fmla="*/ 8 h 23"/>
                  <a:gd name="T16" fmla="*/ 11 w 23"/>
                  <a:gd name="T17" fmla="*/ 6 h 23"/>
                  <a:gd name="T18" fmla="*/ 11 w 23"/>
                  <a:gd name="T19" fmla="*/ 4 h 23"/>
                  <a:gd name="T20" fmla="*/ 10 w 23"/>
                  <a:gd name="T21" fmla="*/ 2 h 23"/>
                  <a:gd name="T22" fmla="*/ 8 w 23"/>
                  <a:gd name="T23" fmla="*/ 1 h 23"/>
                  <a:gd name="T24" fmla="*/ 6 w 23"/>
                  <a:gd name="T25" fmla="*/ 0 h 23"/>
                  <a:gd name="T26" fmla="*/ 3 w 23"/>
                  <a:gd name="T27" fmla="*/ 1 h 23"/>
                  <a:gd name="T28" fmla="*/ 2 w 23"/>
                  <a:gd name="T29" fmla="*/ 2 h 23"/>
                  <a:gd name="T30" fmla="*/ 0 w 23"/>
                  <a:gd name="T31" fmla="*/ 4 h 23"/>
                  <a:gd name="T32" fmla="*/ 0 w 23"/>
                  <a:gd name="T33" fmla="*/ 6 h 23"/>
                  <a:gd name="T34" fmla="*/ 0 w 23"/>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2"/>
                    </a:moveTo>
                    <a:lnTo>
                      <a:pt x="1" y="16"/>
                    </a:lnTo>
                    <a:lnTo>
                      <a:pt x="4" y="20"/>
                    </a:lnTo>
                    <a:lnTo>
                      <a:pt x="7" y="22"/>
                    </a:lnTo>
                    <a:lnTo>
                      <a:pt x="12" y="23"/>
                    </a:lnTo>
                    <a:lnTo>
                      <a:pt x="16" y="22"/>
                    </a:lnTo>
                    <a:lnTo>
                      <a:pt x="20" y="20"/>
                    </a:lnTo>
                    <a:lnTo>
                      <a:pt x="22" y="16"/>
                    </a:lnTo>
                    <a:lnTo>
                      <a:pt x="23" y="12"/>
                    </a:lnTo>
                    <a:lnTo>
                      <a:pt x="22" y="7"/>
                    </a:lnTo>
                    <a:lnTo>
                      <a:pt x="20" y="3"/>
                    </a:lnTo>
                    <a:lnTo>
                      <a:pt x="16" y="1"/>
                    </a:lnTo>
                    <a:lnTo>
                      <a:pt x="12" y="0"/>
                    </a:lnTo>
                    <a:lnTo>
                      <a:pt x="7" y="1"/>
                    </a:lnTo>
                    <a:lnTo>
                      <a:pt x="4" y="3"/>
                    </a:lnTo>
                    <a:lnTo>
                      <a:pt x="1" y="7"/>
                    </a:lnTo>
                    <a:lnTo>
                      <a:pt x="0" y="12"/>
                    </a:lnTo>
                    <a:close/>
                  </a:path>
                </a:pathLst>
              </a:custGeom>
              <a:solidFill>
                <a:srgbClr val="FF1C1E"/>
              </a:solidFill>
              <a:ln w="9525">
                <a:noFill/>
                <a:round/>
                <a:headEnd/>
                <a:tailEnd/>
              </a:ln>
            </p:spPr>
            <p:txBody>
              <a:bodyPr/>
              <a:lstStyle/>
              <a:p>
                <a:endParaRPr lang="en-US" sz="1725"/>
              </a:p>
            </p:txBody>
          </p:sp>
          <p:sp>
            <p:nvSpPr>
              <p:cNvPr id="5579" name="Freeform 424"/>
              <p:cNvSpPr>
                <a:spLocks/>
              </p:cNvSpPr>
              <p:nvPr/>
            </p:nvSpPr>
            <p:spPr bwMode="auto">
              <a:xfrm>
                <a:off x="4478" y="3109"/>
                <a:ext cx="11" cy="11"/>
              </a:xfrm>
              <a:custGeom>
                <a:avLst/>
                <a:gdLst>
                  <a:gd name="T0" fmla="*/ 0 w 23"/>
                  <a:gd name="T1" fmla="*/ 6 h 23"/>
                  <a:gd name="T2" fmla="*/ 0 w 23"/>
                  <a:gd name="T3" fmla="*/ 8 h 23"/>
                  <a:gd name="T4" fmla="*/ 2 w 23"/>
                  <a:gd name="T5" fmla="*/ 10 h 23"/>
                  <a:gd name="T6" fmla="*/ 3 w 23"/>
                  <a:gd name="T7" fmla="*/ 11 h 23"/>
                  <a:gd name="T8" fmla="*/ 6 w 23"/>
                  <a:gd name="T9" fmla="*/ 11 h 23"/>
                  <a:gd name="T10" fmla="*/ 8 w 23"/>
                  <a:gd name="T11" fmla="*/ 11 h 23"/>
                  <a:gd name="T12" fmla="*/ 10 w 23"/>
                  <a:gd name="T13" fmla="*/ 10 h 23"/>
                  <a:gd name="T14" fmla="*/ 11 w 23"/>
                  <a:gd name="T15" fmla="*/ 8 h 23"/>
                  <a:gd name="T16" fmla="*/ 11 w 23"/>
                  <a:gd name="T17" fmla="*/ 6 h 23"/>
                  <a:gd name="T18" fmla="*/ 11 w 23"/>
                  <a:gd name="T19" fmla="*/ 3 h 23"/>
                  <a:gd name="T20" fmla="*/ 10 w 23"/>
                  <a:gd name="T21" fmla="*/ 1 h 23"/>
                  <a:gd name="T22" fmla="*/ 8 w 23"/>
                  <a:gd name="T23" fmla="*/ 0 h 23"/>
                  <a:gd name="T24" fmla="*/ 6 w 23"/>
                  <a:gd name="T25" fmla="*/ 0 h 23"/>
                  <a:gd name="T26" fmla="*/ 3 w 23"/>
                  <a:gd name="T27" fmla="*/ 0 h 23"/>
                  <a:gd name="T28" fmla="*/ 2 w 23"/>
                  <a:gd name="T29" fmla="*/ 1 h 23"/>
                  <a:gd name="T30" fmla="*/ 0 w 23"/>
                  <a:gd name="T31" fmla="*/ 3 h 23"/>
                  <a:gd name="T32" fmla="*/ 0 w 23"/>
                  <a:gd name="T33" fmla="*/ 6 h 23"/>
                  <a:gd name="T34" fmla="*/ 0 w 23"/>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2"/>
                    </a:moveTo>
                    <a:lnTo>
                      <a:pt x="1" y="16"/>
                    </a:lnTo>
                    <a:lnTo>
                      <a:pt x="4" y="20"/>
                    </a:lnTo>
                    <a:lnTo>
                      <a:pt x="7" y="22"/>
                    </a:lnTo>
                    <a:lnTo>
                      <a:pt x="12" y="23"/>
                    </a:lnTo>
                    <a:lnTo>
                      <a:pt x="16" y="22"/>
                    </a:lnTo>
                    <a:lnTo>
                      <a:pt x="20" y="20"/>
                    </a:lnTo>
                    <a:lnTo>
                      <a:pt x="22" y="16"/>
                    </a:lnTo>
                    <a:lnTo>
                      <a:pt x="23" y="12"/>
                    </a:lnTo>
                    <a:lnTo>
                      <a:pt x="22" y="7"/>
                    </a:lnTo>
                    <a:lnTo>
                      <a:pt x="20" y="3"/>
                    </a:lnTo>
                    <a:lnTo>
                      <a:pt x="16" y="1"/>
                    </a:lnTo>
                    <a:lnTo>
                      <a:pt x="12" y="0"/>
                    </a:lnTo>
                    <a:lnTo>
                      <a:pt x="7" y="1"/>
                    </a:lnTo>
                    <a:lnTo>
                      <a:pt x="4" y="3"/>
                    </a:lnTo>
                    <a:lnTo>
                      <a:pt x="1" y="7"/>
                    </a:lnTo>
                    <a:lnTo>
                      <a:pt x="0" y="12"/>
                    </a:lnTo>
                    <a:close/>
                  </a:path>
                </a:pathLst>
              </a:custGeom>
              <a:solidFill>
                <a:srgbClr val="FF1C1E"/>
              </a:solidFill>
              <a:ln w="9525">
                <a:noFill/>
                <a:round/>
                <a:headEnd/>
                <a:tailEnd/>
              </a:ln>
            </p:spPr>
            <p:txBody>
              <a:bodyPr/>
              <a:lstStyle/>
              <a:p>
                <a:endParaRPr lang="en-US" sz="1725"/>
              </a:p>
            </p:txBody>
          </p:sp>
          <p:sp>
            <p:nvSpPr>
              <p:cNvPr id="5580" name="Freeform 425"/>
              <p:cNvSpPr>
                <a:spLocks/>
              </p:cNvSpPr>
              <p:nvPr/>
            </p:nvSpPr>
            <p:spPr bwMode="auto">
              <a:xfrm>
                <a:off x="4478" y="3142"/>
                <a:ext cx="12" cy="12"/>
              </a:xfrm>
              <a:custGeom>
                <a:avLst/>
                <a:gdLst>
                  <a:gd name="T0" fmla="*/ 0 w 23"/>
                  <a:gd name="T1" fmla="*/ 7 h 23"/>
                  <a:gd name="T2" fmla="*/ 1 w 23"/>
                  <a:gd name="T3" fmla="*/ 9 h 23"/>
                  <a:gd name="T4" fmla="*/ 2 w 23"/>
                  <a:gd name="T5" fmla="*/ 10 h 23"/>
                  <a:gd name="T6" fmla="*/ 4 w 23"/>
                  <a:gd name="T7" fmla="*/ 11 h 23"/>
                  <a:gd name="T8" fmla="*/ 6 w 23"/>
                  <a:gd name="T9" fmla="*/ 12 h 23"/>
                  <a:gd name="T10" fmla="*/ 9 w 23"/>
                  <a:gd name="T11" fmla="*/ 11 h 23"/>
                  <a:gd name="T12" fmla="*/ 10 w 23"/>
                  <a:gd name="T13" fmla="*/ 10 h 23"/>
                  <a:gd name="T14" fmla="*/ 11 w 23"/>
                  <a:gd name="T15" fmla="*/ 9 h 23"/>
                  <a:gd name="T16" fmla="*/ 12 w 23"/>
                  <a:gd name="T17" fmla="*/ 7 h 23"/>
                  <a:gd name="T18" fmla="*/ 11 w 23"/>
                  <a:gd name="T19" fmla="*/ 4 h 23"/>
                  <a:gd name="T20" fmla="*/ 10 w 23"/>
                  <a:gd name="T21" fmla="*/ 2 h 23"/>
                  <a:gd name="T22" fmla="*/ 9 w 23"/>
                  <a:gd name="T23" fmla="*/ 1 h 23"/>
                  <a:gd name="T24" fmla="*/ 6 w 23"/>
                  <a:gd name="T25" fmla="*/ 0 h 23"/>
                  <a:gd name="T26" fmla="*/ 4 w 23"/>
                  <a:gd name="T27" fmla="*/ 1 h 23"/>
                  <a:gd name="T28" fmla="*/ 2 w 23"/>
                  <a:gd name="T29" fmla="*/ 2 h 23"/>
                  <a:gd name="T30" fmla="*/ 1 w 23"/>
                  <a:gd name="T31" fmla="*/ 4 h 23"/>
                  <a:gd name="T32" fmla="*/ 0 w 23"/>
                  <a:gd name="T33" fmla="*/ 7 h 23"/>
                  <a:gd name="T34" fmla="*/ 0 w 23"/>
                  <a:gd name="T35" fmla="*/ 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3"/>
                    </a:moveTo>
                    <a:lnTo>
                      <a:pt x="2" y="17"/>
                    </a:lnTo>
                    <a:lnTo>
                      <a:pt x="4" y="20"/>
                    </a:lnTo>
                    <a:lnTo>
                      <a:pt x="7" y="22"/>
                    </a:lnTo>
                    <a:lnTo>
                      <a:pt x="12" y="23"/>
                    </a:lnTo>
                    <a:lnTo>
                      <a:pt x="17" y="22"/>
                    </a:lnTo>
                    <a:lnTo>
                      <a:pt x="20" y="20"/>
                    </a:lnTo>
                    <a:lnTo>
                      <a:pt x="22" y="17"/>
                    </a:lnTo>
                    <a:lnTo>
                      <a:pt x="23" y="13"/>
                    </a:lnTo>
                    <a:lnTo>
                      <a:pt x="22" y="8"/>
                    </a:lnTo>
                    <a:lnTo>
                      <a:pt x="20" y="3"/>
                    </a:lnTo>
                    <a:lnTo>
                      <a:pt x="17" y="1"/>
                    </a:lnTo>
                    <a:lnTo>
                      <a:pt x="12" y="0"/>
                    </a:lnTo>
                    <a:lnTo>
                      <a:pt x="7" y="1"/>
                    </a:lnTo>
                    <a:lnTo>
                      <a:pt x="4" y="3"/>
                    </a:lnTo>
                    <a:lnTo>
                      <a:pt x="2" y="8"/>
                    </a:lnTo>
                    <a:lnTo>
                      <a:pt x="0" y="13"/>
                    </a:lnTo>
                    <a:close/>
                  </a:path>
                </a:pathLst>
              </a:custGeom>
              <a:solidFill>
                <a:srgbClr val="FF1C1E"/>
              </a:solidFill>
              <a:ln w="9525">
                <a:noFill/>
                <a:round/>
                <a:headEnd/>
                <a:tailEnd/>
              </a:ln>
            </p:spPr>
            <p:txBody>
              <a:bodyPr/>
              <a:lstStyle/>
              <a:p>
                <a:endParaRPr lang="en-US" sz="1725"/>
              </a:p>
            </p:txBody>
          </p:sp>
          <p:sp>
            <p:nvSpPr>
              <p:cNvPr id="5581" name="Freeform 426"/>
              <p:cNvSpPr>
                <a:spLocks/>
              </p:cNvSpPr>
              <p:nvPr/>
            </p:nvSpPr>
            <p:spPr bwMode="auto">
              <a:xfrm>
                <a:off x="4596" y="3200"/>
                <a:ext cx="12" cy="10"/>
              </a:xfrm>
              <a:custGeom>
                <a:avLst/>
                <a:gdLst>
                  <a:gd name="T0" fmla="*/ 0 w 23"/>
                  <a:gd name="T1" fmla="*/ 5 h 22"/>
                  <a:gd name="T2" fmla="*/ 1 w 23"/>
                  <a:gd name="T3" fmla="*/ 7 h 22"/>
                  <a:gd name="T4" fmla="*/ 2 w 23"/>
                  <a:gd name="T5" fmla="*/ 8 h 22"/>
                  <a:gd name="T6" fmla="*/ 4 w 23"/>
                  <a:gd name="T7" fmla="*/ 10 h 22"/>
                  <a:gd name="T8" fmla="*/ 6 w 23"/>
                  <a:gd name="T9" fmla="*/ 10 h 22"/>
                  <a:gd name="T10" fmla="*/ 8 w 23"/>
                  <a:gd name="T11" fmla="*/ 10 h 22"/>
                  <a:gd name="T12" fmla="*/ 10 w 23"/>
                  <a:gd name="T13" fmla="*/ 8 h 22"/>
                  <a:gd name="T14" fmla="*/ 11 w 23"/>
                  <a:gd name="T15" fmla="*/ 7 h 22"/>
                  <a:gd name="T16" fmla="*/ 12 w 23"/>
                  <a:gd name="T17" fmla="*/ 5 h 22"/>
                  <a:gd name="T18" fmla="*/ 11 w 23"/>
                  <a:gd name="T19" fmla="*/ 3 h 22"/>
                  <a:gd name="T20" fmla="*/ 10 w 23"/>
                  <a:gd name="T21" fmla="*/ 1 h 22"/>
                  <a:gd name="T22" fmla="*/ 8 w 23"/>
                  <a:gd name="T23" fmla="*/ 0 h 22"/>
                  <a:gd name="T24" fmla="*/ 6 w 23"/>
                  <a:gd name="T25" fmla="*/ 0 h 22"/>
                  <a:gd name="T26" fmla="*/ 4 w 23"/>
                  <a:gd name="T27" fmla="*/ 0 h 22"/>
                  <a:gd name="T28" fmla="*/ 2 w 23"/>
                  <a:gd name="T29" fmla="*/ 1 h 22"/>
                  <a:gd name="T30" fmla="*/ 1 w 23"/>
                  <a:gd name="T31" fmla="*/ 3 h 22"/>
                  <a:gd name="T32" fmla="*/ 0 w 23"/>
                  <a:gd name="T33" fmla="*/ 5 h 22"/>
                  <a:gd name="T34" fmla="*/ 0 w 23"/>
                  <a:gd name="T35" fmla="*/ 5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2"/>
                  <a:gd name="T56" fmla="*/ 23 w 23"/>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2">
                    <a:moveTo>
                      <a:pt x="0" y="10"/>
                    </a:moveTo>
                    <a:lnTo>
                      <a:pt x="1" y="15"/>
                    </a:lnTo>
                    <a:lnTo>
                      <a:pt x="3" y="18"/>
                    </a:lnTo>
                    <a:lnTo>
                      <a:pt x="7" y="21"/>
                    </a:lnTo>
                    <a:lnTo>
                      <a:pt x="11" y="22"/>
                    </a:lnTo>
                    <a:lnTo>
                      <a:pt x="16" y="21"/>
                    </a:lnTo>
                    <a:lnTo>
                      <a:pt x="19" y="18"/>
                    </a:lnTo>
                    <a:lnTo>
                      <a:pt x="22" y="15"/>
                    </a:lnTo>
                    <a:lnTo>
                      <a:pt x="23" y="10"/>
                    </a:lnTo>
                    <a:lnTo>
                      <a:pt x="22" y="6"/>
                    </a:lnTo>
                    <a:lnTo>
                      <a:pt x="19" y="3"/>
                    </a:lnTo>
                    <a:lnTo>
                      <a:pt x="16" y="1"/>
                    </a:lnTo>
                    <a:lnTo>
                      <a:pt x="11" y="0"/>
                    </a:lnTo>
                    <a:lnTo>
                      <a:pt x="7" y="1"/>
                    </a:lnTo>
                    <a:lnTo>
                      <a:pt x="3" y="3"/>
                    </a:lnTo>
                    <a:lnTo>
                      <a:pt x="1" y="6"/>
                    </a:lnTo>
                    <a:lnTo>
                      <a:pt x="0" y="10"/>
                    </a:lnTo>
                    <a:close/>
                  </a:path>
                </a:pathLst>
              </a:custGeom>
              <a:solidFill>
                <a:srgbClr val="FF1C1E"/>
              </a:solidFill>
              <a:ln w="9525">
                <a:noFill/>
                <a:round/>
                <a:headEnd/>
                <a:tailEnd/>
              </a:ln>
            </p:spPr>
            <p:txBody>
              <a:bodyPr/>
              <a:lstStyle/>
              <a:p>
                <a:endParaRPr lang="en-US" sz="1725"/>
              </a:p>
            </p:txBody>
          </p:sp>
          <p:sp>
            <p:nvSpPr>
              <p:cNvPr id="5582" name="Freeform 427"/>
              <p:cNvSpPr>
                <a:spLocks/>
              </p:cNvSpPr>
              <p:nvPr/>
            </p:nvSpPr>
            <p:spPr bwMode="auto">
              <a:xfrm>
                <a:off x="4596" y="3225"/>
                <a:ext cx="12" cy="11"/>
              </a:xfrm>
              <a:custGeom>
                <a:avLst/>
                <a:gdLst>
                  <a:gd name="T0" fmla="*/ 0 w 23"/>
                  <a:gd name="T1" fmla="*/ 5 h 23"/>
                  <a:gd name="T2" fmla="*/ 1 w 23"/>
                  <a:gd name="T3" fmla="*/ 8 h 23"/>
                  <a:gd name="T4" fmla="*/ 2 w 23"/>
                  <a:gd name="T5" fmla="*/ 9 h 23"/>
                  <a:gd name="T6" fmla="*/ 4 w 23"/>
                  <a:gd name="T7" fmla="*/ 11 h 23"/>
                  <a:gd name="T8" fmla="*/ 6 w 23"/>
                  <a:gd name="T9" fmla="*/ 11 h 23"/>
                  <a:gd name="T10" fmla="*/ 8 w 23"/>
                  <a:gd name="T11" fmla="*/ 11 h 23"/>
                  <a:gd name="T12" fmla="*/ 10 w 23"/>
                  <a:gd name="T13" fmla="*/ 9 h 23"/>
                  <a:gd name="T14" fmla="*/ 11 w 23"/>
                  <a:gd name="T15" fmla="*/ 8 h 23"/>
                  <a:gd name="T16" fmla="*/ 12 w 23"/>
                  <a:gd name="T17" fmla="*/ 5 h 23"/>
                  <a:gd name="T18" fmla="*/ 11 w 23"/>
                  <a:gd name="T19" fmla="*/ 3 h 23"/>
                  <a:gd name="T20" fmla="*/ 10 w 23"/>
                  <a:gd name="T21" fmla="*/ 1 h 23"/>
                  <a:gd name="T22" fmla="*/ 8 w 23"/>
                  <a:gd name="T23" fmla="*/ 0 h 23"/>
                  <a:gd name="T24" fmla="*/ 6 w 23"/>
                  <a:gd name="T25" fmla="*/ 0 h 23"/>
                  <a:gd name="T26" fmla="*/ 4 w 23"/>
                  <a:gd name="T27" fmla="*/ 0 h 23"/>
                  <a:gd name="T28" fmla="*/ 2 w 23"/>
                  <a:gd name="T29" fmla="*/ 1 h 23"/>
                  <a:gd name="T30" fmla="*/ 1 w 23"/>
                  <a:gd name="T31" fmla="*/ 3 h 23"/>
                  <a:gd name="T32" fmla="*/ 0 w 23"/>
                  <a:gd name="T33" fmla="*/ 5 h 23"/>
                  <a:gd name="T34" fmla="*/ 0 w 23"/>
                  <a:gd name="T35" fmla="*/ 5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1"/>
                    </a:moveTo>
                    <a:lnTo>
                      <a:pt x="1" y="16"/>
                    </a:lnTo>
                    <a:lnTo>
                      <a:pt x="3" y="19"/>
                    </a:lnTo>
                    <a:lnTo>
                      <a:pt x="7" y="22"/>
                    </a:lnTo>
                    <a:lnTo>
                      <a:pt x="11" y="23"/>
                    </a:lnTo>
                    <a:lnTo>
                      <a:pt x="16" y="22"/>
                    </a:lnTo>
                    <a:lnTo>
                      <a:pt x="19" y="19"/>
                    </a:lnTo>
                    <a:lnTo>
                      <a:pt x="22" y="16"/>
                    </a:lnTo>
                    <a:lnTo>
                      <a:pt x="23" y="11"/>
                    </a:lnTo>
                    <a:lnTo>
                      <a:pt x="22" y="7"/>
                    </a:lnTo>
                    <a:lnTo>
                      <a:pt x="19" y="3"/>
                    </a:lnTo>
                    <a:lnTo>
                      <a:pt x="16" y="1"/>
                    </a:lnTo>
                    <a:lnTo>
                      <a:pt x="11" y="0"/>
                    </a:lnTo>
                    <a:lnTo>
                      <a:pt x="7" y="1"/>
                    </a:lnTo>
                    <a:lnTo>
                      <a:pt x="3" y="3"/>
                    </a:lnTo>
                    <a:lnTo>
                      <a:pt x="1" y="7"/>
                    </a:lnTo>
                    <a:lnTo>
                      <a:pt x="0" y="11"/>
                    </a:lnTo>
                    <a:close/>
                  </a:path>
                </a:pathLst>
              </a:custGeom>
              <a:solidFill>
                <a:srgbClr val="FF1C1E"/>
              </a:solidFill>
              <a:ln w="9525">
                <a:noFill/>
                <a:round/>
                <a:headEnd/>
                <a:tailEnd/>
              </a:ln>
            </p:spPr>
            <p:txBody>
              <a:bodyPr/>
              <a:lstStyle/>
              <a:p>
                <a:endParaRPr lang="en-US" sz="1725"/>
              </a:p>
            </p:txBody>
          </p:sp>
          <p:sp>
            <p:nvSpPr>
              <p:cNvPr id="5583" name="Freeform 428"/>
              <p:cNvSpPr>
                <a:spLocks/>
              </p:cNvSpPr>
              <p:nvPr/>
            </p:nvSpPr>
            <p:spPr bwMode="auto">
              <a:xfrm>
                <a:off x="4597" y="3251"/>
                <a:ext cx="12" cy="12"/>
              </a:xfrm>
              <a:custGeom>
                <a:avLst/>
                <a:gdLst>
                  <a:gd name="T0" fmla="*/ 0 w 23"/>
                  <a:gd name="T1" fmla="*/ 6 h 23"/>
                  <a:gd name="T2" fmla="*/ 1 w 23"/>
                  <a:gd name="T3" fmla="*/ 9 h 23"/>
                  <a:gd name="T4" fmla="*/ 2 w 23"/>
                  <a:gd name="T5" fmla="*/ 10 h 23"/>
                  <a:gd name="T6" fmla="*/ 4 w 23"/>
                  <a:gd name="T7" fmla="*/ 11 h 23"/>
                  <a:gd name="T8" fmla="*/ 6 w 23"/>
                  <a:gd name="T9" fmla="*/ 12 h 23"/>
                  <a:gd name="T10" fmla="*/ 8 w 23"/>
                  <a:gd name="T11" fmla="*/ 11 h 23"/>
                  <a:gd name="T12" fmla="*/ 10 w 23"/>
                  <a:gd name="T13" fmla="*/ 10 h 23"/>
                  <a:gd name="T14" fmla="*/ 11 w 23"/>
                  <a:gd name="T15" fmla="*/ 9 h 23"/>
                  <a:gd name="T16" fmla="*/ 12 w 23"/>
                  <a:gd name="T17" fmla="*/ 6 h 23"/>
                  <a:gd name="T18" fmla="*/ 11 w 23"/>
                  <a:gd name="T19" fmla="*/ 4 h 23"/>
                  <a:gd name="T20" fmla="*/ 10 w 23"/>
                  <a:gd name="T21" fmla="*/ 2 h 23"/>
                  <a:gd name="T22" fmla="*/ 8 w 23"/>
                  <a:gd name="T23" fmla="*/ 1 h 23"/>
                  <a:gd name="T24" fmla="*/ 6 w 23"/>
                  <a:gd name="T25" fmla="*/ 0 h 23"/>
                  <a:gd name="T26" fmla="*/ 4 w 23"/>
                  <a:gd name="T27" fmla="*/ 1 h 23"/>
                  <a:gd name="T28" fmla="*/ 2 w 23"/>
                  <a:gd name="T29" fmla="*/ 2 h 23"/>
                  <a:gd name="T30" fmla="*/ 1 w 23"/>
                  <a:gd name="T31" fmla="*/ 4 h 23"/>
                  <a:gd name="T32" fmla="*/ 0 w 23"/>
                  <a:gd name="T33" fmla="*/ 6 h 23"/>
                  <a:gd name="T34" fmla="*/ 0 w 23"/>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2"/>
                    </a:moveTo>
                    <a:lnTo>
                      <a:pt x="1" y="17"/>
                    </a:lnTo>
                    <a:lnTo>
                      <a:pt x="3" y="19"/>
                    </a:lnTo>
                    <a:lnTo>
                      <a:pt x="7" y="22"/>
                    </a:lnTo>
                    <a:lnTo>
                      <a:pt x="11" y="23"/>
                    </a:lnTo>
                    <a:lnTo>
                      <a:pt x="16" y="22"/>
                    </a:lnTo>
                    <a:lnTo>
                      <a:pt x="20" y="19"/>
                    </a:lnTo>
                    <a:lnTo>
                      <a:pt x="22" y="17"/>
                    </a:lnTo>
                    <a:lnTo>
                      <a:pt x="23" y="12"/>
                    </a:lnTo>
                    <a:lnTo>
                      <a:pt x="22" y="8"/>
                    </a:lnTo>
                    <a:lnTo>
                      <a:pt x="20" y="3"/>
                    </a:lnTo>
                    <a:lnTo>
                      <a:pt x="16" y="1"/>
                    </a:lnTo>
                    <a:lnTo>
                      <a:pt x="11" y="0"/>
                    </a:lnTo>
                    <a:lnTo>
                      <a:pt x="7" y="1"/>
                    </a:lnTo>
                    <a:lnTo>
                      <a:pt x="3" y="3"/>
                    </a:lnTo>
                    <a:lnTo>
                      <a:pt x="1" y="8"/>
                    </a:lnTo>
                    <a:lnTo>
                      <a:pt x="0" y="12"/>
                    </a:lnTo>
                    <a:close/>
                  </a:path>
                </a:pathLst>
              </a:custGeom>
              <a:solidFill>
                <a:srgbClr val="FF1C1E"/>
              </a:solidFill>
              <a:ln w="9525">
                <a:noFill/>
                <a:round/>
                <a:headEnd/>
                <a:tailEnd/>
              </a:ln>
            </p:spPr>
            <p:txBody>
              <a:bodyPr/>
              <a:lstStyle/>
              <a:p>
                <a:endParaRPr lang="en-US" sz="1725"/>
              </a:p>
            </p:txBody>
          </p:sp>
          <p:sp>
            <p:nvSpPr>
              <p:cNvPr id="5584" name="Freeform 429"/>
              <p:cNvSpPr>
                <a:spLocks/>
              </p:cNvSpPr>
              <p:nvPr/>
            </p:nvSpPr>
            <p:spPr bwMode="auto">
              <a:xfrm>
                <a:off x="4599" y="3277"/>
                <a:ext cx="12" cy="12"/>
              </a:xfrm>
              <a:custGeom>
                <a:avLst/>
                <a:gdLst>
                  <a:gd name="T0" fmla="*/ 0 w 23"/>
                  <a:gd name="T1" fmla="*/ 6 h 23"/>
                  <a:gd name="T2" fmla="*/ 1 w 23"/>
                  <a:gd name="T3" fmla="*/ 8 h 23"/>
                  <a:gd name="T4" fmla="*/ 2 w 23"/>
                  <a:gd name="T5" fmla="*/ 10 h 23"/>
                  <a:gd name="T6" fmla="*/ 3 w 23"/>
                  <a:gd name="T7" fmla="*/ 11 h 23"/>
                  <a:gd name="T8" fmla="*/ 6 w 23"/>
                  <a:gd name="T9" fmla="*/ 12 h 23"/>
                  <a:gd name="T10" fmla="*/ 9 w 23"/>
                  <a:gd name="T11" fmla="*/ 11 h 23"/>
                  <a:gd name="T12" fmla="*/ 10 w 23"/>
                  <a:gd name="T13" fmla="*/ 10 h 23"/>
                  <a:gd name="T14" fmla="*/ 11 w 23"/>
                  <a:gd name="T15" fmla="*/ 8 h 23"/>
                  <a:gd name="T16" fmla="*/ 12 w 23"/>
                  <a:gd name="T17" fmla="*/ 6 h 23"/>
                  <a:gd name="T18" fmla="*/ 11 w 23"/>
                  <a:gd name="T19" fmla="*/ 3 h 23"/>
                  <a:gd name="T20" fmla="*/ 10 w 23"/>
                  <a:gd name="T21" fmla="*/ 2 h 23"/>
                  <a:gd name="T22" fmla="*/ 9 w 23"/>
                  <a:gd name="T23" fmla="*/ 1 h 23"/>
                  <a:gd name="T24" fmla="*/ 6 w 23"/>
                  <a:gd name="T25" fmla="*/ 0 h 23"/>
                  <a:gd name="T26" fmla="*/ 3 w 23"/>
                  <a:gd name="T27" fmla="*/ 1 h 23"/>
                  <a:gd name="T28" fmla="*/ 2 w 23"/>
                  <a:gd name="T29" fmla="*/ 2 h 23"/>
                  <a:gd name="T30" fmla="*/ 1 w 23"/>
                  <a:gd name="T31" fmla="*/ 3 h 23"/>
                  <a:gd name="T32" fmla="*/ 0 w 23"/>
                  <a:gd name="T33" fmla="*/ 6 h 23"/>
                  <a:gd name="T34" fmla="*/ 0 w 23"/>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1"/>
                    </a:moveTo>
                    <a:lnTo>
                      <a:pt x="2" y="16"/>
                    </a:lnTo>
                    <a:lnTo>
                      <a:pt x="3" y="19"/>
                    </a:lnTo>
                    <a:lnTo>
                      <a:pt x="6" y="21"/>
                    </a:lnTo>
                    <a:lnTo>
                      <a:pt x="12" y="23"/>
                    </a:lnTo>
                    <a:lnTo>
                      <a:pt x="17" y="21"/>
                    </a:lnTo>
                    <a:lnTo>
                      <a:pt x="20" y="19"/>
                    </a:lnTo>
                    <a:lnTo>
                      <a:pt x="22" y="16"/>
                    </a:lnTo>
                    <a:lnTo>
                      <a:pt x="23" y="11"/>
                    </a:lnTo>
                    <a:lnTo>
                      <a:pt x="22" y="6"/>
                    </a:lnTo>
                    <a:lnTo>
                      <a:pt x="20" y="3"/>
                    </a:lnTo>
                    <a:lnTo>
                      <a:pt x="17" y="1"/>
                    </a:lnTo>
                    <a:lnTo>
                      <a:pt x="12" y="0"/>
                    </a:lnTo>
                    <a:lnTo>
                      <a:pt x="6" y="1"/>
                    </a:lnTo>
                    <a:lnTo>
                      <a:pt x="3" y="3"/>
                    </a:lnTo>
                    <a:lnTo>
                      <a:pt x="2" y="6"/>
                    </a:lnTo>
                    <a:lnTo>
                      <a:pt x="0" y="11"/>
                    </a:lnTo>
                    <a:close/>
                  </a:path>
                </a:pathLst>
              </a:custGeom>
              <a:solidFill>
                <a:srgbClr val="FF1C1E"/>
              </a:solidFill>
              <a:ln w="9525">
                <a:noFill/>
                <a:round/>
                <a:headEnd/>
                <a:tailEnd/>
              </a:ln>
            </p:spPr>
            <p:txBody>
              <a:bodyPr/>
              <a:lstStyle/>
              <a:p>
                <a:endParaRPr lang="en-US" sz="1725"/>
              </a:p>
            </p:txBody>
          </p:sp>
          <p:sp>
            <p:nvSpPr>
              <p:cNvPr id="5585" name="Freeform 430"/>
              <p:cNvSpPr>
                <a:spLocks/>
              </p:cNvSpPr>
              <p:nvPr/>
            </p:nvSpPr>
            <p:spPr bwMode="auto">
              <a:xfrm>
                <a:off x="4573" y="3193"/>
                <a:ext cx="12" cy="11"/>
              </a:xfrm>
              <a:custGeom>
                <a:avLst/>
                <a:gdLst>
                  <a:gd name="T0" fmla="*/ 0 w 23"/>
                  <a:gd name="T1" fmla="*/ 6 h 23"/>
                  <a:gd name="T2" fmla="*/ 1 w 23"/>
                  <a:gd name="T3" fmla="*/ 8 h 23"/>
                  <a:gd name="T4" fmla="*/ 2 w 23"/>
                  <a:gd name="T5" fmla="*/ 10 h 23"/>
                  <a:gd name="T6" fmla="*/ 3 w 23"/>
                  <a:gd name="T7" fmla="*/ 11 h 23"/>
                  <a:gd name="T8" fmla="*/ 6 w 23"/>
                  <a:gd name="T9" fmla="*/ 11 h 23"/>
                  <a:gd name="T10" fmla="*/ 8 w 23"/>
                  <a:gd name="T11" fmla="*/ 11 h 23"/>
                  <a:gd name="T12" fmla="*/ 10 w 23"/>
                  <a:gd name="T13" fmla="*/ 10 h 23"/>
                  <a:gd name="T14" fmla="*/ 11 w 23"/>
                  <a:gd name="T15" fmla="*/ 8 h 23"/>
                  <a:gd name="T16" fmla="*/ 12 w 23"/>
                  <a:gd name="T17" fmla="*/ 6 h 23"/>
                  <a:gd name="T18" fmla="*/ 11 w 23"/>
                  <a:gd name="T19" fmla="*/ 4 h 23"/>
                  <a:gd name="T20" fmla="*/ 10 w 23"/>
                  <a:gd name="T21" fmla="*/ 2 h 23"/>
                  <a:gd name="T22" fmla="*/ 8 w 23"/>
                  <a:gd name="T23" fmla="*/ 0 h 23"/>
                  <a:gd name="T24" fmla="*/ 6 w 23"/>
                  <a:gd name="T25" fmla="*/ 0 h 23"/>
                  <a:gd name="T26" fmla="*/ 3 w 23"/>
                  <a:gd name="T27" fmla="*/ 0 h 23"/>
                  <a:gd name="T28" fmla="*/ 2 w 23"/>
                  <a:gd name="T29" fmla="*/ 2 h 23"/>
                  <a:gd name="T30" fmla="*/ 1 w 23"/>
                  <a:gd name="T31" fmla="*/ 4 h 23"/>
                  <a:gd name="T32" fmla="*/ 0 w 23"/>
                  <a:gd name="T33" fmla="*/ 6 h 23"/>
                  <a:gd name="T34" fmla="*/ 0 w 23"/>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3"/>
                    </a:moveTo>
                    <a:lnTo>
                      <a:pt x="1" y="17"/>
                    </a:lnTo>
                    <a:lnTo>
                      <a:pt x="3" y="20"/>
                    </a:lnTo>
                    <a:lnTo>
                      <a:pt x="6" y="22"/>
                    </a:lnTo>
                    <a:lnTo>
                      <a:pt x="11" y="23"/>
                    </a:lnTo>
                    <a:lnTo>
                      <a:pt x="16" y="22"/>
                    </a:lnTo>
                    <a:lnTo>
                      <a:pt x="19" y="20"/>
                    </a:lnTo>
                    <a:lnTo>
                      <a:pt x="21" y="17"/>
                    </a:lnTo>
                    <a:lnTo>
                      <a:pt x="23" y="13"/>
                    </a:lnTo>
                    <a:lnTo>
                      <a:pt x="21" y="8"/>
                    </a:lnTo>
                    <a:lnTo>
                      <a:pt x="19" y="4"/>
                    </a:lnTo>
                    <a:lnTo>
                      <a:pt x="16" y="1"/>
                    </a:lnTo>
                    <a:lnTo>
                      <a:pt x="11" y="0"/>
                    </a:lnTo>
                    <a:lnTo>
                      <a:pt x="6" y="1"/>
                    </a:lnTo>
                    <a:lnTo>
                      <a:pt x="3" y="4"/>
                    </a:lnTo>
                    <a:lnTo>
                      <a:pt x="1" y="8"/>
                    </a:lnTo>
                    <a:lnTo>
                      <a:pt x="0" y="13"/>
                    </a:lnTo>
                    <a:close/>
                  </a:path>
                </a:pathLst>
              </a:custGeom>
              <a:solidFill>
                <a:srgbClr val="FF1C1E"/>
              </a:solidFill>
              <a:ln w="9525">
                <a:noFill/>
                <a:round/>
                <a:headEnd/>
                <a:tailEnd/>
              </a:ln>
            </p:spPr>
            <p:txBody>
              <a:bodyPr/>
              <a:lstStyle/>
              <a:p>
                <a:endParaRPr lang="en-US" sz="1725"/>
              </a:p>
            </p:txBody>
          </p:sp>
          <p:sp>
            <p:nvSpPr>
              <p:cNvPr id="5586" name="Freeform 431"/>
              <p:cNvSpPr>
                <a:spLocks/>
              </p:cNvSpPr>
              <p:nvPr/>
            </p:nvSpPr>
            <p:spPr bwMode="auto">
              <a:xfrm>
                <a:off x="4573" y="3219"/>
                <a:ext cx="12" cy="11"/>
              </a:xfrm>
              <a:custGeom>
                <a:avLst/>
                <a:gdLst>
                  <a:gd name="T0" fmla="*/ 0 w 23"/>
                  <a:gd name="T1" fmla="*/ 6 h 23"/>
                  <a:gd name="T2" fmla="*/ 1 w 23"/>
                  <a:gd name="T3" fmla="*/ 8 h 23"/>
                  <a:gd name="T4" fmla="*/ 2 w 23"/>
                  <a:gd name="T5" fmla="*/ 10 h 23"/>
                  <a:gd name="T6" fmla="*/ 3 w 23"/>
                  <a:gd name="T7" fmla="*/ 11 h 23"/>
                  <a:gd name="T8" fmla="*/ 6 w 23"/>
                  <a:gd name="T9" fmla="*/ 11 h 23"/>
                  <a:gd name="T10" fmla="*/ 8 w 23"/>
                  <a:gd name="T11" fmla="*/ 11 h 23"/>
                  <a:gd name="T12" fmla="*/ 10 w 23"/>
                  <a:gd name="T13" fmla="*/ 10 h 23"/>
                  <a:gd name="T14" fmla="*/ 11 w 23"/>
                  <a:gd name="T15" fmla="*/ 8 h 23"/>
                  <a:gd name="T16" fmla="*/ 12 w 23"/>
                  <a:gd name="T17" fmla="*/ 6 h 23"/>
                  <a:gd name="T18" fmla="*/ 11 w 23"/>
                  <a:gd name="T19" fmla="*/ 3 h 23"/>
                  <a:gd name="T20" fmla="*/ 10 w 23"/>
                  <a:gd name="T21" fmla="*/ 1 h 23"/>
                  <a:gd name="T22" fmla="*/ 8 w 23"/>
                  <a:gd name="T23" fmla="*/ 0 h 23"/>
                  <a:gd name="T24" fmla="*/ 6 w 23"/>
                  <a:gd name="T25" fmla="*/ 0 h 23"/>
                  <a:gd name="T26" fmla="*/ 3 w 23"/>
                  <a:gd name="T27" fmla="*/ 0 h 23"/>
                  <a:gd name="T28" fmla="*/ 2 w 23"/>
                  <a:gd name="T29" fmla="*/ 1 h 23"/>
                  <a:gd name="T30" fmla="*/ 1 w 23"/>
                  <a:gd name="T31" fmla="*/ 3 h 23"/>
                  <a:gd name="T32" fmla="*/ 0 w 23"/>
                  <a:gd name="T33" fmla="*/ 6 h 23"/>
                  <a:gd name="T34" fmla="*/ 0 w 23"/>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2"/>
                    </a:moveTo>
                    <a:lnTo>
                      <a:pt x="1" y="16"/>
                    </a:lnTo>
                    <a:lnTo>
                      <a:pt x="3" y="20"/>
                    </a:lnTo>
                    <a:lnTo>
                      <a:pt x="6" y="22"/>
                    </a:lnTo>
                    <a:lnTo>
                      <a:pt x="11" y="23"/>
                    </a:lnTo>
                    <a:lnTo>
                      <a:pt x="16" y="22"/>
                    </a:lnTo>
                    <a:lnTo>
                      <a:pt x="19" y="20"/>
                    </a:lnTo>
                    <a:lnTo>
                      <a:pt x="21" y="16"/>
                    </a:lnTo>
                    <a:lnTo>
                      <a:pt x="23" y="12"/>
                    </a:lnTo>
                    <a:lnTo>
                      <a:pt x="21" y="7"/>
                    </a:lnTo>
                    <a:lnTo>
                      <a:pt x="19" y="3"/>
                    </a:lnTo>
                    <a:lnTo>
                      <a:pt x="16" y="1"/>
                    </a:lnTo>
                    <a:lnTo>
                      <a:pt x="11" y="0"/>
                    </a:lnTo>
                    <a:lnTo>
                      <a:pt x="6" y="1"/>
                    </a:lnTo>
                    <a:lnTo>
                      <a:pt x="3" y="3"/>
                    </a:lnTo>
                    <a:lnTo>
                      <a:pt x="1" y="7"/>
                    </a:lnTo>
                    <a:lnTo>
                      <a:pt x="0" y="12"/>
                    </a:lnTo>
                    <a:close/>
                  </a:path>
                </a:pathLst>
              </a:custGeom>
              <a:solidFill>
                <a:srgbClr val="FF1C1E"/>
              </a:solidFill>
              <a:ln w="9525">
                <a:noFill/>
                <a:round/>
                <a:headEnd/>
                <a:tailEnd/>
              </a:ln>
            </p:spPr>
            <p:txBody>
              <a:bodyPr/>
              <a:lstStyle/>
              <a:p>
                <a:endParaRPr lang="en-US" sz="1725"/>
              </a:p>
            </p:txBody>
          </p:sp>
          <p:sp>
            <p:nvSpPr>
              <p:cNvPr id="5587" name="Freeform 432"/>
              <p:cNvSpPr>
                <a:spLocks/>
              </p:cNvSpPr>
              <p:nvPr/>
            </p:nvSpPr>
            <p:spPr bwMode="auto">
              <a:xfrm>
                <a:off x="4574" y="3245"/>
                <a:ext cx="12" cy="12"/>
              </a:xfrm>
              <a:custGeom>
                <a:avLst/>
                <a:gdLst>
                  <a:gd name="T0" fmla="*/ 0 w 23"/>
                  <a:gd name="T1" fmla="*/ 6 h 23"/>
                  <a:gd name="T2" fmla="*/ 1 w 23"/>
                  <a:gd name="T3" fmla="*/ 8 h 23"/>
                  <a:gd name="T4" fmla="*/ 2 w 23"/>
                  <a:gd name="T5" fmla="*/ 10 h 23"/>
                  <a:gd name="T6" fmla="*/ 4 w 23"/>
                  <a:gd name="T7" fmla="*/ 11 h 23"/>
                  <a:gd name="T8" fmla="*/ 6 w 23"/>
                  <a:gd name="T9" fmla="*/ 12 h 23"/>
                  <a:gd name="T10" fmla="*/ 8 w 23"/>
                  <a:gd name="T11" fmla="*/ 11 h 23"/>
                  <a:gd name="T12" fmla="*/ 10 w 23"/>
                  <a:gd name="T13" fmla="*/ 10 h 23"/>
                  <a:gd name="T14" fmla="*/ 11 w 23"/>
                  <a:gd name="T15" fmla="*/ 8 h 23"/>
                  <a:gd name="T16" fmla="*/ 12 w 23"/>
                  <a:gd name="T17" fmla="*/ 6 h 23"/>
                  <a:gd name="T18" fmla="*/ 11 w 23"/>
                  <a:gd name="T19" fmla="*/ 4 h 23"/>
                  <a:gd name="T20" fmla="*/ 10 w 23"/>
                  <a:gd name="T21" fmla="*/ 2 h 23"/>
                  <a:gd name="T22" fmla="*/ 8 w 23"/>
                  <a:gd name="T23" fmla="*/ 1 h 23"/>
                  <a:gd name="T24" fmla="*/ 6 w 23"/>
                  <a:gd name="T25" fmla="*/ 0 h 23"/>
                  <a:gd name="T26" fmla="*/ 4 w 23"/>
                  <a:gd name="T27" fmla="*/ 1 h 23"/>
                  <a:gd name="T28" fmla="*/ 2 w 23"/>
                  <a:gd name="T29" fmla="*/ 2 h 23"/>
                  <a:gd name="T30" fmla="*/ 1 w 23"/>
                  <a:gd name="T31" fmla="*/ 4 h 23"/>
                  <a:gd name="T32" fmla="*/ 0 w 23"/>
                  <a:gd name="T33" fmla="*/ 6 h 23"/>
                  <a:gd name="T34" fmla="*/ 0 w 23"/>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2"/>
                    </a:moveTo>
                    <a:lnTo>
                      <a:pt x="1" y="16"/>
                    </a:lnTo>
                    <a:lnTo>
                      <a:pt x="3" y="20"/>
                    </a:lnTo>
                    <a:lnTo>
                      <a:pt x="7" y="22"/>
                    </a:lnTo>
                    <a:lnTo>
                      <a:pt x="11" y="23"/>
                    </a:lnTo>
                    <a:lnTo>
                      <a:pt x="16" y="22"/>
                    </a:lnTo>
                    <a:lnTo>
                      <a:pt x="19" y="20"/>
                    </a:lnTo>
                    <a:lnTo>
                      <a:pt x="22" y="16"/>
                    </a:lnTo>
                    <a:lnTo>
                      <a:pt x="23" y="12"/>
                    </a:lnTo>
                    <a:lnTo>
                      <a:pt x="22" y="7"/>
                    </a:lnTo>
                    <a:lnTo>
                      <a:pt x="19" y="3"/>
                    </a:lnTo>
                    <a:lnTo>
                      <a:pt x="16" y="1"/>
                    </a:lnTo>
                    <a:lnTo>
                      <a:pt x="11" y="0"/>
                    </a:lnTo>
                    <a:lnTo>
                      <a:pt x="7" y="1"/>
                    </a:lnTo>
                    <a:lnTo>
                      <a:pt x="3" y="3"/>
                    </a:lnTo>
                    <a:lnTo>
                      <a:pt x="1" y="7"/>
                    </a:lnTo>
                    <a:lnTo>
                      <a:pt x="0" y="12"/>
                    </a:lnTo>
                    <a:close/>
                  </a:path>
                </a:pathLst>
              </a:custGeom>
              <a:solidFill>
                <a:srgbClr val="FF1C1E"/>
              </a:solidFill>
              <a:ln w="9525">
                <a:noFill/>
                <a:round/>
                <a:headEnd/>
                <a:tailEnd/>
              </a:ln>
            </p:spPr>
            <p:txBody>
              <a:bodyPr/>
              <a:lstStyle/>
              <a:p>
                <a:endParaRPr lang="en-US" sz="1725"/>
              </a:p>
            </p:txBody>
          </p:sp>
          <p:sp>
            <p:nvSpPr>
              <p:cNvPr id="5588" name="Freeform 433"/>
              <p:cNvSpPr>
                <a:spLocks/>
              </p:cNvSpPr>
              <p:nvPr/>
            </p:nvSpPr>
            <p:spPr bwMode="auto">
              <a:xfrm>
                <a:off x="4576" y="3270"/>
                <a:ext cx="11" cy="12"/>
              </a:xfrm>
              <a:custGeom>
                <a:avLst/>
                <a:gdLst>
                  <a:gd name="T0" fmla="*/ 0 w 23"/>
                  <a:gd name="T1" fmla="*/ 6 h 24"/>
                  <a:gd name="T2" fmla="*/ 0 w 23"/>
                  <a:gd name="T3" fmla="*/ 9 h 24"/>
                  <a:gd name="T4" fmla="*/ 2 w 23"/>
                  <a:gd name="T5" fmla="*/ 10 h 24"/>
                  <a:gd name="T6" fmla="*/ 3 w 23"/>
                  <a:gd name="T7" fmla="*/ 12 h 24"/>
                  <a:gd name="T8" fmla="*/ 6 w 23"/>
                  <a:gd name="T9" fmla="*/ 12 h 24"/>
                  <a:gd name="T10" fmla="*/ 8 w 23"/>
                  <a:gd name="T11" fmla="*/ 12 h 24"/>
                  <a:gd name="T12" fmla="*/ 10 w 23"/>
                  <a:gd name="T13" fmla="*/ 10 h 24"/>
                  <a:gd name="T14" fmla="*/ 11 w 23"/>
                  <a:gd name="T15" fmla="*/ 9 h 24"/>
                  <a:gd name="T16" fmla="*/ 11 w 23"/>
                  <a:gd name="T17" fmla="*/ 6 h 24"/>
                  <a:gd name="T18" fmla="*/ 11 w 23"/>
                  <a:gd name="T19" fmla="*/ 4 h 24"/>
                  <a:gd name="T20" fmla="*/ 10 w 23"/>
                  <a:gd name="T21" fmla="*/ 2 h 24"/>
                  <a:gd name="T22" fmla="*/ 8 w 23"/>
                  <a:gd name="T23" fmla="*/ 1 h 24"/>
                  <a:gd name="T24" fmla="*/ 6 w 23"/>
                  <a:gd name="T25" fmla="*/ 0 h 24"/>
                  <a:gd name="T26" fmla="*/ 3 w 23"/>
                  <a:gd name="T27" fmla="*/ 1 h 24"/>
                  <a:gd name="T28" fmla="*/ 2 w 23"/>
                  <a:gd name="T29" fmla="*/ 2 h 24"/>
                  <a:gd name="T30" fmla="*/ 0 w 23"/>
                  <a:gd name="T31" fmla="*/ 4 h 24"/>
                  <a:gd name="T32" fmla="*/ 0 w 23"/>
                  <a:gd name="T33" fmla="*/ 6 h 24"/>
                  <a:gd name="T34" fmla="*/ 0 w 23"/>
                  <a:gd name="T35" fmla="*/ 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4"/>
                  <a:gd name="T56" fmla="*/ 23 w 23"/>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4">
                    <a:moveTo>
                      <a:pt x="0" y="12"/>
                    </a:moveTo>
                    <a:lnTo>
                      <a:pt x="1" y="17"/>
                    </a:lnTo>
                    <a:lnTo>
                      <a:pt x="4" y="20"/>
                    </a:lnTo>
                    <a:lnTo>
                      <a:pt x="7" y="23"/>
                    </a:lnTo>
                    <a:lnTo>
                      <a:pt x="12" y="24"/>
                    </a:lnTo>
                    <a:lnTo>
                      <a:pt x="16" y="23"/>
                    </a:lnTo>
                    <a:lnTo>
                      <a:pt x="20" y="20"/>
                    </a:lnTo>
                    <a:lnTo>
                      <a:pt x="22" y="17"/>
                    </a:lnTo>
                    <a:lnTo>
                      <a:pt x="23" y="12"/>
                    </a:lnTo>
                    <a:lnTo>
                      <a:pt x="22" y="8"/>
                    </a:lnTo>
                    <a:lnTo>
                      <a:pt x="20" y="3"/>
                    </a:lnTo>
                    <a:lnTo>
                      <a:pt x="16" y="1"/>
                    </a:lnTo>
                    <a:lnTo>
                      <a:pt x="12" y="0"/>
                    </a:lnTo>
                    <a:lnTo>
                      <a:pt x="7" y="1"/>
                    </a:lnTo>
                    <a:lnTo>
                      <a:pt x="4" y="3"/>
                    </a:lnTo>
                    <a:lnTo>
                      <a:pt x="1" y="8"/>
                    </a:lnTo>
                    <a:lnTo>
                      <a:pt x="0" y="12"/>
                    </a:lnTo>
                    <a:close/>
                  </a:path>
                </a:pathLst>
              </a:custGeom>
              <a:solidFill>
                <a:srgbClr val="FF1C1E"/>
              </a:solidFill>
              <a:ln w="9525">
                <a:noFill/>
                <a:round/>
                <a:headEnd/>
                <a:tailEnd/>
              </a:ln>
            </p:spPr>
            <p:txBody>
              <a:bodyPr/>
              <a:lstStyle/>
              <a:p>
                <a:endParaRPr lang="en-US" sz="1725"/>
              </a:p>
            </p:txBody>
          </p:sp>
          <p:sp>
            <p:nvSpPr>
              <p:cNvPr id="5589" name="Freeform 434"/>
              <p:cNvSpPr>
                <a:spLocks/>
              </p:cNvSpPr>
              <p:nvPr/>
            </p:nvSpPr>
            <p:spPr bwMode="auto">
              <a:xfrm>
                <a:off x="4549" y="3190"/>
                <a:ext cx="11" cy="12"/>
              </a:xfrm>
              <a:custGeom>
                <a:avLst/>
                <a:gdLst>
                  <a:gd name="T0" fmla="*/ 0 w 22"/>
                  <a:gd name="T1" fmla="*/ 6 h 23"/>
                  <a:gd name="T2" fmla="*/ 1 w 22"/>
                  <a:gd name="T3" fmla="*/ 8 h 23"/>
                  <a:gd name="T4" fmla="*/ 2 w 22"/>
                  <a:gd name="T5" fmla="*/ 10 h 23"/>
                  <a:gd name="T6" fmla="*/ 3 w 22"/>
                  <a:gd name="T7" fmla="*/ 11 h 23"/>
                  <a:gd name="T8" fmla="*/ 6 w 22"/>
                  <a:gd name="T9" fmla="*/ 12 h 23"/>
                  <a:gd name="T10" fmla="*/ 7 w 22"/>
                  <a:gd name="T11" fmla="*/ 11 h 23"/>
                  <a:gd name="T12" fmla="*/ 10 w 22"/>
                  <a:gd name="T13" fmla="*/ 10 h 23"/>
                  <a:gd name="T14" fmla="*/ 11 w 22"/>
                  <a:gd name="T15" fmla="*/ 8 h 23"/>
                  <a:gd name="T16" fmla="*/ 11 w 22"/>
                  <a:gd name="T17" fmla="*/ 6 h 23"/>
                  <a:gd name="T18" fmla="*/ 11 w 22"/>
                  <a:gd name="T19" fmla="*/ 4 h 23"/>
                  <a:gd name="T20" fmla="*/ 10 w 22"/>
                  <a:gd name="T21" fmla="*/ 2 h 23"/>
                  <a:gd name="T22" fmla="*/ 7 w 22"/>
                  <a:gd name="T23" fmla="*/ 1 h 23"/>
                  <a:gd name="T24" fmla="*/ 6 w 22"/>
                  <a:gd name="T25" fmla="*/ 0 h 23"/>
                  <a:gd name="T26" fmla="*/ 3 w 22"/>
                  <a:gd name="T27" fmla="*/ 1 h 23"/>
                  <a:gd name="T28" fmla="*/ 2 w 22"/>
                  <a:gd name="T29" fmla="*/ 2 h 23"/>
                  <a:gd name="T30" fmla="*/ 1 w 22"/>
                  <a:gd name="T31" fmla="*/ 4 h 23"/>
                  <a:gd name="T32" fmla="*/ 0 w 22"/>
                  <a:gd name="T33" fmla="*/ 6 h 23"/>
                  <a:gd name="T34" fmla="*/ 0 w 22"/>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3"/>
                  <a:gd name="T56" fmla="*/ 22 w 22"/>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3">
                    <a:moveTo>
                      <a:pt x="0" y="11"/>
                    </a:moveTo>
                    <a:lnTo>
                      <a:pt x="1" y="16"/>
                    </a:lnTo>
                    <a:lnTo>
                      <a:pt x="4" y="19"/>
                    </a:lnTo>
                    <a:lnTo>
                      <a:pt x="7" y="21"/>
                    </a:lnTo>
                    <a:lnTo>
                      <a:pt x="11" y="23"/>
                    </a:lnTo>
                    <a:lnTo>
                      <a:pt x="15" y="21"/>
                    </a:lnTo>
                    <a:lnTo>
                      <a:pt x="19" y="19"/>
                    </a:lnTo>
                    <a:lnTo>
                      <a:pt x="21" y="16"/>
                    </a:lnTo>
                    <a:lnTo>
                      <a:pt x="22" y="11"/>
                    </a:lnTo>
                    <a:lnTo>
                      <a:pt x="21" y="7"/>
                    </a:lnTo>
                    <a:lnTo>
                      <a:pt x="19" y="3"/>
                    </a:lnTo>
                    <a:lnTo>
                      <a:pt x="15" y="1"/>
                    </a:lnTo>
                    <a:lnTo>
                      <a:pt x="11" y="0"/>
                    </a:lnTo>
                    <a:lnTo>
                      <a:pt x="7" y="1"/>
                    </a:lnTo>
                    <a:lnTo>
                      <a:pt x="4" y="3"/>
                    </a:lnTo>
                    <a:lnTo>
                      <a:pt x="1" y="7"/>
                    </a:lnTo>
                    <a:lnTo>
                      <a:pt x="0" y="11"/>
                    </a:lnTo>
                    <a:close/>
                  </a:path>
                </a:pathLst>
              </a:custGeom>
              <a:solidFill>
                <a:srgbClr val="FF1C1E"/>
              </a:solidFill>
              <a:ln w="9525">
                <a:noFill/>
                <a:round/>
                <a:headEnd/>
                <a:tailEnd/>
              </a:ln>
            </p:spPr>
            <p:txBody>
              <a:bodyPr/>
              <a:lstStyle/>
              <a:p>
                <a:endParaRPr lang="en-US" sz="1725"/>
              </a:p>
            </p:txBody>
          </p:sp>
          <p:sp>
            <p:nvSpPr>
              <p:cNvPr id="5590" name="Freeform 435"/>
              <p:cNvSpPr>
                <a:spLocks/>
              </p:cNvSpPr>
              <p:nvPr/>
            </p:nvSpPr>
            <p:spPr bwMode="auto">
              <a:xfrm>
                <a:off x="4549" y="3216"/>
                <a:ext cx="11" cy="11"/>
              </a:xfrm>
              <a:custGeom>
                <a:avLst/>
                <a:gdLst>
                  <a:gd name="T0" fmla="*/ 0 w 22"/>
                  <a:gd name="T1" fmla="*/ 6 h 23"/>
                  <a:gd name="T2" fmla="*/ 1 w 22"/>
                  <a:gd name="T3" fmla="*/ 8 h 23"/>
                  <a:gd name="T4" fmla="*/ 2 w 22"/>
                  <a:gd name="T5" fmla="*/ 10 h 23"/>
                  <a:gd name="T6" fmla="*/ 3 w 22"/>
                  <a:gd name="T7" fmla="*/ 11 h 23"/>
                  <a:gd name="T8" fmla="*/ 6 w 22"/>
                  <a:gd name="T9" fmla="*/ 11 h 23"/>
                  <a:gd name="T10" fmla="*/ 7 w 22"/>
                  <a:gd name="T11" fmla="*/ 11 h 23"/>
                  <a:gd name="T12" fmla="*/ 10 w 22"/>
                  <a:gd name="T13" fmla="*/ 10 h 23"/>
                  <a:gd name="T14" fmla="*/ 11 w 22"/>
                  <a:gd name="T15" fmla="*/ 8 h 23"/>
                  <a:gd name="T16" fmla="*/ 11 w 22"/>
                  <a:gd name="T17" fmla="*/ 6 h 23"/>
                  <a:gd name="T18" fmla="*/ 11 w 22"/>
                  <a:gd name="T19" fmla="*/ 3 h 23"/>
                  <a:gd name="T20" fmla="*/ 10 w 22"/>
                  <a:gd name="T21" fmla="*/ 2 h 23"/>
                  <a:gd name="T22" fmla="*/ 7 w 22"/>
                  <a:gd name="T23" fmla="*/ 0 h 23"/>
                  <a:gd name="T24" fmla="*/ 6 w 22"/>
                  <a:gd name="T25" fmla="*/ 0 h 23"/>
                  <a:gd name="T26" fmla="*/ 3 w 22"/>
                  <a:gd name="T27" fmla="*/ 0 h 23"/>
                  <a:gd name="T28" fmla="*/ 2 w 22"/>
                  <a:gd name="T29" fmla="*/ 2 h 23"/>
                  <a:gd name="T30" fmla="*/ 1 w 22"/>
                  <a:gd name="T31" fmla="*/ 3 h 23"/>
                  <a:gd name="T32" fmla="*/ 0 w 22"/>
                  <a:gd name="T33" fmla="*/ 6 h 23"/>
                  <a:gd name="T34" fmla="*/ 0 w 22"/>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3"/>
                  <a:gd name="T56" fmla="*/ 22 w 22"/>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3">
                    <a:moveTo>
                      <a:pt x="0" y="12"/>
                    </a:moveTo>
                    <a:lnTo>
                      <a:pt x="1" y="16"/>
                    </a:lnTo>
                    <a:lnTo>
                      <a:pt x="4" y="20"/>
                    </a:lnTo>
                    <a:lnTo>
                      <a:pt x="7" y="22"/>
                    </a:lnTo>
                    <a:lnTo>
                      <a:pt x="11" y="23"/>
                    </a:lnTo>
                    <a:lnTo>
                      <a:pt x="15" y="22"/>
                    </a:lnTo>
                    <a:lnTo>
                      <a:pt x="19" y="20"/>
                    </a:lnTo>
                    <a:lnTo>
                      <a:pt x="21" y="16"/>
                    </a:lnTo>
                    <a:lnTo>
                      <a:pt x="22" y="12"/>
                    </a:lnTo>
                    <a:lnTo>
                      <a:pt x="21" y="7"/>
                    </a:lnTo>
                    <a:lnTo>
                      <a:pt x="19" y="4"/>
                    </a:lnTo>
                    <a:lnTo>
                      <a:pt x="15" y="1"/>
                    </a:lnTo>
                    <a:lnTo>
                      <a:pt x="11" y="0"/>
                    </a:lnTo>
                    <a:lnTo>
                      <a:pt x="7" y="1"/>
                    </a:lnTo>
                    <a:lnTo>
                      <a:pt x="4" y="4"/>
                    </a:lnTo>
                    <a:lnTo>
                      <a:pt x="1" y="7"/>
                    </a:lnTo>
                    <a:lnTo>
                      <a:pt x="0" y="12"/>
                    </a:lnTo>
                    <a:close/>
                  </a:path>
                </a:pathLst>
              </a:custGeom>
              <a:solidFill>
                <a:srgbClr val="FF1C1E"/>
              </a:solidFill>
              <a:ln w="9525">
                <a:noFill/>
                <a:round/>
                <a:headEnd/>
                <a:tailEnd/>
              </a:ln>
            </p:spPr>
            <p:txBody>
              <a:bodyPr/>
              <a:lstStyle/>
              <a:p>
                <a:endParaRPr lang="en-US" sz="1725"/>
              </a:p>
            </p:txBody>
          </p:sp>
          <p:sp>
            <p:nvSpPr>
              <p:cNvPr id="5591" name="Freeform 436"/>
              <p:cNvSpPr>
                <a:spLocks/>
              </p:cNvSpPr>
              <p:nvPr/>
            </p:nvSpPr>
            <p:spPr bwMode="auto">
              <a:xfrm>
                <a:off x="4550" y="3243"/>
                <a:ext cx="12" cy="11"/>
              </a:xfrm>
              <a:custGeom>
                <a:avLst/>
                <a:gdLst>
                  <a:gd name="T0" fmla="*/ 0 w 24"/>
                  <a:gd name="T1" fmla="*/ 6 h 23"/>
                  <a:gd name="T2" fmla="*/ 1 w 24"/>
                  <a:gd name="T3" fmla="*/ 8 h 23"/>
                  <a:gd name="T4" fmla="*/ 2 w 24"/>
                  <a:gd name="T5" fmla="*/ 10 h 23"/>
                  <a:gd name="T6" fmla="*/ 3 w 24"/>
                  <a:gd name="T7" fmla="*/ 11 h 23"/>
                  <a:gd name="T8" fmla="*/ 6 w 24"/>
                  <a:gd name="T9" fmla="*/ 11 h 23"/>
                  <a:gd name="T10" fmla="*/ 9 w 24"/>
                  <a:gd name="T11" fmla="*/ 11 h 23"/>
                  <a:gd name="T12" fmla="*/ 10 w 24"/>
                  <a:gd name="T13" fmla="*/ 10 h 23"/>
                  <a:gd name="T14" fmla="*/ 11 w 24"/>
                  <a:gd name="T15" fmla="*/ 8 h 23"/>
                  <a:gd name="T16" fmla="*/ 12 w 24"/>
                  <a:gd name="T17" fmla="*/ 6 h 23"/>
                  <a:gd name="T18" fmla="*/ 11 w 24"/>
                  <a:gd name="T19" fmla="*/ 3 h 23"/>
                  <a:gd name="T20" fmla="*/ 10 w 24"/>
                  <a:gd name="T21" fmla="*/ 2 h 23"/>
                  <a:gd name="T22" fmla="*/ 9 w 24"/>
                  <a:gd name="T23" fmla="*/ 1 h 23"/>
                  <a:gd name="T24" fmla="*/ 6 w 24"/>
                  <a:gd name="T25" fmla="*/ 0 h 23"/>
                  <a:gd name="T26" fmla="*/ 3 w 24"/>
                  <a:gd name="T27" fmla="*/ 1 h 23"/>
                  <a:gd name="T28" fmla="*/ 2 w 24"/>
                  <a:gd name="T29" fmla="*/ 2 h 23"/>
                  <a:gd name="T30" fmla="*/ 1 w 24"/>
                  <a:gd name="T31" fmla="*/ 3 h 23"/>
                  <a:gd name="T32" fmla="*/ 0 w 24"/>
                  <a:gd name="T33" fmla="*/ 6 h 23"/>
                  <a:gd name="T34" fmla="*/ 0 w 24"/>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3"/>
                  <a:gd name="T56" fmla="*/ 24 w 24"/>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3">
                    <a:moveTo>
                      <a:pt x="0" y="12"/>
                    </a:moveTo>
                    <a:lnTo>
                      <a:pt x="2" y="17"/>
                    </a:lnTo>
                    <a:lnTo>
                      <a:pt x="4" y="20"/>
                    </a:lnTo>
                    <a:lnTo>
                      <a:pt x="7" y="22"/>
                    </a:lnTo>
                    <a:lnTo>
                      <a:pt x="12" y="23"/>
                    </a:lnTo>
                    <a:lnTo>
                      <a:pt x="17" y="22"/>
                    </a:lnTo>
                    <a:lnTo>
                      <a:pt x="20" y="20"/>
                    </a:lnTo>
                    <a:lnTo>
                      <a:pt x="22" y="17"/>
                    </a:lnTo>
                    <a:lnTo>
                      <a:pt x="24" y="12"/>
                    </a:lnTo>
                    <a:lnTo>
                      <a:pt x="22" y="7"/>
                    </a:lnTo>
                    <a:lnTo>
                      <a:pt x="20" y="4"/>
                    </a:lnTo>
                    <a:lnTo>
                      <a:pt x="17" y="2"/>
                    </a:lnTo>
                    <a:lnTo>
                      <a:pt x="12" y="0"/>
                    </a:lnTo>
                    <a:lnTo>
                      <a:pt x="7" y="2"/>
                    </a:lnTo>
                    <a:lnTo>
                      <a:pt x="4" y="4"/>
                    </a:lnTo>
                    <a:lnTo>
                      <a:pt x="2" y="7"/>
                    </a:lnTo>
                    <a:lnTo>
                      <a:pt x="0" y="12"/>
                    </a:lnTo>
                    <a:close/>
                  </a:path>
                </a:pathLst>
              </a:custGeom>
              <a:solidFill>
                <a:srgbClr val="FF1C1E"/>
              </a:solidFill>
              <a:ln w="9525">
                <a:noFill/>
                <a:round/>
                <a:headEnd/>
                <a:tailEnd/>
              </a:ln>
            </p:spPr>
            <p:txBody>
              <a:bodyPr/>
              <a:lstStyle/>
              <a:p>
                <a:endParaRPr lang="en-US" sz="1725"/>
              </a:p>
            </p:txBody>
          </p:sp>
          <p:sp>
            <p:nvSpPr>
              <p:cNvPr id="5592" name="Freeform 437"/>
              <p:cNvSpPr>
                <a:spLocks/>
              </p:cNvSpPr>
              <p:nvPr/>
            </p:nvSpPr>
            <p:spPr bwMode="auto">
              <a:xfrm>
                <a:off x="4552" y="3268"/>
                <a:ext cx="11" cy="12"/>
              </a:xfrm>
              <a:custGeom>
                <a:avLst/>
                <a:gdLst>
                  <a:gd name="T0" fmla="*/ 0 w 22"/>
                  <a:gd name="T1" fmla="*/ 6 h 23"/>
                  <a:gd name="T2" fmla="*/ 1 w 22"/>
                  <a:gd name="T3" fmla="*/ 8 h 23"/>
                  <a:gd name="T4" fmla="*/ 1 w 22"/>
                  <a:gd name="T5" fmla="*/ 10 h 23"/>
                  <a:gd name="T6" fmla="*/ 3 w 22"/>
                  <a:gd name="T7" fmla="*/ 11 h 23"/>
                  <a:gd name="T8" fmla="*/ 5 w 22"/>
                  <a:gd name="T9" fmla="*/ 12 h 23"/>
                  <a:gd name="T10" fmla="*/ 7 w 22"/>
                  <a:gd name="T11" fmla="*/ 11 h 23"/>
                  <a:gd name="T12" fmla="*/ 9 w 22"/>
                  <a:gd name="T13" fmla="*/ 10 h 23"/>
                  <a:gd name="T14" fmla="*/ 11 w 22"/>
                  <a:gd name="T15" fmla="*/ 8 h 23"/>
                  <a:gd name="T16" fmla="*/ 11 w 22"/>
                  <a:gd name="T17" fmla="*/ 6 h 23"/>
                  <a:gd name="T18" fmla="*/ 11 w 22"/>
                  <a:gd name="T19" fmla="*/ 4 h 23"/>
                  <a:gd name="T20" fmla="*/ 9 w 22"/>
                  <a:gd name="T21" fmla="*/ 2 h 23"/>
                  <a:gd name="T22" fmla="*/ 7 w 22"/>
                  <a:gd name="T23" fmla="*/ 1 h 23"/>
                  <a:gd name="T24" fmla="*/ 5 w 22"/>
                  <a:gd name="T25" fmla="*/ 0 h 23"/>
                  <a:gd name="T26" fmla="*/ 3 w 22"/>
                  <a:gd name="T27" fmla="*/ 1 h 23"/>
                  <a:gd name="T28" fmla="*/ 1 w 22"/>
                  <a:gd name="T29" fmla="*/ 2 h 23"/>
                  <a:gd name="T30" fmla="*/ 1 w 22"/>
                  <a:gd name="T31" fmla="*/ 4 h 23"/>
                  <a:gd name="T32" fmla="*/ 0 w 22"/>
                  <a:gd name="T33" fmla="*/ 6 h 23"/>
                  <a:gd name="T34" fmla="*/ 0 w 22"/>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3"/>
                  <a:gd name="T56" fmla="*/ 22 w 22"/>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3">
                    <a:moveTo>
                      <a:pt x="0" y="12"/>
                    </a:moveTo>
                    <a:lnTo>
                      <a:pt x="1" y="16"/>
                    </a:lnTo>
                    <a:lnTo>
                      <a:pt x="3" y="20"/>
                    </a:lnTo>
                    <a:lnTo>
                      <a:pt x="6" y="22"/>
                    </a:lnTo>
                    <a:lnTo>
                      <a:pt x="10" y="23"/>
                    </a:lnTo>
                    <a:lnTo>
                      <a:pt x="15" y="22"/>
                    </a:lnTo>
                    <a:lnTo>
                      <a:pt x="18" y="20"/>
                    </a:lnTo>
                    <a:lnTo>
                      <a:pt x="21" y="16"/>
                    </a:lnTo>
                    <a:lnTo>
                      <a:pt x="22" y="12"/>
                    </a:lnTo>
                    <a:lnTo>
                      <a:pt x="21" y="7"/>
                    </a:lnTo>
                    <a:lnTo>
                      <a:pt x="18" y="4"/>
                    </a:lnTo>
                    <a:lnTo>
                      <a:pt x="15" y="1"/>
                    </a:lnTo>
                    <a:lnTo>
                      <a:pt x="10" y="0"/>
                    </a:lnTo>
                    <a:lnTo>
                      <a:pt x="6" y="1"/>
                    </a:lnTo>
                    <a:lnTo>
                      <a:pt x="3" y="4"/>
                    </a:lnTo>
                    <a:lnTo>
                      <a:pt x="1" y="7"/>
                    </a:lnTo>
                    <a:lnTo>
                      <a:pt x="0" y="12"/>
                    </a:lnTo>
                    <a:close/>
                  </a:path>
                </a:pathLst>
              </a:custGeom>
              <a:solidFill>
                <a:srgbClr val="FF1C1E"/>
              </a:solidFill>
              <a:ln w="9525">
                <a:noFill/>
                <a:round/>
                <a:headEnd/>
                <a:tailEnd/>
              </a:ln>
            </p:spPr>
            <p:txBody>
              <a:bodyPr/>
              <a:lstStyle/>
              <a:p>
                <a:endParaRPr lang="en-US" sz="1725"/>
              </a:p>
            </p:txBody>
          </p:sp>
          <p:sp>
            <p:nvSpPr>
              <p:cNvPr id="5593" name="Freeform 438"/>
              <p:cNvSpPr>
                <a:spLocks/>
              </p:cNvSpPr>
              <p:nvPr/>
            </p:nvSpPr>
            <p:spPr bwMode="auto">
              <a:xfrm>
                <a:off x="4526" y="3185"/>
                <a:ext cx="12" cy="12"/>
              </a:xfrm>
              <a:custGeom>
                <a:avLst/>
                <a:gdLst>
                  <a:gd name="T0" fmla="*/ 0 w 23"/>
                  <a:gd name="T1" fmla="*/ 6 h 23"/>
                  <a:gd name="T2" fmla="*/ 1 w 23"/>
                  <a:gd name="T3" fmla="*/ 8 h 23"/>
                  <a:gd name="T4" fmla="*/ 2 w 23"/>
                  <a:gd name="T5" fmla="*/ 10 h 23"/>
                  <a:gd name="T6" fmla="*/ 4 w 23"/>
                  <a:gd name="T7" fmla="*/ 11 h 23"/>
                  <a:gd name="T8" fmla="*/ 6 w 23"/>
                  <a:gd name="T9" fmla="*/ 12 h 23"/>
                  <a:gd name="T10" fmla="*/ 8 w 23"/>
                  <a:gd name="T11" fmla="*/ 11 h 23"/>
                  <a:gd name="T12" fmla="*/ 10 w 23"/>
                  <a:gd name="T13" fmla="*/ 10 h 23"/>
                  <a:gd name="T14" fmla="*/ 11 w 23"/>
                  <a:gd name="T15" fmla="*/ 8 h 23"/>
                  <a:gd name="T16" fmla="*/ 12 w 23"/>
                  <a:gd name="T17" fmla="*/ 6 h 23"/>
                  <a:gd name="T18" fmla="*/ 11 w 23"/>
                  <a:gd name="T19" fmla="*/ 4 h 23"/>
                  <a:gd name="T20" fmla="*/ 10 w 23"/>
                  <a:gd name="T21" fmla="*/ 2 h 23"/>
                  <a:gd name="T22" fmla="*/ 8 w 23"/>
                  <a:gd name="T23" fmla="*/ 1 h 23"/>
                  <a:gd name="T24" fmla="*/ 6 w 23"/>
                  <a:gd name="T25" fmla="*/ 0 h 23"/>
                  <a:gd name="T26" fmla="*/ 4 w 23"/>
                  <a:gd name="T27" fmla="*/ 1 h 23"/>
                  <a:gd name="T28" fmla="*/ 2 w 23"/>
                  <a:gd name="T29" fmla="*/ 2 h 23"/>
                  <a:gd name="T30" fmla="*/ 1 w 23"/>
                  <a:gd name="T31" fmla="*/ 4 h 23"/>
                  <a:gd name="T32" fmla="*/ 0 w 23"/>
                  <a:gd name="T33" fmla="*/ 6 h 23"/>
                  <a:gd name="T34" fmla="*/ 0 w 23"/>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2"/>
                    </a:moveTo>
                    <a:lnTo>
                      <a:pt x="1" y="16"/>
                    </a:lnTo>
                    <a:lnTo>
                      <a:pt x="4" y="20"/>
                    </a:lnTo>
                    <a:lnTo>
                      <a:pt x="7" y="22"/>
                    </a:lnTo>
                    <a:lnTo>
                      <a:pt x="12" y="23"/>
                    </a:lnTo>
                    <a:lnTo>
                      <a:pt x="16" y="22"/>
                    </a:lnTo>
                    <a:lnTo>
                      <a:pt x="20" y="20"/>
                    </a:lnTo>
                    <a:lnTo>
                      <a:pt x="22" y="16"/>
                    </a:lnTo>
                    <a:lnTo>
                      <a:pt x="23" y="12"/>
                    </a:lnTo>
                    <a:lnTo>
                      <a:pt x="22" y="7"/>
                    </a:lnTo>
                    <a:lnTo>
                      <a:pt x="20" y="4"/>
                    </a:lnTo>
                    <a:lnTo>
                      <a:pt x="16" y="1"/>
                    </a:lnTo>
                    <a:lnTo>
                      <a:pt x="12" y="0"/>
                    </a:lnTo>
                    <a:lnTo>
                      <a:pt x="7" y="1"/>
                    </a:lnTo>
                    <a:lnTo>
                      <a:pt x="4" y="4"/>
                    </a:lnTo>
                    <a:lnTo>
                      <a:pt x="1" y="7"/>
                    </a:lnTo>
                    <a:lnTo>
                      <a:pt x="0" y="12"/>
                    </a:lnTo>
                    <a:close/>
                  </a:path>
                </a:pathLst>
              </a:custGeom>
              <a:solidFill>
                <a:srgbClr val="FF1C1E"/>
              </a:solidFill>
              <a:ln w="9525">
                <a:noFill/>
                <a:round/>
                <a:headEnd/>
                <a:tailEnd/>
              </a:ln>
            </p:spPr>
            <p:txBody>
              <a:bodyPr/>
              <a:lstStyle/>
              <a:p>
                <a:endParaRPr lang="en-US" sz="1725"/>
              </a:p>
            </p:txBody>
          </p:sp>
          <p:sp>
            <p:nvSpPr>
              <p:cNvPr id="5594" name="Freeform 439"/>
              <p:cNvSpPr>
                <a:spLocks/>
              </p:cNvSpPr>
              <p:nvPr/>
            </p:nvSpPr>
            <p:spPr bwMode="auto">
              <a:xfrm>
                <a:off x="4526" y="3210"/>
                <a:ext cx="12" cy="13"/>
              </a:xfrm>
              <a:custGeom>
                <a:avLst/>
                <a:gdLst>
                  <a:gd name="T0" fmla="*/ 0 w 23"/>
                  <a:gd name="T1" fmla="*/ 7 h 24"/>
                  <a:gd name="T2" fmla="*/ 1 w 23"/>
                  <a:gd name="T3" fmla="*/ 9 h 24"/>
                  <a:gd name="T4" fmla="*/ 2 w 23"/>
                  <a:gd name="T5" fmla="*/ 11 h 24"/>
                  <a:gd name="T6" fmla="*/ 4 w 23"/>
                  <a:gd name="T7" fmla="*/ 12 h 24"/>
                  <a:gd name="T8" fmla="*/ 6 w 23"/>
                  <a:gd name="T9" fmla="*/ 13 h 24"/>
                  <a:gd name="T10" fmla="*/ 8 w 23"/>
                  <a:gd name="T11" fmla="*/ 12 h 24"/>
                  <a:gd name="T12" fmla="*/ 10 w 23"/>
                  <a:gd name="T13" fmla="*/ 11 h 24"/>
                  <a:gd name="T14" fmla="*/ 11 w 23"/>
                  <a:gd name="T15" fmla="*/ 9 h 24"/>
                  <a:gd name="T16" fmla="*/ 12 w 23"/>
                  <a:gd name="T17" fmla="*/ 7 h 24"/>
                  <a:gd name="T18" fmla="*/ 11 w 23"/>
                  <a:gd name="T19" fmla="*/ 4 h 24"/>
                  <a:gd name="T20" fmla="*/ 10 w 23"/>
                  <a:gd name="T21" fmla="*/ 2 h 24"/>
                  <a:gd name="T22" fmla="*/ 8 w 23"/>
                  <a:gd name="T23" fmla="*/ 1 h 24"/>
                  <a:gd name="T24" fmla="*/ 6 w 23"/>
                  <a:gd name="T25" fmla="*/ 0 h 24"/>
                  <a:gd name="T26" fmla="*/ 4 w 23"/>
                  <a:gd name="T27" fmla="*/ 1 h 24"/>
                  <a:gd name="T28" fmla="*/ 2 w 23"/>
                  <a:gd name="T29" fmla="*/ 2 h 24"/>
                  <a:gd name="T30" fmla="*/ 1 w 23"/>
                  <a:gd name="T31" fmla="*/ 4 h 24"/>
                  <a:gd name="T32" fmla="*/ 0 w 23"/>
                  <a:gd name="T33" fmla="*/ 7 h 24"/>
                  <a:gd name="T34" fmla="*/ 0 w 23"/>
                  <a:gd name="T35" fmla="*/ 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4"/>
                  <a:gd name="T56" fmla="*/ 23 w 23"/>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4">
                    <a:moveTo>
                      <a:pt x="0" y="13"/>
                    </a:moveTo>
                    <a:lnTo>
                      <a:pt x="1" y="17"/>
                    </a:lnTo>
                    <a:lnTo>
                      <a:pt x="4" y="21"/>
                    </a:lnTo>
                    <a:lnTo>
                      <a:pt x="7" y="23"/>
                    </a:lnTo>
                    <a:lnTo>
                      <a:pt x="12" y="24"/>
                    </a:lnTo>
                    <a:lnTo>
                      <a:pt x="16" y="23"/>
                    </a:lnTo>
                    <a:lnTo>
                      <a:pt x="20" y="21"/>
                    </a:lnTo>
                    <a:lnTo>
                      <a:pt x="22" y="17"/>
                    </a:lnTo>
                    <a:lnTo>
                      <a:pt x="23" y="13"/>
                    </a:lnTo>
                    <a:lnTo>
                      <a:pt x="22" y="8"/>
                    </a:lnTo>
                    <a:lnTo>
                      <a:pt x="20" y="3"/>
                    </a:lnTo>
                    <a:lnTo>
                      <a:pt x="16" y="1"/>
                    </a:lnTo>
                    <a:lnTo>
                      <a:pt x="12" y="0"/>
                    </a:lnTo>
                    <a:lnTo>
                      <a:pt x="7" y="1"/>
                    </a:lnTo>
                    <a:lnTo>
                      <a:pt x="4" y="3"/>
                    </a:lnTo>
                    <a:lnTo>
                      <a:pt x="1" y="8"/>
                    </a:lnTo>
                    <a:lnTo>
                      <a:pt x="0" y="13"/>
                    </a:lnTo>
                    <a:close/>
                  </a:path>
                </a:pathLst>
              </a:custGeom>
              <a:solidFill>
                <a:srgbClr val="FF1C1E"/>
              </a:solidFill>
              <a:ln w="9525">
                <a:noFill/>
                <a:round/>
                <a:headEnd/>
                <a:tailEnd/>
              </a:ln>
            </p:spPr>
            <p:txBody>
              <a:bodyPr/>
              <a:lstStyle/>
              <a:p>
                <a:endParaRPr lang="en-US" sz="1725"/>
              </a:p>
            </p:txBody>
          </p:sp>
          <p:sp>
            <p:nvSpPr>
              <p:cNvPr id="5595" name="Freeform 440"/>
              <p:cNvSpPr>
                <a:spLocks/>
              </p:cNvSpPr>
              <p:nvPr/>
            </p:nvSpPr>
            <p:spPr bwMode="auto">
              <a:xfrm>
                <a:off x="4527" y="3238"/>
                <a:ext cx="12" cy="10"/>
              </a:xfrm>
              <a:custGeom>
                <a:avLst/>
                <a:gdLst>
                  <a:gd name="T0" fmla="*/ 0 w 23"/>
                  <a:gd name="T1" fmla="*/ 5 h 22"/>
                  <a:gd name="T2" fmla="*/ 1 w 23"/>
                  <a:gd name="T3" fmla="*/ 7 h 22"/>
                  <a:gd name="T4" fmla="*/ 2 w 23"/>
                  <a:gd name="T5" fmla="*/ 9 h 22"/>
                  <a:gd name="T6" fmla="*/ 4 w 23"/>
                  <a:gd name="T7" fmla="*/ 10 h 22"/>
                  <a:gd name="T8" fmla="*/ 6 w 23"/>
                  <a:gd name="T9" fmla="*/ 10 h 22"/>
                  <a:gd name="T10" fmla="*/ 9 w 23"/>
                  <a:gd name="T11" fmla="*/ 10 h 22"/>
                  <a:gd name="T12" fmla="*/ 10 w 23"/>
                  <a:gd name="T13" fmla="*/ 9 h 22"/>
                  <a:gd name="T14" fmla="*/ 11 w 23"/>
                  <a:gd name="T15" fmla="*/ 7 h 22"/>
                  <a:gd name="T16" fmla="*/ 12 w 23"/>
                  <a:gd name="T17" fmla="*/ 5 h 22"/>
                  <a:gd name="T18" fmla="*/ 11 w 23"/>
                  <a:gd name="T19" fmla="*/ 3 h 22"/>
                  <a:gd name="T20" fmla="*/ 10 w 23"/>
                  <a:gd name="T21" fmla="*/ 1 h 22"/>
                  <a:gd name="T22" fmla="*/ 9 w 23"/>
                  <a:gd name="T23" fmla="*/ 0 h 22"/>
                  <a:gd name="T24" fmla="*/ 6 w 23"/>
                  <a:gd name="T25" fmla="*/ 0 h 22"/>
                  <a:gd name="T26" fmla="*/ 4 w 23"/>
                  <a:gd name="T27" fmla="*/ 0 h 22"/>
                  <a:gd name="T28" fmla="*/ 2 w 23"/>
                  <a:gd name="T29" fmla="*/ 1 h 22"/>
                  <a:gd name="T30" fmla="*/ 1 w 23"/>
                  <a:gd name="T31" fmla="*/ 3 h 22"/>
                  <a:gd name="T32" fmla="*/ 0 w 23"/>
                  <a:gd name="T33" fmla="*/ 5 h 22"/>
                  <a:gd name="T34" fmla="*/ 0 w 23"/>
                  <a:gd name="T35" fmla="*/ 5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2"/>
                  <a:gd name="T56" fmla="*/ 23 w 23"/>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2">
                    <a:moveTo>
                      <a:pt x="0" y="12"/>
                    </a:moveTo>
                    <a:lnTo>
                      <a:pt x="2" y="16"/>
                    </a:lnTo>
                    <a:lnTo>
                      <a:pt x="4" y="20"/>
                    </a:lnTo>
                    <a:lnTo>
                      <a:pt x="7" y="21"/>
                    </a:lnTo>
                    <a:lnTo>
                      <a:pt x="12" y="22"/>
                    </a:lnTo>
                    <a:lnTo>
                      <a:pt x="17" y="21"/>
                    </a:lnTo>
                    <a:lnTo>
                      <a:pt x="20" y="20"/>
                    </a:lnTo>
                    <a:lnTo>
                      <a:pt x="22" y="16"/>
                    </a:lnTo>
                    <a:lnTo>
                      <a:pt x="23" y="12"/>
                    </a:lnTo>
                    <a:lnTo>
                      <a:pt x="22" y="7"/>
                    </a:lnTo>
                    <a:lnTo>
                      <a:pt x="20" y="3"/>
                    </a:lnTo>
                    <a:lnTo>
                      <a:pt x="17" y="1"/>
                    </a:lnTo>
                    <a:lnTo>
                      <a:pt x="12" y="0"/>
                    </a:lnTo>
                    <a:lnTo>
                      <a:pt x="7" y="1"/>
                    </a:lnTo>
                    <a:lnTo>
                      <a:pt x="4" y="3"/>
                    </a:lnTo>
                    <a:lnTo>
                      <a:pt x="2" y="7"/>
                    </a:lnTo>
                    <a:lnTo>
                      <a:pt x="0" y="12"/>
                    </a:lnTo>
                    <a:close/>
                  </a:path>
                </a:pathLst>
              </a:custGeom>
              <a:solidFill>
                <a:srgbClr val="FF1C1E"/>
              </a:solidFill>
              <a:ln w="9525">
                <a:noFill/>
                <a:round/>
                <a:headEnd/>
                <a:tailEnd/>
              </a:ln>
            </p:spPr>
            <p:txBody>
              <a:bodyPr/>
              <a:lstStyle/>
              <a:p>
                <a:endParaRPr lang="en-US" sz="1725"/>
              </a:p>
            </p:txBody>
          </p:sp>
          <p:sp>
            <p:nvSpPr>
              <p:cNvPr id="5596" name="Freeform 441"/>
              <p:cNvSpPr>
                <a:spLocks/>
              </p:cNvSpPr>
              <p:nvPr/>
            </p:nvSpPr>
            <p:spPr bwMode="auto">
              <a:xfrm>
                <a:off x="4528" y="3263"/>
                <a:ext cx="12" cy="11"/>
              </a:xfrm>
              <a:custGeom>
                <a:avLst/>
                <a:gdLst>
                  <a:gd name="T0" fmla="*/ 0 w 24"/>
                  <a:gd name="T1" fmla="*/ 5 h 23"/>
                  <a:gd name="T2" fmla="*/ 1 w 24"/>
                  <a:gd name="T3" fmla="*/ 8 h 23"/>
                  <a:gd name="T4" fmla="*/ 2 w 24"/>
                  <a:gd name="T5" fmla="*/ 9 h 23"/>
                  <a:gd name="T6" fmla="*/ 3 w 24"/>
                  <a:gd name="T7" fmla="*/ 11 h 23"/>
                  <a:gd name="T8" fmla="*/ 6 w 24"/>
                  <a:gd name="T9" fmla="*/ 11 h 23"/>
                  <a:gd name="T10" fmla="*/ 8 w 24"/>
                  <a:gd name="T11" fmla="*/ 11 h 23"/>
                  <a:gd name="T12" fmla="*/ 10 w 24"/>
                  <a:gd name="T13" fmla="*/ 9 h 23"/>
                  <a:gd name="T14" fmla="*/ 12 w 24"/>
                  <a:gd name="T15" fmla="*/ 8 h 23"/>
                  <a:gd name="T16" fmla="*/ 12 w 24"/>
                  <a:gd name="T17" fmla="*/ 5 h 23"/>
                  <a:gd name="T18" fmla="*/ 12 w 24"/>
                  <a:gd name="T19" fmla="*/ 3 h 23"/>
                  <a:gd name="T20" fmla="*/ 10 w 24"/>
                  <a:gd name="T21" fmla="*/ 1 h 23"/>
                  <a:gd name="T22" fmla="*/ 8 w 24"/>
                  <a:gd name="T23" fmla="*/ 0 h 23"/>
                  <a:gd name="T24" fmla="*/ 6 w 24"/>
                  <a:gd name="T25" fmla="*/ 0 h 23"/>
                  <a:gd name="T26" fmla="*/ 3 w 24"/>
                  <a:gd name="T27" fmla="*/ 0 h 23"/>
                  <a:gd name="T28" fmla="*/ 2 w 24"/>
                  <a:gd name="T29" fmla="*/ 1 h 23"/>
                  <a:gd name="T30" fmla="*/ 1 w 24"/>
                  <a:gd name="T31" fmla="*/ 3 h 23"/>
                  <a:gd name="T32" fmla="*/ 0 w 24"/>
                  <a:gd name="T33" fmla="*/ 5 h 23"/>
                  <a:gd name="T34" fmla="*/ 0 w 24"/>
                  <a:gd name="T35" fmla="*/ 5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3"/>
                  <a:gd name="T56" fmla="*/ 24 w 24"/>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3">
                    <a:moveTo>
                      <a:pt x="0" y="11"/>
                    </a:moveTo>
                    <a:lnTo>
                      <a:pt x="1" y="16"/>
                    </a:lnTo>
                    <a:lnTo>
                      <a:pt x="3" y="19"/>
                    </a:lnTo>
                    <a:lnTo>
                      <a:pt x="7" y="22"/>
                    </a:lnTo>
                    <a:lnTo>
                      <a:pt x="11" y="23"/>
                    </a:lnTo>
                    <a:lnTo>
                      <a:pt x="16" y="22"/>
                    </a:lnTo>
                    <a:lnTo>
                      <a:pt x="20" y="19"/>
                    </a:lnTo>
                    <a:lnTo>
                      <a:pt x="23" y="16"/>
                    </a:lnTo>
                    <a:lnTo>
                      <a:pt x="24" y="11"/>
                    </a:lnTo>
                    <a:lnTo>
                      <a:pt x="23" y="7"/>
                    </a:lnTo>
                    <a:lnTo>
                      <a:pt x="20" y="3"/>
                    </a:lnTo>
                    <a:lnTo>
                      <a:pt x="16" y="1"/>
                    </a:lnTo>
                    <a:lnTo>
                      <a:pt x="11" y="0"/>
                    </a:lnTo>
                    <a:lnTo>
                      <a:pt x="7" y="1"/>
                    </a:lnTo>
                    <a:lnTo>
                      <a:pt x="3" y="3"/>
                    </a:lnTo>
                    <a:lnTo>
                      <a:pt x="1" y="7"/>
                    </a:lnTo>
                    <a:lnTo>
                      <a:pt x="0" y="11"/>
                    </a:lnTo>
                    <a:close/>
                  </a:path>
                </a:pathLst>
              </a:custGeom>
              <a:solidFill>
                <a:srgbClr val="FF1C1E"/>
              </a:solidFill>
              <a:ln w="9525">
                <a:noFill/>
                <a:round/>
                <a:headEnd/>
                <a:tailEnd/>
              </a:ln>
            </p:spPr>
            <p:txBody>
              <a:bodyPr/>
              <a:lstStyle/>
              <a:p>
                <a:endParaRPr lang="en-US" sz="1725"/>
              </a:p>
            </p:txBody>
          </p:sp>
          <p:sp>
            <p:nvSpPr>
              <p:cNvPr id="5597" name="Freeform 442"/>
              <p:cNvSpPr>
                <a:spLocks/>
              </p:cNvSpPr>
              <p:nvPr/>
            </p:nvSpPr>
            <p:spPr bwMode="auto">
              <a:xfrm>
                <a:off x="4501" y="2988"/>
                <a:ext cx="12" cy="11"/>
              </a:xfrm>
              <a:custGeom>
                <a:avLst/>
                <a:gdLst>
                  <a:gd name="T0" fmla="*/ 0 w 24"/>
                  <a:gd name="T1" fmla="*/ 6 h 23"/>
                  <a:gd name="T2" fmla="*/ 1 w 24"/>
                  <a:gd name="T3" fmla="*/ 8 h 23"/>
                  <a:gd name="T4" fmla="*/ 2 w 24"/>
                  <a:gd name="T5" fmla="*/ 10 h 23"/>
                  <a:gd name="T6" fmla="*/ 3 w 24"/>
                  <a:gd name="T7" fmla="*/ 11 h 23"/>
                  <a:gd name="T8" fmla="*/ 6 w 24"/>
                  <a:gd name="T9" fmla="*/ 11 h 23"/>
                  <a:gd name="T10" fmla="*/ 8 w 24"/>
                  <a:gd name="T11" fmla="*/ 11 h 23"/>
                  <a:gd name="T12" fmla="*/ 10 w 24"/>
                  <a:gd name="T13" fmla="*/ 10 h 23"/>
                  <a:gd name="T14" fmla="*/ 12 w 24"/>
                  <a:gd name="T15" fmla="*/ 8 h 23"/>
                  <a:gd name="T16" fmla="*/ 12 w 24"/>
                  <a:gd name="T17" fmla="*/ 6 h 23"/>
                  <a:gd name="T18" fmla="*/ 12 w 24"/>
                  <a:gd name="T19" fmla="*/ 3 h 23"/>
                  <a:gd name="T20" fmla="*/ 10 w 24"/>
                  <a:gd name="T21" fmla="*/ 2 h 23"/>
                  <a:gd name="T22" fmla="*/ 8 w 24"/>
                  <a:gd name="T23" fmla="*/ 0 h 23"/>
                  <a:gd name="T24" fmla="*/ 6 w 24"/>
                  <a:gd name="T25" fmla="*/ 0 h 23"/>
                  <a:gd name="T26" fmla="*/ 3 w 24"/>
                  <a:gd name="T27" fmla="*/ 0 h 23"/>
                  <a:gd name="T28" fmla="*/ 2 w 24"/>
                  <a:gd name="T29" fmla="*/ 2 h 23"/>
                  <a:gd name="T30" fmla="*/ 1 w 24"/>
                  <a:gd name="T31" fmla="*/ 3 h 23"/>
                  <a:gd name="T32" fmla="*/ 0 w 24"/>
                  <a:gd name="T33" fmla="*/ 6 h 23"/>
                  <a:gd name="T34" fmla="*/ 0 w 24"/>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3"/>
                  <a:gd name="T56" fmla="*/ 24 w 24"/>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3">
                    <a:moveTo>
                      <a:pt x="0" y="12"/>
                    </a:moveTo>
                    <a:lnTo>
                      <a:pt x="1" y="16"/>
                    </a:lnTo>
                    <a:lnTo>
                      <a:pt x="3" y="20"/>
                    </a:lnTo>
                    <a:lnTo>
                      <a:pt x="6" y="22"/>
                    </a:lnTo>
                    <a:lnTo>
                      <a:pt x="11" y="23"/>
                    </a:lnTo>
                    <a:lnTo>
                      <a:pt x="16" y="22"/>
                    </a:lnTo>
                    <a:lnTo>
                      <a:pt x="20" y="20"/>
                    </a:lnTo>
                    <a:lnTo>
                      <a:pt x="23" y="16"/>
                    </a:lnTo>
                    <a:lnTo>
                      <a:pt x="24" y="12"/>
                    </a:lnTo>
                    <a:lnTo>
                      <a:pt x="23" y="7"/>
                    </a:lnTo>
                    <a:lnTo>
                      <a:pt x="20" y="4"/>
                    </a:lnTo>
                    <a:lnTo>
                      <a:pt x="16" y="1"/>
                    </a:lnTo>
                    <a:lnTo>
                      <a:pt x="11" y="0"/>
                    </a:lnTo>
                    <a:lnTo>
                      <a:pt x="6" y="1"/>
                    </a:lnTo>
                    <a:lnTo>
                      <a:pt x="3" y="4"/>
                    </a:lnTo>
                    <a:lnTo>
                      <a:pt x="1" y="7"/>
                    </a:lnTo>
                    <a:lnTo>
                      <a:pt x="0" y="12"/>
                    </a:lnTo>
                    <a:close/>
                  </a:path>
                </a:pathLst>
              </a:custGeom>
              <a:solidFill>
                <a:srgbClr val="FF1C1E"/>
              </a:solidFill>
              <a:ln w="9525">
                <a:noFill/>
                <a:round/>
                <a:headEnd/>
                <a:tailEnd/>
              </a:ln>
            </p:spPr>
            <p:txBody>
              <a:bodyPr/>
              <a:lstStyle/>
              <a:p>
                <a:endParaRPr lang="en-US" sz="1725"/>
              </a:p>
            </p:txBody>
          </p:sp>
          <p:sp>
            <p:nvSpPr>
              <p:cNvPr id="5598" name="Freeform 443"/>
              <p:cNvSpPr>
                <a:spLocks/>
              </p:cNvSpPr>
              <p:nvPr/>
            </p:nvSpPr>
            <p:spPr bwMode="auto">
              <a:xfrm>
                <a:off x="4525" y="2988"/>
                <a:ext cx="11" cy="11"/>
              </a:xfrm>
              <a:custGeom>
                <a:avLst/>
                <a:gdLst>
                  <a:gd name="T0" fmla="*/ 0 w 23"/>
                  <a:gd name="T1" fmla="*/ 6 h 23"/>
                  <a:gd name="T2" fmla="*/ 0 w 23"/>
                  <a:gd name="T3" fmla="*/ 8 h 23"/>
                  <a:gd name="T4" fmla="*/ 1 w 23"/>
                  <a:gd name="T5" fmla="*/ 10 h 23"/>
                  <a:gd name="T6" fmla="*/ 3 w 23"/>
                  <a:gd name="T7" fmla="*/ 11 h 23"/>
                  <a:gd name="T8" fmla="*/ 5 w 23"/>
                  <a:gd name="T9" fmla="*/ 11 h 23"/>
                  <a:gd name="T10" fmla="*/ 8 w 23"/>
                  <a:gd name="T11" fmla="*/ 11 h 23"/>
                  <a:gd name="T12" fmla="*/ 9 w 23"/>
                  <a:gd name="T13" fmla="*/ 10 h 23"/>
                  <a:gd name="T14" fmla="*/ 11 w 23"/>
                  <a:gd name="T15" fmla="*/ 8 h 23"/>
                  <a:gd name="T16" fmla="*/ 11 w 23"/>
                  <a:gd name="T17" fmla="*/ 6 h 23"/>
                  <a:gd name="T18" fmla="*/ 11 w 23"/>
                  <a:gd name="T19" fmla="*/ 3 h 23"/>
                  <a:gd name="T20" fmla="*/ 9 w 23"/>
                  <a:gd name="T21" fmla="*/ 2 h 23"/>
                  <a:gd name="T22" fmla="*/ 8 w 23"/>
                  <a:gd name="T23" fmla="*/ 0 h 23"/>
                  <a:gd name="T24" fmla="*/ 5 w 23"/>
                  <a:gd name="T25" fmla="*/ 0 h 23"/>
                  <a:gd name="T26" fmla="*/ 3 w 23"/>
                  <a:gd name="T27" fmla="*/ 0 h 23"/>
                  <a:gd name="T28" fmla="*/ 1 w 23"/>
                  <a:gd name="T29" fmla="*/ 2 h 23"/>
                  <a:gd name="T30" fmla="*/ 0 w 23"/>
                  <a:gd name="T31" fmla="*/ 3 h 23"/>
                  <a:gd name="T32" fmla="*/ 0 w 23"/>
                  <a:gd name="T33" fmla="*/ 6 h 23"/>
                  <a:gd name="T34" fmla="*/ 0 w 23"/>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3"/>
                  <a:gd name="T56" fmla="*/ 23 w 2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3">
                    <a:moveTo>
                      <a:pt x="0" y="12"/>
                    </a:moveTo>
                    <a:lnTo>
                      <a:pt x="1" y="16"/>
                    </a:lnTo>
                    <a:lnTo>
                      <a:pt x="3" y="20"/>
                    </a:lnTo>
                    <a:lnTo>
                      <a:pt x="7" y="22"/>
                    </a:lnTo>
                    <a:lnTo>
                      <a:pt x="11" y="23"/>
                    </a:lnTo>
                    <a:lnTo>
                      <a:pt x="16" y="22"/>
                    </a:lnTo>
                    <a:lnTo>
                      <a:pt x="19" y="20"/>
                    </a:lnTo>
                    <a:lnTo>
                      <a:pt x="22" y="16"/>
                    </a:lnTo>
                    <a:lnTo>
                      <a:pt x="23" y="12"/>
                    </a:lnTo>
                    <a:lnTo>
                      <a:pt x="22" y="7"/>
                    </a:lnTo>
                    <a:lnTo>
                      <a:pt x="19" y="4"/>
                    </a:lnTo>
                    <a:lnTo>
                      <a:pt x="16" y="1"/>
                    </a:lnTo>
                    <a:lnTo>
                      <a:pt x="11" y="0"/>
                    </a:lnTo>
                    <a:lnTo>
                      <a:pt x="7" y="1"/>
                    </a:lnTo>
                    <a:lnTo>
                      <a:pt x="3" y="4"/>
                    </a:lnTo>
                    <a:lnTo>
                      <a:pt x="1" y="7"/>
                    </a:lnTo>
                    <a:lnTo>
                      <a:pt x="0" y="12"/>
                    </a:lnTo>
                    <a:close/>
                  </a:path>
                </a:pathLst>
              </a:custGeom>
              <a:solidFill>
                <a:srgbClr val="FF1C1E"/>
              </a:solidFill>
              <a:ln w="9525">
                <a:noFill/>
                <a:round/>
                <a:headEnd/>
                <a:tailEnd/>
              </a:ln>
            </p:spPr>
            <p:txBody>
              <a:bodyPr/>
              <a:lstStyle/>
              <a:p>
                <a:endParaRPr lang="en-US" sz="1725"/>
              </a:p>
            </p:txBody>
          </p:sp>
          <p:sp>
            <p:nvSpPr>
              <p:cNvPr id="5599" name="Freeform 444"/>
              <p:cNvSpPr>
                <a:spLocks/>
              </p:cNvSpPr>
              <p:nvPr/>
            </p:nvSpPr>
            <p:spPr bwMode="auto">
              <a:xfrm>
                <a:off x="4547" y="2987"/>
                <a:ext cx="11" cy="11"/>
              </a:xfrm>
              <a:custGeom>
                <a:avLst/>
                <a:gdLst>
                  <a:gd name="T0" fmla="*/ 0 w 22"/>
                  <a:gd name="T1" fmla="*/ 5 h 22"/>
                  <a:gd name="T2" fmla="*/ 1 w 22"/>
                  <a:gd name="T3" fmla="*/ 7 h 22"/>
                  <a:gd name="T4" fmla="*/ 1 w 22"/>
                  <a:gd name="T5" fmla="*/ 9 h 22"/>
                  <a:gd name="T6" fmla="*/ 3 w 22"/>
                  <a:gd name="T7" fmla="*/ 11 h 22"/>
                  <a:gd name="T8" fmla="*/ 6 w 22"/>
                  <a:gd name="T9" fmla="*/ 11 h 22"/>
                  <a:gd name="T10" fmla="*/ 8 w 22"/>
                  <a:gd name="T11" fmla="*/ 11 h 22"/>
                  <a:gd name="T12" fmla="*/ 9 w 22"/>
                  <a:gd name="T13" fmla="*/ 9 h 22"/>
                  <a:gd name="T14" fmla="*/ 10 w 22"/>
                  <a:gd name="T15" fmla="*/ 7 h 22"/>
                  <a:gd name="T16" fmla="*/ 11 w 22"/>
                  <a:gd name="T17" fmla="*/ 5 h 22"/>
                  <a:gd name="T18" fmla="*/ 10 w 22"/>
                  <a:gd name="T19" fmla="*/ 3 h 22"/>
                  <a:gd name="T20" fmla="*/ 9 w 22"/>
                  <a:gd name="T21" fmla="*/ 1 h 22"/>
                  <a:gd name="T22" fmla="*/ 8 w 22"/>
                  <a:gd name="T23" fmla="*/ 1 h 22"/>
                  <a:gd name="T24" fmla="*/ 6 w 22"/>
                  <a:gd name="T25" fmla="*/ 0 h 22"/>
                  <a:gd name="T26" fmla="*/ 3 w 22"/>
                  <a:gd name="T27" fmla="*/ 1 h 22"/>
                  <a:gd name="T28" fmla="*/ 1 w 22"/>
                  <a:gd name="T29" fmla="*/ 1 h 22"/>
                  <a:gd name="T30" fmla="*/ 1 w 22"/>
                  <a:gd name="T31" fmla="*/ 3 h 22"/>
                  <a:gd name="T32" fmla="*/ 0 w 22"/>
                  <a:gd name="T33" fmla="*/ 5 h 22"/>
                  <a:gd name="T34" fmla="*/ 0 w 22"/>
                  <a:gd name="T35" fmla="*/ 5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2"/>
                  <a:gd name="T56" fmla="*/ 22 w 2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2">
                    <a:moveTo>
                      <a:pt x="0" y="10"/>
                    </a:moveTo>
                    <a:lnTo>
                      <a:pt x="1" y="15"/>
                    </a:lnTo>
                    <a:lnTo>
                      <a:pt x="3" y="18"/>
                    </a:lnTo>
                    <a:lnTo>
                      <a:pt x="7" y="21"/>
                    </a:lnTo>
                    <a:lnTo>
                      <a:pt x="11" y="22"/>
                    </a:lnTo>
                    <a:lnTo>
                      <a:pt x="16" y="21"/>
                    </a:lnTo>
                    <a:lnTo>
                      <a:pt x="18" y="18"/>
                    </a:lnTo>
                    <a:lnTo>
                      <a:pt x="20" y="15"/>
                    </a:lnTo>
                    <a:lnTo>
                      <a:pt x="22" y="10"/>
                    </a:lnTo>
                    <a:lnTo>
                      <a:pt x="20" y="6"/>
                    </a:lnTo>
                    <a:lnTo>
                      <a:pt x="18" y="3"/>
                    </a:lnTo>
                    <a:lnTo>
                      <a:pt x="16" y="1"/>
                    </a:lnTo>
                    <a:lnTo>
                      <a:pt x="11" y="0"/>
                    </a:lnTo>
                    <a:lnTo>
                      <a:pt x="7" y="1"/>
                    </a:lnTo>
                    <a:lnTo>
                      <a:pt x="3" y="3"/>
                    </a:lnTo>
                    <a:lnTo>
                      <a:pt x="1" y="6"/>
                    </a:lnTo>
                    <a:lnTo>
                      <a:pt x="0" y="10"/>
                    </a:lnTo>
                    <a:close/>
                  </a:path>
                </a:pathLst>
              </a:custGeom>
              <a:solidFill>
                <a:srgbClr val="FF1C1E"/>
              </a:solidFill>
              <a:ln w="9525">
                <a:noFill/>
                <a:round/>
                <a:headEnd/>
                <a:tailEnd/>
              </a:ln>
            </p:spPr>
            <p:txBody>
              <a:bodyPr/>
              <a:lstStyle/>
              <a:p>
                <a:endParaRPr lang="en-US" sz="1725"/>
              </a:p>
            </p:txBody>
          </p:sp>
          <p:sp>
            <p:nvSpPr>
              <p:cNvPr id="5600" name="Freeform 445"/>
              <p:cNvSpPr>
                <a:spLocks/>
              </p:cNvSpPr>
              <p:nvPr/>
            </p:nvSpPr>
            <p:spPr bwMode="auto">
              <a:xfrm>
                <a:off x="4497" y="3060"/>
                <a:ext cx="110" cy="121"/>
              </a:xfrm>
              <a:custGeom>
                <a:avLst/>
                <a:gdLst>
                  <a:gd name="T0" fmla="*/ 110 w 219"/>
                  <a:gd name="T1" fmla="*/ 8 h 241"/>
                  <a:gd name="T2" fmla="*/ 110 w 219"/>
                  <a:gd name="T3" fmla="*/ 111 h 241"/>
                  <a:gd name="T4" fmla="*/ 110 w 219"/>
                  <a:gd name="T5" fmla="*/ 121 h 241"/>
                  <a:gd name="T6" fmla="*/ 100 w 219"/>
                  <a:gd name="T7" fmla="*/ 120 h 241"/>
                  <a:gd name="T8" fmla="*/ 9 w 219"/>
                  <a:gd name="T9" fmla="*/ 110 h 241"/>
                  <a:gd name="T10" fmla="*/ 0 w 219"/>
                  <a:gd name="T11" fmla="*/ 110 h 241"/>
                  <a:gd name="T12" fmla="*/ 0 w 219"/>
                  <a:gd name="T13" fmla="*/ 102 h 241"/>
                  <a:gd name="T14" fmla="*/ 0 w 219"/>
                  <a:gd name="T15" fmla="*/ 8 h 241"/>
                  <a:gd name="T16" fmla="*/ 0 w 219"/>
                  <a:gd name="T17" fmla="*/ 0 h 241"/>
                  <a:gd name="T18" fmla="*/ 9 w 219"/>
                  <a:gd name="T19" fmla="*/ 0 h 241"/>
                  <a:gd name="T20" fmla="*/ 101 w 219"/>
                  <a:gd name="T21" fmla="*/ 0 h 241"/>
                  <a:gd name="T22" fmla="*/ 110 w 219"/>
                  <a:gd name="T23" fmla="*/ 0 h 241"/>
                  <a:gd name="T24" fmla="*/ 110 w 219"/>
                  <a:gd name="T25" fmla="*/ 8 h 2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9"/>
                  <a:gd name="T40" fmla="*/ 0 h 241"/>
                  <a:gd name="T41" fmla="*/ 219 w 219"/>
                  <a:gd name="T42" fmla="*/ 241 h 2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9" h="241">
                    <a:moveTo>
                      <a:pt x="219" y="16"/>
                    </a:moveTo>
                    <a:lnTo>
                      <a:pt x="219" y="221"/>
                    </a:lnTo>
                    <a:lnTo>
                      <a:pt x="219" y="241"/>
                    </a:lnTo>
                    <a:lnTo>
                      <a:pt x="200" y="239"/>
                    </a:lnTo>
                    <a:lnTo>
                      <a:pt x="17" y="220"/>
                    </a:lnTo>
                    <a:lnTo>
                      <a:pt x="0" y="219"/>
                    </a:lnTo>
                    <a:lnTo>
                      <a:pt x="0" y="204"/>
                    </a:lnTo>
                    <a:lnTo>
                      <a:pt x="0" y="16"/>
                    </a:lnTo>
                    <a:lnTo>
                      <a:pt x="0" y="0"/>
                    </a:lnTo>
                    <a:lnTo>
                      <a:pt x="18" y="0"/>
                    </a:lnTo>
                    <a:lnTo>
                      <a:pt x="202" y="0"/>
                    </a:lnTo>
                    <a:lnTo>
                      <a:pt x="219" y="0"/>
                    </a:lnTo>
                    <a:lnTo>
                      <a:pt x="219" y="16"/>
                    </a:lnTo>
                    <a:close/>
                  </a:path>
                </a:pathLst>
              </a:custGeom>
              <a:solidFill>
                <a:srgbClr val="000000"/>
              </a:solidFill>
              <a:ln w="9525">
                <a:noFill/>
                <a:round/>
                <a:headEnd/>
                <a:tailEnd/>
              </a:ln>
            </p:spPr>
            <p:txBody>
              <a:bodyPr/>
              <a:lstStyle/>
              <a:p>
                <a:endParaRPr lang="en-US" sz="1725"/>
              </a:p>
            </p:txBody>
          </p:sp>
          <p:sp>
            <p:nvSpPr>
              <p:cNvPr id="5601" name="Freeform 446"/>
              <p:cNvSpPr>
                <a:spLocks/>
              </p:cNvSpPr>
              <p:nvPr/>
            </p:nvSpPr>
            <p:spPr bwMode="auto">
              <a:xfrm>
                <a:off x="4506" y="3068"/>
                <a:ext cx="92" cy="103"/>
              </a:xfrm>
              <a:custGeom>
                <a:avLst/>
                <a:gdLst>
                  <a:gd name="T0" fmla="*/ 0 w 184"/>
                  <a:gd name="T1" fmla="*/ 0 h 205"/>
                  <a:gd name="T2" fmla="*/ 0 w 184"/>
                  <a:gd name="T3" fmla="*/ 94 h 205"/>
                  <a:gd name="T4" fmla="*/ 92 w 184"/>
                  <a:gd name="T5" fmla="*/ 103 h 205"/>
                  <a:gd name="T6" fmla="*/ 92 w 184"/>
                  <a:gd name="T7" fmla="*/ 0 h 205"/>
                  <a:gd name="T8" fmla="*/ 0 w 184"/>
                  <a:gd name="T9" fmla="*/ 0 h 205"/>
                  <a:gd name="T10" fmla="*/ 0 60000 65536"/>
                  <a:gd name="T11" fmla="*/ 0 60000 65536"/>
                  <a:gd name="T12" fmla="*/ 0 60000 65536"/>
                  <a:gd name="T13" fmla="*/ 0 60000 65536"/>
                  <a:gd name="T14" fmla="*/ 0 60000 65536"/>
                  <a:gd name="T15" fmla="*/ 0 w 184"/>
                  <a:gd name="T16" fmla="*/ 0 h 205"/>
                  <a:gd name="T17" fmla="*/ 184 w 184"/>
                  <a:gd name="T18" fmla="*/ 205 h 205"/>
                </a:gdLst>
                <a:ahLst/>
                <a:cxnLst>
                  <a:cxn ang="T10">
                    <a:pos x="T0" y="T1"/>
                  </a:cxn>
                  <a:cxn ang="T11">
                    <a:pos x="T2" y="T3"/>
                  </a:cxn>
                  <a:cxn ang="T12">
                    <a:pos x="T4" y="T5"/>
                  </a:cxn>
                  <a:cxn ang="T13">
                    <a:pos x="T6" y="T7"/>
                  </a:cxn>
                  <a:cxn ang="T14">
                    <a:pos x="T8" y="T9"/>
                  </a:cxn>
                </a:cxnLst>
                <a:rect l="T15" t="T16" r="T17" b="T18"/>
                <a:pathLst>
                  <a:path w="184" h="205">
                    <a:moveTo>
                      <a:pt x="0" y="0"/>
                    </a:moveTo>
                    <a:lnTo>
                      <a:pt x="0" y="188"/>
                    </a:lnTo>
                    <a:lnTo>
                      <a:pt x="184" y="205"/>
                    </a:lnTo>
                    <a:lnTo>
                      <a:pt x="184" y="0"/>
                    </a:lnTo>
                    <a:lnTo>
                      <a:pt x="0" y="0"/>
                    </a:lnTo>
                    <a:close/>
                  </a:path>
                </a:pathLst>
              </a:custGeom>
              <a:solidFill>
                <a:srgbClr val="00CCFF"/>
              </a:solidFill>
              <a:ln w="9525">
                <a:noFill/>
                <a:round/>
                <a:headEnd/>
                <a:tailEnd/>
              </a:ln>
            </p:spPr>
            <p:txBody>
              <a:bodyPr/>
              <a:lstStyle/>
              <a:p>
                <a:endParaRPr lang="en-US" sz="1725"/>
              </a:p>
            </p:txBody>
          </p:sp>
          <p:sp>
            <p:nvSpPr>
              <p:cNvPr id="5602" name="Freeform 447"/>
              <p:cNvSpPr>
                <a:spLocks/>
              </p:cNvSpPr>
              <p:nvPr/>
            </p:nvSpPr>
            <p:spPr bwMode="auto">
              <a:xfrm>
                <a:off x="4515" y="3083"/>
                <a:ext cx="16" cy="66"/>
              </a:xfrm>
              <a:custGeom>
                <a:avLst/>
                <a:gdLst>
                  <a:gd name="T0" fmla="*/ 4 w 31"/>
                  <a:gd name="T1" fmla="*/ 4 h 134"/>
                  <a:gd name="T2" fmla="*/ 4 w 31"/>
                  <a:gd name="T3" fmla="*/ 5 h 134"/>
                  <a:gd name="T4" fmla="*/ 3 w 31"/>
                  <a:gd name="T5" fmla="*/ 8 h 134"/>
                  <a:gd name="T6" fmla="*/ 1 w 31"/>
                  <a:gd name="T7" fmla="*/ 14 h 134"/>
                  <a:gd name="T8" fmla="*/ 0 w 31"/>
                  <a:gd name="T9" fmla="*/ 23 h 134"/>
                  <a:gd name="T10" fmla="*/ 0 w 31"/>
                  <a:gd name="T11" fmla="*/ 34 h 134"/>
                  <a:gd name="T12" fmla="*/ 0 w 31"/>
                  <a:gd name="T13" fmla="*/ 44 h 134"/>
                  <a:gd name="T14" fmla="*/ 0 w 31"/>
                  <a:gd name="T15" fmla="*/ 52 h 134"/>
                  <a:gd name="T16" fmla="*/ 0 w 31"/>
                  <a:gd name="T17" fmla="*/ 55 h 134"/>
                  <a:gd name="T18" fmla="*/ 0 w 31"/>
                  <a:gd name="T19" fmla="*/ 56 h 134"/>
                  <a:gd name="T20" fmla="*/ 1 w 31"/>
                  <a:gd name="T21" fmla="*/ 58 h 134"/>
                  <a:gd name="T22" fmla="*/ 3 w 31"/>
                  <a:gd name="T23" fmla="*/ 61 h 134"/>
                  <a:gd name="T24" fmla="*/ 7 w 31"/>
                  <a:gd name="T25" fmla="*/ 64 h 134"/>
                  <a:gd name="T26" fmla="*/ 10 w 31"/>
                  <a:gd name="T27" fmla="*/ 66 h 134"/>
                  <a:gd name="T28" fmla="*/ 13 w 31"/>
                  <a:gd name="T29" fmla="*/ 66 h 134"/>
                  <a:gd name="T30" fmla="*/ 15 w 31"/>
                  <a:gd name="T31" fmla="*/ 65 h 134"/>
                  <a:gd name="T32" fmla="*/ 16 w 31"/>
                  <a:gd name="T33" fmla="*/ 64 h 134"/>
                  <a:gd name="T34" fmla="*/ 16 w 31"/>
                  <a:gd name="T35" fmla="*/ 57 h 134"/>
                  <a:gd name="T36" fmla="*/ 10 w 31"/>
                  <a:gd name="T37" fmla="*/ 56 h 134"/>
                  <a:gd name="T38" fmla="*/ 10 w 31"/>
                  <a:gd name="T39" fmla="*/ 11 h 134"/>
                  <a:gd name="T40" fmla="*/ 16 w 31"/>
                  <a:gd name="T41" fmla="*/ 10 h 134"/>
                  <a:gd name="T42" fmla="*/ 16 w 31"/>
                  <a:gd name="T43" fmla="*/ 0 h 134"/>
                  <a:gd name="T44" fmla="*/ 14 w 31"/>
                  <a:gd name="T45" fmla="*/ 0 h 134"/>
                  <a:gd name="T46" fmla="*/ 11 w 31"/>
                  <a:gd name="T47" fmla="*/ 0 h 134"/>
                  <a:gd name="T48" fmla="*/ 7 w 31"/>
                  <a:gd name="T49" fmla="*/ 1 h 134"/>
                  <a:gd name="T50" fmla="*/ 4 w 31"/>
                  <a:gd name="T51" fmla="*/ 4 h 1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
                  <a:gd name="T79" fmla="*/ 0 h 134"/>
                  <a:gd name="T80" fmla="*/ 31 w 31"/>
                  <a:gd name="T81" fmla="*/ 134 h 1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 h="134">
                    <a:moveTo>
                      <a:pt x="8" y="9"/>
                    </a:moveTo>
                    <a:lnTo>
                      <a:pt x="7" y="11"/>
                    </a:lnTo>
                    <a:lnTo>
                      <a:pt x="5" y="16"/>
                    </a:lnTo>
                    <a:lnTo>
                      <a:pt x="1" y="28"/>
                    </a:lnTo>
                    <a:lnTo>
                      <a:pt x="0" y="46"/>
                    </a:lnTo>
                    <a:lnTo>
                      <a:pt x="0" y="69"/>
                    </a:lnTo>
                    <a:lnTo>
                      <a:pt x="0" y="90"/>
                    </a:lnTo>
                    <a:lnTo>
                      <a:pt x="0" y="105"/>
                    </a:lnTo>
                    <a:lnTo>
                      <a:pt x="0" y="111"/>
                    </a:lnTo>
                    <a:lnTo>
                      <a:pt x="0" y="113"/>
                    </a:lnTo>
                    <a:lnTo>
                      <a:pt x="2" y="118"/>
                    </a:lnTo>
                    <a:lnTo>
                      <a:pt x="6" y="123"/>
                    </a:lnTo>
                    <a:lnTo>
                      <a:pt x="13" y="130"/>
                    </a:lnTo>
                    <a:lnTo>
                      <a:pt x="20" y="134"/>
                    </a:lnTo>
                    <a:lnTo>
                      <a:pt x="26" y="134"/>
                    </a:lnTo>
                    <a:lnTo>
                      <a:pt x="30" y="132"/>
                    </a:lnTo>
                    <a:lnTo>
                      <a:pt x="31" y="130"/>
                    </a:lnTo>
                    <a:lnTo>
                      <a:pt x="31" y="115"/>
                    </a:lnTo>
                    <a:lnTo>
                      <a:pt x="19" y="113"/>
                    </a:lnTo>
                    <a:lnTo>
                      <a:pt x="19" y="23"/>
                    </a:lnTo>
                    <a:lnTo>
                      <a:pt x="31" y="21"/>
                    </a:lnTo>
                    <a:lnTo>
                      <a:pt x="31" y="0"/>
                    </a:lnTo>
                    <a:lnTo>
                      <a:pt x="28" y="0"/>
                    </a:lnTo>
                    <a:lnTo>
                      <a:pt x="22" y="0"/>
                    </a:lnTo>
                    <a:lnTo>
                      <a:pt x="14" y="3"/>
                    </a:lnTo>
                    <a:lnTo>
                      <a:pt x="8" y="9"/>
                    </a:lnTo>
                    <a:close/>
                  </a:path>
                </a:pathLst>
              </a:custGeom>
              <a:solidFill>
                <a:srgbClr val="000000"/>
              </a:solidFill>
              <a:ln w="9525">
                <a:noFill/>
                <a:round/>
                <a:headEnd/>
                <a:tailEnd/>
              </a:ln>
            </p:spPr>
            <p:txBody>
              <a:bodyPr/>
              <a:lstStyle/>
              <a:p>
                <a:endParaRPr lang="en-US" sz="1725"/>
              </a:p>
            </p:txBody>
          </p:sp>
          <p:sp>
            <p:nvSpPr>
              <p:cNvPr id="5603" name="Freeform 448"/>
              <p:cNvSpPr>
                <a:spLocks/>
              </p:cNvSpPr>
              <p:nvPr/>
            </p:nvSpPr>
            <p:spPr bwMode="auto">
              <a:xfrm>
                <a:off x="4644" y="2974"/>
                <a:ext cx="40" cy="12"/>
              </a:xfrm>
              <a:custGeom>
                <a:avLst/>
                <a:gdLst>
                  <a:gd name="T0" fmla="*/ 0 w 82"/>
                  <a:gd name="T1" fmla="*/ 5 h 25"/>
                  <a:gd name="T2" fmla="*/ 0 w 82"/>
                  <a:gd name="T3" fmla="*/ 4 h 25"/>
                  <a:gd name="T4" fmla="*/ 0 w 82"/>
                  <a:gd name="T5" fmla="*/ 4 h 25"/>
                  <a:gd name="T6" fmla="*/ 1 w 82"/>
                  <a:gd name="T7" fmla="*/ 2 h 25"/>
                  <a:gd name="T8" fmla="*/ 3 w 82"/>
                  <a:gd name="T9" fmla="*/ 1 h 25"/>
                  <a:gd name="T10" fmla="*/ 5 w 82"/>
                  <a:gd name="T11" fmla="*/ 0 h 25"/>
                  <a:gd name="T12" fmla="*/ 9 w 82"/>
                  <a:gd name="T13" fmla="*/ 0 h 25"/>
                  <a:gd name="T14" fmla="*/ 14 w 82"/>
                  <a:gd name="T15" fmla="*/ 0 h 25"/>
                  <a:gd name="T16" fmla="*/ 20 w 82"/>
                  <a:gd name="T17" fmla="*/ 1 h 25"/>
                  <a:gd name="T18" fmla="*/ 26 w 82"/>
                  <a:gd name="T19" fmla="*/ 2 h 25"/>
                  <a:gd name="T20" fmla="*/ 31 w 82"/>
                  <a:gd name="T21" fmla="*/ 4 h 25"/>
                  <a:gd name="T22" fmla="*/ 35 w 82"/>
                  <a:gd name="T23" fmla="*/ 5 h 25"/>
                  <a:gd name="T24" fmla="*/ 38 w 82"/>
                  <a:gd name="T25" fmla="*/ 6 h 25"/>
                  <a:gd name="T26" fmla="*/ 39 w 82"/>
                  <a:gd name="T27" fmla="*/ 8 h 25"/>
                  <a:gd name="T28" fmla="*/ 40 w 82"/>
                  <a:gd name="T29" fmla="*/ 9 h 25"/>
                  <a:gd name="T30" fmla="*/ 40 w 82"/>
                  <a:gd name="T31" fmla="*/ 10 h 25"/>
                  <a:gd name="T32" fmla="*/ 40 w 82"/>
                  <a:gd name="T33" fmla="*/ 12 h 25"/>
                  <a:gd name="T34" fmla="*/ 0 w 82"/>
                  <a:gd name="T35" fmla="*/ 5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25"/>
                  <a:gd name="T56" fmla="*/ 82 w 82"/>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25">
                    <a:moveTo>
                      <a:pt x="0" y="10"/>
                    </a:moveTo>
                    <a:lnTo>
                      <a:pt x="0" y="9"/>
                    </a:lnTo>
                    <a:lnTo>
                      <a:pt x="1" y="8"/>
                    </a:lnTo>
                    <a:lnTo>
                      <a:pt x="2" y="5"/>
                    </a:lnTo>
                    <a:lnTo>
                      <a:pt x="6" y="3"/>
                    </a:lnTo>
                    <a:lnTo>
                      <a:pt x="11" y="1"/>
                    </a:lnTo>
                    <a:lnTo>
                      <a:pt x="19" y="0"/>
                    </a:lnTo>
                    <a:lnTo>
                      <a:pt x="28" y="0"/>
                    </a:lnTo>
                    <a:lnTo>
                      <a:pt x="40" y="2"/>
                    </a:lnTo>
                    <a:lnTo>
                      <a:pt x="53" y="4"/>
                    </a:lnTo>
                    <a:lnTo>
                      <a:pt x="64" y="8"/>
                    </a:lnTo>
                    <a:lnTo>
                      <a:pt x="72" y="10"/>
                    </a:lnTo>
                    <a:lnTo>
                      <a:pt x="77" y="12"/>
                    </a:lnTo>
                    <a:lnTo>
                      <a:pt x="80" y="16"/>
                    </a:lnTo>
                    <a:lnTo>
                      <a:pt x="82" y="18"/>
                    </a:lnTo>
                    <a:lnTo>
                      <a:pt x="82" y="21"/>
                    </a:lnTo>
                    <a:lnTo>
                      <a:pt x="82" y="25"/>
                    </a:lnTo>
                    <a:lnTo>
                      <a:pt x="0" y="10"/>
                    </a:lnTo>
                    <a:close/>
                  </a:path>
                </a:pathLst>
              </a:custGeom>
              <a:solidFill>
                <a:srgbClr val="000000"/>
              </a:solidFill>
              <a:ln w="9525">
                <a:noFill/>
                <a:round/>
                <a:headEnd/>
                <a:tailEnd/>
              </a:ln>
            </p:spPr>
            <p:txBody>
              <a:bodyPr/>
              <a:lstStyle/>
              <a:p>
                <a:endParaRPr lang="en-US" sz="1725"/>
              </a:p>
            </p:txBody>
          </p:sp>
          <p:sp>
            <p:nvSpPr>
              <p:cNvPr id="5604" name="Freeform 449"/>
              <p:cNvSpPr>
                <a:spLocks/>
              </p:cNvSpPr>
              <p:nvPr/>
            </p:nvSpPr>
            <p:spPr bwMode="auto">
              <a:xfrm>
                <a:off x="4643" y="2991"/>
                <a:ext cx="41" cy="12"/>
              </a:xfrm>
              <a:custGeom>
                <a:avLst/>
                <a:gdLst>
                  <a:gd name="T0" fmla="*/ 0 w 82"/>
                  <a:gd name="T1" fmla="*/ 6 h 23"/>
                  <a:gd name="T2" fmla="*/ 0 w 82"/>
                  <a:gd name="T3" fmla="*/ 5 h 23"/>
                  <a:gd name="T4" fmla="*/ 1 w 82"/>
                  <a:gd name="T5" fmla="*/ 5 h 23"/>
                  <a:gd name="T6" fmla="*/ 1 w 82"/>
                  <a:gd name="T7" fmla="*/ 4 h 23"/>
                  <a:gd name="T8" fmla="*/ 3 w 82"/>
                  <a:gd name="T9" fmla="*/ 3 h 23"/>
                  <a:gd name="T10" fmla="*/ 5 w 82"/>
                  <a:gd name="T11" fmla="*/ 1 h 23"/>
                  <a:gd name="T12" fmla="*/ 9 w 82"/>
                  <a:gd name="T13" fmla="*/ 0 h 23"/>
                  <a:gd name="T14" fmla="*/ 13 w 82"/>
                  <a:gd name="T15" fmla="*/ 0 h 23"/>
                  <a:gd name="T16" fmla="*/ 20 w 82"/>
                  <a:gd name="T17" fmla="*/ 1 h 23"/>
                  <a:gd name="T18" fmla="*/ 26 w 82"/>
                  <a:gd name="T19" fmla="*/ 2 h 23"/>
                  <a:gd name="T20" fmla="*/ 31 w 82"/>
                  <a:gd name="T21" fmla="*/ 3 h 23"/>
                  <a:gd name="T22" fmla="*/ 35 w 82"/>
                  <a:gd name="T23" fmla="*/ 4 h 23"/>
                  <a:gd name="T24" fmla="*/ 38 w 82"/>
                  <a:gd name="T25" fmla="*/ 5 h 23"/>
                  <a:gd name="T26" fmla="*/ 40 w 82"/>
                  <a:gd name="T27" fmla="*/ 7 h 23"/>
                  <a:gd name="T28" fmla="*/ 41 w 82"/>
                  <a:gd name="T29" fmla="*/ 8 h 23"/>
                  <a:gd name="T30" fmla="*/ 41 w 82"/>
                  <a:gd name="T31" fmla="*/ 10 h 23"/>
                  <a:gd name="T32" fmla="*/ 41 w 82"/>
                  <a:gd name="T33" fmla="*/ 12 h 23"/>
                  <a:gd name="T34" fmla="*/ 0 w 82"/>
                  <a:gd name="T35" fmla="*/ 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23"/>
                  <a:gd name="T56" fmla="*/ 82 w 82"/>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23">
                    <a:moveTo>
                      <a:pt x="0" y="12"/>
                    </a:moveTo>
                    <a:lnTo>
                      <a:pt x="0" y="10"/>
                    </a:lnTo>
                    <a:lnTo>
                      <a:pt x="1" y="9"/>
                    </a:lnTo>
                    <a:lnTo>
                      <a:pt x="2" y="7"/>
                    </a:lnTo>
                    <a:lnTo>
                      <a:pt x="5" y="5"/>
                    </a:lnTo>
                    <a:lnTo>
                      <a:pt x="10" y="2"/>
                    </a:lnTo>
                    <a:lnTo>
                      <a:pt x="17" y="0"/>
                    </a:lnTo>
                    <a:lnTo>
                      <a:pt x="26" y="0"/>
                    </a:lnTo>
                    <a:lnTo>
                      <a:pt x="40" y="1"/>
                    </a:lnTo>
                    <a:lnTo>
                      <a:pt x="53" y="4"/>
                    </a:lnTo>
                    <a:lnTo>
                      <a:pt x="63" y="6"/>
                    </a:lnTo>
                    <a:lnTo>
                      <a:pt x="70" y="8"/>
                    </a:lnTo>
                    <a:lnTo>
                      <a:pt x="76" y="10"/>
                    </a:lnTo>
                    <a:lnTo>
                      <a:pt x="79" y="13"/>
                    </a:lnTo>
                    <a:lnTo>
                      <a:pt x="81" y="16"/>
                    </a:lnTo>
                    <a:lnTo>
                      <a:pt x="82" y="20"/>
                    </a:lnTo>
                    <a:lnTo>
                      <a:pt x="82" y="23"/>
                    </a:lnTo>
                    <a:lnTo>
                      <a:pt x="0" y="12"/>
                    </a:lnTo>
                    <a:close/>
                  </a:path>
                </a:pathLst>
              </a:custGeom>
              <a:solidFill>
                <a:srgbClr val="000000"/>
              </a:solidFill>
              <a:ln w="9525">
                <a:noFill/>
                <a:round/>
                <a:headEnd/>
                <a:tailEnd/>
              </a:ln>
            </p:spPr>
            <p:txBody>
              <a:bodyPr/>
              <a:lstStyle/>
              <a:p>
                <a:endParaRPr lang="en-US" sz="1725"/>
              </a:p>
            </p:txBody>
          </p:sp>
          <p:sp>
            <p:nvSpPr>
              <p:cNvPr id="5605" name="Freeform 450"/>
              <p:cNvSpPr>
                <a:spLocks/>
              </p:cNvSpPr>
              <p:nvPr/>
            </p:nvSpPr>
            <p:spPr bwMode="auto">
              <a:xfrm>
                <a:off x="4644" y="3007"/>
                <a:ext cx="41" cy="11"/>
              </a:xfrm>
              <a:custGeom>
                <a:avLst/>
                <a:gdLst>
                  <a:gd name="T0" fmla="*/ 0 w 83"/>
                  <a:gd name="T1" fmla="*/ 6 h 22"/>
                  <a:gd name="T2" fmla="*/ 0 w 83"/>
                  <a:gd name="T3" fmla="*/ 6 h 22"/>
                  <a:gd name="T4" fmla="*/ 0 w 83"/>
                  <a:gd name="T5" fmla="*/ 6 h 22"/>
                  <a:gd name="T6" fmla="*/ 1 w 83"/>
                  <a:gd name="T7" fmla="*/ 4 h 22"/>
                  <a:gd name="T8" fmla="*/ 3 w 83"/>
                  <a:gd name="T9" fmla="*/ 3 h 22"/>
                  <a:gd name="T10" fmla="*/ 5 w 83"/>
                  <a:gd name="T11" fmla="*/ 1 h 22"/>
                  <a:gd name="T12" fmla="*/ 8 w 83"/>
                  <a:gd name="T13" fmla="*/ 1 h 22"/>
                  <a:gd name="T14" fmla="*/ 14 w 83"/>
                  <a:gd name="T15" fmla="*/ 0 h 22"/>
                  <a:gd name="T16" fmla="*/ 20 w 83"/>
                  <a:gd name="T17" fmla="*/ 1 h 22"/>
                  <a:gd name="T18" fmla="*/ 27 w 83"/>
                  <a:gd name="T19" fmla="*/ 2 h 22"/>
                  <a:gd name="T20" fmla="*/ 32 w 83"/>
                  <a:gd name="T21" fmla="*/ 3 h 22"/>
                  <a:gd name="T22" fmla="*/ 36 w 83"/>
                  <a:gd name="T23" fmla="*/ 3 h 22"/>
                  <a:gd name="T24" fmla="*/ 38 w 83"/>
                  <a:gd name="T25" fmla="*/ 5 h 22"/>
                  <a:gd name="T26" fmla="*/ 40 w 83"/>
                  <a:gd name="T27" fmla="*/ 6 h 22"/>
                  <a:gd name="T28" fmla="*/ 41 w 83"/>
                  <a:gd name="T29" fmla="*/ 7 h 22"/>
                  <a:gd name="T30" fmla="*/ 41 w 83"/>
                  <a:gd name="T31" fmla="*/ 10 h 22"/>
                  <a:gd name="T32" fmla="*/ 41 w 83"/>
                  <a:gd name="T33" fmla="*/ 11 h 22"/>
                  <a:gd name="T34" fmla="*/ 0 w 83"/>
                  <a:gd name="T35" fmla="*/ 6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22"/>
                  <a:gd name="T56" fmla="*/ 83 w 83"/>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22">
                    <a:moveTo>
                      <a:pt x="0" y="13"/>
                    </a:moveTo>
                    <a:lnTo>
                      <a:pt x="0" y="12"/>
                    </a:lnTo>
                    <a:lnTo>
                      <a:pt x="1" y="11"/>
                    </a:lnTo>
                    <a:lnTo>
                      <a:pt x="2" y="8"/>
                    </a:lnTo>
                    <a:lnTo>
                      <a:pt x="6" y="5"/>
                    </a:lnTo>
                    <a:lnTo>
                      <a:pt x="11" y="2"/>
                    </a:lnTo>
                    <a:lnTo>
                      <a:pt x="17" y="1"/>
                    </a:lnTo>
                    <a:lnTo>
                      <a:pt x="28" y="0"/>
                    </a:lnTo>
                    <a:lnTo>
                      <a:pt x="40" y="1"/>
                    </a:lnTo>
                    <a:lnTo>
                      <a:pt x="54" y="4"/>
                    </a:lnTo>
                    <a:lnTo>
                      <a:pt x="65" y="6"/>
                    </a:lnTo>
                    <a:lnTo>
                      <a:pt x="73" y="7"/>
                    </a:lnTo>
                    <a:lnTo>
                      <a:pt x="77" y="9"/>
                    </a:lnTo>
                    <a:lnTo>
                      <a:pt x="81" y="12"/>
                    </a:lnTo>
                    <a:lnTo>
                      <a:pt x="83" y="15"/>
                    </a:lnTo>
                    <a:lnTo>
                      <a:pt x="83" y="19"/>
                    </a:lnTo>
                    <a:lnTo>
                      <a:pt x="83" y="22"/>
                    </a:lnTo>
                    <a:lnTo>
                      <a:pt x="0" y="13"/>
                    </a:lnTo>
                    <a:close/>
                  </a:path>
                </a:pathLst>
              </a:custGeom>
              <a:solidFill>
                <a:srgbClr val="000000"/>
              </a:solidFill>
              <a:ln w="9525">
                <a:noFill/>
                <a:round/>
                <a:headEnd/>
                <a:tailEnd/>
              </a:ln>
            </p:spPr>
            <p:txBody>
              <a:bodyPr/>
              <a:lstStyle/>
              <a:p>
                <a:endParaRPr lang="en-US" sz="1725"/>
              </a:p>
            </p:txBody>
          </p:sp>
          <p:sp>
            <p:nvSpPr>
              <p:cNvPr id="5606" name="Freeform 451"/>
              <p:cNvSpPr>
                <a:spLocks/>
              </p:cNvSpPr>
              <p:nvPr/>
            </p:nvSpPr>
            <p:spPr bwMode="auto">
              <a:xfrm>
                <a:off x="4643" y="3022"/>
                <a:ext cx="43" cy="10"/>
              </a:xfrm>
              <a:custGeom>
                <a:avLst/>
                <a:gdLst>
                  <a:gd name="T0" fmla="*/ 0 w 86"/>
                  <a:gd name="T1" fmla="*/ 6 h 21"/>
                  <a:gd name="T2" fmla="*/ 0 w 86"/>
                  <a:gd name="T3" fmla="*/ 6 h 21"/>
                  <a:gd name="T4" fmla="*/ 1 w 86"/>
                  <a:gd name="T5" fmla="*/ 5 h 21"/>
                  <a:gd name="T6" fmla="*/ 1 w 86"/>
                  <a:gd name="T7" fmla="*/ 4 h 21"/>
                  <a:gd name="T8" fmla="*/ 3 w 86"/>
                  <a:gd name="T9" fmla="*/ 2 h 21"/>
                  <a:gd name="T10" fmla="*/ 5 w 86"/>
                  <a:gd name="T11" fmla="*/ 1 h 21"/>
                  <a:gd name="T12" fmla="*/ 9 w 86"/>
                  <a:gd name="T13" fmla="*/ 0 h 21"/>
                  <a:gd name="T14" fmla="*/ 14 w 86"/>
                  <a:gd name="T15" fmla="*/ 0 h 21"/>
                  <a:gd name="T16" fmla="*/ 22 w 86"/>
                  <a:gd name="T17" fmla="*/ 0 h 21"/>
                  <a:gd name="T18" fmla="*/ 28 w 86"/>
                  <a:gd name="T19" fmla="*/ 2 h 21"/>
                  <a:gd name="T20" fmla="*/ 34 w 86"/>
                  <a:gd name="T21" fmla="*/ 2 h 21"/>
                  <a:gd name="T22" fmla="*/ 38 w 86"/>
                  <a:gd name="T23" fmla="*/ 3 h 21"/>
                  <a:gd name="T24" fmla="*/ 41 w 86"/>
                  <a:gd name="T25" fmla="*/ 4 h 21"/>
                  <a:gd name="T26" fmla="*/ 42 w 86"/>
                  <a:gd name="T27" fmla="*/ 6 h 21"/>
                  <a:gd name="T28" fmla="*/ 43 w 86"/>
                  <a:gd name="T29" fmla="*/ 7 h 21"/>
                  <a:gd name="T30" fmla="*/ 43 w 86"/>
                  <a:gd name="T31" fmla="*/ 8 h 21"/>
                  <a:gd name="T32" fmla="*/ 43 w 86"/>
                  <a:gd name="T33" fmla="*/ 10 h 21"/>
                  <a:gd name="T34" fmla="*/ 0 w 86"/>
                  <a:gd name="T35" fmla="*/ 6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
                  <a:gd name="T55" fmla="*/ 0 h 21"/>
                  <a:gd name="T56" fmla="*/ 86 w 86"/>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 h="21">
                    <a:moveTo>
                      <a:pt x="0" y="13"/>
                    </a:moveTo>
                    <a:lnTo>
                      <a:pt x="0" y="12"/>
                    </a:lnTo>
                    <a:lnTo>
                      <a:pt x="1" y="10"/>
                    </a:lnTo>
                    <a:lnTo>
                      <a:pt x="2" y="8"/>
                    </a:lnTo>
                    <a:lnTo>
                      <a:pt x="6" y="5"/>
                    </a:lnTo>
                    <a:lnTo>
                      <a:pt x="10" y="2"/>
                    </a:lnTo>
                    <a:lnTo>
                      <a:pt x="18" y="1"/>
                    </a:lnTo>
                    <a:lnTo>
                      <a:pt x="29" y="0"/>
                    </a:lnTo>
                    <a:lnTo>
                      <a:pt x="43" y="1"/>
                    </a:lnTo>
                    <a:lnTo>
                      <a:pt x="56" y="4"/>
                    </a:lnTo>
                    <a:lnTo>
                      <a:pt x="67" y="5"/>
                    </a:lnTo>
                    <a:lnTo>
                      <a:pt x="75" y="7"/>
                    </a:lnTo>
                    <a:lnTo>
                      <a:pt x="81" y="9"/>
                    </a:lnTo>
                    <a:lnTo>
                      <a:pt x="84" y="12"/>
                    </a:lnTo>
                    <a:lnTo>
                      <a:pt x="86" y="14"/>
                    </a:lnTo>
                    <a:lnTo>
                      <a:pt x="86" y="17"/>
                    </a:lnTo>
                    <a:lnTo>
                      <a:pt x="86" y="21"/>
                    </a:lnTo>
                    <a:lnTo>
                      <a:pt x="0" y="13"/>
                    </a:lnTo>
                    <a:close/>
                  </a:path>
                </a:pathLst>
              </a:custGeom>
              <a:solidFill>
                <a:srgbClr val="000000"/>
              </a:solidFill>
              <a:ln w="9525">
                <a:noFill/>
                <a:round/>
                <a:headEnd/>
                <a:tailEnd/>
              </a:ln>
            </p:spPr>
            <p:txBody>
              <a:bodyPr/>
              <a:lstStyle/>
              <a:p>
                <a:endParaRPr lang="en-US" sz="1725"/>
              </a:p>
            </p:txBody>
          </p:sp>
          <p:sp>
            <p:nvSpPr>
              <p:cNvPr id="5607" name="Freeform 452"/>
              <p:cNvSpPr>
                <a:spLocks/>
              </p:cNvSpPr>
              <p:nvPr/>
            </p:nvSpPr>
            <p:spPr bwMode="auto">
              <a:xfrm>
                <a:off x="4643" y="3038"/>
                <a:ext cx="43" cy="9"/>
              </a:xfrm>
              <a:custGeom>
                <a:avLst/>
                <a:gdLst>
                  <a:gd name="T0" fmla="*/ 0 w 86"/>
                  <a:gd name="T1" fmla="*/ 7 h 17"/>
                  <a:gd name="T2" fmla="*/ 0 w 86"/>
                  <a:gd name="T3" fmla="*/ 6 h 17"/>
                  <a:gd name="T4" fmla="*/ 1 w 86"/>
                  <a:gd name="T5" fmla="*/ 6 h 17"/>
                  <a:gd name="T6" fmla="*/ 1 w 86"/>
                  <a:gd name="T7" fmla="*/ 5 h 17"/>
                  <a:gd name="T8" fmla="*/ 3 w 86"/>
                  <a:gd name="T9" fmla="*/ 3 h 17"/>
                  <a:gd name="T10" fmla="*/ 5 w 86"/>
                  <a:gd name="T11" fmla="*/ 2 h 17"/>
                  <a:gd name="T12" fmla="*/ 9 w 86"/>
                  <a:gd name="T13" fmla="*/ 1 h 17"/>
                  <a:gd name="T14" fmla="*/ 14 w 86"/>
                  <a:gd name="T15" fmla="*/ 0 h 17"/>
                  <a:gd name="T16" fmla="*/ 21 w 86"/>
                  <a:gd name="T17" fmla="*/ 0 h 17"/>
                  <a:gd name="T18" fmla="*/ 27 w 86"/>
                  <a:gd name="T19" fmla="*/ 1 h 17"/>
                  <a:gd name="T20" fmla="*/ 33 w 86"/>
                  <a:gd name="T21" fmla="*/ 1 h 17"/>
                  <a:gd name="T22" fmla="*/ 37 w 86"/>
                  <a:gd name="T23" fmla="*/ 2 h 17"/>
                  <a:gd name="T24" fmla="*/ 40 w 86"/>
                  <a:gd name="T25" fmla="*/ 3 h 17"/>
                  <a:gd name="T26" fmla="*/ 42 w 86"/>
                  <a:gd name="T27" fmla="*/ 4 h 17"/>
                  <a:gd name="T28" fmla="*/ 43 w 86"/>
                  <a:gd name="T29" fmla="*/ 5 h 17"/>
                  <a:gd name="T30" fmla="*/ 43 w 86"/>
                  <a:gd name="T31" fmla="*/ 7 h 17"/>
                  <a:gd name="T32" fmla="*/ 43 w 86"/>
                  <a:gd name="T33" fmla="*/ 9 h 17"/>
                  <a:gd name="T34" fmla="*/ 0 w 86"/>
                  <a:gd name="T35" fmla="*/ 7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
                  <a:gd name="T55" fmla="*/ 0 h 17"/>
                  <a:gd name="T56" fmla="*/ 86 w 86"/>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 h="17">
                    <a:moveTo>
                      <a:pt x="0" y="13"/>
                    </a:moveTo>
                    <a:lnTo>
                      <a:pt x="0" y="12"/>
                    </a:lnTo>
                    <a:lnTo>
                      <a:pt x="1" y="11"/>
                    </a:lnTo>
                    <a:lnTo>
                      <a:pt x="2" y="9"/>
                    </a:lnTo>
                    <a:lnTo>
                      <a:pt x="6" y="5"/>
                    </a:lnTo>
                    <a:lnTo>
                      <a:pt x="10" y="3"/>
                    </a:lnTo>
                    <a:lnTo>
                      <a:pt x="17" y="1"/>
                    </a:lnTo>
                    <a:lnTo>
                      <a:pt x="28" y="0"/>
                    </a:lnTo>
                    <a:lnTo>
                      <a:pt x="41" y="0"/>
                    </a:lnTo>
                    <a:lnTo>
                      <a:pt x="55" y="1"/>
                    </a:lnTo>
                    <a:lnTo>
                      <a:pt x="66" y="2"/>
                    </a:lnTo>
                    <a:lnTo>
                      <a:pt x="74" y="4"/>
                    </a:lnTo>
                    <a:lnTo>
                      <a:pt x="79" y="5"/>
                    </a:lnTo>
                    <a:lnTo>
                      <a:pt x="84" y="8"/>
                    </a:lnTo>
                    <a:lnTo>
                      <a:pt x="85" y="10"/>
                    </a:lnTo>
                    <a:lnTo>
                      <a:pt x="86" y="13"/>
                    </a:lnTo>
                    <a:lnTo>
                      <a:pt x="86" y="17"/>
                    </a:lnTo>
                    <a:lnTo>
                      <a:pt x="0" y="13"/>
                    </a:lnTo>
                    <a:close/>
                  </a:path>
                </a:pathLst>
              </a:custGeom>
              <a:solidFill>
                <a:srgbClr val="000000"/>
              </a:solidFill>
              <a:ln w="9525">
                <a:noFill/>
                <a:round/>
                <a:headEnd/>
                <a:tailEnd/>
              </a:ln>
            </p:spPr>
            <p:txBody>
              <a:bodyPr/>
              <a:lstStyle/>
              <a:p>
                <a:endParaRPr lang="en-US" sz="1725"/>
              </a:p>
            </p:txBody>
          </p:sp>
          <p:sp>
            <p:nvSpPr>
              <p:cNvPr id="5608" name="Freeform 453"/>
              <p:cNvSpPr>
                <a:spLocks/>
              </p:cNvSpPr>
              <p:nvPr/>
            </p:nvSpPr>
            <p:spPr bwMode="auto">
              <a:xfrm>
                <a:off x="4641" y="3052"/>
                <a:ext cx="42" cy="6"/>
              </a:xfrm>
              <a:custGeom>
                <a:avLst/>
                <a:gdLst>
                  <a:gd name="T0" fmla="*/ 0 w 84"/>
                  <a:gd name="T1" fmla="*/ 6 h 13"/>
                  <a:gd name="T2" fmla="*/ 0 w 84"/>
                  <a:gd name="T3" fmla="*/ 6 h 13"/>
                  <a:gd name="T4" fmla="*/ 1 w 84"/>
                  <a:gd name="T5" fmla="*/ 4 h 13"/>
                  <a:gd name="T6" fmla="*/ 1 w 84"/>
                  <a:gd name="T7" fmla="*/ 4 h 13"/>
                  <a:gd name="T8" fmla="*/ 3 w 84"/>
                  <a:gd name="T9" fmla="*/ 3 h 13"/>
                  <a:gd name="T10" fmla="*/ 5 w 84"/>
                  <a:gd name="T11" fmla="*/ 2 h 13"/>
                  <a:gd name="T12" fmla="*/ 9 w 84"/>
                  <a:gd name="T13" fmla="*/ 1 h 13"/>
                  <a:gd name="T14" fmla="*/ 13 w 84"/>
                  <a:gd name="T15" fmla="*/ 0 h 13"/>
                  <a:gd name="T16" fmla="*/ 20 w 84"/>
                  <a:gd name="T17" fmla="*/ 0 h 13"/>
                  <a:gd name="T18" fmla="*/ 27 w 84"/>
                  <a:gd name="T19" fmla="*/ 0 h 13"/>
                  <a:gd name="T20" fmla="*/ 32 w 84"/>
                  <a:gd name="T21" fmla="*/ 0 h 13"/>
                  <a:gd name="T22" fmla="*/ 36 w 84"/>
                  <a:gd name="T23" fmla="*/ 1 h 13"/>
                  <a:gd name="T24" fmla="*/ 39 w 84"/>
                  <a:gd name="T25" fmla="*/ 2 h 13"/>
                  <a:gd name="T26" fmla="*/ 41 w 84"/>
                  <a:gd name="T27" fmla="*/ 2 h 13"/>
                  <a:gd name="T28" fmla="*/ 41 w 84"/>
                  <a:gd name="T29" fmla="*/ 3 h 13"/>
                  <a:gd name="T30" fmla="*/ 42 w 84"/>
                  <a:gd name="T31" fmla="*/ 4 h 13"/>
                  <a:gd name="T32" fmla="*/ 42 w 84"/>
                  <a:gd name="T33" fmla="*/ 6 h 13"/>
                  <a:gd name="T34" fmla="*/ 0 w 84"/>
                  <a:gd name="T35" fmla="*/ 6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13"/>
                  <a:gd name="T56" fmla="*/ 84 w 84"/>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13">
                    <a:moveTo>
                      <a:pt x="0" y="12"/>
                    </a:moveTo>
                    <a:lnTo>
                      <a:pt x="0" y="12"/>
                    </a:lnTo>
                    <a:lnTo>
                      <a:pt x="1" y="9"/>
                    </a:lnTo>
                    <a:lnTo>
                      <a:pt x="2" y="8"/>
                    </a:lnTo>
                    <a:lnTo>
                      <a:pt x="5" y="6"/>
                    </a:lnTo>
                    <a:lnTo>
                      <a:pt x="10" y="4"/>
                    </a:lnTo>
                    <a:lnTo>
                      <a:pt x="17" y="2"/>
                    </a:lnTo>
                    <a:lnTo>
                      <a:pt x="27" y="0"/>
                    </a:lnTo>
                    <a:lnTo>
                      <a:pt x="40" y="0"/>
                    </a:lnTo>
                    <a:lnTo>
                      <a:pt x="54" y="0"/>
                    </a:lnTo>
                    <a:lnTo>
                      <a:pt x="64" y="1"/>
                    </a:lnTo>
                    <a:lnTo>
                      <a:pt x="72" y="2"/>
                    </a:lnTo>
                    <a:lnTo>
                      <a:pt x="78" y="4"/>
                    </a:lnTo>
                    <a:lnTo>
                      <a:pt x="81" y="5"/>
                    </a:lnTo>
                    <a:lnTo>
                      <a:pt x="82" y="7"/>
                    </a:lnTo>
                    <a:lnTo>
                      <a:pt x="84" y="9"/>
                    </a:lnTo>
                    <a:lnTo>
                      <a:pt x="84" y="13"/>
                    </a:lnTo>
                    <a:lnTo>
                      <a:pt x="0" y="12"/>
                    </a:lnTo>
                    <a:close/>
                  </a:path>
                </a:pathLst>
              </a:custGeom>
              <a:solidFill>
                <a:srgbClr val="000000"/>
              </a:solidFill>
              <a:ln w="9525">
                <a:noFill/>
                <a:round/>
                <a:headEnd/>
                <a:tailEnd/>
              </a:ln>
            </p:spPr>
            <p:txBody>
              <a:bodyPr/>
              <a:lstStyle/>
              <a:p>
                <a:endParaRPr lang="en-US" sz="1725"/>
              </a:p>
            </p:txBody>
          </p:sp>
          <p:sp>
            <p:nvSpPr>
              <p:cNvPr id="5609" name="Freeform 454"/>
              <p:cNvSpPr>
                <a:spLocks/>
              </p:cNvSpPr>
              <p:nvPr/>
            </p:nvSpPr>
            <p:spPr bwMode="auto">
              <a:xfrm>
                <a:off x="4696" y="2984"/>
                <a:ext cx="40" cy="11"/>
              </a:xfrm>
              <a:custGeom>
                <a:avLst/>
                <a:gdLst>
                  <a:gd name="T0" fmla="*/ 0 w 80"/>
                  <a:gd name="T1" fmla="*/ 4 h 23"/>
                  <a:gd name="T2" fmla="*/ 0 w 80"/>
                  <a:gd name="T3" fmla="*/ 4 h 23"/>
                  <a:gd name="T4" fmla="*/ 1 w 80"/>
                  <a:gd name="T5" fmla="*/ 3 h 23"/>
                  <a:gd name="T6" fmla="*/ 1 w 80"/>
                  <a:gd name="T7" fmla="*/ 3 h 23"/>
                  <a:gd name="T8" fmla="*/ 3 w 80"/>
                  <a:gd name="T9" fmla="*/ 2 h 23"/>
                  <a:gd name="T10" fmla="*/ 5 w 80"/>
                  <a:gd name="T11" fmla="*/ 0 h 23"/>
                  <a:gd name="T12" fmla="*/ 9 w 80"/>
                  <a:gd name="T13" fmla="*/ 0 h 23"/>
                  <a:gd name="T14" fmla="*/ 14 w 80"/>
                  <a:gd name="T15" fmla="*/ 0 h 23"/>
                  <a:gd name="T16" fmla="*/ 20 w 80"/>
                  <a:gd name="T17" fmla="*/ 1 h 23"/>
                  <a:gd name="T18" fmla="*/ 26 w 80"/>
                  <a:gd name="T19" fmla="*/ 2 h 23"/>
                  <a:gd name="T20" fmla="*/ 31 w 80"/>
                  <a:gd name="T21" fmla="*/ 3 h 23"/>
                  <a:gd name="T22" fmla="*/ 35 w 80"/>
                  <a:gd name="T23" fmla="*/ 4 h 23"/>
                  <a:gd name="T24" fmla="*/ 38 w 80"/>
                  <a:gd name="T25" fmla="*/ 6 h 23"/>
                  <a:gd name="T26" fmla="*/ 39 w 80"/>
                  <a:gd name="T27" fmla="*/ 7 h 23"/>
                  <a:gd name="T28" fmla="*/ 40 w 80"/>
                  <a:gd name="T29" fmla="*/ 8 h 23"/>
                  <a:gd name="T30" fmla="*/ 40 w 80"/>
                  <a:gd name="T31" fmla="*/ 10 h 23"/>
                  <a:gd name="T32" fmla="*/ 40 w 80"/>
                  <a:gd name="T33" fmla="*/ 11 h 23"/>
                  <a:gd name="T34" fmla="*/ 0 w 80"/>
                  <a:gd name="T35" fmla="*/ 4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23"/>
                  <a:gd name="T56" fmla="*/ 80 w 8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23">
                    <a:moveTo>
                      <a:pt x="0" y="9"/>
                    </a:moveTo>
                    <a:lnTo>
                      <a:pt x="0" y="8"/>
                    </a:lnTo>
                    <a:lnTo>
                      <a:pt x="1" y="7"/>
                    </a:lnTo>
                    <a:lnTo>
                      <a:pt x="2" y="6"/>
                    </a:lnTo>
                    <a:lnTo>
                      <a:pt x="6" y="4"/>
                    </a:lnTo>
                    <a:lnTo>
                      <a:pt x="10" y="1"/>
                    </a:lnTo>
                    <a:lnTo>
                      <a:pt x="18" y="0"/>
                    </a:lnTo>
                    <a:lnTo>
                      <a:pt x="28" y="1"/>
                    </a:lnTo>
                    <a:lnTo>
                      <a:pt x="40" y="2"/>
                    </a:lnTo>
                    <a:lnTo>
                      <a:pt x="53" y="5"/>
                    </a:lnTo>
                    <a:lnTo>
                      <a:pt x="62" y="7"/>
                    </a:lnTo>
                    <a:lnTo>
                      <a:pt x="70" y="9"/>
                    </a:lnTo>
                    <a:lnTo>
                      <a:pt x="75" y="12"/>
                    </a:lnTo>
                    <a:lnTo>
                      <a:pt x="77" y="14"/>
                    </a:lnTo>
                    <a:lnTo>
                      <a:pt x="80" y="17"/>
                    </a:lnTo>
                    <a:lnTo>
                      <a:pt x="80" y="20"/>
                    </a:lnTo>
                    <a:lnTo>
                      <a:pt x="80" y="23"/>
                    </a:lnTo>
                    <a:lnTo>
                      <a:pt x="0" y="9"/>
                    </a:lnTo>
                    <a:close/>
                  </a:path>
                </a:pathLst>
              </a:custGeom>
              <a:solidFill>
                <a:srgbClr val="000000"/>
              </a:solidFill>
              <a:ln w="9525">
                <a:noFill/>
                <a:round/>
                <a:headEnd/>
                <a:tailEnd/>
              </a:ln>
            </p:spPr>
            <p:txBody>
              <a:bodyPr/>
              <a:lstStyle/>
              <a:p>
                <a:endParaRPr lang="en-US" sz="1725"/>
              </a:p>
            </p:txBody>
          </p:sp>
          <p:sp>
            <p:nvSpPr>
              <p:cNvPr id="5610" name="Freeform 455"/>
              <p:cNvSpPr>
                <a:spLocks/>
              </p:cNvSpPr>
              <p:nvPr/>
            </p:nvSpPr>
            <p:spPr bwMode="auto">
              <a:xfrm>
                <a:off x="4695" y="2999"/>
                <a:ext cx="40" cy="10"/>
              </a:xfrm>
              <a:custGeom>
                <a:avLst/>
                <a:gdLst>
                  <a:gd name="T0" fmla="*/ 0 w 80"/>
                  <a:gd name="T1" fmla="*/ 5 h 21"/>
                  <a:gd name="T2" fmla="*/ 0 w 80"/>
                  <a:gd name="T3" fmla="*/ 4 h 21"/>
                  <a:gd name="T4" fmla="*/ 1 w 80"/>
                  <a:gd name="T5" fmla="*/ 4 h 21"/>
                  <a:gd name="T6" fmla="*/ 1 w 80"/>
                  <a:gd name="T7" fmla="*/ 3 h 21"/>
                  <a:gd name="T8" fmla="*/ 3 w 80"/>
                  <a:gd name="T9" fmla="*/ 2 h 21"/>
                  <a:gd name="T10" fmla="*/ 5 w 80"/>
                  <a:gd name="T11" fmla="*/ 1 h 21"/>
                  <a:gd name="T12" fmla="*/ 9 w 80"/>
                  <a:gd name="T13" fmla="*/ 0 h 21"/>
                  <a:gd name="T14" fmla="*/ 13 w 80"/>
                  <a:gd name="T15" fmla="*/ 0 h 21"/>
                  <a:gd name="T16" fmla="*/ 20 w 80"/>
                  <a:gd name="T17" fmla="*/ 0 h 21"/>
                  <a:gd name="T18" fmla="*/ 26 w 80"/>
                  <a:gd name="T19" fmla="*/ 2 h 21"/>
                  <a:gd name="T20" fmla="*/ 31 w 80"/>
                  <a:gd name="T21" fmla="*/ 3 h 21"/>
                  <a:gd name="T22" fmla="*/ 35 w 80"/>
                  <a:gd name="T23" fmla="*/ 3 h 21"/>
                  <a:gd name="T24" fmla="*/ 38 w 80"/>
                  <a:gd name="T25" fmla="*/ 4 h 21"/>
                  <a:gd name="T26" fmla="*/ 39 w 80"/>
                  <a:gd name="T27" fmla="*/ 6 h 21"/>
                  <a:gd name="T28" fmla="*/ 40 w 80"/>
                  <a:gd name="T29" fmla="*/ 7 h 21"/>
                  <a:gd name="T30" fmla="*/ 40 w 80"/>
                  <a:gd name="T31" fmla="*/ 8 h 21"/>
                  <a:gd name="T32" fmla="*/ 40 w 80"/>
                  <a:gd name="T33" fmla="*/ 10 h 21"/>
                  <a:gd name="T34" fmla="*/ 0 w 80"/>
                  <a:gd name="T35" fmla="*/ 5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21"/>
                  <a:gd name="T56" fmla="*/ 80 w 80"/>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21">
                    <a:moveTo>
                      <a:pt x="0" y="10"/>
                    </a:moveTo>
                    <a:lnTo>
                      <a:pt x="0" y="9"/>
                    </a:lnTo>
                    <a:lnTo>
                      <a:pt x="1" y="8"/>
                    </a:lnTo>
                    <a:lnTo>
                      <a:pt x="2" y="6"/>
                    </a:lnTo>
                    <a:lnTo>
                      <a:pt x="5" y="4"/>
                    </a:lnTo>
                    <a:lnTo>
                      <a:pt x="10" y="2"/>
                    </a:lnTo>
                    <a:lnTo>
                      <a:pt x="18" y="1"/>
                    </a:lnTo>
                    <a:lnTo>
                      <a:pt x="27" y="0"/>
                    </a:lnTo>
                    <a:lnTo>
                      <a:pt x="40" y="1"/>
                    </a:lnTo>
                    <a:lnTo>
                      <a:pt x="53" y="4"/>
                    </a:lnTo>
                    <a:lnTo>
                      <a:pt x="63" y="6"/>
                    </a:lnTo>
                    <a:lnTo>
                      <a:pt x="70" y="7"/>
                    </a:lnTo>
                    <a:lnTo>
                      <a:pt x="75" y="9"/>
                    </a:lnTo>
                    <a:lnTo>
                      <a:pt x="78" y="12"/>
                    </a:lnTo>
                    <a:lnTo>
                      <a:pt x="80" y="15"/>
                    </a:lnTo>
                    <a:lnTo>
                      <a:pt x="80" y="17"/>
                    </a:lnTo>
                    <a:lnTo>
                      <a:pt x="80" y="21"/>
                    </a:lnTo>
                    <a:lnTo>
                      <a:pt x="0" y="10"/>
                    </a:lnTo>
                    <a:close/>
                  </a:path>
                </a:pathLst>
              </a:custGeom>
              <a:solidFill>
                <a:srgbClr val="000000"/>
              </a:solidFill>
              <a:ln w="9525">
                <a:noFill/>
                <a:round/>
                <a:headEnd/>
                <a:tailEnd/>
              </a:ln>
            </p:spPr>
            <p:txBody>
              <a:bodyPr/>
              <a:lstStyle/>
              <a:p>
                <a:endParaRPr lang="en-US" sz="1725"/>
              </a:p>
            </p:txBody>
          </p:sp>
          <p:sp>
            <p:nvSpPr>
              <p:cNvPr id="5611" name="Freeform 456"/>
              <p:cNvSpPr>
                <a:spLocks/>
              </p:cNvSpPr>
              <p:nvPr/>
            </p:nvSpPr>
            <p:spPr bwMode="auto">
              <a:xfrm>
                <a:off x="4696" y="3013"/>
                <a:ext cx="40" cy="9"/>
              </a:xfrm>
              <a:custGeom>
                <a:avLst/>
                <a:gdLst>
                  <a:gd name="T0" fmla="*/ 0 w 81"/>
                  <a:gd name="T1" fmla="*/ 5 h 18"/>
                  <a:gd name="T2" fmla="*/ 0 w 81"/>
                  <a:gd name="T3" fmla="*/ 5 h 18"/>
                  <a:gd name="T4" fmla="*/ 0 w 81"/>
                  <a:gd name="T5" fmla="*/ 4 h 18"/>
                  <a:gd name="T6" fmla="*/ 1 w 81"/>
                  <a:gd name="T7" fmla="*/ 3 h 18"/>
                  <a:gd name="T8" fmla="*/ 3 w 81"/>
                  <a:gd name="T9" fmla="*/ 1 h 18"/>
                  <a:gd name="T10" fmla="*/ 5 w 81"/>
                  <a:gd name="T11" fmla="*/ 1 h 18"/>
                  <a:gd name="T12" fmla="*/ 8 w 81"/>
                  <a:gd name="T13" fmla="*/ 0 h 18"/>
                  <a:gd name="T14" fmla="*/ 14 w 81"/>
                  <a:gd name="T15" fmla="*/ 0 h 18"/>
                  <a:gd name="T16" fmla="*/ 20 w 81"/>
                  <a:gd name="T17" fmla="*/ 0 h 18"/>
                  <a:gd name="T18" fmla="*/ 26 w 81"/>
                  <a:gd name="T19" fmla="*/ 1 h 18"/>
                  <a:gd name="T20" fmla="*/ 31 w 81"/>
                  <a:gd name="T21" fmla="*/ 1 h 18"/>
                  <a:gd name="T22" fmla="*/ 35 w 81"/>
                  <a:gd name="T23" fmla="*/ 2 h 18"/>
                  <a:gd name="T24" fmla="*/ 37 w 81"/>
                  <a:gd name="T25" fmla="*/ 3 h 18"/>
                  <a:gd name="T26" fmla="*/ 39 w 81"/>
                  <a:gd name="T27" fmla="*/ 5 h 18"/>
                  <a:gd name="T28" fmla="*/ 40 w 81"/>
                  <a:gd name="T29" fmla="*/ 5 h 18"/>
                  <a:gd name="T30" fmla="*/ 40 w 81"/>
                  <a:gd name="T31" fmla="*/ 7 h 18"/>
                  <a:gd name="T32" fmla="*/ 40 w 81"/>
                  <a:gd name="T33" fmla="*/ 9 h 18"/>
                  <a:gd name="T34" fmla="*/ 0 w 81"/>
                  <a:gd name="T35" fmla="*/ 5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1"/>
                  <a:gd name="T55" fmla="*/ 0 h 18"/>
                  <a:gd name="T56" fmla="*/ 81 w 81"/>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1" h="18">
                    <a:moveTo>
                      <a:pt x="0" y="10"/>
                    </a:moveTo>
                    <a:lnTo>
                      <a:pt x="0" y="9"/>
                    </a:lnTo>
                    <a:lnTo>
                      <a:pt x="1" y="8"/>
                    </a:lnTo>
                    <a:lnTo>
                      <a:pt x="2" y="6"/>
                    </a:lnTo>
                    <a:lnTo>
                      <a:pt x="6" y="3"/>
                    </a:lnTo>
                    <a:lnTo>
                      <a:pt x="10" y="2"/>
                    </a:lnTo>
                    <a:lnTo>
                      <a:pt x="17" y="0"/>
                    </a:lnTo>
                    <a:lnTo>
                      <a:pt x="28" y="0"/>
                    </a:lnTo>
                    <a:lnTo>
                      <a:pt x="40" y="0"/>
                    </a:lnTo>
                    <a:lnTo>
                      <a:pt x="53" y="1"/>
                    </a:lnTo>
                    <a:lnTo>
                      <a:pt x="62" y="3"/>
                    </a:lnTo>
                    <a:lnTo>
                      <a:pt x="70" y="4"/>
                    </a:lnTo>
                    <a:lnTo>
                      <a:pt x="75" y="7"/>
                    </a:lnTo>
                    <a:lnTo>
                      <a:pt x="78" y="9"/>
                    </a:lnTo>
                    <a:lnTo>
                      <a:pt x="80" y="11"/>
                    </a:lnTo>
                    <a:lnTo>
                      <a:pt x="81" y="15"/>
                    </a:lnTo>
                    <a:lnTo>
                      <a:pt x="81" y="18"/>
                    </a:lnTo>
                    <a:lnTo>
                      <a:pt x="0" y="10"/>
                    </a:lnTo>
                    <a:close/>
                  </a:path>
                </a:pathLst>
              </a:custGeom>
              <a:solidFill>
                <a:srgbClr val="000000"/>
              </a:solidFill>
              <a:ln w="9525">
                <a:noFill/>
                <a:round/>
                <a:headEnd/>
                <a:tailEnd/>
              </a:ln>
            </p:spPr>
            <p:txBody>
              <a:bodyPr/>
              <a:lstStyle/>
              <a:p>
                <a:endParaRPr lang="en-US" sz="1725"/>
              </a:p>
            </p:txBody>
          </p:sp>
          <p:sp>
            <p:nvSpPr>
              <p:cNvPr id="5612" name="Freeform 457"/>
              <p:cNvSpPr>
                <a:spLocks/>
              </p:cNvSpPr>
              <p:nvPr/>
            </p:nvSpPr>
            <p:spPr bwMode="auto">
              <a:xfrm>
                <a:off x="4695" y="3026"/>
                <a:ext cx="42" cy="8"/>
              </a:xfrm>
              <a:custGeom>
                <a:avLst/>
                <a:gdLst>
                  <a:gd name="T0" fmla="*/ 0 w 84"/>
                  <a:gd name="T1" fmla="*/ 4 h 17"/>
                  <a:gd name="T2" fmla="*/ 0 w 84"/>
                  <a:gd name="T3" fmla="*/ 4 h 17"/>
                  <a:gd name="T4" fmla="*/ 1 w 84"/>
                  <a:gd name="T5" fmla="*/ 3 h 17"/>
                  <a:gd name="T6" fmla="*/ 1 w 84"/>
                  <a:gd name="T7" fmla="*/ 3 h 17"/>
                  <a:gd name="T8" fmla="*/ 3 w 84"/>
                  <a:gd name="T9" fmla="*/ 2 h 17"/>
                  <a:gd name="T10" fmla="*/ 5 w 84"/>
                  <a:gd name="T11" fmla="*/ 0 h 17"/>
                  <a:gd name="T12" fmla="*/ 9 w 84"/>
                  <a:gd name="T13" fmla="*/ 0 h 17"/>
                  <a:gd name="T14" fmla="*/ 13 w 84"/>
                  <a:gd name="T15" fmla="*/ 0 h 17"/>
                  <a:gd name="T16" fmla="*/ 21 w 84"/>
                  <a:gd name="T17" fmla="*/ 0 h 17"/>
                  <a:gd name="T18" fmla="*/ 27 w 84"/>
                  <a:gd name="T19" fmla="*/ 1 h 17"/>
                  <a:gd name="T20" fmla="*/ 32 w 84"/>
                  <a:gd name="T21" fmla="*/ 2 h 17"/>
                  <a:gd name="T22" fmla="*/ 36 w 84"/>
                  <a:gd name="T23" fmla="*/ 3 h 17"/>
                  <a:gd name="T24" fmla="*/ 39 w 84"/>
                  <a:gd name="T25" fmla="*/ 3 h 17"/>
                  <a:gd name="T26" fmla="*/ 41 w 84"/>
                  <a:gd name="T27" fmla="*/ 4 h 17"/>
                  <a:gd name="T28" fmla="*/ 42 w 84"/>
                  <a:gd name="T29" fmla="*/ 6 h 17"/>
                  <a:gd name="T30" fmla="*/ 42 w 84"/>
                  <a:gd name="T31" fmla="*/ 7 h 17"/>
                  <a:gd name="T32" fmla="*/ 42 w 84"/>
                  <a:gd name="T33" fmla="*/ 8 h 17"/>
                  <a:gd name="T34" fmla="*/ 0 w 84"/>
                  <a:gd name="T35" fmla="*/ 4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17"/>
                  <a:gd name="T56" fmla="*/ 84 w 84"/>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17">
                    <a:moveTo>
                      <a:pt x="0" y="9"/>
                    </a:moveTo>
                    <a:lnTo>
                      <a:pt x="0" y="9"/>
                    </a:lnTo>
                    <a:lnTo>
                      <a:pt x="1" y="7"/>
                    </a:lnTo>
                    <a:lnTo>
                      <a:pt x="2" y="6"/>
                    </a:lnTo>
                    <a:lnTo>
                      <a:pt x="6" y="4"/>
                    </a:lnTo>
                    <a:lnTo>
                      <a:pt x="10" y="1"/>
                    </a:lnTo>
                    <a:lnTo>
                      <a:pt x="18" y="0"/>
                    </a:lnTo>
                    <a:lnTo>
                      <a:pt x="27" y="0"/>
                    </a:lnTo>
                    <a:lnTo>
                      <a:pt x="41" y="1"/>
                    </a:lnTo>
                    <a:lnTo>
                      <a:pt x="54" y="2"/>
                    </a:lnTo>
                    <a:lnTo>
                      <a:pt x="64" y="4"/>
                    </a:lnTo>
                    <a:lnTo>
                      <a:pt x="72" y="6"/>
                    </a:lnTo>
                    <a:lnTo>
                      <a:pt x="78" y="7"/>
                    </a:lnTo>
                    <a:lnTo>
                      <a:pt x="82" y="9"/>
                    </a:lnTo>
                    <a:lnTo>
                      <a:pt x="83" y="12"/>
                    </a:lnTo>
                    <a:lnTo>
                      <a:pt x="84" y="15"/>
                    </a:lnTo>
                    <a:lnTo>
                      <a:pt x="84" y="17"/>
                    </a:lnTo>
                    <a:lnTo>
                      <a:pt x="0" y="9"/>
                    </a:lnTo>
                    <a:close/>
                  </a:path>
                </a:pathLst>
              </a:custGeom>
              <a:solidFill>
                <a:srgbClr val="000000"/>
              </a:solidFill>
              <a:ln w="9525">
                <a:noFill/>
                <a:round/>
                <a:headEnd/>
                <a:tailEnd/>
              </a:ln>
            </p:spPr>
            <p:txBody>
              <a:bodyPr/>
              <a:lstStyle/>
              <a:p>
                <a:endParaRPr lang="en-US" sz="1725"/>
              </a:p>
            </p:txBody>
          </p:sp>
          <p:sp>
            <p:nvSpPr>
              <p:cNvPr id="5613" name="Freeform 458"/>
              <p:cNvSpPr>
                <a:spLocks/>
              </p:cNvSpPr>
              <p:nvPr/>
            </p:nvSpPr>
            <p:spPr bwMode="auto">
              <a:xfrm>
                <a:off x="4695" y="3040"/>
                <a:ext cx="42" cy="7"/>
              </a:xfrm>
              <a:custGeom>
                <a:avLst/>
                <a:gdLst>
                  <a:gd name="T0" fmla="*/ 0 w 84"/>
                  <a:gd name="T1" fmla="*/ 5 h 15"/>
                  <a:gd name="T2" fmla="*/ 0 w 84"/>
                  <a:gd name="T3" fmla="*/ 5 h 15"/>
                  <a:gd name="T4" fmla="*/ 1 w 84"/>
                  <a:gd name="T5" fmla="*/ 4 h 15"/>
                  <a:gd name="T6" fmla="*/ 1 w 84"/>
                  <a:gd name="T7" fmla="*/ 3 h 15"/>
                  <a:gd name="T8" fmla="*/ 3 w 84"/>
                  <a:gd name="T9" fmla="*/ 2 h 15"/>
                  <a:gd name="T10" fmla="*/ 5 w 84"/>
                  <a:gd name="T11" fmla="*/ 1 h 15"/>
                  <a:gd name="T12" fmla="*/ 9 w 84"/>
                  <a:gd name="T13" fmla="*/ 0 h 15"/>
                  <a:gd name="T14" fmla="*/ 13 w 84"/>
                  <a:gd name="T15" fmla="*/ 0 h 15"/>
                  <a:gd name="T16" fmla="*/ 21 w 84"/>
                  <a:gd name="T17" fmla="*/ 0 h 15"/>
                  <a:gd name="T18" fmla="*/ 27 w 84"/>
                  <a:gd name="T19" fmla="*/ 0 h 15"/>
                  <a:gd name="T20" fmla="*/ 32 w 84"/>
                  <a:gd name="T21" fmla="*/ 1 h 15"/>
                  <a:gd name="T22" fmla="*/ 36 w 84"/>
                  <a:gd name="T23" fmla="*/ 1 h 15"/>
                  <a:gd name="T24" fmla="*/ 39 w 84"/>
                  <a:gd name="T25" fmla="*/ 2 h 15"/>
                  <a:gd name="T26" fmla="*/ 41 w 84"/>
                  <a:gd name="T27" fmla="*/ 3 h 15"/>
                  <a:gd name="T28" fmla="*/ 42 w 84"/>
                  <a:gd name="T29" fmla="*/ 4 h 15"/>
                  <a:gd name="T30" fmla="*/ 42 w 84"/>
                  <a:gd name="T31" fmla="*/ 5 h 15"/>
                  <a:gd name="T32" fmla="*/ 42 w 84"/>
                  <a:gd name="T33" fmla="*/ 7 h 15"/>
                  <a:gd name="T34" fmla="*/ 0 w 8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15"/>
                  <a:gd name="T56" fmla="*/ 84 w 8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15">
                    <a:moveTo>
                      <a:pt x="0" y="10"/>
                    </a:moveTo>
                    <a:lnTo>
                      <a:pt x="0" y="10"/>
                    </a:lnTo>
                    <a:lnTo>
                      <a:pt x="1" y="8"/>
                    </a:lnTo>
                    <a:lnTo>
                      <a:pt x="2" y="7"/>
                    </a:lnTo>
                    <a:lnTo>
                      <a:pt x="6" y="5"/>
                    </a:lnTo>
                    <a:lnTo>
                      <a:pt x="10" y="2"/>
                    </a:lnTo>
                    <a:lnTo>
                      <a:pt x="18" y="1"/>
                    </a:lnTo>
                    <a:lnTo>
                      <a:pt x="27" y="0"/>
                    </a:lnTo>
                    <a:lnTo>
                      <a:pt x="41" y="0"/>
                    </a:lnTo>
                    <a:lnTo>
                      <a:pt x="54" y="1"/>
                    </a:lnTo>
                    <a:lnTo>
                      <a:pt x="64" y="2"/>
                    </a:lnTo>
                    <a:lnTo>
                      <a:pt x="72" y="3"/>
                    </a:lnTo>
                    <a:lnTo>
                      <a:pt x="78" y="5"/>
                    </a:lnTo>
                    <a:lnTo>
                      <a:pt x="82" y="7"/>
                    </a:lnTo>
                    <a:lnTo>
                      <a:pt x="83" y="9"/>
                    </a:lnTo>
                    <a:lnTo>
                      <a:pt x="84" y="11"/>
                    </a:lnTo>
                    <a:lnTo>
                      <a:pt x="84" y="15"/>
                    </a:lnTo>
                    <a:lnTo>
                      <a:pt x="0" y="10"/>
                    </a:lnTo>
                    <a:close/>
                  </a:path>
                </a:pathLst>
              </a:custGeom>
              <a:solidFill>
                <a:srgbClr val="000000"/>
              </a:solidFill>
              <a:ln w="9525">
                <a:noFill/>
                <a:round/>
                <a:headEnd/>
                <a:tailEnd/>
              </a:ln>
            </p:spPr>
            <p:txBody>
              <a:bodyPr/>
              <a:lstStyle/>
              <a:p>
                <a:endParaRPr lang="en-US" sz="1725"/>
              </a:p>
            </p:txBody>
          </p:sp>
          <p:sp>
            <p:nvSpPr>
              <p:cNvPr id="5614" name="Freeform 459"/>
              <p:cNvSpPr>
                <a:spLocks/>
              </p:cNvSpPr>
              <p:nvPr/>
            </p:nvSpPr>
            <p:spPr bwMode="auto">
              <a:xfrm>
                <a:off x="4694" y="3052"/>
                <a:ext cx="41" cy="5"/>
              </a:xfrm>
              <a:custGeom>
                <a:avLst/>
                <a:gdLst>
                  <a:gd name="T0" fmla="*/ 0 w 83"/>
                  <a:gd name="T1" fmla="*/ 4 h 11"/>
                  <a:gd name="T2" fmla="*/ 0 w 83"/>
                  <a:gd name="T3" fmla="*/ 4 h 11"/>
                  <a:gd name="T4" fmla="*/ 1 w 83"/>
                  <a:gd name="T5" fmla="*/ 4 h 11"/>
                  <a:gd name="T6" fmla="*/ 1 w 83"/>
                  <a:gd name="T7" fmla="*/ 3 h 11"/>
                  <a:gd name="T8" fmla="*/ 2 w 83"/>
                  <a:gd name="T9" fmla="*/ 2 h 11"/>
                  <a:gd name="T10" fmla="*/ 5 w 83"/>
                  <a:gd name="T11" fmla="*/ 1 h 11"/>
                  <a:gd name="T12" fmla="*/ 8 w 83"/>
                  <a:gd name="T13" fmla="*/ 0 h 11"/>
                  <a:gd name="T14" fmla="*/ 13 w 83"/>
                  <a:gd name="T15" fmla="*/ 0 h 11"/>
                  <a:gd name="T16" fmla="*/ 20 w 83"/>
                  <a:gd name="T17" fmla="*/ 0 h 11"/>
                  <a:gd name="T18" fmla="*/ 26 w 83"/>
                  <a:gd name="T19" fmla="*/ 0 h 11"/>
                  <a:gd name="T20" fmla="*/ 31 w 83"/>
                  <a:gd name="T21" fmla="*/ 0 h 11"/>
                  <a:gd name="T22" fmla="*/ 35 w 83"/>
                  <a:gd name="T23" fmla="*/ 0 h 11"/>
                  <a:gd name="T24" fmla="*/ 38 w 83"/>
                  <a:gd name="T25" fmla="*/ 1 h 11"/>
                  <a:gd name="T26" fmla="*/ 40 w 83"/>
                  <a:gd name="T27" fmla="*/ 2 h 11"/>
                  <a:gd name="T28" fmla="*/ 41 w 83"/>
                  <a:gd name="T29" fmla="*/ 3 h 11"/>
                  <a:gd name="T30" fmla="*/ 41 w 83"/>
                  <a:gd name="T31" fmla="*/ 4 h 11"/>
                  <a:gd name="T32" fmla="*/ 41 w 83"/>
                  <a:gd name="T33" fmla="*/ 5 h 11"/>
                  <a:gd name="T34" fmla="*/ 0 w 83"/>
                  <a:gd name="T35" fmla="*/ 4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11"/>
                  <a:gd name="T56" fmla="*/ 83 w 83"/>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11">
                    <a:moveTo>
                      <a:pt x="0" y="9"/>
                    </a:moveTo>
                    <a:lnTo>
                      <a:pt x="0" y="9"/>
                    </a:lnTo>
                    <a:lnTo>
                      <a:pt x="2" y="8"/>
                    </a:lnTo>
                    <a:lnTo>
                      <a:pt x="3" y="6"/>
                    </a:lnTo>
                    <a:lnTo>
                      <a:pt x="5" y="5"/>
                    </a:lnTo>
                    <a:lnTo>
                      <a:pt x="10" y="2"/>
                    </a:lnTo>
                    <a:lnTo>
                      <a:pt x="17" y="1"/>
                    </a:lnTo>
                    <a:lnTo>
                      <a:pt x="27" y="0"/>
                    </a:lnTo>
                    <a:lnTo>
                      <a:pt x="40" y="0"/>
                    </a:lnTo>
                    <a:lnTo>
                      <a:pt x="52" y="0"/>
                    </a:lnTo>
                    <a:lnTo>
                      <a:pt x="63" y="1"/>
                    </a:lnTo>
                    <a:lnTo>
                      <a:pt x="71" y="1"/>
                    </a:lnTo>
                    <a:lnTo>
                      <a:pt x="76" y="2"/>
                    </a:lnTo>
                    <a:lnTo>
                      <a:pt x="80" y="5"/>
                    </a:lnTo>
                    <a:lnTo>
                      <a:pt x="82" y="6"/>
                    </a:lnTo>
                    <a:lnTo>
                      <a:pt x="83" y="8"/>
                    </a:lnTo>
                    <a:lnTo>
                      <a:pt x="83" y="11"/>
                    </a:lnTo>
                    <a:lnTo>
                      <a:pt x="0" y="9"/>
                    </a:lnTo>
                    <a:close/>
                  </a:path>
                </a:pathLst>
              </a:custGeom>
              <a:solidFill>
                <a:srgbClr val="000000"/>
              </a:solidFill>
              <a:ln w="9525">
                <a:noFill/>
                <a:round/>
                <a:headEnd/>
                <a:tailEnd/>
              </a:ln>
            </p:spPr>
            <p:txBody>
              <a:bodyPr/>
              <a:lstStyle/>
              <a:p>
                <a:endParaRPr lang="en-US" sz="1725"/>
              </a:p>
            </p:txBody>
          </p:sp>
          <p:sp>
            <p:nvSpPr>
              <p:cNvPr id="5615" name="Freeform 460"/>
              <p:cNvSpPr>
                <a:spLocks/>
              </p:cNvSpPr>
              <p:nvPr/>
            </p:nvSpPr>
            <p:spPr bwMode="auto">
              <a:xfrm>
                <a:off x="4696" y="3157"/>
                <a:ext cx="14" cy="13"/>
              </a:xfrm>
              <a:custGeom>
                <a:avLst/>
                <a:gdLst>
                  <a:gd name="T0" fmla="*/ 11 w 29"/>
                  <a:gd name="T1" fmla="*/ 11 h 25"/>
                  <a:gd name="T2" fmla="*/ 10 w 29"/>
                  <a:gd name="T3" fmla="*/ 12 h 25"/>
                  <a:gd name="T4" fmla="*/ 8 w 29"/>
                  <a:gd name="T5" fmla="*/ 12 h 25"/>
                  <a:gd name="T6" fmla="*/ 7 w 29"/>
                  <a:gd name="T7" fmla="*/ 13 h 25"/>
                  <a:gd name="T8" fmla="*/ 6 w 29"/>
                  <a:gd name="T9" fmla="*/ 13 h 25"/>
                  <a:gd name="T10" fmla="*/ 4 w 29"/>
                  <a:gd name="T11" fmla="*/ 13 h 25"/>
                  <a:gd name="T12" fmla="*/ 1 w 29"/>
                  <a:gd name="T13" fmla="*/ 12 h 25"/>
                  <a:gd name="T14" fmla="*/ 0 w 29"/>
                  <a:gd name="T15" fmla="*/ 10 h 25"/>
                  <a:gd name="T16" fmla="*/ 0 w 29"/>
                  <a:gd name="T17" fmla="*/ 8 h 25"/>
                  <a:gd name="T18" fmla="*/ 0 w 29"/>
                  <a:gd name="T19" fmla="*/ 6 h 25"/>
                  <a:gd name="T20" fmla="*/ 1 w 29"/>
                  <a:gd name="T21" fmla="*/ 4 h 25"/>
                  <a:gd name="T22" fmla="*/ 3 w 29"/>
                  <a:gd name="T23" fmla="*/ 2 h 25"/>
                  <a:gd name="T24" fmla="*/ 4 w 29"/>
                  <a:gd name="T25" fmla="*/ 2 h 25"/>
                  <a:gd name="T26" fmla="*/ 5 w 29"/>
                  <a:gd name="T27" fmla="*/ 1 h 25"/>
                  <a:gd name="T28" fmla="*/ 6 w 29"/>
                  <a:gd name="T29" fmla="*/ 1 h 25"/>
                  <a:gd name="T30" fmla="*/ 7 w 29"/>
                  <a:gd name="T31" fmla="*/ 1 h 25"/>
                  <a:gd name="T32" fmla="*/ 7 w 29"/>
                  <a:gd name="T33" fmla="*/ 1 h 25"/>
                  <a:gd name="T34" fmla="*/ 7 w 29"/>
                  <a:gd name="T35" fmla="*/ 1 h 25"/>
                  <a:gd name="T36" fmla="*/ 7 w 29"/>
                  <a:gd name="T37" fmla="*/ 1 h 25"/>
                  <a:gd name="T38" fmla="*/ 6 w 29"/>
                  <a:gd name="T39" fmla="*/ 1 h 25"/>
                  <a:gd name="T40" fmla="*/ 6 w 29"/>
                  <a:gd name="T41" fmla="*/ 1 h 25"/>
                  <a:gd name="T42" fmla="*/ 8 w 29"/>
                  <a:gd name="T43" fmla="*/ 0 h 25"/>
                  <a:gd name="T44" fmla="*/ 10 w 29"/>
                  <a:gd name="T45" fmla="*/ 1 h 25"/>
                  <a:gd name="T46" fmla="*/ 12 w 29"/>
                  <a:gd name="T47" fmla="*/ 1 h 25"/>
                  <a:gd name="T48" fmla="*/ 14 w 29"/>
                  <a:gd name="T49" fmla="*/ 3 h 25"/>
                  <a:gd name="T50" fmla="*/ 14 w 29"/>
                  <a:gd name="T51" fmla="*/ 5 h 25"/>
                  <a:gd name="T52" fmla="*/ 14 w 29"/>
                  <a:gd name="T53" fmla="*/ 8 h 25"/>
                  <a:gd name="T54" fmla="*/ 12 w 29"/>
                  <a:gd name="T55" fmla="*/ 9 h 25"/>
                  <a:gd name="T56" fmla="*/ 11 w 29"/>
                  <a:gd name="T57" fmla="*/ 11 h 25"/>
                  <a:gd name="T58" fmla="*/ 11 w 29"/>
                  <a:gd name="T59" fmla="*/ 11 h 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25"/>
                  <a:gd name="T92" fmla="*/ 29 w 29"/>
                  <a:gd name="T93" fmla="*/ 25 h 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25">
                    <a:moveTo>
                      <a:pt x="22" y="22"/>
                    </a:moveTo>
                    <a:lnTo>
                      <a:pt x="20" y="24"/>
                    </a:lnTo>
                    <a:lnTo>
                      <a:pt x="17" y="24"/>
                    </a:lnTo>
                    <a:lnTo>
                      <a:pt x="15" y="25"/>
                    </a:lnTo>
                    <a:lnTo>
                      <a:pt x="13" y="25"/>
                    </a:lnTo>
                    <a:lnTo>
                      <a:pt x="8" y="25"/>
                    </a:lnTo>
                    <a:lnTo>
                      <a:pt x="3" y="23"/>
                    </a:lnTo>
                    <a:lnTo>
                      <a:pt x="1" y="19"/>
                    </a:lnTo>
                    <a:lnTo>
                      <a:pt x="0" y="16"/>
                    </a:lnTo>
                    <a:lnTo>
                      <a:pt x="0" y="11"/>
                    </a:lnTo>
                    <a:lnTo>
                      <a:pt x="2" y="8"/>
                    </a:lnTo>
                    <a:lnTo>
                      <a:pt x="6" y="4"/>
                    </a:lnTo>
                    <a:lnTo>
                      <a:pt x="9" y="3"/>
                    </a:lnTo>
                    <a:lnTo>
                      <a:pt x="10" y="2"/>
                    </a:lnTo>
                    <a:lnTo>
                      <a:pt x="13" y="2"/>
                    </a:lnTo>
                    <a:lnTo>
                      <a:pt x="14" y="2"/>
                    </a:lnTo>
                    <a:lnTo>
                      <a:pt x="15" y="2"/>
                    </a:lnTo>
                    <a:lnTo>
                      <a:pt x="14" y="1"/>
                    </a:lnTo>
                    <a:lnTo>
                      <a:pt x="13" y="1"/>
                    </a:lnTo>
                    <a:lnTo>
                      <a:pt x="12" y="1"/>
                    </a:lnTo>
                    <a:lnTo>
                      <a:pt x="16" y="0"/>
                    </a:lnTo>
                    <a:lnTo>
                      <a:pt x="21" y="1"/>
                    </a:lnTo>
                    <a:lnTo>
                      <a:pt x="25" y="2"/>
                    </a:lnTo>
                    <a:lnTo>
                      <a:pt x="28" y="6"/>
                    </a:lnTo>
                    <a:lnTo>
                      <a:pt x="29" y="10"/>
                    </a:lnTo>
                    <a:lnTo>
                      <a:pt x="28" y="15"/>
                    </a:lnTo>
                    <a:lnTo>
                      <a:pt x="25" y="18"/>
                    </a:lnTo>
                    <a:lnTo>
                      <a:pt x="22" y="22"/>
                    </a:lnTo>
                    <a:close/>
                  </a:path>
                </a:pathLst>
              </a:custGeom>
              <a:solidFill>
                <a:srgbClr val="000000"/>
              </a:solidFill>
              <a:ln w="9525">
                <a:noFill/>
                <a:round/>
                <a:headEnd/>
                <a:tailEnd/>
              </a:ln>
            </p:spPr>
            <p:txBody>
              <a:bodyPr/>
              <a:lstStyle/>
              <a:p>
                <a:endParaRPr lang="en-US" sz="1725"/>
              </a:p>
            </p:txBody>
          </p:sp>
          <p:sp>
            <p:nvSpPr>
              <p:cNvPr id="5616" name="Freeform 461"/>
              <p:cNvSpPr>
                <a:spLocks/>
              </p:cNvSpPr>
              <p:nvPr/>
            </p:nvSpPr>
            <p:spPr bwMode="auto">
              <a:xfrm>
                <a:off x="4470" y="3175"/>
                <a:ext cx="15" cy="14"/>
              </a:xfrm>
              <a:custGeom>
                <a:avLst/>
                <a:gdLst>
                  <a:gd name="T0" fmla="*/ 10 w 30"/>
                  <a:gd name="T1" fmla="*/ 13 h 27"/>
                  <a:gd name="T2" fmla="*/ 11 w 30"/>
                  <a:gd name="T3" fmla="*/ 12 h 27"/>
                  <a:gd name="T4" fmla="*/ 13 w 30"/>
                  <a:gd name="T5" fmla="*/ 11 h 27"/>
                  <a:gd name="T6" fmla="*/ 13 w 30"/>
                  <a:gd name="T7" fmla="*/ 10 h 27"/>
                  <a:gd name="T8" fmla="*/ 14 w 30"/>
                  <a:gd name="T9" fmla="*/ 9 h 27"/>
                  <a:gd name="T10" fmla="*/ 15 w 30"/>
                  <a:gd name="T11" fmla="*/ 7 h 27"/>
                  <a:gd name="T12" fmla="*/ 15 w 30"/>
                  <a:gd name="T13" fmla="*/ 5 h 27"/>
                  <a:gd name="T14" fmla="*/ 14 w 30"/>
                  <a:gd name="T15" fmla="*/ 3 h 27"/>
                  <a:gd name="T16" fmla="*/ 13 w 30"/>
                  <a:gd name="T17" fmla="*/ 1 h 27"/>
                  <a:gd name="T18" fmla="*/ 11 w 30"/>
                  <a:gd name="T19" fmla="*/ 0 h 27"/>
                  <a:gd name="T20" fmla="*/ 8 w 30"/>
                  <a:gd name="T21" fmla="*/ 0 h 27"/>
                  <a:gd name="T22" fmla="*/ 6 w 30"/>
                  <a:gd name="T23" fmla="*/ 1 h 27"/>
                  <a:gd name="T24" fmla="*/ 4 w 30"/>
                  <a:gd name="T25" fmla="*/ 2 h 27"/>
                  <a:gd name="T26" fmla="*/ 4 w 30"/>
                  <a:gd name="T27" fmla="*/ 3 h 27"/>
                  <a:gd name="T28" fmla="*/ 4 w 30"/>
                  <a:gd name="T29" fmla="*/ 4 h 27"/>
                  <a:gd name="T30" fmla="*/ 4 w 30"/>
                  <a:gd name="T31" fmla="*/ 5 h 27"/>
                  <a:gd name="T32" fmla="*/ 3 w 30"/>
                  <a:gd name="T33" fmla="*/ 5 h 27"/>
                  <a:gd name="T34" fmla="*/ 3 w 30"/>
                  <a:gd name="T35" fmla="*/ 5 h 27"/>
                  <a:gd name="T36" fmla="*/ 3 w 30"/>
                  <a:gd name="T37" fmla="*/ 4 h 27"/>
                  <a:gd name="T38" fmla="*/ 3 w 30"/>
                  <a:gd name="T39" fmla="*/ 4 h 27"/>
                  <a:gd name="T40" fmla="*/ 3 w 30"/>
                  <a:gd name="T41" fmla="*/ 4 h 27"/>
                  <a:gd name="T42" fmla="*/ 2 w 30"/>
                  <a:gd name="T43" fmla="*/ 5 h 27"/>
                  <a:gd name="T44" fmla="*/ 0 w 30"/>
                  <a:gd name="T45" fmla="*/ 8 h 27"/>
                  <a:gd name="T46" fmla="*/ 0 w 30"/>
                  <a:gd name="T47" fmla="*/ 10 h 27"/>
                  <a:gd name="T48" fmla="*/ 2 w 30"/>
                  <a:gd name="T49" fmla="*/ 12 h 27"/>
                  <a:gd name="T50" fmla="*/ 3 w 30"/>
                  <a:gd name="T51" fmla="*/ 13 h 27"/>
                  <a:gd name="T52" fmla="*/ 6 w 30"/>
                  <a:gd name="T53" fmla="*/ 14 h 27"/>
                  <a:gd name="T54" fmla="*/ 8 w 30"/>
                  <a:gd name="T55" fmla="*/ 14 h 27"/>
                  <a:gd name="T56" fmla="*/ 10 w 30"/>
                  <a:gd name="T57" fmla="*/ 13 h 27"/>
                  <a:gd name="T58" fmla="*/ 10 w 30"/>
                  <a:gd name="T59" fmla="*/ 13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
                  <a:gd name="T91" fmla="*/ 0 h 27"/>
                  <a:gd name="T92" fmla="*/ 30 w 30"/>
                  <a:gd name="T93" fmla="*/ 27 h 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 h="27">
                    <a:moveTo>
                      <a:pt x="20" y="25"/>
                    </a:moveTo>
                    <a:lnTo>
                      <a:pt x="22" y="24"/>
                    </a:lnTo>
                    <a:lnTo>
                      <a:pt x="25" y="22"/>
                    </a:lnTo>
                    <a:lnTo>
                      <a:pt x="26" y="20"/>
                    </a:lnTo>
                    <a:lnTo>
                      <a:pt x="28" y="18"/>
                    </a:lnTo>
                    <a:lnTo>
                      <a:pt x="30" y="13"/>
                    </a:lnTo>
                    <a:lnTo>
                      <a:pt x="30" y="9"/>
                    </a:lnTo>
                    <a:lnTo>
                      <a:pt x="28" y="5"/>
                    </a:lnTo>
                    <a:lnTo>
                      <a:pt x="25" y="2"/>
                    </a:lnTo>
                    <a:lnTo>
                      <a:pt x="21" y="0"/>
                    </a:lnTo>
                    <a:lnTo>
                      <a:pt x="16" y="0"/>
                    </a:lnTo>
                    <a:lnTo>
                      <a:pt x="12" y="2"/>
                    </a:lnTo>
                    <a:lnTo>
                      <a:pt x="8" y="4"/>
                    </a:lnTo>
                    <a:lnTo>
                      <a:pt x="8" y="5"/>
                    </a:lnTo>
                    <a:lnTo>
                      <a:pt x="7" y="8"/>
                    </a:lnTo>
                    <a:lnTo>
                      <a:pt x="7" y="9"/>
                    </a:lnTo>
                    <a:lnTo>
                      <a:pt x="6" y="10"/>
                    </a:lnTo>
                    <a:lnTo>
                      <a:pt x="6" y="9"/>
                    </a:lnTo>
                    <a:lnTo>
                      <a:pt x="6" y="8"/>
                    </a:lnTo>
                    <a:lnTo>
                      <a:pt x="5" y="7"/>
                    </a:lnTo>
                    <a:lnTo>
                      <a:pt x="3" y="10"/>
                    </a:lnTo>
                    <a:lnTo>
                      <a:pt x="0" y="15"/>
                    </a:lnTo>
                    <a:lnTo>
                      <a:pt x="0" y="19"/>
                    </a:lnTo>
                    <a:lnTo>
                      <a:pt x="3" y="23"/>
                    </a:lnTo>
                    <a:lnTo>
                      <a:pt x="6" y="26"/>
                    </a:lnTo>
                    <a:lnTo>
                      <a:pt x="11" y="27"/>
                    </a:lnTo>
                    <a:lnTo>
                      <a:pt x="15" y="27"/>
                    </a:lnTo>
                    <a:lnTo>
                      <a:pt x="20" y="25"/>
                    </a:lnTo>
                    <a:close/>
                  </a:path>
                </a:pathLst>
              </a:custGeom>
              <a:solidFill>
                <a:srgbClr val="000000"/>
              </a:solidFill>
              <a:ln w="9525">
                <a:noFill/>
                <a:round/>
                <a:headEnd/>
                <a:tailEnd/>
              </a:ln>
            </p:spPr>
            <p:txBody>
              <a:bodyPr/>
              <a:lstStyle/>
              <a:p>
                <a:endParaRPr lang="en-US" sz="1725"/>
              </a:p>
            </p:txBody>
          </p:sp>
        </p:grpSp>
        <p:cxnSp>
          <p:nvCxnSpPr>
            <p:cNvPr id="5148" name="AutoShape 462"/>
            <p:cNvCxnSpPr>
              <a:cxnSpLocks noChangeShapeType="1"/>
              <a:stCxn id="5572" idx="10"/>
            </p:cNvCxnSpPr>
            <p:nvPr/>
          </p:nvCxnSpPr>
          <p:spPr bwMode="auto">
            <a:xfrm>
              <a:off x="3684588" y="5438775"/>
              <a:ext cx="936625" cy="80963"/>
            </a:xfrm>
            <a:prstGeom prst="straightConnector1">
              <a:avLst/>
            </a:prstGeom>
            <a:noFill/>
            <a:ln w="9525">
              <a:solidFill>
                <a:schemeClr val="tx1"/>
              </a:solidFill>
              <a:miter lim="800000"/>
              <a:headEnd/>
              <a:tailEnd/>
            </a:ln>
          </p:spPr>
        </p:cxnSp>
        <p:grpSp>
          <p:nvGrpSpPr>
            <p:cNvPr id="13" name="Group 463"/>
            <p:cNvGrpSpPr>
              <a:grpSpLocks/>
            </p:cNvGrpSpPr>
            <p:nvPr/>
          </p:nvGrpSpPr>
          <p:grpSpPr bwMode="auto">
            <a:xfrm>
              <a:off x="6156325" y="4024313"/>
              <a:ext cx="450850" cy="423862"/>
              <a:chOff x="1456" y="1060"/>
              <a:chExt cx="2596" cy="2426"/>
            </a:xfrm>
          </p:grpSpPr>
          <p:sp>
            <p:nvSpPr>
              <p:cNvPr id="5156" name="AutoShape 464"/>
              <p:cNvSpPr>
                <a:spLocks noChangeAspect="1" noChangeArrowheads="1" noTextEdit="1"/>
              </p:cNvSpPr>
              <p:nvPr/>
            </p:nvSpPr>
            <p:spPr bwMode="auto">
              <a:xfrm>
                <a:off x="1456" y="1060"/>
                <a:ext cx="2596" cy="2426"/>
              </a:xfrm>
              <a:prstGeom prst="rect">
                <a:avLst/>
              </a:prstGeom>
              <a:noFill/>
              <a:ln w="9525">
                <a:noFill/>
                <a:miter lim="800000"/>
                <a:headEnd/>
                <a:tailEnd/>
              </a:ln>
            </p:spPr>
            <p:txBody>
              <a:bodyPr/>
              <a:lstStyle/>
              <a:p>
                <a:endParaRPr lang="en-US" sz="1725"/>
              </a:p>
            </p:txBody>
          </p:sp>
          <p:sp>
            <p:nvSpPr>
              <p:cNvPr id="5157" name="Freeform 465"/>
              <p:cNvSpPr>
                <a:spLocks/>
              </p:cNvSpPr>
              <p:nvPr/>
            </p:nvSpPr>
            <p:spPr bwMode="auto">
              <a:xfrm>
                <a:off x="3086" y="2714"/>
                <a:ext cx="768" cy="767"/>
              </a:xfrm>
              <a:custGeom>
                <a:avLst/>
                <a:gdLst>
                  <a:gd name="T0" fmla="*/ 750 w 470"/>
                  <a:gd name="T1" fmla="*/ 520 h 469"/>
                  <a:gd name="T2" fmla="*/ 511 w 470"/>
                  <a:gd name="T3" fmla="*/ 16 h 469"/>
                  <a:gd name="T4" fmla="*/ 503 w 470"/>
                  <a:gd name="T5" fmla="*/ 5 h 469"/>
                  <a:gd name="T6" fmla="*/ 493 w 470"/>
                  <a:gd name="T7" fmla="*/ 0 h 469"/>
                  <a:gd name="T8" fmla="*/ 482 w 470"/>
                  <a:gd name="T9" fmla="*/ 0 h 469"/>
                  <a:gd name="T10" fmla="*/ 467 w 470"/>
                  <a:gd name="T11" fmla="*/ 3 h 469"/>
                  <a:gd name="T12" fmla="*/ 23 w 470"/>
                  <a:gd name="T13" fmla="*/ 131 h 469"/>
                  <a:gd name="T14" fmla="*/ 7 w 470"/>
                  <a:gd name="T15" fmla="*/ 123 h 469"/>
                  <a:gd name="T16" fmla="*/ 0 w 470"/>
                  <a:gd name="T17" fmla="*/ 159 h 469"/>
                  <a:gd name="T18" fmla="*/ 0 w 470"/>
                  <a:gd name="T19" fmla="*/ 159 h 469"/>
                  <a:gd name="T20" fmla="*/ 0 w 470"/>
                  <a:gd name="T21" fmla="*/ 162 h 469"/>
                  <a:gd name="T22" fmla="*/ 0 w 470"/>
                  <a:gd name="T23" fmla="*/ 167 h 469"/>
                  <a:gd name="T24" fmla="*/ 0 w 470"/>
                  <a:gd name="T25" fmla="*/ 168 h 469"/>
                  <a:gd name="T26" fmla="*/ 0 w 470"/>
                  <a:gd name="T27" fmla="*/ 175 h 469"/>
                  <a:gd name="T28" fmla="*/ 199 w 470"/>
                  <a:gd name="T29" fmla="*/ 751 h 469"/>
                  <a:gd name="T30" fmla="*/ 204 w 470"/>
                  <a:gd name="T31" fmla="*/ 762 h 469"/>
                  <a:gd name="T32" fmla="*/ 216 w 470"/>
                  <a:gd name="T33" fmla="*/ 767 h 469"/>
                  <a:gd name="T34" fmla="*/ 225 w 470"/>
                  <a:gd name="T35" fmla="*/ 767 h 469"/>
                  <a:gd name="T36" fmla="*/ 239 w 470"/>
                  <a:gd name="T37" fmla="*/ 764 h 469"/>
                  <a:gd name="T38" fmla="*/ 740 w 470"/>
                  <a:gd name="T39" fmla="*/ 587 h 469"/>
                  <a:gd name="T40" fmla="*/ 747 w 470"/>
                  <a:gd name="T41" fmla="*/ 582 h 469"/>
                  <a:gd name="T42" fmla="*/ 755 w 470"/>
                  <a:gd name="T43" fmla="*/ 574 h 469"/>
                  <a:gd name="T44" fmla="*/ 758 w 470"/>
                  <a:gd name="T45" fmla="*/ 564 h 469"/>
                  <a:gd name="T46" fmla="*/ 760 w 470"/>
                  <a:gd name="T47" fmla="*/ 554 h 469"/>
                  <a:gd name="T48" fmla="*/ 768 w 470"/>
                  <a:gd name="T49" fmla="*/ 530 h 469"/>
                  <a:gd name="T50" fmla="*/ 750 w 470"/>
                  <a:gd name="T51" fmla="*/ 520 h 4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0"/>
                  <a:gd name="T79" fmla="*/ 0 h 469"/>
                  <a:gd name="T80" fmla="*/ 470 w 470"/>
                  <a:gd name="T81" fmla="*/ 469 h 4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0" h="469">
                    <a:moveTo>
                      <a:pt x="459" y="318"/>
                    </a:moveTo>
                    <a:lnTo>
                      <a:pt x="313" y="10"/>
                    </a:lnTo>
                    <a:lnTo>
                      <a:pt x="308" y="3"/>
                    </a:lnTo>
                    <a:lnTo>
                      <a:pt x="302" y="0"/>
                    </a:lnTo>
                    <a:lnTo>
                      <a:pt x="295" y="0"/>
                    </a:lnTo>
                    <a:lnTo>
                      <a:pt x="286" y="2"/>
                    </a:lnTo>
                    <a:lnTo>
                      <a:pt x="14" y="80"/>
                    </a:lnTo>
                    <a:lnTo>
                      <a:pt x="4" y="75"/>
                    </a:lnTo>
                    <a:lnTo>
                      <a:pt x="0" y="97"/>
                    </a:lnTo>
                    <a:lnTo>
                      <a:pt x="0" y="99"/>
                    </a:lnTo>
                    <a:lnTo>
                      <a:pt x="0" y="102"/>
                    </a:lnTo>
                    <a:lnTo>
                      <a:pt x="0" y="103"/>
                    </a:lnTo>
                    <a:lnTo>
                      <a:pt x="0" y="107"/>
                    </a:lnTo>
                    <a:lnTo>
                      <a:pt x="122" y="459"/>
                    </a:lnTo>
                    <a:lnTo>
                      <a:pt x="125" y="466"/>
                    </a:lnTo>
                    <a:lnTo>
                      <a:pt x="132" y="469"/>
                    </a:lnTo>
                    <a:lnTo>
                      <a:pt x="138" y="469"/>
                    </a:lnTo>
                    <a:lnTo>
                      <a:pt x="146" y="467"/>
                    </a:lnTo>
                    <a:lnTo>
                      <a:pt x="453" y="359"/>
                    </a:lnTo>
                    <a:lnTo>
                      <a:pt x="457" y="356"/>
                    </a:lnTo>
                    <a:lnTo>
                      <a:pt x="462" y="351"/>
                    </a:lnTo>
                    <a:lnTo>
                      <a:pt x="464" y="345"/>
                    </a:lnTo>
                    <a:lnTo>
                      <a:pt x="465" y="339"/>
                    </a:lnTo>
                    <a:lnTo>
                      <a:pt x="470" y="324"/>
                    </a:lnTo>
                    <a:lnTo>
                      <a:pt x="459" y="318"/>
                    </a:lnTo>
                    <a:close/>
                  </a:path>
                </a:pathLst>
              </a:custGeom>
              <a:solidFill>
                <a:srgbClr val="000000"/>
              </a:solidFill>
              <a:ln w="9525">
                <a:noFill/>
                <a:round/>
                <a:headEnd/>
                <a:tailEnd/>
              </a:ln>
            </p:spPr>
            <p:txBody>
              <a:bodyPr/>
              <a:lstStyle/>
              <a:p>
                <a:endParaRPr lang="en-US" sz="1725"/>
              </a:p>
            </p:txBody>
          </p:sp>
          <p:sp>
            <p:nvSpPr>
              <p:cNvPr id="5158" name="Freeform 466"/>
              <p:cNvSpPr>
                <a:spLocks/>
              </p:cNvSpPr>
              <p:nvPr/>
            </p:nvSpPr>
            <p:spPr bwMode="auto">
              <a:xfrm>
                <a:off x="3092" y="2723"/>
                <a:ext cx="752" cy="750"/>
              </a:xfrm>
              <a:custGeom>
                <a:avLst/>
                <a:gdLst>
                  <a:gd name="T0" fmla="*/ 736 w 460"/>
                  <a:gd name="T1" fmla="*/ 508 h 459"/>
                  <a:gd name="T2" fmla="*/ 500 w 460"/>
                  <a:gd name="T3" fmla="*/ 15 h 459"/>
                  <a:gd name="T4" fmla="*/ 494 w 460"/>
                  <a:gd name="T5" fmla="*/ 8 h 459"/>
                  <a:gd name="T6" fmla="*/ 484 w 460"/>
                  <a:gd name="T7" fmla="*/ 2 h 459"/>
                  <a:gd name="T8" fmla="*/ 474 w 460"/>
                  <a:gd name="T9" fmla="*/ 0 h 459"/>
                  <a:gd name="T10" fmla="*/ 461 w 460"/>
                  <a:gd name="T11" fmla="*/ 2 h 459"/>
                  <a:gd name="T12" fmla="*/ 21 w 460"/>
                  <a:gd name="T13" fmla="*/ 127 h 459"/>
                  <a:gd name="T14" fmla="*/ 8 w 460"/>
                  <a:gd name="T15" fmla="*/ 119 h 459"/>
                  <a:gd name="T16" fmla="*/ 0 w 460"/>
                  <a:gd name="T17" fmla="*/ 155 h 459"/>
                  <a:gd name="T18" fmla="*/ 0 w 460"/>
                  <a:gd name="T19" fmla="*/ 155 h 459"/>
                  <a:gd name="T20" fmla="*/ 0 w 460"/>
                  <a:gd name="T21" fmla="*/ 158 h 459"/>
                  <a:gd name="T22" fmla="*/ 0 w 460"/>
                  <a:gd name="T23" fmla="*/ 163 h 459"/>
                  <a:gd name="T24" fmla="*/ 0 w 460"/>
                  <a:gd name="T25" fmla="*/ 167 h 459"/>
                  <a:gd name="T26" fmla="*/ 3 w 460"/>
                  <a:gd name="T27" fmla="*/ 172 h 459"/>
                  <a:gd name="T28" fmla="*/ 196 w 460"/>
                  <a:gd name="T29" fmla="*/ 735 h 459"/>
                  <a:gd name="T30" fmla="*/ 201 w 460"/>
                  <a:gd name="T31" fmla="*/ 745 h 459"/>
                  <a:gd name="T32" fmla="*/ 211 w 460"/>
                  <a:gd name="T33" fmla="*/ 747 h 459"/>
                  <a:gd name="T34" fmla="*/ 224 w 460"/>
                  <a:gd name="T35" fmla="*/ 750 h 459"/>
                  <a:gd name="T36" fmla="*/ 237 w 460"/>
                  <a:gd name="T37" fmla="*/ 747 h 459"/>
                  <a:gd name="T38" fmla="*/ 723 w 460"/>
                  <a:gd name="T39" fmla="*/ 574 h 459"/>
                  <a:gd name="T40" fmla="*/ 734 w 460"/>
                  <a:gd name="T41" fmla="*/ 569 h 459"/>
                  <a:gd name="T42" fmla="*/ 739 w 460"/>
                  <a:gd name="T43" fmla="*/ 560 h 459"/>
                  <a:gd name="T44" fmla="*/ 744 w 460"/>
                  <a:gd name="T45" fmla="*/ 552 h 459"/>
                  <a:gd name="T46" fmla="*/ 747 w 460"/>
                  <a:gd name="T47" fmla="*/ 542 h 459"/>
                  <a:gd name="T48" fmla="*/ 752 w 460"/>
                  <a:gd name="T49" fmla="*/ 516 h 459"/>
                  <a:gd name="T50" fmla="*/ 736 w 460"/>
                  <a:gd name="T51" fmla="*/ 508 h 4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0"/>
                  <a:gd name="T79" fmla="*/ 0 h 459"/>
                  <a:gd name="T80" fmla="*/ 460 w 460"/>
                  <a:gd name="T81" fmla="*/ 459 h 4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0" h="459">
                    <a:moveTo>
                      <a:pt x="450" y="311"/>
                    </a:moveTo>
                    <a:lnTo>
                      <a:pt x="306" y="9"/>
                    </a:lnTo>
                    <a:lnTo>
                      <a:pt x="302" y="5"/>
                    </a:lnTo>
                    <a:lnTo>
                      <a:pt x="296" y="1"/>
                    </a:lnTo>
                    <a:lnTo>
                      <a:pt x="290" y="0"/>
                    </a:lnTo>
                    <a:lnTo>
                      <a:pt x="282" y="1"/>
                    </a:lnTo>
                    <a:lnTo>
                      <a:pt x="13" y="78"/>
                    </a:lnTo>
                    <a:lnTo>
                      <a:pt x="5" y="73"/>
                    </a:lnTo>
                    <a:lnTo>
                      <a:pt x="0" y="95"/>
                    </a:lnTo>
                    <a:lnTo>
                      <a:pt x="0" y="97"/>
                    </a:lnTo>
                    <a:lnTo>
                      <a:pt x="0" y="100"/>
                    </a:lnTo>
                    <a:lnTo>
                      <a:pt x="0" y="102"/>
                    </a:lnTo>
                    <a:lnTo>
                      <a:pt x="2" y="105"/>
                    </a:lnTo>
                    <a:lnTo>
                      <a:pt x="120" y="450"/>
                    </a:lnTo>
                    <a:lnTo>
                      <a:pt x="123" y="456"/>
                    </a:lnTo>
                    <a:lnTo>
                      <a:pt x="129" y="457"/>
                    </a:lnTo>
                    <a:lnTo>
                      <a:pt x="137" y="459"/>
                    </a:lnTo>
                    <a:lnTo>
                      <a:pt x="145" y="457"/>
                    </a:lnTo>
                    <a:lnTo>
                      <a:pt x="442" y="351"/>
                    </a:lnTo>
                    <a:lnTo>
                      <a:pt x="449" y="348"/>
                    </a:lnTo>
                    <a:lnTo>
                      <a:pt x="452" y="343"/>
                    </a:lnTo>
                    <a:lnTo>
                      <a:pt x="455" y="338"/>
                    </a:lnTo>
                    <a:lnTo>
                      <a:pt x="457" y="332"/>
                    </a:lnTo>
                    <a:lnTo>
                      <a:pt x="460" y="316"/>
                    </a:lnTo>
                    <a:lnTo>
                      <a:pt x="450" y="311"/>
                    </a:lnTo>
                    <a:close/>
                  </a:path>
                </a:pathLst>
              </a:custGeom>
              <a:solidFill>
                <a:srgbClr val="00B200"/>
              </a:solidFill>
              <a:ln w="9525">
                <a:noFill/>
                <a:round/>
                <a:headEnd/>
                <a:tailEnd/>
              </a:ln>
            </p:spPr>
            <p:txBody>
              <a:bodyPr/>
              <a:lstStyle/>
              <a:p>
                <a:endParaRPr lang="en-US" sz="1725"/>
              </a:p>
            </p:txBody>
          </p:sp>
          <p:sp>
            <p:nvSpPr>
              <p:cNvPr id="5159" name="Freeform 467"/>
              <p:cNvSpPr>
                <a:spLocks/>
              </p:cNvSpPr>
              <p:nvPr/>
            </p:nvSpPr>
            <p:spPr bwMode="auto">
              <a:xfrm>
                <a:off x="3298" y="3036"/>
                <a:ext cx="546" cy="437"/>
              </a:xfrm>
              <a:custGeom>
                <a:avLst/>
                <a:gdLst>
                  <a:gd name="T0" fmla="*/ 8 w 334"/>
                  <a:gd name="T1" fmla="*/ 0 h 267"/>
                  <a:gd name="T2" fmla="*/ 440 w 334"/>
                  <a:gd name="T3" fmla="*/ 5 h 267"/>
                  <a:gd name="T4" fmla="*/ 530 w 334"/>
                  <a:gd name="T5" fmla="*/ 195 h 267"/>
                  <a:gd name="T6" fmla="*/ 546 w 334"/>
                  <a:gd name="T7" fmla="*/ 203 h 267"/>
                  <a:gd name="T8" fmla="*/ 541 w 334"/>
                  <a:gd name="T9" fmla="*/ 229 h 267"/>
                  <a:gd name="T10" fmla="*/ 538 w 334"/>
                  <a:gd name="T11" fmla="*/ 239 h 267"/>
                  <a:gd name="T12" fmla="*/ 533 w 334"/>
                  <a:gd name="T13" fmla="*/ 247 h 267"/>
                  <a:gd name="T14" fmla="*/ 528 w 334"/>
                  <a:gd name="T15" fmla="*/ 255 h 267"/>
                  <a:gd name="T16" fmla="*/ 517 w 334"/>
                  <a:gd name="T17" fmla="*/ 260 h 267"/>
                  <a:gd name="T18" fmla="*/ 31 w 334"/>
                  <a:gd name="T19" fmla="*/ 434 h 267"/>
                  <a:gd name="T20" fmla="*/ 23 w 334"/>
                  <a:gd name="T21" fmla="*/ 437 h 267"/>
                  <a:gd name="T22" fmla="*/ 16 w 334"/>
                  <a:gd name="T23" fmla="*/ 437 h 267"/>
                  <a:gd name="T24" fmla="*/ 8 w 334"/>
                  <a:gd name="T25" fmla="*/ 437 h 267"/>
                  <a:gd name="T26" fmla="*/ 0 w 334"/>
                  <a:gd name="T27" fmla="*/ 434 h 267"/>
                  <a:gd name="T28" fmla="*/ 8 w 334"/>
                  <a:gd name="T29" fmla="*/ 0 h 2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4"/>
                  <a:gd name="T46" fmla="*/ 0 h 267"/>
                  <a:gd name="T47" fmla="*/ 334 w 334"/>
                  <a:gd name="T48" fmla="*/ 267 h 2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4" h="267">
                    <a:moveTo>
                      <a:pt x="5" y="0"/>
                    </a:moveTo>
                    <a:lnTo>
                      <a:pt x="269" y="3"/>
                    </a:lnTo>
                    <a:lnTo>
                      <a:pt x="324" y="119"/>
                    </a:lnTo>
                    <a:lnTo>
                      <a:pt x="334" y="124"/>
                    </a:lnTo>
                    <a:lnTo>
                      <a:pt x="331" y="140"/>
                    </a:lnTo>
                    <a:lnTo>
                      <a:pt x="329" y="146"/>
                    </a:lnTo>
                    <a:lnTo>
                      <a:pt x="326" y="151"/>
                    </a:lnTo>
                    <a:lnTo>
                      <a:pt x="323" y="156"/>
                    </a:lnTo>
                    <a:lnTo>
                      <a:pt x="316" y="159"/>
                    </a:lnTo>
                    <a:lnTo>
                      <a:pt x="19" y="265"/>
                    </a:lnTo>
                    <a:lnTo>
                      <a:pt x="14" y="267"/>
                    </a:lnTo>
                    <a:lnTo>
                      <a:pt x="10" y="267"/>
                    </a:lnTo>
                    <a:lnTo>
                      <a:pt x="5" y="267"/>
                    </a:lnTo>
                    <a:lnTo>
                      <a:pt x="0" y="265"/>
                    </a:lnTo>
                    <a:lnTo>
                      <a:pt x="5" y="0"/>
                    </a:lnTo>
                    <a:close/>
                  </a:path>
                </a:pathLst>
              </a:custGeom>
              <a:solidFill>
                <a:srgbClr val="00E500"/>
              </a:solidFill>
              <a:ln w="9525">
                <a:noFill/>
                <a:round/>
                <a:headEnd/>
                <a:tailEnd/>
              </a:ln>
            </p:spPr>
            <p:txBody>
              <a:bodyPr/>
              <a:lstStyle/>
              <a:p>
                <a:endParaRPr lang="en-US" sz="1725"/>
              </a:p>
            </p:txBody>
          </p:sp>
          <p:sp>
            <p:nvSpPr>
              <p:cNvPr id="5160" name="Freeform 468"/>
              <p:cNvSpPr>
                <a:spLocks/>
              </p:cNvSpPr>
              <p:nvPr/>
            </p:nvSpPr>
            <p:spPr bwMode="auto">
              <a:xfrm>
                <a:off x="3091" y="2683"/>
                <a:ext cx="763" cy="767"/>
              </a:xfrm>
              <a:custGeom>
                <a:avLst/>
                <a:gdLst>
                  <a:gd name="T0" fmla="*/ 761 w 467"/>
                  <a:gd name="T1" fmla="*/ 541 h 469"/>
                  <a:gd name="T2" fmla="*/ 511 w 467"/>
                  <a:gd name="T3" fmla="*/ 16 h 469"/>
                  <a:gd name="T4" fmla="*/ 503 w 467"/>
                  <a:gd name="T5" fmla="*/ 5 h 469"/>
                  <a:gd name="T6" fmla="*/ 495 w 467"/>
                  <a:gd name="T7" fmla="*/ 0 h 469"/>
                  <a:gd name="T8" fmla="*/ 484 w 467"/>
                  <a:gd name="T9" fmla="*/ 0 h 469"/>
                  <a:gd name="T10" fmla="*/ 471 w 467"/>
                  <a:gd name="T11" fmla="*/ 3 h 469"/>
                  <a:gd name="T12" fmla="*/ 23 w 467"/>
                  <a:gd name="T13" fmla="*/ 129 h 469"/>
                  <a:gd name="T14" fmla="*/ 10 w 467"/>
                  <a:gd name="T15" fmla="*/ 137 h 469"/>
                  <a:gd name="T16" fmla="*/ 2 w 467"/>
                  <a:gd name="T17" fmla="*/ 149 h 469"/>
                  <a:gd name="T18" fmla="*/ 0 w 467"/>
                  <a:gd name="T19" fmla="*/ 162 h 469"/>
                  <a:gd name="T20" fmla="*/ 2 w 467"/>
                  <a:gd name="T21" fmla="*/ 173 h 469"/>
                  <a:gd name="T22" fmla="*/ 199 w 467"/>
                  <a:gd name="T23" fmla="*/ 749 h 469"/>
                  <a:gd name="T24" fmla="*/ 204 w 467"/>
                  <a:gd name="T25" fmla="*/ 759 h 469"/>
                  <a:gd name="T26" fmla="*/ 216 w 467"/>
                  <a:gd name="T27" fmla="*/ 764 h 469"/>
                  <a:gd name="T28" fmla="*/ 229 w 467"/>
                  <a:gd name="T29" fmla="*/ 767 h 469"/>
                  <a:gd name="T30" fmla="*/ 243 w 467"/>
                  <a:gd name="T31" fmla="*/ 764 h 469"/>
                  <a:gd name="T32" fmla="*/ 740 w 467"/>
                  <a:gd name="T33" fmla="*/ 585 h 469"/>
                  <a:gd name="T34" fmla="*/ 753 w 467"/>
                  <a:gd name="T35" fmla="*/ 577 h 469"/>
                  <a:gd name="T36" fmla="*/ 761 w 467"/>
                  <a:gd name="T37" fmla="*/ 566 h 469"/>
                  <a:gd name="T38" fmla="*/ 763 w 467"/>
                  <a:gd name="T39" fmla="*/ 553 h 469"/>
                  <a:gd name="T40" fmla="*/ 761 w 467"/>
                  <a:gd name="T41" fmla="*/ 541 h 4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7"/>
                  <a:gd name="T64" fmla="*/ 0 h 469"/>
                  <a:gd name="T65" fmla="*/ 467 w 467"/>
                  <a:gd name="T66" fmla="*/ 469 h 4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7" h="469">
                    <a:moveTo>
                      <a:pt x="466" y="331"/>
                    </a:moveTo>
                    <a:lnTo>
                      <a:pt x="313" y="10"/>
                    </a:lnTo>
                    <a:lnTo>
                      <a:pt x="308" y="3"/>
                    </a:lnTo>
                    <a:lnTo>
                      <a:pt x="303" y="0"/>
                    </a:lnTo>
                    <a:lnTo>
                      <a:pt x="296" y="0"/>
                    </a:lnTo>
                    <a:lnTo>
                      <a:pt x="288" y="2"/>
                    </a:lnTo>
                    <a:lnTo>
                      <a:pt x="14" y="79"/>
                    </a:lnTo>
                    <a:lnTo>
                      <a:pt x="6" y="84"/>
                    </a:lnTo>
                    <a:lnTo>
                      <a:pt x="1" y="91"/>
                    </a:lnTo>
                    <a:lnTo>
                      <a:pt x="0" y="99"/>
                    </a:lnTo>
                    <a:lnTo>
                      <a:pt x="1" y="106"/>
                    </a:lnTo>
                    <a:lnTo>
                      <a:pt x="122" y="458"/>
                    </a:lnTo>
                    <a:lnTo>
                      <a:pt x="125" y="464"/>
                    </a:lnTo>
                    <a:lnTo>
                      <a:pt x="132" y="467"/>
                    </a:lnTo>
                    <a:lnTo>
                      <a:pt x="140" y="469"/>
                    </a:lnTo>
                    <a:lnTo>
                      <a:pt x="149" y="467"/>
                    </a:lnTo>
                    <a:lnTo>
                      <a:pt x="453" y="358"/>
                    </a:lnTo>
                    <a:lnTo>
                      <a:pt x="461" y="353"/>
                    </a:lnTo>
                    <a:lnTo>
                      <a:pt x="466" y="346"/>
                    </a:lnTo>
                    <a:lnTo>
                      <a:pt x="467" y="338"/>
                    </a:lnTo>
                    <a:lnTo>
                      <a:pt x="466" y="331"/>
                    </a:lnTo>
                    <a:close/>
                  </a:path>
                </a:pathLst>
              </a:custGeom>
              <a:solidFill>
                <a:srgbClr val="000000"/>
              </a:solidFill>
              <a:ln w="9525">
                <a:noFill/>
                <a:round/>
                <a:headEnd/>
                <a:tailEnd/>
              </a:ln>
            </p:spPr>
            <p:txBody>
              <a:bodyPr/>
              <a:lstStyle/>
              <a:p>
                <a:endParaRPr lang="en-US" sz="1725"/>
              </a:p>
            </p:txBody>
          </p:sp>
          <p:sp>
            <p:nvSpPr>
              <p:cNvPr id="5161" name="Freeform 469"/>
              <p:cNvSpPr>
                <a:spLocks/>
              </p:cNvSpPr>
              <p:nvPr/>
            </p:nvSpPr>
            <p:spPr bwMode="auto">
              <a:xfrm>
                <a:off x="3099" y="2691"/>
                <a:ext cx="747" cy="751"/>
              </a:xfrm>
              <a:custGeom>
                <a:avLst/>
                <a:gdLst>
                  <a:gd name="T0" fmla="*/ 745 w 457"/>
                  <a:gd name="T1" fmla="*/ 530 h 459"/>
                  <a:gd name="T2" fmla="*/ 500 w 457"/>
                  <a:gd name="T3" fmla="*/ 15 h 459"/>
                  <a:gd name="T4" fmla="*/ 494 w 457"/>
                  <a:gd name="T5" fmla="*/ 5 h 459"/>
                  <a:gd name="T6" fmla="*/ 485 w 457"/>
                  <a:gd name="T7" fmla="*/ 0 h 459"/>
                  <a:gd name="T8" fmla="*/ 472 w 457"/>
                  <a:gd name="T9" fmla="*/ 0 h 459"/>
                  <a:gd name="T10" fmla="*/ 463 w 457"/>
                  <a:gd name="T11" fmla="*/ 2 h 459"/>
                  <a:gd name="T12" fmla="*/ 23 w 457"/>
                  <a:gd name="T13" fmla="*/ 128 h 459"/>
                  <a:gd name="T14" fmla="*/ 13 w 457"/>
                  <a:gd name="T15" fmla="*/ 134 h 459"/>
                  <a:gd name="T16" fmla="*/ 5 w 457"/>
                  <a:gd name="T17" fmla="*/ 146 h 459"/>
                  <a:gd name="T18" fmla="*/ 0 w 457"/>
                  <a:gd name="T19" fmla="*/ 159 h 459"/>
                  <a:gd name="T20" fmla="*/ 2 w 457"/>
                  <a:gd name="T21" fmla="*/ 172 h 459"/>
                  <a:gd name="T22" fmla="*/ 196 w 457"/>
                  <a:gd name="T23" fmla="*/ 733 h 459"/>
                  <a:gd name="T24" fmla="*/ 203 w 457"/>
                  <a:gd name="T25" fmla="*/ 743 h 459"/>
                  <a:gd name="T26" fmla="*/ 212 w 457"/>
                  <a:gd name="T27" fmla="*/ 748 h 459"/>
                  <a:gd name="T28" fmla="*/ 222 w 457"/>
                  <a:gd name="T29" fmla="*/ 751 h 459"/>
                  <a:gd name="T30" fmla="*/ 235 w 457"/>
                  <a:gd name="T31" fmla="*/ 748 h 459"/>
                  <a:gd name="T32" fmla="*/ 724 w 457"/>
                  <a:gd name="T33" fmla="*/ 574 h 459"/>
                  <a:gd name="T34" fmla="*/ 737 w 457"/>
                  <a:gd name="T35" fmla="*/ 566 h 459"/>
                  <a:gd name="T36" fmla="*/ 745 w 457"/>
                  <a:gd name="T37" fmla="*/ 553 h 459"/>
                  <a:gd name="T38" fmla="*/ 747 w 457"/>
                  <a:gd name="T39" fmla="*/ 540 h 459"/>
                  <a:gd name="T40" fmla="*/ 745 w 457"/>
                  <a:gd name="T41" fmla="*/ 530 h 4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7"/>
                  <a:gd name="T64" fmla="*/ 0 h 459"/>
                  <a:gd name="T65" fmla="*/ 457 w 457"/>
                  <a:gd name="T66" fmla="*/ 459 h 4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7" h="459">
                    <a:moveTo>
                      <a:pt x="456" y="324"/>
                    </a:moveTo>
                    <a:lnTo>
                      <a:pt x="306" y="9"/>
                    </a:lnTo>
                    <a:lnTo>
                      <a:pt x="302" y="3"/>
                    </a:lnTo>
                    <a:lnTo>
                      <a:pt x="297" y="0"/>
                    </a:lnTo>
                    <a:lnTo>
                      <a:pt x="289" y="0"/>
                    </a:lnTo>
                    <a:lnTo>
                      <a:pt x="283" y="1"/>
                    </a:lnTo>
                    <a:lnTo>
                      <a:pt x="14" y="78"/>
                    </a:lnTo>
                    <a:lnTo>
                      <a:pt x="8" y="82"/>
                    </a:lnTo>
                    <a:lnTo>
                      <a:pt x="3" y="89"/>
                    </a:lnTo>
                    <a:lnTo>
                      <a:pt x="0" y="97"/>
                    </a:lnTo>
                    <a:lnTo>
                      <a:pt x="1" y="105"/>
                    </a:lnTo>
                    <a:lnTo>
                      <a:pt x="120" y="448"/>
                    </a:lnTo>
                    <a:lnTo>
                      <a:pt x="124" y="454"/>
                    </a:lnTo>
                    <a:lnTo>
                      <a:pt x="130" y="457"/>
                    </a:lnTo>
                    <a:lnTo>
                      <a:pt x="136" y="459"/>
                    </a:lnTo>
                    <a:lnTo>
                      <a:pt x="144" y="457"/>
                    </a:lnTo>
                    <a:lnTo>
                      <a:pt x="443" y="351"/>
                    </a:lnTo>
                    <a:lnTo>
                      <a:pt x="451" y="346"/>
                    </a:lnTo>
                    <a:lnTo>
                      <a:pt x="456" y="338"/>
                    </a:lnTo>
                    <a:lnTo>
                      <a:pt x="457" y="330"/>
                    </a:lnTo>
                    <a:lnTo>
                      <a:pt x="456" y="324"/>
                    </a:lnTo>
                    <a:close/>
                  </a:path>
                </a:pathLst>
              </a:custGeom>
              <a:solidFill>
                <a:srgbClr val="7FFF7F"/>
              </a:solidFill>
              <a:ln w="9525">
                <a:noFill/>
                <a:round/>
                <a:headEnd/>
                <a:tailEnd/>
              </a:ln>
            </p:spPr>
            <p:txBody>
              <a:bodyPr/>
              <a:lstStyle/>
              <a:p>
                <a:endParaRPr lang="en-US" sz="1725"/>
              </a:p>
            </p:txBody>
          </p:sp>
          <p:sp>
            <p:nvSpPr>
              <p:cNvPr id="5162" name="Freeform 470"/>
              <p:cNvSpPr>
                <a:spLocks/>
              </p:cNvSpPr>
              <p:nvPr/>
            </p:nvSpPr>
            <p:spPr bwMode="auto">
              <a:xfrm>
                <a:off x="3267" y="2213"/>
                <a:ext cx="211" cy="815"/>
              </a:xfrm>
              <a:custGeom>
                <a:avLst/>
                <a:gdLst>
                  <a:gd name="T0" fmla="*/ 39 w 129"/>
                  <a:gd name="T1" fmla="*/ 577 h 499"/>
                  <a:gd name="T2" fmla="*/ 44 w 129"/>
                  <a:gd name="T3" fmla="*/ 619 h 499"/>
                  <a:gd name="T4" fmla="*/ 54 w 129"/>
                  <a:gd name="T5" fmla="*/ 670 h 499"/>
                  <a:gd name="T6" fmla="*/ 72 w 129"/>
                  <a:gd name="T7" fmla="*/ 720 h 499"/>
                  <a:gd name="T8" fmla="*/ 97 w 129"/>
                  <a:gd name="T9" fmla="*/ 753 h 499"/>
                  <a:gd name="T10" fmla="*/ 116 w 129"/>
                  <a:gd name="T11" fmla="*/ 779 h 499"/>
                  <a:gd name="T12" fmla="*/ 141 w 129"/>
                  <a:gd name="T13" fmla="*/ 795 h 499"/>
                  <a:gd name="T14" fmla="*/ 167 w 129"/>
                  <a:gd name="T15" fmla="*/ 805 h 499"/>
                  <a:gd name="T16" fmla="*/ 172 w 129"/>
                  <a:gd name="T17" fmla="*/ 808 h 499"/>
                  <a:gd name="T18" fmla="*/ 155 w 129"/>
                  <a:gd name="T19" fmla="*/ 815 h 499"/>
                  <a:gd name="T20" fmla="*/ 136 w 129"/>
                  <a:gd name="T21" fmla="*/ 815 h 499"/>
                  <a:gd name="T22" fmla="*/ 106 w 129"/>
                  <a:gd name="T23" fmla="*/ 808 h 499"/>
                  <a:gd name="T24" fmla="*/ 80 w 129"/>
                  <a:gd name="T25" fmla="*/ 789 h 499"/>
                  <a:gd name="T26" fmla="*/ 57 w 129"/>
                  <a:gd name="T27" fmla="*/ 761 h 499"/>
                  <a:gd name="T28" fmla="*/ 39 w 129"/>
                  <a:gd name="T29" fmla="*/ 730 h 499"/>
                  <a:gd name="T30" fmla="*/ 23 w 129"/>
                  <a:gd name="T31" fmla="*/ 699 h 499"/>
                  <a:gd name="T32" fmla="*/ 15 w 129"/>
                  <a:gd name="T33" fmla="*/ 673 h 499"/>
                  <a:gd name="T34" fmla="*/ 8 w 129"/>
                  <a:gd name="T35" fmla="*/ 652 h 499"/>
                  <a:gd name="T36" fmla="*/ 3 w 129"/>
                  <a:gd name="T37" fmla="*/ 621 h 499"/>
                  <a:gd name="T38" fmla="*/ 0 w 129"/>
                  <a:gd name="T39" fmla="*/ 577 h 499"/>
                  <a:gd name="T40" fmla="*/ 5 w 129"/>
                  <a:gd name="T41" fmla="*/ 532 h 499"/>
                  <a:gd name="T42" fmla="*/ 15 w 129"/>
                  <a:gd name="T43" fmla="*/ 492 h 499"/>
                  <a:gd name="T44" fmla="*/ 36 w 129"/>
                  <a:gd name="T45" fmla="*/ 443 h 499"/>
                  <a:gd name="T46" fmla="*/ 72 w 129"/>
                  <a:gd name="T47" fmla="*/ 382 h 499"/>
                  <a:gd name="T48" fmla="*/ 105 w 129"/>
                  <a:gd name="T49" fmla="*/ 338 h 499"/>
                  <a:gd name="T50" fmla="*/ 124 w 129"/>
                  <a:gd name="T51" fmla="*/ 304 h 499"/>
                  <a:gd name="T52" fmla="*/ 142 w 129"/>
                  <a:gd name="T53" fmla="*/ 260 h 499"/>
                  <a:gd name="T54" fmla="*/ 159 w 129"/>
                  <a:gd name="T55" fmla="*/ 211 h 499"/>
                  <a:gd name="T56" fmla="*/ 172 w 129"/>
                  <a:gd name="T57" fmla="*/ 140 h 499"/>
                  <a:gd name="T58" fmla="*/ 168 w 129"/>
                  <a:gd name="T59" fmla="*/ 57 h 499"/>
                  <a:gd name="T60" fmla="*/ 155 w 129"/>
                  <a:gd name="T61" fmla="*/ 20 h 499"/>
                  <a:gd name="T62" fmla="*/ 155 w 129"/>
                  <a:gd name="T63" fmla="*/ 7 h 499"/>
                  <a:gd name="T64" fmla="*/ 160 w 129"/>
                  <a:gd name="T65" fmla="*/ 3 h 499"/>
                  <a:gd name="T66" fmla="*/ 173 w 129"/>
                  <a:gd name="T67" fmla="*/ 11 h 499"/>
                  <a:gd name="T68" fmla="*/ 195 w 129"/>
                  <a:gd name="T69" fmla="*/ 39 h 499"/>
                  <a:gd name="T70" fmla="*/ 211 w 129"/>
                  <a:gd name="T71" fmla="*/ 109 h 499"/>
                  <a:gd name="T72" fmla="*/ 208 w 129"/>
                  <a:gd name="T73" fmla="*/ 176 h 499"/>
                  <a:gd name="T74" fmla="*/ 198 w 129"/>
                  <a:gd name="T75" fmla="*/ 224 h 499"/>
                  <a:gd name="T76" fmla="*/ 186 w 129"/>
                  <a:gd name="T77" fmla="*/ 266 h 499"/>
                  <a:gd name="T78" fmla="*/ 173 w 129"/>
                  <a:gd name="T79" fmla="*/ 297 h 499"/>
                  <a:gd name="T80" fmla="*/ 155 w 129"/>
                  <a:gd name="T81" fmla="*/ 333 h 499"/>
                  <a:gd name="T82" fmla="*/ 132 w 129"/>
                  <a:gd name="T83" fmla="*/ 372 h 499"/>
                  <a:gd name="T84" fmla="*/ 116 w 129"/>
                  <a:gd name="T85" fmla="*/ 395 h 499"/>
                  <a:gd name="T86" fmla="*/ 105 w 129"/>
                  <a:gd name="T87" fmla="*/ 410 h 499"/>
                  <a:gd name="T88" fmla="*/ 88 w 129"/>
                  <a:gd name="T89" fmla="*/ 431 h 499"/>
                  <a:gd name="T90" fmla="*/ 65 w 129"/>
                  <a:gd name="T91" fmla="*/ 465 h 499"/>
                  <a:gd name="T92" fmla="*/ 52 w 129"/>
                  <a:gd name="T93" fmla="*/ 497 h 499"/>
                  <a:gd name="T94" fmla="*/ 41 w 129"/>
                  <a:gd name="T95" fmla="*/ 537 h 4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9"/>
                  <a:gd name="T145" fmla="*/ 0 h 499"/>
                  <a:gd name="T146" fmla="*/ 129 w 129"/>
                  <a:gd name="T147" fmla="*/ 499 h 4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9" h="499">
                    <a:moveTo>
                      <a:pt x="24" y="339"/>
                    </a:moveTo>
                    <a:lnTo>
                      <a:pt x="24" y="353"/>
                    </a:lnTo>
                    <a:lnTo>
                      <a:pt x="24" y="366"/>
                    </a:lnTo>
                    <a:lnTo>
                      <a:pt x="27" y="379"/>
                    </a:lnTo>
                    <a:lnTo>
                      <a:pt x="29" y="393"/>
                    </a:lnTo>
                    <a:lnTo>
                      <a:pt x="33" y="410"/>
                    </a:lnTo>
                    <a:lnTo>
                      <a:pt x="38" y="426"/>
                    </a:lnTo>
                    <a:lnTo>
                      <a:pt x="44" y="441"/>
                    </a:lnTo>
                    <a:lnTo>
                      <a:pt x="52" y="453"/>
                    </a:lnTo>
                    <a:lnTo>
                      <a:pt x="59" y="461"/>
                    </a:lnTo>
                    <a:lnTo>
                      <a:pt x="65" y="469"/>
                    </a:lnTo>
                    <a:lnTo>
                      <a:pt x="71" y="477"/>
                    </a:lnTo>
                    <a:lnTo>
                      <a:pt x="79" y="482"/>
                    </a:lnTo>
                    <a:lnTo>
                      <a:pt x="86" y="487"/>
                    </a:lnTo>
                    <a:lnTo>
                      <a:pt x="94" y="490"/>
                    </a:lnTo>
                    <a:lnTo>
                      <a:pt x="102" y="493"/>
                    </a:lnTo>
                    <a:lnTo>
                      <a:pt x="110" y="493"/>
                    </a:lnTo>
                    <a:lnTo>
                      <a:pt x="105" y="495"/>
                    </a:lnTo>
                    <a:lnTo>
                      <a:pt x="100" y="496"/>
                    </a:lnTo>
                    <a:lnTo>
                      <a:pt x="95" y="499"/>
                    </a:lnTo>
                    <a:lnTo>
                      <a:pt x="91" y="499"/>
                    </a:lnTo>
                    <a:lnTo>
                      <a:pt x="83" y="499"/>
                    </a:lnTo>
                    <a:lnTo>
                      <a:pt x="75" y="498"/>
                    </a:lnTo>
                    <a:lnTo>
                      <a:pt x="65" y="495"/>
                    </a:lnTo>
                    <a:lnTo>
                      <a:pt x="57" y="490"/>
                    </a:lnTo>
                    <a:lnTo>
                      <a:pt x="49" y="483"/>
                    </a:lnTo>
                    <a:lnTo>
                      <a:pt x="43" y="476"/>
                    </a:lnTo>
                    <a:lnTo>
                      <a:pt x="35" y="466"/>
                    </a:lnTo>
                    <a:lnTo>
                      <a:pt x="29" y="456"/>
                    </a:lnTo>
                    <a:lnTo>
                      <a:pt x="24" y="447"/>
                    </a:lnTo>
                    <a:lnTo>
                      <a:pt x="19" y="437"/>
                    </a:lnTo>
                    <a:lnTo>
                      <a:pt x="14" y="428"/>
                    </a:lnTo>
                    <a:lnTo>
                      <a:pt x="11" y="417"/>
                    </a:lnTo>
                    <a:lnTo>
                      <a:pt x="9" y="412"/>
                    </a:lnTo>
                    <a:lnTo>
                      <a:pt x="6" y="406"/>
                    </a:lnTo>
                    <a:lnTo>
                      <a:pt x="5" y="399"/>
                    </a:lnTo>
                    <a:lnTo>
                      <a:pt x="3" y="393"/>
                    </a:lnTo>
                    <a:lnTo>
                      <a:pt x="2" y="380"/>
                    </a:lnTo>
                    <a:lnTo>
                      <a:pt x="0" y="367"/>
                    </a:lnTo>
                    <a:lnTo>
                      <a:pt x="0" y="353"/>
                    </a:lnTo>
                    <a:lnTo>
                      <a:pt x="0" y="340"/>
                    </a:lnTo>
                    <a:lnTo>
                      <a:pt x="3" y="326"/>
                    </a:lnTo>
                    <a:lnTo>
                      <a:pt x="6" y="313"/>
                    </a:lnTo>
                    <a:lnTo>
                      <a:pt x="9" y="301"/>
                    </a:lnTo>
                    <a:lnTo>
                      <a:pt x="14" y="290"/>
                    </a:lnTo>
                    <a:lnTo>
                      <a:pt x="22" y="271"/>
                    </a:lnTo>
                    <a:lnTo>
                      <a:pt x="33" y="253"/>
                    </a:lnTo>
                    <a:lnTo>
                      <a:pt x="44" y="234"/>
                    </a:lnTo>
                    <a:lnTo>
                      <a:pt x="57" y="217"/>
                    </a:lnTo>
                    <a:lnTo>
                      <a:pt x="64" y="207"/>
                    </a:lnTo>
                    <a:lnTo>
                      <a:pt x="70" y="196"/>
                    </a:lnTo>
                    <a:lnTo>
                      <a:pt x="76" y="186"/>
                    </a:lnTo>
                    <a:lnTo>
                      <a:pt x="81" y="175"/>
                    </a:lnTo>
                    <a:lnTo>
                      <a:pt x="87" y="159"/>
                    </a:lnTo>
                    <a:lnTo>
                      <a:pt x="94" y="145"/>
                    </a:lnTo>
                    <a:lnTo>
                      <a:pt x="97" y="129"/>
                    </a:lnTo>
                    <a:lnTo>
                      <a:pt x="100" y="115"/>
                    </a:lnTo>
                    <a:lnTo>
                      <a:pt x="105" y="86"/>
                    </a:lnTo>
                    <a:lnTo>
                      <a:pt x="106" y="59"/>
                    </a:lnTo>
                    <a:lnTo>
                      <a:pt x="103" y="35"/>
                    </a:lnTo>
                    <a:lnTo>
                      <a:pt x="97" y="16"/>
                    </a:lnTo>
                    <a:lnTo>
                      <a:pt x="95" y="12"/>
                    </a:lnTo>
                    <a:lnTo>
                      <a:pt x="95" y="8"/>
                    </a:lnTo>
                    <a:lnTo>
                      <a:pt x="95" y="4"/>
                    </a:lnTo>
                    <a:lnTo>
                      <a:pt x="94" y="0"/>
                    </a:lnTo>
                    <a:lnTo>
                      <a:pt x="98" y="2"/>
                    </a:lnTo>
                    <a:lnTo>
                      <a:pt x="102" y="4"/>
                    </a:lnTo>
                    <a:lnTo>
                      <a:pt x="106" y="7"/>
                    </a:lnTo>
                    <a:lnTo>
                      <a:pt x="110" y="10"/>
                    </a:lnTo>
                    <a:lnTo>
                      <a:pt x="119" y="24"/>
                    </a:lnTo>
                    <a:lnTo>
                      <a:pt x="127" y="43"/>
                    </a:lnTo>
                    <a:lnTo>
                      <a:pt x="129" y="67"/>
                    </a:lnTo>
                    <a:lnTo>
                      <a:pt x="129" y="94"/>
                    </a:lnTo>
                    <a:lnTo>
                      <a:pt x="127" y="108"/>
                    </a:lnTo>
                    <a:lnTo>
                      <a:pt x="124" y="123"/>
                    </a:lnTo>
                    <a:lnTo>
                      <a:pt x="121" y="137"/>
                    </a:lnTo>
                    <a:lnTo>
                      <a:pt x="118" y="153"/>
                    </a:lnTo>
                    <a:lnTo>
                      <a:pt x="114" y="163"/>
                    </a:lnTo>
                    <a:lnTo>
                      <a:pt x="110" y="172"/>
                    </a:lnTo>
                    <a:lnTo>
                      <a:pt x="106" y="182"/>
                    </a:lnTo>
                    <a:lnTo>
                      <a:pt x="102" y="191"/>
                    </a:lnTo>
                    <a:lnTo>
                      <a:pt x="95" y="204"/>
                    </a:lnTo>
                    <a:lnTo>
                      <a:pt x="89" y="217"/>
                    </a:lnTo>
                    <a:lnTo>
                      <a:pt x="81" y="228"/>
                    </a:lnTo>
                    <a:lnTo>
                      <a:pt x="75" y="237"/>
                    </a:lnTo>
                    <a:lnTo>
                      <a:pt x="71" y="242"/>
                    </a:lnTo>
                    <a:lnTo>
                      <a:pt x="67" y="247"/>
                    </a:lnTo>
                    <a:lnTo>
                      <a:pt x="64" y="251"/>
                    </a:lnTo>
                    <a:lnTo>
                      <a:pt x="60" y="255"/>
                    </a:lnTo>
                    <a:lnTo>
                      <a:pt x="54" y="264"/>
                    </a:lnTo>
                    <a:lnTo>
                      <a:pt x="46" y="274"/>
                    </a:lnTo>
                    <a:lnTo>
                      <a:pt x="40" y="285"/>
                    </a:lnTo>
                    <a:lnTo>
                      <a:pt x="35" y="296"/>
                    </a:lnTo>
                    <a:lnTo>
                      <a:pt x="32" y="304"/>
                    </a:lnTo>
                    <a:lnTo>
                      <a:pt x="29" y="317"/>
                    </a:lnTo>
                    <a:lnTo>
                      <a:pt x="25" y="329"/>
                    </a:lnTo>
                    <a:lnTo>
                      <a:pt x="24" y="339"/>
                    </a:lnTo>
                    <a:close/>
                  </a:path>
                </a:pathLst>
              </a:custGeom>
              <a:solidFill>
                <a:srgbClr val="000000"/>
              </a:solidFill>
              <a:ln w="9525">
                <a:noFill/>
                <a:round/>
                <a:headEnd/>
                <a:tailEnd/>
              </a:ln>
            </p:spPr>
            <p:txBody>
              <a:bodyPr/>
              <a:lstStyle/>
              <a:p>
                <a:endParaRPr lang="en-US" sz="1725"/>
              </a:p>
            </p:txBody>
          </p:sp>
          <p:sp>
            <p:nvSpPr>
              <p:cNvPr id="5163" name="Freeform 471"/>
              <p:cNvSpPr>
                <a:spLocks/>
              </p:cNvSpPr>
              <p:nvPr/>
            </p:nvSpPr>
            <p:spPr bwMode="auto">
              <a:xfrm>
                <a:off x="3275" y="2603"/>
                <a:ext cx="141" cy="412"/>
              </a:xfrm>
              <a:custGeom>
                <a:avLst/>
                <a:gdLst>
                  <a:gd name="T0" fmla="*/ 31 w 86"/>
                  <a:gd name="T1" fmla="*/ 234 h 252"/>
                  <a:gd name="T2" fmla="*/ 33 w 86"/>
                  <a:gd name="T3" fmla="*/ 252 h 252"/>
                  <a:gd name="T4" fmla="*/ 36 w 86"/>
                  <a:gd name="T5" fmla="*/ 270 h 252"/>
                  <a:gd name="T6" fmla="*/ 41 w 86"/>
                  <a:gd name="T7" fmla="*/ 288 h 252"/>
                  <a:gd name="T8" fmla="*/ 49 w 86"/>
                  <a:gd name="T9" fmla="*/ 306 h 252"/>
                  <a:gd name="T10" fmla="*/ 57 w 86"/>
                  <a:gd name="T11" fmla="*/ 327 h 252"/>
                  <a:gd name="T12" fmla="*/ 67 w 86"/>
                  <a:gd name="T13" fmla="*/ 345 h 252"/>
                  <a:gd name="T14" fmla="*/ 77 w 86"/>
                  <a:gd name="T15" fmla="*/ 361 h 252"/>
                  <a:gd name="T16" fmla="*/ 90 w 86"/>
                  <a:gd name="T17" fmla="*/ 376 h 252"/>
                  <a:gd name="T18" fmla="*/ 103 w 86"/>
                  <a:gd name="T19" fmla="*/ 389 h 252"/>
                  <a:gd name="T20" fmla="*/ 116 w 86"/>
                  <a:gd name="T21" fmla="*/ 397 h 252"/>
                  <a:gd name="T22" fmla="*/ 130 w 86"/>
                  <a:gd name="T23" fmla="*/ 402 h 252"/>
                  <a:gd name="T24" fmla="*/ 141 w 86"/>
                  <a:gd name="T25" fmla="*/ 405 h 252"/>
                  <a:gd name="T26" fmla="*/ 134 w 86"/>
                  <a:gd name="T27" fmla="*/ 407 h 252"/>
                  <a:gd name="T28" fmla="*/ 128 w 86"/>
                  <a:gd name="T29" fmla="*/ 410 h 252"/>
                  <a:gd name="T30" fmla="*/ 121 w 86"/>
                  <a:gd name="T31" fmla="*/ 412 h 252"/>
                  <a:gd name="T32" fmla="*/ 116 w 86"/>
                  <a:gd name="T33" fmla="*/ 412 h 252"/>
                  <a:gd name="T34" fmla="*/ 103 w 86"/>
                  <a:gd name="T35" fmla="*/ 412 h 252"/>
                  <a:gd name="T36" fmla="*/ 93 w 86"/>
                  <a:gd name="T37" fmla="*/ 405 h 252"/>
                  <a:gd name="T38" fmla="*/ 80 w 86"/>
                  <a:gd name="T39" fmla="*/ 397 h 252"/>
                  <a:gd name="T40" fmla="*/ 67 w 86"/>
                  <a:gd name="T41" fmla="*/ 384 h 252"/>
                  <a:gd name="T42" fmla="*/ 54 w 86"/>
                  <a:gd name="T43" fmla="*/ 371 h 252"/>
                  <a:gd name="T44" fmla="*/ 44 w 86"/>
                  <a:gd name="T45" fmla="*/ 353 h 252"/>
                  <a:gd name="T46" fmla="*/ 33 w 86"/>
                  <a:gd name="T47" fmla="*/ 335 h 252"/>
                  <a:gd name="T48" fmla="*/ 26 w 86"/>
                  <a:gd name="T49" fmla="*/ 317 h 252"/>
                  <a:gd name="T50" fmla="*/ 20 w 86"/>
                  <a:gd name="T51" fmla="*/ 301 h 252"/>
                  <a:gd name="T52" fmla="*/ 13 w 86"/>
                  <a:gd name="T53" fmla="*/ 283 h 252"/>
                  <a:gd name="T54" fmla="*/ 7 w 86"/>
                  <a:gd name="T55" fmla="*/ 262 h 252"/>
                  <a:gd name="T56" fmla="*/ 2 w 86"/>
                  <a:gd name="T57" fmla="*/ 242 h 252"/>
                  <a:gd name="T58" fmla="*/ 0 w 86"/>
                  <a:gd name="T59" fmla="*/ 217 h 252"/>
                  <a:gd name="T60" fmla="*/ 0 w 86"/>
                  <a:gd name="T61" fmla="*/ 195 h 252"/>
                  <a:gd name="T62" fmla="*/ 0 w 86"/>
                  <a:gd name="T63" fmla="*/ 165 h 252"/>
                  <a:gd name="T64" fmla="*/ 5 w 86"/>
                  <a:gd name="T65" fmla="*/ 141 h 252"/>
                  <a:gd name="T66" fmla="*/ 13 w 86"/>
                  <a:gd name="T67" fmla="*/ 103 h 252"/>
                  <a:gd name="T68" fmla="*/ 28 w 86"/>
                  <a:gd name="T69" fmla="*/ 65 h 252"/>
                  <a:gd name="T70" fmla="*/ 49 w 86"/>
                  <a:gd name="T71" fmla="*/ 28 h 252"/>
                  <a:gd name="T72" fmla="*/ 72 w 86"/>
                  <a:gd name="T73" fmla="*/ 0 h 252"/>
                  <a:gd name="T74" fmla="*/ 75 w 86"/>
                  <a:gd name="T75" fmla="*/ 0 h 252"/>
                  <a:gd name="T76" fmla="*/ 77 w 86"/>
                  <a:gd name="T77" fmla="*/ 0 h 252"/>
                  <a:gd name="T78" fmla="*/ 80 w 86"/>
                  <a:gd name="T79" fmla="*/ 0 h 252"/>
                  <a:gd name="T80" fmla="*/ 84 w 86"/>
                  <a:gd name="T81" fmla="*/ 2 h 252"/>
                  <a:gd name="T82" fmla="*/ 85 w 86"/>
                  <a:gd name="T83" fmla="*/ 5 h 252"/>
                  <a:gd name="T84" fmla="*/ 85 w 86"/>
                  <a:gd name="T85" fmla="*/ 8 h 252"/>
                  <a:gd name="T86" fmla="*/ 85 w 86"/>
                  <a:gd name="T87" fmla="*/ 13 h 252"/>
                  <a:gd name="T88" fmla="*/ 85 w 86"/>
                  <a:gd name="T89" fmla="*/ 15 h 252"/>
                  <a:gd name="T90" fmla="*/ 75 w 86"/>
                  <a:gd name="T91" fmla="*/ 28 h 252"/>
                  <a:gd name="T92" fmla="*/ 67 w 86"/>
                  <a:gd name="T93" fmla="*/ 41 h 252"/>
                  <a:gd name="T94" fmla="*/ 57 w 86"/>
                  <a:gd name="T95" fmla="*/ 57 h 252"/>
                  <a:gd name="T96" fmla="*/ 49 w 86"/>
                  <a:gd name="T97" fmla="*/ 72 h 252"/>
                  <a:gd name="T98" fmla="*/ 44 w 86"/>
                  <a:gd name="T99" fmla="*/ 88 h 252"/>
                  <a:gd name="T100" fmla="*/ 39 w 86"/>
                  <a:gd name="T101" fmla="*/ 106 h 252"/>
                  <a:gd name="T102" fmla="*/ 31 w 86"/>
                  <a:gd name="T103" fmla="*/ 124 h 252"/>
                  <a:gd name="T104" fmla="*/ 28 w 86"/>
                  <a:gd name="T105" fmla="*/ 142 h 252"/>
                  <a:gd name="T106" fmla="*/ 26 w 86"/>
                  <a:gd name="T107" fmla="*/ 163 h 252"/>
                  <a:gd name="T108" fmla="*/ 26 w 86"/>
                  <a:gd name="T109" fmla="*/ 186 h 252"/>
                  <a:gd name="T110" fmla="*/ 28 w 86"/>
                  <a:gd name="T111" fmla="*/ 213 h 252"/>
                  <a:gd name="T112" fmla="*/ 31 w 86"/>
                  <a:gd name="T113" fmla="*/ 234 h 2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6"/>
                  <a:gd name="T172" fmla="*/ 0 h 252"/>
                  <a:gd name="T173" fmla="*/ 86 w 86"/>
                  <a:gd name="T174" fmla="*/ 252 h 2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6" h="252">
                    <a:moveTo>
                      <a:pt x="19" y="143"/>
                    </a:moveTo>
                    <a:lnTo>
                      <a:pt x="20" y="154"/>
                    </a:lnTo>
                    <a:lnTo>
                      <a:pt x="22" y="165"/>
                    </a:lnTo>
                    <a:lnTo>
                      <a:pt x="25" y="176"/>
                    </a:lnTo>
                    <a:lnTo>
                      <a:pt x="30" y="187"/>
                    </a:lnTo>
                    <a:lnTo>
                      <a:pt x="35" y="200"/>
                    </a:lnTo>
                    <a:lnTo>
                      <a:pt x="41" y="211"/>
                    </a:lnTo>
                    <a:lnTo>
                      <a:pt x="47" y="221"/>
                    </a:lnTo>
                    <a:lnTo>
                      <a:pt x="55" y="230"/>
                    </a:lnTo>
                    <a:lnTo>
                      <a:pt x="63" y="238"/>
                    </a:lnTo>
                    <a:lnTo>
                      <a:pt x="71" y="243"/>
                    </a:lnTo>
                    <a:lnTo>
                      <a:pt x="79" y="246"/>
                    </a:lnTo>
                    <a:lnTo>
                      <a:pt x="86" y="248"/>
                    </a:lnTo>
                    <a:lnTo>
                      <a:pt x="82" y="249"/>
                    </a:lnTo>
                    <a:lnTo>
                      <a:pt x="78" y="251"/>
                    </a:lnTo>
                    <a:lnTo>
                      <a:pt x="74" y="252"/>
                    </a:lnTo>
                    <a:lnTo>
                      <a:pt x="71" y="252"/>
                    </a:lnTo>
                    <a:lnTo>
                      <a:pt x="63" y="252"/>
                    </a:lnTo>
                    <a:lnTo>
                      <a:pt x="57" y="248"/>
                    </a:lnTo>
                    <a:lnTo>
                      <a:pt x="49" y="243"/>
                    </a:lnTo>
                    <a:lnTo>
                      <a:pt x="41" y="235"/>
                    </a:lnTo>
                    <a:lnTo>
                      <a:pt x="33" y="227"/>
                    </a:lnTo>
                    <a:lnTo>
                      <a:pt x="27" y="216"/>
                    </a:lnTo>
                    <a:lnTo>
                      <a:pt x="20" y="205"/>
                    </a:lnTo>
                    <a:lnTo>
                      <a:pt x="16" y="194"/>
                    </a:lnTo>
                    <a:lnTo>
                      <a:pt x="12" y="184"/>
                    </a:lnTo>
                    <a:lnTo>
                      <a:pt x="8" y="173"/>
                    </a:lnTo>
                    <a:lnTo>
                      <a:pt x="4" y="160"/>
                    </a:lnTo>
                    <a:lnTo>
                      <a:pt x="1" y="148"/>
                    </a:lnTo>
                    <a:lnTo>
                      <a:pt x="0" y="133"/>
                    </a:lnTo>
                    <a:lnTo>
                      <a:pt x="0" y="119"/>
                    </a:lnTo>
                    <a:lnTo>
                      <a:pt x="0" y="101"/>
                    </a:lnTo>
                    <a:lnTo>
                      <a:pt x="3" y="86"/>
                    </a:lnTo>
                    <a:lnTo>
                      <a:pt x="8" y="63"/>
                    </a:lnTo>
                    <a:lnTo>
                      <a:pt x="17" y="40"/>
                    </a:lnTo>
                    <a:lnTo>
                      <a:pt x="30" y="17"/>
                    </a:lnTo>
                    <a:lnTo>
                      <a:pt x="44" y="0"/>
                    </a:lnTo>
                    <a:lnTo>
                      <a:pt x="46" y="0"/>
                    </a:lnTo>
                    <a:lnTo>
                      <a:pt x="47" y="0"/>
                    </a:lnTo>
                    <a:lnTo>
                      <a:pt x="49" y="0"/>
                    </a:lnTo>
                    <a:lnTo>
                      <a:pt x="51" y="1"/>
                    </a:lnTo>
                    <a:lnTo>
                      <a:pt x="52" y="3"/>
                    </a:lnTo>
                    <a:lnTo>
                      <a:pt x="52" y="5"/>
                    </a:lnTo>
                    <a:lnTo>
                      <a:pt x="52" y="8"/>
                    </a:lnTo>
                    <a:lnTo>
                      <a:pt x="52" y="9"/>
                    </a:lnTo>
                    <a:lnTo>
                      <a:pt x="46" y="17"/>
                    </a:lnTo>
                    <a:lnTo>
                      <a:pt x="41" y="25"/>
                    </a:lnTo>
                    <a:lnTo>
                      <a:pt x="35" y="35"/>
                    </a:lnTo>
                    <a:lnTo>
                      <a:pt x="30" y="44"/>
                    </a:lnTo>
                    <a:lnTo>
                      <a:pt x="27" y="54"/>
                    </a:lnTo>
                    <a:lnTo>
                      <a:pt x="24" y="65"/>
                    </a:lnTo>
                    <a:lnTo>
                      <a:pt x="19" y="76"/>
                    </a:lnTo>
                    <a:lnTo>
                      <a:pt x="17" y="87"/>
                    </a:lnTo>
                    <a:lnTo>
                      <a:pt x="16" y="100"/>
                    </a:lnTo>
                    <a:lnTo>
                      <a:pt x="16" y="114"/>
                    </a:lnTo>
                    <a:lnTo>
                      <a:pt x="17" y="130"/>
                    </a:lnTo>
                    <a:lnTo>
                      <a:pt x="19" y="143"/>
                    </a:lnTo>
                    <a:close/>
                  </a:path>
                </a:pathLst>
              </a:custGeom>
              <a:solidFill>
                <a:srgbClr val="FFFFCE"/>
              </a:solidFill>
              <a:ln w="9525">
                <a:noFill/>
                <a:round/>
                <a:headEnd/>
                <a:tailEnd/>
              </a:ln>
            </p:spPr>
            <p:txBody>
              <a:bodyPr/>
              <a:lstStyle/>
              <a:p>
                <a:endParaRPr lang="en-US" sz="1725"/>
              </a:p>
            </p:txBody>
          </p:sp>
          <p:sp>
            <p:nvSpPr>
              <p:cNvPr id="5164" name="Freeform 472"/>
              <p:cNvSpPr>
                <a:spLocks/>
              </p:cNvSpPr>
              <p:nvPr/>
            </p:nvSpPr>
            <p:spPr bwMode="auto">
              <a:xfrm>
                <a:off x="3346" y="2237"/>
                <a:ext cx="127" cy="389"/>
              </a:xfrm>
              <a:custGeom>
                <a:avLst/>
                <a:gdLst>
                  <a:gd name="T0" fmla="*/ 2 w 78"/>
                  <a:gd name="T1" fmla="*/ 363 h 238"/>
                  <a:gd name="T2" fmla="*/ 15 w 78"/>
                  <a:gd name="T3" fmla="*/ 348 h 238"/>
                  <a:gd name="T4" fmla="*/ 26 w 78"/>
                  <a:gd name="T5" fmla="*/ 332 h 238"/>
                  <a:gd name="T6" fmla="*/ 37 w 78"/>
                  <a:gd name="T7" fmla="*/ 314 h 238"/>
                  <a:gd name="T8" fmla="*/ 46 w 78"/>
                  <a:gd name="T9" fmla="*/ 293 h 238"/>
                  <a:gd name="T10" fmla="*/ 57 w 78"/>
                  <a:gd name="T11" fmla="*/ 273 h 238"/>
                  <a:gd name="T12" fmla="*/ 67 w 78"/>
                  <a:gd name="T13" fmla="*/ 248 h 238"/>
                  <a:gd name="T14" fmla="*/ 77 w 78"/>
                  <a:gd name="T15" fmla="*/ 226 h 238"/>
                  <a:gd name="T16" fmla="*/ 88 w 78"/>
                  <a:gd name="T17" fmla="*/ 199 h 238"/>
                  <a:gd name="T18" fmla="*/ 101 w 78"/>
                  <a:gd name="T19" fmla="*/ 141 h 238"/>
                  <a:gd name="T20" fmla="*/ 106 w 78"/>
                  <a:gd name="T21" fmla="*/ 80 h 238"/>
                  <a:gd name="T22" fmla="*/ 101 w 78"/>
                  <a:gd name="T23" fmla="*/ 31 h 238"/>
                  <a:gd name="T24" fmla="*/ 90 w 78"/>
                  <a:gd name="T25" fmla="*/ 0 h 238"/>
                  <a:gd name="T26" fmla="*/ 93 w 78"/>
                  <a:gd name="T27" fmla="*/ 2 h 238"/>
                  <a:gd name="T28" fmla="*/ 101 w 78"/>
                  <a:gd name="T29" fmla="*/ 5 h 238"/>
                  <a:gd name="T30" fmla="*/ 106 w 78"/>
                  <a:gd name="T31" fmla="*/ 10 h 238"/>
                  <a:gd name="T32" fmla="*/ 111 w 78"/>
                  <a:gd name="T33" fmla="*/ 13 h 238"/>
                  <a:gd name="T34" fmla="*/ 124 w 78"/>
                  <a:gd name="T35" fmla="*/ 44 h 238"/>
                  <a:gd name="T36" fmla="*/ 127 w 78"/>
                  <a:gd name="T37" fmla="*/ 90 h 238"/>
                  <a:gd name="T38" fmla="*/ 120 w 78"/>
                  <a:gd name="T39" fmla="*/ 150 h 238"/>
                  <a:gd name="T40" fmla="*/ 107 w 78"/>
                  <a:gd name="T41" fmla="*/ 209 h 238"/>
                  <a:gd name="T42" fmla="*/ 101 w 78"/>
                  <a:gd name="T43" fmla="*/ 234 h 238"/>
                  <a:gd name="T44" fmla="*/ 93 w 78"/>
                  <a:gd name="T45" fmla="*/ 260 h 238"/>
                  <a:gd name="T46" fmla="*/ 81 w 78"/>
                  <a:gd name="T47" fmla="*/ 283 h 238"/>
                  <a:gd name="T48" fmla="*/ 70 w 78"/>
                  <a:gd name="T49" fmla="*/ 309 h 238"/>
                  <a:gd name="T50" fmla="*/ 54 w 78"/>
                  <a:gd name="T51" fmla="*/ 332 h 238"/>
                  <a:gd name="T52" fmla="*/ 41 w 78"/>
                  <a:gd name="T53" fmla="*/ 355 h 238"/>
                  <a:gd name="T54" fmla="*/ 26 w 78"/>
                  <a:gd name="T55" fmla="*/ 374 h 238"/>
                  <a:gd name="T56" fmla="*/ 10 w 78"/>
                  <a:gd name="T57" fmla="*/ 389 h 238"/>
                  <a:gd name="T58" fmla="*/ 7 w 78"/>
                  <a:gd name="T59" fmla="*/ 389 h 238"/>
                  <a:gd name="T60" fmla="*/ 5 w 78"/>
                  <a:gd name="T61" fmla="*/ 386 h 238"/>
                  <a:gd name="T62" fmla="*/ 2 w 78"/>
                  <a:gd name="T63" fmla="*/ 384 h 238"/>
                  <a:gd name="T64" fmla="*/ 2 w 78"/>
                  <a:gd name="T65" fmla="*/ 381 h 238"/>
                  <a:gd name="T66" fmla="*/ 0 w 78"/>
                  <a:gd name="T67" fmla="*/ 376 h 238"/>
                  <a:gd name="T68" fmla="*/ 0 w 78"/>
                  <a:gd name="T69" fmla="*/ 371 h 238"/>
                  <a:gd name="T70" fmla="*/ 0 w 78"/>
                  <a:gd name="T71" fmla="*/ 368 h 238"/>
                  <a:gd name="T72" fmla="*/ 2 w 78"/>
                  <a:gd name="T73" fmla="*/ 363 h 2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238"/>
                  <a:gd name="T113" fmla="*/ 78 w 78"/>
                  <a:gd name="T114" fmla="*/ 238 h 2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238">
                    <a:moveTo>
                      <a:pt x="1" y="222"/>
                    </a:moveTo>
                    <a:lnTo>
                      <a:pt x="9" y="213"/>
                    </a:lnTo>
                    <a:lnTo>
                      <a:pt x="16" y="203"/>
                    </a:lnTo>
                    <a:lnTo>
                      <a:pt x="23" y="192"/>
                    </a:lnTo>
                    <a:lnTo>
                      <a:pt x="28" y="179"/>
                    </a:lnTo>
                    <a:lnTo>
                      <a:pt x="35" y="167"/>
                    </a:lnTo>
                    <a:lnTo>
                      <a:pt x="41" y="152"/>
                    </a:lnTo>
                    <a:lnTo>
                      <a:pt x="47" y="138"/>
                    </a:lnTo>
                    <a:lnTo>
                      <a:pt x="54" y="122"/>
                    </a:lnTo>
                    <a:lnTo>
                      <a:pt x="62" y="86"/>
                    </a:lnTo>
                    <a:lnTo>
                      <a:pt x="65" y="49"/>
                    </a:lnTo>
                    <a:lnTo>
                      <a:pt x="62" y="19"/>
                    </a:lnTo>
                    <a:lnTo>
                      <a:pt x="55" y="0"/>
                    </a:lnTo>
                    <a:lnTo>
                      <a:pt x="57" y="1"/>
                    </a:lnTo>
                    <a:lnTo>
                      <a:pt x="62" y="3"/>
                    </a:lnTo>
                    <a:lnTo>
                      <a:pt x="65" y="6"/>
                    </a:lnTo>
                    <a:lnTo>
                      <a:pt x="68" y="8"/>
                    </a:lnTo>
                    <a:lnTo>
                      <a:pt x="76" y="27"/>
                    </a:lnTo>
                    <a:lnTo>
                      <a:pt x="78" y="55"/>
                    </a:lnTo>
                    <a:lnTo>
                      <a:pt x="74" y="92"/>
                    </a:lnTo>
                    <a:lnTo>
                      <a:pt x="66" y="128"/>
                    </a:lnTo>
                    <a:lnTo>
                      <a:pt x="62" y="143"/>
                    </a:lnTo>
                    <a:lnTo>
                      <a:pt x="57" y="159"/>
                    </a:lnTo>
                    <a:lnTo>
                      <a:pt x="50" y="173"/>
                    </a:lnTo>
                    <a:lnTo>
                      <a:pt x="43" y="189"/>
                    </a:lnTo>
                    <a:lnTo>
                      <a:pt x="33" y="203"/>
                    </a:lnTo>
                    <a:lnTo>
                      <a:pt x="25" y="217"/>
                    </a:lnTo>
                    <a:lnTo>
                      <a:pt x="16" y="229"/>
                    </a:lnTo>
                    <a:lnTo>
                      <a:pt x="6" y="238"/>
                    </a:lnTo>
                    <a:lnTo>
                      <a:pt x="4" y="238"/>
                    </a:lnTo>
                    <a:lnTo>
                      <a:pt x="3" y="236"/>
                    </a:lnTo>
                    <a:lnTo>
                      <a:pt x="1" y="235"/>
                    </a:lnTo>
                    <a:lnTo>
                      <a:pt x="1" y="233"/>
                    </a:lnTo>
                    <a:lnTo>
                      <a:pt x="0" y="230"/>
                    </a:lnTo>
                    <a:lnTo>
                      <a:pt x="0" y="227"/>
                    </a:lnTo>
                    <a:lnTo>
                      <a:pt x="0" y="225"/>
                    </a:lnTo>
                    <a:lnTo>
                      <a:pt x="1" y="222"/>
                    </a:lnTo>
                    <a:close/>
                  </a:path>
                </a:pathLst>
              </a:custGeom>
              <a:solidFill>
                <a:srgbClr val="FFFF00"/>
              </a:solidFill>
              <a:ln w="9525">
                <a:noFill/>
                <a:round/>
                <a:headEnd/>
                <a:tailEnd/>
              </a:ln>
            </p:spPr>
            <p:txBody>
              <a:bodyPr/>
              <a:lstStyle/>
              <a:p>
                <a:endParaRPr lang="en-US" sz="1725"/>
              </a:p>
            </p:txBody>
          </p:sp>
          <p:sp>
            <p:nvSpPr>
              <p:cNvPr id="5165" name="Freeform 473"/>
              <p:cNvSpPr>
                <a:spLocks/>
              </p:cNvSpPr>
              <p:nvPr/>
            </p:nvSpPr>
            <p:spPr bwMode="auto">
              <a:xfrm>
                <a:off x="3306" y="2925"/>
                <a:ext cx="455" cy="332"/>
              </a:xfrm>
              <a:custGeom>
                <a:avLst/>
                <a:gdLst>
                  <a:gd name="T0" fmla="*/ 195 w 278"/>
                  <a:gd name="T1" fmla="*/ 0 h 203"/>
                  <a:gd name="T2" fmla="*/ 301 w 278"/>
                  <a:gd name="T3" fmla="*/ 33 h 203"/>
                  <a:gd name="T4" fmla="*/ 331 w 278"/>
                  <a:gd name="T5" fmla="*/ 49 h 203"/>
                  <a:gd name="T6" fmla="*/ 358 w 278"/>
                  <a:gd name="T7" fmla="*/ 72 h 203"/>
                  <a:gd name="T8" fmla="*/ 388 w 278"/>
                  <a:gd name="T9" fmla="*/ 106 h 203"/>
                  <a:gd name="T10" fmla="*/ 414 w 278"/>
                  <a:gd name="T11" fmla="*/ 141 h 203"/>
                  <a:gd name="T12" fmla="*/ 434 w 278"/>
                  <a:gd name="T13" fmla="*/ 178 h 203"/>
                  <a:gd name="T14" fmla="*/ 450 w 278"/>
                  <a:gd name="T15" fmla="*/ 218 h 203"/>
                  <a:gd name="T16" fmla="*/ 455 w 278"/>
                  <a:gd name="T17" fmla="*/ 252 h 203"/>
                  <a:gd name="T18" fmla="*/ 450 w 278"/>
                  <a:gd name="T19" fmla="*/ 280 h 203"/>
                  <a:gd name="T20" fmla="*/ 450 w 278"/>
                  <a:gd name="T21" fmla="*/ 280 h 203"/>
                  <a:gd name="T22" fmla="*/ 434 w 278"/>
                  <a:gd name="T23" fmla="*/ 304 h 203"/>
                  <a:gd name="T24" fmla="*/ 414 w 278"/>
                  <a:gd name="T25" fmla="*/ 319 h 203"/>
                  <a:gd name="T26" fmla="*/ 390 w 278"/>
                  <a:gd name="T27" fmla="*/ 330 h 203"/>
                  <a:gd name="T28" fmla="*/ 362 w 278"/>
                  <a:gd name="T29" fmla="*/ 332 h 203"/>
                  <a:gd name="T30" fmla="*/ 332 w 278"/>
                  <a:gd name="T31" fmla="*/ 332 h 203"/>
                  <a:gd name="T32" fmla="*/ 304 w 278"/>
                  <a:gd name="T33" fmla="*/ 327 h 203"/>
                  <a:gd name="T34" fmla="*/ 275 w 278"/>
                  <a:gd name="T35" fmla="*/ 319 h 203"/>
                  <a:gd name="T36" fmla="*/ 247 w 278"/>
                  <a:gd name="T37" fmla="*/ 309 h 203"/>
                  <a:gd name="T38" fmla="*/ 213 w 278"/>
                  <a:gd name="T39" fmla="*/ 296 h 203"/>
                  <a:gd name="T40" fmla="*/ 182 w 278"/>
                  <a:gd name="T41" fmla="*/ 280 h 203"/>
                  <a:gd name="T42" fmla="*/ 154 w 278"/>
                  <a:gd name="T43" fmla="*/ 267 h 203"/>
                  <a:gd name="T44" fmla="*/ 124 w 278"/>
                  <a:gd name="T45" fmla="*/ 255 h 203"/>
                  <a:gd name="T46" fmla="*/ 97 w 278"/>
                  <a:gd name="T47" fmla="*/ 242 h 203"/>
                  <a:gd name="T48" fmla="*/ 67 w 278"/>
                  <a:gd name="T49" fmla="*/ 226 h 203"/>
                  <a:gd name="T50" fmla="*/ 36 w 278"/>
                  <a:gd name="T51" fmla="*/ 208 h 203"/>
                  <a:gd name="T52" fmla="*/ 8 w 278"/>
                  <a:gd name="T53" fmla="*/ 186 h 203"/>
                  <a:gd name="T54" fmla="*/ 0 w 278"/>
                  <a:gd name="T55" fmla="*/ 155 h 203"/>
                  <a:gd name="T56" fmla="*/ 15 w 278"/>
                  <a:gd name="T57" fmla="*/ 83 h 203"/>
                  <a:gd name="T58" fmla="*/ 90 w 278"/>
                  <a:gd name="T59" fmla="*/ 13 h 203"/>
                  <a:gd name="T60" fmla="*/ 195 w 278"/>
                  <a:gd name="T61" fmla="*/ 0 h 2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8"/>
                  <a:gd name="T94" fmla="*/ 0 h 203"/>
                  <a:gd name="T95" fmla="*/ 278 w 278"/>
                  <a:gd name="T96" fmla="*/ 203 h 20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8" h="203">
                    <a:moveTo>
                      <a:pt x="119" y="0"/>
                    </a:moveTo>
                    <a:lnTo>
                      <a:pt x="184" y="20"/>
                    </a:lnTo>
                    <a:lnTo>
                      <a:pt x="202" y="30"/>
                    </a:lnTo>
                    <a:lnTo>
                      <a:pt x="219" y="44"/>
                    </a:lnTo>
                    <a:lnTo>
                      <a:pt x="237" y="65"/>
                    </a:lnTo>
                    <a:lnTo>
                      <a:pt x="253" y="86"/>
                    </a:lnTo>
                    <a:lnTo>
                      <a:pt x="265" y="109"/>
                    </a:lnTo>
                    <a:lnTo>
                      <a:pt x="275" y="133"/>
                    </a:lnTo>
                    <a:lnTo>
                      <a:pt x="278" y="154"/>
                    </a:lnTo>
                    <a:lnTo>
                      <a:pt x="275" y="171"/>
                    </a:lnTo>
                    <a:lnTo>
                      <a:pt x="265" y="186"/>
                    </a:lnTo>
                    <a:lnTo>
                      <a:pt x="253" y="195"/>
                    </a:lnTo>
                    <a:lnTo>
                      <a:pt x="238" y="202"/>
                    </a:lnTo>
                    <a:lnTo>
                      <a:pt x="221" y="203"/>
                    </a:lnTo>
                    <a:lnTo>
                      <a:pt x="203" y="203"/>
                    </a:lnTo>
                    <a:lnTo>
                      <a:pt x="186" y="200"/>
                    </a:lnTo>
                    <a:lnTo>
                      <a:pt x="168" y="195"/>
                    </a:lnTo>
                    <a:lnTo>
                      <a:pt x="151" y="189"/>
                    </a:lnTo>
                    <a:lnTo>
                      <a:pt x="130" y="181"/>
                    </a:lnTo>
                    <a:lnTo>
                      <a:pt x="111" y="171"/>
                    </a:lnTo>
                    <a:lnTo>
                      <a:pt x="94" y="163"/>
                    </a:lnTo>
                    <a:lnTo>
                      <a:pt x="76" y="156"/>
                    </a:lnTo>
                    <a:lnTo>
                      <a:pt x="59" y="148"/>
                    </a:lnTo>
                    <a:lnTo>
                      <a:pt x="41" y="138"/>
                    </a:lnTo>
                    <a:lnTo>
                      <a:pt x="22" y="127"/>
                    </a:lnTo>
                    <a:lnTo>
                      <a:pt x="5" y="114"/>
                    </a:lnTo>
                    <a:lnTo>
                      <a:pt x="0" y="95"/>
                    </a:lnTo>
                    <a:lnTo>
                      <a:pt x="9" y="51"/>
                    </a:lnTo>
                    <a:lnTo>
                      <a:pt x="55" y="8"/>
                    </a:lnTo>
                    <a:lnTo>
                      <a:pt x="119" y="0"/>
                    </a:lnTo>
                    <a:close/>
                  </a:path>
                </a:pathLst>
              </a:custGeom>
              <a:solidFill>
                <a:srgbClr val="000000"/>
              </a:solidFill>
              <a:ln w="9525">
                <a:noFill/>
                <a:round/>
                <a:headEnd/>
                <a:tailEnd/>
              </a:ln>
            </p:spPr>
            <p:txBody>
              <a:bodyPr/>
              <a:lstStyle/>
              <a:p>
                <a:endParaRPr lang="en-US" sz="1725"/>
              </a:p>
            </p:txBody>
          </p:sp>
          <p:sp>
            <p:nvSpPr>
              <p:cNvPr id="5166" name="Freeform 474"/>
              <p:cNvSpPr>
                <a:spLocks noEditPoints="1"/>
              </p:cNvSpPr>
              <p:nvPr/>
            </p:nvSpPr>
            <p:spPr bwMode="auto">
              <a:xfrm>
                <a:off x="3311" y="2946"/>
                <a:ext cx="398" cy="283"/>
              </a:xfrm>
              <a:custGeom>
                <a:avLst/>
                <a:gdLst>
                  <a:gd name="T0" fmla="*/ 115 w 243"/>
                  <a:gd name="T1" fmla="*/ 82 h 173"/>
                  <a:gd name="T2" fmla="*/ 110 w 243"/>
                  <a:gd name="T3" fmla="*/ 85 h 173"/>
                  <a:gd name="T4" fmla="*/ 0 w 243"/>
                  <a:gd name="T5" fmla="*/ 137 h 173"/>
                  <a:gd name="T6" fmla="*/ 88 w 243"/>
                  <a:gd name="T7" fmla="*/ 0 h 173"/>
                  <a:gd name="T8" fmla="*/ 177 w 243"/>
                  <a:gd name="T9" fmla="*/ 25 h 173"/>
                  <a:gd name="T10" fmla="*/ 92 w 243"/>
                  <a:gd name="T11" fmla="*/ 183 h 173"/>
                  <a:gd name="T12" fmla="*/ 84 w 243"/>
                  <a:gd name="T13" fmla="*/ 209 h 173"/>
                  <a:gd name="T14" fmla="*/ 54 w 243"/>
                  <a:gd name="T15" fmla="*/ 195 h 173"/>
                  <a:gd name="T16" fmla="*/ 92 w 243"/>
                  <a:gd name="T17" fmla="*/ 183 h 173"/>
                  <a:gd name="T18" fmla="*/ 36 w 243"/>
                  <a:gd name="T19" fmla="*/ 183 h 173"/>
                  <a:gd name="T20" fmla="*/ 36 w 243"/>
                  <a:gd name="T21" fmla="*/ 183 h 173"/>
                  <a:gd name="T22" fmla="*/ 10 w 243"/>
                  <a:gd name="T23" fmla="*/ 165 h 173"/>
                  <a:gd name="T24" fmla="*/ 16 w 243"/>
                  <a:gd name="T25" fmla="*/ 168 h 173"/>
                  <a:gd name="T26" fmla="*/ 10 w 243"/>
                  <a:gd name="T27" fmla="*/ 165 h 173"/>
                  <a:gd name="T28" fmla="*/ 292 w 243"/>
                  <a:gd name="T29" fmla="*/ 15 h 173"/>
                  <a:gd name="T30" fmla="*/ 318 w 243"/>
                  <a:gd name="T31" fmla="*/ 28 h 173"/>
                  <a:gd name="T32" fmla="*/ 344 w 243"/>
                  <a:gd name="T33" fmla="*/ 49 h 173"/>
                  <a:gd name="T34" fmla="*/ 318 w 243"/>
                  <a:gd name="T35" fmla="*/ 31 h 173"/>
                  <a:gd name="T36" fmla="*/ 292 w 243"/>
                  <a:gd name="T37" fmla="*/ 15 h 173"/>
                  <a:gd name="T38" fmla="*/ 388 w 243"/>
                  <a:gd name="T39" fmla="*/ 98 h 173"/>
                  <a:gd name="T40" fmla="*/ 393 w 243"/>
                  <a:gd name="T41" fmla="*/ 106 h 173"/>
                  <a:gd name="T42" fmla="*/ 398 w 243"/>
                  <a:gd name="T43" fmla="*/ 113 h 173"/>
                  <a:gd name="T44" fmla="*/ 393 w 243"/>
                  <a:gd name="T45" fmla="*/ 106 h 173"/>
                  <a:gd name="T46" fmla="*/ 388 w 243"/>
                  <a:gd name="T47" fmla="*/ 98 h 173"/>
                  <a:gd name="T48" fmla="*/ 242 w 243"/>
                  <a:gd name="T49" fmla="*/ 283 h 173"/>
                  <a:gd name="T50" fmla="*/ 234 w 243"/>
                  <a:gd name="T51" fmla="*/ 280 h 173"/>
                  <a:gd name="T52" fmla="*/ 224 w 243"/>
                  <a:gd name="T53" fmla="*/ 278 h 173"/>
                  <a:gd name="T54" fmla="*/ 234 w 243"/>
                  <a:gd name="T55" fmla="*/ 280 h 173"/>
                  <a:gd name="T56" fmla="*/ 242 w 243"/>
                  <a:gd name="T57" fmla="*/ 283 h 173"/>
                  <a:gd name="T58" fmla="*/ 218 w 243"/>
                  <a:gd name="T59" fmla="*/ 275 h 173"/>
                  <a:gd name="T60" fmla="*/ 211 w 243"/>
                  <a:gd name="T61" fmla="*/ 270 h 173"/>
                  <a:gd name="T62" fmla="*/ 203 w 243"/>
                  <a:gd name="T63" fmla="*/ 267 h 173"/>
                  <a:gd name="T64" fmla="*/ 211 w 243"/>
                  <a:gd name="T65" fmla="*/ 270 h 173"/>
                  <a:gd name="T66" fmla="*/ 218 w 243"/>
                  <a:gd name="T67" fmla="*/ 275 h 173"/>
                  <a:gd name="T68" fmla="*/ 203 w 243"/>
                  <a:gd name="T69" fmla="*/ 267 h 173"/>
                  <a:gd name="T70" fmla="*/ 193 w 243"/>
                  <a:gd name="T71" fmla="*/ 262 h 173"/>
                  <a:gd name="T72" fmla="*/ 185 w 243"/>
                  <a:gd name="T73" fmla="*/ 258 h 173"/>
                  <a:gd name="T74" fmla="*/ 193 w 243"/>
                  <a:gd name="T75" fmla="*/ 262 h 173"/>
                  <a:gd name="T76" fmla="*/ 203 w 243"/>
                  <a:gd name="T77" fmla="*/ 267 h 173"/>
                  <a:gd name="T78" fmla="*/ 185 w 243"/>
                  <a:gd name="T79" fmla="*/ 258 h 173"/>
                  <a:gd name="T80" fmla="*/ 177 w 243"/>
                  <a:gd name="T81" fmla="*/ 254 h 173"/>
                  <a:gd name="T82" fmla="*/ 167 w 243"/>
                  <a:gd name="T83" fmla="*/ 252 h 173"/>
                  <a:gd name="T84" fmla="*/ 177 w 243"/>
                  <a:gd name="T85" fmla="*/ 254 h 173"/>
                  <a:gd name="T86" fmla="*/ 185 w 243"/>
                  <a:gd name="T87" fmla="*/ 258 h 173"/>
                  <a:gd name="T88" fmla="*/ 167 w 243"/>
                  <a:gd name="T89" fmla="*/ 252 h 173"/>
                  <a:gd name="T90" fmla="*/ 136 w 243"/>
                  <a:gd name="T91" fmla="*/ 236 h 173"/>
                  <a:gd name="T92" fmla="*/ 105 w 243"/>
                  <a:gd name="T93" fmla="*/ 221 h 173"/>
                  <a:gd name="T94" fmla="*/ 136 w 243"/>
                  <a:gd name="T95" fmla="*/ 236 h 173"/>
                  <a:gd name="T96" fmla="*/ 167 w 243"/>
                  <a:gd name="T97" fmla="*/ 252 h 173"/>
                  <a:gd name="T98" fmla="*/ 102 w 243"/>
                  <a:gd name="T99" fmla="*/ 221 h 173"/>
                  <a:gd name="T100" fmla="*/ 102 w 243"/>
                  <a:gd name="T101" fmla="*/ 221 h 173"/>
                  <a:gd name="T102" fmla="*/ 98 w 243"/>
                  <a:gd name="T103" fmla="*/ 221 h 173"/>
                  <a:gd name="T104" fmla="*/ 102 w 243"/>
                  <a:gd name="T105" fmla="*/ 221 h 173"/>
                  <a:gd name="T106" fmla="*/ 102 w 243"/>
                  <a:gd name="T107" fmla="*/ 221 h 1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3"/>
                  <a:gd name="T163" fmla="*/ 0 h 173"/>
                  <a:gd name="T164" fmla="*/ 243 w 243"/>
                  <a:gd name="T165" fmla="*/ 173 h 1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3" h="173">
                    <a:moveTo>
                      <a:pt x="108" y="15"/>
                    </a:moveTo>
                    <a:lnTo>
                      <a:pt x="70" y="50"/>
                    </a:lnTo>
                    <a:lnTo>
                      <a:pt x="67" y="52"/>
                    </a:lnTo>
                    <a:lnTo>
                      <a:pt x="10" y="39"/>
                    </a:lnTo>
                    <a:lnTo>
                      <a:pt x="0" y="84"/>
                    </a:lnTo>
                    <a:lnTo>
                      <a:pt x="10" y="39"/>
                    </a:lnTo>
                    <a:lnTo>
                      <a:pt x="54" y="0"/>
                    </a:lnTo>
                    <a:lnTo>
                      <a:pt x="108" y="15"/>
                    </a:lnTo>
                    <a:close/>
                    <a:moveTo>
                      <a:pt x="56" y="112"/>
                    </a:moveTo>
                    <a:lnTo>
                      <a:pt x="60" y="133"/>
                    </a:lnTo>
                    <a:lnTo>
                      <a:pt x="51" y="128"/>
                    </a:lnTo>
                    <a:lnTo>
                      <a:pt x="43" y="123"/>
                    </a:lnTo>
                    <a:lnTo>
                      <a:pt x="33" y="119"/>
                    </a:lnTo>
                    <a:lnTo>
                      <a:pt x="24" y="112"/>
                    </a:lnTo>
                    <a:lnTo>
                      <a:pt x="56" y="112"/>
                    </a:lnTo>
                    <a:close/>
                    <a:moveTo>
                      <a:pt x="22" y="112"/>
                    </a:moveTo>
                    <a:lnTo>
                      <a:pt x="22" y="111"/>
                    </a:lnTo>
                    <a:lnTo>
                      <a:pt x="22" y="112"/>
                    </a:lnTo>
                    <a:close/>
                    <a:moveTo>
                      <a:pt x="6" y="101"/>
                    </a:moveTo>
                    <a:lnTo>
                      <a:pt x="10" y="103"/>
                    </a:lnTo>
                    <a:lnTo>
                      <a:pt x="8" y="103"/>
                    </a:lnTo>
                    <a:lnTo>
                      <a:pt x="6" y="101"/>
                    </a:lnTo>
                    <a:close/>
                    <a:moveTo>
                      <a:pt x="178" y="9"/>
                    </a:moveTo>
                    <a:lnTo>
                      <a:pt x="186" y="12"/>
                    </a:lnTo>
                    <a:lnTo>
                      <a:pt x="194" y="17"/>
                    </a:lnTo>
                    <a:lnTo>
                      <a:pt x="202" y="23"/>
                    </a:lnTo>
                    <a:lnTo>
                      <a:pt x="210" y="30"/>
                    </a:lnTo>
                    <a:lnTo>
                      <a:pt x="202" y="23"/>
                    </a:lnTo>
                    <a:lnTo>
                      <a:pt x="194" y="19"/>
                    </a:lnTo>
                    <a:lnTo>
                      <a:pt x="186" y="14"/>
                    </a:lnTo>
                    <a:lnTo>
                      <a:pt x="178" y="9"/>
                    </a:lnTo>
                    <a:close/>
                    <a:moveTo>
                      <a:pt x="237" y="60"/>
                    </a:moveTo>
                    <a:lnTo>
                      <a:pt x="238" y="61"/>
                    </a:lnTo>
                    <a:lnTo>
                      <a:pt x="240" y="65"/>
                    </a:lnTo>
                    <a:lnTo>
                      <a:pt x="242" y="66"/>
                    </a:lnTo>
                    <a:lnTo>
                      <a:pt x="243" y="69"/>
                    </a:lnTo>
                    <a:lnTo>
                      <a:pt x="242" y="66"/>
                    </a:lnTo>
                    <a:lnTo>
                      <a:pt x="240" y="65"/>
                    </a:lnTo>
                    <a:lnTo>
                      <a:pt x="238" y="61"/>
                    </a:lnTo>
                    <a:lnTo>
                      <a:pt x="237" y="60"/>
                    </a:lnTo>
                    <a:close/>
                    <a:moveTo>
                      <a:pt x="148" y="173"/>
                    </a:moveTo>
                    <a:lnTo>
                      <a:pt x="145" y="171"/>
                    </a:lnTo>
                    <a:lnTo>
                      <a:pt x="143" y="171"/>
                    </a:lnTo>
                    <a:lnTo>
                      <a:pt x="140" y="170"/>
                    </a:lnTo>
                    <a:lnTo>
                      <a:pt x="137" y="170"/>
                    </a:lnTo>
                    <a:lnTo>
                      <a:pt x="140" y="170"/>
                    </a:lnTo>
                    <a:lnTo>
                      <a:pt x="143" y="171"/>
                    </a:lnTo>
                    <a:lnTo>
                      <a:pt x="145" y="171"/>
                    </a:lnTo>
                    <a:lnTo>
                      <a:pt x="148" y="173"/>
                    </a:lnTo>
                    <a:close/>
                    <a:moveTo>
                      <a:pt x="133" y="168"/>
                    </a:moveTo>
                    <a:lnTo>
                      <a:pt x="132" y="166"/>
                    </a:lnTo>
                    <a:lnTo>
                      <a:pt x="129" y="165"/>
                    </a:lnTo>
                    <a:lnTo>
                      <a:pt x="127" y="165"/>
                    </a:lnTo>
                    <a:lnTo>
                      <a:pt x="124" y="163"/>
                    </a:lnTo>
                    <a:lnTo>
                      <a:pt x="127" y="165"/>
                    </a:lnTo>
                    <a:lnTo>
                      <a:pt x="129" y="165"/>
                    </a:lnTo>
                    <a:lnTo>
                      <a:pt x="132" y="166"/>
                    </a:lnTo>
                    <a:lnTo>
                      <a:pt x="133" y="168"/>
                    </a:lnTo>
                    <a:close/>
                    <a:moveTo>
                      <a:pt x="124" y="163"/>
                    </a:moveTo>
                    <a:lnTo>
                      <a:pt x="121" y="162"/>
                    </a:lnTo>
                    <a:lnTo>
                      <a:pt x="118" y="160"/>
                    </a:lnTo>
                    <a:lnTo>
                      <a:pt x="116" y="160"/>
                    </a:lnTo>
                    <a:lnTo>
                      <a:pt x="113" y="158"/>
                    </a:lnTo>
                    <a:lnTo>
                      <a:pt x="116" y="160"/>
                    </a:lnTo>
                    <a:lnTo>
                      <a:pt x="118" y="160"/>
                    </a:lnTo>
                    <a:lnTo>
                      <a:pt x="121" y="162"/>
                    </a:lnTo>
                    <a:lnTo>
                      <a:pt x="124" y="163"/>
                    </a:lnTo>
                    <a:close/>
                    <a:moveTo>
                      <a:pt x="113" y="158"/>
                    </a:moveTo>
                    <a:lnTo>
                      <a:pt x="110" y="157"/>
                    </a:lnTo>
                    <a:lnTo>
                      <a:pt x="108" y="155"/>
                    </a:lnTo>
                    <a:lnTo>
                      <a:pt x="105" y="155"/>
                    </a:lnTo>
                    <a:lnTo>
                      <a:pt x="102" y="154"/>
                    </a:lnTo>
                    <a:lnTo>
                      <a:pt x="105" y="155"/>
                    </a:lnTo>
                    <a:lnTo>
                      <a:pt x="108" y="155"/>
                    </a:lnTo>
                    <a:lnTo>
                      <a:pt x="110" y="157"/>
                    </a:lnTo>
                    <a:lnTo>
                      <a:pt x="113" y="158"/>
                    </a:lnTo>
                    <a:close/>
                    <a:moveTo>
                      <a:pt x="102" y="154"/>
                    </a:moveTo>
                    <a:lnTo>
                      <a:pt x="92" y="149"/>
                    </a:lnTo>
                    <a:lnTo>
                      <a:pt x="83" y="144"/>
                    </a:lnTo>
                    <a:lnTo>
                      <a:pt x="73" y="139"/>
                    </a:lnTo>
                    <a:lnTo>
                      <a:pt x="64" y="135"/>
                    </a:lnTo>
                    <a:lnTo>
                      <a:pt x="73" y="139"/>
                    </a:lnTo>
                    <a:lnTo>
                      <a:pt x="83" y="144"/>
                    </a:lnTo>
                    <a:lnTo>
                      <a:pt x="92" y="149"/>
                    </a:lnTo>
                    <a:lnTo>
                      <a:pt x="102" y="154"/>
                    </a:lnTo>
                    <a:close/>
                    <a:moveTo>
                      <a:pt x="62" y="135"/>
                    </a:moveTo>
                    <a:lnTo>
                      <a:pt x="62" y="135"/>
                    </a:lnTo>
                    <a:lnTo>
                      <a:pt x="60" y="135"/>
                    </a:lnTo>
                    <a:lnTo>
                      <a:pt x="62" y="135"/>
                    </a:lnTo>
                    <a:close/>
                  </a:path>
                </a:pathLst>
              </a:custGeom>
              <a:solidFill>
                <a:srgbClr val="FFC10F"/>
              </a:solidFill>
              <a:ln w="9525">
                <a:noFill/>
                <a:round/>
                <a:headEnd/>
                <a:tailEnd/>
              </a:ln>
            </p:spPr>
            <p:txBody>
              <a:bodyPr/>
              <a:lstStyle/>
              <a:p>
                <a:endParaRPr lang="en-US" sz="1725"/>
              </a:p>
            </p:txBody>
          </p:sp>
          <p:sp>
            <p:nvSpPr>
              <p:cNvPr id="5167" name="Freeform 475"/>
              <p:cNvSpPr>
                <a:spLocks/>
              </p:cNvSpPr>
              <p:nvPr/>
            </p:nvSpPr>
            <p:spPr bwMode="auto">
              <a:xfrm>
                <a:off x="3311" y="3015"/>
                <a:ext cx="110" cy="115"/>
              </a:xfrm>
              <a:custGeom>
                <a:avLst/>
                <a:gdLst>
                  <a:gd name="T0" fmla="*/ 13 w 67"/>
                  <a:gd name="T1" fmla="*/ 0 h 70"/>
                  <a:gd name="T2" fmla="*/ 110 w 67"/>
                  <a:gd name="T3" fmla="*/ 20 h 70"/>
                  <a:gd name="T4" fmla="*/ 110 w 67"/>
                  <a:gd name="T5" fmla="*/ 20 h 70"/>
                  <a:gd name="T6" fmla="*/ 89 w 67"/>
                  <a:gd name="T7" fmla="*/ 105 h 70"/>
                  <a:gd name="T8" fmla="*/ 92 w 67"/>
                  <a:gd name="T9" fmla="*/ 115 h 70"/>
                  <a:gd name="T10" fmla="*/ 39 w 67"/>
                  <a:gd name="T11" fmla="*/ 115 h 70"/>
                  <a:gd name="T12" fmla="*/ 31 w 67"/>
                  <a:gd name="T13" fmla="*/ 110 h 70"/>
                  <a:gd name="T14" fmla="*/ 26 w 67"/>
                  <a:gd name="T15" fmla="*/ 105 h 70"/>
                  <a:gd name="T16" fmla="*/ 18 w 67"/>
                  <a:gd name="T17" fmla="*/ 102 h 70"/>
                  <a:gd name="T18" fmla="*/ 10 w 67"/>
                  <a:gd name="T19" fmla="*/ 97 h 70"/>
                  <a:gd name="T20" fmla="*/ 0 w 67"/>
                  <a:gd name="T21" fmla="*/ 69 h 70"/>
                  <a:gd name="T22" fmla="*/ 13 w 67"/>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70"/>
                  <a:gd name="T38" fmla="*/ 67 w 67"/>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70">
                    <a:moveTo>
                      <a:pt x="8" y="0"/>
                    </a:moveTo>
                    <a:lnTo>
                      <a:pt x="67" y="12"/>
                    </a:lnTo>
                    <a:lnTo>
                      <a:pt x="54" y="64"/>
                    </a:lnTo>
                    <a:lnTo>
                      <a:pt x="56" y="70"/>
                    </a:lnTo>
                    <a:lnTo>
                      <a:pt x="24" y="70"/>
                    </a:lnTo>
                    <a:lnTo>
                      <a:pt x="19" y="67"/>
                    </a:lnTo>
                    <a:lnTo>
                      <a:pt x="16" y="64"/>
                    </a:lnTo>
                    <a:lnTo>
                      <a:pt x="11" y="62"/>
                    </a:lnTo>
                    <a:lnTo>
                      <a:pt x="6" y="59"/>
                    </a:lnTo>
                    <a:lnTo>
                      <a:pt x="0" y="42"/>
                    </a:lnTo>
                    <a:lnTo>
                      <a:pt x="8" y="0"/>
                    </a:lnTo>
                    <a:close/>
                  </a:path>
                </a:pathLst>
              </a:custGeom>
              <a:solidFill>
                <a:srgbClr val="FFDD1E"/>
              </a:solidFill>
              <a:ln w="9525">
                <a:noFill/>
                <a:round/>
                <a:headEnd/>
                <a:tailEnd/>
              </a:ln>
            </p:spPr>
            <p:txBody>
              <a:bodyPr/>
              <a:lstStyle/>
              <a:p>
                <a:endParaRPr lang="en-US" sz="1725"/>
              </a:p>
            </p:txBody>
          </p:sp>
          <p:sp>
            <p:nvSpPr>
              <p:cNvPr id="5168" name="Freeform 476"/>
              <p:cNvSpPr>
                <a:spLocks/>
              </p:cNvSpPr>
              <p:nvPr/>
            </p:nvSpPr>
            <p:spPr bwMode="auto">
              <a:xfrm>
                <a:off x="3405" y="2961"/>
                <a:ext cx="348" cy="291"/>
              </a:xfrm>
              <a:custGeom>
                <a:avLst/>
                <a:gdLst>
                  <a:gd name="T0" fmla="*/ 5 w 213"/>
                  <a:gd name="T1" fmla="*/ 203 h 178"/>
                  <a:gd name="T2" fmla="*/ 0 w 213"/>
                  <a:gd name="T3" fmla="*/ 162 h 178"/>
                  <a:gd name="T4" fmla="*/ 21 w 213"/>
                  <a:gd name="T5" fmla="*/ 74 h 178"/>
                  <a:gd name="T6" fmla="*/ 23 w 213"/>
                  <a:gd name="T7" fmla="*/ 70 h 178"/>
                  <a:gd name="T8" fmla="*/ 87 w 213"/>
                  <a:gd name="T9" fmla="*/ 13 h 178"/>
                  <a:gd name="T10" fmla="*/ 198 w 213"/>
                  <a:gd name="T11" fmla="*/ 0 h 178"/>
                  <a:gd name="T12" fmla="*/ 216 w 213"/>
                  <a:gd name="T13" fmla="*/ 8 h 178"/>
                  <a:gd name="T14" fmla="*/ 232 w 213"/>
                  <a:gd name="T15" fmla="*/ 18 h 178"/>
                  <a:gd name="T16" fmla="*/ 247 w 213"/>
                  <a:gd name="T17" fmla="*/ 31 h 178"/>
                  <a:gd name="T18" fmla="*/ 263 w 213"/>
                  <a:gd name="T19" fmla="*/ 44 h 178"/>
                  <a:gd name="T20" fmla="*/ 276 w 213"/>
                  <a:gd name="T21" fmla="*/ 60 h 178"/>
                  <a:gd name="T22" fmla="*/ 289 w 213"/>
                  <a:gd name="T23" fmla="*/ 75 h 178"/>
                  <a:gd name="T24" fmla="*/ 302 w 213"/>
                  <a:gd name="T25" fmla="*/ 92 h 178"/>
                  <a:gd name="T26" fmla="*/ 312 w 213"/>
                  <a:gd name="T27" fmla="*/ 106 h 178"/>
                  <a:gd name="T28" fmla="*/ 330 w 213"/>
                  <a:gd name="T29" fmla="*/ 142 h 178"/>
                  <a:gd name="T30" fmla="*/ 343 w 213"/>
                  <a:gd name="T31" fmla="*/ 180 h 178"/>
                  <a:gd name="T32" fmla="*/ 348 w 213"/>
                  <a:gd name="T33" fmla="*/ 213 h 178"/>
                  <a:gd name="T34" fmla="*/ 343 w 213"/>
                  <a:gd name="T35" fmla="*/ 242 h 178"/>
                  <a:gd name="T36" fmla="*/ 343 w 213"/>
                  <a:gd name="T37" fmla="*/ 242 h 178"/>
                  <a:gd name="T38" fmla="*/ 327 w 213"/>
                  <a:gd name="T39" fmla="*/ 263 h 178"/>
                  <a:gd name="T40" fmla="*/ 309 w 213"/>
                  <a:gd name="T41" fmla="*/ 278 h 178"/>
                  <a:gd name="T42" fmla="*/ 286 w 213"/>
                  <a:gd name="T43" fmla="*/ 286 h 178"/>
                  <a:gd name="T44" fmla="*/ 260 w 213"/>
                  <a:gd name="T45" fmla="*/ 291 h 178"/>
                  <a:gd name="T46" fmla="*/ 232 w 213"/>
                  <a:gd name="T47" fmla="*/ 291 h 178"/>
                  <a:gd name="T48" fmla="*/ 203 w 213"/>
                  <a:gd name="T49" fmla="*/ 286 h 178"/>
                  <a:gd name="T50" fmla="*/ 175 w 213"/>
                  <a:gd name="T51" fmla="*/ 278 h 178"/>
                  <a:gd name="T52" fmla="*/ 149 w 213"/>
                  <a:gd name="T53" fmla="*/ 268 h 178"/>
                  <a:gd name="T54" fmla="*/ 127 w 213"/>
                  <a:gd name="T55" fmla="*/ 260 h 178"/>
                  <a:gd name="T56" fmla="*/ 109 w 213"/>
                  <a:gd name="T57" fmla="*/ 252 h 178"/>
                  <a:gd name="T58" fmla="*/ 91 w 213"/>
                  <a:gd name="T59" fmla="*/ 244 h 178"/>
                  <a:gd name="T60" fmla="*/ 74 w 213"/>
                  <a:gd name="T61" fmla="*/ 237 h 178"/>
                  <a:gd name="T62" fmla="*/ 56 w 213"/>
                  <a:gd name="T63" fmla="*/ 229 h 178"/>
                  <a:gd name="T64" fmla="*/ 39 w 213"/>
                  <a:gd name="T65" fmla="*/ 221 h 178"/>
                  <a:gd name="T66" fmla="*/ 21 w 213"/>
                  <a:gd name="T67" fmla="*/ 211 h 178"/>
                  <a:gd name="T68" fmla="*/ 5 w 213"/>
                  <a:gd name="T69" fmla="*/ 203 h 1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3"/>
                  <a:gd name="T106" fmla="*/ 0 h 178"/>
                  <a:gd name="T107" fmla="*/ 213 w 213"/>
                  <a:gd name="T108" fmla="*/ 178 h 1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3" h="178">
                    <a:moveTo>
                      <a:pt x="3" y="124"/>
                    </a:moveTo>
                    <a:lnTo>
                      <a:pt x="0" y="99"/>
                    </a:lnTo>
                    <a:lnTo>
                      <a:pt x="13" y="45"/>
                    </a:lnTo>
                    <a:lnTo>
                      <a:pt x="14" y="43"/>
                    </a:lnTo>
                    <a:lnTo>
                      <a:pt x="53" y="8"/>
                    </a:lnTo>
                    <a:lnTo>
                      <a:pt x="121" y="0"/>
                    </a:lnTo>
                    <a:lnTo>
                      <a:pt x="132" y="5"/>
                    </a:lnTo>
                    <a:lnTo>
                      <a:pt x="142" y="11"/>
                    </a:lnTo>
                    <a:lnTo>
                      <a:pt x="151" y="19"/>
                    </a:lnTo>
                    <a:lnTo>
                      <a:pt x="161" y="27"/>
                    </a:lnTo>
                    <a:lnTo>
                      <a:pt x="169" y="37"/>
                    </a:lnTo>
                    <a:lnTo>
                      <a:pt x="177" y="46"/>
                    </a:lnTo>
                    <a:lnTo>
                      <a:pt x="185" y="56"/>
                    </a:lnTo>
                    <a:lnTo>
                      <a:pt x="191" y="65"/>
                    </a:lnTo>
                    <a:lnTo>
                      <a:pt x="202" y="87"/>
                    </a:lnTo>
                    <a:lnTo>
                      <a:pt x="210" y="110"/>
                    </a:lnTo>
                    <a:lnTo>
                      <a:pt x="213" y="130"/>
                    </a:lnTo>
                    <a:lnTo>
                      <a:pt x="210" y="148"/>
                    </a:lnTo>
                    <a:lnTo>
                      <a:pt x="200" y="161"/>
                    </a:lnTo>
                    <a:lnTo>
                      <a:pt x="189" y="170"/>
                    </a:lnTo>
                    <a:lnTo>
                      <a:pt x="175" y="175"/>
                    </a:lnTo>
                    <a:lnTo>
                      <a:pt x="159" y="178"/>
                    </a:lnTo>
                    <a:lnTo>
                      <a:pt x="142" y="178"/>
                    </a:lnTo>
                    <a:lnTo>
                      <a:pt x="124" y="175"/>
                    </a:lnTo>
                    <a:lnTo>
                      <a:pt x="107" y="170"/>
                    </a:lnTo>
                    <a:lnTo>
                      <a:pt x="91" y="164"/>
                    </a:lnTo>
                    <a:lnTo>
                      <a:pt x="78" y="159"/>
                    </a:lnTo>
                    <a:lnTo>
                      <a:pt x="67" y="154"/>
                    </a:lnTo>
                    <a:lnTo>
                      <a:pt x="56" y="149"/>
                    </a:lnTo>
                    <a:lnTo>
                      <a:pt x="45" y="145"/>
                    </a:lnTo>
                    <a:lnTo>
                      <a:pt x="34" y="140"/>
                    </a:lnTo>
                    <a:lnTo>
                      <a:pt x="24" y="135"/>
                    </a:lnTo>
                    <a:lnTo>
                      <a:pt x="13" y="129"/>
                    </a:lnTo>
                    <a:lnTo>
                      <a:pt x="3" y="124"/>
                    </a:lnTo>
                    <a:close/>
                  </a:path>
                </a:pathLst>
              </a:custGeom>
              <a:solidFill>
                <a:srgbClr val="FFDD1E"/>
              </a:solidFill>
              <a:ln w="9525">
                <a:noFill/>
                <a:round/>
                <a:headEnd/>
                <a:tailEnd/>
              </a:ln>
            </p:spPr>
            <p:txBody>
              <a:bodyPr/>
              <a:lstStyle/>
              <a:p>
                <a:endParaRPr lang="en-US" sz="1725"/>
              </a:p>
            </p:txBody>
          </p:sp>
          <p:sp>
            <p:nvSpPr>
              <p:cNvPr id="5169" name="Freeform 477"/>
              <p:cNvSpPr>
                <a:spLocks/>
              </p:cNvSpPr>
              <p:nvPr/>
            </p:nvSpPr>
            <p:spPr bwMode="auto">
              <a:xfrm>
                <a:off x="3496" y="2961"/>
                <a:ext cx="257" cy="283"/>
              </a:xfrm>
              <a:custGeom>
                <a:avLst/>
                <a:gdLst>
                  <a:gd name="T0" fmla="*/ 0 w 157"/>
                  <a:gd name="T1" fmla="*/ 13 h 173"/>
                  <a:gd name="T2" fmla="*/ 13 w 157"/>
                  <a:gd name="T3" fmla="*/ 16 h 173"/>
                  <a:gd name="T4" fmla="*/ 31 w 157"/>
                  <a:gd name="T5" fmla="*/ 23 h 173"/>
                  <a:gd name="T6" fmla="*/ 49 w 157"/>
                  <a:gd name="T7" fmla="*/ 31 h 173"/>
                  <a:gd name="T8" fmla="*/ 70 w 157"/>
                  <a:gd name="T9" fmla="*/ 41 h 173"/>
                  <a:gd name="T10" fmla="*/ 90 w 157"/>
                  <a:gd name="T11" fmla="*/ 54 h 173"/>
                  <a:gd name="T12" fmla="*/ 111 w 157"/>
                  <a:gd name="T13" fmla="*/ 70 h 173"/>
                  <a:gd name="T14" fmla="*/ 129 w 157"/>
                  <a:gd name="T15" fmla="*/ 88 h 173"/>
                  <a:gd name="T16" fmla="*/ 147 w 157"/>
                  <a:gd name="T17" fmla="*/ 110 h 173"/>
                  <a:gd name="T18" fmla="*/ 180 w 157"/>
                  <a:gd name="T19" fmla="*/ 162 h 173"/>
                  <a:gd name="T20" fmla="*/ 198 w 157"/>
                  <a:gd name="T21" fmla="*/ 211 h 173"/>
                  <a:gd name="T22" fmla="*/ 205 w 157"/>
                  <a:gd name="T23" fmla="*/ 252 h 173"/>
                  <a:gd name="T24" fmla="*/ 205 w 157"/>
                  <a:gd name="T25" fmla="*/ 283 h 173"/>
                  <a:gd name="T26" fmla="*/ 218 w 157"/>
                  <a:gd name="T27" fmla="*/ 275 h 173"/>
                  <a:gd name="T28" fmla="*/ 231 w 157"/>
                  <a:gd name="T29" fmla="*/ 268 h 173"/>
                  <a:gd name="T30" fmla="*/ 242 w 157"/>
                  <a:gd name="T31" fmla="*/ 255 h 173"/>
                  <a:gd name="T32" fmla="*/ 252 w 157"/>
                  <a:gd name="T33" fmla="*/ 242 h 173"/>
                  <a:gd name="T34" fmla="*/ 252 w 157"/>
                  <a:gd name="T35" fmla="*/ 242 h 173"/>
                  <a:gd name="T36" fmla="*/ 257 w 157"/>
                  <a:gd name="T37" fmla="*/ 213 h 173"/>
                  <a:gd name="T38" fmla="*/ 252 w 157"/>
                  <a:gd name="T39" fmla="*/ 180 h 173"/>
                  <a:gd name="T40" fmla="*/ 239 w 157"/>
                  <a:gd name="T41" fmla="*/ 142 h 173"/>
                  <a:gd name="T42" fmla="*/ 221 w 157"/>
                  <a:gd name="T43" fmla="*/ 106 h 173"/>
                  <a:gd name="T44" fmla="*/ 211 w 157"/>
                  <a:gd name="T45" fmla="*/ 92 h 173"/>
                  <a:gd name="T46" fmla="*/ 198 w 157"/>
                  <a:gd name="T47" fmla="*/ 75 h 173"/>
                  <a:gd name="T48" fmla="*/ 185 w 157"/>
                  <a:gd name="T49" fmla="*/ 61 h 173"/>
                  <a:gd name="T50" fmla="*/ 172 w 157"/>
                  <a:gd name="T51" fmla="*/ 44 h 173"/>
                  <a:gd name="T52" fmla="*/ 156 w 157"/>
                  <a:gd name="T53" fmla="*/ 31 h 173"/>
                  <a:gd name="T54" fmla="*/ 141 w 157"/>
                  <a:gd name="T55" fmla="*/ 18 h 173"/>
                  <a:gd name="T56" fmla="*/ 124 w 157"/>
                  <a:gd name="T57" fmla="*/ 8 h 173"/>
                  <a:gd name="T58" fmla="*/ 106 w 157"/>
                  <a:gd name="T59" fmla="*/ 0 h 173"/>
                  <a:gd name="T60" fmla="*/ 0 w 157"/>
                  <a:gd name="T61" fmla="*/ 13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7"/>
                  <a:gd name="T94" fmla="*/ 0 h 173"/>
                  <a:gd name="T95" fmla="*/ 157 w 157"/>
                  <a:gd name="T96" fmla="*/ 173 h 1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7" h="173">
                    <a:moveTo>
                      <a:pt x="0" y="8"/>
                    </a:moveTo>
                    <a:lnTo>
                      <a:pt x="8" y="10"/>
                    </a:lnTo>
                    <a:lnTo>
                      <a:pt x="19" y="14"/>
                    </a:lnTo>
                    <a:lnTo>
                      <a:pt x="30" y="19"/>
                    </a:lnTo>
                    <a:lnTo>
                      <a:pt x="43" y="25"/>
                    </a:lnTo>
                    <a:lnTo>
                      <a:pt x="55" y="33"/>
                    </a:lnTo>
                    <a:lnTo>
                      <a:pt x="68" y="43"/>
                    </a:lnTo>
                    <a:lnTo>
                      <a:pt x="79" y="54"/>
                    </a:lnTo>
                    <a:lnTo>
                      <a:pt x="90" y="67"/>
                    </a:lnTo>
                    <a:lnTo>
                      <a:pt x="110" y="99"/>
                    </a:lnTo>
                    <a:lnTo>
                      <a:pt x="121" y="129"/>
                    </a:lnTo>
                    <a:lnTo>
                      <a:pt x="125" y="154"/>
                    </a:lnTo>
                    <a:lnTo>
                      <a:pt x="125" y="173"/>
                    </a:lnTo>
                    <a:lnTo>
                      <a:pt x="133" y="168"/>
                    </a:lnTo>
                    <a:lnTo>
                      <a:pt x="141" y="164"/>
                    </a:lnTo>
                    <a:lnTo>
                      <a:pt x="148" y="156"/>
                    </a:lnTo>
                    <a:lnTo>
                      <a:pt x="154" y="148"/>
                    </a:lnTo>
                    <a:lnTo>
                      <a:pt x="157" y="130"/>
                    </a:lnTo>
                    <a:lnTo>
                      <a:pt x="154" y="110"/>
                    </a:lnTo>
                    <a:lnTo>
                      <a:pt x="146" y="87"/>
                    </a:lnTo>
                    <a:lnTo>
                      <a:pt x="135" y="65"/>
                    </a:lnTo>
                    <a:lnTo>
                      <a:pt x="129" y="56"/>
                    </a:lnTo>
                    <a:lnTo>
                      <a:pt x="121" y="46"/>
                    </a:lnTo>
                    <a:lnTo>
                      <a:pt x="113" y="37"/>
                    </a:lnTo>
                    <a:lnTo>
                      <a:pt x="105" y="27"/>
                    </a:lnTo>
                    <a:lnTo>
                      <a:pt x="95" y="19"/>
                    </a:lnTo>
                    <a:lnTo>
                      <a:pt x="86" y="11"/>
                    </a:lnTo>
                    <a:lnTo>
                      <a:pt x="76" y="5"/>
                    </a:lnTo>
                    <a:lnTo>
                      <a:pt x="65" y="0"/>
                    </a:lnTo>
                    <a:lnTo>
                      <a:pt x="0" y="8"/>
                    </a:lnTo>
                    <a:close/>
                  </a:path>
                </a:pathLst>
              </a:custGeom>
              <a:solidFill>
                <a:srgbClr val="EDCC00"/>
              </a:solidFill>
              <a:ln w="9525">
                <a:noFill/>
                <a:round/>
                <a:headEnd/>
                <a:tailEnd/>
              </a:ln>
            </p:spPr>
            <p:txBody>
              <a:bodyPr/>
              <a:lstStyle/>
              <a:p>
                <a:endParaRPr lang="en-US" sz="1725"/>
              </a:p>
            </p:txBody>
          </p:sp>
          <p:sp>
            <p:nvSpPr>
              <p:cNvPr id="5170" name="Freeform 478"/>
              <p:cNvSpPr>
                <a:spLocks/>
              </p:cNvSpPr>
              <p:nvPr/>
            </p:nvSpPr>
            <p:spPr bwMode="auto">
              <a:xfrm>
                <a:off x="3599" y="2966"/>
                <a:ext cx="154" cy="286"/>
              </a:xfrm>
              <a:custGeom>
                <a:avLst/>
                <a:gdLst>
                  <a:gd name="T0" fmla="*/ 13 w 94"/>
                  <a:gd name="T1" fmla="*/ 0 h 175"/>
                  <a:gd name="T2" fmla="*/ 29 w 94"/>
                  <a:gd name="T3" fmla="*/ 16 h 175"/>
                  <a:gd name="T4" fmla="*/ 51 w 94"/>
                  <a:gd name="T5" fmla="*/ 36 h 175"/>
                  <a:gd name="T6" fmla="*/ 70 w 94"/>
                  <a:gd name="T7" fmla="*/ 60 h 175"/>
                  <a:gd name="T8" fmla="*/ 92 w 94"/>
                  <a:gd name="T9" fmla="*/ 87 h 175"/>
                  <a:gd name="T10" fmla="*/ 110 w 94"/>
                  <a:gd name="T11" fmla="*/ 114 h 175"/>
                  <a:gd name="T12" fmla="*/ 126 w 94"/>
                  <a:gd name="T13" fmla="*/ 144 h 175"/>
                  <a:gd name="T14" fmla="*/ 133 w 94"/>
                  <a:gd name="T15" fmla="*/ 172 h 175"/>
                  <a:gd name="T16" fmla="*/ 136 w 94"/>
                  <a:gd name="T17" fmla="*/ 198 h 175"/>
                  <a:gd name="T18" fmla="*/ 131 w 94"/>
                  <a:gd name="T19" fmla="*/ 224 h 175"/>
                  <a:gd name="T20" fmla="*/ 118 w 94"/>
                  <a:gd name="T21" fmla="*/ 245 h 175"/>
                  <a:gd name="T22" fmla="*/ 102 w 94"/>
                  <a:gd name="T23" fmla="*/ 260 h 175"/>
                  <a:gd name="T24" fmla="*/ 84 w 94"/>
                  <a:gd name="T25" fmla="*/ 270 h 175"/>
                  <a:gd name="T26" fmla="*/ 64 w 94"/>
                  <a:gd name="T27" fmla="*/ 276 h 175"/>
                  <a:gd name="T28" fmla="*/ 43 w 94"/>
                  <a:gd name="T29" fmla="*/ 278 h 175"/>
                  <a:gd name="T30" fmla="*/ 21 w 94"/>
                  <a:gd name="T31" fmla="*/ 281 h 175"/>
                  <a:gd name="T32" fmla="*/ 0 w 94"/>
                  <a:gd name="T33" fmla="*/ 278 h 175"/>
                  <a:gd name="T34" fmla="*/ 25 w 94"/>
                  <a:gd name="T35" fmla="*/ 283 h 175"/>
                  <a:gd name="T36" fmla="*/ 44 w 94"/>
                  <a:gd name="T37" fmla="*/ 286 h 175"/>
                  <a:gd name="T38" fmla="*/ 69 w 94"/>
                  <a:gd name="T39" fmla="*/ 286 h 175"/>
                  <a:gd name="T40" fmla="*/ 87 w 94"/>
                  <a:gd name="T41" fmla="*/ 283 h 175"/>
                  <a:gd name="T42" fmla="*/ 108 w 94"/>
                  <a:gd name="T43" fmla="*/ 276 h 175"/>
                  <a:gd name="T44" fmla="*/ 123 w 94"/>
                  <a:gd name="T45" fmla="*/ 268 h 175"/>
                  <a:gd name="T46" fmla="*/ 139 w 94"/>
                  <a:gd name="T47" fmla="*/ 255 h 175"/>
                  <a:gd name="T48" fmla="*/ 149 w 94"/>
                  <a:gd name="T49" fmla="*/ 237 h 175"/>
                  <a:gd name="T50" fmla="*/ 149 w 94"/>
                  <a:gd name="T51" fmla="*/ 237 h 175"/>
                  <a:gd name="T52" fmla="*/ 154 w 94"/>
                  <a:gd name="T53" fmla="*/ 208 h 175"/>
                  <a:gd name="T54" fmla="*/ 149 w 94"/>
                  <a:gd name="T55" fmla="*/ 175 h 175"/>
                  <a:gd name="T56" fmla="*/ 136 w 94"/>
                  <a:gd name="T57" fmla="*/ 137 h 175"/>
                  <a:gd name="T58" fmla="*/ 118 w 94"/>
                  <a:gd name="T59" fmla="*/ 101 h 175"/>
                  <a:gd name="T60" fmla="*/ 108 w 94"/>
                  <a:gd name="T61" fmla="*/ 87 h 175"/>
                  <a:gd name="T62" fmla="*/ 97 w 94"/>
                  <a:gd name="T63" fmla="*/ 74 h 175"/>
                  <a:gd name="T64" fmla="*/ 84 w 94"/>
                  <a:gd name="T65" fmla="*/ 57 h 175"/>
                  <a:gd name="T66" fmla="*/ 74 w 94"/>
                  <a:gd name="T67" fmla="*/ 44 h 175"/>
                  <a:gd name="T68" fmla="*/ 57 w 94"/>
                  <a:gd name="T69" fmla="*/ 31 h 175"/>
                  <a:gd name="T70" fmla="*/ 44 w 94"/>
                  <a:gd name="T71" fmla="*/ 18 h 175"/>
                  <a:gd name="T72" fmla="*/ 29 w 94"/>
                  <a:gd name="T73" fmla="*/ 8 h 175"/>
                  <a:gd name="T74" fmla="*/ 13 w 94"/>
                  <a:gd name="T75" fmla="*/ 0 h 1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4"/>
                  <a:gd name="T115" fmla="*/ 0 h 175"/>
                  <a:gd name="T116" fmla="*/ 94 w 94"/>
                  <a:gd name="T117" fmla="*/ 175 h 1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4" h="175">
                    <a:moveTo>
                      <a:pt x="8" y="0"/>
                    </a:moveTo>
                    <a:lnTo>
                      <a:pt x="18" y="10"/>
                    </a:lnTo>
                    <a:lnTo>
                      <a:pt x="31" y="22"/>
                    </a:lnTo>
                    <a:lnTo>
                      <a:pt x="43" y="37"/>
                    </a:lnTo>
                    <a:lnTo>
                      <a:pt x="56" y="53"/>
                    </a:lnTo>
                    <a:lnTo>
                      <a:pt x="67" y="70"/>
                    </a:lnTo>
                    <a:lnTo>
                      <a:pt x="77" y="88"/>
                    </a:lnTo>
                    <a:lnTo>
                      <a:pt x="81" y="105"/>
                    </a:lnTo>
                    <a:lnTo>
                      <a:pt x="83" y="121"/>
                    </a:lnTo>
                    <a:lnTo>
                      <a:pt x="80" y="137"/>
                    </a:lnTo>
                    <a:lnTo>
                      <a:pt x="72" y="150"/>
                    </a:lnTo>
                    <a:lnTo>
                      <a:pt x="62" y="159"/>
                    </a:lnTo>
                    <a:lnTo>
                      <a:pt x="51" y="165"/>
                    </a:lnTo>
                    <a:lnTo>
                      <a:pt x="39" y="169"/>
                    </a:lnTo>
                    <a:lnTo>
                      <a:pt x="26" y="170"/>
                    </a:lnTo>
                    <a:lnTo>
                      <a:pt x="13" y="172"/>
                    </a:lnTo>
                    <a:lnTo>
                      <a:pt x="0" y="170"/>
                    </a:lnTo>
                    <a:lnTo>
                      <a:pt x="15" y="173"/>
                    </a:lnTo>
                    <a:lnTo>
                      <a:pt x="27" y="175"/>
                    </a:lnTo>
                    <a:lnTo>
                      <a:pt x="42" y="175"/>
                    </a:lnTo>
                    <a:lnTo>
                      <a:pt x="53" y="173"/>
                    </a:lnTo>
                    <a:lnTo>
                      <a:pt x="66" y="169"/>
                    </a:lnTo>
                    <a:lnTo>
                      <a:pt x="75" y="164"/>
                    </a:lnTo>
                    <a:lnTo>
                      <a:pt x="85" y="156"/>
                    </a:lnTo>
                    <a:lnTo>
                      <a:pt x="91" y="145"/>
                    </a:lnTo>
                    <a:lnTo>
                      <a:pt x="94" y="127"/>
                    </a:lnTo>
                    <a:lnTo>
                      <a:pt x="91" y="107"/>
                    </a:lnTo>
                    <a:lnTo>
                      <a:pt x="83" y="84"/>
                    </a:lnTo>
                    <a:lnTo>
                      <a:pt x="72" y="62"/>
                    </a:lnTo>
                    <a:lnTo>
                      <a:pt x="66" y="53"/>
                    </a:lnTo>
                    <a:lnTo>
                      <a:pt x="59" y="45"/>
                    </a:lnTo>
                    <a:lnTo>
                      <a:pt x="51" y="35"/>
                    </a:lnTo>
                    <a:lnTo>
                      <a:pt x="45" y="27"/>
                    </a:lnTo>
                    <a:lnTo>
                      <a:pt x="35" y="19"/>
                    </a:lnTo>
                    <a:lnTo>
                      <a:pt x="27" y="11"/>
                    </a:lnTo>
                    <a:lnTo>
                      <a:pt x="18" y="5"/>
                    </a:lnTo>
                    <a:lnTo>
                      <a:pt x="8" y="0"/>
                    </a:lnTo>
                    <a:close/>
                  </a:path>
                </a:pathLst>
              </a:custGeom>
              <a:solidFill>
                <a:srgbClr val="FFFF5E"/>
              </a:solidFill>
              <a:ln w="9525">
                <a:noFill/>
                <a:round/>
                <a:headEnd/>
                <a:tailEnd/>
              </a:ln>
            </p:spPr>
            <p:txBody>
              <a:bodyPr/>
              <a:lstStyle/>
              <a:p>
                <a:endParaRPr lang="en-US" sz="1725"/>
              </a:p>
            </p:txBody>
          </p:sp>
          <p:sp>
            <p:nvSpPr>
              <p:cNvPr id="5171" name="Freeform 479"/>
              <p:cNvSpPr>
                <a:spLocks/>
              </p:cNvSpPr>
              <p:nvPr/>
            </p:nvSpPr>
            <p:spPr bwMode="auto">
              <a:xfrm>
                <a:off x="3311" y="3084"/>
                <a:ext cx="440" cy="168"/>
              </a:xfrm>
              <a:custGeom>
                <a:avLst/>
                <a:gdLst>
                  <a:gd name="T0" fmla="*/ 101 w 269"/>
                  <a:gd name="T1" fmla="*/ 5 h 103"/>
                  <a:gd name="T2" fmla="*/ 111 w 269"/>
                  <a:gd name="T3" fmla="*/ 10 h 103"/>
                  <a:gd name="T4" fmla="*/ 123 w 269"/>
                  <a:gd name="T5" fmla="*/ 13 h 103"/>
                  <a:gd name="T6" fmla="*/ 136 w 269"/>
                  <a:gd name="T7" fmla="*/ 18 h 103"/>
                  <a:gd name="T8" fmla="*/ 149 w 269"/>
                  <a:gd name="T9" fmla="*/ 23 h 103"/>
                  <a:gd name="T10" fmla="*/ 159 w 269"/>
                  <a:gd name="T11" fmla="*/ 31 h 103"/>
                  <a:gd name="T12" fmla="*/ 173 w 269"/>
                  <a:gd name="T13" fmla="*/ 36 h 103"/>
                  <a:gd name="T14" fmla="*/ 186 w 269"/>
                  <a:gd name="T15" fmla="*/ 44 h 103"/>
                  <a:gd name="T16" fmla="*/ 200 w 269"/>
                  <a:gd name="T17" fmla="*/ 52 h 103"/>
                  <a:gd name="T18" fmla="*/ 213 w 269"/>
                  <a:gd name="T19" fmla="*/ 59 h 103"/>
                  <a:gd name="T20" fmla="*/ 224 w 269"/>
                  <a:gd name="T21" fmla="*/ 67 h 103"/>
                  <a:gd name="T22" fmla="*/ 234 w 269"/>
                  <a:gd name="T23" fmla="*/ 75 h 103"/>
                  <a:gd name="T24" fmla="*/ 247 w 269"/>
                  <a:gd name="T25" fmla="*/ 83 h 103"/>
                  <a:gd name="T26" fmla="*/ 257 w 269"/>
                  <a:gd name="T27" fmla="*/ 93 h 103"/>
                  <a:gd name="T28" fmla="*/ 270 w 269"/>
                  <a:gd name="T29" fmla="*/ 103 h 103"/>
                  <a:gd name="T30" fmla="*/ 283 w 269"/>
                  <a:gd name="T31" fmla="*/ 114 h 103"/>
                  <a:gd name="T32" fmla="*/ 299 w 269"/>
                  <a:gd name="T33" fmla="*/ 127 h 103"/>
                  <a:gd name="T34" fmla="*/ 304 w 269"/>
                  <a:gd name="T35" fmla="*/ 129 h 103"/>
                  <a:gd name="T36" fmla="*/ 312 w 269"/>
                  <a:gd name="T37" fmla="*/ 134 h 103"/>
                  <a:gd name="T38" fmla="*/ 322 w 269"/>
                  <a:gd name="T39" fmla="*/ 140 h 103"/>
                  <a:gd name="T40" fmla="*/ 335 w 269"/>
                  <a:gd name="T41" fmla="*/ 145 h 103"/>
                  <a:gd name="T42" fmla="*/ 352 w 269"/>
                  <a:gd name="T43" fmla="*/ 147 h 103"/>
                  <a:gd name="T44" fmla="*/ 370 w 269"/>
                  <a:gd name="T45" fmla="*/ 147 h 103"/>
                  <a:gd name="T46" fmla="*/ 384 w 269"/>
                  <a:gd name="T47" fmla="*/ 145 h 103"/>
                  <a:gd name="T48" fmla="*/ 402 w 269"/>
                  <a:gd name="T49" fmla="*/ 140 h 103"/>
                  <a:gd name="T50" fmla="*/ 414 w 269"/>
                  <a:gd name="T51" fmla="*/ 134 h 103"/>
                  <a:gd name="T52" fmla="*/ 420 w 269"/>
                  <a:gd name="T53" fmla="*/ 127 h 103"/>
                  <a:gd name="T54" fmla="*/ 429 w 269"/>
                  <a:gd name="T55" fmla="*/ 119 h 103"/>
                  <a:gd name="T56" fmla="*/ 440 w 269"/>
                  <a:gd name="T57" fmla="*/ 108 h 103"/>
                  <a:gd name="T58" fmla="*/ 440 w 269"/>
                  <a:gd name="T59" fmla="*/ 111 h 103"/>
                  <a:gd name="T60" fmla="*/ 440 w 269"/>
                  <a:gd name="T61" fmla="*/ 114 h 103"/>
                  <a:gd name="T62" fmla="*/ 437 w 269"/>
                  <a:gd name="T63" fmla="*/ 116 h 103"/>
                  <a:gd name="T64" fmla="*/ 437 w 269"/>
                  <a:gd name="T65" fmla="*/ 119 h 103"/>
                  <a:gd name="T66" fmla="*/ 437 w 269"/>
                  <a:gd name="T67" fmla="*/ 119 h 103"/>
                  <a:gd name="T68" fmla="*/ 420 w 269"/>
                  <a:gd name="T69" fmla="*/ 140 h 103"/>
                  <a:gd name="T70" fmla="*/ 402 w 269"/>
                  <a:gd name="T71" fmla="*/ 155 h 103"/>
                  <a:gd name="T72" fmla="*/ 379 w 269"/>
                  <a:gd name="T73" fmla="*/ 163 h 103"/>
                  <a:gd name="T74" fmla="*/ 353 w 269"/>
                  <a:gd name="T75" fmla="*/ 168 h 103"/>
                  <a:gd name="T76" fmla="*/ 326 w 269"/>
                  <a:gd name="T77" fmla="*/ 168 h 103"/>
                  <a:gd name="T78" fmla="*/ 296 w 269"/>
                  <a:gd name="T79" fmla="*/ 163 h 103"/>
                  <a:gd name="T80" fmla="*/ 268 w 269"/>
                  <a:gd name="T81" fmla="*/ 155 h 103"/>
                  <a:gd name="T82" fmla="*/ 242 w 269"/>
                  <a:gd name="T83" fmla="*/ 145 h 103"/>
                  <a:gd name="T84" fmla="*/ 211 w 269"/>
                  <a:gd name="T85" fmla="*/ 132 h 103"/>
                  <a:gd name="T86" fmla="*/ 180 w 269"/>
                  <a:gd name="T87" fmla="*/ 119 h 103"/>
                  <a:gd name="T88" fmla="*/ 150 w 269"/>
                  <a:gd name="T89" fmla="*/ 106 h 103"/>
                  <a:gd name="T90" fmla="*/ 123 w 269"/>
                  <a:gd name="T91" fmla="*/ 93 h 103"/>
                  <a:gd name="T92" fmla="*/ 93 w 269"/>
                  <a:gd name="T93" fmla="*/ 80 h 103"/>
                  <a:gd name="T94" fmla="*/ 67 w 269"/>
                  <a:gd name="T95" fmla="*/ 64 h 103"/>
                  <a:gd name="T96" fmla="*/ 39 w 269"/>
                  <a:gd name="T97" fmla="*/ 46 h 103"/>
                  <a:gd name="T98" fmla="*/ 10 w 269"/>
                  <a:gd name="T99" fmla="*/ 28 h 103"/>
                  <a:gd name="T100" fmla="*/ 0 w 269"/>
                  <a:gd name="T101" fmla="*/ 0 h 103"/>
                  <a:gd name="T102" fmla="*/ 101 w 269"/>
                  <a:gd name="T103" fmla="*/ 5 h 1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9"/>
                  <a:gd name="T157" fmla="*/ 0 h 103"/>
                  <a:gd name="T158" fmla="*/ 269 w 269"/>
                  <a:gd name="T159" fmla="*/ 103 h 1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9" h="103">
                    <a:moveTo>
                      <a:pt x="62" y="3"/>
                    </a:moveTo>
                    <a:lnTo>
                      <a:pt x="68" y="6"/>
                    </a:lnTo>
                    <a:lnTo>
                      <a:pt x="75" y="8"/>
                    </a:lnTo>
                    <a:lnTo>
                      <a:pt x="83" y="11"/>
                    </a:lnTo>
                    <a:lnTo>
                      <a:pt x="91" y="14"/>
                    </a:lnTo>
                    <a:lnTo>
                      <a:pt x="97" y="19"/>
                    </a:lnTo>
                    <a:lnTo>
                      <a:pt x="106" y="22"/>
                    </a:lnTo>
                    <a:lnTo>
                      <a:pt x="114" y="27"/>
                    </a:lnTo>
                    <a:lnTo>
                      <a:pt x="122" y="32"/>
                    </a:lnTo>
                    <a:lnTo>
                      <a:pt x="130" y="36"/>
                    </a:lnTo>
                    <a:lnTo>
                      <a:pt x="137" y="41"/>
                    </a:lnTo>
                    <a:lnTo>
                      <a:pt x="143" y="46"/>
                    </a:lnTo>
                    <a:lnTo>
                      <a:pt x="151" y="51"/>
                    </a:lnTo>
                    <a:lnTo>
                      <a:pt x="157" y="57"/>
                    </a:lnTo>
                    <a:lnTo>
                      <a:pt x="165" y="63"/>
                    </a:lnTo>
                    <a:lnTo>
                      <a:pt x="173" y="70"/>
                    </a:lnTo>
                    <a:lnTo>
                      <a:pt x="183" y="78"/>
                    </a:lnTo>
                    <a:lnTo>
                      <a:pt x="186" y="79"/>
                    </a:lnTo>
                    <a:lnTo>
                      <a:pt x="191" y="82"/>
                    </a:lnTo>
                    <a:lnTo>
                      <a:pt x="197" y="86"/>
                    </a:lnTo>
                    <a:lnTo>
                      <a:pt x="205" y="89"/>
                    </a:lnTo>
                    <a:lnTo>
                      <a:pt x="215" y="90"/>
                    </a:lnTo>
                    <a:lnTo>
                      <a:pt x="226" y="90"/>
                    </a:lnTo>
                    <a:lnTo>
                      <a:pt x="235" y="89"/>
                    </a:lnTo>
                    <a:lnTo>
                      <a:pt x="246" y="86"/>
                    </a:lnTo>
                    <a:lnTo>
                      <a:pt x="253" y="82"/>
                    </a:lnTo>
                    <a:lnTo>
                      <a:pt x="257" y="78"/>
                    </a:lnTo>
                    <a:lnTo>
                      <a:pt x="262" y="73"/>
                    </a:lnTo>
                    <a:lnTo>
                      <a:pt x="269" y="66"/>
                    </a:lnTo>
                    <a:lnTo>
                      <a:pt x="269" y="68"/>
                    </a:lnTo>
                    <a:lnTo>
                      <a:pt x="269" y="70"/>
                    </a:lnTo>
                    <a:lnTo>
                      <a:pt x="267" y="71"/>
                    </a:lnTo>
                    <a:lnTo>
                      <a:pt x="267" y="73"/>
                    </a:lnTo>
                    <a:lnTo>
                      <a:pt x="257" y="86"/>
                    </a:lnTo>
                    <a:lnTo>
                      <a:pt x="246" y="95"/>
                    </a:lnTo>
                    <a:lnTo>
                      <a:pt x="232" y="100"/>
                    </a:lnTo>
                    <a:lnTo>
                      <a:pt x="216" y="103"/>
                    </a:lnTo>
                    <a:lnTo>
                      <a:pt x="199" y="103"/>
                    </a:lnTo>
                    <a:lnTo>
                      <a:pt x="181" y="100"/>
                    </a:lnTo>
                    <a:lnTo>
                      <a:pt x="164" y="95"/>
                    </a:lnTo>
                    <a:lnTo>
                      <a:pt x="148" y="89"/>
                    </a:lnTo>
                    <a:lnTo>
                      <a:pt x="129" y="81"/>
                    </a:lnTo>
                    <a:lnTo>
                      <a:pt x="110" y="73"/>
                    </a:lnTo>
                    <a:lnTo>
                      <a:pt x="92" y="65"/>
                    </a:lnTo>
                    <a:lnTo>
                      <a:pt x="75" y="57"/>
                    </a:lnTo>
                    <a:lnTo>
                      <a:pt x="57" y="49"/>
                    </a:lnTo>
                    <a:lnTo>
                      <a:pt x="41" y="39"/>
                    </a:lnTo>
                    <a:lnTo>
                      <a:pt x="24" y="28"/>
                    </a:lnTo>
                    <a:lnTo>
                      <a:pt x="6" y="17"/>
                    </a:lnTo>
                    <a:lnTo>
                      <a:pt x="0" y="0"/>
                    </a:lnTo>
                    <a:lnTo>
                      <a:pt x="62" y="3"/>
                    </a:lnTo>
                    <a:close/>
                  </a:path>
                </a:pathLst>
              </a:custGeom>
              <a:solidFill>
                <a:srgbClr val="F4A500"/>
              </a:solidFill>
              <a:ln w="9525">
                <a:noFill/>
                <a:round/>
                <a:headEnd/>
                <a:tailEnd/>
              </a:ln>
            </p:spPr>
            <p:txBody>
              <a:bodyPr/>
              <a:lstStyle/>
              <a:p>
                <a:endParaRPr lang="en-US" sz="1725"/>
              </a:p>
            </p:txBody>
          </p:sp>
          <p:sp>
            <p:nvSpPr>
              <p:cNvPr id="5172" name="Freeform 480"/>
              <p:cNvSpPr>
                <a:spLocks/>
              </p:cNvSpPr>
              <p:nvPr/>
            </p:nvSpPr>
            <p:spPr bwMode="auto">
              <a:xfrm>
                <a:off x="3320" y="3102"/>
                <a:ext cx="384" cy="153"/>
              </a:xfrm>
              <a:custGeom>
                <a:avLst/>
                <a:gdLst>
                  <a:gd name="T0" fmla="*/ 90 w 235"/>
                  <a:gd name="T1" fmla="*/ 5 h 94"/>
                  <a:gd name="T2" fmla="*/ 101 w 235"/>
                  <a:gd name="T3" fmla="*/ 10 h 94"/>
                  <a:gd name="T4" fmla="*/ 111 w 235"/>
                  <a:gd name="T5" fmla="*/ 13 h 94"/>
                  <a:gd name="T6" fmla="*/ 124 w 235"/>
                  <a:gd name="T7" fmla="*/ 18 h 94"/>
                  <a:gd name="T8" fmla="*/ 134 w 235"/>
                  <a:gd name="T9" fmla="*/ 23 h 94"/>
                  <a:gd name="T10" fmla="*/ 147 w 235"/>
                  <a:gd name="T11" fmla="*/ 31 h 94"/>
                  <a:gd name="T12" fmla="*/ 160 w 235"/>
                  <a:gd name="T13" fmla="*/ 36 h 94"/>
                  <a:gd name="T14" fmla="*/ 173 w 235"/>
                  <a:gd name="T15" fmla="*/ 41 h 94"/>
                  <a:gd name="T16" fmla="*/ 186 w 235"/>
                  <a:gd name="T17" fmla="*/ 49 h 94"/>
                  <a:gd name="T18" fmla="*/ 199 w 235"/>
                  <a:gd name="T19" fmla="*/ 57 h 94"/>
                  <a:gd name="T20" fmla="*/ 212 w 235"/>
                  <a:gd name="T21" fmla="*/ 65 h 94"/>
                  <a:gd name="T22" fmla="*/ 225 w 235"/>
                  <a:gd name="T23" fmla="*/ 75 h 94"/>
                  <a:gd name="T24" fmla="*/ 235 w 235"/>
                  <a:gd name="T25" fmla="*/ 83 h 94"/>
                  <a:gd name="T26" fmla="*/ 247 w 235"/>
                  <a:gd name="T27" fmla="*/ 93 h 94"/>
                  <a:gd name="T28" fmla="*/ 260 w 235"/>
                  <a:gd name="T29" fmla="*/ 103 h 94"/>
                  <a:gd name="T30" fmla="*/ 275 w 235"/>
                  <a:gd name="T31" fmla="*/ 114 h 94"/>
                  <a:gd name="T32" fmla="*/ 291 w 235"/>
                  <a:gd name="T33" fmla="*/ 127 h 94"/>
                  <a:gd name="T34" fmla="*/ 292 w 235"/>
                  <a:gd name="T35" fmla="*/ 129 h 94"/>
                  <a:gd name="T36" fmla="*/ 301 w 235"/>
                  <a:gd name="T37" fmla="*/ 132 h 94"/>
                  <a:gd name="T38" fmla="*/ 310 w 235"/>
                  <a:gd name="T39" fmla="*/ 137 h 94"/>
                  <a:gd name="T40" fmla="*/ 322 w 235"/>
                  <a:gd name="T41" fmla="*/ 142 h 94"/>
                  <a:gd name="T42" fmla="*/ 337 w 235"/>
                  <a:gd name="T43" fmla="*/ 145 h 94"/>
                  <a:gd name="T44" fmla="*/ 350 w 235"/>
                  <a:gd name="T45" fmla="*/ 145 h 94"/>
                  <a:gd name="T46" fmla="*/ 368 w 235"/>
                  <a:gd name="T47" fmla="*/ 145 h 94"/>
                  <a:gd name="T48" fmla="*/ 384 w 235"/>
                  <a:gd name="T49" fmla="*/ 142 h 94"/>
                  <a:gd name="T50" fmla="*/ 368 w 235"/>
                  <a:gd name="T51" fmla="*/ 146 h 94"/>
                  <a:gd name="T52" fmla="*/ 350 w 235"/>
                  <a:gd name="T53" fmla="*/ 153 h 94"/>
                  <a:gd name="T54" fmla="*/ 332 w 235"/>
                  <a:gd name="T55" fmla="*/ 153 h 94"/>
                  <a:gd name="T56" fmla="*/ 310 w 235"/>
                  <a:gd name="T57" fmla="*/ 150 h 94"/>
                  <a:gd name="T58" fmla="*/ 291 w 235"/>
                  <a:gd name="T59" fmla="*/ 146 h 94"/>
                  <a:gd name="T60" fmla="*/ 273 w 235"/>
                  <a:gd name="T61" fmla="*/ 140 h 94"/>
                  <a:gd name="T62" fmla="*/ 252 w 235"/>
                  <a:gd name="T63" fmla="*/ 133 h 94"/>
                  <a:gd name="T64" fmla="*/ 234 w 235"/>
                  <a:gd name="T65" fmla="*/ 127 h 94"/>
                  <a:gd name="T66" fmla="*/ 203 w 235"/>
                  <a:gd name="T67" fmla="*/ 114 h 94"/>
                  <a:gd name="T68" fmla="*/ 172 w 235"/>
                  <a:gd name="T69" fmla="*/ 101 h 94"/>
                  <a:gd name="T70" fmla="*/ 142 w 235"/>
                  <a:gd name="T71" fmla="*/ 88 h 94"/>
                  <a:gd name="T72" fmla="*/ 114 w 235"/>
                  <a:gd name="T73" fmla="*/ 75 h 94"/>
                  <a:gd name="T74" fmla="*/ 85 w 235"/>
                  <a:gd name="T75" fmla="*/ 62 h 94"/>
                  <a:gd name="T76" fmla="*/ 59 w 235"/>
                  <a:gd name="T77" fmla="*/ 46 h 94"/>
                  <a:gd name="T78" fmla="*/ 31 w 235"/>
                  <a:gd name="T79" fmla="*/ 28 h 94"/>
                  <a:gd name="T80" fmla="*/ 2 w 235"/>
                  <a:gd name="T81" fmla="*/ 10 h 94"/>
                  <a:gd name="T82" fmla="*/ 0 w 235"/>
                  <a:gd name="T83" fmla="*/ 0 h 94"/>
                  <a:gd name="T84" fmla="*/ 90 w 235"/>
                  <a:gd name="T85" fmla="*/ 5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5"/>
                  <a:gd name="T130" fmla="*/ 0 h 94"/>
                  <a:gd name="T131" fmla="*/ 235 w 235"/>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5" h="94">
                    <a:moveTo>
                      <a:pt x="55" y="3"/>
                    </a:moveTo>
                    <a:lnTo>
                      <a:pt x="62" y="6"/>
                    </a:lnTo>
                    <a:lnTo>
                      <a:pt x="68" y="8"/>
                    </a:lnTo>
                    <a:lnTo>
                      <a:pt x="76" y="11"/>
                    </a:lnTo>
                    <a:lnTo>
                      <a:pt x="82" y="14"/>
                    </a:lnTo>
                    <a:lnTo>
                      <a:pt x="90" y="19"/>
                    </a:lnTo>
                    <a:lnTo>
                      <a:pt x="98" y="22"/>
                    </a:lnTo>
                    <a:lnTo>
                      <a:pt x="106" y="25"/>
                    </a:lnTo>
                    <a:lnTo>
                      <a:pt x="114" y="30"/>
                    </a:lnTo>
                    <a:lnTo>
                      <a:pt x="122" y="35"/>
                    </a:lnTo>
                    <a:lnTo>
                      <a:pt x="130" y="40"/>
                    </a:lnTo>
                    <a:lnTo>
                      <a:pt x="138" y="46"/>
                    </a:lnTo>
                    <a:lnTo>
                      <a:pt x="144" y="51"/>
                    </a:lnTo>
                    <a:lnTo>
                      <a:pt x="151" y="57"/>
                    </a:lnTo>
                    <a:lnTo>
                      <a:pt x="159" y="63"/>
                    </a:lnTo>
                    <a:lnTo>
                      <a:pt x="168" y="70"/>
                    </a:lnTo>
                    <a:lnTo>
                      <a:pt x="178" y="78"/>
                    </a:lnTo>
                    <a:lnTo>
                      <a:pt x="179" y="79"/>
                    </a:lnTo>
                    <a:lnTo>
                      <a:pt x="184" y="81"/>
                    </a:lnTo>
                    <a:lnTo>
                      <a:pt x="190" y="84"/>
                    </a:lnTo>
                    <a:lnTo>
                      <a:pt x="197" y="87"/>
                    </a:lnTo>
                    <a:lnTo>
                      <a:pt x="206" y="89"/>
                    </a:lnTo>
                    <a:lnTo>
                      <a:pt x="214" y="89"/>
                    </a:lnTo>
                    <a:lnTo>
                      <a:pt x="225" y="89"/>
                    </a:lnTo>
                    <a:lnTo>
                      <a:pt x="235" y="87"/>
                    </a:lnTo>
                    <a:lnTo>
                      <a:pt x="225" y="90"/>
                    </a:lnTo>
                    <a:lnTo>
                      <a:pt x="214" y="94"/>
                    </a:lnTo>
                    <a:lnTo>
                      <a:pt x="203" y="94"/>
                    </a:lnTo>
                    <a:lnTo>
                      <a:pt x="190" y="92"/>
                    </a:lnTo>
                    <a:lnTo>
                      <a:pt x="178" y="90"/>
                    </a:lnTo>
                    <a:lnTo>
                      <a:pt x="167" y="86"/>
                    </a:lnTo>
                    <a:lnTo>
                      <a:pt x="154" y="82"/>
                    </a:lnTo>
                    <a:lnTo>
                      <a:pt x="143" y="78"/>
                    </a:lnTo>
                    <a:lnTo>
                      <a:pt x="124" y="70"/>
                    </a:lnTo>
                    <a:lnTo>
                      <a:pt x="105" y="62"/>
                    </a:lnTo>
                    <a:lnTo>
                      <a:pt x="87" y="54"/>
                    </a:lnTo>
                    <a:lnTo>
                      <a:pt x="70" y="46"/>
                    </a:lnTo>
                    <a:lnTo>
                      <a:pt x="52" y="38"/>
                    </a:lnTo>
                    <a:lnTo>
                      <a:pt x="36" y="28"/>
                    </a:lnTo>
                    <a:lnTo>
                      <a:pt x="19" y="17"/>
                    </a:lnTo>
                    <a:lnTo>
                      <a:pt x="1" y="6"/>
                    </a:lnTo>
                    <a:lnTo>
                      <a:pt x="0" y="0"/>
                    </a:lnTo>
                    <a:lnTo>
                      <a:pt x="55" y="3"/>
                    </a:lnTo>
                    <a:close/>
                  </a:path>
                </a:pathLst>
              </a:custGeom>
              <a:solidFill>
                <a:srgbClr val="000000"/>
              </a:solidFill>
              <a:ln w="9525">
                <a:noFill/>
                <a:round/>
                <a:headEnd/>
                <a:tailEnd/>
              </a:ln>
            </p:spPr>
            <p:txBody>
              <a:bodyPr/>
              <a:lstStyle/>
              <a:p>
                <a:endParaRPr lang="en-US" sz="1725"/>
              </a:p>
            </p:txBody>
          </p:sp>
          <p:sp>
            <p:nvSpPr>
              <p:cNvPr id="5173" name="Freeform 481"/>
              <p:cNvSpPr>
                <a:spLocks/>
              </p:cNvSpPr>
              <p:nvPr/>
            </p:nvSpPr>
            <p:spPr bwMode="auto">
              <a:xfrm>
                <a:off x="3320" y="3107"/>
                <a:ext cx="336" cy="145"/>
              </a:xfrm>
              <a:custGeom>
                <a:avLst/>
                <a:gdLst>
                  <a:gd name="T0" fmla="*/ 88 w 206"/>
                  <a:gd name="T1" fmla="*/ 3 h 89"/>
                  <a:gd name="T2" fmla="*/ 98 w 206"/>
                  <a:gd name="T3" fmla="*/ 8 h 89"/>
                  <a:gd name="T4" fmla="*/ 108 w 206"/>
                  <a:gd name="T5" fmla="*/ 13 h 89"/>
                  <a:gd name="T6" fmla="*/ 119 w 206"/>
                  <a:gd name="T7" fmla="*/ 18 h 89"/>
                  <a:gd name="T8" fmla="*/ 132 w 206"/>
                  <a:gd name="T9" fmla="*/ 23 h 89"/>
                  <a:gd name="T10" fmla="*/ 145 w 206"/>
                  <a:gd name="T11" fmla="*/ 31 h 89"/>
                  <a:gd name="T12" fmla="*/ 158 w 206"/>
                  <a:gd name="T13" fmla="*/ 36 h 89"/>
                  <a:gd name="T14" fmla="*/ 171 w 206"/>
                  <a:gd name="T15" fmla="*/ 41 h 89"/>
                  <a:gd name="T16" fmla="*/ 186 w 206"/>
                  <a:gd name="T17" fmla="*/ 49 h 89"/>
                  <a:gd name="T18" fmla="*/ 199 w 206"/>
                  <a:gd name="T19" fmla="*/ 57 h 89"/>
                  <a:gd name="T20" fmla="*/ 209 w 206"/>
                  <a:gd name="T21" fmla="*/ 65 h 89"/>
                  <a:gd name="T22" fmla="*/ 222 w 206"/>
                  <a:gd name="T23" fmla="*/ 73 h 89"/>
                  <a:gd name="T24" fmla="*/ 233 w 206"/>
                  <a:gd name="T25" fmla="*/ 83 h 89"/>
                  <a:gd name="T26" fmla="*/ 243 w 206"/>
                  <a:gd name="T27" fmla="*/ 91 h 89"/>
                  <a:gd name="T28" fmla="*/ 256 w 206"/>
                  <a:gd name="T29" fmla="*/ 101 h 89"/>
                  <a:gd name="T30" fmla="*/ 272 w 206"/>
                  <a:gd name="T31" fmla="*/ 111 h 89"/>
                  <a:gd name="T32" fmla="*/ 287 w 206"/>
                  <a:gd name="T33" fmla="*/ 124 h 89"/>
                  <a:gd name="T34" fmla="*/ 292 w 206"/>
                  <a:gd name="T35" fmla="*/ 129 h 89"/>
                  <a:gd name="T36" fmla="*/ 303 w 206"/>
                  <a:gd name="T37" fmla="*/ 135 h 89"/>
                  <a:gd name="T38" fmla="*/ 318 w 206"/>
                  <a:gd name="T39" fmla="*/ 142 h 89"/>
                  <a:gd name="T40" fmla="*/ 336 w 206"/>
                  <a:gd name="T41" fmla="*/ 145 h 89"/>
                  <a:gd name="T42" fmla="*/ 323 w 206"/>
                  <a:gd name="T43" fmla="*/ 145 h 89"/>
                  <a:gd name="T44" fmla="*/ 308 w 206"/>
                  <a:gd name="T45" fmla="*/ 142 h 89"/>
                  <a:gd name="T46" fmla="*/ 295 w 206"/>
                  <a:gd name="T47" fmla="*/ 140 h 89"/>
                  <a:gd name="T48" fmla="*/ 282 w 206"/>
                  <a:gd name="T49" fmla="*/ 137 h 89"/>
                  <a:gd name="T50" fmla="*/ 269 w 206"/>
                  <a:gd name="T51" fmla="*/ 135 h 89"/>
                  <a:gd name="T52" fmla="*/ 256 w 206"/>
                  <a:gd name="T53" fmla="*/ 132 h 89"/>
                  <a:gd name="T54" fmla="*/ 243 w 206"/>
                  <a:gd name="T55" fmla="*/ 127 h 89"/>
                  <a:gd name="T56" fmla="*/ 233 w 206"/>
                  <a:gd name="T57" fmla="*/ 122 h 89"/>
                  <a:gd name="T58" fmla="*/ 202 w 206"/>
                  <a:gd name="T59" fmla="*/ 109 h 89"/>
                  <a:gd name="T60" fmla="*/ 171 w 206"/>
                  <a:gd name="T61" fmla="*/ 96 h 89"/>
                  <a:gd name="T62" fmla="*/ 142 w 206"/>
                  <a:gd name="T63" fmla="*/ 83 h 89"/>
                  <a:gd name="T64" fmla="*/ 114 w 206"/>
                  <a:gd name="T65" fmla="*/ 70 h 89"/>
                  <a:gd name="T66" fmla="*/ 85 w 206"/>
                  <a:gd name="T67" fmla="*/ 57 h 89"/>
                  <a:gd name="T68" fmla="*/ 59 w 206"/>
                  <a:gd name="T69" fmla="*/ 41 h 89"/>
                  <a:gd name="T70" fmla="*/ 31 w 206"/>
                  <a:gd name="T71" fmla="*/ 23 h 89"/>
                  <a:gd name="T72" fmla="*/ 2 w 206"/>
                  <a:gd name="T73" fmla="*/ 5 h 89"/>
                  <a:gd name="T74" fmla="*/ 0 w 206"/>
                  <a:gd name="T75" fmla="*/ 0 h 89"/>
                  <a:gd name="T76" fmla="*/ 88 w 206"/>
                  <a:gd name="T77" fmla="*/ 3 h 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6"/>
                  <a:gd name="T118" fmla="*/ 0 h 89"/>
                  <a:gd name="T119" fmla="*/ 206 w 206"/>
                  <a:gd name="T120" fmla="*/ 89 h 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6" h="89">
                    <a:moveTo>
                      <a:pt x="54" y="2"/>
                    </a:moveTo>
                    <a:lnTo>
                      <a:pt x="60" y="5"/>
                    </a:lnTo>
                    <a:lnTo>
                      <a:pt x="66" y="8"/>
                    </a:lnTo>
                    <a:lnTo>
                      <a:pt x="73" y="11"/>
                    </a:lnTo>
                    <a:lnTo>
                      <a:pt x="81" y="14"/>
                    </a:lnTo>
                    <a:lnTo>
                      <a:pt x="89" y="19"/>
                    </a:lnTo>
                    <a:lnTo>
                      <a:pt x="97" y="22"/>
                    </a:lnTo>
                    <a:lnTo>
                      <a:pt x="105" y="25"/>
                    </a:lnTo>
                    <a:lnTo>
                      <a:pt x="114" y="30"/>
                    </a:lnTo>
                    <a:lnTo>
                      <a:pt x="122" y="35"/>
                    </a:lnTo>
                    <a:lnTo>
                      <a:pt x="128" y="40"/>
                    </a:lnTo>
                    <a:lnTo>
                      <a:pt x="136" y="45"/>
                    </a:lnTo>
                    <a:lnTo>
                      <a:pt x="143" y="51"/>
                    </a:lnTo>
                    <a:lnTo>
                      <a:pt x="149" y="56"/>
                    </a:lnTo>
                    <a:lnTo>
                      <a:pt x="157" y="62"/>
                    </a:lnTo>
                    <a:lnTo>
                      <a:pt x="167" y="68"/>
                    </a:lnTo>
                    <a:lnTo>
                      <a:pt x="176" y="76"/>
                    </a:lnTo>
                    <a:lnTo>
                      <a:pt x="179" y="79"/>
                    </a:lnTo>
                    <a:lnTo>
                      <a:pt x="186" y="83"/>
                    </a:lnTo>
                    <a:lnTo>
                      <a:pt x="195" y="87"/>
                    </a:lnTo>
                    <a:lnTo>
                      <a:pt x="206" y="89"/>
                    </a:lnTo>
                    <a:lnTo>
                      <a:pt x="198" y="89"/>
                    </a:lnTo>
                    <a:lnTo>
                      <a:pt x="189" y="87"/>
                    </a:lnTo>
                    <a:lnTo>
                      <a:pt x="181" y="86"/>
                    </a:lnTo>
                    <a:lnTo>
                      <a:pt x="173" y="84"/>
                    </a:lnTo>
                    <a:lnTo>
                      <a:pt x="165" y="83"/>
                    </a:lnTo>
                    <a:lnTo>
                      <a:pt x="157" y="81"/>
                    </a:lnTo>
                    <a:lnTo>
                      <a:pt x="149" y="78"/>
                    </a:lnTo>
                    <a:lnTo>
                      <a:pt x="143" y="75"/>
                    </a:lnTo>
                    <a:lnTo>
                      <a:pt x="124" y="67"/>
                    </a:lnTo>
                    <a:lnTo>
                      <a:pt x="105" y="59"/>
                    </a:lnTo>
                    <a:lnTo>
                      <a:pt x="87" y="51"/>
                    </a:lnTo>
                    <a:lnTo>
                      <a:pt x="70" y="43"/>
                    </a:lnTo>
                    <a:lnTo>
                      <a:pt x="52" y="35"/>
                    </a:lnTo>
                    <a:lnTo>
                      <a:pt x="36" y="25"/>
                    </a:lnTo>
                    <a:lnTo>
                      <a:pt x="19" y="14"/>
                    </a:lnTo>
                    <a:lnTo>
                      <a:pt x="1" y="3"/>
                    </a:lnTo>
                    <a:lnTo>
                      <a:pt x="0" y="0"/>
                    </a:lnTo>
                    <a:lnTo>
                      <a:pt x="54" y="2"/>
                    </a:lnTo>
                    <a:close/>
                  </a:path>
                </a:pathLst>
              </a:custGeom>
              <a:solidFill>
                <a:srgbClr val="F4A500"/>
              </a:solidFill>
              <a:ln w="9525">
                <a:noFill/>
                <a:round/>
                <a:headEnd/>
                <a:tailEnd/>
              </a:ln>
            </p:spPr>
            <p:txBody>
              <a:bodyPr/>
              <a:lstStyle/>
              <a:p>
                <a:endParaRPr lang="en-US" sz="1725"/>
              </a:p>
            </p:txBody>
          </p:sp>
          <p:sp>
            <p:nvSpPr>
              <p:cNvPr id="5174" name="Freeform 482"/>
              <p:cNvSpPr>
                <a:spLocks/>
              </p:cNvSpPr>
              <p:nvPr/>
            </p:nvSpPr>
            <p:spPr bwMode="auto">
              <a:xfrm>
                <a:off x="3405" y="2927"/>
                <a:ext cx="192" cy="44"/>
              </a:xfrm>
              <a:custGeom>
                <a:avLst/>
                <a:gdLst>
                  <a:gd name="T0" fmla="*/ 0 w 118"/>
                  <a:gd name="T1" fmla="*/ 16 h 27"/>
                  <a:gd name="T2" fmla="*/ 86 w 118"/>
                  <a:gd name="T3" fmla="*/ 44 h 27"/>
                  <a:gd name="T4" fmla="*/ 192 w 118"/>
                  <a:gd name="T5" fmla="*/ 34 h 27"/>
                  <a:gd name="T6" fmla="*/ 93 w 118"/>
                  <a:gd name="T7" fmla="*/ 0 h 27"/>
                  <a:gd name="T8" fmla="*/ 0 w 118"/>
                  <a:gd name="T9" fmla="*/ 16 h 27"/>
                  <a:gd name="T10" fmla="*/ 0 60000 65536"/>
                  <a:gd name="T11" fmla="*/ 0 60000 65536"/>
                  <a:gd name="T12" fmla="*/ 0 60000 65536"/>
                  <a:gd name="T13" fmla="*/ 0 60000 65536"/>
                  <a:gd name="T14" fmla="*/ 0 60000 65536"/>
                  <a:gd name="T15" fmla="*/ 0 w 118"/>
                  <a:gd name="T16" fmla="*/ 0 h 27"/>
                  <a:gd name="T17" fmla="*/ 118 w 118"/>
                  <a:gd name="T18" fmla="*/ 27 h 27"/>
                </a:gdLst>
                <a:ahLst/>
                <a:cxnLst>
                  <a:cxn ang="T10">
                    <a:pos x="T0" y="T1"/>
                  </a:cxn>
                  <a:cxn ang="T11">
                    <a:pos x="T2" y="T3"/>
                  </a:cxn>
                  <a:cxn ang="T12">
                    <a:pos x="T4" y="T5"/>
                  </a:cxn>
                  <a:cxn ang="T13">
                    <a:pos x="T6" y="T7"/>
                  </a:cxn>
                  <a:cxn ang="T14">
                    <a:pos x="T8" y="T9"/>
                  </a:cxn>
                </a:cxnLst>
                <a:rect l="T15" t="T16" r="T17" b="T18"/>
                <a:pathLst>
                  <a:path w="118" h="27">
                    <a:moveTo>
                      <a:pt x="0" y="10"/>
                    </a:moveTo>
                    <a:lnTo>
                      <a:pt x="53" y="27"/>
                    </a:lnTo>
                    <a:lnTo>
                      <a:pt x="118" y="21"/>
                    </a:lnTo>
                    <a:lnTo>
                      <a:pt x="57" y="0"/>
                    </a:lnTo>
                    <a:lnTo>
                      <a:pt x="0" y="10"/>
                    </a:lnTo>
                    <a:close/>
                  </a:path>
                </a:pathLst>
              </a:custGeom>
              <a:solidFill>
                <a:srgbClr val="DDDD00"/>
              </a:solidFill>
              <a:ln w="9525">
                <a:noFill/>
                <a:round/>
                <a:headEnd/>
                <a:tailEnd/>
              </a:ln>
            </p:spPr>
            <p:txBody>
              <a:bodyPr/>
              <a:lstStyle/>
              <a:p>
                <a:endParaRPr lang="en-US" sz="1725"/>
              </a:p>
            </p:txBody>
          </p:sp>
          <p:sp>
            <p:nvSpPr>
              <p:cNvPr id="5175" name="Freeform 483"/>
              <p:cNvSpPr>
                <a:spLocks/>
              </p:cNvSpPr>
              <p:nvPr/>
            </p:nvSpPr>
            <p:spPr bwMode="auto">
              <a:xfrm>
                <a:off x="3408" y="3085"/>
                <a:ext cx="8" cy="27"/>
              </a:xfrm>
              <a:custGeom>
                <a:avLst/>
                <a:gdLst>
                  <a:gd name="T0" fmla="*/ 0 w 5"/>
                  <a:gd name="T1" fmla="*/ 0 h 16"/>
                  <a:gd name="T2" fmla="*/ 0 w 5"/>
                  <a:gd name="T3" fmla="*/ 25 h 16"/>
                  <a:gd name="T4" fmla="*/ 8 w 5"/>
                  <a:gd name="T5" fmla="*/ 27 h 16"/>
                  <a:gd name="T6" fmla="*/ 5 w 5"/>
                  <a:gd name="T7" fmla="*/ 3 h 16"/>
                  <a:gd name="T8" fmla="*/ 0 w 5"/>
                  <a:gd name="T9" fmla="*/ 0 h 16"/>
                  <a:gd name="T10" fmla="*/ 0 60000 65536"/>
                  <a:gd name="T11" fmla="*/ 0 60000 65536"/>
                  <a:gd name="T12" fmla="*/ 0 60000 65536"/>
                  <a:gd name="T13" fmla="*/ 0 60000 65536"/>
                  <a:gd name="T14" fmla="*/ 0 60000 65536"/>
                  <a:gd name="T15" fmla="*/ 0 w 5"/>
                  <a:gd name="T16" fmla="*/ 0 h 16"/>
                  <a:gd name="T17" fmla="*/ 5 w 5"/>
                  <a:gd name="T18" fmla="*/ 16 h 16"/>
                </a:gdLst>
                <a:ahLst/>
                <a:cxnLst>
                  <a:cxn ang="T10">
                    <a:pos x="T0" y="T1"/>
                  </a:cxn>
                  <a:cxn ang="T11">
                    <a:pos x="T2" y="T3"/>
                  </a:cxn>
                  <a:cxn ang="T12">
                    <a:pos x="T4" y="T5"/>
                  </a:cxn>
                  <a:cxn ang="T13">
                    <a:pos x="T6" y="T7"/>
                  </a:cxn>
                  <a:cxn ang="T14">
                    <a:pos x="T8" y="T9"/>
                  </a:cxn>
                </a:cxnLst>
                <a:rect l="T15" t="T16" r="T17" b="T18"/>
                <a:pathLst>
                  <a:path w="5" h="16">
                    <a:moveTo>
                      <a:pt x="0" y="0"/>
                    </a:moveTo>
                    <a:lnTo>
                      <a:pt x="0" y="15"/>
                    </a:lnTo>
                    <a:lnTo>
                      <a:pt x="5" y="16"/>
                    </a:lnTo>
                    <a:lnTo>
                      <a:pt x="3" y="2"/>
                    </a:lnTo>
                    <a:lnTo>
                      <a:pt x="0" y="0"/>
                    </a:lnTo>
                    <a:close/>
                  </a:path>
                </a:pathLst>
              </a:custGeom>
              <a:solidFill>
                <a:srgbClr val="000000"/>
              </a:solidFill>
              <a:ln w="9525">
                <a:noFill/>
                <a:round/>
                <a:headEnd/>
                <a:tailEnd/>
              </a:ln>
            </p:spPr>
            <p:txBody>
              <a:bodyPr/>
              <a:lstStyle/>
              <a:p>
                <a:endParaRPr lang="en-US" sz="1725"/>
              </a:p>
            </p:txBody>
          </p:sp>
          <p:sp>
            <p:nvSpPr>
              <p:cNvPr id="5176" name="Freeform 484"/>
              <p:cNvSpPr>
                <a:spLocks/>
              </p:cNvSpPr>
              <p:nvPr/>
            </p:nvSpPr>
            <p:spPr bwMode="auto">
              <a:xfrm>
                <a:off x="3465" y="3009"/>
                <a:ext cx="211" cy="204"/>
              </a:xfrm>
              <a:custGeom>
                <a:avLst/>
                <a:gdLst>
                  <a:gd name="T0" fmla="*/ 20 w 129"/>
                  <a:gd name="T1" fmla="*/ 7 h 125"/>
                  <a:gd name="T2" fmla="*/ 15 w 129"/>
                  <a:gd name="T3" fmla="*/ 10 h 125"/>
                  <a:gd name="T4" fmla="*/ 8 w 129"/>
                  <a:gd name="T5" fmla="*/ 23 h 125"/>
                  <a:gd name="T6" fmla="*/ 0 w 129"/>
                  <a:gd name="T7" fmla="*/ 41 h 125"/>
                  <a:gd name="T8" fmla="*/ 8 w 129"/>
                  <a:gd name="T9" fmla="*/ 67 h 125"/>
                  <a:gd name="T10" fmla="*/ 18 w 129"/>
                  <a:gd name="T11" fmla="*/ 80 h 125"/>
                  <a:gd name="T12" fmla="*/ 33 w 129"/>
                  <a:gd name="T13" fmla="*/ 93 h 125"/>
                  <a:gd name="T14" fmla="*/ 54 w 129"/>
                  <a:gd name="T15" fmla="*/ 101 h 125"/>
                  <a:gd name="T16" fmla="*/ 75 w 129"/>
                  <a:gd name="T17" fmla="*/ 108 h 125"/>
                  <a:gd name="T18" fmla="*/ 97 w 129"/>
                  <a:gd name="T19" fmla="*/ 119 h 125"/>
                  <a:gd name="T20" fmla="*/ 116 w 129"/>
                  <a:gd name="T21" fmla="*/ 127 h 125"/>
                  <a:gd name="T22" fmla="*/ 137 w 129"/>
                  <a:gd name="T23" fmla="*/ 139 h 125"/>
                  <a:gd name="T24" fmla="*/ 154 w 129"/>
                  <a:gd name="T25" fmla="*/ 152 h 125"/>
                  <a:gd name="T26" fmla="*/ 177 w 129"/>
                  <a:gd name="T27" fmla="*/ 178 h 125"/>
                  <a:gd name="T28" fmla="*/ 195 w 129"/>
                  <a:gd name="T29" fmla="*/ 196 h 125"/>
                  <a:gd name="T30" fmla="*/ 204 w 129"/>
                  <a:gd name="T31" fmla="*/ 204 h 125"/>
                  <a:gd name="T32" fmla="*/ 211 w 129"/>
                  <a:gd name="T33" fmla="*/ 202 h 125"/>
                  <a:gd name="T34" fmla="*/ 211 w 129"/>
                  <a:gd name="T35" fmla="*/ 194 h 125"/>
                  <a:gd name="T36" fmla="*/ 211 w 129"/>
                  <a:gd name="T37" fmla="*/ 181 h 125"/>
                  <a:gd name="T38" fmla="*/ 204 w 129"/>
                  <a:gd name="T39" fmla="*/ 160 h 125"/>
                  <a:gd name="T40" fmla="*/ 200 w 129"/>
                  <a:gd name="T41" fmla="*/ 137 h 125"/>
                  <a:gd name="T42" fmla="*/ 190 w 129"/>
                  <a:gd name="T43" fmla="*/ 114 h 125"/>
                  <a:gd name="T44" fmla="*/ 177 w 129"/>
                  <a:gd name="T45" fmla="*/ 85 h 125"/>
                  <a:gd name="T46" fmla="*/ 159 w 129"/>
                  <a:gd name="T47" fmla="*/ 59 h 125"/>
                  <a:gd name="T48" fmla="*/ 134 w 129"/>
                  <a:gd name="T49" fmla="*/ 36 h 125"/>
                  <a:gd name="T50" fmla="*/ 110 w 129"/>
                  <a:gd name="T51" fmla="*/ 18 h 125"/>
                  <a:gd name="T52" fmla="*/ 85 w 129"/>
                  <a:gd name="T53" fmla="*/ 7 h 125"/>
                  <a:gd name="T54" fmla="*/ 67 w 129"/>
                  <a:gd name="T55" fmla="*/ 0 h 125"/>
                  <a:gd name="T56" fmla="*/ 52 w 129"/>
                  <a:gd name="T57" fmla="*/ 0 h 125"/>
                  <a:gd name="T58" fmla="*/ 39 w 129"/>
                  <a:gd name="T59" fmla="*/ 0 h 125"/>
                  <a:gd name="T60" fmla="*/ 28 w 129"/>
                  <a:gd name="T61" fmla="*/ 2 h 125"/>
                  <a:gd name="T62" fmla="*/ 23 w 129"/>
                  <a:gd name="T63" fmla="*/ 7 h 125"/>
                  <a:gd name="T64" fmla="*/ 20 w 129"/>
                  <a:gd name="T65" fmla="*/ 7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125"/>
                  <a:gd name="T101" fmla="*/ 129 w 129"/>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125">
                    <a:moveTo>
                      <a:pt x="12" y="4"/>
                    </a:moveTo>
                    <a:lnTo>
                      <a:pt x="9" y="6"/>
                    </a:lnTo>
                    <a:lnTo>
                      <a:pt x="5" y="14"/>
                    </a:lnTo>
                    <a:lnTo>
                      <a:pt x="0" y="25"/>
                    </a:lnTo>
                    <a:lnTo>
                      <a:pt x="5" y="41"/>
                    </a:lnTo>
                    <a:lnTo>
                      <a:pt x="11" y="49"/>
                    </a:lnTo>
                    <a:lnTo>
                      <a:pt x="20" y="57"/>
                    </a:lnTo>
                    <a:lnTo>
                      <a:pt x="33" y="62"/>
                    </a:lnTo>
                    <a:lnTo>
                      <a:pt x="46" y="66"/>
                    </a:lnTo>
                    <a:lnTo>
                      <a:pt x="59" y="73"/>
                    </a:lnTo>
                    <a:lnTo>
                      <a:pt x="71" y="78"/>
                    </a:lnTo>
                    <a:lnTo>
                      <a:pt x="84" y="85"/>
                    </a:lnTo>
                    <a:lnTo>
                      <a:pt x="94" y="93"/>
                    </a:lnTo>
                    <a:lnTo>
                      <a:pt x="108" y="109"/>
                    </a:lnTo>
                    <a:lnTo>
                      <a:pt x="119" y="120"/>
                    </a:lnTo>
                    <a:lnTo>
                      <a:pt x="125" y="125"/>
                    </a:lnTo>
                    <a:lnTo>
                      <a:pt x="129" y="124"/>
                    </a:lnTo>
                    <a:lnTo>
                      <a:pt x="129" y="119"/>
                    </a:lnTo>
                    <a:lnTo>
                      <a:pt x="129" y="111"/>
                    </a:lnTo>
                    <a:lnTo>
                      <a:pt x="125" y="98"/>
                    </a:lnTo>
                    <a:lnTo>
                      <a:pt x="122" y="84"/>
                    </a:lnTo>
                    <a:lnTo>
                      <a:pt x="116" y="70"/>
                    </a:lnTo>
                    <a:lnTo>
                      <a:pt x="108" y="52"/>
                    </a:lnTo>
                    <a:lnTo>
                      <a:pt x="97" y="36"/>
                    </a:lnTo>
                    <a:lnTo>
                      <a:pt x="82" y="22"/>
                    </a:lnTo>
                    <a:lnTo>
                      <a:pt x="67" y="11"/>
                    </a:lnTo>
                    <a:lnTo>
                      <a:pt x="52" y="4"/>
                    </a:lnTo>
                    <a:lnTo>
                      <a:pt x="41" y="0"/>
                    </a:lnTo>
                    <a:lnTo>
                      <a:pt x="32" y="0"/>
                    </a:lnTo>
                    <a:lnTo>
                      <a:pt x="24" y="0"/>
                    </a:lnTo>
                    <a:lnTo>
                      <a:pt x="17" y="1"/>
                    </a:lnTo>
                    <a:lnTo>
                      <a:pt x="14" y="4"/>
                    </a:lnTo>
                    <a:lnTo>
                      <a:pt x="12" y="4"/>
                    </a:lnTo>
                    <a:close/>
                  </a:path>
                </a:pathLst>
              </a:custGeom>
              <a:solidFill>
                <a:srgbClr val="FFFF00"/>
              </a:solidFill>
              <a:ln w="9525">
                <a:noFill/>
                <a:round/>
                <a:headEnd/>
                <a:tailEnd/>
              </a:ln>
            </p:spPr>
            <p:txBody>
              <a:bodyPr/>
              <a:lstStyle/>
              <a:p>
                <a:endParaRPr lang="en-US" sz="1725"/>
              </a:p>
            </p:txBody>
          </p:sp>
          <p:sp>
            <p:nvSpPr>
              <p:cNvPr id="5177" name="Freeform 485"/>
              <p:cNvSpPr>
                <a:spLocks/>
              </p:cNvSpPr>
              <p:nvPr/>
            </p:nvSpPr>
            <p:spPr bwMode="auto">
              <a:xfrm>
                <a:off x="3328" y="3040"/>
                <a:ext cx="80" cy="41"/>
              </a:xfrm>
              <a:custGeom>
                <a:avLst/>
                <a:gdLst>
                  <a:gd name="T0" fmla="*/ 0 w 49"/>
                  <a:gd name="T1" fmla="*/ 36 h 25"/>
                  <a:gd name="T2" fmla="*/ 72 w 49"/>
                  <a:gd name="T3" fmla="*/ 41 h 25"/>
                  <a:gd name="T4" fmla="*/ 80 w 49"/>
                  <a:gd name="T5" fmla="*/ 0 h 25"/>
                  <a:gd name="T6" fmla="*/ 77 w 49"/>
                  <a:gd name="T7" fmla="*/ 2 h 25"/>
                  <a:gd name="T8" fmla="*/ 72 w 49"/>
                  <a:gd name="T9" fmla="*/ 10 h 25"/>
                  <a:gd name="T10" fmla="*/ 62 w 49"/>
                  <a:gd name="T11" fmla="*/ 20 h 25"/>
                  <a:gd name="T12" fmla="*/ 49 w 49"/>
                  <a:gd name="T13" fmla="*/ 28 h 25"/>
                  <a:gd name="T14" fmla="*/ 33 w 49"/>
                  <a:gd name="T15" fmla="*/ 31 h 25"/>
                  <a:gd name="T16" fmla="*/ 18 w 49"/>
                  <a:gd name="T17" fmla="*/ 33 h 25"/>
                  <a:gd name="T18" fmla="*/ 5 w 49"/>
                  <a:gd name="T19" fmla="*/ 36 h 25"/>
                  <a:gd name="T20" fmla="*/ 0 w 49"/>
                  <a:gd name="T21" fmla="*/ 36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5"/>
                  <a:gd name="T35" fmla="*/ 49 w 49"/>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5">
                    <a:moveTo>
                      <a:pt x="0" y="22"/>
                    </a:moveTo>
                    <a:lnTo>
                      <a:pt x="44" y="25"/>
                    </a:lnTo>
                    <a:lnTo>
                      <a:pt x="49" y="0"/>
                    </a:lnTo>
                    <a:lnTo>
                      <a:pt x="47" y="1"/>
                    </a:lnTo>
                    <a:lnTo>
                      <a:pt x="44" y="6"/>
                    </a:lnTo>
                    <a:lnTo>
                      <a:pt x="38" y="12"/>
                    </a:lnTo>
                    <a:lnTo>
                      <a:pt x="30" y="17"/>
                    </a:lnTo>
                    <a:lnTo>
                      <a:pt x="20" y="19"/>
                    </a:lnTo>
                    <a:lnTo>
                      <a:pt x="11" y="20"/>
                    </a:lnTo>
                    <a:lnTo>
                      <a:pt x="3" y="22"/>
                    </a:lnTo>
                    <a:lnTo>
                      <a:pt x="0" y="22"/>
                    </a:lnTo>
                    <a:close/>
                  </a:path>
                </a:pathLst>
              </a:custGeom>
              <a:solidFill>
                <a:srgbClr val="FFFF00"/>
              </a:solidFill>
              <a:ln w="9525">
                <a:noFill/>
                <a:round/>
                <a:headEnd/>
                <a:tailEnd/>
              </a:ln>
            </p:spPr>
            <p:txBody>
              <a:bodyPr/>
              <a:lstStyle/>
              <a:p>
                <a:endParaRPr lang="en-US" sz="1725"/>
              </a:p>
            </p:txBody>
          </p:sp>
          <p:sp>
            <p:nvSpPr>
              <p:cNvPr id="5178" name="Freeform 486"/>
              <p:cNvSpPr>
                <a:spLocks/>
              </p:cNvSpPr>
              <p:nvPr/>
            </p:nvSpPr>
            <p:spPr bwMode="auto">
              <a:xfrm>
                <a:off x="3352" y="2987"/>
                <a:ext cx="108" cy="36"/>
              </a:xfrm>
              <a:custGeom>
                <a:avLst/>
                <a:gdLst>
                  <a:gd name="T0" fmla="*/ 0 w 66"/>
                  <a:gd name="T1" fmla="*/ 21 h 22"/>
                  <a:gd name="T2" fmla="*/ 65 w 66"/>
                  <a:gd name="T3" fmla="*/ 36 h 22"/>
                  <a:gd name="T4" fmla="*/ 108 w 66"/>
                  <a:gd name="T5" fmla="*/ 0 h 22"/>
                  <a:gd name="T6" fmla="*/ 101 w 66"/>
                  <a:gd name="T7" fmla="*/ 3 h 22"/>
                  <a:gd name="T8" fmla="*/ 88 w 66"/>
                  <a:gd name="T9" fmla="*/ 8 h 22"/>
                  <a:gd name="T10" fmla="*/ 70 w 66"/>
                  <a:gd name="T11" fmla="*/ 15 h 22"/>
                  <a:gd name="T12" fmla="*/ 51 w 66"/>
                  <a:gd name="T13" fmla="*/ 18 h 22"/>
                  <a:gd name="T14" fmla="*/ 31 w 66"/>
                  <a:gd name="T15" fmla="*/ 21 h 22"/>
                  <a:gd name="T16" fmla="*/ 16 w 66"/>
                  <a:gd name="T17" fmla="*/ 21 h 22"/>
                  <a:gd name="T18" fmla="*/ 7 w 66"/>
                  <a:gd name="T19" fmla="*/ 21 h 22"/>
                  <a:gd name="T20" fmla="*/ 0 w 66"/>
                  <a:gd name="T21" fmla="*/ 2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22"/>
                  <a:gd name="T35" fmla="*/ 66 w 66"/>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22">
                    <a:moveTo>
                      <a:pt x="0" y="13"/>
                    </a:moveTo>
                    <a:lnTo>
                      <a:pt x="40" y="22"/>
                    </a:lnTo>
                    <a:lnTo>
                      <a:pt x="66" y="0"/>
                    </a:lnTo>
                    <a:lnTo>
                      <a:pt x="62" y="2"/>
                    </a:lnTo>
                    <a:lnTo>
                      <a:pt x="54" y="5"/>
                    </a:lnTo>
                    <a:lnTo>
                      <a:pt x="43" y="9"/>
                    </a:lnTo>
                    <a:lnTo>
                      <a:pt x="31" y="11"/>
                    </a:lnTo>
                    <a:lnTo>
                      <a:pt x="19" y="13"/>
                    </a:lnTo>
                    <a:lnTo>
                      <a:pt x="10" y="13"/>
                    </a:lnTo>
                    <a:lnTo>
                      <a:pt x="4" y="13"/>
                    </a:lnTo>
                    <a:lnTo>
                      <a:pt x="0" y="13"/>
                    </a:lnTo>
                    <a:close/>
                  </a:path>
                </a:pathLst>
              </a:custGeom>
              <a:solidFill>
                <a:srgbClr val="FFE519"/>
              </a:solidFill>
              <a:ln w="9525">
                <a:noFill/>
                <a:round/>
                <a:headEnd/>
                <a:tailEnd/>
              </a:ln>
            </p:spPr>
            <p:txBody>
              <a:bodyPr/>
              <a:lstStyle/>
              <a:p>
                <a:endParaRPr lang="en-US" sz="1725"/>
              </a:p>
            </p:txBody>
          </p:sp>
          <p:sp>
            <p:nvSpPr>
              <p:cNvPr id="5179" name="Freeform 487"/>
              <p:cNvSpPr>
                <a:spLocks/>
              </p:cNvSpPr>
              <p:nvPr/>
            </p:nvSpPr>
            <p:spPr bwMode="auto">
              <a:xfrm>
                <a:off x="3447" y="2948"/>
                <a:ext cx="98" cy="16"/>
              </a:xfrm>
              <a:custGeom>
                <a:avLst/>
                <a:gdLst>
                  <a:gd name="T0" fmla="*/ 0 w 60"/>
                  <a:gd name="T1" fmla="*/ 0 h 10"/>
                  <a:gd name="T2" fmla="*/ 44 w 60"/>
                  <a:gd name="T3" fmla="*/ 16 h 10"/>
                  <a:gd name="T4" fmla="*/ 98 w 60"/>
                  <a:gd name="T5" fmla="*/ 10 h 10"/>
                  <a:gd name="T6" fmla="*/ 93 w 60"/>
                  <a:gd name="T7" fmla="*/ 10 h 10"/>
                  <a:gd name="T8" fmla="*/ 82 w 60"/>
                  <a:gd name="T9" fmla="*/ 8 h 10"/>
                  <a:gd name="T10" fmla="*/ 67 w 60"/>
                  <a:gd name="T11" fmla="*/ 8 h 10"/>
                  <a:gd name="T12" fmla="*/ 49 w 60"/>
                  <a:gd name="T13" fmla="*/ 5 h 10"/>
                  <a:gd name="T14" fmla="*/ 31 w 60"/>
                  <a:gd name="T15" fmla="*/ 3 h 10"/>
                  <a:gd name="T16" fmla="*/ 15 w 60"/>
                  <a:gd name="T17" fmla="*/ 3 h 10"/>
                  <a:gd name="T18" fmla="*/ 5 w 60"/>
                  <a:gd name="T19" fmla="*/ 0 h 10"/>
                  <a:gd name="T20" fmla="*/ 0 w 60"/>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10"/>
                  <a:gd name="T35" fmla="*/ 60 w 6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10">
                    <a:moveTo>
                      <a:pt x="0" y="0"/>
                    </a:moveTo>
                    <a:lnTo>
                      <a:pt x="27" y="10"/>
                    </a:lnTo>
                    <a:lnTo>
                      <a:pt x="60" y="6"/>
                    </a:lnTo>
                    <a:lnTo>
                      <a:pt x="57" y="6"/>
                    </a:lnTo>
                    <a:lnTo>
                      <a:pt x="50" y="5"/>
                    </a:lnTo>
                    <a:lnTo>
                      <a:pt x="41" y="5"/>
                    </a:lnTo>
                    <a:lnTo>
                      <a:pt x="30" y="3"/>
                    </a:lnTo>
                    <a:lnTo>
                      <a:pt x="19" y="2"/>
                    </a:lnTo>
                    <a:lnTo>
                      <a:pt x="9" y="2"/>
                    </a:lnTo>
                    <a:lnTo>
                      <a:pt x="3" y="0"/>
                    </a:lnTo>
                    <a:lnTo>
                      <a:pt x="0" y="0"/>
                    </a:lnTo>
                    <a:close/>
                  </a:path>
                </a:pathLst>
              </a:custGeom>
              <a:solidFill>
                <a:srgbClr val="FFFF70"/>
              </a:solidFill>
              <a:ln w="9525">
                <a:noFill/>
                <a:round/>
                <a:headEnd/>
                <a:tailEnd/>
              </a:ln>
            </p:spPr>
            <p:txBody>
              <a:bodyPr/>
              <a:lstStyle/>
              <a:p>
                <a:endParaRPr lang="en-US" sz="1725"/>
              </a:p>
            </p:txBody>
          </p:sp>
          <p:sp>
            <p:nvSpPr>
              <p:cNvPr id="5180" name="Freeform 488"/>
              <p:cNvSpPr>
                <a:spLocks/>
              </p:cNvSpPr>
              <p:nvPr/>
            </p:nvSpPr>
            <p:spPr bwMode="auto">
              <a:xfrm>
                <a:off x="3501" y="3022"/>
                <a:ext cx="92" cy="62"/>
              </a:xfrm>
              <a:custGeom>
                <a:avLst/>
                <a:gdLst>
                  <a:gd name="T0" fmla="*/ 58 w 56"/>
                  <a:gd name="T1" fmla="*/ 5 h 38"/>
                  <a:gd name="T2" fmla="*/ 74 w 56"/>
                  <a:gd name="T3" fmla="*/ 15 h 38"/>
                  <a:gd name="T4" fmla="*/ 85 w 56"/>
                  <a:gd name="T5" fmla="*/ 24 h 38"/>
                  <a:gd name="T6" fmla="*/ 92 w 56"/>
                  <a:gd name="T7" fmla="*/ 38 h 38"/>
                  <a:gd name="T8" fmla="*/ 92 w 56"/>
                  <a:gd name="T9" fmla="*/ 51 h 38"/>
                  <a:gd name="T10" fmla="*/ 81 w 56"/>
                  <a:gd name="T11" fmla="*/ 59 h 38"/>
                  <a:gd name="T12" fmla="*/ 67 w 56"/>
                  <a:gd name="T13" fmla="*/ 62 h 38"/>
                  <a:gd name="T14" fmla="*/ 53 w 56"/>
                  <a:gd name="T15" fmla="*/ 62 h 38"/>
                  <a:gd name="T16" fmla="*/ 35 w 56"/>
                  <a:gd name="T17" fmla="*/ 57 h 38"/>
                  <a:gd name="T18" fmla="*/ 18 w 56"/>
                  <a:gd name="T19" fmla="*/ 46 h 38"/>
                  <a:gd name="T20" fmla="*/ 8 w 56"/>
                  <a:gd name="T21" fmla="*/ 36 h 38"/>
                  <a:gd name="T22" fmla="*/ 0 w 56"/>
                  <a:gd name="T23" fmla="*/ 23 h 38"/>
                  <a:gd name="T24" fmla="*/ 3 w 56"/>
                  <a:gd name="T25" fmla="*/ 10 h 38"/>
                  <a:gd name="T26" fmla="*/ 10 w 56"/>
                  <a:gd name="T27" fmla="*/ 2 h 38"/>
                  <a:gd name="T28" fmla="*/ 23 w 56"/>
                  <a:gd name="T29" fmla="*/ 0 h 38"/>
                  <a:gd name="T30" fmla="*/ 39 w 56"/>
                  <a:gd name="T31" fmla="*/ 0 h 38"/>
                  <a:gd name="T32" fmla="*/ 58 w 56"/>
                  <a:gd name="T33" fmla="*/ 5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8"/>
                  <a:gd name="T53" fmla="*/ 56 w 56"/>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8">
                    <a:moveTo>
                      <a:pt x="35" y="3"/>
                    </a:moveTo>
                    <a:lnTo>
                      <a:pt x="45" y="9"/>
                    </a:lnTo>
                    <a:lnTo>
                      <a:pt x="52" y="15"/>
                    </a:lnTo>
                    <a:lnTo>
                      <a:pt x="56" y="23"/>
                    </a:lnTo>
                    <a:lnTo>
                      <a:pt x="56" y="31"/>
                    </a:lnTo>
                    <a:lnTo>
                      <a:pt x="49" y="36"/>
                    </a:lnTo>
                    <a:lnTo>
                      <a:pt x="41" y="38"/>
                    </a:lnTo>
                    <a:lnTo>
                      <a:pt x="32" y="38"/>
                    </a:lnTo>
                    <a:lnTo>
                      <a:pt x="21" y="35"/>
                    </a:lnTo>
                    <a:lnTo>
                      <a:pt x="11" y="28"/>
                    </a:lnTo>
                    <a:lnTo>
                      <a:pt x="5" y="22"/>
                    </a:lnTo>
                    <a:lnTo>
                      <a:pt x="0" y="14"/>
                    </a:lnTo>
                    <a:lnTo>
                      <a:pt x="2" y="6"/>
                    </a:lnTo>
                    <a:lnTo>
                      <a:pt x="6" y="1"/>
                    </a:lnTo>
                    <a:lnTo>
                      <a:pt x="14" y="0"/>
                    </a:lnTo>
                    <a:lnTo>
                      <a:pt x="24" y="0"/>
                    </a:lnTo>
                    <a:lnTo>
                      <a:pt x="35" y="3"/>
                    </a:lnTo>
                    <a:close/>
                  </a:path>
                </a:pathLst>
              </a:custGeom>
              <a:solidFill>
                <a:srgbClr val="FFFFCE"/>
              </a:solidFill>
              <a:ln w="9525">
                <a:noFill/>
                <a:round/>
                <a:headEnd/>
                <a:tailEnd/>
              </a:ln>
            </p:spPr>
            <p:txBody>
              <a:bodyPr/>
              <a:lstStyle/>
              <a:p>
                <a:endParaRPr lang="en-US" sz="1725"/>
              </a:p>
            </p:txBody>
          </p:sp>
          <p:sp>
            <p:nvSpPr>
              <p:cNvPr id="5181" name="Freeform 489"/>
              <p:cNvSpPr>
                <a:spLocks/>
              </p:cNvSpPr>
              <p:nvPr/>
            </p:nvSpPr>
            <p:spPr bwMode="auto">
              <a:xfrm>
                <a:off x="3352" y="3116"/>
                <a:ext cx="229" cy="110"/>
              </a:xfrm>
              <a:custGeom>
                <a:avLst/>
                <a:gdLst>
                  <a:gd name="T0" fmla="*/ 0 w 140"/>
                  <a:gd name="T1" fmla="*/ 0 h 67"/>
                  <a:gd name="T2" fmla="*/ 7 w 140"/>
                  <a:gd name="T3" fmla="*/ 3 h 67"/>
                  <a:gd name="T4" fmla="*/ 16 w 140"/>
                  <a:gd name="T5" fmla="*/ 11 h 67"/>
                  <a:gd name="T6" fmla="*/ 34 w 140"/>
                  <a:gd name="T7" fmla="*/ 21 h 67"/>
                  <a:gd name="T8" fmla="*/ 56 w 140"/>
                  <a:gd name="T9" fmla="*/ 31 h 67"/>
                  <a:gd name="T10" fmla="*/ 79 w 140"/>
                  <a:gd name="T11" fmla="*/ 44 h 67"/>
                  <a:gd name="T12" fmla="*/ 100 w 140"/>
                  <a:gd name="T13" fmla="*/ 57 h 67"/>
                  <a:gd name="T14" fmla="*/ 121 w 140"/>
                  <a:gd name="T15" fmla="*/ 69 h 67"/>
                  <a:gd name="T16" fmla="*/ 136 w 140"/>
                  <a:gd name="T17" fmla="*/ 76 h 67"/>
                  <a:gd name="T18" fmla="*/ 149 w 140"/>
                  <a:gd name="T19" fmla="*/ 82 h 67"/>
                  <a:gd name="T20" fmla="*/ 165 w 140"/>
                  <a:gd name="T21" fmla="*/ 89 h 67"/>
                  <a:gd name="T22" fmla="*/ 180 w 140"/>
                  <a:gd name="T23" fmla="*/ 95 h 67"/>
                  <a:gd name="T24" fmla="*/ 196 w 140"/>
                  <a:gd name="T25" fmla="*/ 100 h 67"/>
                  <a:gd name="T26" fmla="*/ 209 w 140"/>
                  <a:gd name="T27" fmla="*/ 102 h 67"/>
                  <a:gd name="T28" fmla="*/ 219 w 140"/>
                  <a:gd name="T29" fmla="*/ 108 h 67"/>
                  <a:gd name="T30" fmla="*/ 227 w 140"/>
                  <a:gd name="T31" fmla="*/ 110 h 67"/>
                  <a:gd name="T32" fmla="*/ 229 w 140"/>
                  <a:gd name="T33" fmla="*/ 110 h 67"/>
                  <a:gd name="T34" fmla="*/ 61 w 140"/>
                  <a:gd name="T35" fmla="*/ 3 h 67"/>
                  <a:gd name="T36" fmla="*/ 0 w 140"/>
                  <a:gd name="T37" fmla="*/ 0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0"/>
                  <a:gd name="T58" fmla="*/ 0 h 67"/>
                  <a:gd name="T59" fmla="*/ 140 w 140"/>
                  <a:gd name="T60" fmla="*/ 67 h 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0" h="67">
                    <a:moveTo>
                      <a:pt x="0" y="0"/>
                    </a:moveTo>
                    <a:lnTo>
                      <a:pt x="4" y="2"/>
                    </a:lnTo>
                    <a:lnTo>
                      <a:pt x="10" y="7"/>
                    </a:lnTo>
                    <a:lnTo>
                      <a:pt x="21" y="13"/>
                    </a:lnTo>
                    <a:lnTo>
                      <a:pt x="34" y="19"/>
                    </a:lnTo>
                    <a:lnTo>
                      <a:pt x="48" y="27"/>
                    </a:lnTo>
                    <a:lnTo>
                      <a:pt x="61" y="35"/>
                    </a:lnTo>
                    <a:lnTo>
                      <a:pt x="74" y="42"/>
                    </a:lnTo>
                    <a:lnTo>
                      <a:pt x="83" y="46"/>
                    </a:lnTo>
                    <a:lnTo>
                      <a:pt x="91" y="50"/>
                    </a:lnTo>
                    <a:lnTo>
                      <a:pt x="101" y="54"/>
                    </a:lnTo>
                    <a:lnTo>
                      <a:pt x="110" y="58"/>
                    </a:lnTo>
                    <a:lnTo>
                      <a:pt x="120" y="61"/>
                    </a:lnTo>
                    <a:lnTo>
                      <a:pt x="128" y="62"/>
                    </a:lnTo>
                    <a:lnTo>
                      <a:pt x="134" y="66"/>
                    </a:lnTo>
                    <a:lnTo>
                      <a:pt x="139" y="67"/>
                    </a:lnTo>
                    <a:lnTo>
                      <a:pt x="140" y="67"/>
                    </a:lnTo>
                    <a:lnTo>
                      <a:pt x="37" y="2"/>
                    </a:lnTo>
                    <a:lnTo>
                      <a:pt x="0" y="0"/>
                    </a:lnTo>
                    <a:close/>
                  </a:path>
                </a:pathLst>
              </a:custGeom>
              <a:solidFill>
                <a:srgbClr val="FFDD00"/>
              </a:solidFill>
              <a:ln w="9525">
                <a:noFill/>
                <a:round/>
                <a:headEnd/>
                <a:tailEnd/>
              </a:ln>
            </p:spPr>
            <p:txBody>
              <a:bodyPr/>
              <a:lstStyle/>
              <a:p>
                <a:endParaRPr lang="en-US" sz="1725"/>
              </a:p>
            </p:txBody>
          </p:sp>
          <p:sp>
            <p:nvSpPr>
              <p:cNvPr id="5182" name="Freeform 490"/>
              <p:cNvSpPr>
                <a:spLocks/>
              </p:cNvSpPr>
              <p:nvPr/>
            </p:nvSpPr>
            <p:spPr bwMode="auto">
              <a:xfrm>
                <a:off x="3338" y="2736"/>
                <a:ext cx="349" cy="210"/>
              </a:xfrm>
              <a:custGeom>
                <a:avLst/>
                <a:gdLst>
                  <a:gd name="T0" fmla="*/ 0 w 214"/>
                  <a:gd name="T1" fmla="*/ 77 h 129"/>
                  <a:gd name="T2" fmla="*/ 236 w 214"/>
                  <a:gd name="T3" fmla="*/ 0 h 129"/>
                  <a:gd name="T4" fmla="*/ 349 w 214"/>
                  <a:gd name="T5" fmla="*/ 210 h 129"/>
                  <a:gd name="T6" fmla="*/ 344 w 214"/>
                  <a:gd name="T7" fmla="*/ 203 h 129"/>
                  <a:gd name="T8" fmla="*/ 334 w 214"/>
                  <a:gd name="T9" fmla="*/ 194 h 129"/>
                  <a:gd name="T10" fmla="*/ 316 w 214"/>
                  <a:gd name="T11" fmla="*/ 176 h 129"/>
                  <a:gd name="T12" fmla="*/ 292 w 214"/>
                  <a:gd name="T13" fmla="*/ 158 h 129"/>
                  <a:gd name="T14" fmla="*/ 267 w 214"/>
                  <a:gd name="T15" fmla="*/ 137 h 129"/>
                  <a:gd name="T16" fmla="*/ 241 w 214"/>
                  <a:gd name="T17" fmla="*/ 116 h 129"/>
                  <a:gd name="T18" fmla="*/ 212 w 214"/>
                  <a:gd name="T19" fmla="*/ 101 h 129"/>
                  <a:gd name="T20" fmla="*/ 186 w 214"/>
                  <a:gd name="T21" fmla="*/ 90 h 129"/>
                  <a:gd name="T22" fmla="*/ 160 w 214"/>
                  <a:gd name="T23" fmla="*/ 85 h 129"/>
                  <a:gd name="T24" fmla="*/ 129 w 214"/>
                  <a:gd name="T25" fmla="*/ 80 h 129"/>
                  <a:gd name="T26" fmla="*/ 98 w 214"/>
                  <a:gd name="T27" fmla="*/ 77 h 129"/>
                  <a:gd name="T28" fmla="*/ 70 w 214"/>
                  <a:gd name="T29" fmla="*/ 77 h 129"/>
                  <a:gd name="T30" fmla="*/ 41 w 214"/>
                  <a:gd name="T31" fmla="*/ 77 h 129"/>
                  <a:gd name="T32" fmla="*/ 21 w 214"/>
                  <a:gd name="T33" fmla="*/ 77 h 129"/>
                  <a:gd name="T34" fmla="*/ 5 w 214"/>
                  <a:gd name="T35" fmla="*/ 77 h 129"/>
                  <a:gd name="T36" fmla="*/ 0 w 214"/>
                  <a:gd name="T37" fmla="*/ 77 h 1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129"/>
                  <a:gd name="T59" fmla="*/ 214 w 214"/>
                  <a:gd name="T60" fmla="*/ 129 h 1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129">
                    <a:moveTo>
                      <a:pt x="0" y="47"/>
                    </a:moveTo>
                    <a:lnTo>
                      <a:pt x="145" y="0"/>
                    </a:lnTo>
                    <a:lnTo>
                      <a:pt x="214" y="129"/>
                    </a:lnTo>
                    <a:lnTo>
                      <a:pt x="211" y="125"/>
                    </a:lnTo>
                    <a:lnTo>
                      <a:pt x="205" y="119"/>
                    </a:lnTo>
                    <a:lnTo>
                      <a:pt x="194" y="108"/>
                    </a:lnTo>
                    <a:lnTo>
                      <a:pt x="179" y="97"/>
                    </a:lnTo>
                    <a:lnTo>
                      <a:pt x="164" y="84"/>
                    </a:lnTo>
                    <a:lnTo>
                      <a:pt x="148" y="71"/>
                    </a:lnTo>
                    <a:lnTo>
                      <a:pt x="130" y="62"/>
                    </a:lnTo>
                    <a:lnTo>
                      <a:pt x="114" y="55"/>
                    </a:lnTo>
                    <a:lnTo>
                      <a:pt x="98" y="52"/>
                    </a:lnTo>
                    <a:lnTo>
                      <a:pt x="79" y="49"/>
                    </a:lnTo>
                    <a:lnTo>
                      <a:pt x="60" y="47"/>
                    </a:lnTo>
                    <a:lnTo>
                      <a:pt x="43" y="47"/>
                    </a:lnTo>
                    <a:lnTo>
                      <a:pt x="25" y="47"/>
                    </a:lnTo>
                    <a:lnTo>
                      <a:pt x="13" y="47"/>
                    </a:lnTo>
                    <a:lnTo>
                      <a:pt x="3" y="47"/>
                    </a:lnTo>
                    <a:lnTo>
                      <a:pt x="0" y="47"/>
                    </a:lnTo>
                    <a:close/>
                  </a:path>
                </a:pathLst>
              </a:custGeom>
              <a:solidFill>
                <a:srgbClr val="70FF70"/>
              </a:solidFill>
              <a:ln w="9525">
                <a:noFill/>
                <a:round/>
                <a:headEnd/>
                <a:tailEnd/>
              </a:ln>
            </p:spPr>
            <p:txBody>
              <a:bodyPr/>
              <a:lstStyle/>
              <a:p>
                <a:endParaRPr lang="en-US" sz="1725"/>
              </a:p>
            </p:txBody>
          </p:sp>
          <p:sp>
            <p:nvSpPr>
              <p:cNvPr id="5183" name="Freeform 491"/>
              <p:cNvSpPr>
                <a:spLocks/>
              </p:cNvSpPr>
              <p:nvPr/>
            </p:nvSpPr>
            <p:spPr bwMode="auto">
              <a:xfrm>
                <a:off x="3262" y="3268"/>
                <a:ext cx="156" cy="157"/>
              </a:xfrm>
              <a:custGeom>
                <a:avLst/>
                <a:gdLst>
                  <a:gd name="T0" fmla="*/ 156 w 95"/>
                  <a:gd name="T1" fmla="*/ 124 h 96"/>
                  <a:gd name="T2" fmla="*/ 49 w 95"/>
                  <a:gd name="T3" fmla="*/ 157 h 96"/>
                  <a:gd name="T4" fmla="*/ 0 w 95"/>
                  <a:gd name="T5" fmla="*/ 0 h 96"/>
                  <a:gd name="T6" fmla="*/ 5 w 95"/>
                  <a:gd name="T7" fmla="*/ 11 h 96"/>
                  <a:gd name="T8" fmla="*/ 20 w 95"/>
                  <a:gd name="T9" fmla="*/ 46 h 96"/>
                  <a:gd name="T10" fmla="*/ 44 w 95"/>
                  <a:gd name="T11" fmla="*/ 82 h 96"/>
                  <a:gd name="T12" fmla="*/ 72 w 95"/>
                  <a:gd name="T13" fmla="*/ 108 h 96"/>
                  <a:gd name="T14" fmla="*/ 89 w 95"/>
                  <a:gd name="T15" fmla="*/ 116 h 96"/>
                  <a:gd name="T16" fmla="*/ 103 w 95"/>
                  <a:gd name="T17" fmla="*/ 121 h 96"/>
                  <a:gd name="T18" fmla="*/ 117 w 95"/>
                  <a:gd name="T19" fmla="*/ 124 h 96"/>
                  <a:gd name="T20" fmla="*/ 130 w 95"/>
                  <a:gd name="T21" fmla="*/ 124 h 96"/>
                  <a:gd name="T22" fmla="*/ 143 w 95"/>
                  <a:gd name="T23" fmla="*/ 124 h 96"/>
                  <a:gd name="T24" fmla="*/ 151 w 95"/>
                  <a:gd name="T25" fmla="*/ 124 h 96"/>
                  <a:gd name="T26" fmla="*/ 156 w 95"/>
                  <a:gd name="T27" fmla="*/ 124 h 96"/>
                  <a:gd name="T28" fmla="*/ 156 w 95"/>
                  <a:gd name="T29" fmla="*/ 124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5"/>
                  <a:gd name="T46" fmla="*/ 0 h 96"/>
                  <a:gd name="T47" fmla="*/ 95 w 95"/>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5" h="96">
                    <a:moveTo>
                      <a:pt x="95" y="76"/>
                    </a:moveTo>
                    <a:lnTo>
                      <a:pt x="30" y="96"/>
                    </a:lnTo>
                    <a:lnTo>
                      <a:pt x="0" y="0"/>
                    </a:lnTo>
                    <a:lnTo>
                      <a:pt x="3" y="7"/>
                    </a:lnTo>
                    <a:lnTo>
                      <a:pt x="12" y="28"/>
                    </a:lnTo>
                    <a:lnTo>
                      <a:pt x="27" y="50"/>
                    </a:lnTo>
                    <a:lnTo>
                      <a:pt x="44" y="66"/>
                    </a:lnTo>
                    <a:lnTo>
                      <a:pt x="54" y="71"/>
                    </a:lnTo>
                    <a:lnTo>
                      <a:pt x="63" y="74"/>
                    </a:lnTo>
                    <a:lnTo>
                      <a:pt x="71" y="76"/>
                    </a:lnTo>
                    <a:lnTo>
                      <a:pt x="79" y="76"/>
                    </a:lnTo>
                    <a:lnTo>
                      <a:pt x="87" y="76"/>
                    </a:lnTo>
                    <a:lnTo>
                      <a:pt x="92" y="76"/>
                    </a:lnTo>
                    <a:lnTo>
                      <a:pt x="95" y="76"/>
                    </a:lnTo>
                    <a:close/>
                  </a:path>
                </a:pathLst>
              </a:custGeom>
              <a:solidFill>
                <a:srgbClr val="AFFFAF"/>
              </a:solidFill>
              <a:ln w="9525">
                <a:noFill/>
                <a:round/>
                <a:headEnd/>
                <a:tailEnd/>
              </a:ln>
            </p:spPr>
            <p:txBody>
              <a:bodyPr/>
              <a:lstStyle/>
              <a:p>
                <a:endParaRPr lang="en-US" sz="1725"/>
              </a:p>
            </p:txBody>
          </p:sp>
          <p:sp>
            <p:nvSpPr>
              <p:cNvPr id="5184" name="Freeform 492"/>
              <p:cNvSpPr>
                <a:spLocks/>
              </p:cNvSpPr>
              <p:nvPr/>
            </p:nvSpPr>
            <p:spPr bwMode="auto">
              <a:xfrm>
                <a:off x="1858" y="1886"/>
                <a:ext cx="1589" cy="855"/>
              </a:xfrm>
              <a:custGeom>
                <a:avLst/>
                <a:gdLst>
                  <a:gd name="T0" fmla="*/ 1578 w 972"/>
                  <a:gd name="T1" fmla="*/ 93 h 523"/>
                  <a:gd name="T2" fmla="*/ 1589 w 972"/>
                  <a:gd name="T3" fmla="*/ 405 h 523"/>
                  <a:gd name="T4" fmla="*/ 1370 w 972"/>
                  <a:gd name="T5" fmla="*/ 855 h 523"/>
                  <a:gd name="T6" fmla="*/ 0 w 972"/>
                  <a:gd name="T7" fmla="*/ 453 h 523"/>
                  <a:gd name="T8" fmla="*/ 224 w 972"/>
                  <a:gd name="T9" fmla="*/ 0 h 523"/>
                  <a:gd name="T10" fmla="*/ 1578 w 972"/>
                  <a:gd name="T11" fmla="*/ 93 h 523"/>
                  <a:gd name="T12" fmla="*/ 0 60000 65536"/>
                  <a:gd name="T13" fmla="*/ 0 60000 65536"/>
                  <a:gd name="T14" fmla="*/ 0 60000 65536"/>
                  <a:gd name="T15" fmla="*/ 0 60000 65536"/>
                  <a:gd name="T16" fmla="*/ 0 60000 65536"/>
                  <a:gd name="T17" fmla="*/ 0 60000 65536"/>
                  <a:gd name="T18" fmla="*/ 0 w 972"/>
                  <a:gd name="T19" fmla="*/ 0 h 523"/>
                  <a:gd name="T20" fmla="*/ 972 w 972"/>
                  <a:gd name="T21" fmla="*/ 523 h 523"/>
                </a:gdLst>
                <a:ahLst/>
                <a:cxnLst>
                  <a:cxn ang="T12">
                    <a:pos x="T0" y="T1"/>
                  </a:cxn>
                  <a:cxn ang="T13">
                    <a:pos x="T2" y="T3"/>
                  </a:cxn>
                  <a:cxn ang="T14">
                    <a:pos x="T4" y="T5"/>
                  </a:cxn>
                  <a:cxn ang="T15">
                    <a:pos x="T6" y="T7"/>
                  </a:cxn>
                  <a:cxn ang="T16">
                    <a:pos x="T8" y="T9"/>
                  </a:cxn>
                  <a:cxn ang="T17">
                    <a:pos x="T10" y="T11"/>
                  </a:cxn>
                </a:cxnLst>
                <a:rect l="T18" t="T19" r="T20" b="T21"/>
                <a:pathLst>
                  <a:path w="972" h="523">
                    <a:moveTo>
                      <a:pt x="965" y="57"/>
                    </a:moveTo>
                    <a:lnTo>
                      <a:pt x="972" y="248"/>
                    </a:lnTo>
                    <a:lnTo>
                      <a:pt x="838" y="523"/>
                    </a:lnTo>
                    <a:lnTo>
                      <a:pt x="0" y="277"/>
                    </a:lnTo>
                    <a:lnTo>
                      <a:pt x="137" y="0"/>
                    </a:lnTo>
                    <a:lnTo>
                      <a:pt x="965" y="57"/>
                    </a:lnTo>
                    <a:close/>
                  </a:path>
                </a:pathLst>
              </a:custGeom>
              <a:solidFill>
                <a:srgbClr val="000000"/>
              </a:solidFill>
              <a:ln w="9525">
                <a:noFill/>
                <a:round/>
                <a:headEnd/>
                <a:tailEnd/>
              </a:ln>
            </p:spPr>
            <p:txBody>
              <a:bodyPr/>
              <a:lstStyle/>
              <a:p>
                <a:endParaRPr lang="en-US" sz="1725"/>
              </a:p>
            </p:txBody>
          </p:sp>
          <p:sp>
            <p:nvSpPr>
              <p:cNvPr id="5185" name="Freeform 493"/>
              <p:cNvSpPr>
                <a:spLocks/>
              </p:cNvSpPr>
              <p:nvPr/>
            </p:nvSpPr>
            <p:spPr bwMode="auto">
              <a:xfrm>
                <a:off x="1879" y="1897"/>
                <a:ext cx="1539" cy="530"/>
              </a:xfrm>
              <a:custGeom>
                <a:avLst/>
                <a:gdLst>
                  <a:gd name="T0" fmla="*/ 1539 w 941"/>
                  <a:gd name="T1" fmla="*/ 90 h 324"/>
                  <a:gd name="T2" fmla="*/ 1326 w 941"/>
                  <a:gd name="T3" fmla="*/ 530 h 324"/>
                  <a:gd name="T4" fmla="*/ 0 w 941"/>
                  <a:gd name="T5" fmla="*/ 442 h 324"/>
                  <a:gd name="T6" fmla="*/ 219 w 941"/>
                  <a:gd name="T7" fmla="*/ 0 h 324"/>
                  <a:gd name="T8" fmla="*/ 1539 w 941"/>
                  <a:gd name="T9" fmla="*/ 90 h 324"/>
                  <a:gd name="T10" fmla="*/ 0 60000 65536"/>
                  <a:gd name="T11" fmla="*/ 0 60000 65536"/>
                  <a:gd name="T12" fmla="*/ 0 60000 65536"/>
                  <a:gd name="T13" fmla="*/ 0 60000 65536"/>
                  <a:gd name="T14" fmla="*/ 0 60000 65536"/>
                  <a:gd name="T15" fmla="*/ 0 w 941"/>
                  <a:gd name="T16" fmla="*/ 0 h 324"/>
                  <a:gd name="T17" fmla="*/ 941 w 941"/>
                  <a:gd name="T18" fmla="*/ 324 h 324"/>
                </a:gdLst>
                <a:ahLst/>
                <a:cxnLst>
                  <a:cxn ang="T10">
                    <a:pos x="T0" y="T1"/>
                  </a:cxn>
                  <a:cxn ang="T11">
                    <a:pos x="T2" y="T3"/>
                  </a:cxn>
                  <a:cxn ang="T12">
                    <a:pos x="T4" y="T5"/>
                  </a:cxn>
                  <a:cxn ang="T13">
                    <a:pos x="T6" y="T7"/>
                  </a:cxn>
                  <a:cxn ang="T14">
                    <a:pos x="T8" y="T9"/>
                  </a:cxn>
                </a:cxnLst>
                <a:rect l="T15" t="T16" r="T17" b="T18"/>
                <a:pathLst>
                  <a:path w="941" h="324">
                    <a:moveTo>
                      <a:pt x="941" y="55"/>
                    </a:moveTo>
                    <a:lnTo>
                      <a:pt x="811" y="324"/>
                    </a:lnTo>
                    <a:lnTo>
                      <a:pt x="0" y="270"/>
                    </a:lnTo>
                    <a:lnTo>
                      <a:pt x="134" y="0"/>
                    </a:lnTo>
                    <a:lnTo>
                      <a:pt x="941" y="55"/>
                    </a:lnTo>
                    <a:close/>
                  </a:path>
                </a:pathLst>
              </a:custGeom>
              <a:solidFill>
                <a:srgbClr val="B76860"/>
              </a:solidFill>
              <a:ln w="9525">
                <a:noFill/>
                <a:round/>
                <a:headEnd/>
                <a:tailEnd/>
              </a:ln>
            </p:spPr>
            <p:txBody>
              <a:bodyPr/>
              <a:lstStyle/>
              <a:p>
                <a:endParaRPr lang="en-US" sz="1725"/>
              </a:p>
            </p:txBody>
          </p:sp>
          <p:sp>
            <p:nvSpPr>
              <p:cNvPr id="5186" name="Freeform 494"/>
              <p:cNvSpPr>
                <a:spLocks/>
              </p:cNvSpPr>
              <p:nvPr/>
            </p:nvSpPr>
            <p:spPr bwMode="auto">
              <a:xfrm>
                <a:off x="1858" y="2335"/>
                <a:ext cx="1370" cy="406"/>
              </a:xfrm>
              <a:custGeom>
                <a:avLst/>
                <a:gdLst>
                  <a:gd name="T0" fmla="*/ 1360 w 838"/>
                  <a:gd name="T1" fmla="*/ 93 h 248"/>
                  <a:gd name="T2" fmla="*/ 1370 w 838"/>
                  <a:gd name="T3" fmla="*/ 406 h 248"/>
                  <a:gd name="T4" fmla="*/ 11 w 838"/>
                  <a:gd name="T5" fmla="*/ 313 h 248"/>
                  <a:gd name="T6" fmla="*/ 0 w 838"/>
                  <a:gd name="T7" fmla="*/ 0 h 248"/>
                  <a:gd name="T8" fmla="*/ 1360 w 838"/>
                  <a:gd name="T9" fmla="*/ 93 h 248"/>
                  <a:gd name="T10" fmla="*/ 0 60000 65536"/>
                  <a:gd name="T11" fmla="*/ 0 60000 65536"/>
                  <a:gd name="T12" fmla="*/ 0 60000 65536"/>
                  <a:gd name="T13" fmla="*/ 0 60000 65536"/>
                  <a:gd name="T14" fmla="*/ 0 60000 65536"/>
                  <a:gd name="T15" fmla="*/ 0 w 838"/>
                  <a:gd name="T16" fmla="*/ 0 h 248"/>
                  <a:gd name="T17" fmla="*/ 838 w 838"/>
                  <a:gd name="T18" fmla="*/ 248 h 248"/>
                </a:gdLst>
                <a:ahLst/>
                <a:cxnLst>
                  <a:cxn ang="T10">
                    <a:pos x="T0" y="T1"/>
                  </a:cxn>
                  <a:cxn ang="T11">
                    <a:pos x="T2" y="T3"/>
                  </a:cxn>
                  <a:cxn ang="T12">
                    <a:pos x="T4" y="T5"/>
                  </a:cxn>
                  <a:cxn ang="T13">
                    <a:pos x="T6" y="T7"/>
                  </a:cxn>
                  <a:cxn ang="T14">
                    <a:pos x="T8" y="T9"/>
                  </a:cxn>
                </a:cxnLst>
                <a:rect l="T15" t="T16" r="T17" b="T18"/>
                <a:pathLst>
                  <a:path w="838" h="248">
                    <a:moveTo>
                      <a:pt x="832" y="57"/>
                    </a:moveTo>
                    <a:lnTo>
                      <a:pt x="838" y="248"/>
                    </a:lnTo>
                    <a:lnTo>
                      <a:pt x="7" y="191"/>
                    </a:lnTo>
                    <a:lnTo>
                      <a:pt x="0" y="0"/>
                    </a:lnTo>
                    <a:lnTo>
                      <a:pt x="832" y="57"/>
                    </a:lnTo>
                    <a:close/>
                  </a:path>
                </a:pathLst>
              </a:custGeom>
              <a:solidFill>
                <a:srgbClr val="000000"/>
              </a:solidFill>
              <a:ln w="9525">
                <a:noFill/>
                <a:round/>
                <a:headEnd/>
                <a:tailEnd/>
              </a:ln>
            </p:spPr>
            <p:txBody>
              <a:bodyPr/>
              <a:lstStyle/>
              <a:p>
                <a:endParaRPr lang="en-US" sz="1725"/>
              </a:p>
            </p:txBody>
          </p:sp>
          <p:sp>
            <p:nvSpPr>
              <p:cNvPr id="5187" name="Freeform 495"/>
              <p:cNvSpPr>
                <a:spLocks/>
              </p:cNvSpPr>
              <p:nvPr/>
            </p:nvSpPr>
            <p:spPr bwMode="auto">
              <a:xfrm>
                <a:off x="1874" y="2345"/>
                <a:ext cx="1344" cy="386"/>
              </a:xfrm>
              <a:custGeom>
                <a:avLst/>
                <a:gdLst>
                  <a:gd name="T0" fmla="*/ 1336 w 822"/>
                  <a:gd name="T1" fmla="*/ 90 h 236"/>
                  <a:gd name="T2" fmla="*/ 1344 w 822"/>
                  <a:gd name="T3" fmla="*/ 386 h 236"/>
                  <a:gd name="T4" fmla="*/ 10 w 822"/>
                  <a:gd name="T5" fmla="*/ 298 h 236"/>
                  <a:gd name="T6" fmla="*/ 0 w 822"/>
                  <a:gd name="T7" fmla="*/ 0 h 236"/>
                  <a:gd name="T8" fmla="*/ 1336 w 822"/>
                  <a:gd name="T9" fmla="*/ 90 h 236"/>
                  <a:gd name="T10" fmla="*/ 0 60000 65536"/>
                  <a:gd name="T11" fmla="*/ 0 60000 65536"/>
                  <a:gd name="T12" fmla="*/ 0 60000 65536"/>
                  <a:gd name="T13" fmla="*/ 0 60000 65536"/>
                  <a:gd name="T14" fmla="*/ 0 60000 65536"/>
                  <a:gd name="T15" fmla="*/ 0 w 822"/>
                  <a:gd name="T16" fmla="*/ 0 h 236"/>
                  <a:gd name="T17" fmla="*/ 822 w 822"/>
                  <a:gd name="T18" fmla="*/ 236 h 236"/>
                </a:gdLst>
                <a:ahLst/>
                <a:cxnLst>
                  <a:cxn ang="T10">
                    <a:pos x="T0" y="T1"/>
                  </a:cxn>
                  <a:cxn ang="T11">
                    <a:pos x="T2" y="T3"/>
                  </a:cxn>
                  <a:cxn ang="T12">
                    <a:pos x="T4" y="T5"/>
                  </a:cxn>
                  <a:cxn ang="T13">
                    <a:pos x="T6" y="T7"/>
                  </a:cxn>
                  <a:cxn ang="T14">
                    <a:pos x="T8" y="T9"/>
                  </a:cxn>
                </a:cxnLst>
                <a:rect l="T15" t="T16" r="T17" b="T18"/>
                <a:pathLst>
                  <a:path w="822" h="236">
                    <a:moveTo>
                      <a:pt x="817" y="55"/>
                    </a:moveTo>
                    <a:lnTo>
                      <a:pt x="822" y="236"/>
                    </a:lnTo>
                    <a:lnTo>
                      <a:pt x="6" y="182"/>
                    </a:lnTo>
                    <a:lnTo>
                      <a:pt x="0" y="0"/>
                    </a:lnTo>
                    <a:lnTo>
                      <a:pt x="817" y="55"/>
                    </a:lnTo>
                    <a:close/>
                  </a:path>
                </a:pathLst>
              </a:custGeom>
              <a:solidFill>
                <a:srgbClr val="F2C1A5"/>
              </a:solidFill>
              <a:ln w="9525">
                <a:noFill/>
                <a:round/>
                <a:headEnd/>
                <a:tailEnd/>
              </a:ln>
            </p:spPr>
            <p:txBody>
              <a:bodyPr/>
              <a:lstStyle/>
              <a:p>
                <a:endParaRPr lang="en-US" sz="1725"/>
              </a:p>
            </p:txBody>
          </p:sp>
          <p:sp>
            <p:nvSpPr>
              <p:cNvPr id="5188" name="Freeform 496"/>
              <p:cNvSpPr>
                <a:spLocks/>
              </p:cNvSpPr>
              <p:nvPr/>
            </p:nvSpPr>
            <p:spPr bwMode="auto">
              <a:xfrm>
                <a:off x="2152" y="2414"/>
                <a:ext cx="962" cy="248"/>
              </a:xfrm>
              <a:custGeom>
                <a:avLst/>
                <a:gdLst>
                  <a:gd name="T0" fmla="*/ 0 w 588"/>
                  <a:gd name="T1" fmla="*/ 0 h 152"/>
                  <a:gd name="T2" fmla="*/ 8 w 588"/>
                  <a:gd name="T3" fmla="*/ 85 h 152"/>
                  <a:gd name="T4" fmla="*/ 312 w 588"/>
                  <a:gd name="T5" fmla="*/ 225 h 152"/>
                  <a:gd name="T6" fmla="*/ 962 w 588"/>
                  <a:gd name="T7" fmla="*/ 248 h 152"/>
                  <a:gd name="T8" fmla="*/ 962 w 588"/>
                  <a:gd name="T9" fmla="*/ 52 h 152"/>
                  <a:gd name="T10" fmla="*/ 0 w 588"/>
                  <a:gd name="T11" fmla="*/ 0 h 152"/>
                  <a:gd name="T12" fmla="*/ 0 60000 65536"/>
                  <a:gd name="T13" fmla="*/ 0 60000 65536"/>
                  <a:gd name="T14" fmla="*/ 0 60000 65536"/>
                  <a:gd name="T15" fmla="*/ 0 60000 65536"/>
                  <a:gd name="T16" fmla="*/ 0 60000 65536"/>
                  <a:gd name="T17" fmla="*/ 0 60000 65536"/>
                  <a:gd name="T18" fmla="*/ 0 w 588"/>
                  <a:gd name="T19" fmla="*/ 0 h 152"/>
                  <a:gd name="T20" fmla="*/ 588 w 588"/>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588" h="152">
                    <a:moveTo>
                      <a:pt x="0" y="0"/>
                    </a:moveTo>
                    <a:lnTo>
                      <a:pt x="5" y="52"/>
                    </a:lnTo>
                    <a:lnTo>
                      <a:pt x="191" y="138"/>
                    </a:lnTo>
                    <a:lnTo>
                      <a:pt x="588" y="152"/>
                    </a:lnTo>
                    <a:lnTo>
                      <a:pt x="588" y="32"/>
                    </a:lnTo>
                    <a:lnTo>
                      <a:pt x="0" y="0"/>
                    </a:lnTo>
                    <a:close/>
                  </a:path>
                </a:pathLst>
              </a:custGeom>
              <a:solidFill>
                <a:srgbClr val="FFD8BF"/>
              </a:solidFill>
              <a:ln w="9525">
                <a:noFill/>
                <a:round/>
                <a:headEnd/>
                <a:tailEnd/>
              </a:ln>
            </p:spPr>
            <p:txBody>
              <a:bodyPr/>
              <a:lstStyle/>
              <a:p>
                <a:endParaRPr lang="en-US" sz="1725"/>
              </a:p>
            </p:txBody>
          </p:sp>
          <p:sp>
            <p:nvSpPr>
              <p:cNvPr id="5189" name="Freeform 497"/>
              <p:cNvSpPr>
                <a:spLocks/>
              </p:cNvSpPr>
              <p:nvPr/>
            </p:nvSpPr>
            <p:spPr bwMode="auto">
              <a:xfrm>
                <a:off x="1999" y="2446"/>
                <a:ext cx="101" cy="71"/>
              </a:xfrm>
              <a:custGeom>
                <a:avLst/>
                <a:gdLst>
                  <a:gd name="T0" fmla="*/ 52 w 62"/>
                  <a:gd name="T1" fmla="*/ 0 h 43"/>
                  <a:gd name="T2" fmla="*/ 70 w 62"/>
                  <a:gd name="T3" fmla="*/ 3 h 43"/>
                  <a:gd name="T4" fmla="*/ 86 w 62"/>
                  <a:gd name="T5" fmla="*/ 12 h 43"/>
                  <a:gd name="T6" fmla="*/ 96 w 62"/>
                  <a:gd name="T7" fmla="*/ 21 h 43"/>
                  <a:gd name="T8" fmla="*/ 101 w 62"/>
                  <a:gd name="T9" fmla="*/ 35 h 43"/>
                  <a:gd name="T10" fmla="*/ 96 w 62"/>
                  <a:gd name="T11" fmla="*/ 51 h 43"/>
                  <a:gd name="T12" fmla="*/ 86 w 62"/>
                  <a:gd name="T13" fmla="*/ 61 h 43"/>
                  <a:gd name="T14" fmla="*/ 70 w 62"/>
                  <a:gd name="T15" fmla="*/ 69 h 43"/>
                  <a:gd name="T16" fmla="*/ 52 w 62"/>
                  <a:gd name="T17" fmla="*/ 71 h 43"/>
                  <a:gd name="T18" fmla="*/ 31 w 62"/>
                  <a:gd name="T19" fmla="*/ 69 h 43"/>
                  <a:gd name="T20" fmla="*/ 16 w 62"/>
                  <a:gd name="T21" fmla="*/ 61 h 43"/>
                  <a:gd name="T22" fmla="*/ 5 w 62"/>
                  <a:gd name="T23" fmla="*/ 51 h 43"/>
                  <a:gd name="T24" fmla="*/ 0 w 62"/>
                  <a:gd name="T25" fmla="*/ 35 h 43"/>
                  <a:gd name="T26" fmla="*/ 5 w 62"/>
                  <a:gd name="T27" fmla="*/ 21 h 43"/>
                  <a:gd name="T28" fmla="*/ 16 w 62"/>
                  <a:gd name="T29" fmla="*/ 12 h 43"/>
                  <a:gd name="T30" fmla="*/ 31 w 62"/>
                  <a:gd name="T31" fmla="*/ 3 h 43"/>
                  <a:gd name="T32" fmla="*/ 52 w 62"/>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43"/>
                  <a:gd name="T53" fmla="*/ 62 w 62"/>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43">
                    <a:moveTo>
                      <a:pt x="32" y="0"/>
                    </a:moveTo>
                    <a:lnTo>
                      <a:pt x="43" y="2"/>
                    </a:lnTo>
                    <a:lnTo>
                      <a:pt x="53" y="7"/>
                    </a:lnTo>
                    <a:lnTo>
                      <a:pt x="59" y="13"/>
                    </a:lnTo>
                    <a:lnTo>
                      <a:pt x="62" y="21"/>
                    </a:lnTo>
                    <a:lnTo>
                      <a:pt x="59" y="31"/>
                    </a:lnTo>
                    <a:lnTo>
                      <a:pt x="53" y="37"/>
                    </a:lnTo>
                    <a:lnTo>
                      <a:pt x="43" y="42"/>
                    </a:lnTo>
                    <a:lnTo>
                      <a:pt x="32" y="43"/>
                    </a:lnTo>
                    <a:lnTo>
                      <a:pt x="19" y="42"/>
                    </a:lnTo>
                    <a:lnTo>
                      <a:pt x="10" y="37"/>
                    </a:lnTo>
                    <a:lnTo>
                      <a:pt x="3" y="31"/>
                    </a:lnTo>
                    <a:lnTo>
                      <a:pt x="0" y="21"/>
                    </a:lnTo>
                    <a:lnTo>
                      <a:pt x="3" y="13"/>
                    </a:lnTo>
                    <a:lnTo>
                      <a:pt x="10" y="7"/>
                    </a:lnTo>
                    <a:lnTo>
                      <a:pt x="19" y="2"/>
                    </a:lnTo>
                    <a:lnTo>
                      <a:pt x="32" y="0"/>
                    </a:lnTo>
                    <a:close/>
                  </a:path>
                </a:pathLst>
              </a:custGeom>
              <a:solidFill>
                <a:srgbClr val="000000"/>
              </a:solidFill>
              <a:ln w="9525">
                <a:noFill/>
                <a:round/>
                <a:headEnd/>
                <a:tailEnd/>
              </a:ln>
            </p:spPr>
            <p:txBody>
              <a:bodyPr/>
              <a:lstStyle/>
              <a:p>
                <a:endParaRPr lang="en-US" sz="1725"/>
              </a:p>
            </p:txBody>
          </p:sp>
          <p:sp>
            <p:nvSpPr>
              <p:cNvPr id="5190" name="Freeform 498"/>
              <p:cNvSpPr>
                <a:spLocks/>
              </p:cNvSpPr>
              <p:nvPr/>
            </p:nvSpPr>
            <p:spPr bwMode="auto">
              <a:xfrm>
                <a:off x="2007" y="2453"/>
                <a:ext cx="85" cy="59"/>
              </a:xfrm>
              <a:custGeom>
                <a:avLst/>
                <a:gdLst>
                  <a:gd name="T0" fmla="*/ 41 w 52"/>
                  <a:gd name="T1" fmla="*/ 0 h 36"/>
                  <a:gd name="T2" fmla="*/ 57 w 52"/>
                  <a:gd name="T3" fmla="*/ 2 h 36"/>
                  <a:gd name="T4" fmla="*/ 74 w 52"/>
                  <a:gd name="T5" fmla="*/ 7 h 36"/>
                  <a:gd name="T6" fmla="*/ 83 w 52"/>
                  <a:gd name="T7" fmla="*/ 18 h 36"/>
                  <a:gd name="T8" fmla="*/ 85 w 52"/>
                  <a:gd name="T9" fmla="*/ 31 h 36"/>
                  <a:gd name="T10" fmla="*/ 83 w 52"/>
                  <a:gd name="T11" fmla="*/ 41 h 36"/>
                  <a:gd name="T12" fmla="*/ 74 w 52"/>
                  <a:gd name="T13" fmla="*/ 51 h 36"/>
                  <a:gd name="T14" fmla="*/ 57 w 52"/>
                  <a:gd name="T15" fmla="*/ 57 h 36"/>
                  <a:gd name="T16" fmla="*/ 41 w 52"/>
                  <a:gd name="T17" fmla="*/ 59 h 36"/>
                  <a:gd name="T18" fmla="*/ 26 w 52"/>
                  <a:gd name="T19" fmla="*/ 57 h 36"/>
                  <a:gd name="T20" fmla="*/ 13 w 52"/>
                  <a:gd name="T21" fmla="*/ 51 h 36"/>
                  <a:gd name="T22" fmla="*/ 3 w 52"/>
                  <a:gd name="T23" fmla="*/ 41 h 36"/>
                  <a:gd name="T24" fmla="*/ 0 w 52"/>
                  <a:gd name="T25" fmla="*/ 31 h 36"/>
                  <a:gd name="T26" fmla="*/ 3 w 52"/>
                  <a:gd name="T27" fmla="*/ 18 h 36"/>
                  <a:gd name="T28" fmla="*/ 13 w 52"/>
                  <a:gd name="T29" fmla="*/ 7 h 36"/>
                  <a:gd name="T30" fmla="*/ 26 w 52"/>
                  <a:gd name="T31" fmla="*/ 2 h 36"/>
                  <a:gd name="T32" fmla="*/ 41 w 5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36"/>
                  <a:gd name="T53" fmla="*/ 52 w 5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36">
                    <a:moveTo>
                      <a:pt x="25" y="0"/>
                    </a:moveTo>
                    <a:lnTo>
                      <a:pt x="35" y="1"/>
                    </a:lnTo>
                    <a:lnTo>
                      <a:pt x="45" y="4"/>
                    </a:lnTo>
                    <a:lnTo>
                      <a:pt x="51" y="11"/>
                    </a:lnTo>
                    <a:lnTo>
                      <a:pt x="52" y="19"/>
                    </a:lnTo>
                    <a:lnTo>
                      <a:pt x="51" y="25"/>
                    </a:lnTo>
                    <a:lnTo>
                      <a:pt x="45" y="31"/>
                    </a:lnTo>
                    <a:lnTo>
                      <a:pt x="35" y="35"/>
                    </a:lnTo>
                    <a:lnTo>
                      <a:pt x="25" y="36"/>
                    </a:lnTo>
                    <a:lnTo>
                      <a:pt x="16" y="35"/>
                    </a:lnTo>
                    <a:lnTo>
                      <a:pt x="8" y="31"/>
                    </a:lnTo>
                    <a:lnTo>
                      <a:pt x="2" y="25"/>
                    </a:lnTo>
                    <a:lnTo>
                      <a:pt x="0" y="19"/>
                    </a:lnTo>
                    <a:lnTo>
                      <a:pt x="2" y="11"/>
                    </a:lnTo>
                    <a:lnTo>
                      <a:pt x="8" y="4"/>
                    </a:lnTo>
                    <a:lnTo>
                      <a:pt x="16" y="1"/>
                    </a:lnTo>
                    <a:lnTo>
                      <a:pt x="25" y="0"/>
                    </a:lnTo>
                    <a:close/>
                  </a:path>
                </a:pathLst>
              </a:custGeom>
              <a:solidFill>
                <a:srgbClr val="B76860"/>
              </a:solidFill>
              <a:ln w="9525">
                <a:noFill/>
                <a:round/>
                <a:headEnd/>
                <a:tailEnd/>
              </a:ln>
            </p:spPr>
            <p:txBody>
              <a:bodyPr/>
              <a:lstStyle/>
              <a:p>
                <a:endParaRPr lang="en-US" sz="1725"/>
              </a:p>
            </p:txBody>
          </p:sp>
          <p:sp>
            <p:nvSpPr>
              <p:cNvPr id="5191" name="Freeform 499"/>
              <p:cNvSpPr>
                <a:spLocks/>
              </p:cNvSpPr>
              <p:nvPr/>
            </p:nvSpPr>
            <p:spPr bwMode="auto">
              <a:xfrm>
                <a:off x="2680" y="2515"/>
                <a:ext cx="327" cy="59"/>
              </a:xfrm>
              <a:custGeom>
                <a:avLst/>
                <a:gdLst>
                  <a:gd name="T0" fmla="*/ 327 w 200"/>
                  <a:gd name="T1" fmla="*/ 28 h 36"/>
                  <a:gd name="T2" fmla="*/ 327 w 200"/>
                  <a:gd name="T3" fmla="*/ 57 h 36"/>
                  <a:gd name="T4" fmla="*/ 222 w 200"/>
                  <a:gd name="T5" fmla="*/ 49 h 36"/>
                  <a:gd name="T6" fmla="*/ 213 w 200"/>
                  <a:gd name="T7" fmla="*/ 54 h 36"/>
                  <a:gd name="T8" fmla="*/ 198 w 200"/>
                  <a:gd name="T9" fmla="*/ 57 h 36"/>
                  <a:gd name="T10" fmla="*/ 178 w 200"/>
                  <a:gd name="T11" fmla="*/ 59 h 36"/>
                  <a:gd name="T12" fmla="*/ 159 w 200"/>
                  <a:gd name="T13" fmla="*/ 59 h 36"/>
                  <a:gd name="T14" fmla="*/ 134 w 200"/>
                  <a:gd name="T15" fmla="*/ 57 h 36"/>
                  <a:gd name="T16" fmla="*/ 116 w 200"/>
                  <a:gd name="T17" fmla="*/ 52 h 36"/>
                  <a:gd name="T18" fmla="*/ 101 w 200"/>
                  <a:gd name="T19" fmla="*/ 46 h 36"/>
                  <a:gd name="T20" fmla="*/ 88 w 200"/>
                  <a:gd name="T21" fmla="*/ 41 h 36"/>
                  <a:gd name="T22" fmla="*/ 2 w 200"/>
                  <a:gd name="T23" fmla="*/ 33 h 36"/>
                  <a:gd name="T24" fmla="*/ 0 w 200"/>
                  <a:gd name="T25" fmla="*/ 5 h 36"/>
                  <a:gd name="T26" fmla="*/ 88 w 200"/>
                  <a:gd name="T27" fmla="*/ 13 h 36"/>
                  <a:gd name="T28" fmla="*/ 101 w 200"/>
                  <a:gd name="T29" fmla="*/ 5 h 36"/>
                  <a:gd name="T30" fmla="*/ 119 w 200"/>
                  <a:gd name="T31" fmla="*/ 2 h 36"/>
                  <a:gd name="T32" fmla="*/ 137 w 200"/>
                  <a:gd name="T33" fmla="*/ 0 h 36"/>
                  <a:gd name="T34" fmla="*/ 159 w 200"/>
                  <a:gd name="T35" fmla="*/ 0 h 36"/>
                  <a:gd name="T36" fmla="*/ 181 w 200"/>
                  <a:gd name="T37" fmla="*/ 2 h 36"/>
                  <a:gd name="T38" fmla="*/ 204 w 200"/>
                  <a:gd name="T39" fmla="*/ 5 h 36"/>
                  <a:gd name="T40" fmla="*/ 222 w 200"/>
                  <a:gd name="T41" fmla="*/ 13 h 36"/>
                  <a:gd name="T42" fmla="*/ 234 w 200"/>
                  <a:gd name="T43" fmla="*/ 20 h 36"/>
                  <a:gd name="T44" fmla="*/ 327 w 200"/>
                  <a:gd name="T45" fmla="*/ 28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
                  <a:gd name="T70" fmla="*/ 0 h 36"/>
                  <a:gd name="T71" fmla="*/ 200 w 200"/>
                  <a:gd name="T72" fmla="*/ 36 h 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 h="36">
                    <a:moveTo>
                      <a:pt x="200" y="17"/>
                    </a:moveTo>
                    <a:lnTo>
                      <a:pt x="200" y="35"/>
                    </a:lnTo>
                    <a:lnTo>
                      <a:pt x="136" y="30"/>
                    </a:lnTo>
                    <a:lnTo>
                      <a:pt x="130" y="33"/>
                    </a:lnTo>
                    <a:lnTo>
                      <a:pt x="121" y="35"/>
                    </a:lnTo>
                    <a:lnTo>
                      <a:pt x="109" y="36"/>
                    </a:lnTo>
                    <a:lnTo>
                      <a:pt x="97" y="36"/>
                    </a:lnTo>
                    <a:lnTo>
                      <a:pt x="82" y="35"/>
                    </a:lnTo>
                    <a:lnTo>
                      <a:pt x="71" y="32"/>
                    </a:lnTo>
                    <a:lnTo>
                      <a:pt x="62" y="28"/>
                    </a:lnTo>
                    <a:lnTo>
                      <a:pt x="54" y="25"/>
                    </a:lnTo>
                    <a:lnTo>
                      <a:pt x="1" y="20"/>
                    </a:lnTo>
                    <a:lnTo>
                      <a:pt x="0" y="3"/>
                    </a:lnTo>
                    <a:lnTo>
                      <a:pt x="54" y="8"/>
                    </a:lnTo>
                    <a:lnTo>
                      <a:pt x="62" y="3"/>
                    </a:lnTo>
                    <a:lnTo>
                      <a:pt x="73" y="1"/>
                    </a:lnTo>
                    <a:lnTo>
                      <a:pt x="84" y="0"/>
                    </a:lnTo>
                    <a:lnTo>
                      <a:pt x="97" y="0"/>
                    </a:lnTo>
                    <a:lnTo>
                      <a:pt x="111" y="1"/>
                    </a:lnTo>
                    <a:lnTo>
                      <a:pt x="125" y="3"/>
                    </a:lnTo>
                    <a:lnTo>
                      <a:pt x="136" y="8"/>
                    </a:lnTo>
                    <a:lnTo>
                      <a:pt x="143" y="12"/>
                    </a:lnTo>
                    <a:lnTo>
                      <a:pt x="200" y="17"/>
                    </a:lnTo>
                    <a:close/>
                  </a:path>
                </a:pathLst>
              </a:custGeom>
              <a:solidFill>
                <a:srgbClr val="000000"/>
              </a:solidFill>
              <a:ln w="9525">
                <a:noFill/>
                <a:round/>
                <a:headEnd/>
                <a:tailEnd/>
              </a:ln>
            </p:spPr>
            <p:txBody>
              <a:bodyPr/>
              <a:lstStyle/>
              <a:p>
                <a:endParaRPr lang="en-US" sz="1725"/>
              </a:p>
            </p:txBody>
          </p:sp>
          <p:sp>
            <p:nvSpPr>
              <p:cNvPr id="5192" name="Freeform 500"/>
              <p:cNvSpPr>
                <a:spLocks/>
              </p:cNvSpPr>
              <p:nvPr/>
            </p:nvSpPr>
            <p:spPr bwMode="auto">
              <a:xfrm>
                <a:off x="1459" y="2517"/>
                <a:ext cx="1614" cy="841"/>
              </a:xfrm>
              <a:custGeom>
                <a:avLst/>
                <a:gdLst>
                  <a:gd name="T0" fmla="*/ 322 w 987"/>
                  <a:gd name="T1" fmla="*/ 0 h 515"/>
                  <a:gd name="T2" fmla="*/ 1426 w 987"/>
                  <a:gd name="T3" fmla="*/ 364 h 515"/>
                  <a:gd name="T4" fmla="*/ 1614 w 987"/>
                  <a:gd name="T5" fmla="*/ 374 h 515"/>
                  <a:gd name="T6" fmla="*/ 1603 w 987"/>
                  <a:gd name="T7" fmla="*/ 418 h 515"/>
                  <a:gd name="T8" fmla="*/ 1603 w 987"/>
                  <a:gd name="T9" fmla="*/ 421 h 515"/>
                  <a:gd name="T10" fmla="*/ 1603 w 987"/>
                  <a:gd name="T11" fmla="*/ 423 h 515"/>
                  <a:gd name="T12" fmla="*/ 1601 w 987"/>
                  <a:gd name="T13" fmla="*/ 429 h 515"/>
                  <a:gd name="T14" fmla="*/ 1598 w 987"/>
                  <a:gd name="T15" fmla="*/ 431 h 515"/>
                  <a:gd name="T16" fmla="*/ 1575 w 987"/>
                  <a:gd name="T17" fmla="*/ 465 h 515"/>
                  <a:gd name="T18" fmla="*/ 1557 w 987"/>
                  <a:gd name="T19" fmla="*/ 545 h 515"/>
                  <a:gd name="T20" fmla="*/ 1336 w 987"/>
                  <a:gd name="T21" fmla="*/ 787 h 515"/>
                  <a:gd name="T22" fmla="*/ 1297 w 987"/>
                  <a:gd name="T23" fmla="*/ 839 h 515"/>
                  <a:gd name="T24" fmla="*/ 1292 w 987"/>
                  <a:gd name="T25" fmla="*/ 841 h 515"/>
                  <a:gd name="T26" fmla="*/ 1285 w 987"/>
                  <a:gd name="T27" fmla="*/ 841 h 515"/>
                  <a:gd name="T28" fmla="*/ 1280 w 987"/>
                  <a:gd name="T29" fmla="*/ 841 h 515"/>
                  <a:gd name="T30" fmla="*/ 1276 w 987"/>
                  <a:gd name="T31" fmla="*/ 841 h 515"/>
                  <a:gd name="T32" fmla="*/ 7 w 987"/>
                  <a:gd name="T33" fmla="*/ 400 h 515"/>
                  <a:gd name="T34" fmla="*/ 2 w 987"/>
                  <a:gd name="T35" fmla="*/ 397 h 515"/>
                  <a:gd name="T36" fmla="*/ 0 w 987"/>
                  <a:gd name="T37" fmla="*/ 395 h 515"/>
                  <a:gd name="T38" fmla="*/ 0 w 987"/>
                  <a:gd name="T39" fmla="*/ 390 h 515"/>
                  <a:gd name="T40" fmla="*/ 0 w 987"/>
                  <a:gd name="T41" fmla="*/ 387 h 515"/>
                  <a:gd name="T42" fmla="*/ 0 w 987"/>
                  <a:gd name="T43" fmla="*/ 387 h 515"/>
                  <a:gd name="T44" fmla="*/ 13 w 987"/>
                  <a:gd name="T45" fmla="*/ 312 h 515"/>
                  <a:gd name="T46" fmla="*/ 59 w 987"/>
                  <a:gd name="T47" fmla="*/ 315 h 515"/>
                  <a:gd name="T48" fmla="*/ 304 w 987"/>
                  <a:gd name="T49" fmla="*/ 3 h 515"/>
                  <a:gd name="T50" fmla="*/ 306 w 987"/>
                  <a:gd name="T51" fmla="*/ 0 h 515"/>
                  <a:gd name="T52" fmla="*/ 311 w 987"/>
                  <a:gd name="T53" fmla="*/ 0 h 515"/>
                  <a:gd name="T54" fmla="*/ 317 w 987"/>
                  <a:gd name="T55" fmla="*/ 0 h 515"/>
                  <a:gd name="T56" fmla="*/ 322 w 987"/>
                  <a:gd name="T57" fmla="*/ 0 h 5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87"/>
                  <a:gd name="T88" fmla="*/ 0 h 515"/>
                  <a:gd name="T89" fmla="*/ 987 w 987"/>
                  <a:gd name="T90" fmla="*/ 515 h 5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87" h="515">
                    <a:moveTo>
                      <a:pt x="197" y="0"/>
                    </a:moveTo>
                    <a:lnTo>
                      <a:pt x="872" y="223"/>
                    </a:lnTo>
                    <a:lnTo>
                      <a:pt x="987" y="229"/>
                    </a:lnTo>
                    <a:lnTo>
                      <a:pt x="980" y="256"/>
                    </a:lnTo>
                    <a:lnTo>
                      <a:pt x="980" y="258"/>
                    </a:lnTo>
                    <a:lnTo>
                      <a:pt x="980" y="259"/>
                    </a:lnTo>
                    <a:lnTo>
                      <a:pt x="979" y="263"/>
                    </a:lnTo>
                    <a:lnTo>
                      <a:pt x="977" y="264"/>
                    </a:lnTo>
                    <a:lnTo>
                      <a:pt x="963" y="285"/>
                    </a:lnTo>
                    <a:lnTo>
                      <a:pt x="952" y="334"/>
                    </a:lnTo>
                    <a:lnTo>
                      <a:pt x="817" y="482"/>
                    </a:lnTo>
                    <a:lnTo>
                      <a:pt x="793" y="514"/>
                    </a:lnTo>
                    <a:lnTo>
                      <a:pt x="790" y="515"/>
                    </a:lnTo>
                    <a:lnTo>
                      <a:pt x="786" y="515"/>
                    </a:lnTo>
                    <a:lnTo>
                      <a:pt x="783" y="515"/>
                    </a:lnTo>
                    <a:lnTo>
                      <a:pt x="780" y="515"/>
                    </a:lnTo>
                    <a:lnTo>
                      <a:pt x="4" y="245"/>
                    </a:lnTo>
                    <a:lnTo>
                      <a:pt x="1" y="243"/>
                    </a:lnTo>
                    <a:lnTo>
                      <a:pt x="0" y="242"/>
                    </a:lnTo>
                    <a:lnTo>
                      <a:pt x="0" y="239"/>
                    </a:lnTo>
                    <a:lnTo>
                      <a:pt x="0" y="237"/>
                    </a:lnTo>
                    <a:lnTo>
                      <a:pt x="8" y="191"/>
                    </a:lnTo>
                    <a:lnTo>
                      <a:pt x="36" y="193"/>
                    </a:lnTo>
                    <a:lnTo>
                      <a:pt x="186" y="2"/>
                    </a:lnTo>
                    <a:lnTo>
                      <a:pt x="187" y="0"/>
                    </a:lnTo>
                    <a:lnTo>
                      <a:pt x="190" y="0"/>
                    </a:lnTo>
                    <a:lnTo>
                      <a:pt x="194" y="0"/>
                    </a:lnTo>
                    <a:lnTo>
                      <a:pt x="197" y="0"/>
                    </a:lnTo>
                    <a:close/>
                  </a:path>
                </a:pathLst>
              </a:custGeom>
              <a:solidFill>
                <a:srgbClr val="000000"/>
              </a:solidFill>
              <a:ln w="9525">
                <a:noFill/>
                <a:round/>
                <a:headEnd/>
                <a:tailEnd/>
              </a:ln>
            </p:spPr>
            <p:txBody>
              <a:bodyPr/>
              <a:lstStyle/>
              <a:p>
                <a:endParaRPr lang="en-US" sz="1725"/>
              </a:p>
            </p:txBody>
          </p:sp>
          <p:sp>
            <p:nvSpPr>
              <p:cNvPr id="5193" name="Freeform 501"/>
              <p:cNvSpPr>
                <a:spLocks/>
              </p:cNvSpPr>
              <p:nvPr/>
            </p:nvSpPr>
            <p:spPr bwMode="auto">
              <a:xfrm>
                <a:off x="2814" y="2996"/>
                <a:ext cx="206" cy="272"/>
              </a:xfrm>
              <a:custGeom>
                <a:avLst/>
                <a:gdLst>
                  <a:gd name="T0" fmla="*/ 206 w 126"/>
                  <a:gd name="T1" fmla="*/ 0 h 167"/>
                  <a:gd name="T2" fmla="*/ 190 w 126"/>
                  <a:gd name="T3" fmla="*/ 67 h 167"/>
                  <a:gd name="T4" fmla="*/ 0 w 126"/>
                  <a:gd name="T5" fmla="*/ 272 h 167"/>
                  <a:gd name="T6" fmla="*/ 206 w 126"/>
                  <a:gd name="T7" fmla="*/ 0 h 167"/>
                  <a:gd name="T8" fmla="*/ 0 60000 65536"/>
                  <a:gd name="T9" fmla="*/ 0 60000 65536"/>
                  <a:gd name="T10" fmla="*/ 0 60000 65536"/>
                  <a:gd name="T11" fmla="*/ 0 60000 65536"/>
                  <a:gd name="T12" fmla="*/ 0 w 126"/>
                  <a:gd name="T13" fmla="*/ 0 h 167"/>
                  <a:gd name="T14" fmla="*/ 126 w 126"/>
                  <a:gd name="T15" fmla="*/ 167 h 167"/>
                </a:gdLst>
                <a:ahLst/>
                <a:cxnLst>
                  <a:cxn ang="T8">
                    <a:pos x="T0" y="T1"/>
                  </a:cxn>
                  <a:cxn ang="T9">
                    <a:pos x="T2" y="T3"/>
                  </a:cxn>
                  <a:cxn ang="T10">
                    <a:pos x="T4" y="T5"/>
                  </a:cxn>
                  <a:cxn ang="T11">
                    <a:pos x="T6" y="T7"/>
                  </a:cxn>
                </a:cxnLst>
                <a:rect l="T12" t="T13" r="T14" b="T15"/>
                <a:pathLst>
                  <a:path w="126" h="167">
                    <a:moveTo>
                      <a:pt x="126" y="0"/>
                    </a:moveTo>
                    <a:lnTo>
                      <a:pt x="116" y="41"/>
                    </a:lnTo>
                    <a:lnTo>
                      <a:pt x="0" y="167"/>
                    </a:lnTo>
                    <a:lnTo>
                      <a:pt x="126" y="0"/>
                    </a:lnTo>
                    <a:close/>
                  </a:path>
                </a:pathLst>
              </a:custGeom>
              <a:solidFill>
                <a:srgbClr val="FF870A"/>
              </a:solidFill>
              <a:ln w="9525">
                <a:noFill/>
                <a:round/>
                <a:headEnd/>
                <a:tailEnd/>
              </a:ln>
            </p:spPr>
            <p:txBody>
              <a:bodyPr/>
              <a:lstStyle/>
              <a:p>
                <a:endParaRPr lang="en-US" sz="1725"/>
              </a:p>
            </p:txBody>
          </p:sp>
          <p:sp>
            <p:nvSpPr>
              <p:cNvPr id="5194" name="Freeform 502"/>
              <p:cNvSpPr>
                <a:spLocks/>
              </p:cNvSpPr>
              <p:nvPr/>
            </p:nvSpPr>
            <p:spPr bwMode="auto">
              <a:xfrm>
                <a:off x="1469" y="2523"/>
                <a:ext cx="1599" cy="826"/>
              </a:xfrm>
              <a:custGeom>
                <a:avLst/>
                <a:gdLst>
                  <a:gd name="T0" fmla="*/ 317 w 978"/>
                  <a:gd name="T1" fmla="*/ 2 h 505"/>
                  <a:gd name="T2" fmla="*/ 1406 w 978"/>
                  <a:gd name="T3" fmla="*/ 360 h 505"/>
                  <a:gd name="T4" fmla="*/ 1599 w 978"/>
                  <a:gd name="T5" fmla="*/ 368 h 505"/>
                  <a:gd name="T6" fmla="*/ 1588 w 978"/>
                  <a:gd name="T7" fmla="*/ 412 h 505"/>
                  <a:gd name="T8" fmla="*/ 1588 w 978"/>
                  <a:gd name="T9" fmla="*/ 417 h 505"/>
                  <a:gd name="T10" fmla="*/ 1583 w 978"/>
                  <a:gd name="T11" fmla="*/ 424 h 505"/>
                  <a:gd name="T12" fmla="*/ 1579 w 978"/>
                  <a:gd name="T13" fmla="*/ 425 h 505"/>
                  <a:gd name="T14" fmla="*/ 1578 w 978"/>
                  <a:gd name="T15" fmla="*/ 429 h 505"/>
                  <a:gd name="T16" fmla="*/ 1279 w 978"/>
                  <a:gd name="T17" fmla="*/ 823 h 505"/>
                  <a:gd name="T18" fmla="*/ 1275 w 978"/>
                  <a:gd name="T19" fmla="*/ 826 h 505"/>
                  <a:gd name="T20" fmla="*/ 1270 w 978"/>
                  <a:gd name="T21" fmla="*/ 826 h 505"/>
                  <a:gd name="T22" fmla="*/ 1265 w 978"/>
                  <a:gd name="T23" fmla="*/ 826 h 505"/>
                  <a:gd name="T24" fmla="*/ 1261 w 978"/>
                  <a:gd name="T25" fmla="*/ 826 h 505"/>
                  <a:gd name="T26" fmla="*/ 8 w 978"/>
                  <a:gd name="T27" fmla="*/ 389 h 505"/>
                  <a:gd name="T28" fmla="*/ 3 w 978"/>
                  <a:gd name="T29" fmla="*/ 386 h 505"/>
                  <a:gd name="T30" fmla="*/ 0 w 978"/>
                  <a:gd name="T31" fmla="*/ 384 h 505"/>
                  <a:gd name="T32" fmla="*/ 0 w 978"/>
                  <a:gd name="T33" fmla="*/ 379 h 505"/>
                  <a:gd name="T34" fmla="*/ 0 w 978"/>
                  <a:gd name="T35" fmla="*/ 376 h 505"/>
                  <a:gd name="T36" fmla="*/ 0 w 978"/>
                  <a:gd name="T37" fmla="*/ 376 h 505"/>
                  <a:gd name="T38" fmla="*/ 13 w 978"/>
                  <a:gd name="T39" fmla="*/ 306 h 505"/>
                  <a:gd name="T40" fmla="*/ 57 w 978"/>
                  <a:gd name="T41" fmla="*/ 309 h 505"/>
                  <a:gd name="T42" fmla="*/ 299 w 978"/>
                  <a:gd name="T43" fmla="*/ 5 h 505"/>
                  <a:gd name="T44" fmla="*/ 301 w 978"/>
                  <a:gd name="T45" fmla="*/ 2 h 505"/>
                  <a:gd name="T46" fmla="*/ 304 w 978"/>
                  <a:gd name="T47" fmla="*/ 0 h 505"/>
                  <a:gd name="T48" fmla="*/ 312 w 978"/>
                  <a:gd name="T49" fmla="*/ 0 h 505"/>
                  <a:gd name="T50" fmla="*/ 317 w 978"/>
                  <a:gd name="T51" fmla="*/ 2 h 5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78"/>
                  <a:gd name="T79" fmla="*/ 0 h 505"/>
                  <a:gd name="T80" fmla="*/ 978 w 978"/>
                  <a:gd name="T81" fmla="*/ 505 h 50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78" h="505">
                    <a:moveTo>
                      <a:pt x="194" y="1"/>
                    </a:moveTo>
                    <a:lnTo>
                      <a:pt x="860" y="220"/>
                    </a:lnTo>
                    <a:lnTo>
                      <a:pt x="978" y="225"/>
                    </a:lnTo>
                    <a:lnTo>
                      <a:pt x="971" y="252"/>
                    </a:lnTo>
                    <a:lnTo>
                      <a:pt x="971" y="255"/>
                    </a:lnTo>
                    <a:lnTo>
                      <a:pt x="968" y="259"/>
                    </a:lnTo>
                    <a:lnTo>
                      <a:pt x="966" y="260"/>
                    </a:lnTo>
                    <a:lnTo>
                      <a:pt x="965" y="262"/>
                    </a:lnTo>
                    <a:lnTo>
                      <a:pt x="782" y="503"/>
                    </a:lnTo>
                    <a:lnTo>
                      <a:pt x="780" y="505"/>
                    </a:lnTo>
                    <a:lnTo>
                      <a:pt x="777" y="505"/>
                    </a:lnTo>
                    <a:lnTo>
                      <a:pt x="774" y="505"/>
                    </a:lnTo>
                    <a:lnTo>
                      <a:pt x="771" y="505"/>
                    </a:lnTo>
                    <a:lnTo>
                      <a:pt x="5" y="238"/>
                    </a:lnTo>
                    <a:lnTo>
                      <a:pt x="2" y="236"/>
                    </a:lnTo>
                    <a:lnTo>
                      <a:pt x="0" y="235"/>
                    </a:lnTo>
                    <a:lnTo>
                      <a:pt x="0" y="232"/>
                    </a:lnTo>
                    <a:lnTo>
                      <a:pt x="0" y="230"/>
                    </a:lnTo>
                    <a:lnTo>
                      <a:pt x="8" y="187"/>
                    </a:lnTo>
                    <a:lnTo>
                      <a:pt x="35" y="189"/>
                    </a:lnTo>
                    <a:lnTo>
                      <a:pt x="183" y="3"/>
                    </a:lnTo>
                    <a:lnTo>
                      <a:pt x="184" y="1"/>
                    </a:lnTo>
                    <a:lnTo>
                      <a:pt x="186" y="0"/>
                    </a:lnTo>
                    <a:lnTo>
                      <a:pt x="191" y="0"/>
                    </a:lnTo>
                    <a:lnTo>
                      <a:pt x="194" y="1"/>
                    </a:lnTo>
                    <a:close/>
                  </a:path>
                </a:pathLst>
              </a:custGeom>
              <a:solidFill>
                <a:srgbClr val="FFBF44"/>
              </a:solidFill>
              <a:ln w="9525">
                <a:noFill/>
                <a:round/>
                <a:headEnd/>
                <a:tailEnd/>
              </a:ln>
            </p:spPr>
            <p:txBody>
              <a:bodyPr/>
              <a:lstStyle/>
              <a:p>
                <a:endParaRPr lang="en-US" sz="1725"/>
              </a:p>
            </p:txBody>
          </p:sp>
          <p:sp>
            <p:nvSpPr>
              <p:cNvPr id="5195" name="Freeform 503"/>
              <p:cNvSpPr>
                <a:spLocks/>
              </p:cNvSpPr>
              <p:nvPr/>
            </p:nvSpPr>
            <p:spPr bwMode="auto">
              <a:xfrm>
                <a:off x="2731" y="2870"/>
                <a:ext cx="337" cy="479"/>
              </a:xfrm>
              <a:custGeom>
                <a:avLst/>
                <a:gdLst>
                  <a:gd name="T0" fmla="*/ 0 w 206"/>
                  <a:gd name="T1" fmla="*/ 479 h 293"/>
                  <a:gd name="T2" fmla="*/ 110 w 206"/>
                  <a:gd name="T3" fmla="*/ 0 h 293"/>
                  <a:gd name="T4" fmla="*/ 144 w 206"/>
                  <a:gd name="T5" fmla="*/ 13 h 293"/>
                  <a:gd name="T6" fmla="*/ 337 w 206"/>
                  <a:gd name="T7" fmla="*/ 21 h 293"/>
                  <a:gd name="T8" fmla="*/ 326 w 206"/>
                  <a:gd name="T9" fmla="*/ 65 h 293"/>
                  <a:gd name="T10" fmla="*/ 326 w 206"/>
                  <a:gd name="T11" fmla="*/ 70 h 293"/>
                  <a:gd name="T12" fmla="*/ 321 w 206"/>
                  <a:gd name="T13" fmla="*/ 77 h 293"/>
                  <a:gd name="T14" fmla="*/ 317 w 206"/>
                  <a:gd name="T15" fmla="*/ 78 h 293"/>
                  <a:gd name="T16" fmla="*/ 316 w 206"/>
                  <a:gd name="T17" fmla="*/ 82 h 293"/>
                  <a:gd name="T18" fmla="*/ 16 w 206"/>
                  <a:gd name="T19" fmla="*/ 476 h 293"/>
                  <a:gd name="T20" fmla="*/ 13 w 206"/>
                  <a:gd name="T21" fmla="*/ 479 h 293"/>
                  <a:gd name="T22" fmla="*/ 8 w 206"/>
                  <a:gd name="T23" fmla="*/ 479 h 293"/>
                  <a:gd name="T24" fmla="*/ 7 w 206"/>
                  <a:gd name="T25" fmla="*/ 479 h 293"/>
                  <a:gd name="T26" fmla="*/ 0 w 206"/>
                  <a:gd name="T27" fmla="*/ 479 h 2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6"/>
                  <a:gd name="T43" fmla="*/ 0 h 293"/>
                  <a:gd name="T44" fmla="*/ 206 w 206"/>
                  <a:gd name="T45" fmla="*/ 293 h 2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6" h="293">
                    <a:moveTo>
                      <a:pt x="0" y="293"/>
                    </a:moveTo>
                    <a:lnTo>
                      <a:pt x="67" y="0"/>
                    </a:lnTo>
                    <a:lnTo>
                      <a:pt x="88" y="8"/>
                    </a:lnTo>
                    <a:lnTo>
                      <a:pt x="206" y="13"/>
                    </a:lnTo>
                    <a:lnTo>
                      <a:pt x="199" y="40"/>
                    </a:lnTo>
                    <a:lnTo>
                      <a:pt x="199" y="43"/>
                    </a:lnTo>
                    <a:lnTo>
                      <a:pt x="196" y="47"/>
                    </a:lnTo>
                    <a:lnTo>
                      <a:pt x="194" y="48"/>
                    </a:lnTo>
                    <a:lnTo>
                      <a:pt x="193" y="50"/>
                    </a:lnTo>
                    <a:lnTo>
                      <a:pt x="10" y="291"/>
                    </a:lnTo>
                    <a:lnTo>
                      <a:pt x="8" y="293"/>
                    </a:lnTo>
                    <a:lnTo>
                      <a:pt x="5" y="293"/>
                    </a:lnTo>
                    <a:lnTo>
                      <a:pt x="4" y="293"/>
                    </a:lnTo>
                    <a:lnTo>
                      <a:pt x="0" y="293"/>
                    </a:lnTo>
                    <a:close/>
                  </a:path>
                </a:pathLst>
              </a:custGeom>
              <a:solidFill>
                <a:srgbClr val="FFA528"/>
              </a:solidFill>
              <a:ln w="9525">
                <a:noFill/>
                <a:round/>
                <a:headEnd/>
                <a:tailEnd/>
              </a:ln>
            </p:spPr>
            <p:txBody>
              <a:bodyPr/>
              <a:lstStyle/>
              <a:p>
                <a:endParaRPr lang="en-US" sz="1725"/>
              </a:p>
            </p:txBody>
          </p:sp>
          <p:sp>
            <p:nvSpPr>
              <p:cNvPr id="5196" name="Freeform 504"/>
              <p:cNvSpPr>
                <a:spLocks/>
              </p:cNvSpPr>
              <p:nvPr/>
            </p:nvSpPr>
            <p:spPr bwMode="auto">
              <a:xfrm>
                <a:off x="1472" y="2440"/>
                <a:ext cx="1601" cy="840"/>
              </a:xfrm>
              <a:custGeom>
                <a:avLst/>
                <a:gdLst>
                  <a:gd name="T0" fmla="*/ 324 w 979"/>
                  <a:gd name="T1" fmla="*/ 0 h 514"/>
                  <a:gd name="T2" fmla="*/ 1593 w 979"/>
                  <a:gd name="T3" fmla="*/ 441 h 514"/>
                  <a:gd name="T4" fmla="*/ 1598 w 979"/>
                  <a:gd name="T5" fmla="*/ 443 h 514"/>
                  <a:gd name="T6" fmla="*/ 1601 w 979"/>
                  <a:gd name="T7" fmla="*/ 446 h 514"/>
                  <a:gd name="T8" fmla="*/ 1601 w 979"/>
                  <a:gd name="T9" fmla="*/ 451 h 514"/>
                  <a:gd name="T10" fmla="*/ 1598 w 979"/>
                  <a:gd name="T11" fmla="*/ 454 h 514"/>
                  <a:gd name="T12" fmla="*/ 1297 w 979"/>
                  <a:gd name="T13" fmla="*/ 835 h 514"/>
                  <a:gd name="T14" fmla="*/ 1294 w 979"/>
                  <a:gd name="T15" fmla="*/ 838 h 514"/>
                  <a:gd name="T16" fmla="*/ 1289 w 979"/>
                  <a:gd name="T17" fmla="*/ 840 h 514"/>
                  <a:gd name="T18" fmla="*/ 1284 w 979"/>
                  <a:gd name="T19" fmla="*/ 840 h 514"/>
                  <a:gd name="T20" fmla="*/ 1279 w 979"/>
                  <a:gd name="T21" fmla="*/ 840 h 514"/>
                  <a:gd name="T22" fmla="*/ 7 w 979"/>
                  <a:gd name="T23" fmla="*/ 399 h 514"/>
                  <a:gd name="T24" fmla="*/ 5 w 979"/>
                  <a:gd name="T25" fmla="*/ 397 h 514"/>
                  <a:gd name="T26" fmla="*/ 2 w 979"/>
                  <a:gd name="T27" fmla="*/ 394 h 514"/>
                  <a:gd name="T28" fmla="*/ 0 w 979"/>
                  <a:gd name="T29" fmla="*/ 389 h 514"/>
                  <a:gd name="T30" fmla="*/ 2 w 979"/>
                  <a:gd name="T31" fmla="*/ 386 h 514"/>
                  <a:gd name="T32" fmla="*/ 304 w 979"/>
                  <a:gd name="T33" fmla="*/ 2 h 514"/>
                  <a:gd name="T34" fmla="*/ 309 w 979"/>
                  <a:gd name="T35" fmla="*/ 0 h 514"/>
                  <a:gd name="T36" fmla="*/ 311 w 979"/>
                  <a:gd name="T37" fmla="*/ 0 h 514"/>
                  <a:gd name="T38" fmla="*/ 316 w 979"/>
                  <a:gd name="T39" fmla="*/ 0 h 514"/>
                  <a:gd name="T40" fmla="*/ 324 w 979"/>
                  <a:gd name="T41" fmla="*/ 0 h 5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9"/>
                  <a:gd name="T64" fmla="*/ 0 h 514"/>
                  <a:gd name="T65" fmla="*/ 979 w 979"/>
                  <a:gd name="T66" fmla="*/ 514 h 5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9" h="514">
                    <a:moveTo>
                      <a:pt x="198" y="0"/>
                    </a:moveTo>
                    <a:lnTo>
                      <a:pt x="974" y="270"/>
                    </a:lnTo>
                    <a:lnTo>
                      <a:pt x="977" y="271"/>
                    </a:lnTo>
                    <a:lnTo>
                      <a:pt x="979" y="273"/>
                    </a:lnTo>
                    <a:lnTo>
                      <a:pt x="979" y="276"/>
                    </a:lnTo>
                    <a:lnTo>
                      <a:pt x="977" y="278"/>
                    </a:lnTo>
                    <a:lnTo>
                      <a:pt x="793" y="511"/>
                    </a:lnTo>
                    <a:lnTo>
                      <a:pt x="791" y="513"/>
                    </a:lnTo>
                    <a:lnTo>
                      <a:pt x="788" y="514"/>
                    </a:lnTo>
                    <a:lnTo>
                      <a:pt x="785" y="514"/>
                    </a:lnTo>
                    <a:lnTo>
                      <a:pt x="782" y="514"/>
                    </a:lnTo>
                    <a:lnTo>
                      <a:pt x="4" y="244"/>
                    </a:lnTo>
                    <a:lnTo>
                      <a:pt x="3" y="243"/>
                    </a:lnTo>
                    <a:lnTo>
                      <a:pt x="1" y="241"/>
                    </a:lnTo>
                    <a:lnTo>
                      <a:pt x="0" y="238"/>
                    </a:lnTo>
                    <a:lnTo>
                      <a:pt x="1" y="236"/>
                    </a:lnTo>
                    <a:lnTo>
                      <a:pt x="186" y="1"/>
                    </a:lnTo>
                    <a:lnTo>
                      <a:pt x="189" y="0"/>
                    </a:lnTo>
                    <a:lnTo>
                      <a:pt x="190" y="0"/>
                    </a:lnTo>
                    <a:lnTo>
                      <a:pt x="193" y="0"/>
                    </a:lnTo>
                    <a:lnTo>
                      <a:pt x="198" y="0"/>
                    </a:lnTo>
                    <a:close/>
                  </a:path>
                </a:pathLst>
              </a:custGeom>
              <a:solidFill>
                <a:srgbClr val="000000"/>
              </a:solidFill>
              <a:ln w="9525">
                <a:noFill/>
                <a:round/>
                <a:headEnd/>
                <a:tailEnd/>
              </a:ln>
            </p:spPr>
            <p:txBody>
              <a:bodyPr/>
              <a:lstStyle/>
              <a:p>
                <a:endParaRPr lang="en-US" sz="1725"/>
              </a:p>
            </p:txBody>
          </p:sp>
          <p:sp>
            <p:nvSpPr>
              <p:cNvPr id="5197" name="Freeform 505"/>
              <p:cNvSpPr>
                <a:spLocks/>
              </p:cNvSpPr>
              <p:nvPr/>
            </p:nvSpPr>
            <p:spPr bwMode="auto">
              <a:xfrm>
                <a:off x="1487" y="2446"/>
                <a:ext cx="1573" cy="824"/>
              </a:xfrm>
              <a:custGeom>
                <a:avLst/>
                <a:gdLst>
                  <a:gd name="T0" fmla="*/ 314 w 962"/>
                  <a:gd name="T1" fmla="*/ 3 h 504"/>
                  <a:gd name="T2" fmla="*/ 1565 w 962"/>
                  <a:gd name="T3" fmla="*/ 437 h 504"/>
                  <a:gd name="T4" fmla="*/ 1568 w 962"/>
                  <a:gd name="T5" fmla="*/ 440 h 504"/>
                  <a:gd name="T6" fmla="*/ 1573 w 962"/>
                  <a:gd name="T7" fmla="*/ 443 h 504"/>
                  <a:gd name="T8" fmla="*/ 1573 w 962"/>
                  <a:gd name="T9" fmla="*/ 448 h 504"/>
                  <a:gd name="T10" fmla="*/ 1570 w 962"/>
                  <a:gd name="T11" fmla="*/ 450 h 504"/>
                  <a:gd name="T12" fmla="*/ 1274 w 962"/>
                  <a:gd name="T13" fmla="*/ 822 h 504"/>
                  <a:gd name="T14" fmla="*/ 1271 w 962"/>
                  <a:gd name="T15" fmla="*/ 824 h 504"/>
                  <a:gd name="T16" fmla="*/ 1266 w 962"/>
                  <a:gd name="T17" fmla="*/ 824 h 504"/>
                  <a:gd name="T18" fmla="*/ 1261 w 962"/>
                  <a:gd name="T19" fmla="*/ 824 h 504"/>
                  <a:gd name="T20" fmla="*/ 1256 w 962"/>
                  <a:gd name="T21" fmla="*/ 824 h 504"/>
                  <a:gd name="T22" fmla="*/ 8 w 962"/>
                  <a:gd name="T23" fmla="*/ 391 h 504"/>
                  <a:gd name="T24" fmla="*/ 3 w 962"/>
                  <a:gd name="T25" fmla="*/ 387 h 504"/>
                  <a:gd name="T26" fmla="*/ 0 w 962"/>
                  <a:gd name="T27" fmla="*/ 386 h 504"/>
                  <a:gd name="T28" fmla="*/ 0 w 962"/>
                  <a:gd name="T29" fmla="*/ 379 h 504"/>
                  <a:gd name="T30" fmla="*/ 0 w 962"/>
                  <a:gd name="T31" fmla="*/ 378 h 504"/>
                  <a:gd name="T32" fmla="*/ 296 w 962"/>
                  <a:gd name="T33" fmla="*/ 7 h 504"/>
                  <a:gd name="T34" fmla="*/ 299 w 962"/>
                  <a:gd name="T35" fmla="*/ 3 h 504"/>
                  <a:gd name="T36" fmla="*/ 304 w 962"/>
                  <a:gd name="T37" fmla="*/ 0 h 504"/>
                  <a:gd name="T38" fmla="*/ 309 w 962"/>
                  <a:gd name="T39" fmla="*/ 0 h 504"/>
                  <a:gd name="T40" fmla="*/ 314 w 962"/>
                  <a:gd name="T41" fmla="*/ 3 h 5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2"/>
                  <a:gd name="T64" fmla="*/ 0 h 504"/>
                  <a:gd name="T65" fmla="*/ 962 w 962"/>
                  <a:gd name="T66" fmla="*/ 504 h 5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2" h="504">
                    <a:moveTo>
                      <a:pt x="192" y="2"/>
                    </a:moveTo>
                    <a:lnTo>
                      <a:pt x="957" y="267"/>
                    </a:lnTo>
                    <a:lnTo>
                      <a:pt x="959" y="269"/>
                    </a:lnTo>
                    <a:lnTo>
                      <a:pt x="962" y="271"/>
                    </a:lnTo>
                    <a:lnTo>
                      <a:pt x="962" y="274"/>
                    </a:lnTo>
                    <a:lnTo>
                      <a:pt x="960" y="275"/>
                    </a:lnTo>
                    <a:lnTo>
                      <a:pt x="779" y="503"/>
                    </a:lnTo>
                    <a:lnTo>
                      <a:pt x="777" y="504"/>
                    </a:lnTo>
                    <a:lnTo>
                      <a:pt x="774" y="504"/>
                    </a:lnTo>
                    <a:lnTo>
                      <a:pt x="771" y="504"/>
                    </a:lnTo>
                    <a:lnTo>
                      <a:pt x="768" y="504"/>
                    </a:lnTo>
                    <a:lnTo>
                      <a:pt x="5" y="239"/>
                    </a:lnTo>
                    <a:lnTo>
                      <a:pt x="2" y="237"/>
                    </a:lnTo>
                    <a:lnTo>
                      <a:pt x="0" y="236"/>
                    </a:lnTo>
                    <a:lnTo>
                      <a:pt x="0" y="232"/>
                    </a:lnTo>
                    <a:lnTo>
                      <a:pt x="0" y="231"/>
                    </a:lnTo>
                    <a:lnTo>
                      <a:pt x="181" y="4"/>
                    </a:lnTo>
                    <a:lnTo>
                      <a:pt x="183" y="2"/>
                    </a:lnTo>
                    <a:lnTo>
                      <a:pt x="186" y="0"/>
                    </a:lnTo>
                    <a:lnTo>
                      <a:pt x="189" y="0"/>
                    </a:lnTo>
                    <a:lnTo>
                      <a:pt x="192" y="2"/>
                    </a:lnTo>
                    <a:close/>
                  </a:path>
                </a:pathLst>
              </a:custGeom>
              <a:solidFill>
                <a:srgbClr val="FFFF6F"/>
              </a:solidFill>
              <a:ln w="9525">
                <a:noFill/>
                <a:round/>
                <a:headEnd/>
                <a:tailEnd/>
              </a:ln>
            </p:spPr>
            <p:txBody>
              <a:bodyPr/>
              <a:lstStyle/>
              <a:p>
                <a:endParaRPr lang="en-US" sz="1725"/>
              </a:p>
            </p:txBody>
          </p:sp>
          <p:sp>
            <p:nvSpPr>
              <p:cNvPr id="5198" name="Freeform 506"/>
              <p:cNvSpPr>
                <a:spLocks/>
              </p:cNvSpPr>
              <p:nvPr/>
            </p:nvSpPr>
            <p:spPr bwMode="auto">
              <a:xfrm>
                <a:off x="2396" y="2798"/>
                <a:ext cx="101" cy="93"/>
              </a:xfrm>
              <a:custGeom>
                <a:avLst/>
                <a:gdLst>
                  <a:gd name="T0" fmla="*/ 91 w 62"/>
                  <a:gd name="T1" fmla="*/ 15 h 57"/>
                  <a:gd name="T2" fmla="*/ 94 w 62"/>
                  <a:gd name="T3" fmla="*/ 26 h 57"/>
                  <a:gd name="T4" fmla="*/ 96 w 62"/>
                  <a:gd name="T5" fmla="*/ 34 h 57"/>
                  <a:gd name="T6" fmla="*/ 99 w 62"/>
                  <a:gd name="T7" fmla="*/ 41 h 57"/>
                  <a:gd name="T8" fmla="*/ 101 w 62"/>
                  <a:gd name="T9" fmla="*/ 52 h 57"/>
                  <a:gd name="T10" fmla="*/ 94 w 62"/>
                  <a:gd name="T11" fmla="*/ 62 h 57"/>
                  <a:gd name="T12" fmla="*/ 86 w 62"/>
                  <a:gd name="T13" fmla="*/ 72 h 57"/>
                  <a:gd name="T14" fmla="*/ 78 w 62"/>
                  <a:gd name="T15" fmla="*/ 83 h 57"/>
                  <a:gd name="T16" fmla="*/ 68 w 62"/>
                  <a:gd name="T17" fmla="*/ 93 h 57"/>
                  <a:gd name="T18" fmla="*/ 52 w 62"/>
                  <a:gd name="T19" fmla="*/ 88 h 57"/>
                  <a:gd name="T20" fmla="*/ 34 w 62"/>
                  <a:gd name="T21" fmla="*/ 80 h 57"/>
                  <a:gd name="T22" fmla="*/ 16 w 62"/>
                  <a:gd name="T23" fmla="*/ 72 h 57"/>
                  <a:gd name="T24" fmla="*/ 0 w 62"/>
                  <a:gd name="T25" fmla="*/ 67 h 57"/>
                  <a:gd name="T26" fmla="*/ 7 w 62"/>
                  <a:gd name="T27" fmla="*/ 57 h 57"/>
                  <a:gd name="T28" fmla="*/ 11 w 62"/>
                  <a:gd name="T29" fmla="*/ 47 h 57"/>
                  <a:gd name="T30" fmla="*/ 16 w 62"/>
                  <a:gd name="T31" fmla="*/ 39 h 57"/>
                  <a:gd name="T32" fmla="*/ 21 w 62"/>
                  <a:gd name="T33" fmla="*/ 28 h 57"/>
                  <a:gd name="T34" fmla="*/ 26 w 62"/>
                  <a:gd name="T35" fmla="*/ 21 h 57"/>
                  <a:gd name="T36" fmla="*/ 34 w 62"/>
                  <a:gd name="T37" fmla="*/ 13 h 57"/>
                  <a:gd name="T38" fmla="*/ 39 w 62"/>
                  <a:gd name="T39" fmla="*/ 8 h 57"/>
                  <a:gd name="T40" fmla="*/ 44 w 62"/>
                  <a:gd name="T41" fmla="*/ 0 h 57"/>
                  <a:gd name="T42" fmla="*/ 57 w 62"/>
                  <a:gd name="T43" fmla="*/ 3 h 57"/>
                  <a:gd name="T44" fmla="*/ 68 w 62"/>
                  <a:gd name="T45" fmla="*/ 8 h 57"/>
                  <a:gd name="T46" fmla="*/ 81 w 62"/>
                  <a:gd name="T47" fmla="*/ 10 h 57"/>
                  <a:gd name="T48" fmla="*/ 91 w 62"/>
                  <a:gd name="T49" fmla="*/ 15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6" y="9"/>
                    </a:moveTo>
                    <a:lnTo>
                      <a:pt x="58" y="16"/>
                    </a:lnTo>
                    <a:lnTo>
                      <a:pt x="59" y="21"/>
                    </a:lnTo>
                    <a:lnTo>
                      <a:pt x="61" y="25"/>
                    </a:lnTo>
                    <a:lnTo>
                      <a:pt x="62" y="32"/>
                    </a:lnTo>
                    <a:lnTo>
                      <a:pt x="58" y="38"/>
                    </a:lnTo>
                    <a:lnTo>
                      <a:pt x="53" y="44"/>
                    </a:lnTo>
                    <a:lnTo>
                      <a:pt x="48" y="51"/>
                    </a:lnTo>
                    <a:lnTo>
                      <a:pt x="42" y="57"/>
                    </a:lnTo>
                    <a:lnTo>
                      <a:pt x="32" y="54"/>
                    </a:lnTo>
                    <a:lnTo>
                      <a:pt x="21" y="49"/>
                    </a:lnTo>
                    <a:lnTo>
                      <a:pt x="10" y="44"/>
                    </a:lnTo>
                    <a:lnTo>
                      <a:pt x="0" y="41"/>
                    </a:lnTo>
                    <a:lnTo>
                      <a:pt x="4" y="35"/>
                    </a:lnTo>
                    <a:lnTo>
                      <a:pt x="7" y="29"/>
                    </a:lnTo>
                    <a:lnTo>
                      <a:pt x="10" y="24"/>
                    </a:lnTo>
                    <a:lnTo>
                      <a:pt x="13" y="17"/>
                    </a:lnTo>
                    <a:lnTo>
                      <a:pt x="16" y="13"/>
                    </a:lnTo>
                    <a:lnTo>
                      <a:pt x="21" y="8"/>
                    </a:lnTo>
                    <a:lnTo>
                      <a:pt x="24" y="5"/>
                    </a:lnTo>
                    <a:lnTo>
                      <a:pt x="27" y="0"/>
                    </a:lnTo>
                    <a:lnTo>
                      <a:pt x="35" y="2"/>
                    </a:lnTo>
                    <a:lnTo>
                      <a:pt x="42" y="5"/>
                    </a:lnTo>
                    <a:lnTo>
                      <a:pt x="50" y="6"/>
                    </a:lnTo>
                    <a:lnTo>
                      <a:pt x="56" y="9"/>
                    </a:lnTo>
                    <a:close/>
                  </a:path>
                </a:pathLst>
              </a:custGeom>
              <a:solidFill>
                <a:srgbClr val="000000"/>
              </a:solidFill>
              <a:ln w="9525">
                <a:noFill/>
                <a:round/>
                <a:headEnd/>
                <a:tailEnd/>
              </a:ln>
            </p:spPr>
            <p:txBody>
              <a:bodyPr/>
              <a:lstStyle/>
              <a:p>
                <a:endParaRPr lang="en-US" sz="1725"/>
              </a:p>
            </p:txBody>
          </p:sp>
          <p:sp>
            <p:nvSpPr>
              <p:cNvPr id="5199" name="Freeform 507"/>
              <p:cNvSpPr>
                <a:spLocks/>
              </p:cNvSpPr>
              <p:nvPr/>
            </p:nvSpPr>
            <p:spPr bwMode="auto">
              <a:xfrm>
                <a:off x="2404" y="2806"/>
                <a:ext cx="88" cy="77"/>
              </a:xfrm>
              <a:custGeom>
                <a:avLst/>
                <a:gdLst>
                  <a:gd name="T0" fmla="*/ 78 w 54"/>
                  <a:gd name="T1" fmla="*/ 13 h 47"/>
                  <a:gd name="T2" fmla="*/ 80 w 54"/>
                  <a:gd name="T3" fmla="*/ 20 h 47"/>
                  <a:gd name="T4" fmla="*/ 83 w 54"/>
                  <a:gd name="T5" fmla="*/ 28 h 47"/>
                  <a:gd name="T6" fmla="*/ 86 w 54"/>
                  <a:gd name="T7" fmla="*/ 36 h 47"/>
                  <a:gd name="T8" fmla="*/ 88 w 54"/>
                  <a:gd name="T9" fmla="*/ 44 h 47"/>
                  <a:gd name="T10" fmla="*/ 80 w 54"/>
                  <a:gd name="T11" fmla="*/ 51 h 47"/>
                  <a:gd name="T12" fmla="*/ 75 w 54"/>
                  <a:gd name="T13" fmla="*/ 59 h 47"/>
                  <a:gd name="T14" fmla="*/ 68 w 54"/>
                  <a:gd name="T15" fmla="*/ 70 h 47"/>
                  <a:gd name="T16" fmla="*/ 60 w 54"/>
                  <a:gd name="T17" fmla="*/ 77 h 47"/>
                  <a:gd name="T18" fmla="*/ 44 w 54"/>
                  <a:gd name="T19" fmla="*/ 72 h 47"/>
                  <a:gd name="T20" fmla="*/ 31 w 54"/>
                  <a:gd name="T21" fmla="*/ 64 h 47"/>
                  <a:gd name="T22" fmla="*/ 16 w 54"/>
                  <a:gd name="T23" fmla="*/ 59 h 47"/>
                  <a:gd name="T24" fmla="*/ 0 w 54"/>
                  <a:gd name="T25" fmla="*/ 54 h 47"/>
                  <a:gd name="T26" fmla="*/ 5 w 54"/>
                  <a:gd name="T27" fmla="*/ 46 h 47"/>
                  <a:gd name="T28" fmla="*/ 11 w 54"/>
                  <a:gd name="T29" fmla="*/ 39 h 47"/>
                  <a:gd name="T30" fmla="*/ 13 w 54"/>
                  <a:gd name="T31" fmla="*/ 31 h 47"/>
                  <a:gd name="T32" fmla="*/ 18 w 54"/>
                  <a:gd name="T33" fmla="*/ 23 h 47"/>
                  <a:gd name="T34" fmla="*/ 24 w 54"/>
                  <a:gd name="T35" fmla="*/ 18 h 47"/>
                  <a:gd name="T36" fmla="*/ 29 w 54"/>
                  <a:gd name="T37" fmla="*/ 10 h 47"/>
                  <a:gd name="T38" fmla="*/ 31 w 54"/>
                  <a:gd name="T39" fmla="*/ 5 h 47"/>
                  <a:gd name="T40" fmla="*/ 36 w 54"/>
                  <a:gd name="T41" fmla="*/ 0 h 47"/>
                  <a:gd name="T42" fmla="*/ 47 w 54"/>
                  <a:gd name="T43" fmla="*/ 2 h 47"/>
                  <a:gd name="T44" fmla="*/ 57 w 54"/>
                  <a:gd name="T45" fmla="*/ 7 h 47"/>
                  <a:gd name="T46" fmla="*/ 68 w 54"/>
                  <a:gd name="T47" fmla="*/ 10 h 47"/>
                  <a:gd name="T48" fmla="*/ 78 w 54"/>
                  <a:gd name="T49" fmla="*/ 13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47"/>
                  <a:gd name="T77" fmla="*/ 54 w 54"/>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47">
                    <a:moveTo>
                      <a:pt x="48" y="8"/>
                    </a:moveTo>
                    <a:lnTo>
                      <a:pt x="49" y="12"/>
                    </a:lnTo>
                    <a:lnTo>
                      <a:pt x="51" y="17"/>
                    </a:lnTo>
                    <a:lnTo>
                      <a:pt x="53" y="22"/>
                    </a:lnTo>
                    <a:lnTo>
                      <a:pt x="54" y="27"/>
                    </a:lnTo>
                    <a:lnTo>
                      <a:pt x="49" y="31"/>
                    </a:lnTo>
                    <a:lnTo>
                      <a:pt x="46" y="36"/>
                    </a:lnTo>
                    <a:lnTo>
                      <a:pt x="42" y="43"/>
                    </a:lnTo>
                    <a:lnTo>
                      <a:pt x="37" y="47"/>
                    </a:lnTo>
                    <a:lnTo>
                      <a:pt x="27" y="44"/>
                    </a:lnTo>
                    <a:lnTo>
                      <a:pt x="19" y="39"/>
                    </a:lnTo>
                    <a:lnTo>
                      <a:pt x="10" y="36"/>
                    </a:lnTo>
                    <a:lnTo>
                      <a:pt x="0" y="33"/>
                    </a:lnTo>
                    <a:lnTo>
                      <a:pt x="3" y="28"/>
                    </a:lnTo>
                    <a:lnTo>
                      <a:pt x="7" y="24"/>
                    </a:lnTo>
                    <a:lnTo>
                      <a:pt x="8" y="19"/>
                    </a:lnTo>
                    <a:lnTo>
                      <a:pt x="11" y="14"/>
                    </a:lnTo>
                    <a:lnTo>
                      <a:pt x="15" y="11"/>
                    </a:lnTo>
                    <a:lnTo>
                      <a:pt x="18" y="6"/>
                    </a:lnTo>
                    <a:lnTo>
                      <a:pt x="19" y="3"/>
                    </a:lnTo>
                    <a:lnTo>
                      <a:pt x="22" y="0"/>
                    </a:lnTo>
                    <a:lnTo>
                      <a:pt x="29" y="1"/>
                    </a:lnTo>
                    <a:lnTo>
                      <a:pt x="35" y="4"/>
                    </a:lnTo>
                    <a:lnTo>
                      <a:pt x="42" y="6"/>
                    </a:lnTo>
                    <a:lnTo>
                      <a:pt x="48" y="8"/>
                    </a:lnTo>
                    <a:close/>
                  </a:path>
                </a:pathLst>
              </a:custGeom>
              <a:solidFill>
                <a:srgbClr val="AFBCED"/>
              </a:solidFill>
              <a:ln w="9525">
                <a:noFill/>
                <a:round/>
                <a:headEnd/>
                <a:tailEnd/>
              </a:ln>
            </p:spPr>
            <p:txBody>
              <a:bodyPr/>
              <a:lstStyle/>
              <a:p>
                <a:endParaRPr lang="en-US" sz="1725"/>
              </a:p>
            </p:txBody>
          </p:sp>
          <p:sp>
            <p:nvSpPr>
              <p:cNvPr id="5200" name="Freeform 508"/>
              <p:cNvSpPr>
                <a:spLocks/>
              </p:cNvSpPr>
              <p:nvPr/>
            </p:nvSpPr>
            <p:spPr bwMode="auto">
              <a:xfrm>
                <a:off x="2461" y="2819"/>
                <a:ext cx="31" cy="64"/>
              </a:xfrm>
              <a:custGeom>
                <a:avLst/>
                <a:gdLst>
                  <a:gd name="T0" fmla="*/ 0 w 19"/>
                  <a:gd name="T1" fmla="*/ 23 h 39"/>
                  <a:gd name="T2" fmla="*/ 0 w 19"/>
                  <a:gd name="T3" fmla="*/ 33 h 39"/>
                  <a:gd name="T4" fmla="*/ 3 w 19"/>
                  <a:gd name="T5" fmla="*/ 44 h 39"/>
                  <a:gd name="T6" fmla="*/ 3 w 19"/>
                  <a:gd name="T7" fmla="*/ 54 h 39"/>
                  <a:gd name="T8" fmla="*/ 3 w 19"/>
                  <a:gd name="T9" fmla="*/ 64 h 39"/>
                  <a:gd name="T10" fmla="*/ 11 w 19"/>
                  <a:gd name="T11" fmla="*/ 57 h 39"/>
                  <a:gd name="T12" fmla="*/ 18 w 19"/>
                  <a:gd name="T13" fmla="*/ 46 h 39"/>
                  <a:gd name="T14" fmla="*/ 23 w 19"/>
                  <a:gd name="T15" fmla="*/ 38 h 39"/>
                  <a:gd name="T16" fmla="*/ 31 w 19"/>
                  <a:gd name="T17" fmla="*/ 31 h 39"/>
                  <a:gd name="T18" fmla="*/ 29 w 19"/>
                  <a:gd name="T19" fmla="*/ 23 h 39"/>
                  <a:gd name="T20" fmla="*/ 26 w 19"/>
                  <a:gd name="T21" fmla="*/ 15 h 39"/>
                  <a:gd name="T22" fmla="*/ 23 w 19"/>
                  <a:gd name="T23" fmla="*/ 7 h 39"/>
                  <a:gd name="T24" fmla="*/ 21 w 19"/>
                  <a:gd name="T25" fmla="*/ 0 h 39"/>
                  <a:gd name="T26" fmla="*/ 16 w 19"/>
                  <a:gd name="T27" fmla="*/ 5 h 39"/>
                  <a:gd name="T28" fmla="*/ 11 w 19"/>
                  <a:gd name="T29" fmla="*/ 10 h 39"/>
                  <a:gd name="T30" fmla="*/ 5 w 19"/>
                  <a:gd name="T31" fmla="*/ 18 h 39"/>
                  <a:gd name="T32" fmla="*/ 0 w 19"/>
                  <a:gd name="T33" fmla="*/ 23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9"/>
                  <a:gd name="T53" fmla="*/ 19 w 1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9">
                    <a:moveTo>
                      <a:pt x="0" y="14"/>
                    </a:moveTo>
                    <a:lnTo>
                      <a:pt x="0" y="20"/>
                    </a:lnTo>
                    <a:lnTo>
                      <a:pt x="2" y="27"/>
                    </a:lnTo>
                    <a:lnTo>
                      <a:pt x="2" y="33"/>
                    </a:lnTo>
                    <a:lnTo>
                      <a:pt x="2" y="39"/>
                    </a:lnTo>
                    <a:lnTo>
                      <a:pt x="7" y="35"/>
                    </a:lnTo>
                    <a:lnTo>
                      <a:pt x="11" y="28"/>
                    </a:lnTo>
                    <a:lnTo>
                      <a:pt x="14" y="23"/>
                    </a:lnTo>
                    <a:lnTo>
                      <a:pt x="19" y="19"/>
                    </a:lnTo>
                    <a:lnTo>
                      <a:pt x="18" y="14"/>
                    </a:lnTo>
                    <a:lnTo>
                      <a:pt x="16" y="9"/>
                    </a:lnTo>
                    <a:lnTo>
                      <a:pt x="14" y="4"/>
                    </a:lnTo>
                    <a:lnTo>
                      <a:pt x="13" y="0"/>
                    </a:lnTo>
                    <a:lnTo>
                      <a:pt x="10" y="3"/>
                    </a:lnTo>
                    <a:lnTo>
                      <a:pt x="7" y="6"/>
                    </a:lnTo>
                    <a:lnTo>
                      <a:pt x="3" y="11"/>
                    </a:lnTo>
                    <a:lnTo>
                      <a:pt x="0" y="14"/>
                    </a:lnTo>
                    <a:close/>
                  </a:path>
                </a:pathLst>
              </a:custGeom>
              <a:solidFill>
                <a:srgbClr val="7AAAEA"/>
              </a:solidFill>
              <a:ln w="9525">
                <a:noFill/>
                <a:round/>
                <a:headEnd/>
                <a:tailEnd/>
              </a:ln>
            </p:spPr>
            <p:txBody>
              <a:bodyPr/>
              <a:lstStyle/>
              <a:p>
                <a:endParaRPr lang="en-US" sz="1725"/>
              </a:p>
            </p:txBody>
          </p:sp>
          <p:sp>
            <p:nvSpPr>
              <p:cNvPr id="5201" name="Freeform 509"/>
              <p:cNvSpPr>
                <a:spLocks/>
              </p:cNvSpPr>
              <p:nvPr/>
            </p:nvSpPr>
            <p:spPr bwMode="auto">
              <a:xfrm>
                <a:off x="2422" y="2806"/>
                <a:ext cx="60" cy="39"/>
              </a:xfrm>
              <a:custGeom>
                <a:avLst/>
                <a:gdLst>
                  <a:gd name="T0" fmla="*/ 60 w 37"/>
                  <a:gd name="T1" fmla="*/ 15 h 24"/>
                  <a:gd name="T2" fmla="*/ 55 w 37"/>
                  <a:gd name="T3" fmla="*/ 20 h 24"/>
                  <a:gd name="T4" fmla="*/ 50 w 37"/>
                  <a:gd name="T5" fmla="*/ 26 h 24"/>
                  <a:gd name="T6" fmla="*/ 44 w 37"/>
                  <a:gd name="T7" fmla="*/ 33 h 24"/>
                  <a:gd name="T8" fmla="*/ 39 w 37"/>
                  <a:gd name="T9" fmla="*/ 39 h 24"/>
                  <a:gd name="T10" fmla="*/ 29 w 37"/>
                  <a:gd name="T11" fmla="*/ 33 h 24"/>
                  <a:gd name="T12" fmla="*/ 21 w 37"/>
                  <a:gd name="T13" fmla="*/ 31 h 24"/>
                  <a:gd name="T14" fmla="*/ 11 w 37"/>
                  <a:gd name="T15" fmla="*/ 26 h 24"/>
                  <a:gd name="T16" fmla="*/ 0 w 37"/>
                  <a:gd name="T17" fmla="*/ 23 h 24"/>
                  <a:gd name="T18" fmla="*/ 6 w 37"/>
                  <a:gd name="T19" fmla="*/ 18 h 24"/>
                  <a:gd name="T20" fmla="*/ 11 w 37"/>
                  <a:gd name="T21" fmla="*/ 10 h 24"/>
                  <a:gd name="T22" fmla="*/ 16 w 37"/>
                  <a:gd name="T23" fmla="*/ 5 h 24"/>
                  <a:gd name="T24" fmla="*/ 21 w 37"/>
                  <a:gd name="T25" fmla="*/ 0 h 24"/>
                  <a:gd name="T26" fmla="*/ 31 w 37"/>
                  <a:gd name="T27" fmla="*/ 2 h 24"/>
                  <a:gd name="T28" fmla="*/ 42 w 37"/>
                  <a:gd name="T29" fmla="*/ 7 h 24"/>
                  <a:gd name="T30" fmla="*/ 50 w 37"/>
                  <a:gd name="T31" fmla="*/ 10 h 24"/>
                  <a:gd name="T32" fmla="*/ 60 w 37"/>
                  <a:gd name="T33" fmla="*/ 15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4"/>
                  <a:gd name="T53" fmla="*/ 37 w 3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4">
                    <a:moveTo>
                      <a:pt x="37" y="9"/>
                    </a:moveTo>
                    <a:lnTo>
                      <a:pt x="34" y="12"/>
                    </a:lnTo>
                    <a:lnTo>
                      <a:pt x="31" y="16"/>
                    </a:lnTo>
                    <a:lnTo>
                      <a:pt x="27" y="20"/>
                    </a:lnTo>
                    <a:lnTo>
                      <a:pt x="24" y="24"/>
                    </a:lnTo>
                    <a:lnTo>
                      <a:pt x="18" y="20"/>
                    </a:lnTo>
                    <a:lnTo>
                      <a:pt x="13" y="19"/>
                    </a:lnTo>
                    <a:lnTo>
                      <a:pt x="7" y="16"/>
                    </a:lnTo>
                    <a:lnTo>
                      <a:pt x="0" y="14"/>
                    </a:lnTo>
                    <a:lnTo>
                      <a:pt x="4" y="11"/>
                    </a:lnTo>
                    <a:lnTo>
                      <a:pt x="7" y="6"/>
                    </a:lnTo>
                    <a:lnTo>
                      <a:pt x="10" y="3"/>
                    </a:lnTo>
                    <a:lnTo>
                      <a:pt x="13" y="0"/>
                    </a:lnTo>
                    <a:lnTo>
                      <a:pt x="19" y="1"/>
                    </a:lnTo>
                    <a:lnTo>
                      <a:pt x="26" y="4"/>
                    </a:lnTo>
                    <a:lnTo>
                      <a:pt x="31" y="6"/>
                    </a:lnTo>
                    <a:lnTo>
                      <a:pt x="37" y="9"/>
                    </a:lnTo>
                    <a:close/>
                  </a:path>
                </a:pathLst>
              </a:custGeom>
              <a:solidFill>
                <a:srgbClr val="D1D8F4"/>
              </a:solidFill>
              <a:ln w="9525">
                <a:noFill/>
                <a:round/>
                <a:headEnd/>
                <a:tailEnd/>
              </a:ln>
            </p:spPr>
            <p:txBody>
              <a:bodyPr/>
              <a:lstStyle/>
              <a:p>
                <a:endParaRPr lang="en-US" sz="1725"/>
              </a:p>
            </p:txBody>
          </p:sp>
          <p:sp>
            <p:nvSpPr>
              <p:cNvPr id="5202" name="Freeform 510"/>
              <p:cNvSpPr>
                <a:spLocks/>
              </p:cNvSpPr>
              <p:nvPr/>
            </p:nvSpPr>
            <p:spPr bwMode="auto">
              <a:xfrm>
                <a:off x="2464" y="2821"/>
                <a:ext cx="102" cy="93"/>
              </a:xfrm>
              <a:custGeom>
                <a:avLst/>
                <a:gdLst>
                  <a:gd name="T0" fmla="*/ 90 w 62"/>
                  <a:gd name="T1" fmla="*/ 18 h 57"/>
                  <a:gd name="T2" fmla="*/ 94 w 62"/>
                  <a:gd name="T3" fmla="*/ 26 h 57"/>
                  <a:gd name="T4" fmla="*/ 97 w 62"/>
                  <a:gd name="T5" fmla="*/ 34 h 57"/>
                  <a:gd name="T6" fmla="*/ 99 w 62"/>
                  <a:gd name="T7" fmla="*/ 42 h 57"/>
                  <a:gd name="T8" fmla="*/ 102 w 62"/>
                  <a:gd name="T9" fmla="*/ 52 h 57"/>
                  <a:gd name="T10" fmla="*/ 94 w 62"/>
                  <a:gd name="T11" fmla="*/ 62 h 57"/>
                  <a:gd name="T12" fmla="*/ 86 w 62"/>
                  <a:gd name="T13" fmla="*/ 73 h 57"/>
                  <a:gd name="T14" fmla="*/ 77 w 62"/>
                  <a:gd name="T15" fmla="*/ 83 h 57"/>
                  <a:gd name="T16" fmla="*/ 67 w 62"/>
                  <a:gd name="T17" fmla="*/ 93 h 57"/>
                  <a:gd name="T18" fmla="*/ 53 w 62"/>
                  <a:gd name="T19" fmla="*/ 88 h 57"/>
                  <a:gd name="T20" fmla="*/ 33 w 62"/>
                  <a:gd name="T21" fmla="*/ 82 h 57"/>
                  <a:gd name="T22" fmla="*/ 18 w 62"/>
                  <a:gd name="T23" fmla="*/ 73 h 57"/>
                  <a:gd name="T24" fmla="*/ 0 w 62"/>
                  <a:gd name="T25" fmla="*/ 69 h 57"/>
                  <a:gd name="T26" fmla="*/ 5 w 62"/>
                  <a:gd name="T27" fmla="*/ 57 h 57"/>
                  <a:gd name="T28" fmla="*/ 10 w 62"/>
                  <a:gd name="T29" fmla="*/ 47 h 57"/>
                  <a:gd name="T30" fmla="*/ 15 w 62"/>
                  <a:gd name="T31" fmla="*/ 39 h 57"/>
                  <a:gd name="T32" fmla="*/ 20 w 62"/>
                  <a:gd name="T33" fmla="*/ 29 h 57"/>
                  <a:gd name="T34" fmla="*/ 26 w 62"/>
                  <a:gd name="T35" fmla="*/ 21 h 57"/>
                  <a:gd name="T36" fmla="*/ 33 w 62"/>
                  <a:gd name="T37" fmla="*/ 13 h 57"/>
                  <a:gd name="T38" fmla="*/ 39 w 62"/>
                  <a:gd name="T39" fmla="*/ 8 h 57"/>
                  <a:gd name="T40" fmla="*/ 44 w 62"/>
                  <a:gd name="T41" fmla="*/ 0 h 57"/>
                  <a:gd name="T42" fmla="*/ 54 w 62"/>
                  <a:gd name="T43" fmla="*/ 5 h 57"/>
                  <a:gd name="T44" fmla="*/ 67 w 62"/>
                  <a:gd name="T45" fmla="*/ 8 h 57"/>
                  <a:gd name="T46" fmla="*/ 77 w 62"/>
                  <a:gd name="T47" fmla="*/ 13 h 57"/>
                  <a:gd name="T48" fmla="*/ 90 w 62"/>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5" y="11"/>
                    </a:moveTo>
                    <a:lnTo>
                      <a:pt x="57" y="16"/>
                    </a:lnTo>
                    <a:lnTo>
                      <a:pt x="59" y="21"/>
                    </a:lnTo>
                    <a:lnTo>
                      <a:pt x="60" y="26"/>
                    </a:lnTo>
                    <a:lnTo>
                      <a:pt x="62" y="32"/>
                    </a:lnTo>
                    <a:lnTo>
                      <a:pt x="57" y="38"/>
                    </a:lnTo>
                    <a:lnTo>
                      <a:pt x="52" y="45"/>
                    </a:lnTo>
                    <a:lnTo>
                      <a:pt x="47" y="51"/>
                    </a:lnTo>
                    <a:lnTo>
                      <a:pt x="41" y="57"/>
                    </a:lnTo>
                    <a:lnTo>
                      <a:pt x="32" y="54"/>
                    </a:lnTo>
                    <a:lnTo>
                      <a:pt x="20" y="50"/>
                    </a:lnTo>
                    <a:lnTo>
                      <a:pt x="11" y="45"/>
                    </a:lnTo>
                    <a:lnTo>
                      <a:pt x="0" y="42"/>
                    </a:lnTo>
                    <a:lnTo>
                      <a:pt x="3" y="35"/>
                    </a:lnTo>
                    <a:lnTo>
                      <a:pt x="6" y="29"/>
                    </a:lnTo>
                    <a:lnTo>
                      <a:pt x="9" y="24"/>
                    </a:lnTo>
                    <a:lnTo>
                      <a:pt x="12" y="18"/>
                    </a:lnTo>
                    <a:lnTo>
                      <a:pt x="16" y="13"/>
                    </a:lnTo>
                    <a:lnTo>
                      <a:pt x="20" y="8"/>
                    </a:lnTo>
                    <a:lnTo>
                      <a:pt x="24" y="5"/>
                    </a:lnTo>
                    <a:lnTo>
                      <a:pt x="27" y="0"/>
                    </a:lnTo>
                    <a:lnTo>
                      <a:pt x="33" y="3"/>
                    </a:lnTo>
                    <a:lnTo>
                      <a:pt x="41" y="5"/>
                    </a:lnTo>
                    <a:lnTo>
                      <a:pt x="47" y="8"/>
                    </a:lnTo>
                    <a:lnTo>
                      <a:pt x="55" y="11"/>
                    </a:lnTo>
                    <a:close/>
                  </a:path>
                </a:pathLst>
              </a:custGeom>
              <a:solidFill>
                <a:srgbClr val="000000"/>
              </a:solidFill>
              <a:ln w="9525">
                <a:noFill/>
                <a:round/>
                <a:headEnd/>
                <a:tailEnd/>
              </a:ln>
            </p:spPr>
            <p:txBody>
              <a:bodyPr/>
              <a:lstStyle/>
              <a:p>
                <a:endParaRPr lang="en-US" sz="1725"/>
              </a:p>
            </p:txBody>
          </p:sp>
          <p:sp>
            <p:nvSpPr>
              <p:cNvPr id="5203" name="Freeform 511"/>
              <p:cNvSpPr>
                <a:spLocks/>
              </p:cNvSpPr>
              <p:nvPr/>
            </p:nvSpPr>
            <p:spPr bwMode="auto">
              <a:xfrm>
                <a:off x="2473" y="2829"/>
                <a:ext cx="88" cy="78"/>
              </a:xfrm>
              <a:custGeom>
                <a:avLst/>
                <a:gdLst>
                  <a:gd name="T0" fmla="*/ 77 w 54"/>
                  <a:gd name="T1" fmla="*/ 16 h 48"/>
                  <a:gd name="T2" fmla="*/ 80 w 54"/>
                  <a:gd name="T3" fmla="*/ 21 h 48"/>
                  <a:gd name="T4" fmla="*/ 81 w 54"/>
                  <a:gd name="T5" fmla="*/ 28 h 48"/>
                  <a:gd name="T6" fmla="*/ 85 w 54"/>
                  <a:gd name="T7" fmla="*/ 36 h 48"/>
                  <a:gd name="T8" fmla="*/ 88 w 54"/>
                  <a:gd name="T9" fmla="*/ 44 h 48"/>
                  <a:gd name="T10" fmla="*/ 80 w 54"/>
                  <a:gd name="T11" fmla="*/ 52 h 48"/>
                  <a:gd name="T12" fmla="*/ 75 w 54"/>
                  <a:gd name="T13" fmla="*/ 60 h 48"/>
                  <a:gd name="T14" fmla="*/ 67 w 54"/>
                  <a:gd name="T15" fmla="*/ 70 h 48"/>
                  <a:gd name="T16" fmla="*/ 59 w 54"/>
                  <a:gd name="T17" fmla="*/ 78 h 48"/>
                  <a:gd name="T18" fmla="*/ 46 w 54"/>
                  <a:gd name="T19" fmla="*/ 73 h 48"/>
                  <a:gd name="T20" fmla="*/ 31 w 54"/>
                  <a:gd name="T21" fmla="*/ 67 h 48"/>
                  <a:gd name="T22" fmla="*/ 15 w 54"/>
                  <a:gd name="T23" fmla="*/ 62 h 48"/>
                  <a:gd name="T24" fmla="*/ 0 w 54"/>
                  <a:gd name="T25" fmla="*/ 57 h 48"/>
                  <a:gd name="T26" fmla="*/ 5 w 54"/>
                  <a:gd name="T27" fmla="*/ 47 h 48"/>
                  <a:gd name="T28" fmla="*/ 10 w 54"/>
                  <a:gd name="T29" fmla="*/ 39 h 48"/>
                  <a:gd name="T30" fmla="*/ 11 w 54"/>
                  <a:gd name="T31" fmla="*/ 31 h 48"/>
                  <a:gd name="T32" fmla="*/ 18 w 54"/>
                  <a:gd name="T33" fmla="*/ 23 h 48"/>
                  <a:gd name="T34" fmla="*/ 23 w 54"/>
                  <a:gd name="T35" fmla="*/ 18 h 48"/>
                  <a:gd name="T36" fmla="*/ 28 w 54"/>
                  <a:gd name="T37" fmla="*/ 10 h 48"/>
                  <a:gd name="T38" fmla="*/ 33 w 54"/>
                  <a:gd name="T39" fmla="*/ 5 h 48"/>
                  <a:gd name="T40" fmla="*/ 37 w 54"/>
                  <a:gd name="T41" fmla="*/ 0 h 48"/>
                  <a:gd name="T42" fmla="*/ 46 w 54"/>
                  <a:gd name="T43" fmla="*/ 3 h 48"/>
                  <a:gd name="T44" fmla="*/ 57 w 54"/>
                  <a:gd name="T45" fmla="*/ 8 h 48"/>
                  <a:gd name="T46" fmla="*/ 67 w 54"/>
                  <a:gd name="T47" fmla="*/ 10 h 48"/>
                  <a:gd name="T48" fmla="*/ 77 w 54"/>
                  <a:gd name="T49" fmla="*/ 16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48"/>
                  <a:gd name="T77" fmla="*/ 54 w 54"/>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48">
                    <a:moveTo>
                      <a:pt x="47" y="10"/>
                    </a:moveTo>
                    <a:lnTo>
                      <a:pt x="49" y="13"/>
                    </a:lnTo>
                    <a:lnTo>
                      <a:pt x="50" y="17"/>
                    </a:lnTo>
                    <a:lnTo>
                      <a:pt x="52" y="22"/>
                    </a:lnTo>
                    <a:lnTo>
                      <a:pt x="54" y="27"/>
                    </a:lnTo>
                    <a:lnTo>
                      <a:pt x="49" y="32"/>
                    </a:lnTo>
                    <a:lnTo>
                      <a:pt x="46" y="37"/>
                    </a:lnTo>
                    <a:lnTo>
                      <a:pt x="41" y="43"/>
                    </a:lnTo>
                    <a:lnTo>
                      <a:pt x="36" y="48"/>
                    </a:lnTo>
                    <a:lnTo>
                      <a:pt x="28" y="45"/>
                    </a:lnTo>
                    <a:lnTo>
                      <a:pt x="19" y="41"/>
                    </a:lnTo>
                    <a:lnTo>
                      <a:pt x="9" y="38"/>
                    </a:lnTo>
                    <a:lnTo>
                      <a:pt x="0" y="35"/>
                    </a:lnTo>
                    <a:lnTo>
                      <a:pt x="3" y="29"/>
                    </a:lnTo>
                    <a:lnTo>
                      <a:pt x="6" y="24"/>
                    </a:lnTo>
                    <a:lnTo>
                      <a:pt x="7" y="19"/>
                    </a:lnTo>
                    <a:lnTo>
                      <a:pt x="11" y="14"/>
                    </a:lnTo>
                    <a:lnTo>
                      <a:pt x="14" y="11"/>
                    </a:lnTo>
                    <a:lnTo>
                      <a:pt x="17" y="6"/>
                    </a:lnTo>
                    <a:lnTo>
                      <a:pt x="20" y="3"/>
                    </a:lnTo>
                    <a:lnTo>
                      <a:pt x="23" y="0"/>
                    </a:lnTo>
                    <a:lnTo>
                      <a:pt x="28" y="2"/>
                    </a:lnTo>
                    <a:lnTo>
                      <a:pt x="35" y="5"/>
                    </a:lnTo>
                    <a:lnTo>
                      <a:pt x="41" y="6"/>
                    </a:lnTo>
                    <a:lnTo>
                      <a:pt x="47" y="10"/>
                    </a:lnTo>
                    <a:close/>
                  </a:path>
                </a:pathLst>
              </a:custGeom>
              <a:solidFill>
                <a:srgbClr val="AFBCED"/>
              </a:solidFill>
              <a:ln w="9525">
                <a:noFill/>
                <a:round/>
                <a:headEnd/>
                <a:tailEnd/>
              </a:ln>
            </p:spPr>
            <p:txBody>
              <a:bodyPr/>
              <a:lstStyle/>
              <a:p>
                <a:endParaRPr lang="en-US" sz="1725"/>
              </a:p>
            </p:txBody>
          </p:sp>
          <p:sp>
            <p:nvSpPr>
              <p:cNvPr id="5204" name="Freeform 512"/>
              <p:cNvSpPr>
                <a:spLocks/>
              </p:cNvSpPr>
              <p:nvPr/>
            </p:nvSpPr>
            <p:spPr bwMode="auto">
              <a:xfrm>
                <a:off x="2530" y="2845"/>
                <a:ext cx="31" cy="62"/>
              </a:xfrm>
              <a:custGeom>
                <a:avLst/>
                <a:gdLst>
                  <a:gd name="T0" fmla="*/ 0 w 19"/>
                  <a:gd name="T1" fmla="*/ 23 h 38"/>
                  <a:gd name="T2" fmla="*/ 2 w 19"/>
                  <a:gd name="T3" fmla="*/ 33 h 38"/>
                  <a:gd name="T4" fmla="*/ 2 w 19"/>
                  <a:gd name="T5" fmla="*/ 41 h 38"/>
                  <a:gd name="T6" fmla="*/ 2 w 19"/>
                  <a:gd name="T7" fmla="*/ 51 h 38"/>
                  <a:gd name="T8" fmla="*/ 2 w 19"/>
                  <a:gd name="T9" fmla="*/ 62 h 38"/>
                  <a:gd name="T10" fmla="*/ 10 w 19"/>
                  <a:gd name="T11" fmla="*/ 54 h 38"/>
                  <a:gd name="T12" fmla="*/ 18 w 19"/>
                  <a:gd name="T13" fmla="*/ 44 h 38"/>
                  <a:gd name="T14" fmla="*/ 23 w 19"/>
                  <a:gd name="T15" fmla="*/ 36 h 38"/>
                  <a:gd name="T16" fmla="*/ 31 w 19"/>
                  <a:gd name="T17" fmla="*/ 28 h 38"/>
                  <a:gd name="T18" fmla="*/ 28 w 19"/>
                  <a:gd name="T19" fmla="*/ 20 h 38"/>
                  <a:gd name="T20" fmla="*/ 24 w 19"/>
                  <a:gd name="T21" fmla="*/ 11 h 38"/>
                  <a:gd name="T22" fmla="*/ 23 w 19"/>
                  <a:gd name="T23" fmla="*/ 5 h 38"/>
                  <a:gd name="T24" fmla="*/ 20 w 19"/>
                  <a:gd name="T25" fmla="*/ 0 h 38"/>
                  <a:gd name="T26" fmla="*/ 15 w 19"/>
                  <a:gd name="T27" fmla="*/ 5 h 38"/>
                  <a:gd name="T28" fmla="*/ 10 w 19"/>
                  <a:gd name="T29" fmla="*/ 10 h 38"/>
                  <a:gd name="T30" fmla="*/ 5 w 19"/>
                  <a:gd name="T31" fmla="*/ 18 h 38"/>
                  <a:gd name="T32" fmla="*/ 0 w 19"/>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8"/>
                  <a:gd name="T53" fmla="*/ 19 w 19"/>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8">
                    <a:moveTo>
                      <a:pt x="0" y="14"/>
                    </a:moveTo>
                    <a:lnTo>
                      <a:pt x="1" y="20"/>
                    </a:lnTo>
                    <a:lnTo>
                      <a:pt x="1" y="25"/>
                    </a:lnTo>
                    <a:lnTo>
                      <a:pt x="1" y="31"/>
                    </a:lnTo>
                    <a:lnTo>
                      <a:pt x="1" y="38"/>
                    </a:lnTo>
                    <a:lnTo>
                      <a:pt x="6" y="33"/>
                    </a:lnTo>
                    <a:lnTo>
                      <a:pt x="11" y="27"/>
                    </a:lnTo>
                    <a:lnTo>
                      <a:pt x="14" y="22"/>
                    </a:lnTo>
                    <a:lnTo>
                      <a:pt x="19" y="17"/>
                    </a:lnTo>
                    <a:lnTo>
                      <a:pt x="17" y="12"/>
                    </a:lnTo>
                    <a:lnTo>
                      <a:pt x="15" y="7"/>
                    </a:lnTo>
                    <a:lnTo>
                      <a:pt x="14" y="3"/>
                    </a:lnTo>
                    <a:lnTo>
                      <a:pt x="12" y="0"/>
                    </a:lnTo>
                    <a:lnTo>
                      <a:pt x="9"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205" name="Freeform 513"/>
              <p:cNvSpPr>
                <a:spLocks/>
              </p:cNvSpPr>
              <p:nvPr/>
            </p:nvSpPr>
            <p:spPr bwMode="auto">
              <a:xfrm>
                <a:off x="2491" y="2829"/>
                <a:ext cx="58" cy="39"/>
              </a:xfrm>
              <a:custGeom>
                <a:avLst/>
                <a:gdLst>
                  <a:gd name="T0" fmla="*/ 58 w 36"/>
                  <a:gd name="T1" fmla="*/ 16 h 24"/>
                  <a:gd name="T2" fmla="*/ 53 w 36"/>
                  <a:gd name="T3" fmla="*/ 21 h 24"/>
                  <a:gd name="T4" fmla="*/ 48 w 36"/>
                  <a:gd name="T5" fmla="*/ 26 h 24"/>
                  <a:gd name="T6" fmla="*/ 43 w 36"/>
                  <a:gd name="T7" fmla="*/ 34 h 24"/>
                  <a:gd name="T8" fmla="*/ 39 w 36"/>
                  <a:gd name="T9" fmla="*/ 39 h 24"/>
                  <a:gd name="T10" fmla="*/ 27 w 36"/>
                  <a:gd name="T11" fmla="*/ 34 h 24"/>
                  <a:gd name="T12" fmla="*/ 19 w 36"/>
                  <a:gd name="T13" fmla="*/ 31 h 24"/>
                  <a:gd name="T14" fmla="*/ 10 w 36"/>
                  <a:gd name="T15" fmla="*/ 26 h 24"/>
                  <a:gd name="T16" fmla="*/ 0 w 36"/>
                  <a:gd name="T17" fmla="*/ 23 h 24"/>
                  <a:gd name="T18" fmla="*/ 5 w 36"/>
                  <a:gd name="T19" fmla="*/ 18 h 24"/>
                  <a:gd name="T20" fmla="*/ 10 w 36"/>
                  <a:gd name="T21" fmla="*/ 10 h 24"/>
                  <a:gd name="T22" fmla="*/ 15 w 36"/>
                  <a:gd name="T23" fmla="*/ 5 h 24"/>
                  <a:gd name="T24" fmla="*/ 19 w 36"/>
                  <a:gd name="T25" fmla="*/ 0 h 24"/>
                  <a:gd name="T26" fmla="*/ 27 w 36"/>
                  <a:gd name="T27" fmla="*/ 3 h 24"/>
                  <a:gd name="T28" fmla="*/ 39 w 36"/>
                  <a:gd name="T29" fmla="*/ 8 h 24"/>
                  <a:gd name="T30" fmla="*/ 48 w 36"/>
                  <a:gd name="T31" fmla="*/ 10 h 24"/>
                  <a:gd name="T32" fmla="*/ 58 w 36"/>
                  <a:gd name="T33" fmla="*/ 1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0"/>
                    </a:moveTo>
                    <a:lnTo>
                      <a:pt x="33" y="13"/>
                    </a:lnTo>
                    <a:lnTo>
                      <a:pt x="30" y="16"/>
                    </a:lnTo>
                    <a:lnTo>
                      <a:pt x="27" y="21"/>
                    </a:lnTo>
                    <a:lnTo>
                      <a:pt x="24" y="24"/>
                    </a:lnTo>
                    <a:lnTo>
                      <a:pt x="17" y="21"/>
                    </a:lnTo>
                    <a:lnTo>
                      <a:pt x="12" y="19"/>
                    </a:lnTo>
                    <a:lnTo>
                      <a:pt x="6" y="16"/>
                    </a:lnTo>
                    <a:lnTo>
                      <a:pt x="0" y="14"/>
                    </a:lnTo>
                    <a:lnTo>
                      <a:pt x="3" y="11"/>
                    </a:lnTo>
                    <a:lnTo>
                      <a:pt x="6" y="6"/>
                    </a:lnTo>
                    <a:lnTo>
                      <a:pt x="9" y="3"/>
                    </a:lnTo>
                    <a:lnTo>
                      <a:pt x="12" y="0"/>
                    </a:lnTo>
                    <a:lnTo>
                      <a:pt x="17" y="2"/>
                    </a:lnTo>
                    <a:lnTo>
                      <a:pt x="24" y="5"/>
                    </a:lnTo>
                    <a:lnTo>
                      <a:pt x="30" y="6"/>
                    </a:lnTo>
                    <a:lnTo>
                      <a:pt x="36" y="10"/>
                    </a:lnTo>
                    <a:close/>
                  </a:path>
                </a:pathLst>
              </a:custGeom>
              <a:solidFill>
                <a:srgbClr val="D1D8F4"/>
              </a:solidFill>
              <a:ln w="9525">
                <a:noFill/>
                <a:round/>
                <a:headEnd/>
                <a:tailEnd/>
              </a:ln>
            </p:spPr>
            <p:txBody>
              <a:bodyPr/>
              <a:lstStyle/>
              <a:p>
                <a:endParaRPr lang="en-US" sz="1725"/>
              </a:p>
            </p:txBody>
          </p:sp>
          <p:sp>
            <p:nvSpPr>
              <p:cNvPr id="5206" name="Freeform 514"/>
              <p:cNvSpPr>
                <a:spLocks/>
              </p:cNvSpPr>
              <p:nvPr/>
            </p:nvSpPr>
            <p:spPr bwMode="auto">
              <a:xfrm>
                <a:off x="2532" y="2845"/>
                <a:ext cx="104" cy="93"/>
              </a:xfrm>
              <a:custGeom>
                <a:avLst/>
                <a:gdLst>
                  <a:gd name="T0" fmla="*/ 91 w 64"/>
                  <a:gd name="T1" fmla="*/ 18 h 57"/>
                  <a:gd name="T2" fmla="*/ 93 w 64"/>
                  <a:gd name="T3" fmla="*/ 24 h 57"/>
                  <a:gd name="T4" fmla="*/ 96 w 64"/>
                  <a:gd name="T5" fmla="*/ 33 h 57"/>
                  <a:gd name="T6" fmla="*/ 101 w 64"/>
                  <a:gd name="T7" fmla="*/ 41 h 57"/>
                  <a:gd name="T8" fmla="*/ 104 w 64"/>
                  <a:gd name="T9" fmla="*/ 51 h 57"/>
                  <a:gd name="T10" fmla="*/ 93 w 64"/>
                  <a:gd name="T11" fmla="*/ 62 h 57"/>
                  <a:gd name="T12" fmla="*/ 86 w 64"/>
                  <a:gd name="T13" fmla="*/ 72 h 57"/>
                  <a:gd name="T14" fmla="*/ 78 w 64"/>
                  <a:gd name="T15" fmla="*/ 82 h 57"/>
                  <a:gd name="T16" fmla="*/ 70 w 64"/>
                  <a:gd name="T17" fmla="*/ 93 h 57"/>
                  <a:gd name="T18" fmla="*/ 52 w 64"/>
                  <a:gd name="T19" fmla="*/ 88 h 57"/>
                  <a:gd name="T20" fmla="*/ 36 w 64"/>
                  <a:gd name="T21" fmla="*/ 80 h 57"/>
                  <a:gd name="T22" fmla="*/ 18 w 64"/>
                  <a:gd name="T23" fmla="*/ 72 h 57"/>
                  <a:gd name="T24" fmla="*/ 0 w 64"/>
                  <a:gd name="T25" fmla="*/ 67 h 57"/>
                  <a:gd name="T26" fmla="*/ 5 w 64"/>
                  <a:gd name="T27" fmla="*/ 57 h 57"/>
                  <a:gd name="T28" fmla="*/ 10 w 64"/>
                  <a:gd name="T29" fmla="*/ 46 h 57"/>
                  <a:gd name="T30" fmla="*/ 16 w 64"/>
                  <a:gd name="T31" fmla="*/ 38 h 57"/>
                  <a:gd name="T32" fmla="*/ 21 w 64"/>
                  <a:gd name="T33" fmla="*/ 28 h 57"/>
                  <a:gd name="T34" fmla="*/ 26 w 64"/>
                  <a:gd name="T35" fmla="*/ 20 h 57"/>
                  <a:gd name="T36" fmla="*/ 34 w 64"/>
                  <a:gd name="T37" fmla="*/ 11 h 57"/>
                  <a:gd name="T38" fmla="*/ 39 w 64"/>
                  <a:gd name="T39" fmla="*/ 7 h 57"/>
                  <a:gd name="T40" fmla="*/ 44 w 64"/>
                  <a:gd name="T41" fmla="*/ 0 h 57"/>
                  <a:gd name="T42" fmla="*/ 57 w 64"/>
                  <a:gd name="T43" fmla="*/ 5 h 57"/>
                  <a:gd name="T44" fmla="*/ 67 w 64"/>
                  <a:gd name="T45" fmla="*/ 7 h 57"/>
                  <a:gd name="T46" fmla="*/ 80 w 64"/>
                  <a:gd name="T47" fmla="*/ 11 h 57"/>
                  <a:gd name="T48" fmla="*/ 91 w 64"/>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7"/>
                  <a:gd name="T77" fmla="*/ 64 w 64"/>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7">
                    <a:moveTo>
                      <a:pt x="56" y="11"/>
                    </a:moveTo>
                    <a:lnTo>
                      <a:pt x="57" y="15"/>
                    </a:lnTo>
                    <a:lnTo>
                      <a:pt x="59" y="20"/>
                    </a:lnTo>
                    <a:lnTo>
                      <a:pt x="62" y="25"/>
                    </a:lnTo>
                    <a:lnTo>
                      <a:pt x="64" y="31"/>
                    </a:lnTo>
                    <a:lnTo>
                      <a:pt x="57" y="38"/>
                    </a:lnTo>
                    <a:lnTo>
                      <a:pt x="53" y="44"/>
                    </a:lnTo>
                    <a:lnTo>
                      <a:pt x="48" y="50"/>
                    </a:lnTo>
                    <a:lnTo>
                      <a:pt x="43" y="57"/>
                    </a:lnTo>
                    <a:lnTo>
                      <a:pt x="32" y="54"/>
                    </a:lnTo>
                    <a:lnTo>
                      <a:pt x="22" y="49"/>
                    </a:lnTo>
                    <a:lnTo>
                      <a:pt x="11" y="44"/>
                    </a:lnTo>
                    <a:lnTo>
                      <a:pt x="0" y="41"/>
                    </a:lnTo>
                    <a:lnTo>
                      <a:pt x="3" y="35"/>
                    </a:lnTo>
                    <a:lnTo>
                      <a:pt x="6" y="28"/>
                    </a:lnTo>
                    <a:lnTo>
                      <a:pt x="10" y="23"/>
                    </a:lnTo>
                    <a:lnTo>
                      <a:pt x="13" y="17"/>
                    </a:lnTo>
                    <a:lnTo>
                      <a:pt x="16" y="12"/>
                    </a:lnTo>
                    <a:lnTo>
                      <a:pt x="21" y="7"/>
                    </a:lnTo>
                    <a:lnTo>
                      <a:pt x="24" y="4"/>
                    </a:lnTo>
                    <a:lnTo>
                      <a:pt x="27" y="0"/>
                    </a:lnTo>
                    <a:lnTo>
                      <a:pt x="35" y="3"/>
                    </a:lnTo>
                    <a:lnTo>
                      <a:pt x="41" y="4"/>
                    </a:lnTo>
                    <a:lnTo>
                      <a:pt x="49" y="7"/>
                    </a:lnTo>
                    <a:lnTo>
                      <a:pt x="56" y="11"/>
                    </a:lnTo>
                    <a:close/>
                  </a:path>
                </a:pathLst>
              </a:custGeom>
              <a:solidFill>
                <a:srgbClr val="000000"/>
              </a:solidFill>
              <a:ln w="9525">
                <a:noFill/>
                <a:round/>
                <a:headEnd/>
                <a:tailEnd/>
              </a:ln>
            </p:spPr>
            <p:txBody>
              <a:bodyPr/>
              <a:lstStyle/>
              <a:p>
                <a:endParaRPr lang="en-US" sz="1725"/>
              </a:p>
            </p:txBody>
          </p:sp>
          <p:sp>
            <p:nvSpPr>
              <p:cNvPr id="5207" name="Freeform 515"/>
              <p:cNvSpPr>
                <a:spLocks/>
              </p:cNvSpPr>
              <p:nvPr/>
            </p:nvSpPr>
            <p:spPr bwMode="auto">
              <a:xfrm>
                <a:off x="2541" y="2852"/>
                <a:ext cx="87" cy="78"/>
              </a:xfrm>
              <a:custGeom>
                <a:avLst/>
                <a:gdLst>
                  <a:gd name="T0" fmla="*/ 77 w 53"/>
                  <a:gd name="T1" fmla="*/ 16 h 48"/>
                  <a:gd name="T2" fmla="*/ 79 w 53"/>
                  <a:gd name="T3" fmla="*/ 21 h 48"/>
                  <a:gd name="T4" fmla="*/ 82 w 53"/>
                  <a:gd name="T5" fmla="*/ 29 h 48"/>
                  <a:gd name="T6" fmla="*/ 84 w 53"/>
                  <a:gd name="T7" fmla="*/ 37 h 48"/>
                  <a:gd name="T8" fmla="*/ 87 w 53"/>
                  <a:gd name="T9" fmla="*/ 44 h 48"/>
                  <a:gd name="T10" fmla="*/ 79 w 53"/>
                  <a:gd name="T11" fmla="*/ 52 h 48"/>
                  <a:gd name="T12" fmla="*/ 71 w 53"/>
                  <a:gd name="T13" fmla="*/ 60 h 48"/>
                  <a:gd name="T14" fmla="*/ 64 w 53"/>
                  <a:gd name="T15" fmla="*/ 70 h 48"/>
                  <a:gd name="T16" fmla="*/ 57 w 53"/>
                  <a:gd name="T17" fmla="*/ 78 h 48"/>
                  <a:gd name="T18" fmla="*/ 43 w 53"/>
                  <a:gd name="T19" fmla="*/ 73 h 48"/>
                  <a:gd name="T20" fmla="*/ 30 w 53"/>
                  <a:gd name="T21" fmla="*/ 68 h 48"/>
                  <a:gd name="T22" fmla="*/ 13 w 53"/>
                  <a:gd name="T23" fmla="*/ 62 h 48"/>
                  <a:gd name="T24" fmla="*/ 0 w 53"/>
                  <a:gd name="T25" fmla="*/ 57 h 48"/>
                  <a:gd name="T26" fmla="*/ 3 w 53"/>
                  <a:gd name="T27" fmla="*/ 50 h 48"/>
                  <a:gd name="T28" fmla="*/ 8 w 53"/>
                  <a:gd name="T29" fmla="*/ 39 h 48"/>
                  <a:gd name="T30" fmla="*/ 11 w 53"/>
                  <a:gd name="T31" fmla="*/ 31 h 48"/>
                  <a:gd name="T32" fmla="*/ 16 w 53"/>
                  <a:gd name="T33" fmla="*/ 24 h 48"/>
                  <a:gd name="T34" fmla="*/ 21 w 53"/>
                  <a:gd name="T35" fmla="*/ 18 h 48"/>
                  <a:gd name="T36" fmla="*/ 26 w 53"/>
                  <a:gd name="T37" fmla="*/ 11 h 48"/>
                  <a:gd name="T38" fmla="*/ 33 w 53"/>
                  <a:gd name="T39" fmla="*/ 5 h 48"/>
                  <a:gd name="T40" fmla="*/ 38 w 53"/>
                  <a:gd name="T41" fmla="*/ 0 h 48"/>
                  <a:gd name="T42" fmla="*/ 48 w 53"/>
                  <a:gd name="T43" fmla="*/ 3 h 48"/>
                  <a:gd name="T44" fmla="*/ 57 w 53"/>
                  <a:gd name="T45" fmla="*/ 8 h 48"/>
                  <a:gd name="T46" fmla="*/ 66 w 53"/>
                  <a:gd name="T47" fmla="*/ 11 h 48"/>
                  <a:gd name="T48" fmla="*/ 77 w 53"/>
                  <a:gd name="T49" fmla="*/ 16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48"/>
                  <a:gd name="T77" fmla="*/ 53 w 53"/>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48">
                    <a:moveTo>
                      <a:pt x="47" y="10"/>
                    </a:moveTo>
                    <a:lnTo>
                      <a:pt x="48" y="13"/>
                    </a:lnTo>
                    <a:lnTo>
                      <a:pt x="50" y="18"/>
                    </a:lnTo>
                    <a:lnTo>
                      <a:pt x="51" y="23"/>
                    </a:lnTo>
                    <a:lnTo>
                      <a:pt x="53" y="27"/>
                    </a:lnTo>
                    <a:lnTo>
                      <a:pt x="48" y="32"/>
                    </a:lnTo>
                    <a:lnTo>
                      <a:pt x="43" y="37"/>
                    </a:lnTo>
                    <a:lnTo>
                      <a:pt x="39" y="43"/>
                    </a:lnTo>
                    <a:lnTo>
                      <a:pt x="35" y="48"/>
                    </a:lnTo>
                    <a:lnTo>
                      <a:pt x="26" y="45"/>
                    </a:lnTo>
                    <a:lnTo>
                      <a:pt x="18" y="42"/>
                    </a:lnTo>
                    <a:lnTo>
                      <a:pt x="8" y="38"/>
                    </a:lnTo>
                    <a:lnTo>
                      <a:pt x="0" y="35"/>
                    </a:lnTo>
                    <a:lnTo>
                      <a:pt x="2" y="31"/>
                    </a:lnTo>
                    <a:lnTo>
                      <a:pt x="5" y="24"/>
                    </a:lnTo>
                    <a:lnTo>
                      <a:pt x="7" y="19"/>
                    </a:lnTo>
                    <a:lnTo>
                      <a:pt x="10" y="15"/>
                    </a:lnTo>
                    <a:lnTo>
                      <a:pt x="13" y="11"/>
                    </a:lnTo>
                    <a:lnTo>
                      <a:pt x="16" y="7"/>
                    </a:lnTo>
                    <a:lnTo>
                      <a:pt x="20" y="3"/>
                    </a:lnTo>
                    <a:lnTo>
                      <a:pt x="23" y="0"/>
                    </a:lnTo>
                    <a:lnTo>
                      <a:pt x="29" y="2"/>
                    </a:lnTo>
                    <a:lnTo>
                      <a:pt x="35" y="5"/>
                    </a:lnTo>
                    <a:lnTo>
                      <a:pt x="40" y="7"/>
                    </a:lnTo>
                    <a:lnTo>
                      <a:pt x="47" y="10"/>
                    </a:lnTo>
                    <a:close/>
                  </a:path>
                </a:pathLst>
              </a:custGeom>
              <a:solidFill>
                <a:srgbClr val="AFBCED"/>
              </a:solidFill>
              <a:ln w="9525">
                <a:noFill/>
                <a:round/>
                <a:headEnd/>
                <a:tailEnd/>
              </a:ln>
            </p:spPr>
            <p:txBody>
              <a:bodyPr/>
              <a:lstStyle/>
              <a:p>
                <a:endParaRPr lang="en-US" sz="1725"/>
              </a:p>
            </p:txBody>
          </p:sp>
          <p:sp>
            <p:nvSpPr>
              <p:cNvPr id="5208" name="Freeform 516"/>
              <p:cNvSpPr>
                <a:spLocks/>
              </p:cNvSpPr>
              <p:nvPr/>
            </p:nvSpPr>
            <p:spPr bwMode="auto">
              <a:xfrm>
                <a:off x="2597" y="2868"/>
                <a:ext cx="31" cy="62"/>
              </a:xfrm>
              <a:custGeom>
                <a:avLst/>
                <a:gdLst>
                  <a:gd name="T0" fmla="*/ 0 w 19"/>
                  <a:gd name="T1" fmla="*/ 23 h 38"/>
                  <a:gd name="T2" fmla="*/ 2 w 19"/>
                  <a:gd name="T3" fmla="*/ 34 h 38"/>
                  <a:gd name="T4" fmla="*/ 2 w 19"/>
                  <a:gd name="T5" fmla="*/ 41 h 38"/>
                  <a:gd name="T6" fmla="*/ 2 w 19"/>
                  <a:gd name="T7" fmla="*/ 52 h 38"/>
                  <a:gd name="T8" fmla="*/ 2 w 19"/>
                  <a:gd name="T9" fmla="*/ 62 h 38"/>
                  <a:gd name="T10" fmla="*/ 8 w 19"/>
                  <a:gd name="T11" fmla="*/ 54 h 38"/>
                  <a:gd name="T12" fmla="*/ 15 w 19"/>
                  <a:gd name="T13" fmla="*/ 44 h 38"/>
                  <a:gd name="T14" fmla="*/ 23 w 19"/>
                  <a:gd name="T15" fmla="*/ 36 h 38"/>
                  <a:gd name="T16" fmla="*/ 31 w 19"/>
                  <a:gd name="T17" fmla="*/ 28 h 38"/>
                  <a:gd name="T18" fmla="*/ 28 w 19"/>
                  <a:gd name="T19" fmla="*/ 21 h 38"/>
                  <a:gd name="T20" fmla="*/ 26 w 19"/>
                  <a:gd name="T21" fmla="*/ 13 h 38"/>
                  <a:gd name="T22" fmla="*/ 23 w 19"/>
                  <a:gd name="T23" fmla="*/ 5 h 38"/>
                  <a:gd name="T24" fmla="*/ 21 w 19"/>
                  <a:gd name="T25" fmla="*/ 0 h 38"/>
                  <a:gd name="T26" fmla="*/ 15 w 19"/>
                  <a:gd name="T27" fmla="*/ 5 h 38"/>
                  <a:gd name="T28" fmla="*/ 10 w 19"/>
                  <a:gd name="T29" fmla="*/ 10 h 38"/>
                  <a:gd name="T30" fmla="*/ 5 w 19"/>
                  <a:gd name="T31" fmla="*/ 18 h 38"/>
                  <a:gd name="T32" fmla="*/ 0 w 19"/>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8"/>
                  <a:gd name="T53" fmla="*/ 19 w 19"/>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8">
                    <a:moveTo>
                      <a:pt x="0" y="14"/>
                    </a:moveTo>
                    <a:lnTo>
                      <a:pt x="1" y="21"/>
                    </a:lnTo>
                    <a:lnTo>
                      <a:pt x="1" y="25"/>
                    </a:lnTo>
                    <a:lnTo>
                      <a:pt x="1" y="32"/>
                    </a:lnTo>
                    <a:lnTo>
                      <a:pt x="1" y="38"/>
                    </a:lnTo>
                    <a:lnTo>
                      <a:pt x="5" y="33"/>
                    </a:lnTo>
                    <a:lnTo>
                      <a:pt x="9" y="27"/>
                    </a:lnTo>
                    <a:lnTo>
                      <a:pt x="14" y="22"/>
                    </a:lnTo>
                    <a:lnTo>
                      <a:pt x="19" y="17"/>
                    </a:lnTo>
                    <a:lnTo>
                      <a:pt x="17" y="13"/>
                    </a:lnTo>
                    <a:lnTo>
                      <a:pt x="16" y="8"/>
                    </a:lnTo>
                    <a:lnTo>
                      <a:pt x="14" y="3"/>
                    </a:lnTo>
                    <a:lnTo>
                      <a:pt x="13" y="0"/>
                    </a:lnTo>
                    <a:lnTo>
                      <a:pt x="9"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209" name="Freeform 517"/>
              <p:cNvSpPr>
                <a:spLocks/>
              </p:cNvSpPr>
              <p:nvPr/>
            </p:nvSpPr>
            <p:spPr bwMode="auto">
              <a:xfrm>
                <a:off x="2558" y="2852"/>
                <a:ext cx="60" cy="39"/>
              </a:xfrm>
              <a:custGeom>
                <a:avLst/>
                <a:gdLst>
                  <a:gd name="T0" fmla="*/ 60 w 37"/>
                  <a:gd name="T1" fmla="*/ 16 h 24"/>
                  <a:gd name="T2" fmla="*/ 54 w 37"/>
                  <a:gd name="T3" fmla="*/ 21 h 24"/>
                  <a:gd name="T4" fmla="*/ 52 w 37"/>
                  <a:gd name="T5" fmla="*/ 26 h 24"/>
                  <a:gd name="T6" fmla="*/ 47 w 37"/>
                  <a:gd name="T7" fmla="*/ 34 h 24"/>
                  <a:gd name="T8" fmla="*/ 41 w 37"/>
                  <a:gd name="T9" fmla="*/ 39 h 24"/>
                  <a:gd name="T10" fmla="*/ 31 w 37"/>
                  <a:gd name="T11" fmla="*/ 34 h 24"/>
                  <a:gd name="T12" fmla="*/ 21 w 37"/>
                  <a:gd name="T13" fmla="*/ 31 h 24"/>
                  <a:gd name="T14" fmla="*/ 10 w 37"/>
                  <a:gd name="T15" fmla="*/ 26 h 24"/>
                  <a:gd name="T16" fmla="*/ 0 w 37"/>
                  <a:gd name="T17" fmla="*/ 24 h 24"/>
                  <a:gd name="T18" fmla="*/ 5 w 37"/>
                  <a:gd name="T19" fmla="*/ 18 h 24"/>
                  <a:gd name="T20" fmla="*/ 10 w 37"/>
                  <a:gd name="T21" fmla="*/ 11 h 24"/>
                  <a:gd name="T22" fmla="*/ 16 w 37"/>
                  <a:gd name="T23" fmla="*/ 5 h 24"/>
                  <a:gd name="T24" fmla="*/ 21 w 37"/>
                  <a:gd name="T25" fmla="*/ 0 h 24"/>
                  <a:gd name="T26" fmla="*/ 31 w 37"/>
                  <a:gd name="T27" fmla="*/ 3 h 24"/>
                  <a:gd name="T28" fmla="*/ 41 w 37"/>
                  <a:gd name="T29" fmla="*/ 8 h 24"/>
                  <a:gd name="T30" fmla="*/ 49 w 37"/>
                  <a:gd name="T31" fmla="*/ 11 h 24"/>
                  <a:gd name="T32" fmla="*/ 60 w 37"/>
                  <a:gd name="T33" fmla="*/ 1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4"/>
                  <a:gd name="T53" fmla="*/ 37 w 3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4">
                    <a:moveTo>
                      <a:pt x="37" y="10"/>
                    </a:moveTo>
                    <a:lnTo>
                      <a:pt x="33" y="13"/>
                    </a:lnTo>
                    <a:lnTo>
                      <a:pt x="32" y="16"/>
                    </a:lnTo>
                    <a:lnTo>
                      <a:pt x="29" y="21"/>
                    </a:lnTo>
                    <a:lnTo>
                      <a:pt x="25" y="24"/>
                    </a:lnTo>
                    <a:lnTo>
                      <a:pt x="19" y="21"/>
                    </a:lnTo>
                    <a:lnTo>
                      <a:pt x="13" y="19"/>
                    </a:lnTo>
                    <a:lnTo>
                      <a:pt x="6" y="16"/>
                    </a:lnTo>
                    <a:lnTo>
                      <a:pt x="0" y="15"/>
                    </a:lnTo>
                    <a:lnTo>
                      <a:pt x="3" y="11"/>
                    </a:lnTo>
                    <a:lnTo>
                      <a:pt x="6" y="7"/>
                    </a:lnTo>
                    <a:lnTo>
                      <a:pt x="10" y="3"/>
                    </a:lnTo>
                    <a:lnTo>
                      <a:pt x="13" y="0"/>
                    </a:lnTo>
                    <a:lnTo>
                      <a:pt x="19" y="2"/>
                    </a:lnTo>
                    <a:lnTo>
                      <a:pt x="25" y="5"/>
                    </a:lnTo>
                    <a:lnTo>
                      <a:pt x="30" y="7"/>
                    </a:lnTo>
                    <a:lnTo>
                      <a:pt x="37" y="10"/>
                    </a:lnTo>
                    <a:close/>
                  </a:path>
                </a:pathLst>
              </a:custGeom>
              <a:solidFill>
                <a:srgbClr val="D1D8F4"/>
              </a:solidFill>
              <a:ln w="9525">
                <a:noFill/>
                <a:round/>
                <a:headEnd/>
                <a:tailEnd/>
              </a:ln>
            </p:spPr>
            <p:txBody>
              <a:bodyPr/>
              <a:lstStyle/>
              <a:p>
                <a:endParaRPr lang="en-US" sz="1725"/>
              </a:p>
            </p:txBody>
          </p:sp>
          <p:sp>
            <p:nvSpPr>
              <p:cNvPr id="5210" name="Freeform 518"/>
              <p:cNvSpPr>
                <a:spLocks/>
              </p:cNvSpPr>
              <p:nvPr/>
            </p:nvSpPr>
            <p:spPr bwMode="auto">
              <a:xfrm>
                <a:off x="2188" y="2608"/>
                <a:ext cx="102" cy="93"/>
              </a:xfrm>
              <a:custGeom>
                <a:avLst/>
                <a:gdLst>
                  <a:gd name="T0" fmla="*/ 92 w 62"/>
                  <a:gd name="T1" fmla="*/ 18 h 57"/>
                  <a:gd name="T2" fmla="*/ 94 w 62"/>
                  <a:gd name="T3" fmla="*/ 26 h 57"/>
                  <a:gd name="T4" fmla="*/ 97 w 62"/>
                  <a:gd name="T5" fmla="*/ 34 h 57"/>
                  <a:gd name="T6" fmla="*/ 100 w 62"/>
                  <a:gd name="T7" fmla="*/ 44 h 57"/>
                  <a:gd name="T8" fmla="*/ 102 w 62"/>
                  <a:gd name="T9" fmla="*/ 52 h 57"/>
                  <a:gd name="T10" fmla="*/ 94 w 62"/>
                  <a:gd name="T11" fmla="*/ 62 h 57"/>
                  <a:gd name="T12" fmla="*/ 87 w 62"/>
                  <a:gd name="T13" fmla="*/ 72 h 57"/>
                  <a:gd name="T14" fmla="*/ 79 w 62"/>
                  <a:gd name="T15" fmla="*/ 83 h 57"/>
                  <a:gd name="T16" fmla="*/ 71 w 62"/>
                  <a:gd name="T17" fmla="*/ 93 h 57"/>
                  <a:gd name="T18" fmla="*/ 53 w 62"/>
                  <a:gd name="T19" fmla="*/ 88 h 57"/>
                  <a:gd name="T20" fmla="*/ 38 w 62"/>
                  <a:gd name="T21" fmla="*/ 80 h 57"/>
                  <a:gd name="T22" fmla="*/ 18 w 62"/>
                  <a:gd name="T23" fmla="*/ 72 h 57"/>
                  <a:gd name="T24" fmla="*/ 0 w 62"/>
                  <a:gd name="T25" fmla="*/ 67 h 57"/>
                  <a:gd name="T26" fmla="*/ 5 w 62"/>
                  <a:gd name="T27" fmla="*/ 57 h 57"/>
                  <a:gd name="T28" fmla="*/ 12 w 62"/>
                  <a:gd name="T29" fmla="*/ 47 h 57"/>
                  <a:gd name="T30" fmla="*/ 16 w 62"/>
                  <a:gd name="T31" fmla="*/ 39 h 57"/>
                  <a:gd name="T32" fmla="*/ 21 w 62"/>
                  <a:gd name="T33" fmla="*/ 28 h 57"/>
                  <a:gd name="T34" fmla="*/ 26 w 62"/>
                  <a:gd name="T35" fmla="*/ 21 h 57"/>
                  <a:gd name="T36" fmla="*/ 35 w 62"/>
                  <a:gd name="T37" fmla="*/ 13 h 57"/>
                  <a:gd name="T38" fmla="*/ 39 w 62"/>
                  <a:gd name="T39" fmla="*/ 8 h 57"/>
                  <a:gd name="T40" fmla="*/ 44 w 62"/>
                  <a:gd name="T41" fmla="*/ 0 h 57"/>
                  <a:gd name="T42" fmla="*/ 56 w 62"/>
                  <a:gd name="T43" fmla="*/ 5 h 57"/>
                  <a:gd name="T44" fmla="*/ 69 w 62"/>
                  <a:gd name="T45" fmla="*/ 8 h 57"/>
                  <a:gd name="T46" fmla="*/ 79 w 62"/>
                  <a:gd name="T47" fmla="*/ 13 h 57"/>
                  <a:gd name="T48" fmla="*/ 92 w 62"/>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6" y="11"/>
                    </a:moveTo>
                    <a:lnTo>
                      <a:pt x="57" y="16"/>
                    </a:lnTo>
                    <a:lnTo>
                      <a:pt x="59" y="21"/>
                    </a:lnTo>
                    <a:lnTo>
                      <a:pt x="61" y="27"/>
                    </a:lnTo>
                    <a:lnTo>
                      <a:pt x="62" y="32"/>
                    </a:lnTo>
                    <a:lnTo>
                      <a:pt x="57" y="38"/>
                    </a:lnTo>
                    <a:lnTo>
                      <a:pt x="53" y="44"/>
                    </a:lnTo>
                    <a:lnTo>
                      <a:pt x="48" y="51"/>
                    </a:lnTo>
                    <a:lnTo>
                      <a:pt x="43" y="57"/>
                    </a:lnTo>
                    <a:lnTo>
                      <a:pt x="32" y="54"/>
                    </a:lnTo>
                    <a:lnTo>
                      <a:pt x="23" y="49"/>
                    </a:lnTo>
                    <a:lnTo>
                      <a:pt x="11" y="44"/>
                    </a:lnTo>
                    <a:lnTo>
                      <a:pt x="0" y="41"/>
                    </a:lnTo>
                    <a:lnTo>
                      <a:pt x="3" y="35"/>
                    </a:lnTo>
                    <a:lnTo>
                      <a:pt x="7" y="29"/>
                    </a:lnTo>
                    <a:lnTo>
                      <a:pt x="10" y="24"/>
                    </a:lnTo>
                    <a:lnTo>
                      <a:pt x="13" y="17"/>
                    </a:lnTo>
                    <a:lnTo>
                      <a:pt x="16" y="13"/>
                    </a:lnTo>
                    <a:lnTo>
                      <a:pt x="21" y="8"/>
                    </a:lnTo>
                    <a:lnTo>
                      <a:pt x="24" y="5"/>
                    </a:lnTo>
                    <a:lnTo>
                      <a:pt x="27" y="0"/>
                    </a:lnTo>
                    <a:lnTo>
                      <a:pt x="34" y="3"/>
                    </a:lnTo>
                    <a:lnTo>
                      <a:pt x="42" y="5"/>
                    </a:lnTo>
                    <a:lnTo>
                      <a:pt x="48" y="8"/>
                    </a:lnTo>
                    <a:lnTo>
                      <a:pt x="56" y="11"/>
                    </a:lnTo>
                    <a:close/>
                  </a:path>
                </a:pathLst>
              </a:custGeom>
              <a:solidFill>
                <a:srgbClr val="000000"/>
              </a:solidFill>
              <a:ln w="9525">
                <a:noFill/>
                <a:round/>
                <a:headEnd/>
                <a:tailEnd/>
              </a:ln>
            </p:spPr>
            <p:txBody>
              <a:bodyPr/>
              <a:lstStyle/>
              <a:p>
                <a:endParaRPr lang="en-US" sz="1725"/>
              </a:p>
            </p:txBody>
          </p:sp>
          <p:sp>
            <p:nvSpPr>
              <p:cNvPr id="5211" name="Freeform 519"/>
              <p:cNvSpPr>
                <a:spLocks/>
              </p:cNvSpPr>
              <p:nvPr/>
            </p:nvSpPr>
            <p:spPr bwMode="auto">
              <a:xfrm>
                <a:off x="2196" y="2616"/>
                <a:ext cx="85" cy="77"/>
              </a:xfrm>
              <a:custGeom>
                <a:avLst/>
                <a:gdLst>
                  <a:gd name="T0" fmla="*/ 78 w 52"/>
                  <a:gd name="T1" fmla="*/ 15 h 47"/>
                  <a:gd name="T2" fmla="*/ 80 w 52"/>
                  <a:gd name="T3" fmla="*/ 20 h 47"/>
                  <a:gd name="T4" fmla="*/ 83 w 52"/>
                  <a:gd name="T5" fmla="*/ 28 h 47"/>
                  <a:gd name="T6" fmla="*/ 83 w 52"/>
                  <a:gd name="T7" fmla="*/ 36 h 47"/>
                  <a:gd name="T8" fmla="*/ 85 w 52"/>
                  <a:gd name="T9" fmla="*/ 44 h 47"/>
                  <a:gd name="T10" fmla="*/ 80 w 52"/>
                  <a:gd name="T11" fmla="*/ 52 h 47"/>
                  <a:gd name="T12" fmla="*/ 74 w 52"/>
                  <a:gd name="T13" fmla="*/ 59 h 47"/>
                  <a:gd name="T14" fmla="*/ 65 w 52"/>
                  <a:gd name="T15" fmla="*/ 70 h 47"/>
                  <a:gd name="T16" fmla="*/ 57 w 52"/>
                  <a:gd name="T17" fmla="*/ 77 h 47"/>
                  <a:gd name="T18" fmla="*/ 44 w 52"/>
                  <a:gd name="T19" fmla="*/ 72 h 47"/>
                  <a:gd name="T20" fmla="*/ 29 w 52"/>
                  <a:gd name="T21" fmla="*/ 67 h 47"/>
                  <a:gd name="T22" fmla="*/ 16 w 52"/>
                  <a:gd name="T23" fmla="*/ 62 h 47"/>
                  <a:gd name="T24" fmla="*/ 0 w 52"/>
                  <a:gd name="T25" fmla="*/ 57 h 47"/>
                  <a:gd name="T26" fmla="*/ 5 w 52"/>
                  <a:gd name="T27" fmla="*/ 49 h 47"/>
                  <a:gd name="T28" fmla="*/ 10 w 52"/>
                  <a:gd name="T29" fmla="*/ 41 h 47"/>
                  <a:gd name="T30" fmla="*/ 13 w 52"/>
                  <a:gd name="T31" fmla="*/ 33 h 47"/>
                  <a:gd name="T32" fmla="*/ 18 w 52"/>
                  <a:gd name="T33" fmla="*/ 23 h 47"/>
                  <a:gd name="T34" fmla="*/ 23 w 52"/>
                  <a:gd name="T35" fmla="*/ 18 h 47"/>
                  <a:gd name="T36" fmla="*/ 26 w 52"/>
                  <a:gd name="T37" fmla="*/ 10 h 47"/>
                  <a:gd name="T38" fmla="*/ 31 w 52"/>
                  <a:gd name="T39" fmla="*/ 5 h 47"/>
                  <a:gd name="T40" fmla="*/ 36 w 52"/>
                  <a:gd name="T41" fmla="*/ 0 h 47"/>
                  <a:gd name="T42" fmla="*/ 47 w 52"/>
                  <a:gd name="T43" fmla="*/ 2 h 47"/>
                  <a:gd name="T44" fmla="*/ 57 w 52"/>
                  <a:gd name="T45" fmla="*/ 7 h 47"/>
                  <a:gd name="T46" fmla="*/ 67 w 52"/>
                  <a:gd name="T47" fmla="*/ 10 h 47"/>
                  <a:gd name="T48" fmla="*/ 78 w 52"/>
                  <a:gd name="T49" fmla="*/ 15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7"/>
                  <a:gd name="T77" fmla="*/ 52 w 52"/>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7">
                    <a:moveTo>
                      <a:pt x="48" y="9"/>
                    </a:moveTo>
                    <a:lnTo>
                      <a:pt x="49" y="12"/>
                    </a:lnTo>
                    <a:lnTo>
                      <a:pt x="51" y="17"/>
                    </a:lnTo>
                    <a:lnTo>
                      <a:pt x="51" y="22"/>
                    </a:lnTo>
                    <a:lnTo>
                      <a:pt x="52" y="27"/>
                    </a:lnTo>
                    <a:lnTo>
                      <a:pt x="49" y="32"/>
                    </a:lnTo>
                    <a:lnTo>
                      <a:pt x="45" y="36"/>
                    </a:lnTo>
                    <a:lnTo>
                      <a:pt x="40" y="43"/>
                    </a:lnTo>
                    <a:lnTo>
                      <a:pt x="35" y="47"/>
                    </a:lnTo>
                    <a:lnTo>
                      <a:pt x="27" y="44"/>
                    </a:lnTo>
                    <a:lnTo>
                      <a:pt x="18" y="41"/>
                    </a:lnTo>
                    <a:lnTo>
                      <a:pt x="10" y="38"/>
                    </a:lnTo>
                    <a:lnTo>
                      <a:pt x="0" y="35"/>
                    </a:lnTo>
                    <a:lnTo>
                      <a:pt x="3" y="30"/>
                    </a:lnTo>
                    <a:lnTo>
                      <a:pt x="6" y="25"/>
                    </a:lnTo>
                    <a:lnTo>
                      <a:pt x="8" y="20"/>
                    </a:lnTo>
                    <a:lnTo>
                      <a:pt x="11" y="14"/>
                    </a:lnTo>
                    <a:lnTo>
                      <a:pt x="14" y="11"/>
                    </a:lnTo>
                    <a:lnTo>
                      <a:pt x="16" y="6"/>
                    </a:lnTo>
                    <a:lnTo>
                      <a:pt x="19" y="3"/>
                    </a:lnTo>
                    <a:lnTo>
                      <a:pt x="22" y="0"/>
                    </a:lnTo>
                    <a:lnTo>
                      <a:pt x="29" y="1"/>
                    </a:lnTo>
                    <a:lnTo>
                      <a:pt x="35" y="4"/>
                    </a:lnTo>
                    <a:lnTo>
                      <a:pt x="41" y="6"/>
                    </a:lnTo>
                    <a:lnTo>
                      <a:pt x="48" y="9"/>
                    </a:lnTo>
                    <a:close/>
                  </a:path>
                </a:pathLst>
              </a:custGeom>
              <a:solidFill>
                <a:srgbClr val="AFBCED"/>
              </a:solidFill>
              <a:ln w="9525">
                <a:noFill/>
                <a:round/>
                <a:headEnd/>
                <a:tailEnd/>
              </a:ln>
            </p:spPr>
            <p:txBody>
              <a:bodyPr/>
              <a:lstStyle/>
              <a:p>
                <a:endParaRPr lang="en-US" sz="1725"/>
              </a:p>
            </p:txBody>
          </p:sp>
          <p:sp>
            <p:nvSpPr>
              <p:cNvPr id="5212" name="Freeform 520"/>
              <p:cNvSpPr>
                <a:spLocks/>
              </p:cNvSpPr>
              <p:nvPr/>
            </p:nvSpPr>
            <p:spPr bwMode="auto">
              <a:xfrm>
                <a:off x="2214" y="2616"/>
                <a:ext cx="61" cy="40"/>
              </a:xfrm>
              <a:custGeom>
                <a:avLst/>
                <a:gdLst>
                  <a:gd name="T0" fmla="*/ 61 w 37"/>
                  <a:gd name="T1" fmla="*/ 15 h 24"/>
                  <a:gd name="T2" fmla="*/ 56 w 37"/>
                  <a:gd name="T3" fmla="*/ 20 h 24"/>
                  <a:gd name="T4" fmla="*/ 49 w 37"/>
                  <a:gd name="T5" fmla="*/ 27 h 24"/>
                  <a:gd name="T6" fmla="*/ 45 w 37"/>
                  <a:gd name="T7" fmla="*/ 33 h 24"/>
                  <a:gd name="T8" fmla="*/ 40 w 37"/>
                  <a:gd name="T9" fmla="*/ 40 h 24"/>
                  <a:gd name="T10" fmla="*/ 30 w 37"/>
                  <a:gd name="T11" fmla="*/ 33 h 24"/>
                  <a:gd name="T12" fmla="*/ 21 w 37"/>
                  <a:gd name="T13" fmla="*/ 32 h 24"/>
                  <a:gd name="T14" fmla="*/ 12 w 37"/>
                  <a:gd name="T15" fmla="*/ 27 h 24"/>
                  <a:gd name="T16" fmla="*/ 0 w 37"/>
                  <a:gd name="T17" fmla="*/ 23 h 24"/>
                  <a:gd name="T18" fmla="*/ 5 w 37"/>
                  <a:gd name="T19" fmla="*/ 18 h 24"/>
                  <a:gd name="T20" fmla="*/ 8 w 37"/>
                  <a:gd name="T21" fmla="*/ 10 h 24"/>
                  <a:gd name="T22" fmla="*/ 13 w 37"/>
                  <a:gd name="T23" fmla="*/ 5 h 24"/>
                  <a:gd name="T24" fmla="*/ 21 w 37"/>
                  <a:gd name="T25" fmla="*/ 0 h 24"/>
                  <a:gd name="T26" fmla="*/ 30 w 37"/>
                  <a:gd name="T27" fmla="*/ 2 h 24"/>
                  <a:gd name="T28" fmla="*/ 40 w 37"/>
                  <a:gd name="T29" fmla="*/ 7 h 24"/>
                  <a:gd name="T30" fmla="*/ 49 w 37"/>
                  <a:gd name="T31" fmla="*/ 10 h 24"/>
                  <a:gd name="T32" fmla="*/ 61 w 37"/>
                  <a:gd name="T33" fmla="*/ 15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4"/>
                  <a:gd name="T53" fmla="*/ 37 w 3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4">
                    <a:moveTo>
                      <a:pt x="37" y="9"/>
                    </a:moveTo>
                    <a:lnTo>
                      <a:pt x="34" y="12"/>
                    </a:lnTo>
                    <a:lnTo>
                      <a:pt x="30" y="16"/>
                    </a:lnTo>
                    <a:lnTo>
                      <a:pt x="27" y="20"/>
                    </a:lnTo>
                    <a:lnTo>
                      <a:pt x="24" y="24"/>
                    </a:lnTo>
                    <a:lnTo>
                      <a:pt x="18" y="20"/>
                    </a:lnTo>
                    <a:lnTo>
                      <a:pt x="13" y="19"/>
                    </a:lnTo>
                    <a:lnTo>
                      <a:pt x="7" y="16"/>
                    </a:lnTo>
                    <a:lnTo>
                      <a:pt x="0" y="14"/>
                    </a:lnTo>
                    <a:lnTo>
                      <a:pt x="3" y="11"/>
                    </a:lnTo>
                    <a:lnTo>
                      <a:pt x="5" y="6"/>
                    </a:lnTo>
                    <a:lnTo>
                      <a:pt x="8" y="3"/>
                    </a:lnTo>
                    <a:lnTo>
                      <a:pt x="13" y="0"/>
                    </a:lnTo>
                    <a:lnTo>
                      <a:pt x="18" y="1"/>
                    </a:lnTo>
                    <a:lnTo>
                      <a:pt x="24" y="4"/>
                    </a:lnTo>
                    <a:lnTo>
                      <a:pt x="30" y="6"/>
                    </a:lnTo>
                    <a:lnTo>
                      <a:pt x="37" y="9"/>
                    </a:lnTo>
                    <a:close/>
                  </a:path>
                </a:pathLst>
              </a:custGeom>
              <a:solidFill>
                <a:srgbClr val="D1D8F4"/>
              </a:solidFill>
              <a:ln w="9525">
                <a:noFill/>
                <a:round/>
                <a:headEnd/>
                <a:tailEnd/>
              </a:ln>
            </p:spPr>
            <p:txBody>
              <a:bodyPr/>
              <a:lstStyle/>
              <a:p>
                <a:endParaRPr lang="en-US" sz="1725"/>
              </a:p>
            </p:txBody>
          </p:sp>
          <p:sp>
            <p:nvSpPr>
              <p:cNvPr id="5213" name="Freeform 521"/>
              <p:cNvSpPr>
                <a:spLocks/>
              </p:cNvSpPr>
              <p:nvPr/>
            </p:nvSpPr>
            <p:spPr bwMode="auto">
              <a:xfrm>
                <a:off x="2254" y="2631"/>
                <a:ext cx="27" cy="62"/>
              </a:xfrm>
              <a:custGeom>
                <a:avLst/>
                <a:gdLst>
                  <a:gd name="T0" fmla="*/ 0 w 17"/>
                  <a:gd name="T1" fmla="*/ 24 h 38"/>
                  <a:gd name="T2" fmla="*/ 0 w 17"/>
                  <a:gd name="T3" fmla="*/ 34 h 38"/>
                  <a:gd name="T4" fmla="*/ 0 w 17"/>
                  <a:gd name="T5" fmla="*/ 42 h 38"/>
                  <a:gd name="T6" fmla="*/ 0 w 17"/>
                  <a:gd name="T7" fmla="*/ 52 h 38"/>
                  <a:gd name="T8" fmla="*/ 0 w 17"/>
                  <a:gd name="T9" fmla="*/ 62 h 38"/>
                  <a:gd name="T10" fmla="*/ 8 w 17"/>
                  <a:gd name="T11" fmla="*/ 55 h 38"/>
                  <a:gd name="T12" fmla="*/ 16 w 17"/>
                  <a:gd name="T13" fmla="*/ 44 h 38"/>
                  <a:gd name="T14" fmla="*/ 22 w 17"/>
                  <a:gd name="T15" fmla="*/ 38 h 38"/>
                  <a:gd name="T16" fmla="*/ 27 w 17"/>
                  <a:gd name="T17" fmla="*/ 29 h 38"/>
                  <a:gd name="T18" fmla="*/ 25 w 17"/>
                  <a:gd name="T19" fmla="*/ 21 h 38"/>
                  <a:gd name="T20" fmla="*/ 25 w 17"/>
                  <a:gd name="T21" fmla="*/ 13 h 38"/>
                  <a:gd name="T22" fmla="*/ 22 w 17"/>
                  <a:gd name="T23" fmla="*/ 5 h 38"/>
                  <a:gd name="T24" fmla="*/ 21 w 17"/>
                  <a:gd name="T25" fmla="*/ 0 h 38"/>
                  <a:gd name="T26" fmla="*/ 16 w 17"/>
                  <a:gd name="T27" fmla="*/ 5 h 38"/>
                  <a:gd name="T28" fmla="*/ 10 w 17"/>
                  <a:gd name="T29" fmla="*/ 11 h 38"/>
                  <a:gd name="T30" fmla="*/ 5 w 17"/>
                  <a:gd name="T31" fmla="*/ 18 h 38"/>
                  <a:gd name="T32" fmla="*/ 0 w 17"/>
                  <a:gd name="T33" fmla="*/ 24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8"/>
                  <a:gd name="T53" fmla="*/ 17 w 17"/>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8">
                    <a:moveTo>
                      <a:pt x="0" y="15"/>
                    </a:moveTo>
                    <a:lnTo>
                      <a:pt x="0" y="21"/>
                    </a:lnTo>
                    <a:lnTo>
                      <a:pt x="0" y="26"/>
                    </a:lnTo>
                    <a:lnTo>
                      <a:pt x="0" y="32"/>
                    </a:lnTo>
                    <a:lnTo>
                      <a:pt x="0" y="38"/>
                    </a:lnTo>
                    <a:lnTo>
                      <a:pt x="5" y="34"/>
                    </a:lnTo>
                    <a:lnTo>
                      <a:pt x="10" y="27"/>
                    </a:lnTo>
                    <a:lnTo>
                      <a:pt x="14" y="23"/>
                    </a:lnTo>
                    <a:lnTo>
                      <a:pt x="17" y="18"/>
                    </a:lnTo>
                    <a:lnTo>
                      <a:pt x="16" y="13"/>
                    </a:lnTo>
                    <a:lnTo>
                      <a:pt x="16" y="8"/>
                    </a:lnTo>
                    <a:lnTo>
                      <a:pt x="14" y="3"/>
                    </a:lnTo>
                    <a:lnTo>
                      <a:pt x="13" y="0"/>
                    </a:lnTo>
                    <a:lnTo>
                      <a:pt x="10" y="3"/>
                    </a:lnTo>
                    <a:lnTo>
                      <a:pt x="6" y="7"/>
                    </a:lnTo>
                    <a:lnTo>
                      <a:pt x="3" y="11"/>
                    </a:lnTo>
                    <a:lnTo>
                      <a:pt x="0" y="15"/>
                    </a:lnTo>
                    <a:close/>
                  </a:path>
                </a:pathLst>
              </a:custGeom>
              <a:solidFill>
                <a:srgbClr val="7AAAEA"/>
              </a:solidFill>
              <a:ln w="9525">
                <a:noFill/>
                <a:round/>
                <a:headEnd/>
                <a:tailEnd/>
              </a:ln>
            </p:spPr>
            <p:txBody>
              <a:bodyPr/>
              <a:lstStyle/>
              <a:p>
                <a:endParaRPr lang="en-US" sz="1725"/>
              </a:p>
            </p:txBody>
          </p:sp>
          <p:sp>
            <p:nvSpPr>
              <p:cNvPr id="5214" name="Freeform 522"/>
              <p:cNvSpPr>
                <a:spLocks/>
              </p:cNvSpPr>
              <p:nvPr/>
            </p:nvSpPr>
            <p:spPr bwMode="auto">
              <a:xfrm>
                <a:off x="2257" y="2631"/>
                <a:ext cx="101" cy="93"/>
              </a:xfrm>
              <a:custGeom>
                <a:avLst/>
                <a:gdLst>
                  <a:gd name="T0" fmla="*/ 90 w 62"/>
                  <a:gd name="T1" fmla="*/ 18 h 57"/>
                  <a:gd name="T2" fmla="*/ 93 w 62"/>
                  <a:gd name="T3" fmla="*/ 26 h 57"/>
                  <a:gd name="T4" fmla="*/ 94 w 62"/>
                  <a:gd name="T5" fmla="*/ 34 h 57"/>
                  <a:gd name="T6" fmla="*/ 98 w 62"/>
                  <a:gd name="T7" fmla="*/ 44 h 57"/>
                  <a:gd name="T8" fmla="*/ 101 w 62"/>
                  <a:gd name="T9" fmla="*/ 52 h 57"/>
                  <a:gd name="T10" fmla="*/ 93 w 62"/>
                  <a:gd name="T11" fmla="*/ 62 h 57"/>
                  <a:gd name="T12" fmla="*/ 85 w 62"/>
                  <a:gd name="T13" fmla="*/ 73 h 57"/>
                  <a:gd name="T14" fmla="*/ 77 w 62"/>
                  <a:gd name="T15" fmla="*/ 83 h 57"/>
                  <a:gd name="T16" fmla="*/ 70 w 62"/>
                  <a:gd name="T17" fmla="*/ 93 h 57"/>
                  <a:gd name="T18" fmla="*/ 51 w 62"/>
                  <a:gd name="T19" fmla="*/ 88 h 57"/>
                  <a:gd name="T20" fmla="*/ 36 w 62"/>
                  <a:gd name="T21" fmla="*/ 82 h 57"/>
                  <a:gd name="T22" fmla="*/ 18 w 62"/>
                  <a:gd name="T23" fmla="*/ 73 h 57"/>
                  <a:gd name="T24" fmla="*/ 0 w 62"/>
                  <a:gd name="T25" fmla="*/ 69 h 57"/>
                  <a:gd name="T26" fmla="*/ 5 w 62"/>
                  <a:gd name="T27" fmla="*/ 57 h 57"/>
                  <a:gd name="T28" fmla="*/ 10 w 62"/>
                  <a:gd name="T29" fmla="*/ 47 h 57"/>
                  <a:gd name="T30" fmla="*/ 15 w 62"/>
                  <a:gd name="T31" fmla="*/ 39 h 57"/>
                  <a:gd name="T32" fmla="*/ 20 w 62"/>
                  <a:gd name="T33" fmla="*/ 29 h 57"/>
                  <a:gd name="T34" fmla="*/ 24 w 62"/>
                  <a:gd name="T35" fmla="*/ 21 h 57"/>
                  <a:gd name="T36" fmla="*/ 33 w 62"/>
                  <a:gd name="T37" fmla="*/ 13 h 57"/>
                  <a:gd name="T38" fmla="*/ 37 w 62"/>
                  <a:gd name="T39" fmla="*/ 8 h 57"/>
                  <a:gd name="T40" fmla="*/ 44 w 62"/>
                  <a:gd name="T41" fmla="*/ 0 h 57"/>
                  <a:gd name="T42" fmla="*/ 57 w 62"/>
                  <a:gd name="T43" fmla="*/ 5 h 57"/>
                  <a:gd name="T44" fmla="*/ 67 w 62"/>
                  <a:gd name="T45" fmla="*/ 8 h 57"/>
                  <a:gd name="T46" fmla="*/ 80 w 62"/>
                  <a:gd name="T47" fmla="*/ 13 h 57"/>
                  <a:gd name="T48" fmla="*/ 90 w 62"/>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5" y="11"/>
                    </a:moveTo>
                    <a:lnTo>
                      <a:pt x="57" y="16"/>
                    </a:lnTo>
                    <a:lnTo>
                      <a:pt x="58" y="21"/>
                    </a:lnTo>
                    <a:lnTo>
                      <a:pt x="60" y="27"/>
                    </a:lnTo>
                    <a:lnTo>
                      <a:pt x="62" y="32"/>
                    </a:lnTo>
                    <a:lnTo>
                      <a:pt x="57" y="38"/>
                    </a:lnTo>
                    <a:lnTo>
                      <a:pt x="52" y="45"/>
                    </a:lnTo>
                    <a:lnTo>
                      <a:pt x="47" y="51"/>
                    </a:lnTo>
                    <a:lnTo>
                      <a:pt x="43" y="57"/>
                    </a:lnTo>
                    <a:lnTo>
                      <a:pt x="31" y="54"/>
                    </a:lnTo>
                    <a:lnTo>
                      <a:pt x="22" y="50"/>
                    </a:lnTo>
                    <a:lnTo>
                      <a:pt x="11" y="45"/>
                    </a:lnTo>
                    <a:lnTo>
                      <a:pt x="0" y="42"/>
                    </a:lnTo>
                    <a:lnTo>
                      <a:pt x="3" y="35"/>
                    </a:lnTo>
                    <a:lnTo>
                      <a:pt x="6" y="29"/>
                    </a:lnTo>
                    <a:lnTo>
                      <a:pt x="9" y="24"/>
                    </a:lnTo>
                    <a:lnTo>
                      <a:pt x="12" y="18"/>
                    </a:lnTo>
                    <a:lnTo>
                      <a:pt x="15" y="13"/>
                    </a:lnTo>
                    <a:lnTo>
                      <a:pt x="20" y="8"/>
                    </a:lnTo>
                    <a:lnTo>
                      <a:pt x="23" y="5"/>
                    </a:lnTo>
                    <a:lnTo>
                      <a:pt x="27" y="0"/>
                    </a:lnTo>
                    <a:lnTo>
                      <a:pt x="35" y="3"/>
                    </a:lnTo>
                    <a:lnTo>
                      <a:pt x="41" y="5"/>
                    </a:lnTo>
                    <a:lnTo>
                      <a:pt x="49" y="8"/>
                    </a:lnTo>
                    <a:lnTo>
                      <a:pt x="55" y="11"/>
                    </a:lnTo>
                    <a:close/>
                  </a:path>
                </a:pathLst>
              </a:custGeom>
              <a:solidFill>
                <a:srgbClr val="000000"/>
              </a:solidFill>
              <a:ln w="9525">
                <a:noFill/>
                <a:round/>
                <a:headEnd/>
                <a:tailEnd/>
              </a:ln>
            </p:spPr>
            <p:txBody>
              <a:bodyPr/>
              <a:lstStyle/>
              <a:p>
                <a:endParaRPr lang="en-US" sz="1725"/>
              </a:p>
            </p:txBody>
          </p:sp>
          <p:sp>
            <p:nvSpPr>
              <p:cNvPr id="5215" name="Freeform 523"/>
              <p:cNvSpPr>
                <a:spLocks/>
              </p:cNvSpPr>
              <p:nvPr/>
            </p:nvSpPr>
            <p:spPr bwMode="auto">
              <a:xfrm>
                <a:off x="2263" y="2639"/>
                <a:ext cx="87" cy="79"/>
              </a:xfrm>
              <a:custGeom>
                <a:avLst/>
                <a:gdLst>
                  <a:gd name="T0" fmla="*/ 76 w 53"/>
                  <a:gd name="T1" fmla="*/ 16 h 48"/>
                  <a:gd name="T2" fmla="*/ 79 w 53"/>
                  <a:gd name="T3" fmla="*/ 23 h 48"/>
                  <a:gd name="T4" fmla="*/ 82 w 53"/>
                  <a:gd name="T5" fmla="*/ 30 h 48"/>
                  <a:gd name="T6" fmla="*/ 84 w 53"/>
                  <a:gd name="T7" fmla="*/ 36 h 48"/>
                  <a:gd name="T8" fmla="*/ 87 w 53"/>
                  <a:gd name="T9" fmla="*/ 44 h 48"/>
                  <a:gd name="T10" fmla="*/ 82 w 53"/>
                  <a:gd name="T11" fmla="*/ 53 h 48"/>
                  <a:gd name="T12" fmla="*/ 74 w 53"/>
                  <a:gd name="T13" fmla="*/ 61 h 48"/>
                  <a:gd name="T14" fmla="*/ 66 w 53"/>
                  <a:gd name="T15" fmla="*/ 71 h 48"/>
                  <a:gd name="T16" fmla="*/ 61 w 53"/>
                  <a:gd name="T17" fmla="*/ 79 h 48"/>
                  <a:gd name="T18" fmla="*/ 44 w 53"/>
                  <a:gd name="T19" fmla="*/ 74 h 48"/>
                  <a:gd name="T20" fmla="*/ 31 w 53"/>
                  <a:gd name="T21" fmla="*/ 67 h 48"/>
                  <a:gd name="T22" fmla="*/ 16 w 53"/>
                  <a:gd name="T23" fmla="*/ 63 h 48"/>
                  <a:gd name="T24" fmla="*/ 0 w 53"/>
                  <a:gd name="T25" fmla="*/ 58 h 48"/>
                  <a:gd name="T26" fmla="*/ 7 w 53"/>
                  <a:gd name="T27" fmla="*/ 49 h 48"/>
                  <a:gd name="T28" fmla="*/ 11 w 53"/>
                  <a:gd name="T29" fmla="*/ 41 h 48"/>
                  <a:gd name="T30" fmla="*/ 13 w 53"/>
                  <a:gd name="T31" fmla="*/ 35 h 48"/>
                  <a:gd name="T32" fmla="*/ 18 w 53"/>
                  <a:gd name="T33" fmla="*/ 26 h 48"/>
                  <a:gd name="T34" fmla="*/ 25 w 53"/>
                  <a:gd name="T35" fmla="*/ 18 h 48"/>
                  <a:gd name="T36" fmla="*/ 30 w 53"/>
                  <a:gd name="T37" fmla="*/ 13 h 48"/>
                  <a:gd name="T38" fmla="*/ 31 w 53"/>
                  <a:gd name="T39" fmla="*/ 5 h 48"/>
                  <a:gd name="T40" fmla="*/ 38 w 53"/>
                  <a:gd name="T41" fmla="*/ 0 h 48"/>
                  <a:gd name="T42" fmla="*/ 48 w 53"/>
                  <a:gd name="T43" fmla="*/ 3 h 48"/>
                  <a:gd name="T44" fmla="*/ 57 w 53"/>
                  <a:gd name="T45" fmla="*/ 8 h 48"/>
                  <a:gd name="T46" fmla="*/ 69 w 53"/>
                  <a:gd name="T47" fmla="*/ 10 h 48"/>
                  <a:gd name="T48" fmla="*/ 76 w 53"/>
                  <a:gd name="T49" fmla="*/ 16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48"/>
                  <a:gd name="T77" fmla="*/ 53 w 53"/>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48">
                    <a:moveTo>
                      <a:pt x="46" y="10"/>
                    </a:moveTo>
                    <a:lnTo>
                      <a:pt x="48" y="14"/>
                    </a:lnTo>
                    <a:lnTo>
                      <a:pt x="50" y="18"/>
                    </a:lnTo>
                    <a:lnTo>
                      <a:pt x="51" y="22"/>
                    </a:lnTo>
                    <a:lnTo>
                      <a:pt x="53" y="27"/>
                    </a:lnTo>
                    <a:lnTo>
                      <a:pt x="50" y="32"/>
                    </a:lnTo>
                    <a:lnTo>
                      <a:pt x="45" y="37"/>
                    </a:lnTo>
                    <a:lnTo>
                      <a:pt x="40" y="43"/>
                    </a:lnTo>
                    <a:lnTo>
                      <a:pt x="37" y="48"/>
                    </a:lnTo>
                    <a:lnTo>
                      <a:pt x="27" y="45"/>
                    </a:lnTo>
                    <a:lnTo>
                      <a:pt x="19" y="41"/>
                    </a:lnTo>
                    <a:lnTo>
                      <a:pt x="10" y="38"/>
                    </a:lnTo>
                    <a:lnTo>
                      <a:pt x="0" y="35"/>
                    </a:lnTo>
                    <a:lnTo>
                      <a:pt x="4" y="30"/>
                    </a:lnTo>
                    <a:lnTo>
                      <a:pt x="7" y="25"/>
                    </a:lnTo>
                    <a:lnTo>
                      <a:pt x="8" y="21"/>
                    </a:lnTo>
                    <a:lnTo>
                      <a:pt x="11" y="16"/>
                    </a:lnTo>
                    <a:lnTo>
                      <a:pt x="15" y="11"/>
                    </a:lnTo>
                    <a:lnTo>
                      <a:pt x="18" y="8"/>
                    </a:lnTo>
                    <a:lnTo>
                      <a:pt x="19" y="3"/>
                    </a:lnTo>
                    <a:lnTo>
                      <a:pt x="23" y="0"/>
                    </a:lnTo>
                    <a:lnTo>
                      <a:pt x="29" y="2"/>
                    </a:lnTo>
                    <a:lnTo>
                      <a:pt x="35" y="5"/>
                    </a:lnTo>
                    <a:lnTo>
                      <a:pt x="42" y="6"/>
                    </a:lnTo>
                    <a:lnTo>
                      <a:pt x="46" y="10"/>
                    </a:lnTo>
                    <a:close/>
                  </a:path>
                </a:pathLst>
              </a:custGeom>
              <a:solidFill>
                <a:srgbClr val="AFBCED"/>
              </a:solidFill>
              <a:ln w="9525">
                <a:noFill/>
                <a:round/>
                <a:headEnd/>
                <a:tailEnd/>
              </a:ln>
            </p:spPr>
            <p:txBody>
              <a:bodyPr/>
              <a:lstStyle/>
              <a:p>
                <a:endParaRPr lang="en-US" sz="1725"/>
              </a:p>
            </p:txBody>
          </p:sp>
          <p:sp>
            <p:nvSpPr>
              <p:cNvPr id="5216" name="Freeform 524"/>
              <p:cNvSpPr>
                <a:spLocks/>
              </p:cNvSpPr>
              <p:nvPr/>
            </p:nvSpPr>
            <p:spPr bwMode="auto">
              <a:xfrm>
                <a:off x="2281" y="2639"/>
                <a:ext cx="61" cy="39"/>
              </a:xfrm>
              <a:custGeom>
                <a:avLst/>
                <a:gdLst>
                  <a:gd name="T0" fmla="*/ 61 w 37"/>
                  <a:gd name="T1" fmla="*/ 16 h 24"/>
                  <a:gd name="T2" fmla="*/ 56 w 37"/>
                  <a:gd name="T3" fmla="*/ 21 h 24"/>
                  <a:gd name="T4" fmla="*/ 51 w 37"/>
                  <a:gd name="T5" fmla="*/ 26 h 24"/>
                  <a:gd name="T6" fmla="*/ 46 w 37"/>
                  <a:gd name="T7" fmla="*/ 34 h 24"/>
                  <a:gd name="T8" fmla="*/ 40 w 37"/>
                  <a:gd name="T9" fmla="*/ 39 h 24"/>
                  <a:gd name="T10" fmla="*/ 30 w 37"/>
                  <a:gd name="T11" fmla="*/ 36 h 24"/>
                  <a:gd name="T12" fmla="*/ 21 w 37"/>
                  <a:gd name="T13" fmla="*/ 31 h 24"/>
                  <a:gd name="T14" fmla="*/ 12 w 37"/>
                  <a:gd name="T15" fmla="*/ 29 h 24"/>
                  <a:gd name="T16" fmla="*/ 0 w 37"/>
                  <a:gd name="T17" fmla="*/ 26 h 24"/>
                  <a:gd name="T18" fmla="*/ 7 w 37"/>
                  <a:gd name="T19" fmla="*/ 18 h 24"/>
                  <a:gd name="T20" fmla="*/ 12 w 37"/>
                  <a:gd name="T21" fmla="*/ 13 h 24"/>
                  <a:gd name="T22" fmla="*/ 16 w 37"/>
                  <a:gd name="T23" fmla="*/ 5 h 24"/>
                  <a:gd name="T24" fmla="*/ 21 w 37"/>
                  <a:gd name="T25" fmla="*/ 0 h 24"/>
                  <a:gd name="T26" fmla="*/ 33 w 37"/>
                  <a:gd name="T27" fmla="*/ 3 h 24"/>
                  <a:gd name="T28" fmla="*/ 43 w 37"/>
                  <a:gd name="T29" fmla="*/ 8 h 24"/>
                  <a:gd name="T30" fmla="*/ 51 w 37"/>
                  <a:gd name="T31" fmla="*/ 10 h 24"/>
                  <a:gd name="T32" fmla="*/ 61 w 37"/>
                  <a:gd name="T33" fmla="*/ 1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4"/>
                  <a:gd name="T53" fmla="*/ 37 w 3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4">
                    <a:moveTo>
                      <a:pt x="37" y="10"/>
                    </a:moveTo>
                    <a:lnTo>
                      <a:pt x="34" y="13"/>
                    </a:lnTo>
                    <a:lnTo>
                      <a:pt x="31" y="16"/>
                    </a:lnTo>
                    <a:lnTo>
                      <a:pt x="28" y="21"/>
                    </a:lnTo>
                    <a:lnTo>
                      <a:pt x="24" y="24"/>
                    </a:lnTo>
                    <a:lnTo>
                      <a:pt x="18" y="22"/>
                    </a:lnTo>
                    <a:lnTo>
                      <a:pt x="13" y="19"/>
                    </a:lnTo>
                    <a:lnTo>
                      <a:pt x="7" y="18"/>
                    </a:lnTo>
                    <a:lnTo>
                      <a:pt x="0" y="16"/>
                    </a:lnTo>
                    <a:lnTo>
                      <a:pt x="4" y="11"/>
                    </a:lnTo>
                    <a:lnTo>
                      <a:pt x="7" y="8"/>
                    </a:lnTo>
                    <a:lnTo>
                      <a:pt x="10" y="3"/>
                    </a:lnTo>
                    <a:lnTo>
                      <a:pt x="13" y="0"/>
                    </a:lnTo>
                    <a:lnTo>
                      <a:pt x="20" y="2"/>
                    </a:lnTo>
                    <a:lnTo>
                      <a:pt x="26" y="5"/>
                    </a:lnTo>
                    <a:lnTo>
                      <a:pt x="31" y="6"/>
                    </a:lnTo>
                    <a:lnTo>
                      <a:pt x="37" y="10"/>
                    </a:lnTo>
                    <a:close/>
                  </a:path>
                </a:pathLst>
              </a:custGeom>
              <a:solidFill>
                <a:srgbClr val="D1D8F4"/>
              </a:solidFill>
              <a:ln w="9525">
                <a:noFill/>
                <a:round/>
                <a:headEnd/>
                <a:tailEnd/>
              </a:ln>
            </p:spPr>
            <p:txBody>
              <a:bodyPr/>
              <a:lstStyle/>
              <a:p>
                <a:endParaRPr lang="en-US" sz="1725"/>
              </a:p>
            </p:txBody>
          </p:sp>
          <p:sp>
            <p:nvSpPr>
              <p:cNvPr id="5217" name="Freeform 525"/>
              <p:cNvSpPr>
                <a:spLocks/>
              </p:cNvSpPr>
              <p:nvPr/>
            </p:nvSpPr>
            <p:spPr bwMode="auto">
              <a:xfrm>
                <a:off x="2321" y="2656"/>
                <a:ext cx="29" cy="62"/>
              </a:xfrm>
              <a:custGeom>
                <a:avLst/>
                <a:gdLst>
                  <a:gd name="T0" fmla="*/ 0 w 18"/>
                  <a:gd name="T1" fmla="*/ 23 h 38"/>
                  <a:gd name="T2" fmla="*/ 0 w 18"/>
                  <a:gd name="T3" fmla="*/ 33 h 38"/>
                  <a:gd name="T4" fmla="*/ 0 w 18"/>
                  <a:gd name="T5" fmla="*/ 41 h 38"/>
                  <a:gd name="T6" fmla="*/ 0 w 18"/>
                  <a:gd name="T7" fmla="*/ 51 h 38"/>
                  <a:gd name="T8" fmla="*/ 3 w 18"/>
                  <a:gd name="T9" fmla="*/ 62 h 38"/>
                  <a:gd name="T10" fmla="*/ 8 w 18"/>
                  <a:gd name="T11" fmla="*/ 54 h 38"/>
                  <a:gd name="T12" fmla="*/ 16 w 18"/>
                  <a:gd name="T13" fmla="*/ 44 h 38"/>
                  <a:gd name="T14" fmla="*/ 24 w 18"/>
                  <a:gd name="T15" fmla="*/ 36 h 38"/>
                  <a:gd name="T16" fmla="*/ 29 w 18"/>
                  <a:gd name="T17" fmla="*/ 28 h 38"/>
                  <a:gd name="T18" fmla="*/ 26 w 18"/>
                  <a:gd name="T19" fmla="*/ 20 h 38"/>
                  <a:gd name="T20" fmla="*/ 24 w 18"/>
                  <a:gd name="T21" fmla="*/ 13 h 38"/>
                  <a:gd name="T22" fmla="*/ 21 w 18"/>
                  <a:gd name="T23" fmla="*/ 5 h 38"/>
                  <a:gd name="T24" fmla="*/ 18 w 18"/>
                  <a:gd name="T25" fmla="*/ 0 h 38"/>
                  <a:gd name="T26" fmla="*/ 13 w 18"/>
                  <a:gd name="T27" fmla="*/ 5 h 38"/>
                  <a:gd name="T28" fmla="*/ 11 w 18"/>
                  <a:gd name="T29" fmla="*/ 10 h 38"/>
                  <a:gd name="T30" fmla="*/ 6 w 18"/>
                  <a:gd name="T31" fmla="*/ 18 h 38"/>
                  <a:gd name="T32" fmla="*/ 0 w 18"/>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8"/>
                  <a:gd name="T53" fmla="*/ 18 w 1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8">
                    <a:moveTo>
                      <a:pt x="0" y="14"/>
                    </a:moveTo>
                    <a:lnTo>
                      <a:pt x="0" y="20"/>
                    </a:lnTo>
                    <a:lnTo>
                      <a:pt x="0" y="25"/>
                    </a:lnTo>
                    <a:lnTo>
                      <a:pt x="0" y="31"/>
                    </a:lnTo>
                    <a:lnTo>
                      <a:pt x="2" y="38"/>
                    </a:lnTo>
                    <a:lnTo>
                      <a:pt x="5" y="33"/>
                    </a:lnTo>
                    <a:lnTo>
                      <a:pt x="10" y="27"/>
                    </a:lnTo>
                    <a:lnTo>
                      <a:pt x="15" y="22"/>
                    </a:lnTo>
                    <a:lnTo>
                      <a:pt x="18" y="17"/>
                    </a:lnTo>
                    <a:lnTo>
                      <a:pt x="16" y="12"/>
                    </a:lnTo>
                    <a:lnTo>
                      <a:pt x="15" y="8"/>
                    </a:lnTo>
                    <a:lnTo>
                      <a:pt x="13" y="3"/>
                    </a:lnTo>
                    <a:lnTo>
                      <a:pt x="11" y="0"/>
                    </a:lnTo>
                    <a:lnTo>
                      <a:pt x="8" y="3"/>
                    </a:lnTo>
                    <a:lnTo>
                      <a:pt x="7" y="6"/>
                    </a:lnTo>
                    <a:lnTo>
                      <a:pt x="4" y="11"/>
                    </a:lnTo>
                    <a:lnTo>
                      <a:pt x="0" y="14"/>
                    </a:lnTo>
                    <a:close/>
                  </a:path>
                </a:pathLst>
              </a:custGeom>
              <a:solidFill>
                <a:srgbClr val="7AAAEA"/>
              </a:solidFill>
              <a:ln w="9525">
                <a:noFill/>
                <a:round/>
                <a:headEnd/>
                <a:tailEnd/>
              </a:ln>
            </p:spPr>
            <p:txBody>
              <a:bodyPr/>
              <a:lstStyle/>
              <a:p>
                <a:endParaRPr lang="en-US" sz="1725"/>
              </a:p>
            </p:txBody>
          </p:sp>
          <p:sp>
            <p:nvSpPr>
              <p:cNvPr id="5218" name="Freeform 526"/>
              <p:cNvSpPr>
                <a:spLocks/>
              </p:cNvSpPr>
              <p:nvPr/>
            </p:nvSpPr>
            <p:spPr bwMode="auto">
              <a:xfrm>
                <a:off x="2324" y="2656"/>
                <a:ext cx="101" cy="93"/>
              </a:xfrm>
              <a:custGeom>
                <a:avLst/>
                <a:gdLst>
                  <a:gd name="T0" fmla="*/ 91 w 62"/>
                  <a:gd name="T1" fmla="*/ 18 h 57"/>
                  <a:gd name="T2" fmla="*/ 93 w 62"/>
                  <a:gd name="T3" fmla="*/ 24 h 57"/>
                  <a:gd name="T4" fmla="*/ 96 w 62"/>
                  <a:gd name="T5" fmla="*/ 33 h 57"/>
                  <a:gd name="T6" fmla="*/ 98 w 62"/>
                  <a:gd name="T7" fmla="*/ 44 h 57"/>
                  <a:gd name="T8" fmla="*/ 101 w 62"/>
                  <a:gd name="T9" fmla="*/ 51 h 57"/>
                  <a:gd name="T10" fmla="*/ 93 w 62"/>
                  <a:gd name="T11" fmla="*/ 62 h 57"/>
                  <a:gd name="T12" fmla="*/ 85 w 62"/>
                  <a:gd name="T13" fmla="*/ 72 h 57"/>
                  <a:gd name="T14" fmla="*/ 78 w 62"/>
                  <a:gd name="T15" fmla="*/ 82 h 57"/>
                  <a:gd name="T16" fmla="*/ 70 w 62"/>
                  <a:gd name="T17" fmla="*/ 93 h 57"/>
                  <a:gd name="T18" fmla="*/ 52 w 62"/>
                  <a:gd name="T19" fmla="*/ 88 h 57"/>
                  <a:gd name="T20" fmla="*/ 36 w 62"/>
                  <a:gd name="T21" fmla="*/ 80 h 57"/>
                  <a:gd name="T22" fmla="*/ 18 w 62"/>
                  <a:gd name="T23" fmla="*/ 72 h 57"/>
                  <a:gd name="T24" fmla="*/ 0 w 62"/>
                  <a:gd name="T25" fmla="*/ 67 h 57"/>
                  <a:gd name="T26" fmla="*/ 5 w 62"/>
                  <a:gd name="T27" fmla="*/ 57 h 57"/>
                  <a:gd name="T28" fmla="*/ 10 w 62"/>
                  <a:gd name="T29" fmla="*/ 46 h 57"/>
                  <a:gd name="T30" fmla="*/ 15 w 62"/>
                  <a:gd name="T31" fmla="*/ 38 h 57"/>
                  <a:gd name="T32" fmla="*/ 21 w 62"/>
                  <a:gd name="T33" fmla="*/ 28 h 57"/>
                  <a:gd name="T34" fmla="*/ 26 w 62"/>
                  <a:gd name="T35" fmla="*/ 23 h 57"/>
                  <a:gd name="T36" fmla="*/ 34 w 62"/>
                  <a:gd name="T37" fmla="*/ 15 h 57"/>
                  <a:gd name="T38" fmla="*/ 39 w 62"/>
                  <a:gd name="T39" fmla="*/ 7 h 57"/>
                  <a:gd name="T40" fmla="*/ 44 w 62"/>
                  <a:gd name="T41" fmla="*/ 0 h 57"/>
                  <a:gd name="T42" fmla="*/ 54 w 62"/>
                  <a:gd name="T43" fmla="*/ 5 h 57"/>
                  <a:gd name="T44" fmla="*/ 67 w 62"/>
                  <a:gd name="T45" fmla="*/ 10 h 57"/>
                  <a:gd name="T46" fmla="*/ 78 w 62"/>
                  <a:gd name="T47" fmla="*/ 13 h 57"/>
                  <a:gd name="T48" fmla="*/ 91 w 62"/>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6" y="11"/>
                    </a:moveTo>
                    <a:lnTo>
                      <a:pt x="57" y="15"/>
                    </a:lnTo>
                    <a:lnTo>
                      <a:pt x="59" y="20"/>
                    </a:lnTo>
                    <a:lnTo>
                      <a:pt x="60" y="27"/>
                    </a:lnTo>
                    <a:lnTo>
                      <a:pt x="62" y="31"/>
                    </a:lnTo>
                    <a:lnTo>
                      <a:pt x="57" y="38"/>
                    </a:lnTo>
                    <a:lnTo>
                      <a:pt x="52" y="44"/>
                    </a:lnTo>
                    <a:lnTo>
                      <a:pt x="48" y="50"/>
                    </a:lnTo>
                    <a:lnTo>
                      <a:pt x="43" y="57"/>
                    </a:lnTo>
                    <a:lnTo>
                      <a:pt x="32" y="54"/>
                    </a:lnTo>
                    <a:lnTo>
                      <a:pt x="22" y="49"/>
                    </a:lnTo>
                    <a:lnTo>
                      <a:pt x="11" y="44"/>
                    </a:lnTo>
                    <a:lnTo>
                      <a:pt x="0" y="41"/>
                    </a:lnTo>
                    <a:lnTo>
                      <a:pt x="3" y="35"/>
                    </a:lnTo>
                    <a:lnTo>
                      <a:pt x="6" y="28"/>
                    </a:lnTo>
                    <a:lnTo>
                      <a:pt x="9" y="23"/>
                    </a:lnTo>
                    <a:lnTo>
                      <a:pt x="13" y="17"/>
                    </a:lnTo>
                    <a:lnTo>
                      <a:pt x="16" y="14"/>
                    </a:lnTo>
                    <a:lnTo>
                      <a:pt x="21" y="9"/>
                    </a:lnTo>
                    <a:lnTo>
                      <a:pt x="24" y="4"/>
                    </a:lnTo>
                    <a:lnTo>
                      <a:pt x="27" y="0"/>
                    </a:lnTo>
                    <a:lnTo>
                      <a:pt x="33" y="3"/>
                    </a:lnTo>
                    <a:lnTo>
                      <a:pt x="41" y="6"/>
                    </a:lnTo>
                    <a:lnTo>
                      <a:pt x="48" y="8"/>
                    </a:lnTo>
                    <a:lnTo>
                      <a:pt x="56" y="11"/>
                    </a:lnTo>
                    <a:close/>
                  </a:path>
                </a:pathLst>
              </a:custGeom>
              <a:solidFill>
                <a:srgbClr val="000000"/>
              </a:solidFill>
              <a:ln w="9525">
                <a:noFill/>
                <a:round/>
                <a:headEnd/>
                <a:tailEnd/>
              </a:ln>
            </p:spPr>
            <p:txBody>
              <a:bodyPr/>
              <a:lstStyle/>
              <a:p>
                <a:endParaRPr lang="en-US" sz="1725"/>
              </a:p>
            </p:txBody>
          </p:sp>
          <p:sp>
            <p:nvSpPr>
              <p:cNvPr id="5219" name="Freeform 527"/>
              <p:cNvSpPr>
                <a:spLocks/>
              </p:cNvSpPr>
              <p:nvPr/>
            </p:nvSpPr>
            <p:spPr bwMode="auto">
              <a:xfrm>
                <a:off x="2332" y="2662"/>
                <a:ext cx="85" cy="79"/>
              </a:xfrm>
              <a:custGeom>
                <a:avLst/>
                <a:gdLst>
                  <a:gd name="T0" fmla="*/ 77 w 52"/>
                  <a:gd name="T1" fmla="*/ 16 h 48"/>
                  <a:gd name="T2" fmla="*/ 80 w 52"/>
                  <a:gd name="T3" fmla="*/ 25 h 48"/>
                  <a:gd name="T4" fmla="*/ 83 w 52"/>
                  <a:gd name="T5" fmla="*/ 30 h 48"/>
                  <a:gd name="T6" fmla="*/ 85 w 52"/>
                  <a:gd name="T7" fmla="*/ 38 h 48"/>
                  <a:gd name="T8" fmla="*/ 85 w 52"/>
                  <a:gd name="T9" fmla="*/ 44 h 48"/>
                  <a:gd name="T10" fmla="*/ 80 w 52"/>
                  <a:gd name="T11" fmla="*/ 56 h 48"/>
                  <a:gd name="T12" fmla="*/ 72 w 52"/>
                  <a:gd name="T13" fmla="*/ 63 h 48"/>
                  <a:gd name="T14" fmla="*/ 67 w 52"/>
                  <a:gd name="T15" fmla="*/ 71 h 48"/>
                  <a:gd name="T16" fmla="*/ 59 w 52"/>
                  <a:gd name="T17" fmla="*/ 79 h 48"/>
                  <a:gd name="T18" fmla="*/ 46 w 52"/>
                  <a:gd name="T19" fmla="*/ 74 h 48"/>
                  <a:gd name="T20" fmla="*/ 31 w 52"/>
                  <a:gd name="T21" fmla="*/ 69 h 48"/>
                  <a:gd name="T22" fmla="*/ 15 w 52"/>
                  <a:gd name="T23" fmla="*/ 63 h 48"/>
                  <a:gd name="T24" fmla="*/ 0 w 52"/>
                  <a:gd name="T25" fmla="*/ 58 h 48"/>
                  <a:gd name="T26" fmla="*/ 5 w 52"/>
                  <a:gd name="T27" fmla="*/ 51 h 48"/>
                  <a:gd name="T28" fmla="*/ 10 w 52"/>
                  <a:gd name="T29" fmla="*/ 43 h 48"/>
                  <a:gd name="T30" fmla="*/ 13 w 52"/>
                  <a:gd name="T31" fmla="*/ 35 h 48"/>
                  <a:gd name="T32" fmla="*/ 18 w 52"/>
                  <a:gd name="T33" fmla="*/ 26 h 48"/>
                  <a:gd name="T34" fmla="*/ 23 w 52"/>
                  <a:gd name="T35" fmla="*/ 18 h 48"/>
                  <a:gd name="T36" fmla="*/ 28 w 52"/>
                  <a:gd name="T37" fmla="*/ 13 h 48"/>
                  <a:gd name="T38" fmla="*/ 31 w 52"/>
                  <a:gd name="T39" fmla="*/ 7 h 48"/>
                  <a:gd name="T40" fmla="*/ 36 w 52"/>
                  <a:gd name="T41" fmla="*/ 0 h 48"/>
                  <a:gd name="T42" fmla="*/ 46 w 52"/>
                  <a:gd name="T43" fmla="*/ 3 h 48"/>
                  <a:gd name="T44" fmla="*/ 57 w 52"/>
                  <a:gd name="T45" fmla="*/ 8 h 48"/>
                  <a:gd name="T46" fmla="*/ 67 w 52"/>
                  <a:gd name="T47" fmla="*/ 12 h 48"/>
                  <a:gd name="T48" fmla="*/ 77 w 52"/>
                  <a:gd name="T49" fmla="*/ 16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8"/>
                  <a:gd name="T77" fmla="*/ 52 w 52"/>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8">
                    <a:moveTo>
                      <a:pt x="47" y="10"/>
                    </a:moveTo>
                    <a:lnTo>
                      <a:pt x="49" y="15"/>
                    </a:lnTo>
                    <a:lnTo>
                      <a:pt x="51" y="18"/>
                    </a:lnTo>
                    <a:lnTo>
                      <a:pt x="52" y="23"/>
                    </a:lnTo>
                    <a:lnTo>
                      <a:pt x="52" y="27"/>
                    </a:lnTo>
                    <a:lnTo>
                      <a:pt x="49" y="34"/>
                    </a:lnTo>
                    <a:lnTo>
                      <a:pt x="44" y="38"/>
                    </a:lnTo>
                    <a:lnTo>
                      <a:pt x="41" y="43"/>
                    </a:lnTo>
                    <a:lnTo>
                      <a:pt x="36" y="48"/>
                    </a:lnTo>
                    <a:lnTo>
                      <a:pt x="28" y="45"/>
                    </a:lnTo>
                    <a:lnTo>
                      <a:pt x="19" y="42"/>
                    </a:lnTo>
                    <a:lnTo>
                      <a:pt x="9" y="38"/>
                    </a:lnTo>
                    <a:lnTo>
                      <a:pt x="0" y="35"/>
                    </a:lnTo>
                    <a:lnTo>
                      <a:pt x="3" y="31"/>
                    </a:lnTo>
                    <a:lnTo>
                      <a:pt x="6" y="26"/>
                    </a:lnTo>
                    <a:lnTo>
                      <a:pt x="8" y="21"/>
                    </a:lnTo>
                    <a:lnTo>
                      <a:pt x="11" y="16"/>
                    </a:lnTo>
                    <a:lnTo>
                      <a:pt x="14" y="11"/>
                    </a:lnTo>
                    <a:lnTo>
                      <a:pt x="17" y="8"/>
                    </a:lnTo>
                    <a:lnTo>
                      <a:pt x="19" y="4"/>
                    </a:lnTo>
                    <a:lnTo>
                      <a:pt x="22" y="0"/>
                    </a:lnTo>
                    <a:lnTo>
                      <a:pt x="28" y="2"/>
                    </a:lnTo>
                    <a:lnTo>
                      <a:pt x="35" y="5"/>
                    </a:lnTo>
                    <a:lnTo>
                      <a:pt x="41" y="7"/>
                    </a:lnTo>
                    <a:lnTo>
                      <a:pt x="47" y="10"/>
                    </a:lnTo>
                    <a:close/>
                  </a:path>
                </a:pathLst>
              </a:custGeom>
              <a:solidFill>
                <a:srgbClr val="AFBCED"/>
              </a:solidFill>
              <a:ln w="9525">
                <a:noFill/>
                <a:round/>
                <a:headEnd/>
                <a:tailEnd/>
              </a:ln>
            </p:spPr>
            <p:txBody>
              <a:bodyPr/>
              <a:lstStyle/>
              <a:p>
                <a:endParaRPr lang="en-US" sz="1725"/>
              </a:p>
            </p:txBody>
          </p:sp>
          <p:sp>
            <p:nvSpPr>
              <p:cNvPr id="5220" name="Freeform 528"/>
              <p:cNvSpPr>
                <a:spLocks/>
              </p:cNvSpPr>
              <p:nvPr/>
            </p:nvSpPr>
            <p:spPr bwMode="auto">
              <a:xfrm>
                <a:off x="2350" y="2662"/>
                <a:ext cx="59" cy="43"/>
              </a:xfrm>
              <a:custGeom>
                <a:avLst/>
                <a:gdLst>
                  <a:gd name="T0" fmla="*/ 59 w 36"/>
                  <a:gd name="T1" fmla="*/ 17 h 26"/>
                  <a:gd name="T2" fmla="*/ 54 w 36"/>
                  <a:gd name="T3" fmla="*/ 22 h 26"/>
                  <a:gd name="T4" fmla="*/ 52 w 36"/>
                  <a:gd name="T5" fmla="*/ 30 h 26"/>
                  <a:gd name="T6" fmla="*/ 46 w 36"/>
                  <a:gd name="T7" fmla="*/ 35 h 26"/>
                  <a:gd name="T8" fmla="*/ 41 w 36"/>
                  <a:gd name="T9" fmla="*/ 43 h 26"/>
                  <a:gd name="T10" fmla="*/ 31 w 36"/>
                  <a:gd name="T11" fmla="*/ 38 h 26"/>
                  <a:gd name="T12" fmla="*/ 21 w 36"/>
                  <a:gd name="T13" fmla="*/ 35 h 26"/>
                  <a:gd name="T14" fmla="*/ 10 w 36"/>
                  <a:gd name="T15" fmla="*/ 30 h 26"/>
                  <a:gd name="T16" fmla="*/ 0 w 36"/>
                  <a:gd name="T17" fmla="*/ 26 h 26"/>
                  <a:gd name="T18" fmla="*/ 5 w 36"/>
                  <a:gd name="T19" fmla="*/ 18 h 26"/>
                  <a:gd name="T20" fmla="*/ 10 w 36"/>
                  <a:gd name="T21" fmla="*/ 13 h 26"/>
                  <a:gd name="T22" fmla="*/ 13 w 36"/>
                  <a:gd name="T23" fmla="*/ 7 h 26"/>
                  <a:gd name="T24" fmla="*/ 18 w 36"/>
                  <a:gd name="T25" fmla="*/ 0 h 26"/>
                  <a:gd name="T26" fmla="*/ 28 w 36"/>
                  <a:gd name="T27" fmla="*/ 3 h 26"/>
                  <a:gd name="T28" fmla="*/ 39 w 36"/>
                  <a:gd name="T29" fmla="*/ 8 h 26"/>
                  <a:gd name="T30" fmla="*/ 49 w 36"/>
                  <a:gd name="T31" fmla="*/ 12 h 26"/>
                  <a:gd name="T32" fmla="*/ 59 w 36"/>
                  <a:gd name="T33" fmla="*/ 1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6"/>
                  <a:gd name="T53" fmla="*/ 36 w 3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6">
                    <a:moveTo>
                      <a:pt x="36" y="10"/>
                    </a:moveTo>
                    <a:lnTo>
                      <a:pt x="33" y="13"/>
                    </a:lnTo>
                    <a:lnTo>
                      <a:pt x="32" y="18"/>
                    </a:lnTo>
                    <a:lnTo>
                      <a:pt x="28" y="21"/>
                    </a:lnTo>
                    <a:lnTo>
                      <a:pt x="25" y="26"/>
                    </a:lnTo>
                    <a:lnTo>
                      <a:pt x="19" y="23"/>
                    </a:lnTo>
                    <a:lnTo>
                      <a:pt x="13" y="21"/>
                    </a:lnTo>
                    <a:lnTo>
                      <a:pt x="6" y="18"/>
                    </a:lnTo>
                    <a:lnTo>
                      <a:pt x="0" y="16"/>
                    </a:lnTo>
                    <a:lnTo>
                      <a:pt x="3" y="11"/>
                    </a:lnTo>
                    <a:lnTo>
                      <a:pt x="6" y="8"/>
                    </a:lnTo>
                    <a:lnTo>
                      <a:pt x="8" y="4"/>
                    </a:lnTo>
                    <a:lnTo>
                      <a:pt x="11" y="0"/>
                    </a:lnTo>
                    <a:lnTo>
                      <a:pt x="17" y="2"/>
                    </a:lnTo>
                    <a:lnTo>
                      <a:pt x="24" y="5"/>
                    </a:lnTo>
                    <a:lnTo>
                      <a:pt x="30" y="7"/>
                    </a:lnTo>
                    <a:lnTo>
                      <a:pt x="36" y="10"/>
                    </a:lnTo>
                    <a:close/>
                  </a:path>
                </a:pathLst>
              </a:custGeom>
              <a:solidFill>
                <a:srgbClr val="D1D8F4"/>
              </a:solidFill>
              <a:ln w="9525">
                <a:noFill/>
                <a:round/>
                <a:headEnd/>
                <a:tailEnd/>
              </a:ln>
            </p:spPr>
            <p:txBody>
              <a:bodyPr/>
              <a:lstStyle/>
              <a:p>
                <a:endParaRPr lang="en-US" sz="1725"/>
              </a:p>
            </p:txBody>
          </p:sp>
          <p:sp>
            <p:nvSpPr>
              <p:cNvPr id="5221" name="Freeform 529"/>
              <p:cNvSpPr>
                <a:spLocks/>
              </p:cNvSpPr>
              <p:nvPr/>
            </p:nvSpPr>
            <p:spPr bwMode="auto">
              <a:xfrm>
                <a:off x="2389" y="2678"/>
                <a:ext cx="28" cy="63"/>
              </a:xfrm>
              <a:custGeom>
                <a:avLst/>
                <a:gdLst>
                  <a:gd name="T0" fmla="*/ 0 w 17"/>
                  <a:gd name="T1" fmla="*/ 23 h 38"/>
                  <a:gd name="T2" fmla="*/ 2 w 17"/>
                  <a:gd name="T3" fmla="*/ 35 h 38"/>
                  <a:gd name="T4" fmla="*/ 2 w 17"/>
                  <a:gd name="T5" fmla="*/ 41 h 38"/>
                  <a:gd name="T6" fmla="*/ 2 w 17"/>
                  <a:gd name="T7" fmla="*/ 53 h 38"/>
                  <a:gd name="T8" fmla="*/ 2 w 17"/>
                  <a:gd name="T9" fmla="*/ 63 h 38"/>
                  <a:gd name="T10" fmla="*/ 10 w 17"/>
                  <a:gd name="T11" fmla="*/ 55 h 38"/>
                  <a:gd name="T12" fmla="*/ 15 w 17"/>
                  <a:gd name="T13" fmla="*/ 46 h 38"/>
                  <a:gd name="T14" fmla="*/ 23 w 17"/>
                  <a:gd name="T15" fmla="*/ 40 h 38"/>
                  <a:gd name="T16" fmla="*/ 28 w 17"/>
                  <a:gd name="T17" fmla="*/ 28 h 38"/>
                  <a:gd name="T18" fmla="*/ 28 w 17"/>
                  <a:gd name="T19" fmla="*/ 22 h 38"/>
                  <a:gd name="T20" fmla="*/ 26 w 17"/>
                  <a:gd name="T21" fmla="*/ 13 h 38"/>
                  <a:gd name="T22" fmla="*/ 20 w 17"/>
                  <a:gd name="T23" fmla="*/ 8 h 38"/>
                  <a:gd name="T24" fmla="*/ 18 w 17"/>
                  <a:gd name="T25" fmla="*/ 0 h 38"/>
                  <a:gd name="T26" fmla="*/ 13 w 17"/>
                  <a:gd name="T27" fmla="*/ 5 h 38"/>
                  <a:gd name="T28" fmla="*/ 10 w 17"/>
                  <a:gd name="T29" fmla="*/ 10 h 38"/>
                  <a:gd name="T30" fmla="*/ 5 w 17"/>
                  <a:gd name="T31" fmla="*/ 18 h 38"/>
                  <a:gd name="T32" fmla="*/ 0 w 17"/>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8"/>
                  <a:gd name="T53" fmla="*/ 17 w 17"/>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8">
                    <a:moveTo>
                      <a:pt x="0" y="14"/>
                    </a:moveTo>
                    <a:lnTo>
                      <a:pt x="1" y="21"/>
                    </a:lnTo>
                    <a:lnTo>
                      <a:pt x="1" y="25"/>
                    </a:lnTo>
                    <a:lnTo>
                      <a:pt x="1" y="32"/>
                    </a:lnTo>
                    <a:lnTo>
                      <a:pt x="1" y="38"/>
                    </a:lnTo>
                    <a:lnTo>
                      <a:pt x="6" y="33"/>
                    </a:lnTo>
                    <a:lnTo>
                      <a:pt x="9" y="28"/>
                    </a:lnTo>
                    <a:lnTo>
                      <a:pt x="14" y="24"/>
                    </a:lnTo>
                    <a:lnTo>
                      <a:pt x="17" y="17"/>
                    </a:lnTo>
                    <a:lnTo>
                      <a:pt x="17" y="13"/>
                    </a:lnTo>
                    <a:lnTo>
                      <a:pt x="16" y="8"/>
                    </a:lnTo>
                    <a:lnTo>
                      <a:pt x="12" y="5"/>
                    </a:lnTo>
                    <a:lnTo>
                      <a:pt x="11" y="0"/>
                    </a:lnTo>
                    <a:lnTo>
                      <a:pt x="8"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222" name="Freeform 530"/>
              <p:cNvSpPr>
                <a:spLocks/>
              </p:cNvSpPr>
              <p:nvPr/>
            </p:nvSpPr>
            <p:spPr bwMode="auto">
              <a:xfrm>
                <a:off x="1693" y="2554"/>
                <a:ext cx="101" cy="93"/>
              </a:xfrm>
              <a:custGeom>
                <a:avLst/>
                <a:gdLst>
                  <a:gd name="T0" fmla="*/ 90 w 62"/>
                  <a:gd name="T1" fmla="*/ 15 h 57"/>
                  <a:gd name="T2" fmla="*/ 101 w 62"/>
                  <a:gd name="T3" fmla="*/ 51 h 57"/>
                  <a:gd name="T4" fmla="*/ 70 w 62"/>
                  <a:gd name="T5" fmla="*/ 93 h 57"/>
                  <a:gd name="T6" fmla="*/ 0 w 62"/>
                  <a:gd name="T7" fmla="*/ 67 h 57"/>
                  <a:gd name="T8" fmla="*/ 20 w 62"/>
                  <a:gd name="T9" fmla="*/ 28 h 57"/>
                  <a:gd name="T10" fmla="*/ 44 w 62"/>
                  <a:gd name="T11" fmla="*/ 0 h 57"/>
                  <a:gd name="T12" fmla="*/ 90 w 62"/>
                  <a:gd name="T13" fmla="*/ 15 h 57"/>
                  <a:gd name="T14" fmla="*/ 0 60000 65536"/>
                  <a:gd name="T15" fmla="*/ 0 60000 65536"/>
                  <a:gd name="T16" fmla="*/ 0 60000 65536"/>
                  <a:gd name="T17" fmla="*/ 0 60000 65536"/>
                  <a:gd name="T18" fmla="*/ 0 60000 65536"/>
                  <a:gd name="T19" fmla="*/ 0 60000 65536"/>
                  <a:gd name="T20" fmla="*/ 0 60000 65536"/>
                  <a:gd name="T21" fmla="*/ 0 w 62"/>
                  <a:gd name="T22" fmla="*/ 0 h 57"/>
                  <a:gd name="T23" fmla="*/ 62 w 62"/>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57">
                    <a:moveTo>
                      <a:pt x="55" y="9"/>
                    </a:moveTo>
                    <a:lnTo>
                      <a:pt x="62" y="31"/>
                    </a:lnTo>
                    <a:lnTo>
                      <a:pt x="43" y="57"/>
                    </a:lnTo>
                    <a:lnTo>
                      <a:pt x="0" y="41"/>
                    </a:lnTo>
                    <a:lnTo>
                      <a:pt x="12" y="17"/>
                    </a:lnTo>
                    <a:lnTo>
                      <a:pt x="27" y="0"/>
                    </a:lnTo>
                    <a:lnTo>
                      <a:pt x="55" y="9"/>
                    </a:lnTo>
                    <a:close/>
                  </a:path>
                </a:pathLst>
              </a:custGeom>
              <a:solidFill>
                <a:srgbClr val="000000"/>
              </a:solidFill>
              <a:ln w="9525">
                <a:noFill/>
                <a:round/>
                <a:headEnd/>
                <a:tailEnd/>
              </a:ln>
            </p:spPr>
            <p:txBody>
              <a:bodyPr/>
              <a:lstStyle/>
              <a:p>
                <a:endParaRPr lang="en-US" sz="1725"/>
              </a:p>
            </p:txBody>
          </p:sp>
          <p:sp>
            <p:nvSpPr>
              <p:cNvPr id="5223" name="Freeform 531"/>
              <p:cNvSpPr>
                <a:spLocks/>
              </p:cNvSpPr>
              <p:nvPr/>
            </p:nvSpPr>
            <p:spPr bwMode="auto">
              <a:xfrm>
                <a:off x="1699" y="2561"/>
                <a:ext cx="87" cy="78"/>
              </a:xfrm>
              <a:custGeom>
                <a:avLst/>
                <a:gdLst>
                  <a:gd name="T0" fmla="*/ 77 w 53"/>
                  <a:gd name="T1" fmla="*/ 13 h 48"/>
                  <a:gd name="T2" fmla="*/ 87 w 53"/>
                  <a:gd name="T3" fmla="*/ 44 h 48"/>
                  <a:gd name="T4" fmla="*/ 61 w 53"/>
                  <a:gd name="T5" fmla="*/ 78 h 48"/>
                  <a:gd name="T6" fmla="*/ 0 w 53"/>
                  <a:gd name="T7" fmla="*/ 55 h 48"/>
                  <a:gd name="T8" fmla="*/ 20 w 53"/>
                  <a:gd name="T9" fmla="*/ 24 h 48"/>
                  <a:gd name="T10" fmla="*/ 38 w 53"/>
                  <a:gd name="T11" fmla="*/ 0 h 48"/>
                  <a:gd name="T12" fmla="*/ 77 w 53"/>
                  <a:gd name="T13" fmla="*/ 13 h 48"/>
                  <a:gd name="T14" fmla="*/ 0 60000 65536"/>
                  <a:gd name="T15" fmla="*/ 0 60000 65536"/>
                  <a:gd name="T16" fmla="*/ 0 60000 65536"/>
                  <a:gd name="T17" fmla="*/ 0 60000 65536"/>
                  <a:gd name="T18" fmla="*/ 0 60000 65536"/>
                  <a:gd name="T19" fmla="*/ 0 60000 65536"/>
                  <a:gd name="T20" fmla="*/ 0 60000 65536"/>
                  <a:gd name="T21" fmla="*/ 0 w 53"/>
                  <a:gd name="T22" fmla="*/ 0 h 48"/>
                  <a:gd name="T23" fmla="*/ 53 w 53"/>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48">
                    <a:moveTo>
                      <a:pt x="47" y="8"/>
                    </a:moveTo>
                    <a:lnTo>
                      <a:pt x="53" y="27"/>
                    </a:lnTo>
                    <a:lnTo>
                      <a:pt x="37" y="48"/>
                    </a:lnTo>
                    <a:lnTo>
                      <a:pt x="0" y="34"/>
                    </a:lnTo>
                    <a:lnTo>
                      <a:pt x="12" y="15"/>
                    </a:lnTo>
                    <a:lnTo>
                      <a:pt x="23" y="0"/>
                    </a:lnTo>
                    <a:lnTo>
                      <a:pt x="47" y="8"/>
                    </a:lnTo>
                    <a:close/>
                  </a:path>
                </a:pathLst>
              </a:custGeom>
              <a:solidFill>
                <a:srgbClr val="AFBCED"/>
              </a:solidFill>
              <a:ln w="9525">
                <a:noFill/>
                <a:round/>
                <a:headEnd/>
                <a:tailEnd/>
              </a:ln>
            </p:spPr>
            <p:txBody>
              <a:bodyPr/>
              <a:lstStyle/>
              <a:p>
                <a:endParaRPr lang="en-US" sz="1725"/>
              </a:p>
            </p:txBody>
          </p:sp>
          <p:sp>
            <p:nvSpPr>
              <p:cNvPr id="5224" name="Freeform 532"/>
              <p:cNvSpPr>
                <a:spLocks/>
              </p:cNvSpPr>
              <p:nvPr/>
            </p:nvSpPr>
            <p:spPr bwMode="auto">
              <a:xfrm>
                <a:off x="1757" y="2574"/>
                <a:ext cx="29" cy="65"/>
              </a:xfrm>
              <a:custGeom>
                <a:avLst/>
                <a:gdLst>
                  <a:gd name="T0" fmla="*/ 0 w 18"/>
                  <a:gd name="T1" fmla="*/ 24 h 40"/>
                  <a:gd name="T2" fmla="*/ 3 w 18"/>
                  <a:gd name="T3" fmla="*/ 65 h 40"/>
                  <a:gd name="T4" fmla="*/ 29 w 18"/>
                  <a:gd name="T5" fmla="*/ 31 h 40"/>
                  <a:gd name="T6" fmla="*/ 19 w 18"/>
                  <a:gd name="T7" fmla="*/ 0 h 40"/>
                  <a:gd name="T8" fmla="*/ 0 w 18"/>
                  <a:gd name="T9" fmla="*/ 24 h 40"/>
                  <a:gd name="T10" fmla="*/ 0 60000 65536"/>
                  <a:gd name="T11" fmla="*/ 0 60000 65536"/>
                  <a:gd name="T12" fmla="*/ 0 60000 65536"/>
                  <a:gd name="T13" fmla="*/ 0 60000 65536"/>
                  <a:gd name="T14" fmla="*/ 0 60000 65536"/>
                  <a:gd name="T15" fmla="*/ 0 w 18"/>
                  <a:gd name="T16" fmla="*/ 0 h 40"/>
                  <a:gd name="T17" fmla="*/ 18 w 18"/>
                  <a:gd name="T18" fmla="*/ 40 h 40"/>
                </a:gdLst>
                <a:ahLst/>
                <a:cxnLst>
                  <a:cxn ang="T10">
                    <a:pos x="T0" y="T1"/>
                  </a:cxn>
                  <a:cxn ang="T11">
                    <a:pos x="T2" y="T3"/>
                  </a:cxn>
                  <a:cxn ang="T12">
                    <a:pos x="T4" y="T5"/>
                  </a:cxn>
                  <a:cxn ang="T13">
                    <a:pos x="T6" y="T7"/>
                  </a:cxn>
                  <a:cxn ang="T14">
                    <a:pos x="T8" y="T9"/>
                  </a:cxn>
                </a:cxnLst>
                <a:rect l="T15" t="T16" r="T17" b="T18"/>
                <a:pathLst>
                  <a:path w="18" h="40">
                    <a:moveTo>
                      <a:pt x="0" y="15"/>
                    </a:moveTo>
                    <a:lnTo>
                      <a:pt x="2" y="40"/>
                    </a:lnTo>
                    <a:lnTo>
                      <a:pt x="18" y="19"/>
                    </a:lnTo>
                    <a:lnTo>
                      <a:pt x="12" y="0"/>
                    </a:lnTo>
                    <a:lnTo>
                      <a:pt x="0" y="15"/>
                    </a:lnTo>
                    <a:close/>
                  </a:path>
                </a:pathLst>
              </a:custGeom>
              <a:solidFill>
                <a:srgbClr val="7AAAEA"/>
              </a:solidFill>
              <a:ln w="9525">
                <a:noFill/>
                <a:round/>
                <a:headEnd/>
                <a:tailEnd/>
              </a:ln>
            </p:spPr>
            <p:txBody>
              <a:bodyPr/>
              <a:lstStyle/>
              <a:p>
                <a:endParaRPr lang="en-US" sz="1725"/>
              </a:p>
            </p:txBody>
          </p:sp>
          <p:sp>
            <p:nvSpPr>
              <p:cNvPr id="5225" name="Freeform 533"/>
              <p:cNvSpPr>
                <a:spLocks/>
              </p:cNvSpPr>
              <p:nvPr/>
            </p:nvSpPr>
            <p:spPr bwMode="auto">
              <a:xfrm>
                <a:off x="1719" y="2561"/>
                <a:ext cx="59" cy="39"/>
              </a:xfrm>
              <a:custGeom>
                <a:avLst/>
                <a:gdLst>
                  <a:gd name="T0" fmla="*/ 59 w 36"/>
                  <a:gd name="T1" fmla="*/ 13 h 24"/>
                  <a:gd name="T2" fmla="*/ 38 w 36"/>
                  <a:gd name="T3" fmla="*/ 39 h 24"/>
                  <a:gd name="T4" fmla="*/ 0 w 36"/>
                  <a:gd name="T5" fmla="*/ 24 h 24"/>
                  <a:gd name="T6" fmla="*/ 20 w 36"/>
                  <a:gd name="T7" fmla="*/ 0 h 24"/>
                  <a:gd name="T8" fmla="*/ 59 w 36"/>
                  <a:gd name="T9" fmla="*/ 13 h 24"/>
                  <a:gd name="T10" fmla="*/ 0 60000 65536"/>
                  <a:gd name="T11" fmla="*/ 0 60000 65536"/>
                  <a:gd name="T12" fmla="*/ 0 60000 65536"/>
                  <a:gd name="T13" fmla="*/ 0 60000 65536"/>
                  <a:gd name="T14" fmla="*/ 0 60000 65536"/>
                  <a:gd name="T15" fmla="*/ 0 w 36"/>
                  <a:gd name="T16" fmla="*/ 0 h 24"/>
                  <a:gd name="T17" fmla="*/ 36 w 36"/>
                  <a:gd name="T18" fmla="*/ 24 h 24"/>
                </a:gdLst>
                <a:ahLst/>
                <a:cxnLst>
                  <a:cxn ang="T10">
                    <a:pos x="T0" y="T1"/>
                  </a:cxn>
                  <a:cxn ang="T11">
                    <a:pos x="T2" y="T3"/>
                  </a:cxn>
                  <a:cxn ang="T12">
                    <a:pos x="T4" y="T5"/>
                  </a:cxn>
                  <a:cxn ang="T13">
                    <a:pos x="T6" y="T7"/>
                  </a:cxn>
                  <a:cxn ang="T14">
                    <a:pos x="T8" y="T9"/>
                  </a:cxn>
                </a:cxnLst>
                <a:rect l="T15" t="T16" r="T17" b="T18"/>
                <a:pathLst>
                  <a:path w="36" h="24">
                    <a:moveTo>
                      <a:pt x="36" y="8"/>
                    </a:moveTo>
                    <a:lnTo>
                      <a:pt x="23" y="24"/>
                    </a:lnTo>
                    <a:lnTo>
                      <a:pt x="0" y="15"/>
                    </a:lnTo>
                    <a:lnTo>
                      <a:pt x="12" y="0"/>
                    </a:lnTo>
                    <a:lnTo>
                      <a:pt x="36" y="8"/>
                    </a:lnTo>
                    <a:close/>
                  </a:path>
                </a:pathLst>
              </a:custGeom>
              <a:solidFill>
                <a:srgbClr val="D1D8F4"/>
              </a:solidFill>
              <a:ln w="9525">
                <a:noFill/>
                <a:round/>
                <a:headEnd/>
                <a:tailEnd/>
              </a:ln>
            </p:spPr>
            <p:txBody>
              <a:bodyPr/>
              <a:lstStyle/>
              <a:p>
                <a:endParaRPr lang="en-US" sz="1725"/>
              </a:p>
            </p:txBody>
          </p:sp>
          <p:sp>
            <p:nvSpPr>
              <p:cNvPr id="5226" name="Freeform 534"/>
              <p:cNvSpPr>
                <a:spLocks/>
              </p:cNvSpPr>
              <p:nvPr/>
            </p:nvSpPr>
            <p:spPr bwMode="auto">
              <a:xfrm>
                <a:off x="1760" y="2577"/>
                <a:ext cx="104" cy="93"/>
              </a:xfrm>
              <a:custGeom>
                <a:avLst/>
                <a:gdLst>
                  <a:gd name="T0" fmla="*/ 91 w 64"/>
                  <a:gd name="T1" fmla="*/ 15 h 57"/>
                  <a:gd name="T2" fmla="*/ 93 w 64"/>
                  <a:gd name="T3" fmla="*/ 26 h 57"/>
                  <a:gd name="T4" fmla="*/ 96 w 64"/>
                  <a:gd name="T5" fmla="*/ 34 h 57"/>
                  <a:gd name="T6" fmla="*/ 101 w 64"/>
                  <a:gd name="T7" fmla="*/ 41 h 57"/>
                  <a:gd name="T8" fmla="*/ 104 w 64"/>
                  <a:gd name="T9" fmla="*/ 52 h 57"/>
                  <a:gd name="T10" fmla="*/ 93 w 64"/>
                  <a:gd name="T11" fmla="*/ 62 h 57"/>
                  <a:gd name="T12" fmla="*/ 84 w 64"/>
                  <a:gd name="T13" fmla="*/ 72 h 57"/>
                  <a:gd name="T14" fmla="*/ 78 w 64"/>
                  <a:gd name="T15" fmla="*/ 83 h 57"/>
                  <a:gd name="T16" fmla="*/ 70 w 64"/>
                  <a:gd name="T17" fmla="*/ 93 h 57"/>
                  <a:gd name="T18" fmla="*/ 52 w 64"/>
                  <a:gd name="T19" fmla="*/ 85 h 57"/>
                  <a:gd name="T20" fmla="*/ 36 w 64"/>
                  <a:gd name="T21" fmla="*/ 80 h 57"/>
                  <a:gd name="T22" fmla="*/ 18 w 64"/>
                  <a:gd name="T23" fmla="*/ 72 h 57"/>
                  <a:gd name="T24" fmla="*/ 0 w 64"/>
                  <a:gd name="T25" fmla="*/ 67 h 57"/>
                  <a:gd name="T26" fmla="*/ 5 w 64"/>
                  <a:gd name="T27" fmla="*/ 57 h 57"/>
                  <a:gd name="T28" fmla="*/ 10 w 64"/>
                  <a:gd name="T29" fmla="*/ 46 h 57"/>
                  <a:gd name="T30" fmla="*/ 16 w 64"/>
                  <a:gd name="T31" fmla="*/ 39 h 57"/>
                  <a:gd name="T32" fmla="*/ 21 w 64"/>
                  <a:gd name="T33" fmla="*/ 28 h 57"/>
                  <a:gd name="T34" fmla="*/ 26 w 64"/>
                  <a:gd name="T35" fmla="*/ 21 h 57"/>
                  <a:gd name="T36" fmla="*/ 34 w 64"/>
                  <a:gd name="T37" fmla="*/ 13 h 57"/>
                  <a:gd name="T38" fmla="*/ 39 w 64"/>
                  <a:gd name="T39" fmla="*/ 8 h 57"/>
                  <a:gd name="T40" fmla="*/ 44 w 64"/>
                  <a:gd name="T41" fmla="*/ 0 h 57"/>
                  <a:gd name="T42" fmla="*/ 57 w 64"/>
                  <a:gd name="T43" fmla="*/ 2 h 57"/>
                  <a:gd name="T44" fmla="*/ 67 w 64"/>
                  <a:gd name="T45" fmla="*/ 8 h 57"/>
                  <a:gd name="T46" fmla="*/ 80 w 64"/>
                  <a:gd name="T47" fmla="*/ 10 h 57"/>
                  <a:gd name="T48" fmla="*/ 91 w 64"/>
                  <a:gd name="T49" fmla="*/ 15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7"/>
                  <a:gd name="T77" fmla="*/ 64 w 64"/>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7">
                    <a:moveTo>
                      <a:pt x="56" y="9"/>
                    </a:moveTo>
                    <a:lnTo>
                      <a:pt x="57" y="16"/>
                    </a:lnTo>
                    <a:lnTo>
                      <a:pt x="59" y="21"/>
                    </a:lnTo>
                    <a:lnTo>
                      <a:pt x="62" y="25"/>
                    </a:lnTo>
                    <a:lnTo>
                      <a:pt x="64" y="32"/>
                    </a:lnTo>
                    <a:lnTo>
                      <a:pt x="57" y="38"/>
                    </a:lnTo>
                    <a:lnTo>
                      <a:pt x="52" y="44"/>
                    </a:lnTo>
                    <a:lnTo>
                      <a:pt x="48" y="51"/>
                    </a:lnTo>
                    <a:lnTo>
                      <a:pt x="43" y="57"/>
                    </a:lnTo>
                    <a:lnTo>
                      <a:pt x="32" y="52"/>
                    </a:lnTo>
                    <a:lnTo>
                      <a:pt x="22" y="49"/>
                    </a:lnTo>
                    <a:lnTo>
                      <a:pt x="11" y="44"/>
                    </a:lnTo>
                    <a:lnTo>
                      <a:pt x="0" y="41"/>
                    </a:lnTo>
                    <a:lnTo>
                      <a:pt x="3" y="35"/>
                    </a:lnTo>
                    <a:lnTo>
                      <a:pt x="6" y="28"/>
                    </a:lnTo>
                    <a:lnTo>
                      <a:pt x="10" y="24"/>
                    </a:lnTo>
                    <a:lnTo>
                      <a:pt x="13" y="17"/>
                    </a:lnTo>
                    <a:lnTo>
                      <a:pt x="16" y="13"/>
                    </a:lnTo>
                    <a:lnTo>
                      <a:pt x="21" y="8"/>
                    </a:lnTo>
                    <a:lnTo>
                      <a:pt x="24" y="5"/>
                    </a:lnTo>
                    <a:lnTo>
                      <a:pt x="27" y="0"/>
                    </a:lnTo>
                    <a:lnTo>
                      <a:pt x="35" y="1"/>
                    </a:lnTo>
                    <a:lnTo>
                      <a:pt x="41" y="5"/>
                    </a:lnTo>
                    <a:lnTo>
                      <a:pt x="49" y="6"/>
                    </a:lnTo>
                    <a:lnTo>
                      <a:pt x="56" y="9"/>
                    </a:lnTo>
                    <a:close/>
                  </a:path>
                </a:pathLst>
              </a:custGeom>
              <a:solidFill>
                <a:srgbClr val="000000"/>
              </a:solidFill>
              <a:ln w="9525">
                <a:noFill/>
                <a:round/>
                <a:headEnd/>
                <a:tailEnd/>
              </a:ln>
            </p:spPr>
            <p:txBody>
              <a:bodyPr/>
              <a:lstStyle/>
              <a:p>
                <a:endParaRPr lang="en-US" sz="1725"/>
              </a:p>
            </p:txBody>
          </p:sp>
          <p:sp>
            <p:nvSpPr>
              <p:cNvPr id="5227" name="Freeform 535"/>
              <p:cNvSpPr>
                <a:spLocks/>
              </p:cNvSpPr>
              <p:nvPr/>
            </p:nvSpPr>
            <p:spPr bwMode="auto">
              <a:xfrm>
                <a:off x="1768" y="2585"/>
                <a:ext cx="88" cy="77"/>
              </a:xfrm>
              <a:custGeom>
                <a:avLst/>
                <a:gdLst>
                  <a:gd name="T0" fmla="*/ 77 w 54"/>
                  <a:gd name="T1" fmla="*/ 13 h 47"/>
                  <a:gd name="T2" fmla="*/ 80 w 54"/>
                  <a:gd name="T3" fmla="*/ 20 h 47"/>
                  <a:gd name="T4" fmla="*/ 83 w 54"/>
                  <a:gd name="T5" fmla="*/ 28 h 47"/>
                  <a:gd name="T6" fmla="*/ 85 w 54"/>
                  <a:gd name="T7" fmla="*/ 36 h 47"/>
                  <a:gd name="T8" fmla="*/ 88 w 54"/>
                  <a:gd name="T9" fmla="*/ 44 h 47"/>
                  <a:gd name="T10" fmla="*/ 80 w 54"/>
                  <a:gd name="T11" fmla="*/ 51 h 47"/>
                  <a:gd name="T12" fmla="*/ 75 w 54"/>
                  <a:gd name="T13" fmla="*/ 59 h 47"/>
                  <a:gd name="T14" fmla="*/ 67 w 54"/>
                  <a:gd name="T15" fmla="*/ 70 h 47"/>
                  <a:gd name="T16" fmla="*/ 59 w 54"/>
                  <a:gd name="T17" fmla="*/ 77 h 47"/>
                  <a:gd name="T18" fmla="*/ 46 w 54"/>
                  <a:gd name="T19" fmla="*/ 72 h 47"/>
                  <a:gd name="T20" fmla="*/ 31 w 54"/>
                  <a:gd name="T21" fmla="*/ 64 h 47"/>
                  <a:gd name="T22" fmla="*/ 15 w 54"/>
                  <a:gd name="T23" fmla="*/ 59 h 47"/>
                  <a:gd name="T24" fmla="*/ 0 w 54"/>
                  <a:gd name="T25" fmla="*/ 54 h 47"/>
                  <a:gd name="T26" fmla="*/ 5 w 54"/>
                  <a:gd name="T27" fmla="*/ 46 h 47"/>
                  <a:gd name="T28" fmla="*/ 10 w 54"/>
                  <a:gd name="T29" fmla="*/ 38 h 47"/>
                  <a:gd name="T30" fmla="*/ 13 w 54"/>
                  <a:gd name="T31" fmla="*/ 31 h 47"/>
                  <a:gd name="T32" fmla="*/ 18 w 54"/>
                  <a:gd name="T33" fmla="*/ 23 h 47"/>
                  <a:gd name="T34" fmla="*/ 23 w 54"/>
                  <a:gd name="T35" fmla="*/ 18 h 47"/>
                  <a:gd name="T36" fmla="*/ 28 w 54"/>
                  <a:gd name="T37" fmla="*/ 10 h 47"/>
                  <a:gd name="T38" fmla="*/ 33 w 54"/>
                  <a:gd name="T39" fmla="*/ 5 h 47"/>
                  <a:gd name="T40" fmla="*/ 39 w 54"/>
                  <a:gd name="T41" fmla="*/ 0 h 47"/>
                  <a:gd name="T42" fmla="*/ 49 w 54"/>
                  <a:gd name="T43" fmla="*/ 2 h 47"/>
                  <a:gd name="T44" fmla="*/ 59 w 54"/>
                  <a:gd name="T45" fmla="*/ 7 h 47"/>
                  <a:gd name="T46" fmla="*/ 67 w 54"/>
                  <a:gd name="T47" fmla="*/ 10 h 47"/>
                  <a:gd name="T48" fmla="*/ 77 w 54"/>
                  <a:gd name="T49" fmla="*/ 13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47"/>
                  <a:gd name="T77" fmla="*/ 54 w 54"/>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47">
                    <a:moveTo>
                      <a:pt x="47" y="8"/>
                    </a:moveTo>
                    <a:lnTo>
                      <a:pt x="49" y="12"/>
                    </a:lnTo>
                    <a:lnTo>
                      <a:pt x="51" y="17"/>
                    </a:lnTo>
                    <a:lnTo>
                      <a:pt x="52" y="22"/>
                    </a:lnTo>
                    <a:lnTo>
                      <a:pt x="54" y="27"/>
                    </a:lnTo>
                    <a:lnTo>
                      <a:pt x="49" y="31"/>
                    </a:lnTo>
                    <a:lnTo>
                      <a:pt x="46" y="36"/>
                    </a:lnTo>
                    <a:lnTo>
                      <a:pt x="41" y="43"/>
                    </a:lnTo>
                    <a:lnTo>
                      <a:pt x="36" y="47"/>
                    </a:lnTo>
                    <a:lnTo>
                      <a:pt x="28" y="44"/>
                    </a:lnTo>
                    <a:lnTo>
                      <a:pt x="19" y="39"/>
                    </a:lnTo>
                    <a:lnTo>
                      <a:pt x="9" y="36"/>
                    </a:lnTo>
                    <a:lnTo>
                      <a:pt x="0" y="33"/>
                    </a:lnTo>
                    <a:lnTo>
                      <a:pt x="3" y="28"/>
                    </a:lnTo>
                    <a:lnTo>
                      <a:pt x="6" y="23"/>
                    </a:lnTo>
                    <a:lnTo>
                      <a:pt x="8" y="19"/>
                    </a:lnTo>
                    <a:lnTo>
                      <a:pt x="11" y="14"/>
                    </a:lnTo>
                    <a:lnTo>
                      <a:pt x="14" y="11"/>
                    </a:lnTo>
                    <a:lnTo>
                      <a:pt x="17" y="6"/>
                    </a:lnTo>
                    <a:lnTo>
                      <a:pt x="20" y="3"/>
                    </a:lnTo>
                    <a:lnTo>
                      <a:pt x="24" y="0"/>
                    </a:lnTo>
                    <a:lnTo>
                      <a:pt x="30" y="1"/>
                    </a:lnTo>
                    <a:lnTo>
                      <a:pt x="36" y="4"/>
                    </a:lnTo>
                    <a:lnTo>
                      <a:pt x="41" y="6"/>
                    </a:lnTo>
                    <a:lnTo>
                      <a:pt x="47" y="8"/>
                    </a:lnTo>
                    <a:close/>
                  </a:path>
                </a:pathLst>
              </a:custGeom>
              <a:solidFill>
                <a:srgbClr val="AFBCED"/>
              </a:solidFill>
              <a:ln w="9525">
                <a:noFill/>
                <a:round/>
                <a:headEnd/>
                <a:tailEnd/>
              </a:ln>
            </p:spPr>
            <p:txBody>
              <a:bodyPr/>
              <a:lstStyle/>
              <a:p>
                <a:endParaRPr lang="en-US" sz="1725"/>
              </a:p>
            </p:txBody>
          </p:sp>
          <p:sp>
            <p:nvSpPr>
              <p:cNvPr id="5228" name="Freeform 536"/>
              <p:cNvSpPr>
                <a:spLocks/>
              </p:cNvSpPr>
              <p:nvPr/>
            </p:nvSpPr>
            <p:spPr bwMode="auto">
              <a:xfrm>
                <a:off x="1825" y="2598"/>
                <a:ext cx="31" cy="64"/>
              </a:xfrm>
              <a:custGeom>
                <a:avLst/>
                <a:gdLst>
                  <a:gd name="T0" fmla="*/ 0 w 19"/>
                  <a:gd name="T1" fmla="*/ 23 h 39"/>
                  <a:gd name="T2" fmla="*/ 0 w 19"/>
                  <a:gd name="T3" fmla="*/ 33 h 39"/>
                  <a:gd name="T4" fmla="*/ 0 w 19"/>
                  <a:gd name="T5" fmla="*/ 44 h 39"/>
                  <a:gd name="T6" fmla="*/ 0 w 19"/>
                  <a:gd name="T7" fmla="*/ 54 h 39"/>
                  <a:gd name="T8" fmla="*/ 2 w 19"/>
                  <a:gd name="T9" fmla="*/ 64 h 39"/>
                  <a:gd name="T10" fmla="*/ 10 w 19"/>
                  <a:gd name="T11" fmla="*/ 57 h 39"/>
                  <a:gd name="T12" fmla="*/ 18 w 19"/>
                  <a:gd name="T13" fmla="*/ 46 h 39"/>
                  <a:gd name="T14" fmla="*/ 23 w 19"/>
                  <a:gd name="T15" fmla="*/ 38 h 39"/>
                  <a:gd name="T16" fmla="*/ 31 w 19"/>
                  <a:gd name="T17" fmla="*/ 31 h 39"/>
                  <a:gd name="T18" fmla="*/ 28 w 19"/>
                  <a:gd name="T19" fmla="*/ 23 h 39"/>
                  <a:gd name="T20" fmla="*/ 26 w 19"/>
                  <a:gd name="T21" fmla="*/ 15 h 39"/>
                  <a:gd name="T22" fmla="*/ 20 w 19"/>
                  <a:gd name="T23" fmla="*/ 7 h 39"/>
                  <a:gd name="T24" fmla="*/ 18 w 19"/>
                  <a:gd name="T25" fmla="*/ 0 h 39"/>
                  <a:gd name="T26" fmla="*/ 13 w 19"/>
                  <a:gd name="T27" fmla="*/ 5 h 39"/>
                  <a:gd name="T28" fmla="*/ 10 w 19"/>
                  <a:gd name="T29" fmla="*/ 10 h 39"/>
                  <a:gd name="T30" fmla="*/ 5 w 19"/>
                  <a:gd name="T31" fmla="*/ 18 h 39"/>
                  <a:gd name="T32" fmla="*/ 0 w 19"/>
                  <a:gd name="T33" fmla="*/ 23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9"/>
                  <a:gd name="T53" fmla="*/ 19 w 1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9">
                    <a:moveTo>
                      <a:pt x="0" y="14"/>
                    </a:moveTo>
                    <a:lnTo>
                      <a:pt x="0" y="20"/>
                    </a:lnTo>
                    <a:lnTo>
                      <a:pt x="0" y="27"/>
                    </a:lnTo>
                    <a:lnTo>
                      <a:pt x="0" y="33"/>
                    </a:lnTo>
                    <a:lnTo>
                      <a:pt x="1" y="39"/>
                    </a:lnTo>
                    <a:lnTo>
                      <a:pt x="6" y="35"/>
                    </a:lnTo>
                    <a:lnTo>
                      <a:pt x="11" y="28"/>
                    </a:lnTo>
                    <a:lnTo>
                      <a:pt x="14" y="23"/>
                    </a:lnTo>
                    <a:lnTo>
                      <a:pt x="19" y="19"/>
                    </a:lnTo>
                    <a:lnTo>
                      <a:pt x="17" y="14"/>
                    </a:lnTo>
                    <a:lnTo>
                      <a:pt x="16" y="9"/>
                    </a:lnTo>
                    <a:lnTo>
                      <a:pt x="12" y="4"/>
                    </a:lnTo>
                    <a:lnTo>
                      <a:pt x="11" y="0"/>
                    </a:lnTo>
                    <a:lnTo>
                      <a:pt x="8"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229" name="Freeform 537"/>
              <p:cNvSpPr>
                <a:spLocks/>
              </p:cNvSpPr>
              <p:nvPr/>
            </p:nvSpPr>
            <p:spPr bwMode="auto">
              <a:xfrm>
                <a:off x="1786" y="2585"/>
                <a:ext cx="59" cy="38"/>
              </a:xfrm>
              <a:custGeom>
                <a:avLst/>
                <a:gdLst>
                  <a:gd name="T0" fmla="*/ 59 w 36"/>
                  <a:gd name="T1" fmla="*/ 13 h 23"/>
                  <a:gd name="T2" fmla="*/ 54 w 36"/>
                  <a:gd name="T3" fmla="*/ 20 h 23"/>
                  <a:gd name="T4" fmla="*/ 49 w 36"/>
                  <a:gd name="T5" fmla="*/ 26 h 23"/>
                  <a:gd name="T6" fmla="*/ 44 w 36"/>
                  <a:gd name="T7" fmla="*/ 33 h 23"/>
                  <a:gd name="T8" fmla="*/ 39 w 36"/>
                  <a:gd name="T9" fmla="*/ 38 h 23"/>
                  <a:gd name="T10" fmla="*/ 28 w 36"/>
                  <a:gd name="T11" fmla="*/ 33 h 23"/>
                  <a:gd name="T12" fmla="*/ 21 w 36"/>
                  <a:gd name="T13" fmla="*/ 31 h 23"/>
                  <a:gd name="T14" fmla="*/ 10 w 36"/>
                  <a:gd name="T15" fmla="*/ 26 h 23"/>
                  <a:gd name="T16" fmla="*/ 0 w 36"/>
                  <a:gd name="T17" fmla="*/ 23 h 23"/>
                  <a:gd name="T18" fmla="*/ 5 w 36"/>
                  <a:gd name="T19" fmla="*/ 18 h 23"/>
                  <a:gd name="T20" fmla="*/ 10 w 36"/>
                  <a:gd name="T21" fmla="*/ 10 h 23"/>
                  <a:gd name="T22" fmla="*/ 15 w 36"/>
                  <a:gd name="T23" fmla="*/ 5 h 23"/>
                  <a:gd name="T24" fmla="*/ 21 w 36"/>
                  <a:gd name="T25" fmla="*/ 0 h 23"/>
                  <a:gd name="T26" fmla="*/ 31 w 36"/>
                  <a:gd name="T27" fmla="*/ 2 h 23"/>
                  <a:gd name="T28" fmla="*/ 41 w 36"/>
                  <a:gd name="T29" fmla="*/ 7 h 23"/>
                  <a:gd name="T30" fmla="*/ 49 w 36"/>
                  <a:gd name="T31" fmla="*/ 10 h 23"/>
                  <a:gd name="T32" fmla="*/ 59 w 36"/>
                  <a:gd name="T33" fmla="*/ 1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3"/>
                  <a:gd name="T53" fmla="*/ 36 w 3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3">
                    <a:moveTo>
                      <a:pt x="36" y="8"/>
                    </a:moveTo>
                    <a:lnTo>
                      <a:pt x="33" y="12"/>
                    </a:lnTo>
                    <a:lnTo>
                      <a:pt x="30" y="16"/>
                    </a:lnTo>
                    <a:lnTo>
                      <a:pt x="27" y="20"/>
                    </a:lnTo>
                    <a:lnTo>
                      <a:pt x="24" y="23"/>
                    </a:lnTo>
                    <a:lnTo>
                      <a:pt x="17" y="20"/>
                    </a:lnTo>
                    <a:lnTo>
                      <a:pt x="13" y="19"/>
                    </a:lnTo>
                    <a:lnTo>
                      <a:pt x="6" y="16"/>
                    </a:lnTo>
                    <a:lnTo>
                      <a:pt x="0" y="14"/>
                    </a:lnTo>
                    <a:lnTo>
                      <a:pt x="3" y="11"/>
                    </a:lnTo>
                    <a:lnTo>
                      <a:pt x="6" y="6"/>
                    </a:lnTo>
                    <a:lnTo>
                      <a:pt x="9" y="3"/>
                    </a:lnTo>
                    <a:lnTo>
                      <a:pt x="13" y="0"/>
                    </a:lnTo>
                    <a:lnTo>
                      <a:pt x="19" y="1"/>
                    </a:lnTo>
                    <a:lnTo>
                      <a:pt x="25" y="4"/>
                    </a:lnTo>
                    <a:lnTo>
                      <a:pt x="30" y="6"/>
                    </a:lnTo>
                    <a:lnTo>
                      <a:pt x="36" y="8"/>
                    </a:lnTo>
                    <a:close/>
                  </a:path>
                </a:pathLst>
              </a:custGeom>
              <a:solidFill>
                <a:srgbClr val="D1D8F4"/>
              </a:solidFill>
              <a:ln w="9525">
                <a:noFill/>
                <a:round/>
                <a:headEnd/>
                <a:tailEnd/>
              </a:ln>
            </p:spPr>
            <p:txBody>
              <a:bodyPr/>
              <a:lstStyle/>
              <a:p>
                <a:endParaRPr lang="en-US" sz="1725"/>
              </a:p>
            </p:txBody>
          </p:sp>
          <p:sp>
            <p:nvSpPr>
              <p:cNvPr id="5230" name="Freeform 538"/>
              <p:cNvSpPr>
                <a:spLocks/>
              </p:cNvSpPr>
              <p:nvPr/>
            </p:nvSpPr>
            <p:spPr bwMode="auto">
              <a:xfrm>
                <a:off x="1649" y="2600"/>
                <a:ext cx="168" cy="118"/>
              </a:xfrm>
              <a:custGeom>
                <a:avLst/>
                <a:gdLst>
                  <a:gd name="T0" fmla="*/ 155 w 103"/>
                  <a:gd name="T1" fmla="*/ 43 h 72"/>
                  <a:gd name="T2" fmla="*/ 158 w 103"/>
                  <a:gd name="T3" fmla="*/ 49 h 72"/>
                  <a:gd name="T4" fmla="*/ 163 w 103"/>
                  <a:gd name="T5" fmla="*/ 57 h 72"/>
                  <a:gd name="T6" fmla="*/ 165 w 103"/>
                  <a:gd name="T7" fmla="*/ 69 h 72"/>
                  <a:gd name="T8" fmla="*/ 168 w 103"/>
                  <a:gd name="T9" fmla="*/ 75 h 72"/>
                  <a:gd name="T10" fmla="*/ 160 w 103"/>
                  <a:gd name="T11" fmla="*/ 87 h 72"/>
                  <a:gd name="T12" fmla="*/ 152 w 103"/>
                  <a:gd name="T13" fmla="*/ 97 h 72"/>
                  <a:gd name="T14" fmla="*/ 145 w 103"/>
                  <a:gd name="T15" fmla="*/ 107 h 72"/>
                  <a:gd name="T16" fmla="*/ 137 w 103"/>
                  <a:gd name="T17" fmla="*/ 118 h 72"/>
                  <a:gd name="T18" fmla="*/ 119 w 103"/>
                  <a:gd name="T19" fmla="*/ 113 h 72"/>
                  <a:gd name="T20" fmla="*/ 103 w 103"/>
                  <a:gd name="T21" fmla="*/ 105 h 72"/>
                  <a:gd name="T22" fmla="*/ 85 w 103"/>
                  <a:gd name="T23" fmla="*/ 100 h 72"/>
                  <a:gd name="T24" fmla="*/ 70 w 103"/>
                  <a:gd name="T25" fmla="*/ 93 h 72"/>
                  <a:gd name="T26" fmla="*/ 70 w 103"/>
                  <a:gd name="T27" fmla="*/ 93 h 72"/>
                  <a:gd name="T28" fmla="*/ 0 w 103"/>
                  <a:gd name="T29" fmla="*/ 69 h 72"/>
                  <a:gd name="T30" fmla="*/ 20 w 103"/>
                  <a:gd name="T31" fmla="*/ 30 h 72"/>
                  <a:gd name="T32" fmla="*/ 41 w 103"/>
                  <a:gd name="T33" fmla="*/ 0 h 72"/>
                  <a:gd name="T34" fmla="*/ 59 w 103"/>
                  <a:gd name="T35" fmla="*/ 8 h 72"/>
                  <a:gd name="T36" fmla="*/ 75 w 103"/>
                  <a:gd name="T37" fmla="*/ 13 h 72"/>
                  <a:gd name="T38" fmla="*/ 88 w 103"/>
                  <a:gd name="T39" fmla="*/ 18 h 72"/>
                  <a:gd name="T40" fmla="*/ 101 w 103"/>
                  <a:gd name="T41" fmla="*/ 21 h 72"/>
                  <a:gd name="T42" fmla="*/ 111 w 103"/>
                  <a:gd name="T43" fmla="*/ 26 h 72"/>
                  <a:gd name="T44" fmla="*/ 124 w 103"/>
                  <a:gd name="T45" fmla="*/ 31 h 72"/>
                  <a:gd name="T46" fmla="*/ 137 w 103"/>
                  <a:gd name="T47" fmla="*/ 36 h 72"/>
                  <a:gd name="T48" fmla="*/ 155 w 103"/>
                  <a:gd name="T49" fmla="*/ 43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72"/>
                  <a:gd name="T77" fmla="*/ 103 w 103"/>
                  <a:gd name="T78" fmla="*/ 72 h 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72">
                    <a:moveTo>
                      <a:pt x="95" y="26"/>
                    </a:moveTo>
                    <a:lnTo>
                      <a:pt x="97" y="30"/>
                    </a:lnTo>
                    <a:lnTo>
                      <a:pt x="100" y="35"/>
                    </a:lnTo>
                    <a:lnTo>
                      <a:pt x="101" y="42"/>
                    </a:lnTo>
                    <a:lnTo>
                      <a:pt x="103" y="46"/>
                    </a:lnTo>
                    <a:lnTo>
                      <a:pt x="98" y="53"/>
                    </a:lnTo>
                    <a:lnTo>
                      <a:pt x="93" y="59"/>
                    </a:lnTo>
                    <a:lnTo>
                      <a:pt x="89" y="65"/>
                    </a:lnTo>
                    <a:lnTo>
                      <a:pt x="84" y="72"/>
                    </a:lnTo>
                    <a:lnTo>
                      <a:pt x="73" y="69"/>
                    </a:lnTo>
                    <a:lnTo>
                      <a:pt x="63" y="64"/>
                    </a:lnTo>
                    <a:lnTo>
                      <a:pt x="52" y="61"/>
                    </a:lnTo>
                    <a:lnTo>
                      <a:pt x="43" y="57"/>
                    </a:lnTo>
                    <a:lnTo>
                      <a:pt x="0" y="42"/>
                    </a:lnTo>
                    <a:lnTo>
                      <a:pt x="12" y="18"/>
                    </a:lnTo>
                    <a:lnTo>
                      <a:pt x="25" y="0"/>
                    </a:lnTo>
                    <a:lnTo>
                      <a:pt x="36" y="5"/>
                    </a:lnTo>
                    <a:lnTo>
                      <a:pt x="46" y="8"/>
                    </a:lnTo>
                    <a:lnTo>
                      <a:pt x="54" y="11"/>
                    </a:lnTo>
                    <a:lnTo>
                      <a:pt x="62" y="13"/>
                    </a:lnTo>
                    <a:lnTo>
                      <a:pt x="68" y="16"/>
                    </a:lnTo>
                    <a:lnTo>
                      <a:pt x="76" y="19"/>
                    </a:lnTo>
                    <a:lnTo>
                      <a:pt x="84" y="22"/>
                    </a:lnTo>
                    <a:lnTo>
                      <a:pt x="95" y="26"/>
                    </a:lnTo>
                    <a:close/>
                  </a:path>
                </a:pathLst>
              </a:custGeom>
              <a:solidFill>
                <a:srgbClr val="000000"/>
              </a:solidFill>
              <a:ln w="9525">
                <a:noFill/>
                <a:round/>
                <a:headEnd/>
                <a:tailEnd/>
              </a:ln>
            </p:spPr>
            <p:txBody>
              <a:bodyPr/>
              <a:lstStyle/>
              <a:p>
                <a:endParaRPr lang="en-US" sz="1725"/>
              </a:p>
            </p:txBody>
          </p:sp>
          <p:sp>
            <p:nvSpPr>
              <p:cNvPr id="5231" name="Freeform 539"/>
              <p:cNvSpPr>
                <a:spLocks/>
              </p:cNvSpPr>
              <p:nvPr/>
            </p:nvSpPr>
            <p:spPr bwMode="auto">
              <a:xfrm>
                <a:off x="1655" y="2608"/>
                <a:ext cx="157" cy="105"/>
              </a:xfrm>
              <a:custGeom>
                <a:avLst/>
                <a:gdLst>
                  <a:gd name="T0" fmla="*/ 146 w 96"/>
                  <a:gd name="T1" fmla="*/ 39 h 64"/>
                  <a:gd name="T2" fmla="*/ 149 w 96"/>
                  <a:gd name="T3" fmla="*/ 44 h 64"/>
                  <a:gd name="T4" fmla="*/ 152 w 96"/>
                  <a:gd name="T5" fmla="*/ 53 h 64"/>
                  <a:gd name="T6" fmla="*/ 154 w 96"/>
                  <a:gd name="T7" fmla="*/ 61 h 64"/>
                  <a:gd name="T8" fmla="*/ 157 w 96"/>
                  <a:gd name="T9" fmla="*/ 67 h 64"/>
                  <a:gd name="T10" fmla="*/ 149 w 96"/>
                  <a:gd name="T11" fmla="*/ 79 h 64"/>
                  <a:gd name="T12" fmla="*/ 141 w 96"/>
                  <a:gd name="T13" fmla="*/ 85 h 64"/>
                  <a:gd name="T14" fmla="*/ 132 w 96"/>
                  <a:gd name="T15" fmla="*/ 94 h 64"/>
                  <a:gd name="T16" fmla="*/ 128 w 96"/>
                  <a:gd name="T17" fmla="*/ 105 h 64"/>
                  <a:gd name="T18" fmla="*/ 113 w 96"/>
                  <a:gd name="T19" fmla="*/ 98 h 64"/>
                  <a:gd name="T20" fmla="*/ 100 w 96"/>
                  <a:gd name="T21" fmla="*/ 92 h 64"/>
                  <a:gd name="T22" fmla="*/ 83 w 96"/>
                  <a:gd name="T23" fmla="*/ 85 h 64"/>
                  <a:gd name="T24" fmla="*/ 69 w 96"/>
                  <a:gd name="T25" fmla="*/ 80 h 64"/>
                  <a:gd name="T26" fmla="*/ 69 w 96"/>
                  <a:gd name="T27" fmla="*/ 80 h 64"/>
                  <a:gd name="T28" fmla="*/ 0 w 96"/>
                  <a:gd name="T29" fmla="*/ 57 h 64"/>
                  <a:gd name="T30" fmla="*/ 16 w 96"/>
                  <a:gd name="T31" fmla="*/ 26 h 64"/>
                  <a:gd name="T32" fmla="*/ 38 w 96"/>
                  <a:gd name="T33" fmla="*/ 0 h 64"/>
                  <a:gd name="T34" fmla="*/ 146 w 96"/>
                  <a:gd name="T35" fmla="*/ 39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64"/>
                  <a:gd name="T56" fmla="*/ 96 w 96"/>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64">
                    <a:moveTo>
                      <a:pt x="89" y="24"/>
                    </a:moveTo>
                    <a:lnTo>
                      <a:pt x="91" y="27"/>
                    </a:lnTo>
                    <a:lnTo>
                      <a:pt x="93" y="32"/>
                    </a:lnTo>
                    <a:lnTo>
                      <a:pt x="94" y="37"/>
                    </a:lnTo>
                    <a:lnTo>
                      <a:pt x="96" y="41"/>
                    </a:lnTo>
                    <a:lnTo>
                      <a:pt x="91" y="48"/>
                    </a:lnTo>
                    <a:lnTo>
                      <a:pt x="86" y="52"/>
                    </a:lnTo>
                    <a:lnTo>
                      <a:pt x="81" y="57"/>
                    </a:lnTo>
                    <a:lnTo>
                      <a:pt x="78" y="64"/>
                    </a:lnTo>
                    <a:lnTo>
                      <a:pt x="69" y="60"/>
                    </a:lnTo>
                    <a:lnTo>
                      <a:pt x="61" y="56"/>
                    </a:lnTo>
                    <a:lnTo>
                      <a:pt x="51" y="52"/>
                    </a:lnTo>
                    <a:lnTo>
                      <a:pt x="42" y="49"/>
                    </a:lnTo>
                    <a:lnTo>
                      <a:pt x="0" y="35"/>
                    </a:lnTo>
                    <a:lnTo>
                      <a:pt x="10" y="16"/>
                    </a:lnTo>
                    <a:lnTo>
                      <a:pt x="23" y="0"/>
                    </a:lnTo>
                    <a:lnTo>
                      <a:pt x="89" y="24"/>
                    </a:lnTo>
                    <a:close/>
                  </a:path>
                </a:pathLst>
              </a:custGeom>
              <a:solidFill>
                <a:srgbClr val="AFBCED"/>
              </a:solidFill>
              <a:ln w="9525">
                <a:noFill/>
                <a:round/>
                <a:headEnd/>
                <a:tailEnd/>
              </a:ln>
            </p:spPr>
            <p:txBody>
              <a:bodyPr/>
              <a:lstStyle/>
              <a:p>
                <a:endParaRPr lang="en-US" sz="1725"/>
              </a:p>
            </p:txBody>
          </p:sp>
          <p:sp>
            <p:nvSpPr>
              <p:cNvPr id="5232" name="Freeform 540"/>
              <p:cNvSpPr>
                <a:spLocks/>
              </p:cNvSpPr>
              <p:nvPr/>
            </p:nvSpPr>
            <p:spPr bwMode="auto">
              <a:xfrm>
                <a:off x="1781" y="2647"/>
                <a:ext cx="31" cy="66"/>
              </a:xfrm>
              <a:custGeom>
                <a:avLst/>
                <a:gdLst>
                  <a:gd name="T0" fmla="*/ 0 w 19"/>
                  <a:gd name="T1" fmla="*/ 23 h 40"/>
                  <a:gd name="T2" fmla="*/ 0 w 19"/>
                  <a:gd name="T3" fmla="*/ 33 h 40"/>
                  <a:gd name="T4" fmla="*/ 2 w 19"/>
                  <a:gd name="T5" fmla="*/ 45 h 40"/>
                  <a:gd name="T6" fmla="*/ 2 w 19"/>
                  <a:gd name="T7" fmla="*/ 54 h 40"/>
                  <a:gd name="T8" fmla="*/ 2 w 19"/>
                  <a:gd name="T9" fmla="*/ 66 h 40"/>
                  <a:gd name="T10" fmla="*/ 7 w 19"/>
                  <a:gd name="T11" fmla="*/ 54 h 40"/>
                  <a:gd name="T12" fmla="*/ 15 w 19"/>
                  <a:gd name="T13" fmla="*/ 46 h 40"/>
                  <a:gd name="T14" fmla="*/ 23 w 19"/>
                  <a:gd name="T15" fmla="*/ 40 h 40"/>
                  <a:gd name="T16" fmla="*/ 31 w 19"/>
                  <a:gd name="T17" fmla="*/ 28 h 40"/>
                  <a:gd name="T18" fmla="*/ 28 w 19"/>
                  <a:gd name="T19" fmla="*/ 21 h 40"/>
                  <a:gd name="T20" fmla="*/ 26 w 19"/>
                  <a:gd name="T21" fmla="*/ 13 h 40"/>
                  <a:gd name="T22" fmla="*/ 23 w 19"/>
                  <a:gd name="T23" fmla="*/ 8 h 40"/>
                  <a:gd name="T24" fmla="*/ 20 w 19"/>
                  <a:gd name="T25" fmla="*/ 0 h 40"/>
                  <a:gd name="T26" fmla="*/ 15 w 19"/>
                  <a:gd name="T27" fmla="*/ 5 h 40"/>
                  <a:gd name="T28" fmla="*/ 10 w 19"/>
                  <a:gd name="T29" fmla="*/ 10 h 40"/>
                  <a:gd name="T30" fmla="*/ 5 w 19"/>
                  <a:gd name="T31" fmla="*/ 18 h 40"/>
                  <a:gd name="T32" fmla="*/ 0 w 19"/>
                  <a:gd name="T33" fmla="*/ 2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40"/>
                  <a:gd name="T53" fmla="*/ 19 w 1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40">
                    <a:moveTo>
                      <a:pt x="0" y="14"/>
                    </a:moveTo>
                    <a:lnTo>
                      <a:pt x="0" y="20"/>
                    </a:lnTo>
                    <a:lnTo>
                      <a:pt x="1" y="27"/>
                    </a:lnTo>
                    <a:lnTo>
                      <a:pt x="1" y="33"/>
                    </a:lnTo>
                    <a:lnTo>
                      <a:pt x="1" y="40"/>
                    </a:lnTo>
                    <a:lnTo>
                      <a:pt x="4" y="33"/>
                    </a:lnTo>
                    <a:lnTo>
                      <a:pt x="9" y="28"/>
                    </a:lnTo>
                    <a:lnTo>
                      <a:pt x="14" y="24"/>
                    </a:lnTo>
                    <a:lnTo>
                      <a:pt x="19" y="17"/>
                    </a:lnTo>
                    <a:lnTo>
                      <a:pt x="17" y="13"/>
                    </a:lnTo>
                    <a:lnTo>
                      <a:pt x="16" y="8"/>
                    </a:lnTo>
                    <a:lnTo>
                      <a:pt x="14" y="5"/>
                    </a:lnTo>
                    <a:lnTo>
                      <a:pt x="12" y="0"/>
                    </a:lnTo>
                    <a:lnTo>
                      <a:pt x="9"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233" name="Freeform 541"/>
              <p:cNvSpPr>
                <a:spLocks/>
              </p:cNvSpPr>
              <p:nvPr/>
            </p:nvSpPr>
            <p:spPr bwMode="auto">
              <a:xfrm>
                <a:off x="1672" y="2608"/>
                <a:ext cx="129" cy="65"/>
              </a:xfrm>
              <a:custGeom>
                <a:avLst/>
                <a:gdLst>
                  <a:gd name="T0" fmla="*/ 129 w 79"/>
                  <a:gd name="T1" fmla="*/ 39 h 40"/>
                  <a:gd name="T2" fmla="*/ 124 w 79"/>
                  <a:gd name="T3" fmla="*/ 44 h 40"/>
                  <a:gd name="T4" fmla="*/ 119 w 79"/>
                  <a:gd name="T5" fmla="*/ 52 h 40"/>
                  <a:gd name="T6" fmla="*/ 114 w 79"/>
                  <a:gd name="T7" fmla="*/ 57 h 40"/>
                  <a:gd name="T8" fmla="*/ 109 w 79"/>
                  <a:gd name="T9" fmla="*/ 65 h 40"/>
                  <a:gd name="T10" fmla="*/ 98 w 79"/>
                  <a:gd name="T11" fmla="*/ 60 h 40"/>
                  <a:gd name="T12" fmla="*/ 91 w 79"/>
                  <a:gd name="T13" fmla="*/ 57 h 40"/>
                  <a:gd name="T14" fmla="*/ 83 w 79"/>
                  <a:gd name="T15" fmla="*/ 52 h 40"/>
                  <a:gd name="T16" fmla="*/ 72 w 79"/>
                  <a:gd name="T17" fmla="*/ 49 h 40"/>
                  <a:gd name="T18" fmla="*/ 72 w 79"/>
                  <a:gd name="T19" fmla="*/ 49 h 40"/>
                  <a:gd name="T20" fmla="*/ 0 w 79"/>
                  <a:gd name="T21" fmla="*/ 26 h 40"/>
                  <a:gd name="T22" fmla="*/ 21 w 79"/>
                  <a:gd name="T23" fmla="*/ 0 h 40"/>
                  <a:gd name="T24" fmla="*/ 88 w 79"/>
                  <a:gd name="T25" fmla="*/ 23 h 40"/>
                  <a:gd name="T26" fmla="*/ 88 w 79"/>
                  <a:gd name="T27" fmla="*/ 23 h 40"/>
                  <a:gd name="T28" fmla="*/ 98 w 79"/>
                  <a:gd name="T29" fmla="*/ 26 h 40"/>
                  <a:gd name="T30" fmla="*/ 109 w 79"/>
                  <a:gd name="T31" fmla="*/ 31 h 40"/>
                  <a:gd name="T32" fmla="*/ 119 w 79"/>
                  <a:gd name="T33" fmla="*/ 34 h 40"/>
                  <a:gd name="T34" fmla="*/ 129 w 79"/>
                  <a:gd name="T35" fmla="*/ 39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
                  <a:gd name="T55" fmla="*/ 0 h 40"/>
                  <a:gd name="T56" fmla="*/ 79 w 79"/>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 h="40">
                    <a:moveTo>
                      <a:pt x="79" y="24"/>
                    </a:moveTo>
                    <a:lnTo>
                      <a:pt x="76" y="27"/>
                    </a:lnTo>
                    <a:lnTo>
                      <a:pt x="73" y="32"/>
                    </a:lnTo>
                    <a:lnTo>
                      <a:pt x="70" y="35"/>
                    </a:lnTo>
                    <a:lnTo>
                      <a:pt x="67" y="40"/>
                    </a:lnTo>
                    <a:lnTo>
                      <a:pt x="60" y="37"/>
                    </a:lnTo>
                    <a:lnTo>
                      <a:pt x="56" y="35"/>
                    </a:lnTo>
                    <a:lnTo>
                      <a:pt x="51" y="32"/>
                    </a:lnTo>
                    <a:lnTo>
                      <a:pt x="44" y="30"/>
                    </a:lnTo>
                    <a:lnTo>
                      <a:pt x="0" y="16"/>
                    </a:lnTo>
                    <a:lnTo>
                      <a:pt x="13" y="0"/>
                    </a:lnTo>
                    <a:lnTo>
                      <a:pt x="54" y="14"/>
                    </a:lnTo>
                    <a:lnTo>
                      <a:pt x="60" y="16"/>
                    </a:lnTo>
                    <a:lnTo>
                      <a:pt x="67" y="19"/>
                    </a:lnTo>
                    <a:lnTo>
                      <a:pt x="73" y="21"/>
                    </a:lnTo>
                    <a:lnTo>
                      <a:pt x="79" y="24"/>
                    </a:lnTo>
                    <a:close/>
                  </a:path>
                </a:pathLst>
              </a:custGeom>
              <a:solidFill>
                <a:srgbClr val="D1D8F4"/>
              </a:solidFill>
              <a:ln w="9525">
                <a:noFill/>
                <a:round/>
                <a:headEnd/>
                <a:tailEnd/>
              </a:ln>
            </p:spPr>
            <p:txBody>
              <a:bodyPr/>
              <a:lstStyle/>
              <a:p>
                <a:endParaRPr lang="en-US" sz="1725"/>
              </a:p>
            </p:txBody>
          </p:sp>
          <p:sp>
            <p:nvSpPr>
              <p:cNvPr id="5234" name="Freeform 542"/>
              <p:cNvSpPr>
                <a:spLocks/>
              </p:cNvSpPr>
              <p:nvPr/>
            </p:nvSpPr>
            <p:spPr bwMode="auto">
              <a:xfrm>
                <a:off x="1606" y="2649"/>
                <a:ext cx="170" cy="118"/>
              </a:xfrm>
              <a:custGeom>
                <a:avLst/>
                <a:gdLst>
                  <a:gd name="T0" fmla="*/ 159 w 104"/>
                  <a:gd name="T1" fmla="*/ 43 h 72"/>
                  <a:gd name="T2" fmla="*/ 162 w 104"/>
                  <a:gd name="T3" fmla="*/ 51 h 72"/>
                  <a:gd name="T4" fmla="*/ 163 w 104"/>
                  <a:gd name="T5" fmla="*/ 57 h 72"/>
                  <a:gd name="T6" fmla="*/ 167 w 104"/>
                  <a:gd name="T7" fmla="*/ 66 h 72"/>
                  <a:gd name="T8" fmla="*/ 170 w 104"/>
                  <a:gd name="T9" fmla="*/ 75 h 72"/>
                  <a:gd name="T10" fmla="*/ 162 w 104"/>
                  <a:gd name="T11" fmla="*/ 87 h 72"/>
                  <a:gd name="T12" fmla="*/ 154 w 104"/>
                  <a:gd name="T13" fmla="*/ 97 h 72"/>
                  <a:gd name="T14" fmla="*/ 145 w 104"/>
                  <a:gd name="T15" fmla="*/ 108 h 72"/>
                  <a:gd name="T16" fmla="*/ 137 w 104"/>
                  <a:gd name="T17" fmla="*/ 118 h 72"/>
                  <a:gd name="T18" fmla="*/ 123 w 104"/>
                  <a:gd name="T19" fmla="*/ 113 h 72"/>
                  <a:gd name="T20" fmla="*/ 106 w 104"/>
                  <a:gd name="T21" fmla="*/ 105 h 72"/>
                  <a:gd name="T22" fmla="*/ 88 w 104"/>
                  <a:gd name="T23" fmla="*/ 100 h 72"/>
                  <a:gd name="T24" fmla="*/ 74 w 104"/>
                  <a:gd name="T25" fmla="*/ 92 h 72"/>
                  <a:gd name="T26" fmla="*/ 70 w 104"/>
                  <a:gd name="T27" fmla="*/ 95 h 72"/>
                  <a:gd name="T28" fmla="*/ 0 w 104"/>
                  <a:gd name="T29" fmla="*/ 69 h 72"/>
                  <a:gd name="T30" fmla="*/ 21 w 104"/>
                  <a:gd name="T31" fmla="*/ 30 h 72"/>
                  <a:gd name="T32" fmla="*/ 44 w 104"/>
                  <a:gd name="T33" fmla="*/ 0 h 72"/>
                  <a:gd name="T34" fmla="*/ 62 w 104"/>
                  <a:gd name="T35" fmla="*/ 8 h 72"/>
                  <a:gd name="T36" fmla="*/ 78 w 104"/>
                  <a:gd name="T37" fmla="*/ 13 h 72"/>
                  <a:gd name="T38" fmla="*/ 92 w 104"/>
                  <a:gd name="T39" fmla="*/ 16 h 72"/>
                  <a:gd name="T40" fmla="*/ 101 w 104"/>
                  <a:gd name="T41" fmla="*/ 21 h 72"/>
                  <a:gd name="T42" fmla="*/ 114 w 104"/>
                  <a:gd name="T43" fmla="*/ 26 h 72"/>
                  <a:gd name="T44" fmla="*/ 128 w 104"/>
                  <a:gd name="T45" fmla="*/ 30 h 72"/>
                  <a:gd name="T46" fmla="*/ 141 w 104"/>
                  <a:gd name="T47" fmla="*/ 34 h 72"/>
                  <a:gd name="T48" fmla="*/ 159 w 104"/>
                  <a:gd name="T49" fmla="*/ 43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4"/>
                  <a:gd name="T76" fmla="*/ 0 h 72"/>
                  <a:gd name="T77" fmla="*/ 104 w 104"/>
                  <a:gd name="T78" fmla="*/ 72 h 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4" h="72">
                    <a:moveTo>
                      <a:pt x="97" y="26"/>
                    </a:moveTo>
                    <a:lnTo>
                      <a:pt x="99" y="31"/>
                    </a:lnTo>
                    <a:lnTo>
                      <a:pt x="100" y="35"/>
                    </a:lnTo>
                    <a:lnTo>
                      <a:pt x="102" y="40"/>
                    </a:lnTo>
                    <a:lnTo>
                      <a:pt x="104" y="46"/>
                    </a:lnTo>
                    <a:lnTo>
                      <a:pt x="99" y="53"/>
                    </a:lnTo>
                    <a:lnTo>
                      <a:pt x="94" y="59"/>
                    </a:lnTo>
                    <a:lnTo>
                      <a:pt x="89" y="66"/>
                    </a:lnTo>
                    <a:lnTo>
                      <a:pt x="84" y="72"/>
                    </a:lnTo>
                    <a:lnTo>
                      <a:pt x="75" y="69"/>
                    </a:lnTo>
                    <a:lnTo>
                      <a:pt x="65" y="64"/>
                    </a:lnTo>
                    <a:lnTo>
                      <a:pt x="54" y="61"/>
                    </a:lnTo>
                    <a:lnTo>
                      <a:pt x="45" y="56"/>
                    </a:lnTo>
                    <a:lnTo>
                      <a:pt x="43" y="58"/>
                    </a:lnTo>
                    <a:lnTo>
                      <a:pt x="0" y="42"/>
                    </a:lnTo>
                    <a:lnTo>
                      <a:pt x="13" y="18"/>
                    </a:lnTo>
                    <a:lnTo>
                      <a:pt x="27" y="0"/>
                    </a:lnTo>
                    <a:lnTo>
                      <a:pt x="38" y="5"/>
                    </a:lnTo>
                    <a:lnTo>
                      <a:pt x="48" y="8"/>
                    </a:lnTo>
                    <a:lnTo>
                      <a:pt x="56" y="10"/>
                    </a:lnTo>
                    <a:lnTo>
                      <a:pt x="62" y="13"/>
                    </a:lnTo>
                    <a:lnTo>
                      <a:pt x="70" y="16"/>
                    </a:lnTo>
                    <a:lnTo>
                      <a:pt x="78" y="18"/>
                    </a:lnTo>
                    <a:lnTo>
                      <a:pt x="86" y="21"/>
                    </a:lnTo>
                    <a:lnTo>
                      <a:pt x="97" y="26"/>
                    </a:lnTo>
                    <a:close/>
                  </a:path>
                </a:pathLst>
              </a:custGeom>
              <a:solidFill>
                <a:srgbClr val="000000"/>
              </a:solidFill>
              <a:ln w="9525">
                <a:noFill/>
                <a:round/>
                <a:headEnd/>
                <a:tailEnd/>
              </a:ln>
            </p:spPr>
            <p:txBody>
              <a:bodyPr/>
              <a:lstStyle/>
              <a:p>
                <a:endParaRPr lang="en-US" sz="1725"/>
              </a:p>
            </p:txBody>
          </p:sp>
          <p:sp>
            <p:nvSpPr>
              <p:cNvPr id="5235" name="Freeform 543"/>
              <p:cNvSpPr>
                <a:spLocks/>
              </p:cNvSpPr>
              <p:nvPr/>
            </p:nvSpPr>
            <p:spPr bwMode="auto">
              <a:xfrm>
                <a:off x="1614" y="2657"/>
                <a:ext cx="156" cy="101"/>
              </a:xfrm>
              <a:custGeom>
                <a:avLst/>
                <a:gdLst>
                  <a:gd name="T0" fmla="*/ 143 w 95"/>
                  <a:gd name="T1" fmla="*/ 36 h 62"/>
                  <a:gd name="T2" fmla="*/ 146 w 95"/>
                  <a:gd name="T3" fmla="*/ 44 h 62"/>
                  <a:gd name="T4" fmla="*/ 151 w 95"/>
                  <a:gd name="T5" fmla="*/ 52 h 62"/>
                  <a:gd name="T6" fmla="*/ 154 w 95"/>
                  <a:gd name="T7" fmla="*/ 60 h 62"/>
                  <a:gd name="T8" fmla="*/ 156 w 95"/>
                  <a:gd name="T9" fmla="*/ 67 h 62"/>
                  <a:gd name="T10" fmla="*/ 149 w 95"/>
                  <a:gd name="T11" fmla="*/ 75 h 62"/>
                  <a:gd name="T12" fmla="*/ 143 w 95"/>
                  <a:gd name="T13" fmla="*/ 83 h 62"/>
                  <a:gd name="T14" fmla="*/ 136 w 95"/>
                  <a:gd name="T15" fmla="*/ 93 h 62"/>
                  <a:gd name="T16" fmla="*/ 128 w 95"/>
                  <a:gd name="T17" fmla="*/ 101 h 62"/>
                  <a:gd name="T18" fmla="*/ 115 w 95"/>
                  <a:gd name="T19" fmla="*/ 96 h 62"/>
                  <a:gd name="T20" fmla="*/ 99 w 95"/>
                  <a:gd name="T21" fmla="*/ 91 h 62"/>
                  <a:gd name="T22" fmla="*/ 84 w 95"/>
                  <a:gd name="T23" fmla="*/ 86 h 62"/>
                  <a:gd name="T24" fmla="*/ 67 w 95"/>
                  <a:gd name="T25" fmla="*/ 80 h 62"/>
                  <a:gd name="T26" fmla="*/ 67 w 95"/>
                  <a:gd name="T27" fmla="*/ 78 h 62"/>
                  <a:gd name="T28" fmla="*/ 0 w 95"/>
                  <a:gd name="T29" fmla="*/ 57 h 62"/>
                  <a:gd name="T30" fmla="*/ 18 w 95"/>
                  <a:gd name="T31" fmla="*/ 23 h 62"/>
                  <a:gd name="T32" fmla="*/ 39 w 95"/>
                  <a:gd name="T33" fmla="*/ 0 h 62"/>
                  <a:gd name="T34" fmla="*/ 143 w 95"/>
                  <a:gd name="T35" fmla="*/ 36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62"/>
                  <a:gd name="T56" fmla="*/ 95 w 95"/>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62">
                    <a:moveTo>
                      <a:pt x="87" y="22"/>
                    </a:moveTo>
                    <a:lnTo>
                      <a:pt x="89" y="27"/>
                    </a:lnTo>
                    <a:lnTo>
                      <a:pt x="92" y="32"/>
                    </a:lnTo>
                    <a:lnTo>
                      <a:pt x="94" y="37"/>
                    </a:lnTo>
                    <a:lnTo>
                      <a:pt x="95" y="41"/>
                    </a:lnTo>
                    <a:lnTo>
                      <a:pt x="91" y="46"/>
                    </a:lnTo>
                    <a:lnTo>
                      <a:pt x="87" y="51"/>
                    </a:lnTo>
                    <a:lnTo>
                      <a:pt x="83" y="57"/>
                    </a:lnTo>
                    <a:lnTo>
                      <a:pt x="78" y="62"/>
                    </a:lnTo>
                    <a:lnTo>
                      <a:pt x="70" y="59"/>
                    </a:lnTo>
                    <a:lnTo>
                      <a:pt x="60" y="56"/>
                    </a:lnTo>
                    <a:lnTo>
                      <a:pt x="51" y="53"/>
                    </a:lnTo>
                    <a:lnTo>
                      <a:pt x="41" y="49"/>
                    </a:lnTo>
                    <a:lnTo>
                      <a:pt x="41" y="48"/>
                    </a:lnTo>
                    <a:lnTo>
                      <a:pt x="0" y="35"/>
                    </a:lnTo>
                    <a:lnTo>
                      <a:pt x="11" y="14"/>
                    </a:lnTo>
                    <a:lnTo>
                      <a:pt x="24" y="0"/>
                    </a:lnTo>
                    <a:lnTo>
                      <a:pt x="87" y="22"/>
                    </a:lnTo>
                    <a:close/>
                  </a:path>
                </a:pathLst>
              </a:custGeom>
              <a:solidFill>
                <a:srgbClr val="AFBCED"/>
              </a:solidFill>
              <a:ln w="9525">
                <a:noFill/>
                <a:round/>
                <a:headEnd/>
                <a:tailEnd/>
              </a:ln>
            </p:spPr>
            <p:txBody>
              <a:bodyPr/>
              <a:lstStyle/>
              <a:p>
                <a:endParaRPr lang="en-US" sz="1725"/>
              </a:p>
            </p:txBody>
          </p:sp>
          <p:sp>
            <p:nvSpPr>
              <p:cNvPr id="5236" name="Freeform 544"/>
              <p:cNvSpPr>
                <a:spLocks/>
              </p:cNvSpPr>
              <p:nvPr/>
            </p:nvSpPr>
            <p:spPr bwMode="auto">
              <a:xfrm>
                <a:off x="1739" y="2696"/>
                <a:ext cx="31" cy="62"/>
              </a:xfrm>
              <a:custGeom>
                <a:avLst/>
                <a:gdLst>
                  <a:gd name="T0" fmla="*/ 0 w 19"/>
                  <a:gd name="T1" fmla="*/ 23 h 38"/>
                  <a:gd name="T2" fmla="*/ 0 w 19"/>
                  <a:gd name="T3" fmla="*/ 34 h 38"/>
                  <a:gd name="T4" fmla="*/ 3 w 19"/>
                  <a:gd name="T5" fmla="*/ 41 h 38"/>
                  <a:gd name="T6" fmla="*/ 3 w 19"/>
                  <a:gd name="T7" fmla="*/ 52 h 38"/>
                  <a:gd name="T8" fmla="*/ 3 w 19"/>
                  <a:gd name="T9" fmla="*/ 62 h 38"/>
                  <a:gd name="T10" fmla="*/ 11 w 19"/>
                  <a:gd name="T11" fmla="*/ 54 h 38"/>
                  <a:gd name="T12" fmla="*/ 18 w 19"/>
                  <a:gd name="T13" fmla="*/ 44 h 38"/>
                  <a:gd name="T14" fmla="*/ 24 w 19"/>
                  <a:gd name="T15" fmla="*/ 36 h 38"/>
                  <a:gd name="T16" fmla="*/ 31 w 19"/>
                  <a:gd name="T17" fmla="*/ 28 h 38"/>
                  <a:gd name="T18" fmla="*/ 29 w 19"/>
                  <a:gd name="T19" fmla="*/ 21 h 38"/>
                  <a:gd name="T20" fmla="*/ 26 w 19"/>
                  <a:gd name="T21" fmla="*/ 13 h 38"/>
                  <a:gd name="T22" fmla="*/ 24 w 19"/>
                  <a:gd name="T23" fmla="*/ 5 h 38"/>
                  <a:gd name="T24" fmla="*/ 21 w 19"/>
                  <a:gd name="T25" fmla="*/ 0 h 38"/>
                  <a:gd name="T26" fmla="*/ 16 w 19"/>
                  <a:gd name="T27" fmla="*/ 5 h 38"/>
                  <a:gd name="T28" fmla="*/ 11 w 19"/>
                  <a:gd name="T29" fmla="*/ 10 h 38"/>
                  <a:gd name="T30" fmla="*/ 5 w 19"/>
                  <a:gd name="T31" fmla="*/ 18 h 38"/>
                  <a:gd name="T32" fmla="*/ 0 w 19"/>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8"/>
                  <a:gd name="T53" fmla="*/ 19 w 19"/>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8">
                    <a:moveTo>
                      <a:pt x="0" y="14"/>
                    </a:moveTo>
                    <a:lnTo>
                      <a:pt x="0" y="21"/>
                    </a:lnTo>
                    <a:lnTo>
                      <a:pt x="2" y="25"/>
                    </a:lnTo>
                    <a:lnTo>
                      <a:pt x="2" y="32"/>
                    </a:lnTo>
                    <a:lnTo>
                      <a:pt x="2" y="38"/>
                    </a:lnTo>
                    <a:lnTo>
                      <a:pt x="7" y="33"/>
                    </a:lnTo>
                    <a:lnTo>
                      <a:pt x="11" y="27"/>
                    </a:lnTo>
                    <a:lnTo>
                      <a:pt x="15" y="22"/>
                    </a:lnTo>
                    <a:lnTo>
                      <a:pt x="19" y="17"/>
                    </a:lnTo>
                    <a:lnTo>
                      <a:pt x="18" y="13"/>
                    </a:lnTo>
                    <a:lnTo>
                      <a:pt x="16" y="8"/>
                    </a:lnTo>
                    <a:lnTo>
                      <a:pt x="15" y="3"/>
                    </a:lnTo>
                    <a:lnTo>
                      <a:pt x="13" y="0"/>
                    </a:lnTo>
                    <a:lnTo>
                      <a:pt x="10" y="3"/>
                    </a:lnTo>
                    <a:lnTo>
                      <a:pt x="7" y="6"/>
                    </a:lnTo>
                    <a:lnTo>
                      <a:pt x="3" y="11"/>
                    </a:lnTo>
                    <a:lnTo>
                      <a:pt x="0" y="14"/>
                    </a:lnTo>
                    <a:close/>
                  </a:path>
                </a:pathLst>
              </a:custGeom>
              <a:solidFill>
                <a:srgbClr val="7AAAEA"/>
              </a:solidFill>
              <a:ln w="9525">
                <a:noFill/>
                <a:round/>
                <a:headEnd/>
                <a:tailEnd/>
              </a:ln>
            </p:spPr>
            <p:txBody>
              <a:bodyPr/>
              <a:lstStyle/>
              <a:p>
                <a:endParaRPr lang="en-US" sz="1725"/>
              </a:p>
            </p:txBody>
          </p:sp>
          <p:sp>
            <p:nvSpPr>
              <p:cNvPr id="5237" name="Freeform 545"/>
              <p:cNvSpPr>
                <a:spLocks/>
              </p:cNvSpPr>
              <p:nvPr/>
            </p:nvSpPr>
            <p:spPr bwMode="auto">
              <a:xfrm>
                <a:off x="1632" y="2657"/>
                <a:ext cx="128" cy="62"/>
              </a:xfrm>
              <a:custGeom>
                <a:avLst/>
                <a:gdLst>
                  <a:gd name="T0" fmla="*/ 128 w 78"/>
                  <a:gd name="T1" fmla="*/ 39 h 38"/>
                  <a:gd name="T2" fmla="*/ 123 w 78"/>
                  <a:gd name="T3" fmla="*/ 44 h 38"/>
                  <a:gd name="T4" fmla="*/ 118 w 78"/>
                  <a:gd name="T5" fmla="*/ 49 h 38"/>
                  <a:gd name="T6" fmla="*/ 112 w 78"/>
                  <a:gd name="T7" fmla="*/ 57 h 38"/>
                  <a:gd name="T8" fmla="*/ 107 w 78"/>
                  <a:gd name="T9" fmla="*/ 62 h 38"/>
                  <a:gd name="T10" fmla="*/ 98 w 78"/>
                  <a:gd name="T11" fmla="*/ 60 h 38"/>
                  <a:gd name="T12" fmla="*/ 89 w 78"/>
                  <a:gd name="T13" fmla="*/ 55 h 38"/>
                  <a:gd name="T14" fmla="*/ 80 w 78"/>
                  <a:gd name="T15" fmla="*/ 52 h 38"/>
                  <a:gd name="T16" fmla="*/ 71 w 78"/>
                  <a:gd name="T17" fmla="*/ 49 h 38"/>
                  <a:gd name="T18" fmla="*/ 71 w 78"/>
                  <a:gd name="T19" fmla="*/ 49 h 38"/>
                  <a:gd name="T20" fmla="*/ 0 w 78"/>
                  <a:gd name="T21" fmla="*/ 23 h 38"/>
                  <a:gd name="T22" fmla="*/ 21 w 78"/>
                  <a:gd name="T23" fmla="*/ 0 h 38"/>
                  <a:gd name="T24" fmla="*/ 87 w 78"/>
                  <a:gd name="T25" fmla="*/ 23 h 38"/>
                  <a:gd name="T26" fmla="*/ 87 w 78"/>
                  <a:gd name="T27" fmla="*/ 23 h 38"/>
                  <a:gd name="T28" fmla="*/ 97 w 78"/>
                  <a:gd name="T29" fmla="*/ 26 h 38"/>
                  <a:gd name="T30" fmla="*/ 107 w 78"/>
                  <a:gd name="T31" fmla="*/ 31 h 38"/>
                  <a:gd name="T32" fmla="*/ 118 w 78"/>
                  <a:gd name="T33" fmla="*/ 34 h 38"/>
                  <a:gd name="T34" fmla="*/ 128 w 78"/>
                  <a:gd name="T35" fmla="*/ 39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8"/>
                  <a:gd name="T55" fmla="*/ 0 h 38"/>
                  <a:gd name="T56" fmla="*/ 78 w 78"/>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8" h="38">
                    <a:moveTo>
                      <a:pt x="78" y="24"/>
                    </a:moveTo>
                    <a:lnTo>
                      <a:pt x="75" y="27"/>
                    </a:lnTo>
                    <a:lnTo>
                      <a:pt x="72" y="30"/>
                    </a:lnTo>
                    <a:lnTo>
                      <a:pt x="68" y="35"/>
                    </a:lnTo>
                    <a:lnTo>
                      <a:pt x="65" y="38"/>
                    </a:lnTo>
                    <a:lnTo>
                      <a:pt x="60" y="37"/>
                    </a:lnTo>
                    <a:lnTo>
                      <a:pt x="54" y="34"/>
                    </a:lnTo>
                    <a:lnTo>
                      <a:pt x="49" y="32"/>
                    </a:lnTo>
                    <a:lnTo>
                      <a:pt x="43" y="30"/>
                    </a:lnTo>
                    <a:lnTo>
                      <a:pt x="0" y="14"/>
                    </a:lnTo>
                    <a:lnTo>
                      <a:pt x="13" y="0"/>
                    </a:lnTo>
                    <a:lnTo>
                      <a:pt x="53" y="14"/>
                    </a:lnTo>
                    <a:lnTo>
                      <a:pt x="59" y="16"/>
                    </a:lnTo>
                    <a:lnTo>
                      <a:pt x="65" y="19"/>
                    </a:lnTo>
                    <a:lnTo>
                      <a:pt x="72" y="21"/>
                    </a:lnTo>
                    <a:lnTo>
                      <a:pt x="78" y="24"/>
                    </a:lnTo>
                    <a:close/>
                  </a:path>
                </a:pathLst>
              </a:custGeom>
              <a:solidFill>
                <a:srgbClr val="D1D8F4"/>
              </a:solidFill>
              <a:ln w="9525">
                <a:noFill/>
                <a:round/>
                <a:headEnd/>
                <a:tailEnd/>
              </a:ln>
            </p:spPr>
            <p:txBody>
              <a:bodyPr/>
              <a:lstStyle/>
              <a:p>
                <a:endParaRPr lang="en-US" sz="1725"/>
              </a:p>
            </p:txBody>
          </p:sp>
          <p:sp>
            <p:nvSpPr>
              <p:cNvPr id="5238" name="Freeform 546"/>
              <p:cNvSpPr>
                <a:spLocks/>
              </p:cNvSpPr>
              <p:nvPr/>
            </p:nvSpPr>
            <p:spPr bwMode="auto">
              <a:xfrm>
                <a:off x="1827" y="2600"/>
                <a:ext cx="101" cy="93"/>
              </a:xfrm>
              <a:custGeom>
                <a:avLst/>
                <a:gdLst>
                  <a:gd name="T0" fmla="*/ 91 w 62"/>
                  <a:gd name="T1" fmla="*/ 16 h 57"/>
                  <a:gd name="T2" fmla="*/ 94 w 62"/>
                  <a:gd name="T3" fmla="*/ 26 h 57"/>
                  <a:gd name="T4" fmla="*/ 96 w 62"/>
                  <a:gd name="T5" fmla="*/ 34 h 57"/>
                  <a:gd name="T6" fmla="*/ 99 w 62"/>
                  <a:gd name="T7" fmla="*/ 42 h 57"/>
                  <a:gd name="T8" fmla="*/ 101 w 62"/>
                  <a:gd name="T9" fmla="*/ 52 h 57"/>
                  <a:gd name="T10" fmla="*/ 94 w 62"/>
                  <a:gd name="T11" fmla="*/ 62 h 57"/>
                  <a:gd name="T12" fmla="*/ 86 w 62"/>
                  <a:gd name="T13" fmla="*/ 73 h 57"/>
                  <a:gd name="T14" fmla="*/ 78 w 62"/>
                  <a:gd name="T15" fmla="*/ 83 h 57"/>
                  <a:gd name="T16" fmla="*/ 70 w 62"/>
                  <a:gd name="T17" fmla="*/ 93 h 57"/>
                  <a:gd name="T18" fmla="*/ 52 w 62"/>
                  <a:gd name="T19" fmla="*/ 88 h 57"/>
                  <a:gd name="T20" fmla="*/ 37 w 62"/>
                  <a:gd name="T21" fmla="*/ 80 h 57"/>
                  <a:gd name="T22" fmla="*/ 18 w 62"/>
                  <a:gd name="T23" fmla="*/ 73 h 57"/>
                  <a:gd name="T24" fmla="*/ 0 w 62"/>
                  <a:gd name="T25" fmla="*/ 69 h 57"/>
                  <a:gd name="T26" fmla="*/ 5 w 62"/>
                  <a:gd name="T27" fmla="*/ 57 h 57"/>
                  <a:gd name="T28" fmla="*/ 11 w 62"/>
                  <a:gd name="T29" fmla="*/ 47 h 57"/>
                  <a:gd name="T30" fmla="*/ 16 w 62"/>
                  <a:gd name="T31" fmla="*/ 39 h 57"/>
                  <a:gd name="T32" fmla="*/ 21 w 62"/>
                  <a:gd name="T33" fmla="*/ 29 h 57"/>
                  <a:gd name="T34" fmla="*/ 26 w 62"/>
                  <a:gd name="T35" fmla="*/ 21 h 57"/>
                  <a:gd name="T36" fmla="*/ 34 w 62"/>
                  <a:gd name="T37" fmla="*/ 13 h 57"/>
                  <a:gd name="T38" fmla="*/ 39 w 62"/>
                  <a:gd name="T39" fmla="*/ 8 h 57"/>
                  <a:gd name="T40" fmla="*/ 44 w 62"/>
                  <a:gd name="T41" fmla="*/ 0 h 57"/>
                  <a:gd name="T42" fmla="*/ 55 w 62"/>
                  <a:gd name="T43" fmla="*/ 3 h 57"/>
                  <a:gd name="T44" fmla="*/ 68 w 62"/>
                  <a:gd name="T45" fmla="*/ 8 h 57"/>
                  <a:gd name="T46" fmla="*/ 78 w 62"/>
                  <a:gd name="T47" fmla="*/ 11 h 57"/>
                  <a:gd name="T48" fmla="*/ 91 w 62"/>
                  <a:gd name="T49" fmla="*/ 16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6" y="10"/>
                    </a:moveTo>
                    <a:lnTo>
                      <a:pt x="58" y="16"/>
                    </a:lnTo>
                    <a:lnTo>
                      <a:pt x="59" y="21"/>
                    </a:lnTo>
                    <a:lnTo>
                      <a:pt x="61" y="26"/>
                    </a:lnTo>
                    <a:lnTo>
                      <a:pt x="62" y="32"/>
                    </a:lnTo>
                    <a:lnTo>
                      <a:pt x="58" y="38"/>
                    </a:lnTo>
                    <a:lnTo>
                      <a:pt x="53" y="45"/>
                    </a:lnTo>
                    <a:lnTo>
                      <a:pt x="48" y="51"/>
                    </a:lnTo>
                    <a:lnTo>
                      <a:pt x="43" y="57"/>
                    </a:lnTo>
                    <a:lnTo>
                      <a:pt x="32" y="54"/>
                    </a:lnTo>
                    <a:lnTo>
                      <a:pt x="23" y="49"/>
                    </a:lnTo>
                    <a:lnTo>
                      <a:pt x="11" y="45"/>
                    </a:lnTo>
                    <a:lnTo>
                      <a:pt x="0" y="42"/>
                    </a:lnTo>
                    <a:lnTo>
                      <a:pt x="3" y="35"/>
                    </a:lnTo>
                    <a:lnTo>
                      <a:pt x="7" y="29"/>
                    </a:lnTo>
                    <a:lnTo>
                      <a:pt x="10" y="24"/>
                    </a:lnTo>
                    <a:lnTo>
                      <a:pt x="13" y="18"/>
                    </a:lnTo>
                    <a:lnTo>
                      <a:pt x="16" y="13"/>
                    </a:lnTo>
                    <a:lnTo>
                      <a:pt x="21" y="8"/>
                    </a:lnTo>
                    <a:lnTo>
                      <a:pt x="24" y="5"/>
                    </a:lnTo>
                    <a:lnTo>
                      <a:pt x="27" y="0"/>
                    </a:lnTo>
                    <a:lnTo>
                      <a:pt x="34" y="2"/>
                    </a:lnTo>
                    <a:lnTo>
                      <a:pt x="42" y="5"/>
                    </a:lnTo>
                    <a:lnTo>
                      <a:pt x="48" y="7"/>
                    </a:lnTo>
                    <a:lnTo>
                      <a:pt x="56" y="10"/>
                    </a:lnTo>
                    <a:close/>
                  </a:path>
                </a:pathLst>
              </a:custGeom>
              <a:solidFill>
                <a:srgbClr val="000000"/>
              </a:solidFill>
              <a:ln w="9525">
                <a:noFill/>
                <a:round/>
                <a:headEnd/>
                <a:tailEnd/>
              </a:ln>
            </p:spPr>
            <p:txBody>
              <a:bodyPr/>
              <a:lstStyle/>
              <a:p>
                <a:endParaRPr lang="en-US" sz="1725"/>
              </a:p>
            </p:txBody>
          </p:sp>
          <p:sp>
            <p:nvSpPr>
              <p:cNvPr id="5239" name="Freeform 547"/>
              <p:cNvSpPr>
                <a:spLocks/>
              </p:cNvSpPr>
              <p:nvPr/>
            </p:nvSpPr>
            <p:spPr bwMode="auto">
              <a:xfrm>
                <a:off x="1838" y="2608"/>
                <a:ext cx="84" cy="79"/>
              </a:xfrm>
              <a:custGeom>
                <a:avLst/>
                <a:gdLst>
                  <a:gd name="T0" fmla="*/ 76 w 51"/>
                  <a:gd name="T1" fmla="*/ 13 h 48"/>
                  <a:gd name="T2" fmla="*/ 77 w 51"/>
                  <a:gd name="T3" fmla="*/ 21 h 48"/>
                  <a:gd name="T4" fmla="*/ 81 w 51"/>
                  <a:gd name="T5" fmla="*/ 28 h 48"/>
                  <a:gd name="T6" fmla="*/ 84 w 51"/>
                  <a:gd name="T7" fmla="*/ 36 h 48"/>
                  <a:gd name="T8" fmla="*/ 84 w 51"/>
                  <a:gd name="T9" fmla="*/ 44 h 48"/>
                  <a:gd name="T10" fmla="*/ 77 w 51"/>
                  <a:gd name="T11" fmla="*/ 53 h 48"/>
                  <a:gd name="T12" fmla="*/ 71 w 51"/>
                  <a:gd name="T13" fmla="*/ 61 h 48"/>
                  <a:gd name="T14" fmla="*/ 64 w 51"/>
                  <a:gd name="T15" fmla="*/ 71 h 48"/>
                  <a:gd name="T16" fmla="*/ 58 w 51"/>
                  <a:gd name="T17" fmla="*/ 79 h 48"/>
                  <a:gd name="T18" fmla="*/ 44 w 51"/>
                  <a:gd name="T19" fmla="*/ 72 h 48"/>
                  <a:gd name="T20" fmla="*/ 28 w 51"/>
                  <a:gd name="T21" fmla="*/ 66 h 48"/>
                  <a:gd name="T22" fmla="*/ 13 w 51"/>
                  <a:gd name="T23" fmla="*/ 61 h 48"/>
                  <a:gd name="T24" fmla="*/ 0 w 51"/>
                  <a:gd name="T25" fmla="*/ 54 h 48"/>
                  <a:gd name="T26" fmla="*/ 5 w 51"/>
                  <a:gd name="T27" fmla="*/ 48 h 48"/>
                  <a:gd name="T28" fmla="*/ 7 w 51"/>
                  <a:gd name="T29" fmla="*/ 40 h 48"/>
                  <a:gd name="T30" fmla="*/ 13 w 51"/>
                  <a:gd name="T31" fmla="*/ 31 h 48"/>
                  <a:gd name="T32" fmla="*/ 15 w 51"/>
                  <a:gd name="T33" fmla="*/ 23 h 48"/>
                  <a:gd name="T34" fmla="*/ 20 w 51"/>
                  <a:gd name="T35" fmla="*/ 18 h 48"/>
                  <a:gd name="T36" fmla="*/ 26 w 51"/>
                  <a:gd name="T37" fmla="*/ 10 h 48"/>
                  <a:gd name="T38" fmla="*/ 28 w 51"/>
                  <a:gd name="T39" fmla="*/ 5 h 48"/>
                  <a:gd name="T40" fmla="*/ 33 w 51"/>
                  <a:gd name="T41" fmla="*/ 0 h 48"/>
                  <a:gd name="T42" fmla="*/ 44 w 51"/>
                  <a:gd name="T43" fmla="*/ 3 h 48"/>
                  <a:gd name="T44" fmla="*/ 54 w 51"/>
                  <a:gd name="T45" fmla="*/ 8 h 48"/>
                  <a:gd name="T46" fmla="*/ 64 w 51"/>
                  <a:gd name="T47" fmla="*/ 10 h 48"/>
                  <a:gd name="T48" fmla="*/ 76 w 51"/>
                  <a:gd name="T49" fmla="*/ 13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
                  <a:gd name="T76" fmla="*/ 0 h 48"/>
                  <a:gd name="T77" fmla="*/ 51 w 51"/>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 h="48">
                    <a:moveTo>
                      <a:pt x="46" y="8"/>
                    </a:moveTo>
                    <a:lnTo>
                      <a:pt x="47" y="13"/>
                    </a:lnTo>
                    <a:lnTo>
                      <a:pt x="49" y="17"/>
                    </a:lnTo>
                    <a:lnTo>
                      <a:pt x="51" y="22"/>
                    </a:lnTo>
                    <a:lnTo>
                      <a:pt x="51" y="27"/>
                    </a:lnTo>
                    <a:lnTo>
                      <a:pt x="47" y="32"/>
                    </a:lnTo>
                    <a:lnTo>
                      <a:pt x="43" y="37"/>
                    </a:lnTo>
                    <a:lnTo>
                      <a:pt x="39" y="43"/>
                    </a:lnTo>
                    <a:lnTo>
                      <a:pt x="35" y="48"/>
                    </a:lnTo>
                    <a:lnTo>
                      <a:pt x="27" y="44"/>
                    </a:lnTo>
                    <a:lnTo>
                      <a:pt x="17" y="40"/>
                    </a:lnTo>
                    <a:lnTo>
                      <a:pt x="8" y="37"/>
                    </a:lnTo>
                    <a:lnTo>
                      <a:pt x="0" y="33"/>
                    </a:lnTo>
                    <a:lnTo>
                      <a:pt x="3" y="29"/>
                    </a:lnTo>
                    <a:lnTo>
                      <a:pt x="4" y="24"/>
                    </a:lnTo>
                    <a:lnTo>
                      <a:pt x="8" y="19"/>
                    </a:lnTo>
                    <a:lnTo>
                      <a:pt x="9" y="14"/>
                    </a:lnTo>
                    <a:lnTo>
                      <a:pt x="12" y="11"/>
                    </a:lnTo>
                    <a:lnTo>
                      <a:pt x="16" y="6"/>
                    </a:lnTo>
                    <a:lnTo>
                      <a:pt x="17" y="3"/>
                    </a:lnTo>
                    <a:lnTo>
                      <a:pt x="20" y="0"/>
                    </a:lnTo>
                    <a:lnTo>
                      <a:pt x="27" y="2"/>
                    </a:lnTo>
                    <a:lnTo>
                      <a:pt x="33" y="5"/>
                    </a:lnTo>
                    <a:lnTo>
                      <a:pt x="39" y="6"/>
                    </a:lnTo>
                    <a:lnTo>
                      <a:pt x="46" y="8"/>
                    </a:lnTo>
                    <a:close/>
                  </a:path>
                </a:pathLst>
              </a:custGeom>
              <a:solidFill>
                <a:srgbClr val="AFBCED"/>
              </a:solidFill>
              <a:ln w="9525">
                <a:noFill/>
                <a:round/>
                <a:headEnd/>
                <a:tailEnd/>
              </a:ln>
            </p:spPr>
            <p:txBody>
              <a:bodyPr/>
              <a:lstStyle/>
              <a:p>
                <a:endParaRPr lang="en-US" sz="1725"/>
              </a:p>
            </p:txBody>
          </p:sp>
          <p:sp>
            <p:nvSpPr>
              <p:cNvPr id="5240" name="Freeform 548"/>
              <p:cNvSpPr>
                <a:spLocks/>
              </p:cNvSpPr>
              <p:nvPr/>
            </p:nvSpPr>
            <p:spPr bwMode="auto">
              <a:xfrm>
                <a:off x="1892" y="2621"/>
                <a:ext cx="30" cy="66"/>
              </a:xfrm>
              <a:custGeom>
                <a:avLst/>
                <a:gdLst>
                  <a:gd name="T0" fmla="*/ 0 w 18"/>
                  <a:gd name="T1" fmla="*/ 23 h 40"/>
                  <a:gd name="T2" fmla="*/ 3 w 18"/>
                  <a:gd name="T3" fmla="*/ 35 h 40"/>
                  <a:gd name="T4" fmla="*/ 3 w 18"/>
                  <a:gd name="T5" fmla="*/ 45 h 40"/>
                  <a:gd name="T6" fmla="*/ 3 w 18"/>
                  <a:gd name="T7" fmla="*/ 54 h 40"/>
                  <a:gd name="T8" fmla="*/ 3 w 18"/>
                  <a:gd name="T9" fmla="*/ 66 h 40"/>
                  <a:gd name="T10" fmla="*/ 10 w 18"/>
                  <a:gd name="T11" fmla="*/ 58 h 40"/>
                  <a:gd name="T12" fmla="*/ 17 w 18"/>
                  <a:gd name="T13" fmla="*/ 48 h 40"/>
                  <a:gd name="T14" fmla="*/ 23 w 18"/>
                  <a:gd name="T15" fmla="*/ 40 h 40"/>
                  <a:gd name="T16" fmla="*/ 30 w 18"/>
                  <a:gd name="T17" fmla="*/ 31 h 40"/>
                  <a:gd name="T18" fmla="*/ 30 w 18"/>
                  <a:gd name="T19" fmla="*/ 23 h 40"/>
                  <a:gd name="T20" fmla="*/ 27 w 18"/>
                  <a:gd name="T21" fmla="*/ 15 h 40"/>
                  <a:gd name="T22" fmla="*/ 23 w 18"/>
                  <a:gd name="T23" fmla="*/ 8 h 40"/>
                  <a:gd name="T24" fmla="*/ 22 w 18"/>
                  <a:gd name="T25" fmla="*/ 0 h 40"/>
                  <a:gd name="T26" fmla="*/ 17 w 18"/>
                  <a:gd name="T27" fmla="*/ 5 h 40"/>
                  <a:gd name="T28" fmla="*/ 10 w 18"/>
                  <a:gd name="T29" fmla="*/ 10 h 40"/>
                  <a:gd name="T30" fmla="*/ 5 w 18"/>
                  <a:gd name="T31" fmla="*/ 18 h 40"/>
                  <a:gd name="T32" fmla="*/ 0 w 18"/>
                  <a:gd name="T33" fmla="*/ 2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40"/>
                  <a:gd name="T53" fmla="*/ 18 w 18"/>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40">
                    <a:moveTo>
                      <a:pt x="0" y="14"/>
                    </a:moveTo>
                    <a:lnTo>
                      <a:pt x="2" y="21"/>
                    </a:lnTo>
                    <a:lnTo>
                      <a:pt x="2" y="27"/>
                    </a:lnTo>
                    <a:lnTo>
                      <a:pt x="2" y="33"/>
                    </a:lnTo>
                    <a:lnTo>
                      <a:pt x="2" y="40"/>
                    </a:lnTo>
                    <a:lnTo>
                      <a:pt x="6" y="35"/>
                    </a:lnTo>
                    <a:lnTo>
                      <a:pt x="10" y="29"/>
                    </a:lnTo>
                    <a:lnTo>
                      <a:pt x="14" y="24"/>
                    </a:lnTo>
                    <a:lnTo>
                      <a:pt x="18" y="19"/>
                    </a:lnTo>
                    <a:lnTo>
                      <a:pt x="18" y="14"/>
                    </a:lnTo>
                    <a:lnTo>
                      <a:pt x="16" y="9"/>
                    </a:lnTo>
                    <a:lnTo>
                      <a:pt x="14" y="5"/>
                    </a:lnTo>
                    <a:lnTo>
                      <a:pt x="13" y="0"/>
                    </a:lnTo>
                    <a:lnTo>
                      <a:pt x="10"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241" name="Freeform 549"/>
              <p:cNvSpPr>
                <a:spLocks/>
              </p:cNvSpPr>
              <p:nvPr/>
            </p:nvSpPr>
            <p:spPr bwMode="auto">
              <a:xfrm>
                <a:off x="1853" y="2608"/>
                <a:ext cx="61" cy="39"/>
              </a:xfrm>
              <a:custGeom>
                <a:avLst/>
                <a:gdLst>
                  <a:gd name="T0" fmla="*/ 61 w 37"/>
                  <a:gd name="T1" fmla="*/ 15 h 24"/>
                  <a:gd name="T2" fmla="*/ 56 w 37"/>
                  <a:gd name="T3" fmla="*/ 21 h 24"/>
                  <a:gd name="T4" fmla="*/ 53 w 37"/>
                  <a:gd name="T5" fmla="*/ 26 h 24"/>
                  <a:gd name="T6" fmla="*/ 48 w 37"/>
                  <a:gd name="T7" fmla="*/ 34 h 24"/>
                  <a:gd name="T8" fmla="*/ 43 w 37"/>
                  <a:gd name="T9" fmla="*/ 39 h 24"/>
                  <a:gd name="T10" fmla="*/ 31 w 37"/>
                  <a:gd name="T11" fmla="*/ 34 h 24"/>
                  <a:gd name="T12" fmla="*/ 21 w 37"/>
                  <a:gd name="T13" fmla="*/ 31 h 24"/>
                  <a:gd name="T14" fmla="*/ 12 w 37"/>
                  <a:gd name="T15" fmla="*/ 26 h 24"/>
                  <a:gd name="T16" fmla="*/ 0 w 37"/>
                  <a:gd name="T17" fmla="*/ 23 h 24"/>
                  <a:gd name="T18" fmla="*/ 5 w 37"/>
                  <a:gd name="T19" fmla="*/ 18 h 24"/>
                  <a:gd name="T20" fmla="*/ 12 w 37"/>
                  <a:gd name="T21" fmla="*/ 10 h 24"/>
                  <a:gd name="T22" fmla="*/ 13 w 37"/>
                  <a:gd name="T23" fmla="*/ 5 h 24"/>
                  <a:gd name="T24" fmla="*/ 18 w 37"/>
                  <a:gd name="T25" fmla="*/ 0 h 24"/>
                  <a:gd name="T26" fmla="*/ 30 w 37"/>
                  <a:gd name="T27" fmla="*/ 3 h 24"/>
                  <a:gd name="T28" fmla="*/ 40 w 37"/>
                  <a:gd name="T29" fmla="*/ 8 h 24"/>
                  <a:gd name="T30" fmla="*/ 49 w 37"/>
                  <a:gd name="T31" fmla="*/ 10 h 24"/>
                  <a:gd name="T32" fmla="*/ 61 w 37"/>
                  <a:gd name="T33" fmla="*/ 15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4"/>
                  <a:gd name="T53" fmla="*/ 37 w 3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4">
                    <a:moveTo>
                      <a:pt x="37" y="9"/>
                    </a:moveTo>
                    <a:lnTo>
                      <a:pt x="34" y="13"/>
                    </a:lnTo>
                    <a:lnTo>
                      <a:pt x="32" y="16"/>
                    </a:lnTo>
                    <a:lnTo>
                      <a:pt x="29" y="21"/>
                    </a:lnTo>
                    <a:lnTo>
                      <a:pt x="26" y="24"/>
                    </a:lnTo>
                    <a:lnTo>
                      <a:pt x="19" y="21"/>
                    </a:lnTo>
                    <a:lnTo>
                      <a:pt x="13" y="19"/>
                    </a:lnTo>
                    <a:lnTo>
                      <a:pt x="7" y="16"/>
                    </a:lnTo>
                    <a:lnTo>
                      <a:pt x="0" y="14"/>
                    </a:lnTo>
                    <a:lnTo>
                      <a:pt x="3" y="11"/>
                    </a:lnTo>
                    <a:lnTo>
                      <a:pt x="7" y="6"/>
                    </a:lnTo>
                    <a:lnTo>
                      <a:pt x="8" y="3"/>
                    </a:lnTo>
                    <a:lnTo>
                      <a:pt x="11" y="0"/>
                    </a:lnTo>
                    <a:lnTo>
                      <a:pt x="18" y="2"/>
                    </a:lnTo>
                    <a:lnTo>
                      <a:pt x="24" y="5"/>
                    </a:lnTo>
                    <a:lnTo>
                      <a:pt x="30" y="6"/>
                    </a:lnTo>
                    <a:lnTo>
                      <a:pt x="37" y="9"/>
                    </a:lnTo>
                    <a:close/>
                  </a:path>
                </a:pathLst>
              </a:custGeom>
              <a:solidFill>
                <a:srgbClr val="D1D8F4"/>
              </a:solidFill>
              <a:ln w="9525">
                <a:noFill/>
                <a:round/>
                <a:headEnd/>
                <a:tailEnd/>
              </a:ln>
            </p:spPr>
            <p:txBody>
              <a:bodyPr/>
              <a:lstStyle/>
              <a:p>
                <a:endParaRPr lang="en-US" sz="1725"/>
              </a:p>
            </p:txBody>
          </p:sp>
          <p:sp>
            <p:nvSpPr>
              <p:cNvPr id="5242" name="Freeform 550"/>
              <p:cNvSpPr>
                <a:spLocks/>
              </p:cNvSpPr>
              <p:nvPr/>
            </p:nvSpPr>
            <p:spPr bwMode="auto">
              <a:xfrm>
                <a:off x="1896" y="2623"/>
                <a:ext cx="101" cy="95"/>
              </a:xfrm>
              <a:custGeom>
                <a:avLst/>
                <a:gdLst>
                  <a:gd name="T0" fmla="*/ 90 w 62"/>
                  <a:gd name="T1" fmla="*/ 20 h 58"/>
                  <a:gd name="T2" fmla="*/ 93 w 62"/>
                  <a:gd name="T3" fmla="*/ 26 h 58"/>
                  <a:gd name="T4" fmla="*/ 94 w 62"/>
                  <a:gd name="T5" fmla="*/ 34 h 58"/>
                  <a:gd name="T6" fmla="*/ 98 w 62"/>
                  <a:gd name="T7" fmla="*/ 43 h 58"/>
                  <a:gd name="T8" fmla="*/ 101 w 62"/>
                  <a:gd name="T9" fmla="*/ 52 h 58"/>
                  <a:gd name="T10" fmla="*/ 93 w 62"/>
                  <a:gd name="T11" fmla="*/ 64 h 58"/>
                  <a:gd name="T12" fmla="*/ 85 w 62"/>
                  <a:gd name="T13" fmla="*/ 74 h 58"/>
                  <a:gd name="T14" fmla="*/ 77 w 62"/>
                  <a:gd name="T15" fmla="*/ 84 h 58"/>
                  <a:gd name="T16" fmla="*/ 70 w 62"/>
                  <a:gd name="T17" fmla="*/ 95 h 58"/>
                  <a:gd name="T18" fmla="*/ 51 w 62"/>
                  <a:gd name="T19" fmla="*/ 90 h 58"/>
                  <a:gd name="T20" fmla="*/ 36 w 62"/>
                  <a:gd name="T21" fmla="*/ 82 h 58"/>
                  <a:gd name="T22" fmla="*/ 18 w 62"/>
                  <a:gd name="T23" fmla="*/ 74 h 58"/>
                  <a:gd name="T24" fmla="*/ 0 w 62"/>
                  <a:gd name="T25" fmla="*/ 69 h 58"/>
                  <a:gd name="T26" fmla="*/ 5 w 62"/>
                  <a:gd name="T27" fmla="*/ 57 h 58"/>
                  <a:gd name="T28" fmla="*/ 10 w 62"/>
                  <a:gd name="T29" fmla="*/ 48 h 58"/>
                  <a:gd name="T30" fmla="*/ 15 w 62"/>
                  <a:gd name="T31" fmla="*/ 39 h 58"/>
                  <a:gd name="T32" fmla="*/ 20 w 62"/>
                  <a:gd name="T33" fmla="*/ 29 h 58"/>
                  <a:gd name="T34" fmla="*/ 26 w 62"/>
                  <a:gd name="T35" fmla="*/ 21 h 58"/>
                  <a:gd name="T36" fmla="*/ 33 w 62"/>
                  <a:gd name="T37" fmla="*/ 13 h 58"/>
                  <a:gd name="T38" fmla="*/ 37 w 62"/>
                  <a:gd name="T39" fmla="*/ 8 h 58"/>
                  <a:gd name="T40" fmla="*/ 44 w 62"/>
                  <a:gd name="T41" fmla="*/ 0 h 58"/>
                  <a:gd name="T42" fmla="*/ 54 w 62"/>
                  <a:gd name="T43" fmla="*/ 7 h 58"/>
                  <a:gd name="T44" fmla="*/ 67 w 62"/>
                  <a:gd name="T45" fmla="*/ 8 h 58"/>
                  <a:gd name="T46" fmla="*/ 77 w 62"/>
                  <a:gd name="T47" fmla="*/ 13 h 58"/>
                  <a:gd name="T48" fmla="*/ 90 w 62"/>
                  <a:gd name="T49" fmla="*/ 20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8"/>
                  <a:gd name="T77" fmla="*/ 62 w 62"/>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8">
                    <a:moveTo>
                      <a:pt x="55" y="12"/>
                    </a:moveTo>
                    <a:lnTo>
                      <a:pt x="57" y="16"/>
                    </a:lnTo>
                    <a:lnTo>
                      <a:pt x="58" y="21"/>
                    </a:lnTo>
                    <a:lnTo>
                      <a:pt x="60" y="26"/>
                    </a:lnTo>
                    <a:lnTo>
                      <a:pt x="62" y="32"/>
                    </a:lnTo>
                    <a:lnTo>
                      <a:pt x="57" y="39"/>
                    </a:lnTo>
                    <a:lnTo>
                      <a:pt x="52" y="45"/>
                    </a:lnTo>
                    <a:lnTo>
                      <a:pt x="47" y="51"/>
                    </a:lnTo>
                    <a:lnTo>
                      <a:pt x="43" y="58"/>
                    </a:lnTo>
                    <a:lnTo>
                      <a:pt x="31" y="55"/>
                    </a:lnTo>
                    <a:lnTo>
                      <a:pt x="22" y="50"/>
                    </a:lnTo>
                    <a:lnTo>
                      <a:pt x="11" y="45"/>
                    </a:lnTo>
                    <a:lnTo>
                      <a:pt x="0" y="42"/>
                    </a:lnTo>
                    <a:lnTo>
                      <a:pt x="3" y="35"/>
                    </a:lnTo>
                    <a:lnTo>
                      <a:pt x="6" y="29"/>
                    </a:lnTo>
                    <a:lnTo>
                      <a:pt x="9" y="24"/>
                    </a:lnTo>
                    <a:lnTo>
                      <a:pt x="12" y="18"/>
                    </a:lnTo>
                    <a:lnTo>
                      <a:pt x="16" y="13"/>
                    </a:lnTo>
                    <a:lnTo>
                      <a:pt x="20" y="8"/>
                    </a:lnTo>
                    <a:lnTo>
                      <a:pt x="23" y="5"/>
                    </a:lnTo>
                    <a:lnTo>
                      <a:pt x="27" y="0"/>
                    </a:lnTo>
                    <a:lnTo>
                      <a:pt x="33" y="4"/>
                    </a:lnTo>
                    <a:lnTo>
                      <a:pt x="41" y="5"/>
                    </a:lnTo>
                    <a:lnTo>
                      <a:pt x="47" y="8"/>
                    </a:lnTo>
                    <a:lnTo>
                      <a:pt x="55" y="12"/>
                    </a:lnTo>
                    <a:close/>
                  </a:path>
                </a:pathLst>
              </a:custGeom>
              <a:solidFill>
                <a:srgbClr val="000000"/>
              </a:solidFill>
              <a:ln w="9525">
                <a:noFill/>
                <a:round/>
                <a:headEnd/>
                <a:tailEnd/>
              </a:ln>
            </p:spPr>
            <p:txBody>
              <a:bodyPr/>
              <a:lstStyle/>
              <a:p>
                <a:endParaRPr lang="en-US" sz="1725"/>
              </a:p>
            </p:txBody>
          </p:sp>
          <p:sp>
            <p:nvSpPr>
              <p:cNvPr id="5243" name="Freeform 551"/>
              <p:cNvSpPr>
                <a:spLocks/>
              </p:cNvSpPr>
              <p:nvPr/>
            </p:nvSpPr>
            <p:spPr bwMode="auto">
              <a:xfrm>
                <a:off x="1905" y="2631"/>
                <a:ext cx="85" cy="78"/>
              </a:xfrm>
              <a:custGeom>
                <a:avLst/>
                <a:gdLst>
                  <a:gd name="T0" fmla="*/ 75 w 52"/>
                  <a:gd name="T1" fmla="*/ 16 h 48"/>
                  <a:gd name="T2" fmla="*/ 78 w 52"/>
                  <a:gd name="T3" fmla="*/ 21 h 48"/>
                  <a:gd name="T4" fmla="*/ 80 w 52"/>
                  <a:gd name="T5" fmla="*/ 29 h 48"/>
                  <a:gd name="T6" fmla="*/ 83 w 52"/>
                  <a:gd name="T7" fmla="*/ 37 h 48"/>
                  <a:gd name="T8" fmla="*/ 85 w 52"/>
                  <a:gd name="T9" fmla="*/ 44 h 48"/>
                  <a:gd name="T10" fmla="*/ 78 w 52"/>
                  <a:gd name="T11" fmla="*/ 52 h 48"/>
                  <a:gd name="T12" fmla="*/ 74 w 52"/>
                  <a:gd name="T13" fmla="*/ 60 h 48"/>
                  <a:gd name="T14" fmla="*/ 65 w 52"/>
                  <a:gd name="T15" fmla="*/ 70 h 48"/>
                  <a:gd name="T16" fmla="*/ 57 w 52"/>
                  <a:gd name="T17" fmla="*/ 78 h 48"/>
                  <a:gd name="T18" fmla="*/ 44 w 52"/>
                  <a:gd name="T19" fmla="*/ 73 h 48"/>
                  <a:gd name="T20" fmla="*/ 28 w 52"/>
                  <a:gd name="T21" fmla="*/ 68 h 48"/>
                  <a:gd name="T22" fmla="*/ 13 w 52"/>
                  <a:gd name="T23" fmla="*/ 62 h 48"/>
                  <a:gd name="T24" fmla="*/ 0 w 52"/>
                  <a:gd name="T25" fmla="*/ 57 h 48"/>
                  <a:gd name="T26" fmla="*/ 5 w 52"/>
                  <a:gd name="T27" fmla="*/ 47 h 48"/>
                  <a:gd name="T28" fmla="*/ 8 w 52"/>
                  <a:gd name="T29" fmla="*/ 39 h 48"/>
                  <a:gd name="T30" fmla="*/ 13 w 52"/>
                  <a:gd name="T31" fmla="*/ 31 h 48"/>
                  <a:gd name="T32" fmla="*/ 16 w 52"/>
                  <a:gd name="T33" fmla="*/ 24 h 48"/>
                  <a:gd name="T34" fmla="*/ 21 w 52"/>
                  <a:gd name="T35" fmla="*/ 18 h 48"/>
                  <a:gd name="T36" fmla="*/ 26 w 52"/>
                  <a:gd name="T37" fmla="*/ 11 h 48"/>
                  <a:gd name="T38" fmla="*/ 31 w 52"/>
                  <a:gd name="T39" fmla="*/ 5 h 48"/>
                  <a:gd name="T40" fmla="*/ 36 w 52"/>
                  <a:gd name="T41" fmla="*/ 0 h 48"/>
                  <a:gd name="T42" fmla="*/ 47 w 52"/>
                  <a:gd name="T43" fmla="*/ 3 h 48"/>
                  <a:gd name="T44" fmla="*/ 57 w 52"/>
                  <a:gd name="T45" fmla="*/ 8 h 48"/>
                  <a:gd name="T46" fmla="*/ 65 w 52"/>
                  <a:gd name="T47" fmla="*/ 11 h 48"/>
                  <a:gd name="T48" fmla="*/ 75 w 52"/>
                  <a:gd name="T49" fmla="*/ 16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8"/>
                  <a:gd name="T77" fmla="*/ 52 w 52"/>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8">
                    <a:moveTo>
                      <a:pt x="46" y="10"/>
                    </a:moveTo>
                    <a:lnTo>
                      <a:pt x="48" y="13"/>
                    </a:lnTo>
                    <a:lnTo>
                      <a:pt x="49" y="18"/>
                    </a:lnTo>
                    <a:lnTo>
                      <a:pt x="51" y="23"/>
                    </a:lnTo>
                    <a:lnTo>
                      <a:pt x="52" y="27"/>
                    </a:lnTo>
                    <a:lnTo>
                      <a:pt x="48" y="32"/>
                    </a:lnTo>
                    <a:lnTo>
                      <a:pt x="45" y="37"/>
                    </a:lnTo>
                    <a:lnTo>
                      <a:pt x="40" y="43"/>
                    </a:lnTo>
                    <a:lnTo>
                      <a:pt x="35" y="48"/>
                    </a:lnTo>
                    <a:lnTo>
                      <a:pt x="27" y="45"/>
                    </a:lnTo>
                    <a:lnTo>
                      <a:pt x="17" y="42"/>
                    </a:lnTo>
                    <a:lnTo>
                      <a:pt x="8" y="38"/>
                    </a:lnTo>
                    <a:lnTo>
                      <a:pt x="0" y="35"/>
                    </a:lnTo>
                    <a:lnTo>
                      <a:pt x="3" y="29"/>
                    </a:lnTo>
                    <a:lnTo>
                      <a:pt x="5" y="24"/>
                    </a:lnTo>
                    <a:lnTo>
                      <a:pt x="8" y="19"/>
                    </a:lnTo>
                    <a:lnTo>
                      <a:pt x="10" y="15"/>
                    </a:lnTo>
                    <a:lnTo>
                      <a:pt x="13" y="11"/>
                    </a:lnTo>
                    <a:lnTo>
                      <a:pt x="16" y="7"/>
                    </a:lnTo>
                    <a:lnTo>
                      <a:pt x="19" y="3"/>
                    </a:lnTo>
                    <a:lnTo>
                      <a:pt x="22" y="0"/>
                    </a:lnTo>
                    <a:lnTo>
                      <a:pt x="29" y="2"/>
                    </a:lnTo>
                    <a:lnTo>
                      <a:pt x="35" y="5"/>
                    </a:lnTo>
                    <a:lnTo>
                      <a:pt x="40" y="7"/>
                    </a:lnTo>
                    <a:lnTo>
                      <a:pt x="46" y="10"/>
                    </a:lnTo>
                    <a:close/>
                  </a:path>
                </a:pathLst>
              </a:custGeom>
              <a:solidFill>
                <a:srgbClr val="AFBCED"/>
              </a:solidFill>
              <a:ln w="9525">
                <a:noFill/>
                <a:round/>
                <a:headEnd/>
                <a:tailEnd/>
              </a:ln>
            </p:spPr>
            <p:txBody>
              <a:bodyPr/>
              <a:lstStyle/>
              <a:p>
                <a:endParaRPr lang="en-US" sz="1725"/>
              </a:p>
            </p:txBody>
          </p:sp>
          <p:sp>
            <p:nvSpPr>
              <p:cNvPr id="5244" name="Freeform 552"/>
              <p:cNvSpPr>
                <a:spLocks/>
              </p:cNvSpPr>
              <p:nvPr/>
            </p:nvSpPr>
            <p:spPr bwMode="auto">
              <a:xfrm>
                <a:off x="1963" y="2647"/>
                <a:ext cx="27" cy="62"/>
              </a:xfrm>
              <a:custGeom>
                <a:avLst/>
                <a:gdLst>
                  <a:gd name="T0" fmla="*/ 0 w 17"/>
                  <a:gd name="T1" fmla="*/ 23 h 38"/>
                  <a:gd name="T2" fmla="*/ 0 w 17"/>
                  <a:gd name="T3" fmla="*/ 33 h 38"/>
                  <a:gd name="T4" fmla="*/ 0 w 17"/>
                  <a:gd name="T5" fmla="*/ 41 h 38"/>
                  <a:gd name="T6" fmla="*/ 0 w 17"/>
                  <a:gd name="T7" fmla="*/ 52 h 38"/>
                  <a:gd name="T8" fmla="*/ 0 w 17"/>
                  <a:gd name="T9" fmla="*/ 62 h 38"/>
                  <a:gd name="T10" fmla="*/ 8 w 17"/>
                  <a:gd name="T11" fmla="*/ 54 h 38"/>
                  <a:gd name="T12" fmla="*/ 16 w 17"/>
                  <a:gd name="T13" fmla="*/ 44 h 38"/>
                  <a:gd name="T14" fmla="*/ 21 w 17"/>
                  <a:gd name="T15" fmla="*/ 36 h 38"/>
                  <a:gd name="T16" fmla="*/ 27 w 17"/>
                  <a:gd name="T17" fmla="*/ 28 h 38"/>
                  <a:gd name="T18" fmla="*/ 25 w 17"/>
                  <a:gd name="T19" fmla="*/ 21 h 38"/>
                  <a:gd name="T20" fmla="*/ 22 w 17"/>
                  <a:gd name="T21" fmla="*/ 13 h 38"/>
                  <a:gd name="T22" fmla="*/ 21 w 17"/>
                  <a:gd name="T23" fmla="*/ 5 h 38"/>
                  <a:gd name="T24" fmla="*/ 17 w 17"/>
                  <a:gd name="T25" fmla="*/ 0 h 38"/>
                  <a:gd name="T26" fmla="*/ 13 w 17"/>
                  <a:gd name="T27" fmla="*/ 5 h 38"/>
                  <a:gd name="T28" fmla="*/ 10 w 17"/>
                  <a:gd name="T29" fmla="*/ 10 h 38"/>
                  <a:gd name="T30" fmla="*/ 5 w 17"/>
                  <a:gd name="T31" fmla="*/ 18 h 38"/>
                  <a:gd name="T32" fmla="*/ 0 w 17"/>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8"/>
                  <a:gd name="T53" fmla="*/ 17 w 17"/>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8">
                    <a:moveTo>
                      <a:pt x="0" y="14"/>
                    </a:moveTo>
                    <a:lnTo>
                      <a:pt x="0" y="20"/>
                    </a:lnTo>
                    <a:lnTo>
                      <a:pt x="0" y="25"/>
                    </a:lnTo>
                    <a:lnTo>
                      <a:pt x="0" y="32"/>
                    </a:lnTo>
                    <a:lnTo>
                      <a:pt x="0" y="38"/>
                    </a:lnTo>
                    <a:lnTo>
                      <a:pt x="5" y="33"/>
                    </a:lnTo>
                    <a:lnTo>
                      <a:pt x="10" y="27"/>
                    </a:lnTo>
                    <a:lnTo>
                      <a:pt x="13" y="22"/>
                    </a:lnTo>
                    <a:lnTo>
                      <a:pt x="17" y="17"/>
                    </a:lnTo>
                    <a:lnTo>
                      <a:pt x="16" y="13"/>
                    </a:lnTo>
                    <a:lnTo>
                      <a:pt x="14" y="8"/>
                    </a:lnTo>
                    <a:lnTo>
                      <a:pt x="13" y="3"/>
                    </a:lnTo>
                    <a:lnTo>
                      <a:pt x="11" y="0"/>
                    </a:lnTo>
                    <a:lnTo>
                      <a:pt x="8"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245" name="Freeform 553"/>
              <p:cNvSpPr>
                <a:spLocks/>
              </p:cNvSpPr>
              <p:nvPr/>
            </p:nvSpPr>
            <p:spPr bwMode="auto">
              <a:xfrm>
                <a:off x="1922" y="2631"/>
                <a:ext cx="59" cy="39"/>
              </a:xfrm>
              <a:custGeom>
                <a:avLst/>
                <a:gdLst>
                  <a:gd name="T0" fmla="*/ 59 w 36"/>
                  <a:gd name="T1" fmla="*/ 16 h 24"/>
                  <a:gd name="T2" fmla="*/ 54 w 36"/>
                  <a:gd name="T3" fmla="*/ 21 h 24"/>
                  <a:gd name="T4" fmla="*/ 51 w 36"/>
                  <a:gd name="T5" fmla="*/ 26 h 24"/>
                  <a:gd name="T6" fmla="*/ 46 w 36"/>
                  <a:gd name="T7" fmla="*/ 34 h 24"/>
                  <a:gd name="T8" fmla="*/ 41 w 36"/>
                  <a:gd name="T9" fmla="*/ 39 h 24"/>
                  <a:gd name="T10" fmla="*/ 31 w 36"/>
                  <a:gd name="T11" fmla="*/ 34 h 24"/>
                  <a:gd name="T12" fmla="*/ 20 w 36"/>
                  <a:gd name="T13" fmla="*/ 31 h 24"/>
                  <a:gd name="T14" fmla="*/ 10 w 36"/>
                  <a:gd name="T15" fmla="*/ 26 h 24"/>
                  <a:gd name="T16" fmla="*/ 0 w 36"/>
                  <a:gd name="T17" fmla="*/ 24 h 24"/>
                  <a:gd name="T18" fmla="*/ 5 w 36"/>
                  <a:gd name="T19" fmla="*/ 18 h 24"/>
                  <a:gd name="T20" fmla="*/ 10 w 36"/>
                  <a:gd name="T21" fmla="*/ 11 h 24"/>
                  <a:gd name="T22" fmla="*/ 15 w 36"/>
                  <a:gd name="T23" fmla="*/ 5 h 24"/>
                  <a:gd name="T24" fmla="*/ 20 w 36"/>
                  <a:gd name="T25" fmla="*/ 0 h 24"/>
                  <a:gd name="T26" fmla="*/ 31 w 36"/>
                  <a:gd name="T27" fmla="*/ 3 h 24"/>
                  <a:gd name="T28" fmla="*/ 41 w 36"/>
                  <a:gd name="T29" fmla="*/ 8 h 24"/>
                  <a:gd name="T30" fmla="*/ 49 w 36"/>
                  <a:gd name="T31" fmla="*/ 11 h 24"/>
                  <a:gd name="T32" fmla="*/ 59 w 36"/>
                  <a:gd name="T33" fmla="*/ 1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0"/>
                    </a:moveTo>
                    <a:lnTo>
                      <a:pt x="33" y="13"/>
                    </a:lnTo>
                    <a:lnTo>
                      <a:pt x="31" y="16"/>
                    </a:lnTo>
                    <a:lnTo>
                      <a:pt x="28" y="21"/>
                    </a:lnTo>
                    <a:lnTo>
                      <a:pt x="25" y="24"/>
                    </a:lnTo>
                    <a:lnTo>
                      <a:pt x="19" y="21"/>
                    </a:lnTo>
                    <a:lnTo>
                      <a:pt x="12" y="19"/>
                    </a:lnTo>
                    <a:lnTo>
                      <a:pt x="6" y="16"/>
                    </a:lnTo>
                    <a:lnTo>
                      <a:pt x="0" y="15"/>
                    </a:lnTo>
                    <a:lnTo>
                      <a:pt x="3" y="11"/>
                    </a:lnTo>
                    <a:lnTo>
                      <a:pt x="6" y="7"/>
                    </a:lnTo>
                    <a:lnTo>
                      <a:pt x="9" y="3"/>
                    </a:lnTo>
                    <a:lnTo>
                      <a:pt x="12" y="0"/>
                    </a:lnTo>
                    <a:lnTo>
                      <a:pt x="19" y="2"/>
                    </a:lnTo>
                    <a:lnTo>
                      <a:pt x="25" y="5"/>
                    </a:lnTo>
                    <a:lnTo>
                      <a:pt x="30" y="7"/>
                    </a:lnTo>
                    <a:lnTo>
                      <a:pt x="36" y="10"/>
                    </a:lnTo>
                    <a:close/>
                  </a:path>
                </a:pathLst>
              </a:custGeom>
              <a:solidFill>
                <a:srgbClr val="D1D8F4"/>
              </a:solidFill>
              <a:ln w="9525">
                <a:noFill/>
                <a:round/>
                <a:headEnd/>
                <a:tailEnd/>
              </a:ln>
            </p:spPr>
            <p:txBody>
              <a:bodyPr/>
              <a:lstStyle/>
              <a:p>
                <a:endParaRPr lang="en-US" sz="1725"/>
              </a:p>
            </p:txBody>
          </p:sp>
          <p:sp>
            <p:nvSpPr>
              <p:cNvPr id="5246" name="Freeform 554"/>
              <p:cNvSpPr>
                <a:spLocks/>
              </p:cNvSpPr>
              <p:nvPr/>
            </p:nvSpPr>
            <p:spPr bwMode="auto">
              <a:xfrm>
                <a:off x="1966" y="2647"/>
                <a:ext cx="101" cy="94"/>
              </a:xfrm>
              <a:custGeom>
                <a:avLst/>
                <a:gdLst>
                  <a:gd name="T0" fmla="*/ 88 w 62"/>
                  <a:gd name="T1" fmla="*/ 18 h 57"/>
                  <a:gd name="T2" fmla="*/ 90 w 62"/>
                  <a:gd name="T3" fmla="*/ 26 h 57"/>
                  <a:gd name="T4" fmla="*/ 94 w 62"/>
                  <a:gd name="T5" fmla="*/ 33 h 57"/>
                  <a:gd name="T6" fmla="*/ 98 w 62"/>
                  <a:gd name="T7" fmla="*/ 41 h 57"/>
                  <a:gd name="T8" fmla="*/ 101 w 62"/>
                  <a:gd name="T9" fmla="*/ 53 h 57"/>
                  <a:gd name="T10" fmla="*/ 90 w 62"/>
                  <a:gd name="T11" fmla="*/ 63 h 57"/>
                  <a:gd name="T12" fmla="*/ 81 w 62"/>
                  <a:gd name="T13" fmla="*/ 73 h 57"/>
                  <a:gd name="T14" fmla="*/ 75 w 62"/>
                  <a:gd name="T15" fmla="*/ 84 h 57"/>
                  <a:gd name="T16" fmla="*/ 67 w 62"/>
                  <a:gd name="T17" fmla="*/ 94 h 57"/>
                  <a:gd name="T18" fmla="*/ 49 w 62"/>
                  <a:gd name="T19" fmla="*/ 89 h 57"/>
                  <a:gd name="T20" fmla="*/ 33 w 62"/>
                  <a:gd name="T21" fmla="*/ 81 h 57"/>
                  <a:gd name="T22" fmla="*/ 15 w 62"/>
                  <a:gd name="T23" fmla="*/ 73 h 57"/>
                  <a:gd name="T24" fmla="*/ 0 w 62"/>
                  <a:gd name="T25" fmla="*/ 68 h 57"/>
                  <a:gd name="T26" fmla="*/ 5 w 62"/>
                  <a:gd name="T27" fmla="*/ 58 h 57"/>
                  <a:gd name="T28" fmla="*/ 10 w 62"/>
                  <a:gd name="T29" fmla="*/ 46 h 57"/>
                  <a:gd name="T30" fmla="*/ 15 w 62"/>
                  <a:gd name="T31" fmla="*/ 40 h 57"/>
                  <a:gd name="T32" fmla="*/ 20 w 62"/>
                  <a:gd name="T33" fmla="*/ 28 h 57"/>
                  <a:gd name="T34" fmla="*/ 24 w 62"/>
                  <a:gd name="T35" fmla="*/ 21 h 57"/>
                  <a:gd name="T36" fmla="*/ 31 w 62"/>
                  <a:gd name="T37" fmla="*/ 13 h 57"/>
                  <a:gd name="T38" fmla="*/ 36 w 62"/>
                  <a:gd name="T39" fmla="*/ 8 h 57"/>
                  <a:gd name="T40" fmla="*/ 41 w 62"/>
                  <a:gd name="T41" fmla="*/ 0 h 57"/>
                  <a:gd name="T42" fmla="*/ 54 w 62"/>
                  <a:gd name="T43" fmla="*/ 5 h 57"/>
                  <a:gd name="T44" fmla="*/ 64 w 62"/>
                  <a:gd name="T45" fmla="*/ 8 h 57"/>
                  <a:gd name="T46" fmla="*/ 77 w 62"/>
                  <a:gd name="T47" fmla="*/ 13 h 57"/>
                  <a:gd name="T48" fmla="*/ 88 w 62"/>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4" y="11"/>
                    </a:moveTo>
                    <a:lnTo>
                      <a:pt x="55" y="16"/>
                    </a:lnTo>
                    <a:lnTo>
                      <a:pt x="58" y="20"/>
                    </a:lnTo>
                    <a:lnTo>
                      <a:pt x="60" y="25"/>
                    </a:lnTo>
                    <a:lnTo>
                      <a:pt x="62" y="32"/>
                    </a:lnTo>
                    <a:lnTo>
                      <a:pt x="55" y="38"/>
                    </a:lnTo>
                    <a:lnTo>
                      <a:pt x="50" y="44"/>
                    </a:lnTo>
                    <a:lnTo>
                      <a:pt x="46" y="51"/>
                    </a:lnTo>
                    <a:lnTo>
                      <a:pt x="41" y="57"/>
                    </a:lnTo>
                    <a:lnTo>
                      <a:pt x="30" y="54"/>
                    </a:lnTo>
                    <a:lnTo>
                      <a:pt x="20" y="49"/>
                    </a:lnTo>
                    <a:lnTo>
                      <a:pt x="9" y="44"/>
                    </a:lnTo>
                    <a:lnTo>
                      <a:pt x="0" y="41"/>
                    </a:lnTo>
                    <a:lnTo>
                      <a:pt x="3" y="35"/>
                    </a:lnTo>
                    <a:lnTo>
                      <a:pt x="6" y="28"/>
                    </a:lnTo>
                    <a:lnTo>
                      <a:pt x="9" y="24"/>
                    </a:lnTo>
                    <a:lnTo>
                      <a:pt x="12" y="17"/>
                    </a:lnTo>
                    <a:lnTo>
                      <a:pt x="15" y="13"/>
                    </a:lnTo>
                    <a:lnTo>
                      <a:pt x="19" y="8"/>
                    </a:lnTo>
                    <a:lnTo>
                      <a:pt x="22" y="5"/>
                    </a:lnTo>
                    <a:lnTo>
                      <a:pt x="25" y="0"/>
                    </a:lnTo>
                    <a:lnTo>
                      <a:pt x="33" y="3"/>
                    </a:lnTo>
                    <a:lnTo>
                      <a:pt x="39" y="5"/>
                    </a:lnTo>
                    <a:lnTo>
                      <a:pt x="47" y="8"/>
                    </a:lnTo>
                    <a:lnTo>
                      <a:pt x="54" y="11"/>
                    </a:lnTo>
                    <a:close/>
                  </a:path>
                </a:pathLst>
              </a:custGeom>
              <a:solidFill>
                <a:srgbClr val="000000"/>
              </a:solidFill>
              <a:ln w="9525">
                <a:noFill/>
                <a:round/>
                <a:headEnd/>
                <a:tailEnd/>
              </a:ln>
            </p:spPr>
            <p:txBody>
              <a:bodyPr/>
              <a:lstStyle/>
              <a:p>
                <a:endParaRPr lang="en-US" sz="1725"/>
              </a:p>
            </p:txBody>
          </p:sp>
          <p:sp>
            <p:nvSpPr>
              <p:cNvPr id="5247" name="Freeform 555"/>
              <p:cNvSpPr>
                <a:spLocks/>
              </p:cNvSpPr>
              <p:nvPr/>
            </p:nvSpPr>
            <p:spPr bwMode="auto">
              <a:xfrm>
                <a:off x="1972" y="2656"/>
                <a:ext cx="87" cy="76"/>
              </a:xfrm>
              <a:custGeom>
                <a:avLst/>
                <a:gdLst>
                  <a:gd name="T0" fmla="*/ 76 w 53"/>
                  <a:gd name="T1" fmla="*/ 15 h 47"/>
                  <a:gd name="T2" fmla="*/ 79 w 53"/>
                  <a:gd name="T3" fmla="*/ 19 h 47"/>
                  <a:gd name="T4" fmla="*/ 82 w 53"/>
                  <a:gd name="T5" fmla="*/ 27 h 47"/>
                  <a:gd name="T6" fmla="*/ 84 w 53"/>
                  <a:gd name="T7" fmla="*/ 36 h 47"/>
                  <a:gd name="T8" fmla="*/ 87 w 53"/>
                  <a:gd name="T9" fmla="*/ 44 h 47"/>
                  <a:gd name="T10" fmla="*/ 82 w 53"/>
                  <a:gd name="T11" fmla="*/ 50 h 47"/>
                  <a:gd name="T12" fmla="*/ 74 w 53"/>
                  <a:gd name="T13" fmla="*/ 58 h 47"/>
                  <a:gd name="T14" fmla="*/ 66 w 53"/>
                  <a:gd name="T15" fmla="*/ 68 h 47"/>
                  <a:gd name="T16" fmla="*/ 57 w 53"/>
                  <a:gd name="T17" fmla="*/ 76 h 47"/>
                  <a:gd name="T18" fmla="*/ 44 w 53"/>
                  <a:gd name="T19" fmla="*/ 71 h 47"/>
                  <a:gd name="T20" fmla="*/ 30 w 53"/>
                  <a:gd name="T21" fmla="*/ 66 h 47"/>
                  <a:gd name="T22" fmla="*/ 13 w 53"/>
                  <a:gd name="T23" fmla="*/ 61 h 47"/>
                  <a:gd name="T24" fmla="*/ 0 w 53"/>
                  <a:gd name="T25" fmla="*/ 57 h 47"/>
                  <a:gd name="T26" fmla="*/ 7 w 53"/>
                  <a:gd name="T27" fmla="*/ 49 h 47"/>
                  <a:gd name="T28" fmla="*/ 8 w 53"/>
                  <a:gd name="T29" fmla="*/ 37 h 47"/>
                  <a:gd name="T30" fmla="*/ 13 w 53"/>
                  <a:gd name="T31" fmla="*/ 31 h 47"/>
                  <a:gd name="T32" fmla="*/ 16 w 53"/>
                  <a:gd name="T33" fmla="*/ 23 h 47"/>
                  <a:gd name="T34" fmla="*/ 21 w 53"/>
                  <a:gd name="T35" fmla="*/ 18 h 47"/>
                  <a:gd name="T36" fmla="*/ 26 w 53"/>
                  <a:gd name="T37" fmla="*/ 10 h 47"/>
                  <a:gd name="T38" fmla="*/ 30 w 53"/>
                  <a:gd name="T39" fmla="*/ 5 h 47"/>
                  <a:gd name="T40" fmla="*/ 34 w 53"/>
                  <a:gd name="T41" fmla="*/ 0 h 47"/>
                  <a:gd name="T42" fmla="*/ 44 w 53"/>
                  <a:gd name="T43" fmla="*/ 2 h 47"/>
                  <a:gd name="T44" fmla="*/ 56 w 53"/>
                  <a:gd name="T45" fmla="*/ 6 h 47"/>
                  <a:gd name="T46" fmla="*/ 66 w 53"/>
                  <a:gd name="T47" fmla="*/ 10 h 47"/>
                  <a:gd name="T48" fmla="*/ 76 w 53"/>
                  <a:gd name="T49" fmla="*/ 15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47"/>
                  <a:gd name="T77" fmla="*/ 53 w 53"/>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47">
                    <a:moveTo>
                      <a:pt x="46" y="9"/>
                    </a:moveTo>
                    <a:lnTo>
                      <a:pt x="48" y="12"/>
                    </a:lnTo>
                    <a:lnTo>
                      <a:pt x="50" y="17"/>
                    </a:lnTo>
                    <a:lnTo>
                      <a:pt x="51" y="22"/>
                    </a:lnTo>
                    <a:lnTo>
                      <a:pt x="53" y="27"/>
                    </a:lnTo>
                    <a:lnTo>
                      <a:pt x="50" y="31"/>
                    </a:lnTo>
                    <a:lnTo>
                      <a:pt x="45" y="36"/>
                    </a:lnTo>
                    <a:lnTo>
                      <a:pt x="40" y="42"/>
                    </a:lnTo>
                    <a:lnTo>
                      <a:pt x="35" y="47"/>
                    </a:lnTo>
                    <a:lnTo>
                      <a:pt x="27" y="44"/>
                    </a:lnTo>
                    <a:lnTo>
                      <a:pt x="18" y="41"/>
                    </a:lnTo>
                    <a:lnTo>
                      <a:pt x="8" y="38"/>
                    </a:lnTo>
                    <a:lnTo>
                      <a:pt x="0" y="35"/>
                    </a:lnTo>
                    <a:lnTo>
                      <a:pt x="4" y="30"/>
                    </a:lnTo>
                    <a:lnTo>
                      <a:pt x="5" y="23"/>
                    </a:lnTo>
                    <a:lnTo>
                      <a:pt x="8" y="19"/>
                    </a:lnTo>
                    <a:lnTo>
                      <a:pt x="10" y="14"/>
                    </a:lnTo>
                    <a:lnTo>
                      <a:pt x="13" y="11"/>
                    </a:lnTo>
                    <a:lnTo>
                      <a:pt x="16" y="6"/>
                    </a:lnTo>
                    <a:lnTo>
                      <a:pt x="18" y="3"/>
                    </a:lnTo>
                    <a:lnTo>
                      <a:pt x="21" y="0"/>
                    </a:lnTo>
                    <a:lnTo>
                      <a:pt x="27" y="1"/>
                    </a:lnTo>
                    <a:lnTo>
                      <a:pt x="34" y="4"/>
                    </a:lnTo>
                    <a:lnTo>
                      <a:pt x="40" y="6"/>
                    </a:lnTo>
                    <a:lnTo>
                      <a:pt x="46" y="9"/>
                    </a:lnTo>
                    <a:close/>
                  </a:path>
                </a:pathLst>
              </a:custGeom>
              <a:solidFill>
                <a:srgbClr val="AFBCED"/>
              </a:solidFill>
              <a:ln w="9525">
                <a:noFill/>
                <a:round/>
                <a:headEnd/>
                <a:tailEnd/>
              </a:ln>
            </p:spPr>
            <p:txBody>
              <a:bodyPr/>
              <a:lstStyle/>
              <a:p>
                <a:endParaRPr lang="en-US" sz="1725"/>
              </a:p>
            </p:txBody>
          </p:sp>
          <p:sp>
            <p:nvSpPr>
              <p:cNvPr id="5248" name="Freeform 556"/>
              <p:cNvSpPr>
                <a:spLocks/>
              </p:cNvSpPr>
              <p:nvPr/>
            </p:nvSpPr>
            <p:spPr bwMode="auto">
              <a:xfrm>
                <a:off x="2030" y="2670"/>
                <a:ext cx="29" cy="62"/>
              </a:xfrm>
              <a:custGeom>
                <a:avLst/>
                <a:gdLst>
                  <a:gd name="T0" fmla="*/ 0 w 18"/>
                  <a:gd name="T1" fmla="*/ 23 h 38"/>
                  <a:gd name="T2" fmla="*/ 0 w 18"/>
                  <a:gd name="T3" fmla="*/ 34 h 38"/>
                  <a:gd name="T4" fmla="*/ 0 w 18"/>
                  <a:gd name="T5" fmla="*/ 42 h 38"/>
                  <a:gd name="T6" fmla="*/ 0 w 18"/>
                  <a:gd name="T7" fmla="*/ 52 h 38"/>
                  <a:gd name="T8" fmla="*/ 0 w 18"/>
                  <a:gd name="T9" fmla="*/ 62 h 38"/>
                  <a:gd name="T10" fmla="*/ 8 w 18"/>
                  <a:gd name="T11" fmla="*/ 54 h 38"/>
                  <a:gd name="T12" fmla="*/ 16 w 18"/>
                  <a:gd name="T13" fmla="*/ 44 h 38"/>
                  <a:gd name="T14" fmla="*/ 24 w 18"/>
                  <a:gd name="T15" fmla="*/ 36 h 38"/>
                  <a:gd name="T16" fmla="*/ 29 w 18"/>
                  <a:gd name="T17" fmla="*/ 29 h 38"/>
                  <a:gd name="T18" fmla="*/ 26 w 18"/>
                  <a:gd name="T19" fmla="*/ 21 h 38"/>
                  <a:gd name="T20" fmla="*/ 24 w 18"/>
                  <a:gd name="T21" fmla="*/ 13 h 38"/>
                  <a:gd name="T22" fmla="*/ 21 w 18"/>
                  <a:gd name="T23" fmla="*/ 5 h 38"/>
                  <a:gd name="T24" fmla="*/ 18 w 18"/>
                  <a:gd name="T25" fmla="*/ 0 h 38"/>
                  <a:gd name="T26" fmla="*/ 13 w 18"/>
                  <a:gd name="T27" fmla="*/ 5 h 38"/>
                  <a:gd name="T28" fmla="*/ 11 w 18"/>
                  <a:gd name="T29" fmla="*/ 10 h 38"/>
                  <a:gd name="T30" fmla="*/ 5 w 18"/>
                  <a:gd name="T31" fmla="*/ 18 h 38"/>
                  <a:gd name="T32" fmla="*/ 0 w 18"/>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8"/>
                  <a:gd name="T53" fmla="*/ 18 w 1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8">
                    <a:moveTo>
                      <a:pt x="0" y="14"/>
                    </a:moveTo>
                    <a:lnTo>
                      <a:pt x="0" y="21"/>
                    </a:lnTo>
                    <a:lnTo>
                      <a:pt x="0" y="26"/>
                    </a:lnTo>
                    <a:lnTo>
                      <a:pt x="0" y="32"/>
                    </a:lnTo>
                    <a:lnTo>
                      <a:pt x="0" y="38"/>
                    </a:lnTo>
                    <a:lnTo>
                      <a:pt x="5" y="33"/>
                    </a:lnTo>
                    <a:lnTo>
                      <a:pt x="10" y="27"/>
                    </a:lnTo>
                    <a:lnTo>
                      <a:pt x="15" y="22"/>
                    </a:lnTo>
                    <a:lnTo>
                      <a:pt x="18" y="18"/>
                    </a:lnTo>
                    <a:lnTo>
                      <a:pt x="16" y="13"/>
                    </a:lnTo>
                    <a:lnTo>
                      <a:pt x="15" y="8"/>
                    </a:lnTo>
                    <a:lnTo>
                      <a:pt x="13" y="3"/>
                    </a:lnTo>
                    <a:lnTo>
                      <a:pt x="11" y="0"/>
                    </a:lnTo>
                    <a:lnTo>
                      <a:pt x="8" y="3"/>
                    </a:lnTo>
                    <a:lnTo>
                      <a:pt x="7" y="6"/>
                    </a:lnTo>
                    <a:lnTo>
                      <a:pt x="3" y="11"/>
                    </a:lnTo>
                    <a:lnTo>
                      <a:pt x="0" y="14"/>
                    </a:lnTo>
                    <a:close/>
                  </a:path>
                </a:pathLst>
              </a:custGeom>
              <a:solidFill>
                <a:srgbClr val="7AAAEA"/>
              </a:solidFill>
              <a:ln w="9525">
                <a:noFill/>
                <a:round/>
                <a:headEnd/>
                <a:tailEnd/>
              </a:ln>
            </p:spPr>
            <p:txBody>
              <a:bodyPr/>
              <a:lstStyle/>
              <a:p>
                <a:endParaRPr lang="en-US" sz="1725"/>
              </a:p>
            </p:txBody>
          </p:sp>
          <p:sp>
            <p:nvSpPr>
              <p:cNvPr id="5249" name="Freeform 557"/>
              <p:cNvSpPr>
                <a:spLocks/>
              </p:cNvSpPr>
              <p:nvPr/>
            </p:nvSpPr>
            <p:spPr bwMode="auto">
              <a:xfrm>
                <a:off x="1989" y="2656"/>
                <a:ext cx="59" cy="37"/>
              </a:xfrm>
              <a:custGeom>
                <a:avLst/>
                <a:gdLst>
                  <a:gd name="T0" fmla="*/ 59 w 36"/>
                  <a:gd name="T1" fmla="*/ 14 h 23"/>
                  <a:gd name="T2" fmla="*/ 54 w 36"/>
                  <a:gd name="T3" fmla="*/ 19 h 23"/>
                  <a:gd name="T4" fmla="*/ 52 w 36"/>
                  <a:gd name="T5" fmla="*/ 24 h 23"/>
                  <a:gd name="T6" fmla="*/ 46 w 36"/>
                  <a:gd name="T7" fmla="*/ 32 h 23"/>
                  <a:gd name="T8" fmla="*/ 41 w 36"/>
                  <a:gd name="T9" fmla="*/ 37 h 23"/>
                  <a:gd name="T10" fmla="*/ 31 w 36"/>
                  <a:gd name="T11" fmla="*/ 32 h 23"/>
                  <a:gd name="T12" fmla="*/ 21 w 36"/>
                  <a:gd name="T13" fmla="*/ 31 h 23"/>
                  <a:gd name="T14" fmla="*/ 10 w 36"/>
                  <a:gd name="T15" fmla="*/ 24 h 23"/>
                  <a:gd name="T16" fmla="*/ 0 w 36"/>
                  <a:gd name="T17" fmla="*/ 23 h 23"/>
                  <a:gd name="T18" fmla="*/ 5 w 36"/>
                  <a:gd name="T19" fmla="*/ 18 h 23"/>
                  <a:gd name="T20" fmla="*/ 10 w 36"/>
                  <a:gd name="T21" fmla="*/ 10 h 23"/>
                  <a:gd name="T22" fmla="*/ 13 w 36"/>
                  <a:gd name="T23" fmla="*/ 5 h 23"/>
                  <a:gd name="T24" fmla="*/ 18 w 36"/>
                  <a:gd name="T25" fmla="*/ 0 h 23"/>
                  <a:gd name="T26" fmla="*/ 28 w 36"/>
                  <a:gd name="T27" fmla="*/ 2 h 23"/>
                  <a:gd name="T28" fmla="*/ 39 w 36"/>
                  <a:gd name="T29" fmla="*/ 6 h 23"/>
                  <a:gd name="T30" fmla="*/ 49 w 36"/>
                  <a:gd name="T31" fmla="*/ 10 h 23"/>
                  <a:gd name="T32" fmla="*/ 59 w 36"/>
                  <a:gd name="T33" fmla="*/ 14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3"/>
                  <a:gd name="T53" fmla="*/ 36 w 3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3">
                    <a:moveTo>
                      <a:pt x="36" y="9"/>
                    </a:moveTo>
                    <a:lnTo>
                      <a:pt x="33" y="12"/>
                    </a:lnTo>
                    <a:lnTo>
                      <a:pt x="32" y="15"/>
                    </a:lnTo>
                    <a:lnTo>
                      <a:pt x="28" y="20"/>
                    </a:lnTo>
                    <a:lnTo>
                      <a:pt x="25" y="23"/>
                    </a:lnTo>
                    <a:lnTo>
                      <a:pt x="19" y="20"/>
                    </a:lnTo>
                    <a:lnTo>
                      <a:pt x="13" y="19"/>
                    </a:lnTo>
                    <a:lnTo>
                      <a:pt x="6" y="15"/>
                    </a:lnTo>
                    <a:lnTo>
                      <a:pt x="0" y="14"/>
                    </a:lnTo>
                    <a:lnTo>
                      <a:pt x="3" y="11"/>
                    </a:lnTo>
                    <a:lnTo>
                      <a:pt x="6" y="6"/>
                    </a:lnTo>
                    <a:lnTo>
                      <a:pt x="8" y="3"/>
                    </a:lnTo>
                    <a:lnTo>
                      <a:pt x="11" y="0"/>
                    </a:lnTo>
                    <a:lnTo>
                      <a:pt x="17" y="1"/>
                    </a:lnTo>
                    <a:lnTo>
                      <a:pt x="24" y="4"/>
                    </a:lnTo>
                    <a:lnTo>
                      <a:pt x="30" y="6"/>
                    </a:lnTo>
                    <a:lnTo>
                      <a:pt x="36" y="9"/>
                    </a:lnTo>
                    <a:close/>
                  </a:path>
                </a:pathLst>
              </a:custGeom>
              <a:solidFill>
                <a:srgbClr val="D1D8F4"/>
              </a:solidFill>
              <a:ln w="9525">
                <a:noFill/>
                <a:round/>
                <a:headEnd/>
                <a:tailEnd/>
              </a:ln>
            </p:spPr>
            <p:txBody>
              <a:bodyPr/>
              <a:lstStyle/>
              <a:p>
                <a:endParaRPr lang="en-US" sz="1725"/>
              </a:p>
            </p:txBody>
          </p:sp>
          <p:sp>
            <p:nvSpPr>
              <p:cNvPr id="5250" name="Freeform 558"/>
              <p:cNvSpPr>
                <a:spLocks/>
              </p:cNvSpPr>
              <p:nvPr/>
            </p:nvSpPr>
            <p:spPr bwMode="auto">
              <a:xfrm>
                <a:off x="2033" y="2670"/>
                <a:ext cx="101" cy="93"/>
              </a:xfrm>
              <a:custGeom>
                <a:avLst/>
                <a:gdLst>
                  <a:gd name="T0" fmla="*/ 88 w 62"/>
                  <a:gd name="T1" fmla="*/ 18 h 57"/>
                  <a:gd name="T2" fmla="*/ 91 w 62"/>
                  <a:gd name="T3" fmla="*/ 26 h 57"/>
                  <a:gd name="T4" fmla="*/ 96 w 62"/>
                  <a:gd name="T5" fmla="*/ 34 h 57"/>
                  <a:gd name="T6" fmla="*/ 98 w 62"/>
                  <a:gd name="T7" fmla="*/ 42 h 57"/>
                  <a:gd name="T8" fmla="*/ 101 w 62"/>
                  <a:gd name="T9" fmla="*/ 52 h 57"/>
                  <a:gd name="T10" fmla="*/ 91 w 62"/>
                  <a:gd name="T11" fmla="*/ 62 h 57"/>
                  <a:gd name="T12" fmla="*/ 83 w 62"/>
                  <a:gd name="T13" fmla="*/ 73 h 57"/>
                  <a:gd name="T14" fmla="*/ 75 w 62"/>
                  <a:gd name="T15" fmla="*/ 83 h 57"/>
                  <a:gd name="T16" fmla="*/ 67 w 62"/>
                  <a:gd name="T17" fmla="*/ 93 h 57"/>
                  <a:gd name="T18" fmla="*/ 49 w 62"/>
                  <a:gd name="T19" fmla="*/ 88 h 57"/>
                  <a:gd name="T20" fmla="*/ 34 w 62"/>
                  <a:gd name="T21" fmla="*/ 80 h 57"/>
                  <a:gd name="T22" fmla="*/ 15 w 62"/>
                  <a:gd name="T23" fmla="*/ 73 h 57"/>
                  <a:gd name="T24" fmla="*/ 0 w 62"/>
                  <a:gd name="T25" fmla="*/ 67 h 57"/>
                  <a:gd name="T26" fmla="*/ 5 w 62"/>
                  <a:gd name="T27" fmla="*/ 57 h 57"/>
                  <a:gd name="T28" fmla="*/ 10 w 62"/>
                  <a:gd name="T29" fmla="*/ 47 h 57"/>
                  <a:gd name="T30" fmla="*/ 15 w 62"/>
                  <a:gd name="T31" fmla="*/ 39 h 57"/>
                  <a:gd name="T32" fmla="*/ 21 w 62"/>
                  <a:gd name="T33" fmla="*/ 29 h 57"/>
                  <a:gd name="T34" fmla="*/ 26 w 62"/>
                  <a:gd name="T35" fmla="*/ 21 h 57"/>
                  <a:gd name="T36" fmla="*/ 31 w 62"/>
                  <a:gd name="T37" fmla="*/ 13 h 57"/>
                  <a:gd name="T38" fmla="*/ 36 w 62"/>
                  <a:gd name="T39" fmla="*/ 8 h 57"/>
                  <a:gd name="T40" fmla="*/ 41 w 62"/>
                  <a:gd name="T41" fmla="*/ 0 h 57"/>
                  <a:gd name="T42" fmla="*/ 54 w 62"/>
                  <a:gd name="T43" fmla="*/ 5 h 57"/>
                  <a:gd name="T44" fmla="*/ 65 w 62"/>
                  <a:gd name="T45" fmla="*/ 8 h 57"/>
                  <a:gd name="T46" fmla="*/ 78 w 62"/>
                  <a:gd name="T47" fmla="*/ 13 h 57"/>
                  <a:gd name="T48" fmla="*/ 88 w 62"/>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4" y="11"/>
                    </a:moveTo>
                    <a:lnTo>
                      <a:pt x="56" y="16"/>
                    </a:lnTo>
                    <a:lnTo>
                      <a:pt x="59" y="21"/>
                    </a:lnTo>
                    <a:lnTo>
                      <a:pt x="60" y="26"/>
                    </a:lnTo>
                    <a:lnTo>
                      <a:pt x="62" y="32"/>
                    </a:lnTo>
                    <a:lnTo>
                      <a:pt x="56" y="38"/>
                    </a:lnTo>
                    <a:lnTo>
                      <a:pt x="51" y="45"/>
                    </a:lnTo>
                    <a:lnTo>
                      <a:pt x="46" y="51"/>
                    </a:lnTo>
                    <a:lnTo>
                      <a:pt x="41" y="57"/>
                    </a:lnTo>
                    <a:lnTo>
                      <a:pt x="30" y="54"/>
                    </a:lnTo>
                    <a:lnTo>
                      <a:pt x="21" y="49"/>
                    </a:lnTo>
                    <a:lnTo>
                      <a:pt x="9" y="45"/>
                    </a:lnTo>
                    <a:lnTo>
                      <a:pt x="0" y="41"/>
                    </a:lnTo>
                    <a:lnTo>
                      <a:pt x="3" y="35"/>
                    </a:lnTo>
                    <a:lnTo>
                      <a:pt x="6" y="29"/>
                    </a:lnTo>
                    <a:lnTo>
                      <a:pt x="9" y="24"/>
                    </a:lnTo>
                    <a:lnTo>
                      <a:pt x="13" y="18"/>
                    </a:lnTo>
                    <a:lnTo>
                      <a:pt x="16" y="13"/>
                    </a:lnTo>
                    <a:lnTo>
                      <a:pt x="19" y="8"/>
                    </a:lnTo>
                    <a:lnTo>
                      <a:pt x="22" y="5"/>
                    </a:lnTo>
                    <a:lnTo>
                      <a:pt x="25" y="0"/>
                    </a:lnTo>
                    <a:lnTo>
                      <a:pt x="33" y="3"/>
                    </a:lnTo>
                    <a:lnTo>
                      <a:pt x="40" y="5"/>
                    </a:lnTo>
                    <a:lnTo>
                      <a:pt x="48" y="8"/>
                    </a:lnTo>
                    <a:lnTo>
                      <a:pt x="54" y="11"/>
                    </a:lnTo>
                    <a:close/>
                  </a:path>
                </a:pathLst>
              </a:custGeom>
              <a:solidFill>
                <a:srgbClr val="000000"/>
              </a:solidFill>
              <a:ln w="9525">
                <a:noFill/>
                <a:round/>
                <a:headEnd/>
                <a:tailEnd/>
              </a:ln>
            </p:spPr>
            <p:txBody>
              <a:bodyPr/>
              <a:lstStyle/>
              <a:p>
                <a:endParaRPr lang="en-US" sz="1725"/>
              </a:p>
            </p:txBody>
          </p:sp>
          <p:sp>
            <p:nvSpPr>
              <p:cNvPr id="5251" name="Freeform 559"/>
              <p:cNvSpPr>
                <a:spLocks/>
              </p:cNvSpPr>
              <p:nvPr/>
            </p:nvSpPr>
            <p:spPr bwMode="auto">
              <a:xfrm>
                <a:off x="2041" y="2678"/>
                <a:ext cx="85" cy="79"/>
              </a:xfrm>
              <a:custGeom>
                <a:avLst/>
                <a:gdLst>
                  <a:gd name="T0" fmla="*/ 75 w 52"/>
                  <a:gd name="T1" fmla="*/ 15 h 48"/>
                  <a:gd name="T2" fmla="*/ 77 w 52"/>
                  <a:gd name="T3" fmla="*/ 21 h 48"/>
                  <a:gd name="T4" fmla="*/ 80 w 52"/>
                  <a:gd name="T5" fmla="*/ 28 h 48"/>
                  <a:gd name="T6" fmla="*/ 83 w 52"/>
                  <a:gd name="T7" fmla="*/ 36 h 48"/>
                  <a:gd name="T8" fmla="*/ 85 w 52"/>
                  <a:gd name="T9" fmla="*/ 44 h 48"/>
                  <a:gd name="T10" fmla="*/ 80 w 52"/>
                  <a:gd name="T11" fmla="*/ 53 h 48"/>
                  <a:gd name="T12" fmla="*/ 72 w 52"/>
                  <a:gd name="T13" fmla="*/ 59 h 48"/>
                  <a:gd name="T14" fmla="*/ 64 w 52"/>
                  <a:gd name="T15" fmla="*/ 71 h 48"/>
                  <a:gd name="T16" fmla="*/ 59 w 52"/>
                  <a:gd name="T17" fmla="*/ 79 h 48"/>
                  <a:gd name="T18" fmla="*/ 44 w 52"/>
                  <a:gd name="T19" fmla="*/ 72 h 48"/>
                  <a:gd name="T20" fmla="*/ 28 w 52"/>
                  <a:gd name="T21" fmla="*/ 67 h 48"/>
                  <a:gd name="T22" fmla="*/ 13 w 52"/>
                  <a:gd name="T23" fmla="*/ 63 h 48"/>
                  <a:gd name="T24" fmla="*/ 0 w 52"/>
                  <a:gd name="T25" fmla="*/ 58 h 48"/>
                  <a:gd name="T26" fmla="*/ 5 w 52"/>
                  <a:gd name="T27" fmla="*/ 49 h 48"/>
                  <a:gd name="T28" fmla="*/ 7 w 52"/>
                  <a:gd name="T29" fmla="*/ 41 h 48"/>
                  <a:gd name="T30" fmla="*/ 13 w 52"/>
                  <a:gd name="T31" fmla="*/ 35 h 48"/>
                  <a:gd name="T32" fmla="*/ 15 w 52"/>
                  <a:gd name="T33" fmla="*/ 23 h 48"/>
                  <a:gd name="T34" fmla="*/ 20 w 52"/>
                  <a:gd name="T35" fmla="*/ 18 h 48"/>
                  <a:gd name="T36" fmla="*/ 26 w 52"/>
                  <a:gd name="T37" fmla="*/ 10 h 48"/>
                  <a:gd name="T38" fmla="*/ 31 w 52"/>
                  <a:gd name="T39" fmla="*/ 5 h 48"/>
                  <a:gd name="T40" fmla="*/ 36 w 52"/>
                  <a:gd name="T41" fmla="*/ 0 h 48"/>
                  <a:gd name="T42" fmla="*/ 46 w 52"/>
                  <a:gd name="T43" fmla="*/ 2 h 48"/>
                  <a:gd name="T44" fmla="*/ 57 w 52"/>
                  <a:gd name="T45" fmla="*/ 8 h 48"/>
                  <a:gd name="T46" fmla="*/ 64 w 52"/>
                  <a:gd name="T47" fmla="*/ 10 h 48"/>
                  <a:gd name="T48" fmla="*/ 75 w 52"/>
                  <a:gd name="T49" fmla="*/ 15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8"/>
                  <a:gd name="T77" fmla="*/ 52 w 52"/>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8">
                    <a:moveTo>
                      <a:pt x="46" y="9"/>
                    </a:moveTo>
                    <a:lnTo>
                      <a:pt x="47" y="13"/>
                    </a:lnTo>
                    <a:lnTo>
                      <a:pt x="49" y="17"/>
                    </a:lnTo>
                    <a:lnTo>
                      <a:pt x="51" y="22"/>
                    </a:lnTo>
                    <a:lnTo>
                      <a:pt x="52" y="27"/>
                    </a:lnTo>
                    <a:lnTo>
                      <a:pt x="49" y="32"/>
                    </a:lnTo>
                    <a:lnTo>
                      <a:pt x="44" y="36"/>
                    </a:lnTo>
                    <a:lnTo>
                      <a:pt x="39" y="43"/>
                    </a:lnTo>
                    <a:lnTo>
                      <a:pt x="36" y="48"/>
                    </a:lnTo>
                    <a:lnTo>
                      <a:pt x="27" y="44"/>
                    </a:lnTo>
                    <a:lnTo>
                      <a:pt x="17" y="41"/>
                    </a:lnTo>
                    <a:lnTo>
                      <a:pt x="8" y="38"/>
                    </a:lnTo>
                    <a:lnTo>
                      <a:pt x="0" y="35"/>
                    </a:lnTo>
                    <a:lnTo>
                      <a:pt x="3" y="30"/>
                    </a:lnTo>
                    <a:lnTo>
                      <a:pt x="4" y="25"/>
                    </a:lnTo>
                    <a:lnTo>
                      <a:pt x="8" y="21"/>
                    </a:lnTo>
                    <a:lnTo>
                      <a:pt x="9" y="14"/>
                    </a:lnTo>
                    <a:lnTo>
                      <a:pt x="12" y="11"/>
                    </a:lnTo>
                    <a:lnTo>
                      <a:pt x="16" y="6"/>
                    </a:lnTo>
                    <a:lnTo>
                      <a:pt x="19" y="3"/>
                    </a:lnTo>
                    <a:lnTo>
                      <a:pt x="22" y="0"/>
                    </a:lnTo>
                    <a:lnTo>
                      <a:pt x="28" y="1"/>
                    </a:lnTo>
                    <a:lnTo>
                      <a:pt x="35" y="5"/>
                    </a:lnTo>
                    <a:lnTo>
                      <a:pt x="39" y="6"/>
                    </a:lnTo>
                    <a:lnTo>
                      <a:pt x="46" y="9"/>
                    </a:lnTo>
                    <a:close/>
                  </a:path>
                </a:pathLst>
              </a:custGeom>
              <a:solidFill>
                <a:srgbClr val="AFBCED"/>
              </a:solidFill>
              <a:ln w="9525">
                <a:noFill/>
                <a:round/>
                <a:headEnd/>
                <a:tailEnd/>
              </a:ln>
            </p:spPr>
            <p:txBody>
              <a:bodyPr/>
              <a:lstStyle/>
              <a:p>
                <a:endParaRPr lang="en-US" sz="1725"/>
              </a:p>
            </p:txBody>
          </p:sp>
          <p:sp>
            <p:nvSpPr>
              <p:cNvPr id="5252" name="Freeform 560"/>
              <p:cNvSpPr>
                <a:spLocks/>
              </p:cNvSpPr>
              <p:nvPr/>
            </p:nvSpPr>
            <p:spPr bwMode="auto">
              <a:xfrm>
                <a:off x="2098" y="2693"/>
                <a:ext cx="28" cy="64"/>
              </a:xfrm>
              <a:custGeom>
                <a:avLst/>
                <a:gdLst>
                  <a:gd name="T0" fmla="*/ 0 w 17"/>
                  <a:gd name="T1" fmla="*/ 25 h 39"/>
                  <a:gd name="T2" fmla="*/ 0 w 17"/>
                  <a:gd name="T3" fmla="*/ 34 h 39"/>
                  <a:gd name="T4" fmla="*/ 0 w 17"/>
                  <a:gd name="T5" fmla="*/ 43 h 39"/>
                  <a:gd name="T6" fmla="*/ 0 w 17"/>
                  <a:gd name="T7" fmla="*/ 53 h 39"/>
                  <a:gd name="T8" fmla="*/ 2 w 17"/>
                  <a:gd name="T9" fmla="*/ 64 h 39"/>
                  <a:gd name="T10" fmla="*/ 7 w 17"/>
                  <a:gd name="T11" fmla="*/ 56 h 39"/>
                  <a:gd name="T12" fmla="*/ 15 w 17"/>
                  <a:gd name="T13" fmla="*/ 44 h 39"/>
                  <a:gd name="T14" fmla="*/ 23 w 17"/>
                  <a:gd name="T15" fmla="*/ 38 h 39"/>
                  <a:gd name="T16" fmla="*/ 28 w 17"/>
                  <a:gd name="T17" fmla="*/ 30 h 39"/>
                  <a:gd name="T18" fmla="*/ 26 w 17"/>
                  <a:gd name="T19" fmla="*/ 21 h 39"/>
                  <a:gd name="T20" fmla="*/ 23 w 17"/>
                  <a:gd name="T21" fmla="*/ 13 h 39"/>
                  <a:gd name="T22" fmla="*/ 20 w 17"/>
                  <a:gd name="T23" fmla="*/ 7 h 39"/>
                  <a:gd name="T24" fmla="*/ 18 w 17"/>
                  <a:gd name="T25" fmla="*/ 0 h 39"/>
                  <a:gd name="T26" fmla="*/ 13 w 17"/>
                  <a:gd name="T27" fmla="*/ 7 h 39"/>
                  <a:gd name="T28" fmla="*/ 10 w 17"/>
                  <a:gd name="T29" fmla="*/ 11 h 39"/>
                  <a:gd name="T30" fmla="*/ 5 w 17"/>
                  <a:gd name="T31" fmla="*/ 20 h 39"/>
                  <a:gd name="T32" fmla="*/ 0 w 17"/>
                  <a:gd name="T33" fmla="*/ 25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9"/>
                  <a:gd name="T53" fmla="*/ 17 w 17"/>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9">
                    <a:moveTo>
                      <a:pt x="0" y="15"/>
                    </a:moveTo>
                    <a:lnTo>
                      <a:pt x="0" y="21"/>
                    </a:lnTo>
                    <a:lnTo>
                      <a:pt x="0" y="26"/>
                    </a:lnTo>
                    <a:lnTo>
                      <a:pt x="0" y="32"/>
                    </a:lnTo>
                    <a:lnTo>
                      <a:pt x="1" y="39"/>
                    </a:lnTo>
                    <a:lnTo>
                      <a:pt x="4" y="34"/>
                    </a:lnTo>
                    <a:lnTo>
                      <a:pt x="9" y="27"/>
                    </a:lnTo>
                    <a:lnTo>
                      <a:pt x="14" y="23"/>
                    </a:lnTo>
                    <a:lnTo>
                      <a:pt x="17" y="18"/>
                    </a:lnTo>
                    <a:lnTo>
                      <a:pt x="16" y="13"/>
                    </a:lnTo>
                    <a:lnTo>
                      <a:pt x="14" y="8"/>
                    </a:lnTo>
                    <a:lnTo>
                      <a:pt x="12" y="4"/>
                    </a:lnTo>
                    <a:lnTo>
                      <a:pt x="11" y="0"/>
                    </a:lnTo>
                    <a:lnTo>
                      <a:pt x="8" y="4"/>
                    </a:lnTo>
                    <a:lnTo>
                      <a:pt x="6" y="7"/>
                    </a:lnTo>
                    <a:lnTo>
                      <a:pt x="3" y="12"/>
                    </a:lnTo>
                    <a:lnTo>
                      <a:pt x="0" y="15"/>
                    </a:lnTo>
                    <a:close/>
                  </a:path>
                </a:pathLst>
              </a:custGeom>
              <a:solidFill>
                <a:srgbClr val="7AAAEA"/>
              </a:solidFill>
              <a:ln w="9525">
                <a:noFill/>
                <a:round/>
                <a:headEnd/>
                <a:tailEnd/>
              </a:ln>
            </p:spPr>
            <p:txBody>
              <a:bodyPr/>
              <a:lstStyle/>
              <a:p>
                <a:endParaRPr lang="en-US" sz="1725"/>
              </a:p>
            </p:txBody>
          </p:sp>
          <p:sp>
            <p:nvSpPr>
              <p:cNvPr id="5253" name="Freeform 561"/>
              <p:cNvSpPr>
                <a:spLocks/>
              </p:cNvSpPr>
              <p:nvPr/>
            </p:nvSpPr>
            <p:spPr bwMode="auto">
              <a:xfrm>
                <a:off x="2056" y="2678"/>
                <a:ext cx="62" cy="40"/>
              </a:xfrm>
              <a:custGeom>
                <a:avLst/>
                <a:gdLst>
                  <a:gd name="T0" fmla="*/ 62 w 38"/>
                  <a:gd name="T1" fmla="*/ 15 h 24"/>
                  <a:gd name="T2" fmla="*/ 57 w 38"/>
                  <a:gd name="T3" fmla="*/ 22 h 24"/>
                  <a:gd name="T4" fmla="*/ 52 w 38"/>
                  <a:gd name="T5" fmla="*/ 27 h 24"/>
                  <a:gd name="T6" fmla="*/ 47 w 38"/>
                  <a:gd name="T7" fmla="*/ 35 h 24"/>
                  <a:gd name="T8" fmla="*/ 42 w 38"/>
                  <a:gd name="T9" fmla="*/ 40 h 24"/>
                  <a:gd name="T10" fmla="*/ 31 w 38"/>
                  <a:gd name="T11" fmla="*/ 35 h 24"/>
                  <a:gd name="T12" fmla="*/ 21 w 38"/>
                  <a:gd name="T13" fmla="*/ 32 h 24"/>
                  <a:gd name="T14" fmla="*/ 11 w 38"/>
                  <a:gd name="T15" fmla="*/ 27 h 24"/>
                  <a:gd name="T16" fmla="*/ 0 w 38"/>
                  <a:gd name="T17" fmla="*/ 23 h 24"/>
                  <a:gd name="T18" fmla="*/ 5 w 38"/>
                  <a:gd name="T19" fmla="*/ 18 h 24"/>
                  <a:gd name="T20" fmla="*/ 11 w 38"/>
                  <a:gd name="T21" fmla="*/ 10 h 24"/>
                  <a:gd name="T22" fmla="*/ 16 w 38"/>
                  <a:gd name="T23" fmla="*/ 5 h 24"/>
                  <a:gd name="T24" fmla="*/ 21 w 38"/>
                  <a:gd name="T25" fmla="*/ 0 h 24"/>
                  <a:gd name="T26" fmla="*/ 31 w 38"/>
                  <a:gd name="T27" fmla="*/ 2 h 24"/>
                  <a:gd name="T28" fmla="*/ 42 w 38"/>
                  <a:gd name="T29" fmla="*/ 8 h 24"/>
                  <a:gd name="T30" fmla="*/ 52 w 38"/>
                  <a:gd name="T31" fmla="*/ 10 h 24"/>
                  <a:gd name="T32" fmla="*/ 62 w 38"/>
                  <a:gd name="T33" fmla="*/ 15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4"/>
                  <a:gd name="T53" fmla="*/ 38 w 3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4">
                    <a:moveTo>
                      <a:pt x="38" y="9"/>
                    </a:moveTo>
                    <a:lnTo>
                      <a:pt x="35" y="13"/>
                    </a:lnTo>
                    <a:lnTo>
                      <a:pt x="32" y="16"/>
                    </a:lnTo>
                    <a:lnTo>
                      <a:pt x="29" y="21"/>
                    </a:lnTo>
                    <a:lnTo>
                      <a:pt x="26" y="24"/>
                    </a:lnTo>
                    <a:lnTo>
                      <a:pt x="19" y="21"/>
                    </a:lnTo>
                    <a:lnTo>
                      <a:pt x="13" y="19"/>
                    </a:lnTo>
                    <a:lnTo>
                      <a:pt x="7" y="16"/>
                    </a:lnTo>
                    <a:lnTo>
                      <a:pt x="0" y="14"/>
                    </a:lnTo>
                    <a:lnTo>
                      <a:pt x="3" y="11"/>
                    </a:lnTo>
                    <a:lnTo>
                      <a:pt x="7" y="6"/>
                    </a:lnTo>
                    <a:lnTo>
                      <a:pt x="10" y="3"/>
                    </a:lnTo>
                    <a:lnTo>
                      <a:pt x="13" y="0"/>
                    </a:lnTo>
                    <a:lnTo>
                      <a:pt x="19" y="1"/>
                    </a:lnTo>
                    <a:lnTo>
                      <a:pt x="26" y="5"/>
                    </a:lnTo>
                    <a:lnTo>
                      <a:pt x="32" y="6"/>
                    </a:lnTo>
                    <a:lnTo>
                      <a:pt x="38" y="9"/>
                    </a:lnTo>
                    <a:close/>
                  </a:path>
                </a:pathLst>
              </a:custGeom>
              <a:solidFill>
                <a:srgbClr val="D1D8F4"/>
              </a:solidFill>
              <a:ln w="9525">
                <a:noFill/>
                <a:round/>
                <a:headEnd/>
                <a:tailEnd/>
              </a:ln>
            </p:spPr>
            <p:txBody>
              <a:bodyPr/>
              <a:lstStyle/>
              <a:p>
                <a:endParaRPr lang="en-US" sz="1725"/>
              </a:p>
            </p:txBody>
          </p:sp>
          <p:sp>
            <p:nvSpPr>
              <p:cNvPr id="5254" name="Freeform 562"/>
              <p:cNvSpPr>
                <a:spLocks/>
              </p:cNvSpPr>
              <p:nvPr/>
            </p:nvSpPr>
            <p:spPr bwMode="auto">
              <a:xfrm>
                <a:off x="2100" y="2693"/>
                <a:ext cx="101" cy="95"/>
              </a:xfrm>
              <a:custGeom>
                <a:avLst/>
                <a:gdLst>
                  <a:gd name="T0" fmla="*/ 88 w 62"/>
                  <a:gd name="T1" fmla="*/ 20 h 58"/>
                  <a:gd name="T2" fmla="*/ 91 w 62"/>
                  <a:gd name="T3" fmla="*/ 26 h 58"/>
                  <a:gd name="T4" fmla="*/ 96 w 62"/>
                  <a:gd name="T5" fmla="*/ 34 h 58"/>
                  <a:gd name="T6" fmla="*/ 99 w 62"/>
                  <a:gd name="T7" fmla="*/ 44 h 58"/>
                  <a:gd name="T8" fmla="*/ 101 w 62"/>
                  <a:gd name="T9" fmla="*/ 52 h 58"/>
                  <a:gd name="T10" fmla="*/ 93 w 62"/>
                  <a:gd name="T11" fmla="*/ 64 h 58"/>
                  <a:gd name="T12" fmla="*/ 86 w 62"/>
                  <a:gd name="T13" fmla="*/ 74 h 58"/>
                  <a:gd name="T14" fmla="*/ 78 w 62"/>
                  <a:gd name="T15" fmla="*/ 84 h 58"/>
                  <a:gd name="T16" fmla="*/ 68 w 62"/>
                  <a:gd name="T17" fmla="*/ 95 h 58"/>
                  <a:gd name="T18" fmla="*/ 52 w 62"/>
                  <a:gd name="T19" fmla="*/ 88 h 58"/>
                  <a:gd name="T20" fmla="*/ 34 w 62"/>
                  <a:gd name="T21" fmla="*/ 82 h 58"/>
                  <a:gd name="T22" fmla="*/ 16 w 62"/>
                  <a:gd name="T23" fmla="*/ 74 h 58"/>
                  <a:gd name="T24" fmla="*/ 0 w 62"/>
                  <a:gd name="T25" fmla="*/ 69 h 58"/>
                  <a:gd name="T26" fmla="*/ 5 w 62"/>
                  <a:gd name="T27" fmla="*/ 57 h 58"/>
                  <a:gd name="T28" fmla="*/ 11 w 62"/>
                  <a:gd name="T29" fmla="*/ 48 h 58"/>
                  <a:gd name="T30" fmla="*/ 16 w 62"/>
                  <a:gd name="T31" fmla="*/ 39 h 58"/>
                  <a:gd name="T32" fmla="*/ 21 w 62"/>
                  <a:gd name="T33" fmla="*/ 29 h 58"/>
                  <a:gd name="T34" fmla="*/ 26 w 62"/>
                  <a:gd name="T35" fmla="*/ 21 h 58"/>
                  <a:gd name="T36" fmla="*/ 31 w 62"/>
                  <a:gd name="T37" fmla="*/ 13 h 58"/>
                  <a:gd name="T38" fmla="*/ 36 w 62"/>
                  <a:gd name="T39" fmla="*/ 8 h 58"/>
                  <a:gd name="T40" fmla="*/ 42 w 62"/>
                  <a:gd name="T41" fmla="*/ 0 h 58"/>
                  <a:gd name="T42" fmla="*/ 55 w 62"/>
                  <a:gd name="T43" fmla="*/ 7 h 58"/>
                  <a:gd name="T44" fmla="*/ 65 w 62"/>
                  <a:gd name="T45" fmla="*/ 8 h 58"/>
                  <a:gd name="T46" fmla="*/ 78 w 62"/>
                  <a:gd name="T47" fmla="*/ 13 h 58"/>
                  <a:gd name="T48" fmla="*/ 88 w 62"/>
                  <a:gd name="T49" fmla="*/ 20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8"/>
                  <a:gd name="T77" fmla="*/ 62 w 62"/>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8">
                    <a:moveTo>
                      <a:pt x="54" y="12"/>
                    </a:moveTo>
                    <a:lnTo>
                      <a:pt x="56" y="16"/>
                    </a:lnTo>
                    <a:lnTo>
                      <a:pt x="59" y="21"/>
                    </a:lnTo>
                    <a:lnTo>
                      <a:pt x="61" y="27"/>
                    </a:lnTo>
                    <a:lnTo>
                      <a:pt x="62" y="32"/>
                    </a:lnTo>
                    <a:lnTo>
                      <a:pt x="57" y="39"/>
                    </a:lnTo>
                    <a:lnTo>
                      <a:pt x="53" y="45"/>
                    </a:lnTo>
                    <a:lnTo>
                      <a:pt x="48" y="51"/>
                    </a:lnTo>
                    <a:lnTo>
                      <a:pt x="42" y="58"/>
                    </a:lnTo>
                    <a:lnTo>
                      <a:pt x="32" y="54"/>
                    </a:lnTo>
                    <a:lnTo>
                      <a:pt x="21" y="50"/>
                    </a:lnTo>
                    <a:lnTo>
                      <a:pt x="10" y="45"/>
                    </a:lnTo>
                    <a:lnTo>
                      <a:pt x="0" y="42"/>
                    </a:lnTo>
                    <a:lnTo>
                      <a:pt x="3" y="35"/>
                    </a:lnTo>
                    <a:lnTo>
                      <a:pt x="7" y="29"/>
                    </a:lnTo>
                    <a:lnTo>
                      <a:pt x="10" y="24"/>
                    </a:lnTo>
                    <a:lnTo>
                      <a:pt x="13" y="18"/>
                    </a:lnTo>
                    <a:lnTo>
                      <a:pt x="16" y="13"/>
                    </a:lnTo>
                    <a:lnTo>
                      <a:pt x="19" y="8"/>
                    </a:lnTo>
                    <a:lnTo>
                      <a:pt x="22" y="5"/>
                    </a:lnTo>
                    <a:lnTo>
                      <a:pt x="26" y="0"/>
                    </a:lnTo>
                    <a:lnTo>
                      <a:pt x="34" y="4"/>
                    </a:lnTo>
                    <a:lnTo>
                      <a:pt x="40" y="5"/>
                    </a:lnTo>
                    <a:lnTo>
                      <a:pt x="48" y="8"/>
                    </a:lnTo>
                    <a:lnTo>
                      <a:pt x="54" y="12"/>
                    </a:lnTo>
                    <a:close/>
                  </a:path>
                </a:pathLst>
              </a:custGeom>
              <a:solidFill>
                <a:srgbClr val="000000"/>
              </a:solidFill>
              <a:ln w="9525">
                <a:noFill/>
                <a:round/>
                <a:headEnd/>
                <a:tailEnd/>
              </a:ln>
            </p:spPr>
            <p:txBody>
              <a:bodyPr/>
              <a:lstStyle/>
              <a:p>
                <a:endParaRPr lang="en-US" sz="1725"/>
              </a:p>
            </p:txBody>
          </p:sp>
          <p:sp>
            <p:nvSpPr>
              <p:cNvPr id="5255" name="Freeform 563"/>
              <p:cNvSpPr>
                <a:spLocks/>
              </p:cNvSpPr>
              <p:nvPr/>
            </p:nvSpPr>
            <p:spPr bwMode="auto">
              <a:xfrm>
                <a:off x="2108" y="2701"/>
                <a:ext cx="85" cy="79"/>
              </a:xfrm>
              <a:custGeom>
                <a:avLst/>
                <a:gdLst>
                  <a:gd name="T0" fmla="*/ 78 w 52"/>
                  <a:gd name="T1" fmla="*/ 16 h 48"/>
                  <a:gd name="T2" fmla="*/ 80 w 52"/>
                  <a:gd name="T3" fmla="*/ 21 h 48"/>
                  <a:gd name="T4" fmla="*/ 83 w 52"/>
                  <a:gd name="T5" fmla="*/ 30 h 48"/>
                  <a:gd name="T6" fmla="*/ 83 w 52"/>
                  <a:gd name="T7" fmla="*/ 36 h 48"/>
                  <a:gd name="T8" fmla="*/ 85 w 52"/>
                  <a:gd name="T9" fmla="*/ 44 h 48"/>
                  <a:gd name="T10" fmla="*/ 80 w 52"/>
                  <a:gd name="T11" fmla="*/ 53 h 48"/>
                  <a:gd name="T12" fmla="*/ 72 w 52"/>
                  <a:gd name="T13" fmla="*/ 61 h 48"/>
                  <a:gd name="T14" fmla="*/ 65 w 52"/>
                  <a:gd name="T15" fmla="*/ 71 h 48"/>
                  <a:gd name="T16" fmla="*/ 60 w 52"/>
                  <a:gd name="T17" fmla="*/ 79 h 48"/>
                  <a:gd name="T18" fmla="*/ 44 w 52"/>
                  <a:gd name="T19" fmla="*/ 74 h 48"/>
                  <a:gd name="T20" fmla="*/ 31 w 52"/>
                  <a:gd name="T21" fmla="*/ 67 h 48"/>
                  <a:gd name="T22" fmla="*/ 16 w 52"/>
                  <a:gd name="T23" fmla="*/ 63 h 48"/>
                  <a:gd name="T24" fmla="*/ 0 w 52"/>
                  <a:gd name="T25" fmla="*/ 58 h 48"/>
                  <a:gd name="T26" fmla="*/ 5 w 52"/>
                  <a:gd name="T27" fmla="*/ 49 h 48"/>
                  <a:gd name="T28" fmla="*/ 8 w 52"/>
                  <a:gd name="T29" fmla="*/ 43 h 48"/>
                  <a:gd name="T30" fmla="*/ 13 w 52"/>
                  <a:gd name="T31" fmla="*/ 35 h 48"/>
                  <a:gd name="T32" fmla="*/ 18 w 52"/>
                  <a:gd name="T33" fmla="*/ 23 h 48"/>
                  <a:gd name="T34" fmla="*/ 23 w 52"/>
                  <a:gd name="T35" fmla="*/ 18 h 48"/>
                  <a:gd name="T36" fmla="*/ 28 w 52"/>
                  <a:gd name="T37" fmla="*/ 12 h 48"/>
                  <a:gd name="T38" fmla="*/ 31 w 52"/>
                  <a:gd name="T39" fmla="*/ 5 h 48"/>
                  <a:gd name="T40" fmla="*/ 36 w 52"/>
                  <a:gd name="T41" fmla="*/ 0 h 48"/>
                  <a:gd name="T42" fmla="*/ 47 w 52"/>
                  <a:gd name="T43" fmla="*/ 3 h 48"/>
                  <a:gd name="T44" fmla="*/ 57 w 52"/>
                  <a:gd name="T45" fmla="*/ 8 h 48"/>
                  <a:gd name="T46" fmla="*/ 67 w 52"/>
                  <a:gd name="T47" fmla="*/ 12 h 48"/>
                  <a:gd name="T48" fmla="*/ 78 w 52"/>
                  <a:gd name="T49" fmla="*/ 16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8"/>
                  <a:gd name="T77" fmla="*/ 52 w 52"/>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8">
                    <a:moveTo>
                      <a:pt x="48" y="10"/>
                    </a:moveTo>
                    <a:lnTo>
                      <a:pt x="49" y="13"/>
                    </a:lnTo>
                    <a:lnTo>
                      <a:pt x="51" y="18"/>
                    </a:lnTo>
                    <a:lnTo>
                      <a:pt x="51" y="22"/>
                    </a:lnTo>
                    <a:lnTo>
                      <a:pt x="52" y="27"/>
                    </a:lnTo>
                    <a:lnTo>
                      <a:pt x="49" y="32"/>
                    </a:lnTo>
                    <a:lnTo>
                      <a:pt x="44" y="37"/>
                    </a:lnTo>
                    <a:lnTo>
                      <a:pt x="40" y="43"/>
                    </a:lnTo>
                    <a:lnTo>
                      <a:pt x="37" y="48"/>
                    </a:lnTo>
                    <a:lnTo>
                      <a:pt x="27" y="45"/>
                    </a:lnTo>
                    <a:lnTo>
                      <a:pt x="19" y="41"/>
                    </a:lnTo>
                    <a:lnTo>
                      <a:pt x="10" y="38"/>
                    </a:lnTo>
                    <a:lnTo>
                      <a:pt x="0" y="35"/>
                    </a:lnTo>
                    <a:lnTo>
                      <a:pt x="3" y="30"/>
                    </a:lnTo>
                    <a:lnTo>
                      <a:pt x="5" y="26"/>
                    </a:lnTo>
                    <a:lnTo>
                      <a:pt x="8" y="21"/>
                    </a:lnTo>
                    <a:lnTo>
                      <a:pt x="11" y="14"/>
                    </a:lnTo>
                    <a:lnTo>
                      <a:pt x="14" y="11"/>
                    </a:lnTo>
                    <a:lnTo>
                      <a:pt x="17" y="7"/>
                    </a:lnTo>
                    <a:lnTo>
                      <a:pt x="19" y="3"/>
                    </a:lnTo>
                    <a:lnTo>
                      <a:pt x="22" y="0"/>
                    </a:lnTo>
                    <a:lnTo>
                      <a:pt x="29" y="2"/>
                    </a:lnTo>
                    <a:lnTo>
                      <a:pt x="35" y="5"/>
                    </a:lnTo>
                    <a:lnTo>
                      <a:pt x="41" y="7"/>
                    </a:lnTo>
                    <a:lnTo>
                      <a:pt x="48" y="10"/>
                    </a:lnTo>
                    <a:close/>
                  </a:path>
                </a:pathLst>
              </a:custGeom>
              <a:solidFill>
                <a:srgbClr val="AFBCED"/>
              </a:solidFill>
              <a:ln w="9525">
                <a:noFill/>
                <a:round/>
                <a:headEnd/>
                <a:tailEnd/>
              </a:ln>
            </p:spPr>
            <p:txBody>
              <a:bodyPr/>
              <a:lstStyle/>
              <a:p>
                <a:endParaRPr lang="en-US" sz="1725"/>
              </a:p>
            </p:txBody>
          </p:sp>
          <p:sp>
            <p:nvSpPr>
              <p:cNvPr id="5256" name="Freeform 564"/>
              <p:cNvSpPr>
                <a:spLocks/>
              </p:cNvSpPr>
              <p:nvPr/>
            </p:nvSpPr>
            <p:spPr bwMode="auto">
              <a:xfrm>
                <a:off x="2165" y="2718"/>
                <a:ext cx="28" cy="62"/>
              </a:xfrm>
              <a:custGeom>
                <a:avLst/>
                <a:gdLst>
                  <a:gd name="T0" fmla="*/ 0 w 17"/>
                  <a:gd name="T1" fmla="*/ 23 h 38"/>
                  <a:gd name="T2" fmla="*/ 0 w 17"/>
                  <a:gd name="T3" fmla="*/ 33 h 38"/>
                  <a:gd name="T4" fmla="*/ 0 w 17"/>
                  <a:gd name="T5" fmla="*/ 41 h 38"/>
                  <a:gd name="T6" fmla="*/ 0 w 17"/>
                  <a:gd name="T7" fmla="*/ 51 h 38"/>
                  <a:gd name="T8" fmla="*/ 3 w 17"/>
                  <a:gd name="T9" fmla="*/ 62 h 38"/>
                  <a:gd name="T10" fmla="*/ 8 w 17"/>
                  <a:gd name="T11" fmla="*/ 54 h 38"/>
                  <a:gd name="T12" fmla="*/ 15 w 17"/>
                  <a:gd name="T13" fmla="*/ 44 h 38"/>
                  <a:gd name="T14" fmla="*/ 23 w 17"/>
                  <a:gd name="T15" fmla="*/ 36 h 38"/>
                  <a:gd name="T16" fmla="*/ 28 w 17"/>
                  <a:gd name="T17" fmla="*/ 28 h 38"/>
                  <a:gd name="T18" fmla="*/ 26 w 17"/>
                  <a:gd name="T19" fmla="*/ 20 h 38"/>
                  <a:gd name="T20" fmla="*/ 23 w 17"/>
                  <a:gd name="T21" fmla="*/ 13 h 38"/>
                  <a:gd name="T22" fmla="*/ 21 w 17"/>
                  <a:gd name="T23" fmla="*/ 5 h 38"/>
                  <a:gd name="T24" fmla="*/ 18 w 17"/>
                  <a:gd name="T25" fmla="*/ 0 h 38"/>
                  <a:gd name="T26" fmla="*/ 13 w 17"/>
                  <a:gd name="T27" fmla="*/ 5 h 38"/>
                  <a:gd name="T28" fmla="*/ 10 w 17"/>
                  <a:gd name="T29" fmla="*/ 10 h 38"/>
                  <a:gd name="T30" fmla="*/ 5 w 17"/>
                  <a:gd name="T31" fmla="*/ 18 h 38"/>
                  <a:gd name="T32" fmla="*/ 0 w 17"/>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8"/>
                  <a:gd name="T53" fmla="*/ 17 w 17"/>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8">
                    <a:moveTo>
                      <a:pt x="0" y="14"/>
                    </a:moveTo>
                    <a:lnTo>
                      <a:pt x="0" y="20"/>
                    </a:lnTo>
                    <a:lnTo>
                      <a:pt x="0" y="25"/>
                    </a:lnTo>
                    <a:lnTo>
                      <a:pt x="0" y="31"/>
                    </a:lnTo>
                    <a:lnTo>
                      <a:pt x="2" y="38"/>
                    </a:lnTo>
                    <a:lnTo>
                      <a:pt x="5" y="33"/>
                    </a:lnTo>
                    <a:lnTo>
                      <a:pt x="9" y="27"/>
                    </a:lnTo>
                    <a:lnTo>
                      <a:pt x="14" y="22"/>
                    </a:lnTo>
                    <a:lnTo>
                      <a:pt x="17" y="17"/>
                    </a:lnTo>
                    <a:lnTo>
                      <a:pt x="16" y="12"/>
                    </a:lnTo>
                    <a:lnTo>
                      <a:pt x="14" y="8"/>
                    </a:lnTo>
                    <a:lnTo>
                      <a:pt x="13" y="3"/>
                    </a:lnTo>
                    <a:lnTo>
                      <a:pt x="11" y="0"/>
                    </a:lnTo>
                    <a:lnTo>
                      <a:pt x="8"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257" name="Freeform 565"/>
              <p:cNvSpPr>
                <a:spLocks/>
              </p:cNvSpPr>
              <p:nvPr/>
            </p:nvSpPr>
            <p:spPr bwMode="auto">
              <a:xfrm>
                <a:off x="2126" y="2701"/>
                <a:ext cx="61" cy="40"/>
              </a:xfrm>
              <a:custGeom>
                <a:avLst/>
                <a:gdLst>
                  <a:gd name="T0" fmla="*/ 61 w 37"/>
                  <a:gd name="T1" fmla="*/ 17 h 24"/>
                  <a:gd name="T2" fmla="*/ 54 w 37"/>
                  <a:gd name="T3" fmla="*/ 22 h 24"/>
                  <a:gd name="T4" fmla="*/ 49 w 37"/>
                  <a:gd name="T5" fmla="*/ 27 h 24"/>
                  <a:gd name="T6" fmla="*/ 45 w 37"/>
                  <a:gd name="T7" fmla="*/ 35 h 24"/>
                  <a:gd name="T8" fmla="*/ 40 w 37"/>
                  <a:gd name="T9" fmla="*/ 40 h 24"/>
                  <a:gd name="T10" fmla="*/ 30 w 37"/>
                  <a:gd name="T11" fmla="*/ 37 h 24"/>
                  <a:gd name="T12" fmla="*/ 21 w 37"/>
                  <a:gd name="T13" fmla="*/ 32 h 24"/>
                  <a:gd name="T14" fmla="*/ 10 w 37"/>
                  <a:gd name="T15" fmla="*/ 30 h 24"/>
                  <a:gd name="T16" fmla="*/ 0 w 37"/>
                  <a:gd name="T17" fmla="*/ 27 h 24"/>
                  <a:gd name="T18" fmla="*/ 5 w 37"/>
                  <a:gd name="T19" fmla="*/ 18 h 24"/>
                  <a:gd name="T20" fmla="*/ 10 w 37"/>
                  <a:gd name="T21" fmla="*/ 13 h 24"/>
                  <a:gd name="T22" fmla="*/ 13 w 37"/>
                  <a:gd name="T23" fmla="*/ 5 h 24"/>
                  <a:gd name="T24" fmla="*/ 18 w 37"/>
                  <a:gd name="T25" fmla="*/ 0 h 24"/>
                  <a:gd name="T26" fmla="*/ 30 w 37"/>
                  <a:gd name="T27" fmla="*/ 3 h 24"/>
                  <a:gd name="T28" fmla="*/ 40 w 37"/>
                  <a:gd name="T29" fmla="*/ 8 h 24"/>
                  <a:gd name="T30" fmla="*/ 49 w 37"/>
                  <a:gd name="T31" fmla="*/ 12 h 24"/>
                  <a:gd name="T32" fmla="*/ 61 w 37"/>
                  <a:gd name="T33" fmla="*/ 1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4"/>
                  <a:gd name="T53" fmla="*/ 37 w 3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4">
                    <a:moveTo>
                      <a:pt x="37" y="10"/>
                    </a:moveTo>
                    <a:lnTo>
                      <a:pt x="33" y="13"/>
                    </a:lnTo>
                    <a:lnTo>
                      <a:pt x="30" y="16"/>
                    </a:lnTo>
                    <a:lnTo>
                      <a:pt x="27" y="21"/>
                    </a:lnTo>
                    <a:lnTo>
                      <a:pt x="24" y="24"/>
                    </a:lnTo>
                    <a:lnTo>
                      <a:pt x="18" y="22"/>
                    </a:lnTo>
                    <a:lnTo>
                      <a:pt x="13" y="19"/>
                    </a:lnTo>
                    <a:lnTo>
                      <a:pt x="6" y="18"/>
                    </a:lnTo>
                    <a:lnTo>
                      <a:pt x="0" y="16"/>
                    </a:lnTo>
                    <a:lnTo>
                      <a:pt x="3" y="11"/>
                    </a:lnTo>
                    <a:lnTo>
                      <a:pt x="6" y="8"/>
                    </a:lnTo>
                    <a:lnTo>
                      <a:pt x="8" y="3"/>
                    </a:lnTo>
                    <a:lnTo>
                      <a:pt x="11" y="0"/>
                    </a:lnTo>
                    <a:lnTo>
                      <a:pt x="18" y="2"/>
                    </a:lnTo>
                    <a:lnTo>
                      <a:pt x="24" y="5"/>
                    </a:lnTo>
                    <a:lnTo>
                      <a:pt x="30" y="7"/>
                    </a:lnTo>
                    <a:lnTo>
                      <a:pt x="37" y="10"/>
                    </a:lnTo>
                    <a:close/>
                  </a:path>
                </a:pathLst>
              </a:custGeom>
              <a:solidFill>
                <a:srgbClr val="D1D8F4"/>
              </a:solidFill>
              <a:ln w="9525">
                <a:noFill/>
                <a:round/>
                <a:headEnd/>
                <a:tailEnd/>
              </a:ln>
            </p:spPr>
            <p:txBody>
              <a:bodyPr/>
              <a:lstStyle/>
              <a:p>
                <a:endParaRPr lang="en-US" sz="1725"/>
              </a:p>
            </p:txBody>
          </p:sp>
          <p:sp>
            <p:nvSpPr>
              <p:cNvPr id="5258" name="Freeform 566"/>
              <p:cNvSpPr>
                <a:spLocks/>
              </p:cNvSpPr>
              <p:nvPr/>
            </p:nvSpPr>
            <p:spPr bwMode="auto">
              <a:xfrm>
                <a:off x="2169" y="2718"/>
                <a:ext cx="101" cy="93"/>
              </a:xfrm>
              <a:custGeom>
                <a:avLst/>
                <a:gdLst>
                  <a:gd name="T0" fmla="*/ 88 w 62"/>
                  <a:gd name="T1" fmla="*/ 18 h 57"/>
                  <a:gd name="T2" fmla="*/ 90 w 62"/>
                  <a:gd name="T3" fmla="*/ 26 h 57"/>
                  <a:gd name="T4" fmla="*/ 94 w 62"/>
                  <a:gd name="T5" fmla="*/ 33 h 57"/>
                  <a:gd name="T6" fmla="*/ 98 w 62"/>
                  <a:gd name="T7" fmla="*/ 44 h 57"/>
                  <a:gd name="T8" fmla="*/ 101 w 62"/>
                  <a:gd name="T9" fmla="*/ 51 h 57"/>
                  <a:gd name="T10" fmla="*/ 93 w 62"/>
                  <a:gd name="T11" fmla="*/ 62 h 57"/>
                  <a:gd name="T12" fmla="*/ 85 w 62"/>
                  <a:gd name="T13" fmla="*/ 72 h 57"/>
                  <a:gd name="T14" fmla="*/ 75 w 62"/>
                  <a:gd name="T15" fmla="*/ 83 h 57"/>
                  <a:gd name="T16" fmla="*/ 67 w 62"/>
                  <a:gd name="T17" fmla="*/ 93 h 57"/>
                  <a:gd name="T18" fmla="*/ 51 w 62"/>
                  <a:gd name="T19" fmla="*/ 88 h 57"/>
                  <a:gd name="T20" fmla="*/ 33 w 62"/>
                  <a:gd name="T21" fmla="*/ 80 h 57"/>
                  <a:gd name="T22" fmla="*/ 18 w 62"/>
                  <a:gd name="T23" fmla="*/ 72 h 57"/>
                  <a:gd name="T24" fmla="*/ 0 w 62"/>
                  <a:gd name="T25" fmla="*/ 67 h 57"/>
                  <a:gd name="T26" fmla="*/ 5 w 62"/>
                  <a:gd name="T27" fmla="*/ 57 h 57"/>
                  <a:gd name="T28" fmla="*/ 10 w 62"/>
                  <a:gd name="T29" fmla="*/ 46 h 57"/>
                  <a:gd name="T30" fmla="*/ 15 w 62"/>
                  <a:gd name="T31" fmla="*/ 39 h 57"/>
                  <a:gd name="T32" fmla="*/ 20 w 62"/>
                  <a:gd name="T33" fmla="*/ 28 h 57"/>
                  <a:gd name="T34" fmla="*/ 24 w 62"/>
                  <a:gd name="T35" fmla="*/ 23 h 57"/>
                  <a:gd name="T36" fmla="*/ 33 w 62"/>
                  <a:gd name="T37" fmla="*/ 15 h 57"/>
                  <a:gd name="T38" fmla="*/ 37 w 62"/>
                  <a:gd name="T39" fmla="*/ 7 h 57"/>
                  <a:gd name="T40" fmla="*/ 44 w 62"/>
                  <a:gd name="T41" fmla="*/ 0 h 57"/>
                  <a:gd name="T42" fmla="*/ 54 w 62"/>
                  <a:gd name="T43" fmla="*/ 5 h 57"/>
                  <a:gd name="T44" fmla="*/ 64 w 62"/>
                  <a:gd name="T45" fmla="*/ 10 h 57"/>
                  <a:gd name="T46" fmla="*/ 77 w 62"/>
                  <a:gd name="T47" fmla="*/ 13 h 57"/>
                  <a:gd name="T48" fmla="*/ 88 w 62"/>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4" y="11"/>
                    </a:moveTo>
                    <a:lnTo>
                      <a:pt x="55" y="16"/>
                    </a:lnTo>
                    <a:lnTo>
                      <a:pt x="58" y="20"/>
                    </a:lnTo>
                    <a:lnTo>
                      <a:pt x="60" y="27"/>
                    </a:lnTo>
                    <a:lnTo>
                      <a:pt x="62" y="31"/>
                    </a:lnTo>
                    <a:lnTo>
                      <a:pt x="57" y="38"/>
                    </a:lnTo>
                    <a:lnTo>
                      <a:pt x="52" y="44"/>
                    </a:lnTo>
                    <a:lnTo>
                      <a:pt x="46" y="51"/>
                    </a:lnTo>
                    <a:lnTo>
                      <a:pt x="41" y="57"/>
                    </a:lnTo>
                    <a:lnTo>
                      <a:pt x="31" y="54"/>
                    </a:lnTo>
                    <a:lnTo>
                      <a:pt x="20" y="49"/>
                    </a:lnTo>
                    <a:lnTo>
                      <a:pt x="11" y="44"/>
                    </a:lnTo>
                    <a:lnTo>
                      <a:pt x="0" y="41"/>
                    </a:lnTo>
                    <a:lnTo>
                      <a:pt x="3" y="35"/>
                    </a:lnTo>
                    <a:lnTo>
                      <a:pt x="6" y="28"/>
                    </a:lnTo>
                    <a:lnTo>
                      <a:pt x="9" y="24"/>
                    </a:lnTo>
                    <a:lnTo>
                      <a:pt x="12" y="17"/>
                    </a:lnTo>
                    <a:lnTo>
                      <a:pt x="15" y="14"/>
                    </a:lnTo>
                    <a:lnTo>
                      <a:pt x="20" y="9"/>
                    </a:lnTo>
                    <a:lnTo>
                      <a:pt x="23" y="4"/>
                    </a:lnTo>
                    <a:lnTo>
                      <a:pt x="27" y="0"/>
                    </a:lnTo>
                    <a:lnTo>
                      <a:pt x="33" y="3"/>
                    </a:lnTo>
                    <a:lnTo>
                      <a:pt x="39" y="6"/>
                    </a:lnTo>
                    <a:lnTo>
                      <a:pt x="47" y="8"/>
                    </a:lnTo>
                    <a:lnTo>
                      <a:pt x="54" y="11"/>
                    </a:lnTo>
                    <a:close/>
                  </a:path>
                </a:pathLst>
              </a:custGeom>
              <a:solidFill>
                <a:srgbClr val="000000"/>
              </a:solidFill>
              <a:ln w="9525">
                <a:noFill/>
                <a:round/>
                <a:headEnd/>
                <a:tailEnd/>
              </a:ln>
            </p:spPr>
            <p:txBody>
              <a:bodyPr/>
              <a:lstStyle/>
              <a:p>
                <a:endParaRPr lang="en-US" sz="1725"/>
              </a:p>
            </p:txBody>
          </p:sp>
          <p:sp>
            <p:nvSpPr>
              <p:cNvPr id="5259" name="Freeform 567"/>
              <p:cNvSpPr>
                <a:spLocks/>
              </p:cNvSpPr>
              <p:nvPr/>
            </p:nvSpPr>
            <p:spPr bwMode="auto">
              <a:xfrm>
                <a:off x="2175" y="2724"/>
                <a:ext cx="87" cy="79"/>
              </a:xfrm>
              <a:custGeom>
                <a:avLst/>
                <a:gdLst>
                  <a:gd name="T0" fmla="*/ 79 w 53"/>
                  <a:gd name="T1" fmla="*/ 16 h 48"/>
                  <a:gd name="T2" fmla="*/ 79 w 53"/>
                  <a:gd name="T3" fmla="*/ 25 h 48"/>
                  <a:gd name="T4" fmla="*/ 82 w 53"/>
                  <a:gd name="T5" fmla="*/ 30 h 48"/>
                  <a:gd name="T6" fmla="*/ 84 w 53"/>
                  <a:gd name="T7" fmla="*/ 38 h 48"/>
                  <a:gd name="T8" fmla="*/ 87 w 53"/>
                  <a:gd name="T9" fmla="*/ 44 h 48"/>
                  <a:gd name="T10" fmla="*/ 82 w 53"/>
                  <a:gd name="T11" fmla="*/ 56 h 48"/>
                  <a:gd name="T12" fmla="*/ 74 w 53"/>
                  <a:gd name="T13" fmla="*/ 64 h 48"/>
                  <a:gd name="T14" fmla="*/ 66 w 53"/>
                  <a:gd name="T15" fmla="*/ 71 h 48"/>
                  <a:gd name="T16" fmla="*/ 61 w 53"/>
                  <a:gd name="T17" fmla="*/ 79 h 48"/>
                  <a:gd name="T18" fmla="*/ 44 w 53"/>
                  <a:gd name="T19" fmla="*/ 74 h 48"/>
                  <a:gd name="T20" fmla="*/ 31 w 53"/>
                  <a:gd name="T21" fmla="*/ 69 h 48"/>
                  <a:gd name="T22" fmla="*/ 16 w 53"/>
                  <a:gd name="T23" fmla="*/ 64 h 48"/>
                  <a:gd name="T24" fmla="*/ 0 w 53"/>
                  <a:gd name="T25" fmla="*/ 58 h 48"/>
                  <a:gd name="T26" fmla="*/ 5 w 53"/>
                  <a:gd name="T27" fmla="*/ 51 h 48"/>
                  <a:gd name="T28" fmla="*/ 11 w 53"/>
                  <a:gd name="T29" fmla="*/ 43 h 48"/>
                  <a:gd name="T30" fmla="*/ 13 w 53"/>
                  <a:gd name="T31" fmla="*/ 35 h 48"/>
                  <a:gd name="T32" fmla="*/ 18 w 53"/>
                  <a:gd name="T33" fmla="*/ 26 h 48"/>
                  <a:gd name="T34" fmla="*/ 25 w 53"/>
                  <a:gd name="T35" fmla="*/ 20 h 48"/>
                  <a:gd name="T36" fmla="*/ 30 w 53"/>
                  <a:gd name="T37" fmla="*/ 13 h 48"/>
                  <a:gd name="T38" fmla="*/ 31 w 53"/>
                  <a:gd name="T39" fmla="*/ 7 h 48"/>
                  <a:gd name="T40" fmla="*/ 38 w 53"/>
                  <a:gd name="T41" fmla="*/ 0 h 48"/>
                  <a:gd name="T42" fmla="*/ 48 w 53"/>
                  <a:gd name="T43" fmla="*/ 3 h 48"/>
                  <a:gd name="T44" fmla="*/ 57 w 53"/>
                  <a:gd name="T45" fmla="*/ 8 h 48"/>
                  <a:gd name="T46" fmla="*/ 69 w 53"/>
                  <a:gd name="T47" fmla="*/ 12 h 48"/>
                  <a:gd name="T48" fmla="*/ 79 w 53"/>
                  <a:gd name="T49" fmla="*/ 16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48"/>
                  <a:gd name="T77" fmla="*/ 53 w 53"/>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48">
                    <a:moveTo>
                      <a:pt x="48" y="10"/>
                    </a:moveTo>
                    <a:lnTo>
                      <a:pt x="48" y="15"/>
                    </a:lnTo>
                    <a:lnTo>
                      <a:pt x="50" y="18"/>
                    </a:lnTo>
                    <a:lnTo>
                      <a:pt x="51" y="23"/>
                    </a:lnTo>
                    <a:lnTo>
                      <a:pt x="53" y="27"/>
                    </a:lnTo>
                    <a:lnTo>
                      <a:pt x="50" y="34"/>
                    </a:lnTo>
                    <a:lnTo>
                      <a:pt x="45" y="39"/>
                    </a:lnTo>
                    <a:lnTo>
                      <a:pt x="40" y="43"/>
                    </a:lnTo>
                    <a:lnTo>
                      <a:pt x="37" y="48"/>
                    </a:lnTo>
                    <a:lnTo>
                      <a:pt x="27" y="45"/>
                    </a:lnTo>
                    <a:lnTo>
                      <a:pt x="19" y="42"/>
                    </a:lnTo>
                    <a:lnTo>
                      <a:pt x="10" y="39"/>
                    </a:lnTo>
                    <a:lnTo>
                      <a:pt x="0" y="35"/>
                    </a:lnTo>
                    <a:lnTo>
                      <a:pt x="3" y="31"/>
                    </a:lnTo>
                    <a:lnTo>
                      <a:pt x="7" y="26"/>
                    </a:lnTo>
                    <a:lnTo>
                      <a:pt x="8" y="21"/>
                    </a:lnTo>
                    <a:lnTo>
                      <a:pt x="11" y="16"/>
                    </a:lnTo>
                    <a:lnTo>
                      <a:pt x="15" y="12"/>
                    </a:lnTo>
                    <a:lnTo>
                      <a:pt x="18" y="8"/>
                    </a:lnTo>
                    <a:lnTo>
                      <a:pt x="19" y="4"/>
                    </a:lnTo>
                    <a:lnTo>
                      <a:pt x="23" y="0"/>
                    </a:lnTo>
                    <a:lnTo>
                      <a:pt x="29" y="2"/>
                    </a:lnTo>
                    <a:lnTo>
                      <a:pt x="35" y="5"/>
                    </a:lnTo>
                    <a:lnTo>
                      <a:pt x="42" y="7"/>
                    </a:lnTo>
                    <a:lnTo>
                      <a:pt x="48" y="10"/>
                    </a:lnTo>
                    <a:close/>
                  </a:path>
                </a:pathLst>
              </a:custGeom>
              <a:solidFill>
                <a:srgbClr val="AFBCED"/>
              </a:solidFill>
              <a:ln w="9525">
                <a:noFill/>
                <a:round/>
                <a:headEnd/>
                <a:tailEnd/>
              </a:ln>
            </p:spPr>
            <p:txBody>
              <a:bodyPr/>
              <a:lstStyle/>
              <a:p>
                <a:endParaRPr lang="en-US" sz="1725"/>
              </a:p>
            </p:txBody>
          </p:sp>
          <p:sp>
            <p:nvSpPr>
              <p:cNvPr id="5260" name="Freeform 568"/>
              <p:cNvSpPr>
                <a:spLocks/>
              </p:cNvSpPr>
              <p:nvPr/>
            </p:nvSpPr>
            <p:spPr bwMode="auto">
              <a:xfrm>
                <a:off x="2232" y="2741"/>
                <a:ext cx="30" cy="62"/>
              </a:xfrm>
              <a:custGeom>
                <a:avLst/>
                <a:gdLst>
                  <a:gd name="T0" fmla="*/ 0 w 18"/>
                  <a:gd name="T1" fmla="*/ 23 h 38"/>
                  <a:gd name="T2" fmla="*/ 0 w 18"/>
                  <a:gd name="T3" fmla="*/ 34 h 38"/>
                  <a:gd name="T4" fmla="*/ 3 w 18"/>
                  <a:gd name="T5" fmla="*/ 41 h 38"/>
                  <a:gd name="T6" fmla="*/ 3 w 18"/>
                  <a:gd name="T7" fmla="*/ 52 h 38"/>
                  <a:gd name="T8" fmla="*/ 3 w 18"/>
                  <a:gd name="T9" fmla="*/ 62 h 38"/>
                  <a:gd name="T10" fmla="*/ 8 w 18"/>
                  <a:gd name="T11" fmla="*/ 54 h 38"/>
                  <a:gd name="T12" fmla="*/ 17 w 18"/>
                  <a:gd name="T13" fmla="*/ 47 h 38"/>
                  <a:gd name="T14" fmla="*/ 25 w 18"/>
                  <a:gd name="T15" fmla="*/ 39 h 38"/>
                  <a:gd name="T16" fmla="*/ 30 w 18"/>
                  <a:gd name="T17" fmla="*/ 28 h 38"/>
                  <a:gd name="T18" fmla="*/ 27 w 18"/>
                  <a:gd name="T19" fmla="*/ 21 h 38"/>
                  <a:gd name="T20" fmla="*/ 25 w 18"/>
                  <a:gd name="T21" fmla="*/ 13 h 38"/>
                  <a:gd name="T22" fmla="*/ 22 w 18"/>
                  <a:gd name="T23" fmla="*/ 8 h 38"/>
                  <a:gd name="T24" fmla="*/ 22 w 18"/>
                  <a:gd name="T25" fmla="*/ 0 h 38"/>
                  <a:gd name="T26" fmla="*/ 17 w 18"/>
                  <a:gd name="T27" fmla="*/ 5 h 38"/>
                  <a:gd name="T28" fmla="*/ 12 w 18"/>
                  <a:gd name="T29" fmla="*/ 10 h 38"/>
                  <a:gd name="T30" fmla="*/ 5 w 18"/>
                  <a:gd name="T31" fmla="*/ 18 h 38"/>
                  <a:gd name="T32" fmla="*/ 0 w 18"/>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8"/>
                  <a:gd name="T53" fmla="*/ 18 w 1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8">
                    <a:moveTo>
                      <a:pt x="0" y="14"/>
                    </a:moveTo>
                    <a:lnTo>
                      <a:pt x="0" y="21"/>
                    </a:lnTo>
                    <a:lnTo>
                      <a:pt x="2" y="25"/>
                    </a:lnTo>
                    <a:lnTo>
                      <a:pt x="2" y="32"/>
                    </a:lnTo>
                    <a:lnTo>
                      <a:pt x="2" y="38"/>
                    </a:lnTo>
                    <a:lnTo>
                      <a:pt x="5" y="33"/>
                    </a:lnTo>
                    <a:lnTo>
                      <a:pt x="10" y="29"/>
                    </a:lnTo>
                    <a:lnTo>
                      <a:pt x="15" y="24"/>
                    </a:lnTo>
                    <a:lnTo>
                      <a:pt x="18" y="17"/>
                    </a:lnTo>
                    <a:lnTo>
                      <a:pt x="16" y="13"/>
                    </a:lnTo>
                    <a:lnTo>
                      <a:pt x="15" y="8"/>
                    </a:lnTo>
                    <a:lnTo>
                      <a:pt x="13" y="5"/>
                    </a:lnTo>
                    <a:lnTo>
                      <a:pt x="13" y="0"/>
                    </a:lnTo>
                    <a:lnTo>
                      <a:pt x="10" y="3"/>
                    </a:lnTo>
                    <a:lnTo>
                      <a:pt x="7" y="6"/>
                    </a:lnTo>
                    <a:lnTo>
                      <a:pt x="3" y="11"/>
                    </a:lnTo>
                    <a:lnTo>
                      <a:pt x="0" y="14"/>
                    </a:lnTo>
                    <a:close/>
                  </a:path>
                </a:pathLst>
              </a:custGeom>
              <a:solidFill>
                <a:srgbClr val="7AAAEA"/>
              </a:solidFill>
              <a:ln w="9525">
                <a:noFill/>
                <a:round/>
                <a:headEnd/>
                <a:tailEnd/>
              </a:ln>
            </p:spPr>
            <p:txBody>
              <a:bodyPr/>
              <a:lstStyle/>
              <a:p>
                <a:endParaRPr lang="en-US" sz="1725"/>
              </a:p>
            </p:txBody>
          </p:sp>
          <p:sp>
            <p:nvSpPr>
              <p:cNvPr id="5261" name="Freeform 569"/>
              <p:cNvSpPr>
                <a:spLocks/>
              </p:cNvSpPr>
              <p:nvPr/>
            </p:nvSpPr>
            <p:spPr bwMode="auto">
              <a:xfrm>
                <a:off x="2193" y="2724"/>
                <a:ext cx="61" cy="39"/>
              </a:xfrm>
              <a:custGeom>
                <a:avLst/>
                <a:gdLst>
                  <a:gd name="T0" fmla="*/ 61 w 37"/>
                  <a:gd name="T1" fmla="*/ 16 h 24"/>
                  <a:gd name="T2" fmla="*/ 56 w 37"/>
                  <a:gd name="T3" fmla="*/ 21 h 24"/>
                  <a:gd name="T4" fmla="*/ 51 w 37"/>
                  <a:gd name="T5" fmla="*/ 26 h 24"/>
                  <a:gd name="T6" fmla="*/ 45 w 37"/>
                  <a:gd name="T7" fmla="*/ 34 h 24"/>
                  <a:gd name="T8" fmla="*/ 40 w 37"/>
                  <a:gd name="T9" fmla="*/ 39 h 24"/>
                  <a:gd name="T10" fmla="*/ 30 w 37"/>
                  <a:gd name="T11" fmla="*/ 37 h 24"/>
                  <a:gd name="T12" fmla="*/ 21 w 37"/>
                  <a:gd name="T13" fmla="*/ 34 h 24"/>
                  <a:gd name="T14" fmla="*/ 12 w 37"/>
                  <a:gd name="T15" fmla="*/ 29 h 24"/>
                  <a:gd name="T16" fmla="*/ 0 w 37"/>
                  <a:gd name="T17" fmla="*/ 26 h 24"/>
                  <a:gd name="T18" fmla="*/ 7 w 37"/>
                  <a:gd name="T19" fmla="*/ 20 h 24"/>
                  <a:gd name="T20" fmla="*/ 12 w 37"/>
                  <a:gd name="T21" fmla="*/ 13 h 24"/>
                  <a:gd name="T22" fmla="*/ 13 w 37"/>
                  <a:gd name="T23" fmla="*/ 7 h 24"/>
                  <a:gd name="T24" fmla="*/ 20 w 37"/>
                  <a:gd name="T25" fmla="*/ 0 h 24"/>
                  <a:gd name="T26" fmla="*/ 30 w 37"/>
                  <a:gd name="T27" fmla="*/ 3 h 24"/>
                  <a:gd name="T28" fmla="*/ 40 w 37"/>
                  <a:gd name="T29" fmla="*/ 8 h 24"/>
                  <a:gd name="T30" fmla="*/ 51 w 37"/>
                  <a:gd name="T31" fmla="*/ 11 h 24"/>
                  <a:gd name="T32" fmla="*/ 61 w 37"/>
                  <a:gd name="T33" fmla="*/ 1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4"/>
                  <a:gd name="T53" fmla="*/ 37 w 3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4">
                    <a:moveTo>
                      <a:pt x="37" y="10"/>
                    </a:moveTo>
                    <a:lnTo>
                      <a:pt x="34" y="13"/>
                    </a:lnTo>
                    <a:lnTo>
                      <a:pt x="31" y="16"/>
                    </a:lnTo>
                    <a:lnTo>
                      <a:pt x="27" y="21"/>
                    </a:lnTo>
                    <a:lnTo>
                      <a:pt x="24" y="24"/>
                    </a:lnTo>
                    <a:lnTo>
                      <a:pt x="18" y="23"/>
                    </a:lnTo>
                    <a:lnTo>
                      <a:pt x="13" y="21"/>
                    </a:lnTo>
                    <a:lnTo>
                      <a:pt x="7" y="18"/>
                    </a:lnTo>
                    <a:lnTo>
                      <a:pt x="0" y="16"/>
                    </a:lnTo>
                    <a:lnTo>
                      <a:pt x="4" y="12"/>
                    </a:lnTo>
                    <a:lnTo>
                      <a:pt x="7" y="8"/>
                    </a:lnTo>
                    <a:lnTo>
                      <a:pt x="8" y="4"/>
                    </a:lnTo>
                    <a:lnTo>
                      <a:pt x="12" y="0"/>
                    </a:lnTo>
                    <a:lnTo>
                      <a:pt x="18" y="2"/>
                    </a:lnTo>
                    <a:lnTo>
                      <a:pt x="24" y="5"/>
                    </a:lnTo>
                    <a:lnTo>
                      <a:pt x="31" y="7"/>
                    </a:lnTo>
                    <a:lnTo>
                      <a:pt x="37" y="10"/>
                    </a:lnTo>
                    <a:close/>
                  </a:path>
                </a:pathLst>
              </a:custGeom>
              <a:solidFill>
                <a:srgbClr val="D1D8F4"/>
              </a:solidFill>
              <a:ln w="9525">
                <a:noFill/>
                <a:round/>
                <a:headEnd/>
                <a:tailEnd/>
              </a:ln>
            </p:spPr>
            <p:txBody>
              <a:bodyPr/>
              <a:lstStyle/>
              <a:p>
                <a:endParaRPr lang="en-US" sz="1725"/>
              </a:p>
            </p:txBody>
          </p:sp>
          <p:sp>
            <p:nvSpPr>
              <p:cNvPr id="5262" name="Freeform 570"/>
              <p:cNvSpPr>
                <a:spLocks/>
              </p:cNvSpPr>
              <p:nvPr/>
            </p:nvSpPr>
            <p:spPr bwMode="auto">
              <a:xfrm>
                <a:off x="2236" y="2741"/>
                <a:ext cx="101" cy="93"/>
              </a:xfrm>
              <a:custGeom>
                <a:avLst/>
                <a:gdLst>
                  <a:gd name="T0" fmla="*/ 88 w 62"/>
                  <a:gd name="T1" fmla="*/ 18 h 57"/>
                  <a:gd name="T2" fmla="*/ 91 w 62"/>
                  <a:gd name="T3" fmla="*/ 26 h 57"/>
                  <a:gd name="T4" fmla="*/ 96 w 62"/>
                  <a:gd name="T5" fmla="*/ 34 h 57"/>
                  <a:gd name="T6" fmla="*/ 98 w 62"/>
                  <a:gd name="T7" fmla="*/ 44 h 57"/>
                  <a:gd name="T8" fmla="*/ 101 w 62"/>
                  <a:gd name="T9" fmla="*/ 52 h 57"/>
                  <a:gd name="T10" fmla="*/ 93 w 62"/>
                  <a:gd name="T11" fmla="*/ 62 h 57"/>
                  <a:gd name="T12" fmla="*/ 85 w 62"/>
                  <a:gd name="T13" fmla="*/ 72 h 57"/>
                  <a:gd name="T14" fmla="*/ 78 w 62"/>
                  <a:gd name="T15" fmla="*/ 83 h 57"/>
                  <a:gd name="T16" fmla="*/ 70 w 62"/>
                  <a:gd name="T17" fmla="*/ 93 h 57"/>
                  <a:gd name="T18" fmla="*/ 52 w 62"/>
                  <a:gd name="T19" fmla="*/ 88 h 57"/>
                  <a:gd name="T20" fmla="*/ 36 w 62"/>
                  <a:gd name="T21" fmla="*/ 80 h 57"/>
                  <a:gd name="T22" fmla="*/ 18 w 62"/>
                  <a:gd name="T23" fmla="*/ 75 h 57"/>
                  <a:gd name="T24" fmla="*/ 0 w 62"/>
                  <a:gd name="T25" fmla="*/ 67 h 57"/>
                  <a:gd name="T26" fmla="*/ 5 w 62"/>
                  <a:gd name="T27" fmla="*/ 57 h 57"/>
                  <a:gd name="T28" fmla="*/ 10 w 62"/>
                  <a:gd name="T29" fmla="*/ 47 h 57"/>
                  <a:gd name="T30" fmla="*/ 13 w 62"/>
                  <a:gd name="T31" fmla="*/ 39 h 57"/>
                  <a:gd name="T32" fmla="*/ 18 w 62"/>
                  <a:gd name="T33" fmla="*/ 28 h 57"/>
                  <a:gd name="T34" fmla="*/ 26 w 62"/>
                  <a:gd name="T35" fmla="*/ 23 h 57"/>
                  <a:gd name="T36" fmla="*/ 31 w 62"/>
                  <a:gd name="T37" fmla="*/ 16 h 57"/>
                  <a:gd name="T38" fmla="*/ 39 w 62"/>
                  <a:gd name="T39" fmla="*/ 8 h 57"/>
                  <a:gd name="T40" fmla="*/ 44 w 62"/>
                  <a:gd name="T41" fmla="*/ 0 h 57"/>
                  <a:gd name="T42" fmla="*/ 54 w 62"/>
                  <a:gd name="T43" fmla="*/ 5 h 57"/>
                  <a:gd name="T44" fmla="*/ 65 w 62"/>
                  <a:gd name="T45" fmla="*/ 10 h 57"/>
                  <a:gd name="T46" fmla="*/ 78 w 62"/>
                  <a:gd name="T47" fmla="*/ 13 h 57"/>
                  <a:gd name="T48" fmla="*/ 88 w 62"/>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4" y="11"/>
                    </a:moveTo>
                    <a:lnTo>
                      <a:pt x="56" y="16"/>
                    </a:lnTo>
                    <a:lnTo>
                      <a:pt x="59" y="21"/>
                    </a:lnTo>
                    <a:lnTo>
                      <a:pt x="60" y="27"/>
                    </a:lnTo>
                    <a:lnTo>
                      <a:pt x="62" y="32"/>
                    </a:lnTo>
                    <a:lnTo>
                      <a:pt x="57" y="38"/>
                    </a:lnTo>
                    <a:lnTo>
                      <a:pt x="52" y="44"/>
                    </a:lnTo>
                    <a:lnTo>
                      <a:pt x="48" y="51"/>
                    </a:lnTo>
                    <a:lnTo>
                      <a:pt x="43" y="57"/>
                    </a:lnTo>
                    <a:lnTo>
                      <a:pt x="32" y="54"/>
                    </a:lnTo>
                    <a:lnTo>
                      <a:pt x="22" y="49"/>
                    </a:lnTo>
                    <a:lnTo>
                      <a:pt x="11" y="46"/>
                    </a:lnTo>
                    <a:lnTo>
                      <a:pt x="0" y="41"/>
                    </a:lnTo>
                    <a:lnTo>
                      <a:pt x="3" y="35"/>
                    </a:lnTo>
                    <a:lnTo>
                      <a:pt x="6" y="29"/>
                    </a:lnTo>
                    <a:lnTo>
                      <a:pt x="8" y="24"/>
                    </a:lnTo>
                    <a:lnTo>
                      <a:pt x="11" y="17"/>
                    </a:lnTo>
                    <a:lnTo>
                      <a:pt x="16" y="14"/>
                    </a:lnTo>
                    <a:lnTo>
                      <a:pt x="19" y="10"/>
                    </a:lnTo>
                    <a:lnTo>
                      <a:pt x="24" y="5"/>
                    </a:lnTo>
                    <a:lnTo>
                      <a:pt x="27" y="0"/>
                    </a:lnTo>
                    <a:lnTo>
                      <a:pt x="33" y="3"/>
                    </a:lnTo>
                    <a:lnTo>
                      <a:pt x="40" y="6"/>
                    </a:lnTo>
                    <a:lnTo>
                      <a:pt x="48" y="8"/>
                    </a:lnTo>
                    <a:lnTo>
                      <a:pt x="54" y="11"/>
                    </a:lnTo>
                    <a:close/>
                  </a:path>
                </a:pathLst>
              </a:custGeom>
              <a:solidFill>
                <a:srgbClr val="000000"/>
              </a:solidFill>
              <a:ln w="9525">
                <a:noFill/>
                <a:round/>
                <a:headEnd/>
                <a:tailEnd/>
              </a:ln>
            </p:spPr>
            <p:txBody>
              <a:bodyPr/>
              <a:lstStyle/>
              <a:p>
                <a:endParaRPr lang="en-US" sz="1725"/>
              </a:p>
            </p:txBody>
          </p:sp>
          <p:sp>
            <p:nvSpPr>
              <p:cNvPr id="5263" name="Freeform 571"/>
              <p:cNvSpPr>
                <a:spLocks/>
              </p:cNvSpPr>
              <p:nvPr/>
            </p:nvSpPr>
            <p:spPr bwMode="auto">
              <a:xfrm>
                <a:off x="2244" y="2749"/>
                <a:ext cx="88" cy="80"/>
              </a:xfrm>
              <a:custGeom>
                <a:avLst/>
                <a:gdLst>
                  <a:gd name="T0" fmla="*/ 77 w 54"/>
                  <a:gd name="T1" fmla="*/ 15 h 49"/>
                  <a:gd name="T2" fmla="*/ 80 w 54"/>
                  <a:gd name="T3" fmla="*/ 23 h 49"/>
                  <a:gd name="T4" fmla="*/ 83 w 54"/>
                  <a:gd name="T5" fmla="*/ 28 h 49"/>
                  <a:gd name="T6" fmla="*/ 85 w 54"/>
                  <a:gd name="T7" fmla="*/ 36 h 49"/>
                  <a:gd name="T8" fmla="*/ 88 w 54"/>
                  <a:gd name="T9" fmla="*/ 44 h 49"/>
                  <a:gd name="T10" fmla="*/ 80 w 54"/>
                  <a:gd name="T11" fmla="*/ 54 h 49"/>
                  <a:gd name="T12" fmla="*/ 72 w 54"/>
                  <a:gd name="T13" fmla="*/ 62 h 49"/>
                  <a:gd name="T14" fmla="*/ 64 w 54"/>
                  <a:gd name="T15" fmla="*/ 70 h 49"/>
                  <a:gd name="T16" fmla="*/ 59 w 54"/>
                  <a:gd name="T17" fmla="*/ 80 h 49"/>
                  <a:gd name="T18" fmla="*/ 44 w 54"/>
                  <a:gd name="T19" fmla="*/ 75 h 49"/>
                  <a:gd name="T20" fmla="*/ 31 w 54"/>
                  <a:gd name="T21" fmla="*/ 67 h 49"/>
                  <a:gd name="T22" fmla="*/ 15 w 54"/>
                  <a:gd name="T23" fmla="*/ 62 h 49"/>
                  <a:gd name="T24" fmla="*/ 0 w 54"/>
                  <a:gd name="T25" fmla="*/ 57 h 49"/>
                  <a:gd name="T26" fmla="*/ 5 w 54"/>
                  <a:gd name="T27" fmla="*/ 49 h 49"/>
                  <a:gd name="T28" fmla="*/ 7 w 54"/>
                  <a:gd name="T29" fmla="*/ 41 h 49"/>
                  <a:gd name="T30" fmla="*/ 13 w 54"/>
                  <a:gd name="T31" fmla="*/ 33 h 49"/>
                  <a:gd name="T32" fmla="*/ 18 w 54"/>
                  <a:gd name="T33" fmla="*/ 26 h 49"/>
                  <a:gd name="T34" fmla="*/ 23 w 54"/>
                  <a:gd name="T35" fmla="*/ 20 h 49"/>
                  <a:gd name="T36" fmla="*/ 28 w 54"/>
                  <a:gd name="T37" fmla="*/ 13 h 49"/>
                  <a:gd name="T38" fmla="*/ 31 w 54"/>
                  <a:gd name="T39" fmla="*/ 5 h 49"/>
                  <a:gd name="T40" fmla="*/ 36 w 54"/>
                  <a:gd name="T41" fmla="*/ 0 h 49"/>
                  <a:gd name="T42" fmla="*/ 46 w 54"/>
                  <a:gd name="T43" fmla="*/ 2 h 49"/>
                  <a:gd name="T44" fmla="*/ 57 w 54"/>
                  <a:gd name="T45" fmla="*/ 8 h 49"/>
                  <a:gd name="T46" fmla="*/ 67 w 54"/>
                  <a:gd name="T47" fmla="*/ 10 h 49"/>
                  <a:gd name="T48" fmla="*/ 77 w 54"/>
                  <a:gd name="T49" fmla="*/ 15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49"/>
                  <a:gd name="T77" fmla="*/ 54 w 54"/>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49">
                    <a:moveTo>
                      <a:pt x="47" y="9"/>
                    </a:moveTo>
                    <a:lnTo>
                      <a:pt x="49" y="14"/>
                    </a:lnTo>
                    <a:lnTo>
                      <a:pt x="51" y="17"/>
                    </a:lnTo>
                    <a:lnTo>
                      <a:pt x="52" y="22"/>
                    </a:lnTo>
                    <a:lnTo>
                      <a:pt x="54" y="27"/>
                    </a:lnTo>
                    <a:lnTo>
                      <a:pt x="49" y="33"/>
                    </a:lnTo>
                    <a:lnTo>
                      <a:pt x="44" y="38"/>
                    </a:lnTo>
                    <a:lnTo>
                      <a:pt x="39" y="43"/>
                    </a:lnTo>
                    <a:lnTo>
                      <a:pt x="36" y="49"/>
                    </a:lnTo>
                    <a:lnTo>
                      <a:pt x="27" y="46"/>
                    </a:lnTo>
                    <a:lnTo>
                      <a:pt x="19" y="41"/>
                    </a:lnTo>
                    <a:lnTo>
                      <a:pt x="9" y="38"/>
                    </a:lnTo>
                    <a:lnTo>
                      <a:pt x="0" y="35"/>
                    </a:lnTo>
                    <a:lnTo>
                      <a:pt x="3" y="30"/>
                    </a:lnTo>
                    <a:lnTo>
                      <a:pt x="4" y="25"/>
                    </a:lnTo>
                    <a:lnTo>
                      <a:pt x="8" y="20"/>
                    </a:lnTo>
                    <a:lnTo>
                      <a:pt x="11" y="16"/>
                    </a:lnTo>
                    <a:lnTo>
                      <a:pt x="14" y="12"/>
                    </a:lnTo>
                    <a:lnTo>
                      <a:pt x="17" y="8"/>
                    </a:lnTo>
                    <a:lnTo>
                      <a:pt x="19" y="3"/>
                    </a:lnTo>
                    <a:lnTo>
                      <a:pt x="22" y="0"/>
                    </a:lnTo>
                    <a:lnTo>
                      <a:pt x="28" y="1"/>
                    </a:lnTo>
                    <a:lnTo>
                      <a:pt x="35" y="5"/>
                    </a:lnTo>
                    <a:lnTo>
                      <a:pt x="41" y="6"/>
                    </a:lnTo>
                    <a:lnTo>
                      <a:pt x="47" y="9"/>
                    </a:lnTo>
                    <a:close/>
                  </a:path>
                </a:pathLst>
              </a:custGeom>
              <a:solidFill>
                <a:srgbClr val="AFBCED"/>
              </a:solidFill>
              <a:ln w="9525">
                <a:noFill/>
                <a:round/>
                <a:headEnd/>
                <a:tailEnd/>
              </a:ln>
            </p:spPr>
            <p:txBody>
              <a:bodyPr/>
              <a:lstStyle/>
              <a:p>
                <a:endParaRPr lang="en-US" sz="1725"/>
              </a:p>
            </p:txBody>
          </p:sp>
          <p:sp>
            <p:nvSpPr>
              <p:cNvPr id="5264" name="Freeform 572"/>
              <p:cNvSpPr>
                <a:spLocks/>
              </p:cNvSpPr>
              <p:nvPr/>
            </p:nvSpPr>
            <p:spPr bwMode="auto">
              <a:xfrm>
                <a:off x="2301" y="2763"/>
                <a:ext cx="31" cy="66"/>
              </a:xfrm>
              <a:custGeom>
                <a:avLst/>
                <a:gdLst>
                  <a:gd name="T0" fmla="*/ 0 w 19"/>
                  <a:gd name="T1" fmla="*/ 25 h 40"/>
                  <a:gd name="T2" fmla="*/ 0 w 19"/>
                  <a:gd name="T3" fmla="*/ 35 h 40"/>
                  <a:gd name="T4" fmla="*/ 2 w 19"/>
                  <a:gd name="T5" fmla="*/ 45 h 40"/>
                  <a:gd name="T6" fmla="*/ 2 w 19"/>
                  <a:gd name="T7" fmla="*/ 56 h 40"/>
                  <a:gd name="T8" fmla="*/ 2 w 19"/>
                  <a:gd name="T9" fmla="*/ 66 h 40"/>
                  <a:gd name="T10" fmla="*/ 7 w 19"/>
                  <a:gd name="T11" fmla="*/ 56 h 40"/>
                  <a:gd name="T12" fmla="*/ 15 w 19"/>
                  <a:gd name="T13" fmla="*/ 48 h 40"/>
                  <a:gd name="T14" fmla="*/ 23 w 19"/>
                  <a:gd name="T15" fmla="*/ 40 h 40"/>
                  <a:gd name="T16" fmla="*/ 31 w 19"/>
                  <a:gd name="T17" fmla="*/ 30 h 40"/>
                  <a:gd name="T18" fmla="*/ 28 w 19"/>
                  <a:gd name="T19" fmla="*/ 21 h 40"/>
                  <a:gd name="T20" fmla="*/ 23 w 19"/>
                  <a:gd name="T21" fmla="*/ 13 h 40"/>
                  <a:gd name="T22" fmla="*/ 20 w 19"/>
                  <a:gd name="T23" fmla="*/ 8 h 40"/>
                  <a:gd name="T24" fmla="*/ 20 w 19"/>
                  <a:gd name="T25" fmla="*/ 0 h 40"/>
                  <a:gd name="T26" fmla="*/ 15 w 19"/>
                  <a:gd name="T27" fmla="*/ 5 h 40"/>
                  <a:gd name="T28" fmla="*/ 10 w 19"/>
                  <a:gd name="T29" fmla="*/ 12 h 40"/>
                  <a:gd name="T30" fmla="*/ 5 w 19"/>
                  <a:gd name="T31" fmla="*/ 18 h 40"/>
                  <a:gd name="T32" fmla="*/ 0 w 19"/>
                  <a:gd name="T33" fmla="*/ 2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40"/>
                  <a:gd name="T53" fmla="*/ 19 w 1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40">
                    <a:moveTo>
                      <a:pt x="0" y="15"/>
                    </a:moveTo>
                    <a:lnTo>
                      <a:pt x="0" y="21"/>
                    </a:lnTo>
                    <a:lnTo>
                      <a:pt x="1" y="27"/>
                    </a:lnTo>
                    <a:lnTo>
                      <a:pt x="1" y="34"/>
                    </a:lnTo>
                    <a:lnTo>
                      <a:pt x="1" y="40"/>
                    </a:lnTo>
                    <a:lnTo>
                      <a:pt x="4" y="34"/>
                    </a:lnTo>
                    <a:lnTo>
                      <a:pt x="9" y="29"/>
                    </a:lnTo>
                    <a:lnTo>
                      <a:pt x="14" y="24"/>
                    </a:lnTo>
                    <a:lnTo>
                      <a:pt x="19" y="18"/>
                    </a:lnTo>
                    <a:lnTo>
                      <a:pt x="17" y="13"/>
                    </a:lnTo>
                    <a:lnTo>
                      <a:pt x="14" y="8"/>
                    </a:lnTo>
                    <a:lnTo>
                      <a:pt x="12" y="5"/>
                    </a:lnTo>
                    <a:lnTo>
                      <a:pt x="12" y="0"/>
                    </a:lnTo>
                    <a:lnTo>
                      <a:pt x="9" y="3"/>
                    </a:lnTo>
                    <a:lnTo>
                      <a:pt x="6" y="7"/>
                    </a:lnTo>
                    <a:lnTo>
                      <a:pt x="3" y="11"/>
                    </a:lnTo>
                    <a:lnTo>
                      <a:pt x="0" y="15"/>
                    </a:lnTo>
                    <a:close/>
                  </a:path>
                </a:pathLst>
              </a:custGeom>
              <a:solidFill>
                <a:srgbClr val="7AAAEA"/>
              </a:solidFill>
              <a:ln w="9525">
                <a:noFill/>
                <a:round/>
                <a:headEnd/>
                <a:tailEnd/>
              </a:ln>
            </p:spPr>
            <p:txBody>
              <a:bodyPr/>
              <a:lstStyle/>
              <a:p>
                <a:endParaRPr lang="en-US" sz="1725"/>
              </a:p>
            </p:txBody>
          </p:sp>
          <p:sp>
            <p:nvSpPr>
              <p:cNvPr id="5265" name="Freeform 573"/>
              <p:cNvSpPr>
                <a:spLocks/>
              </p:cNvSpPr>
              <p:nvPr/>
            </p:nvSpPr>
            <p:spPr bwMode="auto">
              <a:xfrm>
                <a:off x="2262" y="2749"/>
                <a:ext cx="59" cy="41"/>
              </a:xfrm>
              <a:custGeom>
                <a:avLst/>
                <a:gdLst>
                  <a:gd name="T0" fmla="*/ 59 w 36"/>
                  <a:gd name="T1" fmla="*/ 15 h 25"/>
                  <a:gd name="T2" fmla="*/ 54 w 36"/>
                  <a:gd name="T3" fmla="*/ 20 h 25"/>
                  <a:gd name="T4" fmla="*/ 49 w 36"/>
                  <a:gd name="T5" fmla="*/ 28 h 25"/>
                  <a:gd name="T6" fmla="*/ 44 w 36"/>
                  <a:gd name="T7" fmla="*/ 33 h 25"/>
                  <a:gd name="T8" fmla="*/ 39 w 36"/>
                  <a:gd name="T9" fmla="*/ 41 h 25"/>
                  <a:gd name="T10" fmla="*/ 28 w 36"/>
                  <a:gd name="T11" fmla="*/ 36 h 25"/>
                  <a:gd name="T12" fmla="*/ 20 w 36"/>
                  <a:gd name="T13" fmla="*/ 33 h 25"/>
                  <a:gd name="T14" fmla="*/ 10 w 36"/>
                  <a:gd name="T15" fmla="*/ 28 h 25"/>
                  <a:gd name="T16" fmla="*/ 0 w 36"/>
                  <a:gd name="T17" fmla="*/ 26 h 25"/>
                  <a:gd name="T18" fmla="*/ 5 w 36"/>
                  <a:gd name="T19" fmla="*/ 18 h 25"/>
                  <a:gd name="T20" fmla="*/ 10 w 36"/>
                  <a:gd name="T21" fmla="*/ 13 h 25"/>
                  <a:gd name="T22" fmla="*/ 13 w 36"/>
                  <a:gd name="T23" fmla="*/ 5 h 25"/>
                  <a:gd name="T24" fmla="*/ 18 w 36"/>
                  <a:gd name="T25" fmla="*/ 0 h 25"/>
                  <a:gd name="T26" fmla="*/ 28 w 36"/>
                  <a:gd name="T27" fmla="*/ 2 h 25"/>
                  <a:gd name="T28" fmla="*/ 39 w 36"/>
                  <a:gd name="T29" fmla="*/ 8 h 25"/>
                  <a:gd name="T30" fmla="*/ 49 w 36"/>
                  <a:gd name="T31" fmla="*/ 10 h 25"/>
                  <a:gd name="T32" fmla="*/ 59 w 36"/>
                  <a:gd name="T33" fmla="*/ 1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5"/>
                  <a:gd name="T53" fmla="*/ 36 w 36"/>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5">
                    <a:moveTo>
                      <a:pt x="36" y="9"/>
                    </a:moveTo>
                    <a:lnTo>
                      <a:pt x="33" y="12"/>
                    </a:lnTo>
                    <a:lnTo>
                      <a:pt x="30" y="17"/>
                    </a:lnTo>
                    <a:lnTo>
                      <a:pt x="27" y="20"/>
                    </a:lnTo>
                    <a:lnTo>
                      <a:pt x="24" y="25"/>
                    </a:lnTo>
                    <a:lnTo>
                      <a:pt x="17" y="22"/>
                    </a:lnTo>
                    <a:lnTo>
                      <a:pt x="12" y="20"/>
                    </a:lnTo>
                    <a:lnTo>
                      <a:pt x="6" y="17"/>
                    </a:lnTo>
                    <a:lnTo>
                      <a:pt x="0" y="16"/>
                    </a:lnTo>
                    <a:lnTo>
                      <a:pt x="3" y="11"/>
                    </a:lnTo>
                    <a:lnTo>
                      <a:pt x="6" y="8"/>
                    </a:lnTo>
                    <a:lnTo>
                      <a:pt x="8" y="3"/>
                    </a:lnTo>
                    <a:lnTo>
                      <a:pt x="11" y="0"/>
                    </a:lnTo>
                    <a:lnTo>
                      <a:pt x="17" y="1"/>
                    </a:lnTo>
                    <a:lnTo>
                      <a:pt x="24" y="5"/>
                    </a:lnTo>
                    <a:lnTo>
                      <a:pt x="30" y="6"/>
                    </a:lnTo>
                    <a:lnTo>
                      <a:pt x="36" y="9"/>
                    </a:lnTo>
                    <a:close/>
                  </a:path>
                </a:pathLst>
              </a:custGeom>
              <a:solidFill>
                <a:srgbClr val="D1D8F4"/>
              </a:solidFill>
              <a:ln w="9525">
                <a:noFill/>
                <a:round/>
                <a:headEnd/>
                <a:tailEnd/>
              </a:ln>
            </p:spPr>
            <p:txBody>
              <a:bodyPr/>
              <a:lstStyle/>
              <a:p>
                <a:endParaRPr lang="en-US" sz="1725"/>
              </a:p>
            </p:txBody>
          </p:sp>
          <p:sp>
            <p:nvSpPr>
              <p:cNvPr id="5266" name="Freeform 574"/>
              <p:cNvSpPr>
                <a:spLocks/>
              </p:cNvSpPr>
              <p:nvPr/>
            </p:nvSpPr>
            <p:spPr bwMode="auto">
              <a:xfrm>
                <a:off x="2293" y="2767"/>
                <a:ext cx="103" cy="93"/>
              </a:xfrm>
              <a:custGeom>
                <a:avLst/>
                <a:gdLst>
                  <a:gd name="T0" fmla="*/ 90 w 63"/>
                  <a:gd name="T1" fmla="*/ 18 h 57"/>
                  <a:gd name="T2" fmla="*/ 93 w 63"/>
                  <a:gd name="T3" fmla="*/ 26 h 57"/>
                  <a:gd name="T4" fmla="*/ 98 w 63"/>
                  <a:gd name="T5" fmla="*/ 34 h 57"/>
                  <a:gd name="T6" fmla="*/ 101 w 63"/>
                  <a:gd name="T7" fmla="*/ 41 h 57"/>
                  <a:gd name="T8" fmla="*/ 103 w 63"/>
                  <a:gd name="T9" fmla="*/ 52 h 57"/>
                  <a:gd name="T10" fmla="*/ 96 w 63"/>
                  <a:gd name="T11" fmla="*/ 62 h 57"/>
                  <a:gd name="T12" fmla="*/ 88 w 63"/>
                  <a:gd name="T13" fmla="*/ 72 h 57"/>
                  <a:gd name="T14" fmla="*/ 78 w 63"/>
                  <a:gd name="T15" fmla="*/ 83 h 57"/>
                  <a:gd name="T16" fmla="*/ 70 w 63"/>
                  <a:gd name="T17" fmla="*/ 93 h 57"/>
                  <a:gd name="T18" fmla="*/ 52 w 63"/>
                  <a:gd name="T19" fmla="*/ 88 h 57"/>
                  <a:gd name="T20" fmla="*/ 36 w 63"/>
                  <a:gd name="T21" fmla="*/ 80 h 57"/>
                  <a:gd name="T22" fmla="*/ 18 w 63"/>
                  <a:gd name="T23" fmla="*/ 72 h 57"/>
                  <a:gd name="T24" fmla="*/ 0 w 63"/>
                  <a:gd name="T25" fmla="*/ 67 h 57"/>
                  <a:gd name="T26" fmla="*/ 5 w 63"/>
                  <a:gd name="T27" fmla="*/ 57 h 57"/>
                  <a:gd name="T28" fmla="*/ 13 w 63"/>
                  <a:gd name="T29" fmla="*/ 46 h 57"/>
                  <a:gd name="T30" fmla="*/ 18 w 63"/>
                  <a:gd name="T31" fmla="*/ 39 h 57"/>
                  <a:gd name="T32" fmla="*/ 23 w 63"/>
                  <a:gd name="T33" fmla="*/ 28 h 57"/>
                  <a:gd name="T34" fmla="*/ 28 w 63"/>
                  <a:gd name="T35" fmla="*/ 21 h 57"/>
                  <a:gd name="T36" fmla="*/ 34 w 63"/>
                  <a:gd name="T37" fmla="*/ 13 h 57"/>
                  <a:gd name="T38" fmla="*/ 39 w 63"/>
                  <a:gd name="T39" fmla="*/ 8 h 57"/>
                  <a:gd name="T40" fmla="*/ 44 w 63"/>
                  <a:gd name="T41" fmla="*/ 0 h 57"/>
                  <a:gd name="T42" fmla="*/ 57 w 63"/>
                  <a:gd name="T43" fmla="*/ 5 h 57"/>
                  <a:gd name="T44" fmla="*/ 67 w 63"/>
                  <a:gd name="T45" fmla="*/ 8 h 57"/>
                  <a:gd name="T46" fmla="*/ 80 w 63"/>
                  <a:gd name="T47" fmla="*/ 13 h 57"/>
                  <a:gd name="T48" fmla="*/ 90 w 63"/>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57"/>
                  <a:gd name="T77" fmla="*/ 63 w 63"/>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57">
                    <a:moveTo>
                      <a:pt x="55" y="11"/>
                    </a:moveTo>
                    <a:lnTo>
                      <a:pt x="57" y="16"/>
                    </a:lnTo>
                    <a:lnTo>
                      <a:pt x="60" y="21"/>
                    </a:lnTo>
                    <a:lnTo>
                      <a:pt x="62" y="25"/>
                    </a:lnTo>
                    <a:lnTo>
                      <a:pt x="63" y="32"/>
                    </a:lnTo>
                    <a:lnTo>
                      <a:pt x="59" y="38"/>
                    </a:lnTo>
                    <a:lnTo>
                      <a:pt x="54" y="44"/>
                    </a:lnTo>
                    <a:lnTo>
                      <a:pt x="48" y="51"/>
                    </a:lnTo>
                    <a:lnTo>
                      <a:pt x="43" y="57"/>
                    </a:lnTo>
                    <a:lnTo>
                      <a:pt x="32" y="54"/>
                    </a:lnTo>
                    <a:lnTo>
                      <a:pt x="22" y="49"/>
                    </a:lnTo>
                    <a:lnTo>
                      <a:pt x="11" y="44"/>
                    </a:lnTo>
                    <a:lnTo>
                      <a:pt x="0" y="41"/>
                    </a:lnTo>
                    <a:lnTo>
                      <a:pt x="3" y="35"/>
                    </a:lnTo>
                    <a:lnTo>
                      <a:pt x="8" y="28"/>
                    </a:lnTo>
                    <a:lnTo>
                      <a:pt x="11" y="24"/>
                    </a:lnTo>
                    <a:lnTo>
                      <a:pt x="14" y="17"/>
                    </a:lnTo>
                    <a:lnTo>
                      <a:pt x="17" y="13"/>
                    </a:lnTo>
                    <a:lnTo>
                      <a:pt x="21" y="8"/>
                    </a:lnTo>
                    <a:lnTo>
                      <a:pt x="24" y="5"/>
                    </a:lnTo>
                    <a:lnTo>
                      <a:pt x="27" y="0"/>
                    </a:lnTo>
                    <a:lnTo>
                      <a:pt x="35" y="3"/>
                    </a:lnTo>
                    <a:lnTo>
                      <a:pt x="41" y="5"/>
                    </a:lnTo>
                    <a:lnTo>
                      <a:pt x="49" y="8"/>
                    </a:lnTo>
                    <a:lnTo>
                      <a:pt x="55" y="11"/>
                    </a:lnTo>
                    <a:close/>
                  </a:path>
                </a:pathLst>
              </a:custGeom>
              <a:solidFill>
                <a:srgbClr val="000000"/>
              </a:solidFill>
              <a:ln w="9525">
                <a:noFill/>
                <a:round/>
                <a:headEnd/>
                <a:tailEnd/>
              </a:ln>
            </p:spPr>
            <p:txBody>
              <a:bodyPr/>
              <a:lstStyle/>
              <a:p>
                <a:endParaRPr lang="en-US" sz="1725"/>
              </a:p>
            </p:txBody>
          </p:sp>
          <p:sp>
            <p:nvSpPr>
              <p:cNvPr id="5267" name="Freeform 575"/>
              <p:cNvSpPr>
                <a:spLocks/>
              </p:cNvSpPr>
              <p:nvPr/>
            </p:nvSpPr>
            <p:spPr bwMode="auto">
              <a:xfrm>
                <a:off x="2303" y="2775"/>
                <a:ext cx="86" cy="77"/>
              </a:xfrm>
              <a:custGeom>
                <a:avLst/>
                <a:gdLst>
                  <a:gd name="T0" fmla="*/ 75 w 53"/>
                  <a:gd name="T1" fmla="*/ 15 h 47"/>
                  <a:gd name="T2" fmla="*/ 78 w 53"/>
                  <a:gd name="T3" fmla="*/ 20 h 47"/>
                  <a:gd name="T4" fmla="*/ 80 w 53"/>
                  <a:gd name="T5" fmla="*/ 28 h 47"/>
                  <a:gd name="T6" fmla="*/ 83 w 53"/>
                  <a:gd name="T7" fmla="*/ 36 h 47"/>
                  <a:gd name="T8" fmla="*/ 86 w 53"/>
                  <a:gd name="T9" fmla="*/ 44 h 47"/>
                  <a:gd name="T10" fmla="*/ 78 w 53"/>
                  <a:gd name="T11" fmla="*/ 51 h 47"/>
                  <a:gd name="T12" fmla="*/ 73 w 53"/>
                  <a:gd name="T13" fmla="*/ 59 h 47"/>
                  <a:gd name="T14" fmla="*/ 65 w 53"/>
                  <a:gd name="T15" fmla="*/ 70 h 47"/>
                  <a:gd name="T16" fmla="*/ 57 w 53"/>
                  <a:gd name="T17" fmla="*/ 77 h 47"/>
                  <a:gd name="T18" fmla="*/ 42 w 53"/>
                  <a:gd name="T19" fmla="*/ 72 h 47"/>
                  <a:gd name="T20" fmla="*/ 29 w 53"/>
                  <a:gd name="T21" fmla="*/ 67 h 47"/>
                  <a:gd name="T22" fmla="*/ 13 w 53"/>
                  <a:gd name="T23" fmla="*/ 62 h 47"/>
                  <a:gd name="T24" fmla="*/ 0 w 53"/>
                  <a:gd name="T25" fmla="*/ 57 h 47"/>
                  <a:gd name="T26" fmla="*/ 5 w 53"/>
                  <a:gd name="T27" fmla="*/ 49 h 47"/>
                  <a:gd name="T28" fmla="*/ 8 w 53"/>
                  <a:gd name="T29" fmla="*/ 38 h 47"/>
                  <a:gd name="T30" fmla="*/ 13 w 53"/>
                  <a:gd name="T31" fmla="*/ 31 h 47"/>
                  <a:gd name="T32" fmla="*/ 16 w 53"/>
                  <a:gd name="T33" fmla="*/ 23 h 47"/>
                  <a:gd name="T34" fmla="*/ 21 w 53"/>
                  <a:gd name="T35" fmla="*/ 18 h 47"/>
                  <a:gd name="T36" fmla="*/ 26 w 53"/>
                  <a:gd name="T37" fmla="*/ 10 h 47"/>
                  <a:gd name="T38" fmla="*/ 31 w 53"/>
                  <a:gd name="T39" fmla="*/ 5 h 47"/>
                  <a:gd name="T40" fmla="*/ 36 w 53"/>
                  <a:gd name="T41" fmla="*/ 0 h 47"/>
                  <a:gd name="T42" fmla="*/ 47 w 53"/>
                  <a:gd name="T43" fmla="*/ 2 h 47"/>
                  <a:gd name="T44" fmla="*/ 57 w 53"/>
                  <a:gd name="T45" fmla="*/ 7 h 47"/>
                  <a:gd name="T46" fmla="*/ 65 w 53"/>
                  <a:gd name="T47" fmla="*/ 10 h 47"/>
                  <a:gd name="T48" fmla="*/ 75 w 53"/>
                  <a:gd name="T49" fmla="*/ 15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47"/>
                  <a:gd name="T77" fmla="*/ 53 w 53"/>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47">
                    <a:moveTo>
                      <a:pt x="46" y="9"/>
                    </a:moveTo>
                    <a:lnTo>
                      <a:pt x="48" y="12"/>
                    </a:lnTo>
                    <a:lnTo>
                      <a:pt x="49" y="17"/>
                    </a:lnTo>
                    <a:lnTo>
                      <a:pt x="51" y="22"/>
                    </a:lnTo>
                    <a:lnTo>
                      <a:pt x="53" y="27"/>
                    </a:lnTo>
                    <a:lnTo>
                      <a:pt x="48" y="31"/>
                    </a:lnTo>
                    <a:lnTo>
                      <a:pt x="45" y="36"/>
                    </a:lnTo>
                    <a:lnTo>
                      <a:pt x="40" y="43"/>
                    </a:lnTo>
                    <a:lnTo>
                      <a:pt x="35" y="47"/>
                    </a:lnTo>
                    <a:lnTo>
                      <a:pt x="26" y="44"/>
                    </a:lnTo>
                    <a:lnTo>
                      <a:pt x="18" y="41"/>
                    </a:lnTo>
                    <a:lnTo>
                      <a:pt x="8" y="38"/>
                    </a:lnTo>
                    <a:lnTo>
                      <a:pt x="0" y="35"/>
                    </a:lnTo>
                    <a:lnTo>
                      <a:pt x="3" y="30"/>
                    </a:lnTo>
                    <a:lnTo>
                      <a:pt x="5" y="23"/>
                    </a:lnTo>
                    <a:lnTo>
                      <a:pt x="8" y="19"/>
                    </a:lnTo>
                    <a:lnTo>
                      <a:pt x="10" y="14"/>
                    </a:lnTo>
                    <a:lnTo>
                      <a:pt x="13" y="11"/>
                    </a:lnTo>
                    <a:lnTo>
                      <a:pt x="16" y="6"/>
                    </a:lnTo>
                    <a:lnTo>
                      <a:pt x="19" y="3"/>
                    </a:lnTo>
                    <a:lnTo>
                      <a:pt x="22" y="0"/>
                    </a:lnTo>
                    <a:lnTo>
                      <a:pt x="29" y="1"/>
                    </a:lnTo>
                    <a:lnTo>
                      <a:pt x="35" y="4"/>
                    </a:lnTo>
                    <a:lnTo>
                      <a:pt x="40" y="6"/>
                    </a:lnTo>
                    <a:lnTo>
                      <a:pt x="46" y="9"/>
                    </a:lnTo>
                    <a:close/>
                  </a:path>
                </a:pathLst>
              </a:custGeom>
              <a:solidFill>
                <a:srgbClr val="AFBCED"/>
              </a:solidFill>
              <a:ln w="9525">
                <a:noFill/>
                <a:round/>
                <a:headEnd/>
                <a:tailEnd/>
              </a:ln>
            </p:spPr>
            <p:txBody>
              <a:bodyPr/>
              <a:lstStyle/>
              <a:p>
                <a:endParaRPr lang="en-US" sz="1725"/>
              </a:p>
            </p:txBody>
          </p:sp>
          <p:sp>
            <p:nvSpPr>
              <p:cNvPr id="5268" name="Freeform 576"/>
              <p:cNvSpPr>
                <a:spLocks/>
              </p:cNvSpPr>
              <p:nvPr/>
            </p:nvSpPr>
            <p:spPr bwMode="auto">
              <a:xfrm>
                <a:off x="2360" y="2790"/>
                <a:ext cx="29" cy="62"/>
              </a:xfrm>
              <a:custGeom>
                <a:avLst/>
                <a:gdLst>
                  <a:gd name="T0" fmla="*/ 0 w 18"/>
                  <a:gd name="T1" fmla="*/ 23 h 38"/>
                  <a:gd name="T2" fmla="*/ 0 w 18"/>
                  <a:gd name="T3" fmla="*/ 34 h 38"/>
                  <a:gd name="T4" fmla="*/ 0 w 18"/>
                  <a:gd name="T5" fmla="*/ 42 h 38"/>
                  <a:gd name="T6" fmla="*/ 0 w 18"/>
                  <a:gd name="T7" fmla="*/ 52 h 38"/>
                  <a:gd name="T8" fmla="*/ 0 w 18"/>
                  <a:gd name="T9" fmla="*/ 62 h 38"/>
                  <a:gd name="T10" fmla="*/ 8 w 18"/>
                  <a:gd name="T11" fmla="*/ 55 h 38"/>
                  <a:gd name="T12" fmla="*/ 16 w 18"/>
                  <a:gd name="T13" fmla="*/ 44 h 38"/>
                  <a:gd name="T14" fmla="*/ 21 w 18"/>
                  <a:gd name="T15" fmla="*/ 36 h 38"/>
                  <a:gd name="T16" fmla="*/ 29 w 18"/>
                  <a:gd name="T17" fmla="*/ 29 h 38"/>
                  <a:gd name="T18" fmla="*/ 26 w 18"/>
                  <a:gd name="T19" fmla="*/ 21 h 38"/>
                  <a:gd name="T20" fmla="*/ 23 w 18"/>
                  <a:gd name="T21" fmla="*/ 13 h 38"/>
                  <a:gd name="T22" fmla="*/ 21 w 18"/>
                  <a:gd name="T23" fmla="*/ 5 h 38"/>
                  <a:gd name="T24" fmla="*/ 18 w 18"/>
                  <a:gd name="T25" fmla="*/ 0 h 38"/>
                  <a:gd name="T26" fmla="*/ 13 w 18"/>
                  <a:gd name="T27" fmla="*/ 5 h 38"/>
                  <a:gd name="T28" fmla="*/ 11 w 18"/>
                  <a:gd name="T29" fmla="*/ 11 h 38"/>
                  <a:gd name="T30" fmla="*/ 5 w 18"/>
                  <a:gd name="T31" fmla="*/ 18 h 38"/>
                  <a:gd name="T32" fmla="*/ 0 w 18"/>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8"/>
                  <a:gd name="T53" fmla="*/ 18 w 1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8">
                    <a:moveTo>
                      <a:pt x="0" y="14"/>
                    </a:moveTo>
                    <a:lnTo>
                      <a:pt x="0" y="21"/>
                    </a:lnTo>
                    <a:lnTo>
                      <a:pt x="0" y="26"/>
                    </a:lnTo>
                    <a:lnTo>
                      <a:pt x="0" y="32"/>
                    </a:lnTo>
                    <a:lnTo>
                      <a:pt x="0" y="38"/>
                    </a:lnTo>
                    <a:lnTo>
                      <a:pt x="5" y="34"/>
                    </a:lnTo>
                    <a:lnTo>
                      <a:pt x="10" y="27"/>
                    </a:lnTo>
                    <a:lnTo>
                      <a:pt x="13" y="22"/>
                    </a:lnTo>
                    <a:lnTo>
                      <a:pt x="18" y="18"/>
                    </a:lnTo>
                    <a:lnTo>
                      <a:pt x="16" y="13"/>
                    </a:lnTo>
                    <a:lnTo>
                      <a:pt x="14" y="8"/>
                    </a:lnTo>
                    <a:lnTo>
                      <a:pt x="13" y="3"/>
                    </a:lnTo>
                    <a:lnTo>
                      <a:pt x="11" y="0"/>
                    </a:lnTo>
                    <a:lnTo>
                      <a:pt x="8" y="3"/>
                    </a:lnTo>
                    <a:lnTo>
                      <a:pt x="7" y="7"/>
                    </a:lnTo>
                    <a:lnTo>
                      <a:pt x="3" y="11"/>
                    </a:lnTo>
                    <a:lnTo>
                      <a:pt x="0" y="14"/>
                    </a:lnTo>
                    <a:close/>
                  </a:path>
                </a:pathLst>
              </a:custGeom>
              <a:solidFill>
                <a:srgbClr val="7AAAEA"/>
              </a:solidFill>
              <a:ln w="9525">
                <a:noFill/>
                <a:round/>
                <a:headEnd/>
                <a:tailEnd/>
              </a:ln>
            </p:spPr>
            <p:txBody>
              <a:bodyPr/>
              <a:lstStyle/>
              <a:p>
                <a:endParaRPr lang="en-US" sz="1725"/>
              </a:p>
            </p:txBody>
          </p:sp>
          <p:sp>
            <p:nvSpPr>
              <p:cNvPr id="5269" name="Freeform 577"/>
              <p:cNvSpPr>
                <a:spLocks/>
              </p:cNvSpPr>
              <p:nvPr/>
            </p:nvSpPr>
            <p:spPr bwMode="auto">
              <a:xfrm>
                <a:off x="2319" y="2775"/>
                <a:ext cx="59" cy="37"/>
              </a:xfrm>
              <a:custGeom>
                <a:avLst/>
                <a:gdLst>
                  <a:gd name="T0" fmla="*/ 59 w 36"/>
                  <a:gd name="T1" fmla="*/ 14 h 23"/>
                  <a:gd name="T2" fmla="*/ 54 w 36"/>
                  <a:gd name="T3" fmla="*/ 19 h 23"/>
                  <a:gd name="T4" fmla="*/ 52 w 36"/>
                  <a:gd name="T5" fmla="*/ 26 h 23"/>
                  <a:gd name="T6" fmla="*/ 46 w 36"/>
                  <a:gd name="T7" fmla="*/ 32 h 23"/>
                  <a:gd name="T8" fmla="*/ 41 w 36"/>
                  <a:gd name="T9" fmla="*/ 37 h 23"/>
                  <a:gd name="T10" fmla="*/ 31 w 36"/>
                  <a:gd name="T11" fmla="*/ 32 h 23"/>
                  <a:gd name="T12" fmla="*/ 20 w 36"/>
                  <a:gd name="T13" fmla="*/ 31 h 23"/>
                  <a:gd name="T14" fmla="*/ 10 w 36"/>
                  <a:gd name="T15" fmla="*/ 26 h 23"/>
                  <a:gd name="T16" fmla="*/ 0 w 36"/>
                  <a:gd name="T17" fmla="*/ 23 h 23"/>
                  <a:gd name="T18" fmla="*/ 5 w 36"/>
                  <a:gd name="T19" fmla="*/ 18 h 23"/>
                  <a:gd name="T20" fmla="*/ 10 w 36"/>
                  <a:gd name="T21" fmla="*/ 10 h 23"/>
                  <a:gd name="T22" fmla="*/ 15 w 36"/>
                  <a:gd name="T23" fmla="*/ 5 h 23"/>
                  <a:gd name="T24" fmla="*/ 20 w 36"/>
                  <a:gd name="T25" fmla="*/ 0 h 23"/>
                  <a:gd name="T26" fmla="*/ 31 w 36"/>
                  <a:gd name="T27" fmla="*/ 2 h 23"/>
                  <a:gd name="T28" fmla="*/ 41 w 36"/>
                  <a:gd name="T29" fmla="*/ 6 h 23"/>
                  <a:gd name="T30" fmla="*/ 49 w 36"/>
                  <a:gd name="T31" fmla="*/ 10 h 23"/>
                  <a:gd name="T32" fmla="*/ 59 w 36"/>
                  <a:gd name="T33" fmla="*/ 14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3"/>
                  <a:gd name="T53" fmla="*/ 36 w 3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3">
                    <a:moveTo>
                      <a:pt x="36" y="9"/>
                    </a:moveTo>
                    <a:lnTo>
                      <a:pt x="33" y="12"/>
                    </a:lnTo>
                    <a:lnTo>
                      <a:pt x="32" y="16"/>
                    </a:lnTo>
                    <a:lnTo>
                      <a:pt x="28" y="20"/>
                    </a:lnTo>
                    <a:lnTo>
                      <a:pt x="25" y="23"/>
                    </a:lnTo>
                    <a:lnTo>
                      <a:pt x="19" y="20"/>
                    </a:lnTo>
                    <a:lnTo>
                      <a:pt x="12" y="19"/>
                    </a:lnTo>
                    <a:lnTo>
                      <a:pt x="6" y="16"/>
                    </a:lnTo>
                    <a:lnTo>
                      <a:pt x="0" y="14"/>
                    </a:lnTo>
                    <a:lnTo>
                      <a:pt x="3" y="11"/>
                    </a:lnTo>
                    <a:lnTo>
                      <a:pt x="6" y="6"/>
                    </a:lnTo>
                    <a:lnTo>
                      <a:pt x="9" y="3"/>
                    </a:lnTo>
                    <a:lnTo>
                      <a:pt x="12" y="0"/>
                    </a:lnTo>
                    <a:lnTo>
                      <a:pt x="19" y="1"/>
                    </a:lnTo>
                    <a:lnTo>
                      <a:pt x="25" y="4"/>
                    </a:lnTo>
                    <a:lnTo>
                      <a:pt x="30" y="6"/>
                    </a:lnTo>
                    <a:lnTo>
                      <a:pt x="36" y="9"/>
                    </a:lnTo>
                    <a:close/>
                  </a:path>
                </a:pathLst>
              </a:custGeom>
              <a:solidFill>
                <a:srgbClr val="D1D8F4"/>
              </a:solidFill>
              <a:ln w="9525">
                <a:noFill/>
                <a:round/>
                <a:headEnd/>
                <a:tailEnd/>
              </a:ln>
            </p:spPr>
            <p:txBody>
              <a:bodyPr/>
              <a:lstStyle/>
              <a:p>
                <a:endParaRPr lang="en-US" sz="1725"/>
              </a:p>
            </p:txBody>
          </p:sp>
          <p:sp>
            <p:nvSpPr>
              <p:cNvPr id="5270" name="Freeform 578"/>
              <p:cNvSpPr>
                <a:spLocks/>
              </p:cNvSpPr>
              <p:nvPr/>
            </p:nvSpPr>
            <p:spPr bwMode="auto">
              <a:xfrm>
                <a:off x="2643" y="2883"/>
                <a:ext cx="99" cy="95"/>
              </a:xfrm>
              <a:custGeom>
                <a:avLst/>
                <a:gdLst>
                  <a:gd name="T0" fmla="*/ 88 w 61"/>
                  <a:gd name="T1" fmla="*/ 16 h 58"/>
                  <a:gd name="T2" fmla="*/ 91 w 61"/>
                  <a:gd name="T3" fmla="*/ 26 h 58"/>
                  <a:gd name="T4" fmla="*/ 94 w 61"/>
                  <a:gd name="T5" fmla="*/ 34 h 58"/>
                  <a:gd name="T6" fmla="*/ 96 w 61"/>
                  <a:gd name="T7" fmla="*/ 43 h 58"/>
                  <a:gd name="T8" fmla="*/ 99 w 61"/>
                  <a:gd name="T9" fmla="*/ 51 h 58"/>
                  <a:gd name="T10" fmla="*/ 91 w 61"/>
                  <a:gd name="T11" fmla="*/ 61 h 58"/>
                  <a:gd name="T12" fmla="*/ 83 w 61"/>
                  <a:gd name="T13" fmla="*/ 70 h 58"/>
                  <a:gd name="T14" fmla="*/ 76 w 61"/>
                  <a:gd name="T15" fmla="*/ 84 h 58"/>
                  <a:gd name="T16" fmla="*/ 68 w 61"/>
                  <a:gd name="T17" fmla="*/ 95 h 58"/>
                  <a:gd name="T18" fmla="*/ 50 w 61"/>
                  <a:gd name="T19" fmla="*/ 87 h 58"/>
                  <a:gd name="T20" fmla="*/ 34 w 61"/>
                  <a:gd name="T21" fmla="*/ 82 h 58"/>
                  <a:gd name="T22" fmla="*/ 16 w 61"/>
                  <a:gd name="T23" fmla="*/ 74 h 58"/>
                  <a:gd name="T24" fmla="*/ 0 w 61"/>
                  <a:gd name="T25" fmla="*/ 69 h 58"/>
                  <a:gd name="T26" fmla="*/ 6 w 61"/>
                  <a:gd name="T27" fmla="*/ 57 h 58"/>
                  <a:gd name="T28" fmla="*/ 11 w 61"/>
                  <a:gd name="T29" fmla="*/ 48 h 58"/>
                  <a:gd name="T30" fmla="*/ 16 w 61"/>
                  <a:gd name="T31" fmla="*/ 39 h 58"/>
                  <a:gd name="T32" fmla="*/ 21 w 61"/>
                  <a:gd name="T33" fmla="*/ 29 h 58"/>
                  <a:gd name="T34" fmla="*/ 26 w 61"/>
                  <a:gd name="T35" fmla="*/ 21 h 58"/>
                  <a:gd name="T36" fmla="*/ 32 w 61"/>
                  <a:gd name="T37" fmla="*/ 13 h 58"/>
                  <a:gd name="T38" fmla="*/ 37 w 61"/>
                  <a:gd name="T39" fmla="*/ 7 h 58"/>
                  <a:gd name="T40" fmla="*/ 42 w 61"/>
                  <a:gd name="T41" fmla="*/ 0 h 58"/>
                  <a:gd name="T42" fmla="*/ 55 w 61"/>
                  <a:gd name="T43" fmla="*/ 3 h 58"/>
                  <a:gd name="T44" fmla="*/ 65 w 61"/>
                  <a:gd name="T45" fmla="*/ 8 h 58"/>
                  <a:gd name="T46" fmla="*/ 78 w 61"/>
                  <a:gd name="T47" fmla="*/ 11 h 58"/>
                  <a:gd name="T48" fmla="*/ 88 w 61"/>
                  <a:gd name="T49" fmla="*/ 1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58"/>
                  <a:gd name="T77" fmla="*/ 61 w 61"/>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58">
                    <a:moveTo>
                      <a:pt x="54" y="10"/>
                    </a:moveTo>
                    <a:lnTo>
                      <a:pt x="56" y="16"/>
                    </a:lnTo>
                    <a:lnTo>
                      <a:pt x="58" y="21"/>
                    </a:lnTo>
                    <a:lnTo>
                      <a:pt x="59" y="26"/>
                    </a:lnTo>
                    <a:lnTo>
                      <a:pt x="61" y="31"/>
                    </a:lnTo>
                    <a:lnTo>
                      <a:pt x="56" y="37"/>
                    </a:lnTo>
                    <a:lnTo>
                      <a:pt x="51" y="43"/>
                    </a:lnTo>
                    <a:lnTo>
                      <a:pt x="47" y="51"/>
                    </a:lnTo>
                    <a:lnTo>
                      <a:pt x="42" y="58"/>
                    </a:lnTo>
                    <a:lnTo>
                      <a:pt x="31" y="53"/>
                    </a:lnTo>
                    <a:lnTo>
                      <a:pt x="21" y="50"/>
                    </a:lnTo>
                    <a:lnTo>
                      <a:pt x="10" y="45"/>
                    </a:lnTo>
                    <a:lnTo>
                      <a:pt x="0" y="42"/>
                    </a:lnTo>
                    <a:lnTo>
                      <a:pt x="4" y="35"/>
                    </a:lnTo>
                    <a:lnTo>
                      <a:pt x="7" y="29"/>
                    </a:lnTo>
                    <a:lnTo>
                      <a:pt x="10" y="24"/>
                    </a:lnTo>
                    <a:lnTo>
                      <a:pt x="13" y="18"/>
                    </a:lnTo>
                    <a:lnTo>
                      <a:pt x="16" y="13"/>
                    </a:lnTo>
                    <a:lnTo>
                      <a:pt x="20" y="8"/>
                    </a:lnTo>
                    <a:lnTo>
                      <a:pt x="23" y="4"/>
                    </a:lnTo>
                    <a:lnTo>
                      <a:pt x="26" y="0"/>
                    </a:lnTo>
                    <a:lnTo>
                      <a:pt x="34" y="2"/>
                    </a:lnTo>
                    <a:lnTo>
                      <a:pt x="40" y="5"/>
                    </a:lnTo>
                    <a:lnTo>
                      <a:pt x="48" y="7"/>
                    </a:lnTo>
                    <a:lnTo>
                      <a:pt x="54" y="10"/>
                    </a:lnTo>
                    <a:close/>
                  </a:path>
                </a:pathLst>
              </a:custGeom>
              <a:solidFill>
                <a:srgbClr val="000000"/>
              </a:solidFill>
              <a:ln w="9525">
                <a:noFill/>
                <a:round/>
                <a:headEnd/>
                <a:tailEnd/>
              </a:ln>
            </p:spPr>
            <p:txBody>
              <a:bodyPr/>
              <a:lstStyle/>
              <a:p>
                <a:endParaRPr lang="en-US" sz="1725"/>
              </a:p>
            </p:txBody>
          </p:sp>
          <p:sp>
            <p:nvSpPr>
              <p:cNvPr id="5271" name="Freeform 579"/>
              <p:cNvSpPr>
                <a:spLocks/>
              </p:cNvSpPr>
              <p:nvPr/>
            </p:nvSpPr>
            <p:spPr bwMode="auto">
              <a:xfrm>
                <a:off x="2651" y="2891"/>
                <a:ext cx="87" cy="78"/>
              </a:xfrm>
              <a:custGeom>
                <a:avLst/>
                <a:gdLst>
                  <a:gd name="T0" fmla="*/ 76 w 53"/>
                  <a:gd name="T1" fmla="*/ 13 h 48"/>
                  <a:gd name="T2" fmla="*/ 79 w 53"/>
                  <a:gd name="T3" fmla="*/ 21 h 48"/>
                  <a:gd name="T4" fmla="*/ 80 w 53"/>
                  <a:gd name="T5" fmla="*/ 29 h 48"/>
                  <a:gd name="T6" fmla="*/ 84 w 53"/>
                  <a:gd name="T7" fmla="*/ 36 h 48"/>
                  <a:gd name="T8" fmla="*/ 87 w 53"/>
                  <a:gd name="T9" fmla="*/ 44 h 48"/>
                  <a:gd name="T10" fmla="*/ 80 w 53"/>
                  <a:gd name="T11" fmla="*/ 52 h 48"/>
                  <a:gd name="T12" fmla="*/ 74 w 53"/>
                  <a:gd name="T13" fmla="*/ 60 h 48"/>
                  <a:gd name="T14" fmla="*/ 66 w 53"/>
                  <a:gd name="T15" fmla="*/ 67 h 48"/>
                  <a:gd name="T16" fmla="*/ 61 w 53"/>
                  <a:gd name="T17" fmla="*/ 78 h 48"/>
                  <a:gd name="T18" fmla="*/ 44 w 53"/>
                  <a:gd name="T19" fmla="*/ 73 h 48"/>
                  <a:gd name="T20" fmla="*/ 30 w 53"/>
                  <a:gd name="T21" fmla="*/ 65 h 48"/>
                  <a:gd name="T22" fmla="*/ 13 w 53"/>
                  <a:gd name="T23" fmla="*/ 60 h 48"/>
                  <a:gd name="T24" fmla="*/ 0 w 53"/>
                  <a:gd name="T25" fmla="*/ 55 h 48"/>
                  <a:gd name="T26" fmla="*/ 5 w 53"/>
                  <a:gd name="T27" fmla="*/ 47 h 48"/>
                  <a:gd name="T28" fmla="*/ 8 w 53"/>
                  <a:gd name="T29" fmla="*/ 39 h 48"/>
                  <a:gd name="T30" fmla="*/ 13 w 53"/>
                  <a:gd name="T31" fmla="*/ 31 h 48"/>
                  <a:gd name="T32" fmla="*/ 16 w 53"/>
                  <a:gd name="T33" fmla="*/ 23 h 48"/>
                  <a:gd name="T34" fmla="*/ 21 w 53"/>
                  <a:gd name="T35" fmla="*/ 18 h 48"/>
                  <a:gd name="T36" fmla="*/ 26 w 53"/>
                  <a:gd name="T37" fmla="*/ 11 h 48"/>
                  <a:gd name="T38" fmla="*/ 30 w 53"/>
                  <a:gd name="T39" fmla="*/ 5 h 48"/>
                  <a:gd name="T40" fmla="*/ 34 w 53"/>
                  <a:gd name="T41" fmla="*/ 0 h 48"/>
                  <a:gd name="T42" fmla="*/ 44 w 53"/>
                  <a:gd name="T43" fmla="*/ 3 h 48"/>
                  <a:gd name="T44" fmla="*/ 56 w 53"/>
                  <a:gd name="T45" fmla="*/ 5 h 48"/>
                  <a:gd name="T46" fmla="*/ 66 w 53"/>
                  <a:gd name="T47" fmla="*/ 11 h 48"/>
                  <a:gd name="T48" fmla="*/ 76 w 53"/>
                  <a:gd name="T49" fmla="*/ 13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48"/>
                  <a:gd name="T77" fmla="*/ 53 w 53"/>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48">
                    <a:moveTo>
                      <a:pt x="46" y="8"/>
                    </a:moveTo>
                    <a:lnTo>
                      <a:pt x="48" y="13"/>
                    </a:lnTo>
                    <a:lnTo>
                      <a:pt x="49" y="18"/>
                    </a:lnTo>
                    <a:lnTo>
                      <a:pt x="51" y="22"/>
                    </a:lnTo>
                    <a:lnTo>
                      <a:pt x="53" y="27"/>
                    </a:lnTo>
                    <a:lnTo>
                      <a:pt x="49" y="32"/>
                    </a:lnTo>
                    <a:lnTo>
                      <a:pt x="45" y="37"/>
                    </a:lnTo>
                    <a:lnTo>
                      <a:pt x="40" y="41"/>
                    </a:lnTo>
                    <a:lnTo>
                      <a:pt x="37" y="48"/>
                    </a:lnTo>
                    <a:lnTo>
                      <a:pt x="27" y="45"/>
                    </a:lnTo>
                    <a:lnTo>
                      <a:pt x="18" y="40"/>
                    </a:lnTo>
                    <a:lnTo>
                      <a:pt x="8" y="37"/>
                    </a:lnTo>
                    <a:lnTo>
                      <a:pt x="0" y="34"/>
                    </a:lnTo>
                    <a:lnTo>
                      <a:pt x="3" y="29"/>
                    </a:lnTo>
                    <a:lnTo>
                      <a:pt x="5" y="24"/>
                    </a:lnTo>
                    <a:lnTo>
                      <a:pt x="8" y="19"/>
                    </a:lnTo>
                    <a:lnTo>
                      <a:pt x="10" y="14"/>
                    </a:lnTo>
                    <a:lnTo>
                      <a:pt x="13" y="11"/>
                    </a:lnTo>
                    <a:lnTo>
                      <a:pt x="16" y="7"/>
                    </a:lnTo>
                    <a:lnTo>
                      <a:pt x="18" y="3"/>
                    </a:lnTo>
                    <a:lnTo>
                      <a:pt x="21" y="0"/>
                    </a:lnTo>
                    <a:lnTo>
                      <a:pt x="27" y="2"/>
                    </a:lnTo>
                    <a:lnTo>
                      <a:pt x="34" y="3"/>
                    </a:lnTo>
                    <a:lnTo>
                      <a:pt x="40" y="7"/>
                    </a:lnTo>
                    <a:lnTo>
                      <a:pt x="46" y="8"/>
                    </a:lnTo>
                    <a:close/>
                  </a:path>
                </a:pathLst>
              </a:custGeom>
              <a:solidFill>
                <a:srgbClr val="AFBCED"/>
              </a:solidFill>
              <a:ln w="9525">
                <a:noFill/>
                <a:round/>
                <a:headEnd/>
                <a:tailEnd/>
              </a:ln>
            </p:spPr>
            <p:txBody>
              <a:bodyPr/>
              <a:lstStyle/>
              <a:p>
                <a:endParaRPr lang="en-US" sz="1725"/>
              </a:p>
            </p:txBody>
          </p:sp>
          <p:sp>
            <p:nvSpPr>
              <p:cNvPr id="5272" name="Freeform 580"/>
              <p:cNvSpPr>
                <a:spLocks/>
              </p:cNvSpPr>
              <p:nvPr/>
            </p:nvSpPr>
            <p:spPr bwMode="auto">
              <a:xfrm>
                <a:off x="2708" y="2904"/>
                <a:ext cx="30" cy="65"/>
              </a:xfrm>
              <a:custGeom>
                <a:avLst/>
                <a:gdLst>
                  <a:gd name="T0" fmla="*/ 0 w 18"/>
                  <a:gd name="T1" fmla="*/ 23 h 40"/>
                  <a:gd name="T2" fmla="*/ 0 w 18"/>
                  <a:gd name="T3" fmla="*/ 34 h 40"/>
                  <a:gd name="T4" fmla="*/ 0 w 18"/>
                  <a:gd name="T5" fmla="*/ 44 h 40"/>
                  <a:gd name="T6" fmla="*/ 0 w 18"/>
                  <a:gd name="T7" fmla="*/ 54 h 40"/>
                  <a:gd name="T8" fmla="*/ 3 w 18"/>
                  <a:gd name="T9" fmla="*/ 65 h 40"/>
                  <a:gd name="T10" fmla="*/ 8 w 18"/>
                  <a:gd name="T11" fmla="*/ 54 h 40"/>
                  <a:gd name="T12" fmla="*/ 17 w 18"/>
                  <a:gd name="T13" fmla="*/ 47 h 40"/>
                  <a:gd name="T14" fmla="*/ 23 w 18"/>
                  <a:gd name="T15" fmla="*/ 39 h 40"/>
                  <a:gd name="T16" fmla="*/ 30 w 18"/>
                  <a:gd name="T17" fmla="*/ 31 h 40"/>
                  <a:gd name="T18" fmla="*/ 27 w 18"/>
                  <a:gd name="T19" fmla="*/ 23 h 40"/>
                  <a:gd name="T20" fmla="*/ 23 w 18"/>
                  <a:gd name="T21" fmla="*/ 16 h 40"/>
                  <a:gd name="T22" fmla="*/ 22 w 18"/>
                  <a:gd name="T23" fmla="*/ 8 h 40"/>
                  <a:gd name="T24" fmla="*/ 18 w 18"/>
                  <a:gd name="T25" fmla="*/ 0 h 40"/>
                  <a:gd name="T26" fmla="*/ 13 w 18"/>
                  <a:gd name="T27" fmla="*/ 5 h 40"/>
                  <a:gd name="T28" fmla="*/ 12 w 18"/>
                  <a:gd name="T29" fmla="*/ 10 h 40"/>
                  <a:gd name="T30" fmla="*/ 5 w 18"/>
                  <a:gd name="T31" fmla="*/ 18 h 40"/>
                  <a:gd name="T32" fmla="*/ 0 w 18"/>
                  <a:gd name="T33" fmla="*/ 2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40"/>
                  <a:gd name="T53" fmla="*/ 18 w 18"/>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40">
                    <a:moveTo>
                      <a:pt x="0" y="14"/>
                    </a:moveTo>
                    <a:lnTo>
                      <a:pt x="0" y="21"/>
                    </a:lnTo>
                    <a:lnTo>
                      <a:pt x="0" y="27"/>
                    </a:lnTo>
                    <a:lnTo>
                      <a:pt x="0" y="33"/>
                    </a:lnTo>
                    <a:lnTo>
                      <a:pt x="2" y="40"/>
                    </a:lnTo>
                    <a:lnTo>
                      <a:pt x="5" y="33"/>
                    </a:lnTo>
                    <a:lnTo>
                      <a:pt x="10" y="29"/>
                    </a:lnTo>
                    <a:lnTo>
                      <a:pt x="14" y="24"/>
                    </a:lnTo>
                    <a:lnTo>
                      <a:pt x="18" y="19"/>
                    </a:lnTo>
                    <a:lnTo>
                      <a:pt x="16" y="14"/>
                    </a:lnTo>
                    <a:lnTo>
                      <a:pt x="14" y="10"/>
                    </a:lnTo>
                    <a:lnTo>
                      <a:pt x="13" y="5"/>
                    </a:lnTo>
                    <a:lnTo>
                      <a:pt x="11" y="0"/>
                    </a:lnTo>
                    <a:lnTo>
                      <a:pt x="8" y="3"/>
                    </a:lnTo>
                    <a:lnTo>
                      <a:pt x="7" y="6"/>
                    </a:lnTo>
                    <a:lnTo>
                      <a:pt x="3" y="11"/>
                    </a:lnTo>
                    <a:lnTo>
                      <a:pt x="0" y="14"/>
                    </a:lnTo>
                    <a:close/>
                  </a:path>
                </a:pathLst>
              </a:custGeom>
              <a:solidFill>
                <a:srgbClr val="7AAAEA"/>
              </a:solidFill>
              <a:ln w="9525">
                <a:noFill/>
                <a:round/>
                <a:headEnd/>
                <a:tailEnd/>
              </a:ln>
            </p:spPr>
            <p:txBody>
              <a:bodyPr/>
              <a:lstStyle/>
              <a:p>
                <a:endParaRPr lang="en-US" sz="1725"/>
              </a:p>
            </p:txBody>
          </p:sp>
          <p:sp>
            <p:nvSpPr>
              <p:cNvPr id="5273" name="Freeform 581"/>
              <p:cNvSpPr>
                <a:spLocks/>
              </p:cNvSpPr>
              <p:nvPr/>
            </p:nvSpPr>
            <p:spPr bwMode="auto">
              <a:xfrm>
                <a:off x="2667" y="2889"/>
                <a:ext cx="62" cy="41"/>
              </a:xfrm>
              <a:custGeom>
                <a:avLst/>
                <a:gdLst>
                  <a:gd name="T0" fmla="*/ 62 w 38"/>
                  <a:gd name="T1" fmla="*/ 15 h 25"/>
                  <a:gd name="T2" fmla="*/ 57 w 38"/>
                  <a:gd name="T3" fmla="*/ 23 h 25"/>
                  <a:gd name="T4" fmla="*/ 52 w 38"/>
                  <a:gd name="T5" fmla="*/ 28 h 25"/>
                  <a:gd name="T6" fmla="*/ 46 w 38"/>
                  <a:gd name="T7" fmla="*/ 36 h 25"/>
                  <a:gd name="T8" fmla="*/ 41 w 38"/>
                  <a:gd name="T9" fmla="*/ 41 h 25"/>
                  <a:gd name="T10" fmla="*/ 31 w 38"/>
                  <a:gd name="T11" fmla="*/ 36 h 25"/>
                  <a:gd name="T12" fmla="*/ 20 w 38"/>
                  <a:gd name="T13" fmla="*/ 33 h 25"/>
                  <a:gd name="T14" fmla="*/ 10 w 38"/>
                  <a:gd name="T15" fmla="*/ 28 h 25"/>
                  <a:gd name="T16" fmla="*/ 0 w 38"/>
                  <a:gd name="T17" fmla="*/ 25 h 25"/>
                  <a:gd name="T18" fmla="*/ 5 w 38"/>
                  <a:gd name="T19" fmla="*/ 20 h 25"/>
                  <a:gd name="T20" fmla="*/ 10 w 38"/>
                  <a:gd name="T21" fmla="*/ 13 h 25"/>
                  <a:gd name="T22" fmla="*/ 15 w 38"/>
                  <a:gd name="T23" fmla="*/ 7 h 25"/>
                  <a:gd name="T24" fmla="*/ 20 w 38"/>
                  <a:gd name="T25" fmla="*/ 0 h 25"/>
                  <a:gd name="T26" fmla="*/ 31 w 38"/>
                  <a:gd name="T27" fmla="*/ 2 h 25"/>
                  <a:gd name="T28" fmla="*/ 41 w 38"/>
                  <a:gd name="T29" fmla="*/ 7 h 25"/>
                  <a:gd name="T30" fmla="*/ 52 w 38"/>
                  <a:gd name="T31" fmla="*/ 10 h 25"/>
                  <a:gd name="T32" fmla="*/ 62 w 38"/>
                  <a:gd name="T33" fmla="*/ 1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5"/>
                  <a:gd name="T53" fmla="*/ 38 w 3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5">
                    <a:moveTo>
                      <a:pt x="38" y="9"/>
                    </a:moveTo>
                    <a:lnTo>
                      <a:pt x="35" y="14"/>
                    </a:lnTo>
                    <a:lnTo>
                      <a:pt x="32" y="17"/>
                    </a:lnTo>
                    <a:lnTo>
                      <a:pt x="28" y="22"/>
                    </a:lnTo>
                    <a:lnTo>
                      <a:pt x="25" y="25"/>
                    </a:lnTo>
                    <a:lnTo>
                      <a:pt x="19" y="22"/>
                    </a:lnTo>
                    <a:lnTo>
                      <a:pt x="12" y="20"/>
                    </a:lnTo>
                    <a:lnTo>
                      <a:pt x="6" y="17"/>
                    </a:lnTo>
                    <a:lnTo>
                      <a:pt x="0" y="15"/>
                    </a:lnTo>
                    <a:lnTo>
                      <a:pt x="3" y="12"/>
                    </a:lnTo>
                    <a:lnTo>
                      <a:pt x="6" y="8"/>
                    </a:lnTo>
                    <a:lnTo>
                      <a:pt x="9" y="4"/>
                    </a:lnTo>
                    <a:lnTo>
                      <a:pt x="12" y="0"/>
                    </a:lnTo>
                    <a:lnTo>
                      <a:pt x="19" y="1"/>
                    </a:lnTo>
                    <a:lnTo>
                      <a:pt x="25" y="4"/>
                    </a:lnTo>
                    <a:lnTo>
                      <a:pt x="32" y="6"/>
                    </a:lnTo>
                    <a:lnTo>
                      <a:pt x="38" y="9"/>
                    </a:lnTo>
                    <a:close/>
                  </a:path>
                </a:pathLst>
              </a:custGeom>
              <a:solidFill>
                <a:srgbClr val="D1D8F4"/>
              </a:solidFill>
              <a:ln w="9525">
                <a:noFill/>
                <a:round/>
                <a:headEnd/>
                <a:tailEnd/>
              </a:ln>
            </p:spPr>
            <p:txBody>
              <a:bodyPr/>
              <a:lstStyle/>
              <a:p>
                <a:endParaRPr lang="en-US" sz="1725"/>
              </a:p>
            </p:txBody>
          </p:sp>
          <p:sp>
            <p:nvSpPr>
              <p:cNvPr id="5274" name="Freeform 582"/>
              <p:cNvSpPr>
                <a:spLocks/>
              </p:cNvSpPr>
              <p:nvPr/>
            </p:nvSpPr>
            <p:spPr bwMode="auto">
              <a:xfrm>
                <a:off x="2711" y="2907"/>
                <a:ext cx="102" cy="93"/>
              </a:xfrm>
              <a:custGeom>
                <a:avLst/>
                <a:gdLst>
                  <a:gd name="T0" fmla="*/ 89 w 62"/>
                  <a:gd name="T1" fmla="*/ 15 h 57"/>
                  <a:gd name="T2" fmla="*/ 90 w 62"/>
                  <a:gd name="T3" fmla="*/ 26 h 57"/>
                  <a:gd name="T4" fmla="*/ 97 w 62"/>
                  <a:gd name="T5" fmla="*/ 33 h 57"/>
                  <a:gd name="T6" fmla="*/ 99 w 62"/>
                  <a:gd name="T7" fmla="*/ 41 h 57"/>
                  <a:gd name="T8" fmla="*/ 102 w 62"/>
                  <a:gd name="T9" fmla="*/ 51 h 57"/>
                  <a:gd name="T10" fmla="*/ 94 w 62"/>
                  <a:gd name="T11" fmla="*/ 62 h 57"/>
                  <a:gd name="T12" fmla="*/ 86 w 62"/>
                  <a:gd name="T13" fmla="*/ 72 h 57"/>
                  <a:gd name="T14" fmla="*/ 76 w 62"/>
                  <a:gd name="T15" fmla="*/ 83 h 57"/>
                  <a:gd name="T16" fmla="*/ 67 w 62"/>
                  <a:gd name="T17" fmla="*/ 93 h 57"/>
                  <a:gd name="T18" fmla="*/ 49 w 62"/>
                  <a:gd name="T19" fmla="*/ 85 h 57"/>
                  <a:gd name="T20" fmla="*/ 33 w 62"/>
                  <a:gd name="T21" fmla="*/ 80 h 57"/>
                  <a:gd name="T22" fmla="*/ 15 w 62"/>
                  <a:gd name="T23" fmla="*/ 72 h 57"/>
                  <a:gd name="T24" fmla="*/ 0 w 62"/>
                  <a:gd name="T25" fmla="*/ 67 h 57"/>
                  <a:gd name="T26" fmla="*/ 5 w 62"/>
                  <a:gd name="T27" fmla="*/ 57 h 57"/>
                  <a:gd name="T28" fmla="*/ 10 w 62"/>
                  <a:gd name="T29" fmla="*/ 46 h 57"/>
                  <a:gd name="T30" fmla="*/ 15 w 62"/>
                  <a:gd name="T31" fmla="*/ 39 h 57"/>
                  <a:gd name="T32" fmla="*/ 20 w 62"/>
                  <a:gd name="T33" fmla="*/ 28 h 57"/>
                  <a:gd name="T34" fmla="*/ 26 w 62"/>
                  <a:gd name="T35" fmla="*/ 20 h 57"/>
                  <a:gd name="T36" fmla="*/ 31 w 62"/>
                  <a:gd name="T37" fmla="*/ 13 h 57"/>
                  <a:gd name="T38" fmla="*/ 36 w 62"/>
                  <a:gd name="T39" fmla="*/ 5 h 57"/>
                  <a:gd name="T40" fmla="*/ 41 w 62"/>
                  <a:gd name="T41" fmla="*/ 0 h 57"/>
                  <a:gd name="T42" fmla="*/ 54 w 62"/>
                  <a:gd name="T43" fmla="*/ 2 h 57"/>
                  <a:gd name="T44" fmla="*/ 66 w 62"/>
                  <a:gd name="T45" fmla="*/ 7 h 57"/>
                  <a:gd name="T46" fmla="*/ 77 w 62"/>
                  <a:gd name="T47" fmla="*/ 10 h 57"/>
                  <a:gd name="T48" fmla="*/ 89 w 62"/>
                  <a:gd name="T49" fmla="*/ 15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4" y="9"/>
                    </a:moveTo>
                    <a:lnTo>
                      <a:pt x="55" y="16"/>
                    </a:lnTo>
                    <a:lnTo>
                      <a:pt x="59" y="20"/>
                    </a:lnTo>
                    <a:lnTo>
                      <a:pt x="60" y="25"/>
                    </a:lnTo>
                    <a:lnTo>
                      <a:pt x="62" y="31"/>
                    </a:lnTo>
                    <a:lnTo>
                      <a:pt x="57" y="38"/>
                    </a:lnTo>
                    <a:lnTo>
                      <a:pt x="52" y="44"/>
                    </a:lnTo>
                    <a:lnTo>
                      <a:pt x="46" y="51"/>
                    </a:lnTo>
                    <a:lnTo>
                      <a:pt x="41" y="57"/>
                    </a:lnTo>
                    <a:lnTo>
                      <a:pt x="30" y="52"/>
                    </a:lnTo>
                    <a:lnTo>
                      <a:pt x="20" y="49"/>
                    </a:lnTo>
                    <a:lnTo>
                      <a:pt x="9" y="44"/>
                    </a:lnTo>
                    <a:lnTo>
                      <a:pt x="0" y="41"/>
                    </a:lnTo>
                    <a:lnTo>
                      <a:pt x="3" y="35"/>
                    </a:lnTo>
                    <a:lnTo>
                      <a:pt x="6" y="28"/>
                    </a:lnTo>
                    <a:lnTo>
                      <a:pt x="9" y="24"/>
                    </a:lnTo>
                    <a:lnTo>
                      <a:pt x="12" y="17"/>
                    </a:lnTo>
                    <a:lnTo>
                      <a:pt x="16" y="12"/>
                    </a:lnTo>
                    <a:lnTo>
                      <a:pt x="19" y="8"/>
                    </a:lnTo>
                    <a:lnTo>
                      <a:pt x="22" y="3"/>
                    </a:lnTo>
                    <a:lnTo>
                      <a:pt x="25" y="0"/>
                    </a:lnTo>
                    <a:lnTo>
                      <a:pt x="33" y="1"/>
                    </a:lnTo>
                    <a:lnTo>
                      <a:pt x="40" y="4"/>
                    </a:lnTo>
                    <a:lnTo>
                      <a:pt x="47" y="6"/>
                    </a:lnTo>
                    <a:lnTo>
                      <a:pt x="54" y="9"/>
                    </a:lnTo>
                    <a:close/>
                  </a:path>
                </a:pathLst>
              </a:custGeom>
              <a:solidFill>
                <a:srgbClr val="000000"/>
              </a:solidFill>
              <a:ln w="9525">
                <a:noFill/>
                <a:round/>
                <a:headEnd/>
                <a:tailEnd/>
              </a:ln>
            </p:spPr>
            <p:txBody>
              <a:bodyPr/>
              <a:lstStyle/>
              <a:p>
                <a:endParaRPr lang="en-US" sz="1725"/>
              </a:p>
            </p:txBody>
          </p:sp>
          <p:sp>
            <p:nvSpPr>
              <p:cNvPr id="5275" name="Freeform 583"/>
              <p:cNvSpPr>
                <a:spLocks/>
              </p:cNvSpPr>
              <p:nvPr/>
            </p:nvSpPr>
            <p:spPr bwMode="auto">
              <a:xfrm>
                <a:off x="2720" y="2914"/>
                <a:ext cx="85" cy="78"/>
              </a:xfrm>
              <a:custGeom>
                <a:avLst/>
                <a:gdLst>
                  <a:gd name="T0" fmla="*/ 75 w 52"/>
                  <a:gd name="T1" fmla="*/ 13 h 48"/>
                  <a:gd name="T2" fmla="*/ 77 w 52"/>
                  <a:gd name="T3" fmla="*/ 21 h 48"/>
                  <a:gd name="T4" fmla="*/ 80 w 52"/>
                  <a:gd name="T5" fmla="*/ 29 h 48"/>
                  <a:gd name="T6" fmla="*/ 82 w 52"/>
                  <a:gd name="T7" fmla="*/ 37 h 48"/>
                  <a:gd name="T8" fmla="*/ 85 w 52"/>
                  <a:gd name="T9" fmla="*/ 44 h 48"/>
                  <a:gd name="T10" fmla="*/ 80 w 52"/>
                  <a:gd name="T11" fmla="*/ 52 h 48"/>
                  <a:gd name="T12" fmla="*/ 72 w 52"/>
                  <a:gd name="T13" fmla="*/ 60 h 48"/>
                  <a:gd name="T14" fmla="*/ 64 w 52"/>
                  <a:gd name="T15" fmla="*/ 70 h 48"/>
                  <a:gd name="T16" fmla="*/ 59 w 52"/>
                  <a:gd name="T17" fmla="*/ 78 h 48"/>
                  <a:gd name="T18" fmla="*/ 44 w 52"/>
                  <a:gd name="T19" fmla="*/ 73 h 48"/>
                  <a:gd name="T20" fmla="*/ 28 w 52"/>
                  <a:gd name="T21" fmla="*/ 65 h 48"/>
                  <a:gd name="T22" fmla="*/ 11 w 52"/>
                  <a:gd name="T23" fmla="*/ 60 h 48"/>
                  <a:gd name="T24" fmla="*/ 0 w 52"/>
                  <a:gd name="T25" fmla="*/ 55 h 48"/>
                  <a:gd name="T26" fmla="*/ 5 w 52"/>
                  <a:gd name="T27" fmla="*/ 47 h 48"/>
                  <a:gd name="T28" fmla="*/ 7 w 52"/>
                  <a:gd name="T29" fmla="*/ 39 h 48"/>
                  <a:gd name="T30" fmla="*/ 11 w 52"/>
                  <a:gd name="T31" fmla="*/ 33 h 48"/>
                  <a:gd name="T32" fmla="*/ 18 w 52"/>
                  <a:gd name="T33" fmla="*/ 24 h 48"/>
                  <a:gd name="T34" fmla="*/ 23 w 52"/>
                  <a:gd name="T35" fmla="*/ 20 h 48"/>
                  <a:gd name="T36" fmla="*/ 28 w 52"/>
                  <a:gd name="T37" fmla="*/ 11 h 48"/>
                  <a:gd name="T38" fmla="*/ 31 w 52"/>
                  <a:gd name="T39" fmla="*/ 7 h 48"/>
                  <a:gd name="T40" fmla="*/ 36 w 52"/>
                  <a:gd name="T41" fmla="*/ 0 h 48"/>
                  <a:gd name="T42" fmla="*/ 46 w 52"/>
                  <a:gd name="T43" fmla="*/ 3 h 48"/>
                  <a:gd name="T44" fmla="*/ 57 w 52"/>
                  <a:gd name="T45" fmla="*/ 7 h 48"/>
                  <a:gd name="T46" fmla="*/ 64 w 52"/>
                  <a:gd name="T47" fmla="*/ 11 h 48"/>
                  <a:gd name="T48" fmla="*/ 75 w 52"/>
                  <a:gd name="T49" fmla="*/ 13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8"/>
                  <a:gd name="T77" fmla="*/ 52 w 52"/>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8">
                    <a:moveTo>
                      <a:pt x="46" y="8"/>
                    </a:moveTo>
                    <a:lnTo>
                      <a:pt x="47" y="13"/>
                    </a:lnTo>
                    <a:lnTo>
                      <a:pt x="49" y="18"/>
                    </a:lnTo>
                    <a:lnTo>
                      <a:pt x="50" y="23"/>
                    </a:lnTo>
                    <a:lnTo>
                      <a:pt x="52" y="27"/>
                    </a:lnTo>
                    <a:lnTo>
                      <a:pt x="49" y="32"/>
                    </a:lnTo>
                    <a:lnTo>
                      <a:pt x="44" y="37"/>
                    </a:lnTo>
                    <a:lnTo>
                      <a:pt x="39" y="43"/>
                    </a:lnTo>
                    <a:lnTo>
                      <a:pt x="36" y="48"/>
                    </a:lnTo>
                    <a:lnTo>
                      <a:pt x="27" y="45"/>
                    </a:lnTo>
                    <a:lnTo>
                      <a:pt x="17" y="40"/>
                    </a:lnTo>
                    <a:lnTo>
                      <a:pt x="7" y="37"/>
                    </a:lnTo>
                    <a:lnTo>
                      <a:pt x="0" y="34"/>
                    </a:lnTo>
                    <a:lnTo>
                      <a:pt x="3" y="29"/>
                    </a:lnTo>
                    <a:lnTo>
                      <a:pt x="4" y="24"/>
                    </a:lnTo>
                    <a:lnTo>
                      <a:pt x="7" y="20"/>
                    </a:lnTo>
                    <a:lnTo>
                      <a:pt x="11" y="15"/>
                    </a:lnTo>
                    <a:lnTo>
                      <a:pt x="14" y="12"/>
                    </a:lnTo>
                    <a:lnTo>
                      <a:pt x="17" y="7"/>
                    </a:lnTo>
                    <a:lnTo>
                      <a:pt x="19" y="4"/>
                    </a:lnTo>
                    <a:lnTo>
                      <a:pt x="22" y="0"/>
                    </a:lnTo>
                    <a:lnTo>
                      <a:pt x="28" y="2"/>
                    </a:lnTo>
                    <a:lnTo>
                      <a:pt x="35" y="4"/>
                    </a:lnTo>
                    <a:lnTo>
                      <a:pt x="39" y="7"/>
                    </a:lnTo>
                    <a:lnTo>
                      <a:pt x="46" y="8"/>
                    </a:lnTo>
                    <a:close/>
                  </a:path>
                </a:pathLst>
              </a:custGeom>
              <a:solidFill>
                <a:srgbClr val="AFBCED"/>
              </a:solidFill>
              <a:ln w="9525">
                <a:noFill/>
                <a:round/>
                <a:headEnd/>
                <a:tailEnd/>
              </a:ln>
            </p:spPr>
            <p:txBody>
              <a:bodyPr/>
              <a:lstStyle/>
              <a:p>
                <a:endParaRPr lang="en-US" sz="1725"/>
              </a:p>
            </p:txBody>
          </p:sp>
          <p:sp>
            <p:nvSpPr>
              <p:cNvPr id="5276" name="Freeform 584"/>
              <p:cNvSpPr>
                <a:spLocks/>
              </p:cNvSpPr>
              <p:nvPr/>
            </p:nvSpPr>
            <p:spPr bwMode="auto">
              <a:xfrm>
                <a:off x="2777" y="2927"/>
                <a:ext cx="28" cy="65"/>
              </a:xfrm>
              <a:custGeom>
                <a:avLst/>
                <a:gdLst>
                  <a:gd name="T0" fmla="*/ 0 w 17"/>
                  <a:gd name="T1" fmla="*/ 24 h 40"/>
                  <a:gd name="T2" fmla="*/ 0 w 17"/>
                  <a:gd name="T3" fmla="*/ 34 h 40"/>
                  <a:gd name="T4" fmla="*/ 0 w 17"/>
                  <a:gd name="T5" fmla="*/ 44 h 40"/>
                  <a:gd name="T6" fmla="*/ 0 w 17"/>
                  <a:gd name="T7" fmla="*/ 55 h 40"/>
                  <a:gd name="T8" fmla="*/ 2 w 17"/>
                  <a:gd name="T9" fmla="*/ 65 h 40"/>
                  <a:gd name="T10" fmla="*/ 7 w 17"/>
                  <a:gd name="T11" fmla="*/ 57 h 40"/>
                  <a:gd name="T12" fmla="*/ 15 w 17"/>
                  <a:gd name="T13" fmla="*/ 47 h 40"/>
                  <a:gd name="T14" fmla="*/ 23 w 17"/>
                  <a:gd name="T15" fmla="*/ 39 h 40"/>
                  <a:gd name="T16" fmla="*/ 28 w 17"/>
                  <a:gd name="T17" fmla="*/ 31 h 40"/>
                  <a:gd name="T18" fmla="*/ 25 w 17"/>
                  <a:gd name="T19" fmla="*/ 24 h 40"/>
                  <a:gd name="T20" fmla="*/ 23 w 17"/>
                  <a:gd name="T21" fmla="*/ 16 h 40"/>
                  <a:gd name="T22" fmla="*/ 20 w 17"/>
                  <a:gd name="T23" fmla="*/ 8 h 40"/>
                  <a:gd name="T24" fmla="*/ 18 w 17"/>
                  <a:gd name="T25" fmla="*/ 0 h 40"/>
                  <a:gd name="T26" fmla="*/ 12 w 17"/>
                  <a:gd name="T27" fmla="*/ 7 h 40"/>
                  <a:gd name="T28" fmla="*/ 10 w 17"/>
                  <a:gd name="T29" fmla="*/ 11 h 40"/>
                  <a:gd name="T30" fmla="*/ 5 w 17"/>
                  <a:gd name="T31" fmla="*/ 19 h 40"/>
                  <a:gd name="T32" fmla="*/ 0 w 17"/>
                  <a:gd name="T33" fmla="*/ 24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40"/>
                  <a:gd name="T53" fmla="*/ 17 w 17"/>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40">
                    <a:moveTo>
                      <a:pt x="0" y="15"/>
                    </a:moveTo>
                    <a:lnTo>
                      <a:pt x="0" y="21"/>
                    </a:lnTo>
                    <a:lnTo>
                      <a:pt x="0" y="27"/>
                    </a:lnTo>
                    <a:lnTo>
                      <a:pt x="0" y="34"/>
                    </a:lnTo>
                    <a:lnTo>
                      <a:pt x="1" y="40"/>
                    </a:lnTo>
                    <a:lnTo>
                      <a:pt x="4" y="35"/>
                    </a:lnTo>
                    <a:lnTo>
                      <a:pt x="9" y="29"/>
                    </a:lnTo>
                    <a:lnTo>
                      <a:pt x="14" y="24"/>
                    </a:lnTo>
                    <a:lnTo>
                      <a:pt x="17" y="19"/>
                    </a:lnTo>
                    <a:lnTo>
                      <a:pt x="15" y="15"/>
                    </a:lnTo>
                    <a:lnTo>
                      <a:pt x="14" y="10"/>
                    </a:lnTo>
                    <a:lnTo>
                      <a:pt x="12" y="5"/>
                    </a:lnTo>
                    <a:lnTo>
                      <a:pt x="11" y="0"/>
                    </a:lnTo>
                    <a:lnTo>
                      <a:pt x="7" y="4"/>
                    </a:lnTo>
                    <a:lnTo>
                      <a:pt x="6" y="7"/>
                    </a:lnTo>
                    <a:lnTo>
                      <a:pt x="3" y="12"/>
                    </a:lnTo>
                    <a:lnTo>
                      <a:pt x="0" y="15"/>
                    </a:lnTo>
                    <a:close/>
                  </a:path>
                </a:pathLst>
              </a:custGeom>
              <a:solidFill>
                <a:srgbClr val="7AAAEA"/>
              </a:solidFill>
              <a:ln w="9525">
                <a:noFill/>
                <a:round/>
                <a:headEnd/>
                <a:tailEnd/>
              </a:ln>
            </p:spPr>
            <p:txBody>
              <a:bodyPr/>
              <a:lstStyle/>
              <a:p>
                <a:endParaRPr lang="en-US" sz="1725"/>
              </a:p>
            </p:txBody>
          </p:sp>
          <p:sp>
            <p:nvSpPr>
              <p:cNvPr id="5277" name="Freeform 585"/>
              <p:cNvSpPr>
                <a:spLocks/>
              </p:cNvSpPr>
              <p:nvPr/>
            </p:nvSpPr>
            <p:spPr bwMode="auto">
              <a:xfrm>
                <a:off x="2734" y="2912"/>
                <a:ext cx="62" cy="41"/>
              </a:xfrm>
              <a:custGeom>
                <a:avLst/>
                <a:gdLst>
                  <a:gd name="T0" fmla="*/ 62 w 38"/>
                  <a:gd name="T1" fmla="*/ 15 h 25"/>
                  <a:gd name="T2" fmla="*/ 57 w 38"/>
                  <a:gd name="T3" fmla="*/ 23 h 25"/>
                  <a:gd name="T4" fmla="*/ 52 w 38"/>
                  <a:gd name="T5" fmla="*/ 28 h 25"/>
                  <a:gd name="T6" fmla="*/ 47 w 38"/>
                  <a:gd name="T7" fmla="*/ 36 h 25"/>
                  <a:gd name="T8" fmla="*/ 42 w 38"/>
                  <a:gd name="T9" fmla="*/ 41 h 25"/>
                  <a:gd name="T10" fmla="*/ 31 w 38"/>
                  <a:gd name="T11" fmla="*/ 36 h 25"/>
                  <a:gd name="T12" fmla="*/ 21 w 38"/>
                  <a:gd name="T13" fmla="*/ 34 h 25"/>
                  <a:gd name="T14" fmla="*/ 10 w 38"/>
                  <a:gd name="T15" fmla="*/ 28 h 25"/>
                  <a:gd name="T16" fmla="*/ 0 w 38"/>
                  <a:gd name="T17" fmla="*/ 26 h 25"/>
                  <a:gd name="T18" fmla="*/ 5 w 38"/>
                  <a:gd name="T19" fmla="*/ 21 h 25"/>
                  <a:gd name="T20" fmla="*/ 10 w 38"/>
                  <a:gd name="T21" fmla="*/ 13 h 25"/>
                  <a:gd name="T22" fmla="*/ 16 w 38"/>
                  <a:gd name="T23" fmla="*/ 8 h 25"/>
                  <a:gd name="T24" fmla="*/ 21 w 38"/>
                  <a:gd name="T25" fmla="*/ 0 h 25"/>
                  <a:gd name="T26" fmla="*/ 31 w 38"/>
                  <a:gd name="T27" fmla="*/ 2 h 25"/>
                  <a:gd name="T28" fmla="*/ 42 w 38"/>
                  <a:gd name="T29" fmla="*/ 8 h 25"/>
                  <a:gd name="T30" fmla="*/ 52 w 38"/>
                  <a:gd name="T31" fmla="*/ 10 h 25"/>
                  <a:gd name="T32" fmla="*/ 62 w 38"/>
                  <a:gd name="T33" fmla="*/ 1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5"/>
                  <a:gd name="T53" fmla="*/ 38 w 3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5">
                    <a:moveTo>
                      <a:pt x="38" y="9"/>
                    </a:moveTo>
                    <a:lnTo>
                      <a:pt x="35" y="14"/>
                    </a:lnTo>
                    <a:lnTo>
                      <a:pt x="32" y="17"/>
                    </a:lnTo>
                    <a:lnTo>
                      <a:pt x="29" y="22"/>
                    </a:lnTo>
                    <a:lnTo>
                      <a:pt x="26" y="25"/>
                    </a:lnTo>
                    <a:lnTo>
                      <a:pt x="19" y="22"/>
                    </a:lnTo>
                    <a:lnTo>
                      <a:pt x="13" y="21"/>
                    </a:lnTo>
                    <a:lnTo>
                      <a:pt x="6" y="17"/>
                    </a:lnTo>
                    <a:lnTo>
                      <a:pt x="0" y="16"/>
                    </a:lnTo>
                    <a:lnTo>
                      <a:pt x="3" y="13"/>
                    </a:lnTo>
                    <a:lnTo>
                      <a:pt x="6" y="8"/>
                    </a:lnTo>
                    <a:lnTo>
                      <a:pt x="10" y="5"/>
                    </a:lnTo>
                    <a:lnTo>
                      <a:pt x="13" y="0"/>
                    </a:lnTo>
                    <a:lnTo>
                      <a:pt x="19" y="1"/>
                    </a:lnTo>
                    <a:lnTo>
                      <a:pt x="26" y="5"/>
                    </a:lnTo>
                    <a:lnTo>
                      <a:pt x="32" y="6"/>
                    </a:lnTo>
                    <a:lnTo>
                      <a:pt x="38" y="9"/>
                    </a:lnTo>
                    <a:close/>
                  </a:path>
                </a:pathLst>
              </a:custGeom>
              <a:solidFill>
                <a:srgbClr val="D1D8F4"/>
              </a:solidFill>
              <a:ln w="9525">
                <a:noFill/>
                <a:round/>
                <a:headEnd/>
                <a:tailEnd/>
              </a:ln>
            </p:spPr>
            <p:txBody>
              <a:bodyPr/>
              <a:lstStyle/>
              <a:p>
                <a:endParaRPr lang="en-US" sz="1725"/>
              </a:p>
            </p:txBody>
          </p:sp>
          <p:sp>
            <p:nvSpPr>
              <p:cNvPr id="5278" name="Freeform 586"/>
              <p:cNvSpPr>
                <a:spLocks/>
              </p:cNvSpPr>
              <p:nvPr/>
            </p:nvSpPr>
            <p:spPr bwMode="auto">
              <a:xfrm>
                <a:off x="2778" y="2930"/>
                <a:ext cx="102" cy="93"/>
              </a:xfrm>
              <a:custGeom>
                <a:avLst/>
                <a:gdLst>
                  <a:gd name="T0" fmla="*/ 89 w 62"/>
                  <a:gd name="T1" fmla="*/ 16 h 57"/>
                  <a:gd name="T2" fmla="*/ 92 w 62"/>
                  <a:gd name="T3" fmla="*/ 26 h 57"/>
                  <a:gd name="T4" fmla="*/ 97 w 62"/>
                  <a:gd name="T5" fmla="*/ 34 h 57"/>
                  <a:gd name="T6" fmla="*/ 100 w 62"/>
                  <a:gd name="T7" fmla="*/ 41 h 57"/>
                  <a:gd name="T8" fmla="*/ 102 w 62"/>
                  <a:gd name="T9" fmla="*/ 52 h 57"/>
                  <a:gd name="T10" fmla="*/ 94 w 62"/>
                  <a:gd name="T11" fmla="*/ 62 h 57"/>
                  <a:gd name="T12" fmla="*/ 87 w 62"/>
                  <a:gd name="T13" fmla="*/ 72 h 57"/>
                  <a:gd name="T14" fmla="*/ 76 w 62"/>
                  <a:gd name="T15" fmla="*/ 83 h 57"/>
                  <a:gd name="T16" fmla="*/ 67 w 62"/>
                  <a:gd name="T17" fmla="*/ 93 h 57"/>
                  <a:gd name="T18" fmla="*/ 53 w 62"/>
                  <a:gd name="T19" fmla="*/ 85 h 57"/>
                  <a:gd name="T20" fmla="*/ 35 w 62"/>
                  <a:gd name="T21" fmla="*/ 80 h 57"/>
                  <a:gd name="T22" fmla="*/ 18 w 62"/>
                  <a:gd name="T23" fmla="*/ 72 h 57"/>
                  <a:gd name="T24" fmla="*/ 0 w 62"/>
                  <a:gd name="T25" fmla="*/ 67 h 57"/>
                  <a:gd name="T26" fmla="*/ 5 w 62"/>
                  <a:gd name="T27" fmla="*/ 57 h 57"/>
                  <a:gd name="T28" fmla="*/ 10 w 62"/>
                  <a:gd name="T29" fmla="*/ 47 h 57"/>
                  <a:gd name="T30" fmla="*/ 16 w 62"/>
                  <a:gd name="T31" fmla="*/ 39 h 57"/>
                  <a:gd name="T32" fmla="*/ 21 w 62"/>
                  <a:gd name="T33" fmla="*/ 28 h 57"/>
                  <a:gd name="T34" fmla="*/ 26 w 62"/>
                  <a:gd name="T35" fmla="*/ 21 h 57"/>
                  <a:gd name="T36" fmla="*/ 31 w 62"/>
                  <a:gd name="T37" fmla="*/ 13 h 57"/>
                  <a:gd name="T38" fmla="*/ 36 w 62"/>
                  <a:gd name="T39" fmla="*/ 8 h 57"/>
                  <a:gd name="T40" fmla="*/ 43 w 62"/>
                  <a:gd name="T41" fmla="*/ 0 h 57"/>
                  <a:gd name="T42" fmla="*/ 54 w 62"/>
                  <a:gd name="T43" fmla="*/ 3 h 57"/>
                  <a:gd name="T44" fmla="*/ 66 w 62"/>
                  <a:gd name="T45" fmla="*/ 8 h 57"/>
                  <a:gd name="T46" fmla="*/ 79 w 62"/>
                  <a:gd name="T47" fmla="*/ 10 h 57"/>
                  <a:gd name="T48" fmla="*/ 89 w 62"/>
                  <a:gd name="T49" fmla="*/ 16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4" y="10"/>
                    </a:moveTo>
                    <a:lnTo>
                      <a:pt x="56" y="16"/>
                    </a:lnTo>
                    <a:lnTo>
                      <a:pt x="59" y="21"/>
                    </a:lnTo>
                    <a:lnTo>
                      <a:pt x="61" y="25"/>
                    </a:lnTo>
                    <a:lnTo>
                      <a:pt x="62" y="32"/>
                    </a:lnTo>
                    <a:lnTo>
                      <a:pt x="57" y="38"/>
                    </a:lnTo>
                    <a:lnTo>
                      <a:pt x="53" y="44"/>
                    </a:lnTo>
                    <a:lnTo>
                      <a:pt x="46" y="51"/>
                    </a:lnTo>
                    <a:lnTo>
                      <a:pt x="41" y="57"/>
                    </a:lnTo>
                    <a:lnTo>
                      <a:pt x="32" y="52"/>
                    </a:lnTo>
                    <a:lnTo>
                      <a:pt x="21" y="49"/>
                    </a:lnTo>
                    <a:lnTo>
                      <a:pt x="11" y="44"/>
                    </a:lnTo>
                    <a:lnTo>
                      <a:pt x="0" y="41"/>
                    </a:lnTo>
                    <a:lnTo>
                      <a:pt x="3" y="35"/>
                    </a:lnTo>
                    <a:lnTo>
                      <a:pt x="6" y="29"/>
                    </a:lnTo>
                    <a:lnTo>
                      <a:pt x="10" y="24"/>
                    </a:lnTo>
                    <a:lnTo>
                      <a:pt x="13" y="17"/>
                    </a:lnTo>
                    <a:lnTo>
                      <a:pt x="16" y="13"/>
                    </a:lnTo>
                    <a:lnTo>
                      <a:pt x="19" y="8"/>
                    </a:lnTo>
                    <a:lnTo>
                      <a:pt x="22" y="5"/>
                    </a:lnTo>
                    <a:lnTo>
                      <a:pt x="26" y="0"/>
                    </a:lnTo>
                    <a:lnTo>
                      <a:pt x="33" y="2"/>
                    </a:lnTo>
                    <a:lnTo>
                      <a:pt x="40" y="5"/>
                    </a:lnTo>
                    <a:lnTo>
                      <a:pt x="48" y="6"/>
                    </a:lnTo>
                    <a:lnTo>
                      <a:pt x="54" y="10"/>
                    </a:lnTo>
                    <a:close/>
                  </a:path>
                </a:pathLst>
              </a:custGeom>
              <a:solidFill>
                <a:srgbClr val="000000"/>
              </a:solidFill>
              <a:ln w="9525">
                <a:noFill/>
                <a:round/>
                <a:headEnd/>
                <a:tailEnd/>
              </a:ln>
            </p:spPr>
            <p:txBody>
              <a:bodyPr/>
              <a:lstStyle/>
              <a:p>
                <a:endParaRPr lang="en-US" sz="1725"/>
              </a:p>
            </p:txBody>
          </p:sp>
          <p:sp>
            <p:nvSpPr>
              <p:cNvPr id="5279" name="Freeform 587"/>
              <p:cNvSpPr>
                <a:spLocks/>
              </p:cNvSpPr>
              <p:nvPr/>
            </p:nvSpPr>
            <p:spPr bwMode="auto">
              <a:xfrm>
                <a:off x="2787" y="2938"/>
                <a:ext cx="85" cy="77"/>
              </a:xfrm>
              <a:custGeom>
                <a:avLst/>
                <a:gdLst>
                  <a:gd name="T0" fmla="*/ 78 w 52"/>
                  <a:gd name="T1" fmla="*/ 13 h 47"/>
                  <a:gd name="T2" fmla="*/ 80 w 52"/>
                  <a:gd name="T3" fmla="*/ 20 h 47"/>
                  <a:gd name="T4" fmla="*/ 83 w 52"/>
                  <a:gd name="T5" fmla="*/ 28 h 47"/>
                  <a:gd name="T6" fmla="*/ 83 w 52"/>
                  <a:gd name="T7" fmla="*/ 36 h 47"/>
                  <a:gd name="T8" fmla="*/ 85 w 52"/>
                  <a:gd name="T9" fmla="*/ 44 h 47"/>
                  <a:gd name="T10" fmla="*/ 80 w 52"/>
                  <a:gd name="T11" fmla="*/ 52 h 47"/>
                  <a:gd name="T12" fmla="*/ 72 w 52"/>
                  <a:gd name="T13" fmla="*/ 59 h 47"/>
                  <a:gd name="T14" fmla="*/ 65 w 52"/>
                  <a:gd name="T15" fmla="*/ 70 h 47"/>
                  <a:gd name="T16" fmla="*/ 59 w 52"/>
                  <a:gd name="T17" fmla="*/ 77 h 47"/>
                  <a:gd name="T18" fmla="*/ 44 w 52"/>
                  <a:gd name="T19" fmla="*/ 72 h 47"/>
                  <a:gd name="T20" fmla="*/ 31 w 52"/>
                  <a:gd name="T21" fmla="*/ 64 h 47"/>
                  <a:gd name="T22" fmla="*/ 15 w 52"/>
                  <a:gd name="T23" fmla="*/ 59 h 47"/>
                  <a:gd name="T24" fmla="*/ 0 w 52"/>
                  <a:gd name="T25" fmla="*/ 54 h 47"/>
                  <a:gd name="T26" fmla="*/ 5 w 52"/>
                  <a:gd name="T27" fmla="*/ 46 h 47"/>
                  <a:gd name="T28" fmla="*/ 8 w 52"/>
                  <a:gd name="T29" fmla="*/ 39 h 47"/>
                  <a:gd name="T30" fmla="*/ 13 w 52"/>
                  <a:gd name="T31" fmla="*/ 31 h 47"/>
                  <a:gd name="T32" fmla="*/ 18 w 52"/>
                  <a:gd name="T33" fmla="*/ 23 h 47"/>
                  <a:gd name="T34" fmla="*/ 23 w 52"/>
                  <a:gd name="T35" fmla="*/ 18 h 47"/>
                  <a:gd name="T36" fmla="*/ 28 w 52"/>
                  <a:gd name="T37" fmla="*/ 10 h 47"/>
                  <a:gd name="T38" fmla="*/ 31 w 52"/>
                  <a:gd name="T39" fmla="*/ 5 h 47"/>
                  <a:gd name="T40" fmla="*/ 36 w 52"/>
                  <a:gd name="T41" fmla="*/ 0 h 47"/>
                  <a:gd name="T42" fmla="*/ 46 w 52"/>
                  <a:gd name="T43" fmla="*/ 2 h 47"/>
                  <a:gd name="T44" fmla="*/ 57 w 52"/>
                  <a:gd name="T45" fmla="*/ 8 h 47"/>
                  <a:gd name="T46" fmla="*/ 67 w 52"/>
                  <a:gd name="T47" fmla="*/ 10 h 47"/>
                  <a:gd name="T48" fmla="*/ 78 w 52"/>
                  <a:gd name="T49" fmla="*/ 13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7"/>
                  <a:gd name="T77" fmla="*/ 52 w 52"/>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7">
                    <a:moveTo>
                      <a:pt x="48" y="8"/>
                    </a:moveTo>
                    <a:lnTo>
                      <a:pt x="49" y="12"/>
                    </a:lnTo>
                    <a:lnTo>
                      <a:pt x="51" y="17"/>
                    </a:lnTo>
                    <a:lnTo>
                      <a:pt x="51" y="22"/>
                    </a:lnTo>
                    <a:lnTo>
                      <a:pt x="52" y="27"/>
                    </a:lnTo>
                    <a:lnTo>
                      <a:pt x="49" y="32"/>
                    </a:lnTo>
                    <a:lnTo>
                      <a:pt x="44" y="36"/>
                    </a:lnTo>
                    <a:lnTo>
                      <a:pt x="40" y="43"/>
                    </a:lnTo>
                    <a:lnTo>
                      <a:pt x="36" y="47"/>
                    </a:lnTo>
                    <a:lnTo>
                      <a:pt x="27" y="44"/>
                    </a:lnTo>
                    <a:lnTo>
                      <a:pt x="19" y="39"/>
                    </a:lnTo>
                    <a:lnTo>
                      <a:pt x="9" y="36"/>
                    </a:lnTo>
                    <a:lnTo>
                      <a:pt x="0" y="33"/>
                    </a:lnTo>
                    <a:lnTo>
                      <a:pt x="3" y="28"/>
                    </a:lnTo>
                    <a:lnTo>
                      <a:pt x="5" y="24"/>
                    </a:lnTo>
                    <a:lnTo>
                      <a:pt x="8" y="19"/>
                    </a:lnTo>
                    <a:lnTo>
                      <a:pt x="11" y="14"/>
                    </a:lnTo>
                    <a:lnTo>
                      <a:pt x="14" y="11"/>
                    </a:lnTo>
                    <a:lnTo>
                      <a:pt x="17" y="6"/>
                    </a:lnTo>
                    <a:lnTo>
                      <a:pt x="19" y="3"/>
                    </a:lnTo>
                    <a:lnTo>
                      <a:pt x="22" y="0"/>
                    </a:lnTo>
                    <a:lnTo>
                      <a:pt x="28" y="1"/>
                    </a:lnTo>
                    <a:lnTo>
                      <a:pt x="35" y="5"/>
                    </a:lnTo>
                    <a:lnTo>
                      <a:pt x="41" y="6"/>
                    </a:lnTo>
                    <a:lnTo>
                      <a:pt x="48" y="8"/>
                    </a:lnTo>
                    <a:close/>
                  </a:path>
                </a:pathLst>
              </a:custGeom>
              <a:solidFill>
                <a:srgbClr val="AFBCED"/>
              </a:solidFill>
              <a:ln w="9525">
                <a:noFill/>
                <a:round/>
                <a:headEnd/>
                <a:tailEnd/>
              </a:ln>
            </p:spPr>
            <p:txBody>
              <a:bodyPr/>
              <a:lstStyle/>
              <a:p>
                <a:endParaRPr lang="en-US" sz="1725"/>
              </a:p>
            </p:txBody>
          </p:sp>
          <p:sp>
            <p:nvSpPr>
              <p:cNvPr id="5280" name="Freeform 588"/>
              <p:cNvSpPr>
                <a:spLocks/>
              </p:cNvSpPr>
              <p:nvPr/>
            </p:nvSpPr>
            <p:spPr bwMode="auto">
              <a:xfrm>
                <a:off x="2844" y="2951"/>
                <a:ext cx="28" cy="64"/>
              </a:xfrm>
              <a:custGeom>
                <a:avLst/>
                <a:gdLst>
                  <a:gd name="T0" fmla="*/ 0 w 17"/>
                  <a:gd name="T1" fmla="*/ 23 h 39"/>
                  <a:gd name="T2" fmla="*/ 0 w 17"/>
                  <a:gd name="T3" fmla="*/ 33 h 39"/>
                  <a:gd name="T4" fmla="*/ 0 w 17"/>
                  <a:gd name="T5" fmla="*/ 44 h 39"/>
                  <a:gd name="T6" fmla="*/ 0 w 17"/>
                  <a:gd name="T7" fmla="*/ 54 h 39"/>
                  <a:gd name="T8" fmla="*/ 2 w 17"/>
                  <a:gd name="T9" fmla="*/ 64 h 39"/>
                  <a:gd name="T10" fmla="*/ 8 w 17"/>
                  <a:gd name="T11" fmla="*/ 57 h 39"/>
                  <a:gd name="T12" fmla="*/ 15 w 17"/>
                  <a:gd name="T13" fmla="*/ 46 h 39"/>
                  <a:gd name="T14" fmla="*/ 23 w 17"/>
                  <a:gd name="T15" fmla="*/ 39 h 39"/>
                  <a:gd name="T16" fmla="*/ 28 w 17"/>
                  <a:gd name="T17" fmla="*/ 31 h 39"/>
                  <a:gd name="T18" fmla="*/ 26 w 17"/>
                  <a:gd name="T19" fmla="*/ 23 h 39"/>
                  <a:gd name="T20" fmla="*/ 26 w 17"/>
                  <a:gd name="T21" fmla="*/ 15 h 39"/>
                  <a:gd name="T22" fmla="*/ 23 w 17"/>
                  <a:gd name="T23" fmla="*/ 7 h 39"/>
                  <a:gd name="T24" fmla="*/ 21 w 17"/>
                  <a:gd name="T25" fmla="*/ 0 h 39"/>
                  <a:gd name="T26" fmla="*/ 15 w 17"/>
                  <a:gd name="T27" fmla="*/ 5 h 39"/>
                  <a:gd name="T28" fmla="*/ 10 w 17"/>
                  <a:gd name="T29" fmla="*/ 10 h 39"/>
                  <a:gd name="T30" fmla="*/ 5 w 17"/>
                  <a:gd name="T31" fmla="*/ 18 h 39"/>
                  <a:gd name="T32" fmla="*/ 0 w 17"/>
                  <a:gd name="T33" fmla="*/ 23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9"/>
                  <a:gd name="T53" fmla="*/ 17 w 17"/>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9">
                    <a:moveTo>
                      <a:pt x="0" y="14"/>
                    </a:moveTo>
                    <a:lnTo>
                      <a:pt x="0" y="20"/>
                    </a:lnTo>
                    <a:lnTo>
                      <a:pt x="0" y="27"/>
                    </a:lnTo>
                    <a:lnTo>
                      <a:pt x="0" y="33"/>
                    </a:lnTo>
                    <a:lnTo>
                      <a:pt x="1" y="39"/>
                    </a:lnTo>
                    <a:lnTo>
                      <a:pt x="5" y="35"/>
                    </a:lnTo>
                    <a:lnTo>
                      <a:pt x="9" y="28"/>
                    </a:lnTo>
                    <a:lnTo>
                      <a:pt x="14" y="24"/>
                    </a:lnTo>
                    <a:lnTo>
                      <a:pt x="17" y="19"/>
                    </a:lnTo>
                    <a:lnTo>
                      <a:pt x="16" y="14"/>
                    </a:lnTo>
                    <a:lnTo>
                      <a:pt x="16" y="9"/>
                    </a:lnTo>
                    <a:lnTo>
                      <a:pt x="14" y="4"/>
                    </a:lnTo>
                    <a:lnTo>
                      <a:pt x="13" y="0"/>
                    </a:lnTo>
                    <a:lnTo>
                      <a:pt x="9"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281" name="Freeform 589"/>
              <p:cNvSpPr>
                <a:spLocks/>
              </p:cNvSpPr>
              <p:nvPr/>
            </p:nvSpPr>
            <p:spPr bwMode="auto">
              <a:xfrm>
                <a:off x="2805" y="2938"/>
                <a:ext cx="60" cy="40"/>
              </a:xfrm>
              <a:custGeom>
                <a:avLst/>
                <a:gdLst>
                  <a:gd name="T0" fmla="*/ 60 w 37"/>
                  <a:gd name="T1" fmla="*/ 13 h 24"/>
                  <a:gd name="T2" fmla="*/ 54 w 37"/>
                  <a:gd name="T3" fmla="*/ 20 h 24"/>
                  <a:gd name="T4" fmla="*/ 49 w 37"/>
                  <a:gd name="T5" fmla="*/ 27 h 24"/>
                  <a:gd name="T6" fmla="*/ 44 w 37"/>
                  <a:gd name="T7" fmla="*/ 33 h 24"/>
                  <a:gd name="T8" fmla="*/ 39 w 37"/>
                  <a:gd name="T9" fmla="*/ 40 h 24"/>
                  <a:gd name="T10" fmla="*/ 28 w 37"/>
                  <a:gd name="T11" fmla="*/ 33 h 24"/>
                  <a:gd name="T12" fmla="*/ 21 w 37"/>
                  <a:gd name="T13" fmla="*/ 32 h 24"/>
                  <a:gd name="T14" fmla="*/ 10 w 37"/>
                  <a:gd name="T15" fmla="*/ 27 h 24"/>
                  <a:gd name="T16" fmla="*/ 0 w 37"/>
                  <a:gd name="T17" fmla="*/ 23 h 24"/>
                  <a:gd name="T18" fmla="*/ 5 w 37"/>
                  <a:gd name="T19" fmla="*/ 18 h 24"/>
                  <a:gd name="T20" fmla="*/ 10 w 37"/>
                  <a:gd name="T21" fmla="*/ 10 h 24"/>
                  <a:gd name="T22" fmla="*/ 13 w 37"/>
                  <a:gd name="T23" fmla="*/ 5 h 24"/>
                  <a:gd name="T24" fmla="*/ 18 w 37"/>
                  <a:gd name="T25" fmla="*/ 0 h 24"/>
                  <a:gd name="T26" fmla="*/ 28 w 37"/>
                  <a:gd name="T27" fmla="*/ 2 h 24"/>
                  <a:gd name="T28" fmla="*/ 39 w 37"/>
                  <a:gd name="T29" fmla="*/ 5 h 24"/>
                  <a:gd name="T30" fmla="*/ 49 w 37"/>
                  <a:gd name="T31" fmla="*/ 10 h 24"/>
                  <a:gd name="T32" fmla="*/ 60 w 37"/>
                  <a:gd name="T33" fmla="*/ 13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4"/>
                  <a:gd name="T53" fmla="*/ 37 w 3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4">
                    <a:moveTo>
                      <a:pt x="37" y="8"/>
                    </a:moveTo>
                    <a:lnTo>
                      <a:pt x="33" y="12"/>
                    </a:lnTo>
                    <a:lnTo>
                      <a:pt x="30" y="16"/>
                    </a:lnTo>
                    <a:lnTo>
                      <a:pt x="27" y="20"/>
                    </a:lnTo>
                    <a:lnTo>
                      <a:pt x="24" y="24"/>
                    </a:lnTo>
                    <a:lnTo>
                      <a:pt x="17" y="20"/>
                    </a:lnTo>
                    <a:lnTo>
                      <a:pt x="13" y="19"/>
                    </a:lnTo>
                    <a:lnTo>
                      <a:pt x="6" y="16"/>
                    </a:lnTo>
                    <a:lnTo>
                      <a:pt x="0" y="14"/>
                    </a:lnTo>
                    <a:lnTo>
                      <a:pt x="3" y="11"/>
                    </a:lnTo>
                    <a:lnTo>
                      <a:pt x="6" y="6"/>
                    </a:lnTo>
                    <a:lnTo>
                      <a:pt x="8" y="3"/>
                    </a:lnTo>
                    <a:lnTo>
                      <a:pt x="11" y="0"/>
                    </a:lnTo>
                    <a:lnTo>
                      <a:pt x="17" y="1"/>
                    </a:lnTo>
                    <a:lnTo>
                      <a:pt x="24" y="3"/>
                    </a:lnTo>
                    <a:lnTo>
                      <a:pt x="30" y="6"/>
                    </a:lnTo>
                    <a:lnTo>
                      <a:pt x="37" y="8"/>
                    </a:lnTo>
                    <a:close/>
                  </a:path>
                </a:pathLst>
              </a:custGeom>
              <a:solidFill>
                <a:srgbClr val="D1D8F4"/>
              </a:solidFill>
              <a:ln w="9525">
                <a:noFill/>
                <a:round/>
                <a:headEnd/>
                <a:tailEnd/>
              </a:ln>
            </p:spPr>
            <p:txBody>
              <a:bodyPr/>
              <a:lstStyle/>
              <a:p>
                <a:endParaRPr lang="en-US" sz="1725"/>
              </a:p>
            </p:txBody>
          </p:sp>
          <p:sp>
            <p:nvSpPr>
              <p:cNvPr id="5282" name="Freeform 590"/>
              <p:cNvSpPr>
                <a:spLocks/>
              </p:cNvSpPr>
              <p:nvPr/>
            </p:nvSpPr>
            <p:spPr bwMode="auto">
              <a:xfrm>
                <a:off x="2845" y="2953"/>
                <a:ext cx="102" cy="93"/>
              </a:xfrm>
              <a:custGeom>
                <a:avLst/>
                <a:gdLst>
                  <a:gd name="T0" fmla="*/ 89 w 62"/>
                  <a:gd name="T1" fmla="*/ 16 h 57"/>
                  <a:gd name="T2" fmla="*/ 102 w 62"/>
                  <a:gd name="T3" fmla="*/ 52 h 57"/>
                  <a:gd name="T4" fmla="*/ 71 w 62"/>
                  <a:gd name="T5" fmla="*/ 93 h 57"/>
                  <a:gd name="T6" fmla="*/ 0 w 62"/>
                  <a:gd name="T7" fmla="*/ 69 h 57"/>
                  <a:gd name="T8" fmla="*/ 21 w 62"/>
                  <a:gd name="T9" fmla="*/ 29 h 57"/>
                  <a:gd name="T10" fmla="*/ 44 w 62"/>
                  <a:gd name="T11" fmla="*/ 0 h 57"/>
                  <a:gd name="T12" fmla="*/ 89 w 62"/>
                  <a:gd name="T13" fmla="*/ 16 h 57"/>
                  <a:gd name="T14" fmla="*/ 0 60000 65536"/>
                  <a:gd name="T15" fmla="*/ 0 60000 65536"/>
                  <a:gd name="T16" fmla="*/ 0 60000 65536"/>
                  <a:gd name="T17" fmla="*/ 0 60000 65536"/>
                  <a:gd name="T18" fmla="*/ 0 60000 65536"/>
                  <a:gd name="T19" fmla="*/ 0 60000 65536"/>
                  <a:gd name="T20" fmla="*/ 0 60000 65536"/>
                  <a:gd name="T21" fmla="*/ 0 w 62"/>
                  <a:gd name="T22" fmla="*/ 0 h 57"/>
                  <a:gd name="T23" fmla="*/ 62 w 62"/>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57">
                    <a:moveTo>
                      <a:pt x="54" y="10"/>
                    </a:moveTo>
                    <a:lnTo>
                      <a:pt x="62" y="32"/>
                    </a:lnTo>
                    <a:lnTo>
                      <a:pt x="43" y="57"/>
                    </a:lnTo>
                    <a:lnTo>
                      <a:pt x="0" y="42"/>
                    </a:lnTo>
                    <a:lnTo>
                      <a:pt x="13" y="18"/>
                    </a:lnTo>
                    <a:lnTo>
                      <a:pt x="27" y="0"/>
                    </a:lnTo>
                    <a:lnTo>
                      <a:pt x="54" y="10"/>
                    </a:lnTo>
                    <a:close/>
                  </a:path>
                </a:pathLst>
              </a:custGeom>
              <a:solidFill>
                <a:srgbClr val="000000"/>
              </a:solidFill>
              <a:ln w="9525">
                <a:noFill/>
                <a:round/>
                <a:headEnd/>
                <a:tailEnd/>
              </a:ln>
            </p:spPr>
            <p:txBody>
              <a:bodyPr/>
              <a:lstStyle/>
              <a:p>
                <a:endParaRPr lang="en-US" sz="1725"/>
              </a:p>
            </p:txBody>
          </p:sp>
          <p:sp>
            <p:nvSpPr>
              <p:cNvPr id="5283" name="Freeform 591"/>
              <p:cNvSpPr>
                <a:spLocks/>
              </p:cNvSpPr>
              <p:nvPr/>
            </p:nvSpPr>
            <p:spPr bwMode="auto">
              <a:xfrm>
                <a:off x="2854" y="2961"/>
                <a:ext cx="86" cy="79"/>
              </a:xfrm>
              <a:custGeom>
                <a:avLst/>
                <a:gdLst>
                  <a:gd name="T0" fmla="*/ 78 w 53"/>
                  <a:gd name="T1" fmla="*/ 13 h 48"/>
                  <a:gd name="T2" fmla="*/ 86 w 53"/>
                  <a:gd name="T3" fmla="*/ 44 h 48"/>
                  <a:gd name="T4" fmla="*/ 60 w 53"/>
                  <a:gd name="T5" fmla="*/ 79 h 48"/>
                  <a:gd name="T6" fmla="*/ 0 w 53"/>
                  <a:gd name="T7" fmla="*/ 54 h 48"/>
                  <a:gd name="T8" fmla="*/ 18 w 53"/>
                  <a:gd name="T9" fmla="*/ 23 h 48"/>
                  <a:gd name="T10" fmla="*/ 36 w 53"/>
                  <a:gd name="T11" fmla="*/ 0 h 48"/>
                  <a:gd name="T12" fmla="*/ 78 w 53"/>
                  <a:gd name="T13" fmla="*/ 13 h 48"/>
                  <a:gd name="T14" fmla="*/ 0 60000 65536"/>
                  <a:gd name="T15" fmla="*/ 0 60000 65536"/>
                  <a:gd name="T16" fmla="*/ 0 60000 65536"/>
                  <a:gd name="T17" fmla="*/ 0 60000 65536"/>
                  <a:gd name="T18" fmla="*/ 0 60000 65536"/>
                  <a:gd name="T19" fmla="*/ 0 60000 65536"/>
                  <a:gd name="T20" fmla="*/ 0 60000 65536"/>
                  <a:gd name="T21" fmla="*/ 0 w 53"/>
                  <a:gd name="T22" fmla="*/ 0 h 48"/>
                  <a:gd name="T23" fmla="*/ 53 w 53"/>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48">
                    <a:moveTo>
                      <a:pt x="48" y="8"/>
                    </a:moveTo>
                    <a:lnTo>
                      <a:pt x="53" y="27"/>
                    </a:lnTo>
                    <a:lnTo>
                      <a:pt x="37" y="48"/>
                    </a:lnTo>
                    <a:lnTo>
                      <a:pt x="0" y="33"/>
                    </a:lnTo>
                    <a:lnTo>
                      <a:pt x="11" y="14"/>
                    </a:lnTo>
                    <a:lnTo>
                      <a:pt x="22" y="0"/>
                    </a:lnTo>
                    <a:lnTo>
                      <a:pt x="48" y="8"/>
                    </a:lnTo>
                    <a:close/>
                  </a:path>
                </a:pathLst>
              </a:custGeom>
              <a:solidFill>
                <a:srgbClr val="AFBCED"/>
              </a:solidFill>
              <a:ln w="9525">
                <a:noFill/>
                <a:round/>
                <a:headEnd/>
                <a:tailEnd/>
              </a:ln>
            </p:spPr>
            <p:txBody>
              <a:bodyPr/>
              <a:lstStyle/>
              <a:p>
                <a:endParaRPr lang="en-US" sz="1725"/>
              </a:p>
            </p:txBody>
          </p:sp>
          <p:sp>
            <p:nvSpPr>
              <p:cNvPr id="5284" name="Freeform 592"/>
              <p:cNvSpPr>
                <a:spLocks/>
              </p:cNvSpPr>
              <p:nvPr/>
            </p:nvSpPr>
            <p:spPr bwMode="auto">
              <a:xfrm>
                <a:off x="2911" y="2974"/>
                <a:ext cx="29" cy="66"/>
              </a:xfrm>
              <a:custGeom>
                <a:avLst/>
                <a:gdLst>
                  <a:gd name="T0" fmla="*/ 0 w 18"/>
                  <a:gd name="T1" fmla="*/ 23 h 40"/>
                  <a:gd name="T2" fmla="*/ 3 w 18"/>
                  <a:gd name="T3" fmla="*/ 66 h 40"/>
                  <a:gd name="T4" fmla="*/ 29 w 18"/>
                  <a:gd name="T5" fmla="*/ 31 h 40"/>
                  <a:gd name="T6" fmla="*/ 21 w 18"/>
                  <a:gd name="T7" fmla="*/ 0 h 40"/>
                  <a:gd name="T8" fmla="*/ 0 w 18"/>
                  <a:gd name="T9" fmla="*/ 23 h 40"/>
                  <a:gd name="T10" fmla="*/ 0 60000 65536"/>
                  <a:gd name="T11" fmla="*/ 0 60000 65536"/>
                  <a:gd name="T12" fmla="*/ 0 60000 65536"/>
                  <a:gd name="T13" fmla="*/ 0 60000 65536"/>
                  <a:gd name="T14" fmla="*/ 0 60000 65536"/>
                  <a:gd name="T15" fmla="*/ 0 w 18"/>
                  <a:gd name="T16" fmla="*/ 0 h 40"/>
                  <a:gd name="T17" fmla="*/ 18 w 18"/>
                  <a:gd name="T18" fmla="*/ 40 h 40"/>
                </a:gdLst>
                <a:ahLst/>
                <a:cxnLst>
                  <a:cxn ang="T10">
                    <a:pos x="T0" y="T1"/>
                  </a:cxn>
                  <a:cxn ang="T11">
                    <a:pos x="T2" y="T3"/>
                  </a:cxn>
                  <a:cxn ang="T12">
                    <a:pos x="T4" y="T5"/>
                  </a:cxn>
                  <a:cxn ang="T13">
                    <a:pos x="T6" y="T7"/>
                  </a:cxn>
                  <a:cxn ang="T14">
                    <a:pos x="T8" y="T9"/>
                  </a:cxn>
                </a:cxnLst>
                <a:rect l="T15" t="T16" r="T17" b="T18"/>
                <a:pathLst>
                  <a:path w="18" h="40">
                    <a:moveTo>
                      <a:pt x="0" y="14"/>
                    </a:moveTo>
                    <a:lnTo>
                      <a:pt x="2" y="40"/>
                    </a:lnTo>
                    <a:lnTo>
                      <a:pt x="18" y="19"/>
                    </a:lnTo>
                    <a:lnTo>
                      <a:pt x="13" y="0"/>
                    </a:lnTo>
                    <a:lnTo>
                      <a:pt x="0" y="14"/>
                    </a:lnTo>
                    <a:close/>
                  </a:path>
                </a:pathLst>
              </a:custGeom>
              <a:solidFill>
                <a:srgbClr val="7AAAEA"/>
              </a:solidFill>
              <a:ln w="9525">
                <a:noFill/>
                <a:round/>
                <a:headEnd/>
                <a:tailEnd/>
              </a:ln>
            </p:spPr>
            <p:txBody>
              <a:bodyPr/>
              <a:lstStyle/>
              <a:p>
                <a:endParaRPr lang="en-US" sz="1725"/>
              </a:p>
            </p:txBody>
          </p:sp>
          <p:sp>
            <p:nvSpPr>
              <p:cNvPr id="5285" name="Freeform 593"/>
              <p:cNvSpPr>
                <a:spLocks/>
              </p:cNvSpPr>
              <p:nvPr/>
            </p:nvSpPr>
            <p:spPr bwMode="auto">
              <a:xfrm>
                <a:off x="2872" y="2961"/>
                <a:ext cx="60" cy="39"/>
              </a:xfrm>
              <a:custGeom>
                <a:avLst/>
                <a:gdLst>
                  <a:gd name="T0" fmla="*/ 60 w 37"/>
                  <a:gd name="T1" fmla="*/ 13 h 24"/>
                  <a:gd name="T2" fmla="*/ 39 w 37"/>
                  <a:gd name="T3" fmla="*/ 39 h 24"/>
                  <a:gd name="T4" fmla="*/ 0 w 37"/>
                  <a:gd name="T5" fmla="*/ 23 h 24"/>
                  <a:gd name="T6" fmla="*/ 18 w 37"/>
                  <a:gd name="T7" fmla="*/ 0 h 24"/>
                  <a:gd name="T8" fmla="*/ 60 w 37"/>
                  <a:gd name="T9" fmla="*/ 13 h 24"/>
                  <a:gd name="T10" fmla="*/ 0 60000 65536"/>
                  <a:gd name="T11" fmla="*/ 0 60000 65536"/>
                  <a:gd name="T12" fmla="*/ 0 60000 65536"/>
                  <a:gd name="T13" fmla="*/ 0 60000 65536"/>
                  <a:gd name="T14" fmla="*/ 0 60000 65536"/>
                  <a:gd name="T15" fmla="*/ 0 w 37"/>
                  <a:gd name="T16" fmla="*/ 0 h 24"/>
                  <a:gd name="T17" fmla="*/ 37 w 37"/>
                  <a:gd name="T18" fmla="*/ 24 h 24"/>
                </a:gdLst>
                <a:ahLst/>
                <a:cxnLst>
                  <a:cxn ang="T10">
                    <a:pos x="T0" y="T1"/>
                  </a:cxn>
                  <a:cxn ang="T11">
                    <a:pos x="T2" y="T3"/>
                  </a:cxn>
                  <a:cxn ang="T12">
                    <a:pos x="T4" y="T5"/>
                  </a:cxn>
                  <a:cxn ang="T13">
                    <a:pos x="T6" y="T7"/>
                  </a:cxn>
                  <a:cxn ang="T14">
                    <a:pos x="T8" y="T9"/>
                  </a:cxn>
                </a:cxnLst>
                <a:rect l="T15" t="T16" r="T17" b="T18"/>
                <a:pathLst>
                  <a:path w="37" h="24">
                    <a:moveTo>
                      <a:pt x="37" y="8"/>
                    </a:moveTo>
                    <a:lnTo>
                      <a:pt x="24" y="24"/>
                    </a:lnTo>
                    <a:lnTo>
                      <a:pt x="0" y="14"/>
                    </a:lnTo>
                    <a:lnTo>
                      <a:pt x="11" y="0"/>
                    </a:lnTo>
                    <a:lnTo>
                      <a:pt x="37" y="8"/>
                    </a:lnTo>
                    <a:close/>
                  </a:path>
                </a:pathLst>
              </a:custGeom>
              <a:solidFill>
                <a:srgbClr val="D1D8F4"/>
              </a:solidFill>
              <a:ln w="9525">
                <a:noFill/>
                <a:round/>
                <a:headEnd/>
                <a:tailEnd/>
              </a:ln>
            </p:spPr>
            <p:txBody>
              <a:bodyPr/>
              <a:lstStyle/>
              <a:p>
                <a:endParaRPr lang="en-US" sz="1725"/>
              </a:p>
            </p:txBody>
          </p:sp>
          <p:sp>
            <p:nvSpPr>
              <p:cNvPr id="5286" name="Freeform 594"/>
              <p:cNvSpPr>
                <a:spLocks/>
              </p:cNvSpPr>
              <p:nvPr/>
            </p:nvSpPr>
            <p:spPr bwMode="auto">
              <a:xfrm>
                <a:off x="1783" y="2649"/>
                <a:ext cx="101" cy="92"/>
              </a:xfrm>
              <a:custGeom>
                <a:avLst/>
                <a:gdLst>
                  <a:gd name="T0" fmla="*/ 88 w 62"/>
                  <a:gd name="T1" fmla="*/ 16 h 56"/>
                  <a:gd name="T2" fmla="*/ 91 w 62"/>
                  <a:gd name="T3" fmla="*/ 25 h 56"/>
                  <a:gd name="T4" fmla="*/ 96 w 62"/>
                  <a:gd name="T5" fmla="*/ 31 h 56"/>
                  <a:gd name="T6" fmla="*/ 99 w 62"/>
                  <a:gd name="T7" fmla="*/ 43 h 56"/>
                  <a:gd name="T8" fmla="*/ 101 w 62"/>
                  <a:gd name="T9" fmla="*/ 51 h 56"/>
                  <a:gd name="T10" fmla="*/ 94 w 62"/>
                  <a:gd name="T11" fmla="*/ 61 h 56"/>
                  <a:gd name="T12" fmla="*/ 86 w 62"/>
                  <a:gd name="T13" fmla="*/ 71 h 56"/>
                  <a:gd name="T14" fmla="*/ 78 w 62"/>
                  <a:gd name="T15" fmla="*/ 82 h 56"/>
                  <a:gd name="T16" fmla="*/ 70 w 62"/>
                  <a:gd name="T17" fmla="*/ 92 h 56"/>
                  <a:gd name="T18" fmla="*/ 52 w 62"/>
                  <a:gd name="T19" fmla="*/ 87 h 56"/>
                  <a:gd name="T20" fmla="*/ 37 w 62"/>
                  <a:gd name="T21" fmla="*/ 79 h 56"/>
                  <a:gd name="T22" fmla="*/ 18 w 62"/>
                  <a:gd name="T23" fmla="*/ 74 h 56"/>
                  <a:gd name="T24" fmla="*/ 0 w 62"/>
                  <a:gd name="T25" fmla="*/ 66 h 56"/>
                  <a:gd name="T26" fmla="*/ 5 w 62"/>
                  <a:gd name="T27" fmla="*/ 56 h 56"/>
                  <a:gd name="T28" fmla="*/ 11 w 62"/>
                  <a:gd name="T29" fmla="*/ 44 h 56"/>
                  <a:gd name="T30" fmla="*/ 16 w 62"/>
                  <a:gd name="T31" fmla="*/ 38 h 56"/>
                  <a:gd name="T32" fmla="*/ 21 w 62"/>
                  <a:gd name="T33" fmla="*/ 26 h 56"/>
                  <a:gd name="T34" fmla="*/ 26 w 62"/>
                  <a:gd name="T35" fmla="*/ 21 h 56"/>
                  <a:gd name="T36" fmla="*/ 31 w 62"/>
                  <a:gd name="T37" fmla="*/ 13 h 56"/>
                  <a:gd name="T38" fmla="*/ 37 w 62"/>
                  <a:gd name="T39" fmla="*/ 7 h 56"/>
                  <a:gd name="T40" fmla="*/ 42 w 62"/>
                  <a:gd name="T41" fmla="*/ 0 h 56"/>
                  <a:gd name="T42" fmla="*/ 55 w 62"/>
                  <a:gd name="T43" fmla="*/ 3 h 56"/>
                  <a:gd name="T44" fmla="*/ 68 w 62"/>
                  <a:gd name="T45" fmla="*/ 8 h 56"/>
                  <a:gd name="T46" fmla="*/ 78 w 62"/>
                  <a:gd name="T47" fmla="*/ 12 h 56"/>
                  <a:gd name="T48" fmla="*/ 88 w 62"/>
                  <a:gd name="T49" fmla="*/ 16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6"/>
                  <a:gd name="T77" fmla="*/ 62 w 62"/>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6">
                    <a:moveTo>
                      <a:pt x="54" y="10"/>
                    </a:moveTo>
                    <a:lnTo>
                      <a:pt x="56" y="15"/>
                    </a:lnTo>
                    <a:lnTo>
                      <a:pt x="59" y="19"/>
                    </a:lnTo>
                    <a:lnTo>
                      <a:pt x="61" y="26"/>
                    </a:lnTo>
                    <a:lnTo>
                      <a:pt x="62" y="31"/>
                    </a:lnTo>
                    <a:lnTo>
                      <a:pt x="58" y="37"/>
                    </a:lnTo>
                    <a:lnTo>
                      <a:pt x="53" y="43"/>
                    </a:lnTo>
                    <a:lnTo>
                      <a:pt x="48" y="50"/>
                    </a:lnTo>
                    <a:lnTo>
                      <a:pt x="43" y="56"/>
                    </a:lnTo>
                    <a:lnTo>
                      <a:pt x="32" y="53"/>
                    </a:lnTo>
                    <a:lnTo>
                      <a:pt x="23" y="48"/>
                    </a:lnTo>
                    <a:lnTo>
                      <a:pt x="11" y="45"/>
                    </a:lnTo>
                    <a:lnTo>
                      <a:pt x="0" y="40"/>
                    </a:lnTo>
                    <a:lnTo>
                      <a:pt x="3" y="34"/>
                    </a:lnTo>
                    <a:lnTo>
                      <a:pt x="7" y="27"/>
                    </a:lnTo>
                    <a:lnTo>
                      <a:pt x="10" y="23"/>
                    </a:lnTo>
                    <a:lnTo>
                      <a:pt x="13" y="16"/>
                    </a:lnTo>
                    <a:lnTo>
                      <a:pt x="16" y="13"/>
                    </a:lnTo>
                    <a:lnTo>
                      <a:pt x="19" y="8"/>
                    </a:lnTo>
                    <a:lnTo>
                      <a:pt x="23" y="4"/>
                    </a:lnTo>
                    <a:lnTo>
                      <a:pt x="26" y="0"/>
                    </a:lnTo>
                    <a:lnTo>
                      <a:pt x="34" y="2"/>
                    </a:lnTo>
                    <a:lnTo>
                      <a:pt x="42" y="5"/>
                    </a:lnTo>
                    <a:lnTo>
                      <a:pt x="48" y="7"/>
                    </a:lnTo>
                    <a:lnTo>
                      <a:pt x="54" y="10"/>
                    </a:lnTo>
                    <a:close/>
                  </a:path>
                </a:pathLst>
              </a:custGeom>
              <a:solidFill>
                <a:srgbClr val="000000"/>
              </a:solidFill>
              <a:ln w="9525">
                <a:noFill/>
                <a:round/>
                <a:headEnd/>
                <a:tailEnd/>
              </a:ln>
            </p:spPr>
            <p:txBody>
              <a:bodyPr/>
              <a:lstStyle/>
              <a:p>
                <a:endParaRPr lang="en-US" sz="1725"/>
              </a:p>
            </p:txBody>
          </p:sp>
          <p:sp>
            <p:nvSpPr>
              <p:cNvPr id="5287" name="Freeform 595"/>
              <p:cNvSpPr>
                <a:spLocks/>
              </p:cNvSpPr>
              <p:nvPr/>
            </p:nvSpPr>
            <p:spPr bwMode="auto">
              <a:xfrm>
                <a:off x="1791" y="2656"/>
                <a:ext cx="88" cy="80"/>
              </a:xfrm>
              <a:custGeom>
                <a:avLst/>
                <a:gdLst>
                  <a:gd name="T0" fmla="*/ 78 w 54"/>
                  <a:gd name="T1" fmla="*/ 15 h 49"/>
                  <a:gd name="T2" fmla="*/ 80 w 54"/>
                  <a:gd name="T3" fmla="*/ 23 h 49"/>
                  <a:gd name="T4" fmla="*/ 83 w 54"/>
                  <a:gd name="T5" fmla="*/ 28 h 49"/>
                  <a:gd name="T6" fmla="*/ 86 w 54"/>
                  <a:gd name="T7" fmla="*/ 36 h 49"/>
                  <a:gd name="T8" fmla="*/ 88 w 54"/>
                  <a:gd name="T9" fmla="*/ 44 h 49"/>
                  <a:gd name="T10" fmla="*/ 80 w 54"/>
                  <a:gd name="T11" fmla="*/ 54 h 49"/>
                  <a:gd name="T12" fmla="*/ 75 w 54"/>
                  <a:gd name="T13" fmla="*/ 62 h 49"/>
                  <a:gd name="T14" fmla="*/ 67 w 54"/>
                  <a:gd name="T15" fmla="*/ 69 h 49"/>
                  <a:gd name="T16" fmla="*/ 60 w 54"/>
                  <a:gd name="T17" fmla="*/ 80 h 49"/>
                  <a:gd name="T18" fmla="*/ 44 w 54"/>
                  <a:gd name="T19" fmla="*/ 75 h 49"/>
                  <a:gd name="T20" fmla="*/ 31 w 54"/>
                  <a:gd name="T21" fmla="*/ 67 h 49"/>
                  <a:gd name="T22" fmla="*/ 16 w 54"/>
                  <a:gd name="T23" fmla="*/ 62 h 49"/>
                  <a:gd name="T24" fmla="*/ 0 w 54"/>
                  <a:gd name="T25" fmla="*/ 57 h 49"/>
                  <a:gd name="T26" fmla="*/ 5 w 54"/>
                  <a:gd name="T27" fmla="*/ 49 h 49"/>
                  <a:gd name="T28" fmla="*/ 10 w 54"/>
                  <a:gd name="T29" fmla="*/ 41 h 49"/>
                  <a:gd name="T30" fmla="*/ 13 w 54"/>
                  <a:gd name="T31" fmla="*/ 33 h 49"/>
                  <a:gd name="T32" fmla="*/ 18 w 54"/>
                  <a:gd name="T33" fmla="*/ 24 h 49"/>
                  <a:gd name="T34" fmla="*/ 23 w 54"/>
                  <a:gd name="T35" fmla="*/ 20 h 49"/>
                  <a:gd name="T36" fmla="*/ 29 w 54"/>
                  <a:gd name="T37" fmla="*/ 13 h 49"/>
                  <a:gd name="T38" fmla="*/ 31 w 54"/>
                  <a:gd name="T39" fmla="*/ 7 h 49"/>
                  <a:gd name="T40" fmla="*/ 36 w 54"/>
                  <a:gd name="T41" fmla="*/ 0 h 49"/>
                  <a:gd name="T42" fmla="*/ 47 w 54"/>
                  <a:gd name="T43" fmla="*/ 2 h 49"/>
                  <a:gd name="T44" fmla="*/ 57 w 54"/>
                  <a:gd name="T45" fmla="*/ 7 h 49"/>
                  <a:gd name="T46" fmla="*/ 67 w 54"/>
                  <a:gd name="T47" fmla="*/ 10 h 49"/>
                  <a:gd name="T48" fmla="*/ 78 w 54"/>
                  <a:gd name="T49" fmla="*/ 15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49"/>
                  <a:gd name="T77" fmla="*/ 54 w 54"/>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49">
                    <a:moveTo>
                      <a:pt x="48" y="9"/>
                    </a:moveTo>
                    <a:lnTo>
                      <a:pt x="49" y="14"/>
                    </a:lnTo>
                    <a:lnTo>
                      <a:pt x="51" y="17"/>
                    </a:lnTo>
                    <a:lnTo>
                      <a:pt x="53" y="22"/>
                    </a:lnTo>
                    <a:lnTo>
                      <a:pt x="54" y="27"/>
                    </a:lnTo>
                    <a:lnTo>
                      <a:pt x="49" y="33"/>
                    </a:lnTo>
                    <a:lnTo>
                      <a:pt x="46" y="38"/>
                    </a:lnTo>
                    <a:lnTo>
                      <a:pt x="41" y="42"/>
                    </a:lnTo>
                    <a:lnTo>
                      <a:pt x="37" y="49"/>
                    </a:lnTo>
                    <a:lnTo>
                      <a:pt x="27" y="46"/>
                    </a:lnTo>
                    <a:lnTo>
                      <a:pt x="19" y="41"/>
                    </a:lnTo>
                    <a:lnTo>
                      <a:pt x="10" y="38"/>
                    </a:lnTo>
                    <a:lnTo>
                      <a:pt x="0" y="35"/>
                    </a:lnTo>
                    <a:lnTo>
                      <a:pt x="3" y="30"/>
                    </a:lnTo>
                    <a:lnTo>
                      <a:pt x="6" y="25"/>
                    </a:lnTo>
                    <a:lnTo>
                      <a:pt x="8" y="20"/>
                    </a:lnTo>
                    <a:lnTo>
                      <a:pt x="11" y="15"/>
                    </a:lnTo>
                    <a:lnTo>
                      <a:pt x="14" y="12"/>
                    </a:lnTo>
                    <a:lnTo>
                      <a:pt x="18" y="8"/>
                    </a:lnTo>
                    <a:lnTo>
                      <a:pt x="19" y="4"/>
                    </a:lnTo>
                    <a:lnTo>
                      <a:pt x="22" y="0"/>
                    </a:lnTo>
                    <a:lnTo>
                      <a:pt x="29" y="1"/>
                    </a:lnTo>
                    <a:lnTo>
                      <a:pt x="35" y="4"/>
                    </a:lnTo>
                    <a:lnTo>
                      <a:pt x="41" y="6"/>
                    </a:lnTo>
                    <a:lnTo>
                      <a:pt x="48" y="9"/>
                    </a:lnTo>
                    <a:close/>
                  </a:path>
                </a:pathLst>
              </a:custGeom>
              <a:solidFill>
                <a:srgbClr val="AFBCED"/>
              </a:solidFill>
              <a:ln w="9525">
                <a:noFill/>
                <a:round/>
                <a:headEnd/>
                <a:tailEnd/>
              </a:ln>
            </p:spPr>
            <p:txBody>
              <a:bodyPr/>
              <a:lstStyle/>
              <a:p>
                <a:endParaRPr lang="en-US" sz="1725"/>
              </a:p>
            </p:txBody>
          </p:sp>
          <p:sp>
            <p:nvSpPr>
              <p:cNvPr id="5288" name="Freeform 596"/>
              <p:cNvSpPr>
                <a:spLocks/>
              </p:cNvSpPr>
              <p:nvPr/>
            </p:nvSpPr>
            <p:spPr bwMode="auto">
              <a:xfrm>
                <a:off x="1848" y="2670"/>
                <a:ext cx="31" cy="66"/>
              </a:xfrm>
              <a:custGeom>
                <a:avLst/>
                <a:gdLst>
                  <a:gd name="T0" fmla="*/ 0 w 19"/>
                  <a:gd name="T1" fmla="*/ 23 h 40"/>
                  <a:gd name="T2" fmla="*/ 0 w 19"/>
                  <a:gd name="T3" fmla="*/ 35 h 40"/>
                  <a:gd name="T4" fmla="*/ 3 w 19"/>
                  <a:gd name="T5" fmla="*/ 45 h 40"/>
                  <a:gd name="T6" fmla="*/ 3 w 19"/>
                  <a:gd name="T7" fmla="*/ 54 h 40"/>
                  <a:gd name="T8" fmla="*/ 3 w 19"/>
                  <a:gd name="T9" fmla="*/ 66 h 40"/>
                  <a:gd name="T10" fmla="*/ 10 w 19"/>
                  <a:gd name="T11" fmla="*/ 54 h 40"/>
                  <a:gd name="T12" fmla="*/ 18 w 19"/>
                  <a:gd name="T13" fmla="*/ 48 h 40"/>
                  <a:gd name="T14" fmla="*/ 23 w 19"/>
                  <a:gd name="T15" fmla="*/ 40 h 40"/>
                  <a:gd name="T16" fmla="*/ 31 w 19"/>
                  <a:gd name="T17" fmla="*/ 30 h 40"/>
                  <a:gd name="T18" fmla="*/ 29 w 19"/>
                  <a:gd name="T19" fmla="*/ 21 h 40"/>
                  <a:gd name="T20" fmla="*/ 26 w 19"/>
                  <a:gd name="T21" fmla="*/ 13 h 40"/>
                  <a:gd name="T22" fmla="*/ 23 w 19"/>
                  <a:gd name="T23" fmla="*/ 8 h 40"/>
                  <a:gd name="T24" fmla="*/ 21 w 19"/>
                  <a:gd name="T25" fmla="*/ 0 h 40"/>
                  <a:gd name="T26" fmla="*/ 16 w 19"/>
                  <a:gd name="T27" fmla="*/ 5 h 40"/>
                  <a:gd name="T28" fmla="*/ 10 w 19"/>
                  <a:gd name="T29" fmla="*/ 10 h 40"/>
                  <a:gd name="T30" fmla="*/ 5 w 19"/>
                  <a:gd name="T31" fmla="*/ 18 h 40"/>
                  <a:gd name="T32" fmla="*/ 0 w 19"/>
                  <a:gd name="T33" fmla="*/ 2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40"/>
                  <a:gd name="T53" fmla="*/ 19 w 1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40">
                    <a:moveTo>
                      <a:pt x="0" y="14"/>
                    </a:moveTo>
                    <a:lnTo>
                      <a:pt x="0" y="21"/>
                    </a:lnTo>
                    <a:lnTo>
                      <a:pt x="2" y="27"/>
                    </a:lnTo>
                    <a:lnTo>
                      <a:pt x="2" y="33"/>
                    </a:lnTo>
                    <a:lnTo>
                      <a:pt x="2" y="40"/>
                    </a:lnTo>
                    <a:lnTo>
                      <a:pt x="6" y="33"/>
                    </a:lnTo>
                    <a:lnTo>
                      <a:pt x="11" y="29"/>
                    </a:lnTo>
                    <a:lnTo>
                      <a:pt x="14" y="24"/>
                    </a:lnTo>
                    <a:lnTo>
                      <a:pt x="19" y="18"/>
                    </a:lnTo>
                    <a:lnTo>
                      <a:pt x="18" y="13"/>
                    </a:lnTo>
                    <a:lnTo>
                      <a:pt x="16" y="8"/>
                    </a:lnTo>
                    <a:lnTo>
                      <a:pt x="14" y="5"/>
                    </a:lnTo>
                    <a:lnTo>
                      <a:pt x="13" y="0"/>
                    </a:lnTo>
                    <a:lnTo>
                      <a:pt x="10"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289" name="Freeform 597"/>
              <p:cNvSpPr>
                <a:spLocks/>
              </p:cNvSpPr>
              <p:nvPr/>
            </p:nvSpPr>
            <p:spPr bwMode="auto">
              <a:xfrm>
                <a:off x="1809" y="2656"/>
                <a:ext cx="60" cy="40"/>
              </a:xfrm>
              <a:custGeom>
                <a:avLst/>
                <a:gdLst>
                  <a:gd name="T0" fmla="*/ 60 w 37"/>
                  <a:gd name="T1" fmla="*/ 14 h 25"/>
                  <a:gd name="T2" fmla="*/ 55 w 37"/>
                  <a:gd name="T3" fmla="*/ 19 h 25"/>
                  <a:gd name="T4" fmla="*/ 49 w 37"/>
                  <a:gd name="T5" fmla="*/ 27 h 25"/>
                  <a:gd name="T6" fmla="*/ 44 w 37"/>
                  <a:gd name="T7" fmla="*/ 32 h 25"/>
                  <a:gd name="T8" fmla="*/ 39 w 37"/>
                  <a:gd name="T9" fmla="*/ 40 h 25"/>
                  <a:gd name="T10" fmla="*/ 29 w 37"/>
                  <a:gd name="T11" fmla="*/ 35 h 25"/>
                  <a:gd name="T12" fmla="*/ 21 w 37"/>
                  <a:gd name="T13" fmla="*/ 32 h 25"/>
                  <a:gd name="T14" fmla="*/ 11 w 37"/>
                  <a:gd name="T15" fmla="*/ 27 h 25"/>
                  <a:gd name="T16" fmla="*/ 0 w 37"/>
                  <a:gd name="T17" fmla="*/ 24 h 25"/>
                  <a:gd name="T18" fmla="*/ 5 w 37"/>
                  <a:gd name="T19" fmla="*/ 19 h 25"/>
                  <a:gd name="T20" fmla="*/ 11 w 37"/>
                  <a:gd name="T21" fmla="*/ 13 h 25"/>
                  <a:gd name="T22" fmla="*/ 16 w 37"/>
                  <a:gd name="T23" fmla="*/ 5 h 25"/>
                  <a:gd name="T24" fmla="*/ 21 w 37"/>
                  <a:gd name="T25" fmla="*/ 0 h 25"/>
                  <a:gd name="T26" fmla="*/ 31 w 37"/>
                  <a:gd name="T27" fmla="*/ 2 h 25"/>
                  <a:gd name="T28" fmla="*/ 42 w 37"/>
                  <a:gd name="T29" fmla="*/ 6 h 25"/>
                  <a:gd name="T30" fmla="*/ 49 w 37"/>
                  <a:gd name="T31" fmla="*/ 10 h 25"/>
                  <a:gd name="T32" fmla="*/ 60 w 37"/>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5"/>
                  <a:gd name="T53" fmla="*/ 37 w 37"/>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5">
                    <a:moveTo>
                      <a:pt x="37" y="9"/>
                    </a:moveTo>
                    <a:lnTo>
                      <a:pt x="34" y="12"/>
                    </a:lnTo>
                    <a:lnTo>
                      <a:pt x="30" y="17"/>
                    </a:lnTo>
                    <a:lnTo>
                      <a:pt x="27" y="20"/>
                    </a:lnTo>
                    <a:lnTo>
                      <a:pt x="24" y="25"/>
                    </a:lnTo>
                    <a:lnTo>
                      <a:pt x="18" y="22"/>
                    </a:lnTo>
                    <a:lnTo>
                      <a:pt x="13" y="20"/>
                    </a:lnTo>
                    <a:lnTo>
                      <a:pt x="7" y="17"/>
                    </a:lnTo>
                    <a:lnTo>
                      <a:pt x="0" y="15"/>
                    </a:lnTo>
                    <a:lnTo>
                      <a:pt x="3" y="12"/>
                    </a:lnTo>
                    <a:lnTo>
                      <a:pt x="7" y="8"/>
                    </a:lnTo>
                    <a:lnTo>
                      <a:pt x="10" y="3"/>
                    </a:lnTo>
                    <a:lnTo>
                      <a:pt x="13" y="0"/>
                    </a:lnTo>
                    <a:lnTo>
                      <a:pt x="19" y="1"/>
                    </a:lnTo>
                    <a:lnTo>
                      <a:pt x="26" y="4"/>
                    </a:lnTo>
                    <a:lnTo>
                      <a:pt x="30" y="6"/>
                    </a:lnTo>
                    <a:lnTo>
                      <a:pt x="37" y="9"/>
                    </a:lnTo>
                    <a:close/>
                  </a:path>
                </a:pathLst>
              </a:custGeom>
              <a:solidFill>
                <a:srgbClr val="D1D8F4"/>
              </a:solidFill>
              <a:ln w="9525">
                <a:noFill/>
                <a:round/>
                <a:headEnd/>
                <a:tailEnd/>
              </a:ln>
            </p:spPr>
            <p:txBody>
              <a:bodyPr/>
              <a:lstStyle/>
              <a:p>
                <a:endParaRPr lang="en-US" sz="1725"/>
              </a:p>
            </p:txBody>
          </p:sp>
          <p:sp>
            <p:nvSpPr>
              <p:cNvPr id="5290" name="Freeform 598"/>
              <p:cNvSpPr>
                <a:spLocks/>
              </p:cNvSpPr>
              <p:nvPr/>
            </p:nvSpPr>
            <p:spPr bwMode="auto">
              <a:xfrm>
                <a:off x="1851" y="2673"/>
                <a:ext cx="102" cy="90"/>
              </a:xfrm>
              <a:custGeom>
                <a:avLst/>
                <a:gdLst>
                  <a:gd name="T0" fmla="*/ 90 w 62"/>
                  <a:gd name="T1" fmla="*/ 15 h 55"/>
                  <a:gd name="T2" fmla="*/ 94 w 62"/>
                  <a:gd name="T3" fmla="*/ 23 h 55"/>
                  <a:gd name="T4" fmla="*/ 95 w 62"/>
                  <a:gd name="T5" fmla="*/ 31 h 55"/>
                  <a:gd name="T6" fmla="*/ 99 w 62"/>
                  <a:gd name="T7" fmla="*/ 41 h 55"/>
                  <a:gd name="T8" fmla="*/ 102 w 62"/>
                  <a:gd name="T9" fmla="*/ 49 h 55"/>
                  <a:gd name="T10" fmla="*/ 94 w 62"/>
                  <a:gd name="T11" fmla="*/ 59 h 55"/>
                  <a:gd name="T12" fmla="*/ 86 w 62"/>
                  <a:gd name="T13" fmla="*/ 70 h 55"/>
                  <a:gd name="T14" fmla="*/ 77 w 62"/>
                  <a:gd name="T15" fmla="*/ 80 h 55"/>
                  <a:gd name="T16" fmla="*/ 71 w 62"/>
                  <a:gd name="T17" fmla="*/ 90 h 55"/>
                  <a:gd name="T18" fmla="*/ 51 w 62"/>
                  <a:gd name="T19" fmla="*/ 85 h 55"/>
                  <a:gd name="T20" fmla="*/ 36 w 62"/>
                  <a:gd name="T21" fmla="*/ 77 h 55"/>
                  <a:gd name="T22" fmla="*/ 18 w 62"/>
                  <a:gd name="T23" fmla="*/ 72 h 55"/>
                  <a:gd name="T24" fmla="*/ 0 w 62"/>
                  <a:gd name="T25" fmla="*/ 64 h 55"/>
                  <a:gd name="T26" fmla="*/ 5 w 62"/>
                  <a:gd name="T27" fmla="*/ 54 h 55"/>
                  <a:gd name="T28" fmla="*/ 10 w 62"/>
                  <a:gd name="T29" fmla="*/ 44 h 55"/>
                  <a:gd name="T30" fmla="*/ 15 w 62"/>
                  <a:gd name="T31" fmla="*/ 36 h 55"/>
                  <a:gd name="T32" fmla="*/ 20 w 62"/>
                  <a:gd name="T33" fmla="*/ 26 h 55"/>
                  <a:gd name="T34" fmla="*/ 26 w 62"/>
                  <a:gd name="T35" fmla="*/ 20 h 55"/>
                  <a:gd name="T36" fmla="*/ 33 w 62"/>
                  <a:gd name="T37" fmla="*/ 13 h 55"/>
                  <a:gd name="T38" fmla="*/ 38 w 62"/>
                  <a:gd name="T39" fmla="*/ 5 h 55"/>
                  <a:gd name="T40" fmla="*/ 44 w 62"/>
                  <a:gd name="T41" fmla="*/ 0 h 55"/>
                  <a:gd name="T42" fmla="*/ 58 w 62"/>
                  <a:gd name="T43" fmla="*/ 2 h 55"/>
                  <a:gd name="T44" fmla="*/ 67 w 62"/>
                  <a:gd name="T45" fmla="*/ 7 h 55"/>
                  <a:gd name="T46" fmla="*/ 81 w 62"/>
                  <a:gd name="T47" fmla="*/ 10 h 55"/>
                  <a:gd name="T48" fmla="*/ 90 w 62"/>
                  <a:gd name="T49" fmla="*/ 15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5"/>
                  <a:gd name="T77" fmla="*/ 62 w 62"/>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5">
                    <a:moveTo>
                      <a:pt x="55" y="9"/>
                    </a:moveTo>
                    <a:lnTo>
                      <a:pt x="57" y="14"/>
                    </a:lnTo>
                    <a:lnTo>
                      <a:pt x="58" y="19"/>
                    </a:lnTo>
                    <a:lnTo>
                      <a:pt x="60" y="25"/>
                    </a:lnTo>
                    <a:lnTo>
                      <a:pt x="62" y="30"/>
                    </a:lnTo>
                    <a:lnTo>
                      <a:pt x="57" y="36"/>
                    </a:lnTo>
                    <a:lnTo>
                      <a:pt x="52" y="43"/>
                    </a:lnTo>
                    <a:lnTo>
                      <a:pt x="47" y="49"/>
                    </a:lnTo>
                    <a:lnTo>
                      <a:pt x="43" y="55"/>
                    </a:lnTo>
                    <a:lnTo>
                      <a:pt x="31" y="52"/>
                    </a:lnTo>
                    <a:lnTo>
                      <a:pt x="22" y="47"/>
                    </a:lnTo>
                    <a:lnTo>
                      <a:pt x="11" y="44"/>
                    </a:lnTo>
                    <a:lnTo>
                      <a:pt x="0" y="39"/>
                    </a:lnTo>
                    <a:lnTo>
                      <a:pt x="3" y="33"/>
                    </a:lnTo>
                    <a:lnTo>
                      <a:pt x="6" y="27"/>
                    </a:lnTo>
                    <a:lnTo>
                      <a:pt x="9" y="22"/>
                    </a:lnTo>
                    <a:lnTo>
                      <a:pt x="12" y="16"/>
                    </a:lnTo>
                    <a:lnTo>
                      <a:pt x="16" y="12"/>
                    </a:lnTo>
                    <a:lnTo>
                      <a:pt x="20" y="8"/>
                    </a:lnTo>
                    <a:lnTo>
                      <a:pt x="23" y="3"/>
                    </a:lnTo>
                    <a:lnTo>
                      <a:pt x="27" y="0"/>
                    </a:lnTo>
                    <a:lnTo>
                      <a:pt x="35" y="1"/>
                    </a:lnTo>
                    <a:lnTo>
                      <a:pt x="41" y="4"/>
                    </a:lnTo>
                    <a:lnTo>
                      <a:pt x="49" y="6"/>
                    </a:lnTo>
                    <a:lnTo>
                      <a:pt x="55" y="9"/>
                    </a:lnTo>
                    <a:close/>
                  </a:path>
                </a:pathLst>
              </a:custGeom>
              <a:solidFill>
                <a:srgbClr val="000000"/>
              </a:solidFill>
              <a:ln w="9525">
                <a:noFill/>
                <a:round/>
                <a:headEnd/>
                <a:tailEnd/>
              </a:ln>
            </p:spPr>
            <p:txBody>
              <a:bodyPr/>
              <a:lstStyle/>
              <a:p>
                <a:endParaRPr lang="en-US" sz="1725"/>
              </a:p>
            </p:txBody>
          </p:sp>
          <p:sp>
            <p:nvSpPr>
              <p:cNvPr id="5291" name="Freeform 599"/>
              <p:cNvSpPr>
                <a:spLocks/>
              </p:cNvSpPr>
              <p:nvPr/>
            </p:nvSpPr>
            <p:spPr bwMode="auto">
              <a:xfrm>
                <a:off x="1858" y="2678"/>
                <a:ext cx="88" cy="80"/>
              </a:xfrm>
              <a:custGeom>
                <a:avLst/>
                <a:gdLst>
                  <a:gd name="T0" fmla="*/ 78 w 54"/>
                  <a:gd name="T1" fmla="*/ 15 h 49"/>
                  <a:gd name="T2" fmla="*/ 81 w 54"/>
                  <a:gd name="T3" fmla="*/ 23 h 49"/>
                  <a:gd name="T4" fmla="*/ 83 w 54"/>
                  <a:gd name="T5" fmla="*/ 31 h 49"/>
                  <a:gd name="T6" fmla="*/ 86 w 54"/>
                  <a:gd name="T7" fmla="*/ 39 h 49"/>
                  <a:gd name="T8" fmla="*/ 88 w 54"/>
                  <a:gd name="T9" fmla="*/ 44 h 49"/>
                  <a:gd name="T10" fmla="*/ 81 w 54"/>
                  <a:gd name="T11" fmla="*/ 54 h 49"/>
                  <a:gd name="T12" fmla="*/ 75 w 54"/>
                  <a:gd name="T13" fmla="*/ 62 h 49"/>
                  <a:gd name="T14" fmla="*/ 68 w 54"/>
                  <a:gd name="T15" fmla="*/ 70 h 49"/>
                  <a:gd name="T16" fmla="*/ 60 w 54"/>
                  <a:gd name="T17" fmla="*/ 80 h 49"/>
                  <a:gd name="T18" fmla="*/ 47 w 54"/>
                  <a:gd name="T19" fmla="*/ 75 h 49"/>
                  <a:gd name="T20" fmla="*/ 31 w 54"/>
                  <a:gd name="T21" fmla="*/ 67 h 49"/>
                  <a:gd name="T22" fmla="*/ 16 w 54"/>
                  <a:gd name="T23" fmla="*/ 62 h 49"/>
                  <a:gd name="T24" fmla="*/ 0 w 54"/>
                  <a:gd name="T25" fmla="*/ 57 h 49"/>
                  <a:gd name="T26" fmla="*/ 7 w 54"/>
                  <a:gd name="T27" fmla="*/ 49 h 49"/>
                  <a:gd name="T28" fmla="*/ 11 w 54"/>
                  <a:gd name="T29" fmla="*/ 41 h 49"/>
                  <a:gd name="T30" fmla="*/ 13 w 54"/>
                  <a:gd name="T31" fmla="*/ 34 h 49"/>
                  <a:gd name="T32" fmla="*/ 20 w 54"/>
                  <a:gd name="T33" fmla="*/ 26 h 49"/>
                  <a:gd name="T34" fmla="*/ 24 w 54"/>
                  <a:gd name="T35" fmla="*/ 21 h 49"/>
                  <a:gd name="T36" fmla="*/ 29 w 54"/>
                  <a:gd name="T37" fmla="*/ 13 h 49"/>
                  <a:gd name="T38" fmla="*/ 34 w 54"/>
                  <a:gd name="T39" fmla="*/ 8 h 49"/>
                  <a:gd name="T40" fmla="*/ 39 w 54"/>
                  <a:gd name="T41" fmla="*/ 0 h 49"/>
                  <a:gd name="T42" fmla="*/ 51 w 54"/>
                  <a:gd name="T43" fmla="*/ 2 h 49"/>
                  <a:gd name="T44" fmla="*/ 57 w 54"/>
                  <a:gd name="T45" fmla="*/ 8 h 49"/>
                  <a:gd name="T46" fmla="*/ 68 w 54"/>
                  <a:gd name="T47" fmla="*/ 10 h 49"/>
                  <a:gd name="T48" fmla="*/ 78 w 54"/>
                  <a:gd name="T49" fmla="*/ 15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49"/>
                  <a:gd name="T77" fmla="*/ 54 w 54"/>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49">
                    <a:moveTo>
                      <a:pt x="48" y="9"/>
                    </a:moveTo>
                    <a:lnTo>
                      <a:pt x="50" y="14"/>
                    </a:lnTo>
                    <a:lnTo>
                      <a:pt x="51" y="19"/>
                    </a:lnTo>
                    <a:lnTo>
                      <a:pt x="53" y="24"/>
                    </a:lnTo>
                    <a:lnTo>
                      <a:pt x="54" y="27"/>
                    </a:lnTo>
                    <a:lnTo>
                      <a:pt x="50" y="33"/>
                    </a:lnTo>
                    <a:lnTo>
                      <a:pt x="46" y="38"/>
                    </a:lnTo>
                    <a:lnTo>
                      <a:pt x="42" y="43"/>
                    </a:lnTo>
                    <a:lnTo>
                      <a:pt x="37" y="49"/>
                    </a:lnTo>
                    <a:lnTo>
                      <a:pt x="29" y="46"/>
                    </a:lnTo>
                    <a:lnTo>
                      <a:pt x="19" y="41"/>
                    </a:lnTo>
                    <a:lnTo>
                      <a:pt x="10" y="38"/>
                    </a:lnTo>
                    <a:lnTo>
                      <a:pt x="0" y="35"/>
                    </a:lnTo>
                    <a:lnTo>
                      <a:pt x="4" y="30"/>
                    </a:lnTo>
                    <a:lnTo>
                      <a:pt x="7" y="25"/>
                    </a:lnTo>
                    <a:lnTo>
                      <a:pt x="8" y="21"/>
                    </a:lnTo>
                    <a:lnTo>
                      <a:pt x="12" y="16"/>
                    </a:lnTo>
                    <a:lnTo>
                      <a:pt x="15" y="13"/>
                    </a:lnTo>
                    <a:lnTo>
                      <a:pt x="18" y="8"/>
                    </a:lnTo>
                    <a:lnTo>
                      <a:pt x="21" y="5"/>
                    </a:lnTo>
                    <a:lnTo>
                      <a:pt x="24" y="0"/>
                    </a:lnTo>
                    <a:lnTo>
                      <a:pt x="31" y="1"/>
                    </a:lnTo>
                    <a:lnTo>
                      <a:pt x="35" y="5"/>
                    </a:lnTo>
                    <a:lnTo>
                      <a:pt x="42" y="6"/>
                    </a:lnTo>
                    <a:lnTo>
                      <a:pt x="48" y="9"/>
                    </a:lnTo>
                    <a:close/>
                  </a:path>
                </a:pathLst>
              </a:custGeom>
              <a:solidFill>
                <a:srgbClr val="AFBCED"/>
              </a:solidFill>
              <a:ln w="9525">
                <a:noFill/>
                <a:round/>
                <a:headEnd/>
                <a:tailEnd/>
              </a:ln>
            </p:spPr>
            <p:txBody>
              <a:bodyPr/>
              <a:lstStyle/>
              <a:p>
                <a:endParaRPr lang="en-US" sz="1725"/>
              </a:p>
            </p:txBody>
          </p:sp>
          <p:sp>
            <p:nvSpPr>
              <p:cNvPr id="5292" name="Freeform 600"/>
              <p:cNvSpPr>
                <a:spLocks/>
              </p:cNvSpPr>
              <p:nvPr/>
            </p:nvSpPr>
            <p:spPr bwMode="auto">
              <a:xfrm>
                <a:off x="1915" y="2693"/>
                <a:ext cx="31" cy="65"/>
              </a:xfrm>
              <a:custGeom>
                <a:avLst/>
                <a:gdLst>
                  <a:gd name="T0" fmla="*/ 0 w 19"/>
                  <a:gd name="T1" fmla="*/ 24 h 40"/>
                  <a:gd name="T2" fmla="*/ 3 w 19"/>
                  <a:gd name="T3" fmla="*/ 34 h 40"/>
                  <a:gd name="T4" fmla="*/ 3 w 19"/>
                  <a:gd name="T5" fmla="*/ 44 h 40"/>
                  <a:gd name="T6" fmla="*/ 3 w 19"/>
                  <a:gd name="T7" fmla="*/ 55 h 40"/>
                  <a:gd name="T8" fmla="*/ 3 w 19"/>
                  <a:gd name="T9" fmla="*/ 65 h 40"/>
                  <a:gd name="T10" fmla="*/ 11 w 19"/>
                  <a:gd name="T11" fmla="*/ 55 h 40"/>
                  <a:gd name="T12" fmla="*/ 18 w 19"/>
                  <a:gd name="T13" fmla="*/ 47 h 40"/>
                  <a:gd name="T14" fmla="*/ 24 w 19"/>
                  <a:gd name="T15" fmla="*/ 39 h 40"/>
                  <a:gd name="T16" fmla="*/ 31 w 19"/>
                  <a:gd name="T17" fmla="*/ 29 h 40"/>
                  <a:gd name="T18" fmla="*/ 29 w 19"/>
                  <a:gd name="T19" fmla="*/ 21 h 40"/>
                  <a:gd name="T20" fmla="*/ 26 w 19"/>
                  <a:gd name="T21" fmla="*/ 13 h 40"/>
                  <a:gd name="T22" fmla="*/ 24 w 19"/>
                  <a:gd name="T23" fmla="*/ 8 h 40"/>
                  <a:gd name="T24" fmla="*/ 21 w 19"/>
                  <a:gd name="T25" fmla="*/ 0 h 40"/>
                  <a:gd name="T26" fmla="*/ 16 w 19"/>
                  <a:gd name="T27" fmla="*/ 7 h 40"/>
                  <a:gd name="T28" fmla="*/ 11 w 19"/>
                  <a:gd name="T29" fmla="*/ 11 h 40"/>
                  <a:gd name="T30" fmla="*/ 7 w 19"/>
                  <a:gd name="T31" fmla="*/ 19 h 40"/>
                  <a:gd name="T32" fmla="*/ 0 w 19"/>
                  <a:gd name="T33" fmla="*/ 24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40"/>
                  <a:gd name="T53" fmla="*/ 19 w 1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40">
                    <a:moveTo>
                      <a:pt x="0" y="15"/>
                    </a:moveTo>
                    <a:lnTo>
                      <a:pt x="2" y="21"/>
                    </a:lnTo>
                    <a:lnTo>
                      <a:pt x="2" y="27"/>
                    </a:lnTo>
                    <a:lnTo>
                      <a:pt x="2" y="34"/>
                    </a:lnTo>
                    <a:lnTo>
                      <a:pt x="2" y="40"/>
                    </a:lnTo>
                    <a:lnTo>
                      <a:pt x="7" y="34"/>
                    </a:lnTo>
                    <a:lnTo>
                      <a:pt x="11" y="29"/>
                    </a:lnTo>
                    <a:lnTo>
                      <a:pt x="15" y="24"/>
                    </a:lnTo>
                    <a:lnTo>
                      <a:pt x="19" y="18"/>
                    </a:lnTo>
                    <a:lnTo>
                      <a:pt x="18" y="13"/>
                    </a:lnTo>
                    <a:lnTo>
                      <a:pt x="16" y="8"/>
                    </a:lnTo>
                    <a:lnTo>
                      <a:pt x="15" y="5"/>
                    </a:lnTo>
                    <a:lnTo>
                      <a:pt x="13" y="0"/>
                    </a:lnTo>
                    <a:lnTo>
                      <a:pt x="10" y="4"/>
                    </a:lnTo>
                    <a:lnTo>
                      <a:pt x="7" y="7"/>
                    </a:lnTo>
                    <a:lnTo>
                      <a:pt x="4" y="12"/>
                    </a:lnTo>
                    <a:lnTo>
                      <a:pt x="0" y="15"/>
                    </a:lnTo>
                    <a:close/>
                  </a:path>
                </a:pathLst>
              </a:custGeom>
              <a:solidFill>
                <a:srgbClr val="7AAAEA"/>
              </a:solidFill>
              <a:ln w="9525">
                <a:noFill/>
                <a:round/>
                <a:headEnd/>
                <a:tailEnd/>
              </a:ln>
            </p:spPr>
            <p:txBody>
              <a:bodyPr/>
              <a:lstStyle/>
              <a:p>
                <a:endParaRPr lang="en-US" sz="1725"/>
              </a:p>
            </p:txBody>
          </p:sp>
          <p:sp>
            <p:nvSpPr>
              <p:cNvPr id="5293" name="Freeform 601"/>
              <p:cNvSpPr>
                <a:spLocks/>
              </p:cNvSpPr>
              <p:nvPr/>
            </p:nvSpPr>
            <p:spPr bwMode="auto">
              <a:xfrm>
                <a:off x="1878" y="2678"/>
                <a:ext cx="58" cy="41"/>
              </a:xfrm>
              <a:custGeom>
                <a:avLst/>
                <a:gdLst>
                  <a:gd name="T0" fmla="*/ 58 w 36"/>
                  <a:gd name="T1" fmla="*/ 15 h 25"/>
                  <a:gd name="T2" fmla="*/ 53 w 36"/>
                  <a:gd name="T3" fmla="*/ 21 h 25"/>
                  <a:gd name="T4" fmla="*/ 48 w 36"/>
                  <a:gd name="T5" fmla="*/ 28 h 25"/>
                  <a:gd name="T6" fmla="*/ 45 w 36"/>
                  <a:gd name="T7" fmla="*/ 34 h 25"/>
                  <a:gd name="T8" fmla="*/ 40 w 36"/>
                  <a:gd name="T9" fmla="*/ 41 h 25"/>
                  <a:gd name="T10" fmla="*/ 31 w 36"/>
                  <a:gd name="T11" fmla="*/ 36 h 25"/>
                  <a:gd name="T12" fmla="*/ 19 w 36"/>
                  <a:gd name="T13" fmla="*/ 34 h 25"/>
                  <a:gd name="T14" fmla="*/ 10 w 36"/>
                  <a:gd name="T15" fmla="*/ 28 h 25"/>
                  <a:gd name="T16" fmla="*/ 0 w 36"/>
                  <a:gd name="T17" fmla="*/ 26 h 25"/>
                  <a:gd name="T18" fmla="*/ 5 w 36"/>
                  <a:gd name="T19" fmla="*/ 21 h 25"/>
                  <a:gd name="T20" fmla="*/ 10 w 36"/>
                  <a:gd name="T21" fmla="*/ 13 h 25"/>
                  <a:gd name="T22" fmla="*/ 15 w 36"/>
                  <a:gd name="T23" fmla="*/ 5 h 25"/>
                  <a:gd name="T24" fmla="*/ 19 w 36"/>
                  <a:gd name="T25" fmla="*/ 0 h 25"/>
                  <a:gd name="T26" fmla="*/ 31 w 36"/>
                  <a:gd name="T27" fmla="*/ 2 h 25"/>
                  <a:gd name="T28" fmla="*/ 37 w 36"/>
                  <a:gd name="T29" fmla="*/ 8 h 25"/>
                  <a:gd name="T30" fmla="*/ 48 w 36"/>
                  <a:gd name="T31" fmla="*/ 10 h 25"/>
                  <a:gd name="T32" fmla="*/ 58 w 36"/>
                  <a:gd name="T33" fmla="*/ 1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5"/>
                  <a:gd name="T53" fmla="*/ 36 w 36"/>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5">
                    <a:moveTo>
                      <a:pt x="36" y="9"/>
                    </a:moveTo>
                    <a:lnTo>
                      <a:pt x="33" y="13"/>
                    </a:lnTo>
                    <a:lnTo>
                      <a:pt x="30" y="17"/>
                    </a:lnTo>
                    <a:lnTo>
                      <a:pt x="28" y="21"/>
                    </a:lnTo>
                    <a:lnTo>
                      <a:pt x="25" y="25"/>
                    </a:lnTo>
                    <a:lnTo>
                      <a:pt x="19" y="22"/>
                    </a:lnTo>
                    <a:lnTo>
                      <a:pt x="12" y="21"/>
                    </a:lnTo>
                    <a:lnTo>
                      <a:pt x="6" y="17"/>
                    </a:lnTo>
                    <a:lnTo>
                      <a:pt x="0" y="16"/>
                    </a:lnTo>
                    <a:lnTo>
                      <a:pt x="3" y="13"/>
                    </a:lnTo>
                    <a:lnTo>
                      <a:pt x="6" y="8"/>
                    </a:lnTo>
                    <a:lnTo>
                      <a:pt x="9" y="3"/>
                    </a:lnTo>
                    <a:lnTo>
                      <a:pt x="12" y="0"/>
                    </a:lnTo>
                    <a:lnTo>
                      <a:pt x="19" y="1"/>
                    </a:lnTo>
                    <a:lnTo>
                      <a:pt x="23" y="5"/>
                    </a:lnTo>
                    <a:lnTo>
                      <a:pt x="30" y="6"/>
                    </a:lnTo>
                    <a:lnTo>
                      <a:pt x="36" y="9"/>
                    </a:lnTo>
                    <a:close/>
                  </a:path>
                </a:pathLst>
              </a:custGeom>
              <a:solidFill>
                <a:srgbClr val="D1D8F4"/>
              </a:solidFill>
              <a:ln w="9525">
                <a:noFill/>
                <a:round/>
                <a:headEnd/>
                <a:tailEnd/>
              </a:ln>
            </p:spPr>
            <p:txBody>
              <a:bodyPr/>
              <a:lstStyle/>
              <a:p>
                <a:endParaRPr lang="en-US" sz="1725"/>
              </a:p>
            </p:txBody>
          </p:sp>
          <p:sp>
            <p:nvSpPr>
              <p:cNvPr id="5294" name="Freeform 602"/>
              <p:cNvSpPr>
                <a:spLocks/>
              </p:cNvSpPr>
              <p:nvPr/>
            </p:nvSpPr>
            <p:spPr bwMode="auto">
              <a:xfrm>
                <a:off x="1918" y="2696"/>
                <a:ext cx="105" cy="94"/>
              </a:xfrm>
              <a:custGeom>
                <a:avLst/>
                <a:gdLst>
                  <a:gd name="T0" fmla="*/ 89 w 64"/>
                  <a:gd name="T1" fmla="*/ 16 h 57"/>
                  <a:gd name="T2" fmla="*/ 92 w 64"/>
                  <a:gd name="T3" fmla="*/ 23 h 57"/>
                  <a:gd name="T4" fmla="*/ 97 w 64"/>
                  <a:gd name="T5" fmla="*/ 31 h 57"/>
                  <a:gd name="T6" fmla="*/ 98 w 64"/>
                  <a:gd name="T7" fmla="*/ 41 h 57"/>
                  <a:gd name="T8" fmla="*/ 105 w 64"/>
                  <a:gd name="T9" fmla="*/ 49 h 57"/>
                  <a:gd name="T10" fmla="*/ 94 w 64"/>
                  <a:gd name="T11" fmla="*/ 61 h 57"/>
                  <a:gd name="T12" fmla="*/ 85 w 64"/>
                  <a:gd name="T13" fmla="*/ 71 h 57"/>
                  <a:gd name="T14" fmla="*/ 79 w 64"/>
                  <a:gd name="T15" fmla="*/ 84 h 57"/>
                  <a:gd name="T16" fmla="*/ 71 w 64"/>
                  <a:gd name="T17" fmla="*/ 94 h 57"/>
                  <a:gd name="T18" fmla="*/ 53 w 64"/>
                  <a:gd name="T19" fmla="*/ 86 h 57"/>
                  <a:gd name="T20" fmla="*/ 36 w 64"/>
                  <a:gd name="T21" fmla="*/ 79 h 57"/>
                  <a:gd name="T22" fmla="*/ 18 w 64"/>
                  <a:gd name="T23" fmla="*/ 73 h 57"/>
                  <a:gd name="T24" fmla="*/ 0 w 64"/>
                  <a:gd name="T25" fmla="*/ 66 h 57"/>
                  <a:gd name="T26" fmla="*/ 5 w 64"/>
                  <a:gd name="T27" fmla="*/ 54 h 57"/>
                  <a:gd name="T28" fmla="*/ 10 w 64"/>
                  <a:gd name="T29" fmla="*/ 45 h 57"/>
                  <a:gd name="T30" fmla="*/ 15 w 64"/>
                  <a:gd name="T31" fmla="*/ 36 h 57"/>
                  <a:gd name="T32" fmla="*/ 21 w 64"/>
                  <a:gd name="T33" fmla="*/ 26 h 57"/>
                  <a:gd name="T34" fmla="*/ 26 w 64"/>
                  <a:gd name="T35" fmla="*/ 21 h 57"/>
                  <a:gd name="T36" fmla="*/ 34 w 64"/>
                  <a:gd name="T37" fmla="*/ 13 h 57"/>
                  <a:gd name="T38" fmla="*/ 39 w 64"/>
                  <a:gd name="T39" fmla="*/ 5 h 57"/>
                  <a:gd name="T40" fmla="*/ 44 w 64"/>
                  <a:gd name="T41" fmla="*/ 0 h 57"/>
                  <a:gd name="T42" fmla="*/ 54 w 64"/>
                  <a:gd name="T43" fmla="*/ 3 h 57"/>
                  <a:gd name="T44" fmla="*/ 67 w 64"/>
                  <a:gd name="T45" fmla="*/ 8 h 57"/>
                  <a:gd name="T46" fmla="*/ 79 w 64"/>
                  <a:gd name="T47" fmla="*/ 10 h 57"/>
                  <a:gd name="T48" fmla="*/ 89 w 64"/>
                  <a:gd name="T49" fmla="*/ 16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7"/>
                  <a:gd name="T77" fmla="*/ 64 w 64"/>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7">
                    <a:moveTo>
                      <a:pt x="54" y="10"/>
                    </a:moveTo>
                    <a:lnTo>
                      <a:pt x="56" y="14"/>
                    </a:lnTo>
                    <a:lnTo>
                      <a:pt x="59" y="19"/>
                    </a:lnTo>
                    <a:lnTo>
                      <a:pt x="60" y="25"/>
                    </a:lnTo>
                    <a:lnTo>
                      <a:pt x="64" y="30"/>
                    </a:lnTo>
                    <a:lnTo>
                      <a:pt x="57" y="37"/>
                    </a:lnTo>
                    <a:lnTo>
                      <a:pt x="52" y="43"/>
                    </a:lnTo>
                    <a:lnTo>
                      <a:pt x="48" y="51"/>
                    </a:lnTo>
                    <a:lnTo>
                      <a:pt x="43" y="57"/>
                    </a:lnTo>
                    <a:lnTo>
                      <a:pt x="32" y="52"/>
                    </a:lnTo>
                    <a:lnTo>
                      <a:pt x="22" y="48"/>
                    </a:lnTo>
                    <a:lnTo>
                      <a:pt x="11" y="44"/>
                    </a:lnTo>
                    <a:lnTo>
                      <a:pt x="0" y="40"/>
                    </a:lnTo>
                    <a:lnTo>
                      <a:pt x="3" y="33"/>
                    </a:lnTo>
                    <a:lnTo>
                      <a:pt x="6" y="27"/>
                    </a:lnTo>
                    <a:lnTo>
                      <a:pt x="9" y="22"/>
                    </a:lnTo>
                    <a:lnTo>
                      <a:pt x="13" y="16"/>
                    </a:lnTo>
                    <a:lnTo>
                      <a:pt x="16" y="13"/>
                    </a:lnTo>
                    <a:lnTo>
                      <a:pt x="21" y="8"/>
                    </a:lnTo>
                    <a:lnTo>
                      <a:pt x="24" y="3"/>
                    </a:lnTo>
                    <a:lnTo>
                      <a:pt x="27" y="0"/>
                    </a:lnTo>
                    <a:lnTo>
                      <a:pt x="33" y="2"/>
                    </a:lnTo>
                    <a:lnTo>
                      <a:pt x="41" y="5"/>
                    </a:lnTo>
                    <a:lnTo>
                      <a:pt x="48" y="6"/>
                    </a:lnTo>
                    <a:lnTo>
                      <a:pt x="54" y="10"/>
                    </a:lnTo>
                    <a:close/>
                  </a:path>
                </a:pathLst>
              </a:custGeom>
              <a:solidFill>
                <a:srgbClr val="000000"/>
              </a:solidFill>
              <a:ln w="9525">
                <a:noFill/>
                <a:round/>
                <a:headEnd/>
                <a:tailEnd/>
              </a:ln>
            </p:spPr>
            <p:txBody>
              <a:bodyPr/>
              <a:lstStyle/>
              <a:p>
                <a:endParaRPr lang="en-US" sz="1725"/>
              </a:p>
            </p:txBody>
          </p:sp>
          <p:sp>
            <p:nvSpPr>
              <p:cNvPr id="5295" name="Freeform 603"/>
              <p:cNvSpPr>
                <a:spLocks/>
              </p:cNvSpPr>
              <p:nvPr/>
            </p:nvSpPr>
            <p:spPr bwMode="auto">
              <a:xfrm>
                <a:off x="1928" y="2705"/>
                <a:ext cx="87" cy="76"/>
              </a:xfrm>
              <a:custGeom>
                <a:avLst/>
                <a:gdLst>
                  <a:gd name="T0" fmla="*/ 76 w 53"/>
                  <a:gd name="T1" fmla="*/ 13 h 47"/>
                  <a:gd name="T2" fmla="*/ 79 w 53"/>
                  <a:gd name="T3" fmla="*/ 19 h 47"/>
                  <a:gd name="T4" fmla="*/ 82 w 53"/>
                  <a:gd name="T5" fmla="*/ 27 h 47"/>
                  <a:gd name="T6" fmla="*/ 84 w 53"/>
                  <a:gd name="T7" fmla="*/ 36 h 47"/>
                  <a:gd name="T8" fmla="*/ 87 w 53"/>
                  <a:gd name="T9" fmla="*/ 40 h 47"/>
                  <a:gd name="T10" fmla="*/ 79 w 53"/>
                  <a:gd name="T11" fmla="*/ 52 h 47"/>
                  <a:gd name="T12" fmla="*/ 74 w 53"/>
                  <a:gd name="T13" fmla="*/ 58 h 47"/>
                  <a:gd name="T14" fmla="*/ 66 w 53"/>
                  <a:gd name="T15" fmla="*/ 66 h 47"/>
                  <a:gd name="T16" fmla="*/ 57 w 53"/>
                  <a:gd name="T17" fmla="*/ 76 h 47"/>
                  <a:gd name="T18" fmla="*/ 44 w 53"/>
                  <a:gd name="T19" fmla="*/ 71 h 47"/>
                  <a:gd name="T20" fmla="*/ 30 w 53"/>
                  <a:gd name="T21" fmla="*/ 63 h 47"/>
                  <a:gd name="T22" fmla="*/ 13 w 53"/>
                  <a:gd name="T23" fmla="*/ 58 h 47"/>
                  <a:gd name="T24" fmla="*/ 0 w 53"/>
                  <a:gd name="T25" fmla="*/ 53 h 47"/>
                  <a:gd name="T26" fmla="*/ 5 w 53"/>
                  <a:gd name="T27" fmla="*/ 45 h 47"/>
                  <a:gd name="T28" fmla="*/ 8 w 53"/>
                  <a:gd name="T29" fmla="*/ 39 h 47"/>
                  <a:gd name="T30" fmla="*/ 13 w 53"/>
                  <a:gd name="T31" fmla="*/ 31 h 47"/>
                  <a:gd name="T32" fmla="*/ 16 w 53"/>
                  <a:gd name="T33" fmla="*/ 23 h 47"/>
                  <a:gd name="T34" fmla="*/ 21 w 53"/>
                  <a:gd name="T35" fmla="*/ 18 h 47"/>
                  <a:gd name="T36" fmla="*/ 26 w 53"/>
                  <a:gd name="T37" fmla="*/ 10 h 47"/>
                  <a:gd name="T38" fmla="*/ 31 w 53"/>
                  <a:gd name="T39" fmla="*/ 5 h 47"/>
                  <a:gd name="T40" fmla="*/ 38 w 53"/>
                  <a:gd name="T41" fmla="*/ 0 h 47"/>
                  <a:gd name="T42" fmla="*/ 48 w 53"/>
                  <a:gd name="T43" fmla="*/ 2 h 47"/>
                  <a:gd name="T44" fmla="*/ 57 w 53"/>
                  <a:gd name="T45" fmla="*/ 5 h 47"/>
                  <a:gd name="T46" fmla="*/ 66 w 53"/>
                  <a:gd name="T47" fmla="*/ 10 h 47"/>
                  <a:gd name="T48" fmla="*/ 76 w 53"/>
                  <a:gd name="T49" fmla="*/ 13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47"/>
                  <a:gd name="T77" fmla="*/ 53 w 53"/>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47">
                    <a:moveTo>
                      <a:pt x="46" y="8"/>
                    </a:moveTo>
                    <a:lnTo>
                      <a:pt x="48" y="12"/>
                    </a:lnTo>
                    <a:lnTo>
                      <a:pt x="50" y="17"/>
                    </a:lnTo>
                    <a:lnTo>
                      <a:pt x="51" y="22"/>
                    </a:lnTo>
                    <a:lnTo>
                      <a:pt x="53" y="25"/>
                    </a:lnTo>
                    <a:lnTo>
                      <a:pt x="48" y="32"/>
                    </a:lnTo>
                    <a:lnTo>
                      <a:pt x="45" y="36"/>
                    </a:lnTo>
                    <a:lnTo>
                      <a:pt x="40" y="41"/>
                    </a:lnTo>
                    <a:lnTo>
                      <a:pt x="35" y="47"/>
                    </a:lnTo>
                    <a:lnTo>
                      <a:pt x="27" y="44"/>
                    </a:lnTo>
                    <a:lnTo>
                      <a:pt x="18" y="39"/>
                    </a:lnTo>
                    <a:lnTo>
                      <a:pt x="8" y="36"/>
                    </a:lnTo>
                    <a:lnTo>
                      <a:pt x="0" y="33"/>
                    </a:lnTo>
                    <a:lnTo>
                      <a:pt x="3" y="28"/>
                    </a:lnTo>
                    <a:lnTo>
                      <a:pt x="5" y="24"/>
                    </a:lnTo>
                    <a:lnTo>
                      <a:pt x="8" y="19"/>
                    </a:lnTo>
                    <a:lnTo>
                      <a:pt x="10" y="14"/>
                    </a:lnTo>
                    <a:lnTo>
                      <a:pt x="13" y="11"/>
                    </a:lnTo>
                    <a:lnTo>
                      <a:pt x="16" y="6"/>
                    </a:lnTo>
                    <a:lnTo>
                      <a:pt x="19" y="3"/>
                    </a:lnTo>
                    <a:lnTo>
                      <a:pt x="23" y="0"/>
                    </a:lnTo>
                    <a:lnTo>
                      <a:pt x="29" y="1"/>
                    </a:lnTo>
                    <a:lnTo>
                      <a:pt x="35" y="3"/>
                    </a:lnTo>
                    <a:lnTo>
                      <a:pt x="40" y="6"/>
                    </a:lnTo>
                    <a:lnTo>
                      <a:pt x="46" y="8"/>
                    </a:lnTo>
                    <a:close/>
                  </a:path>
                </a:pathLst>
              </a:custGeom>
              <a:solidFill>
                <a:srgbClr val="AFBCED"/>
              </a:solidFill>
              <a:ln w="9525">
                <a:noFill/>
                <a:round/>
                <a:headEnd/>
                <a:tailEnd/>
              </a:ln>
            </p:spPr>
            <p:txBody>
              <a:bodyPr/>
              <a:lstStyle/>
              <a:p>
                <a:endParaRPr lang="en-US" sz="1725"/>
              </a:p>
            </p:txBody>
          </p:sp>
          <p:sp>
            <p:nvSpPr>
              <p:cNvPr id="5296" name="Freeform 604"/>
              <p:cNvSpPr>
                <a:spLocks/>
              </p:cNvSpPr>
              <p:nvPr/>
            </p:nvSpPr>
            <p:spPr bwMode="auto">
              <a:xfrm>
                <a:off x="1984" y="2718"/>
                <a:ext cx="31" cy="63"/>
              </a:xfrm>
              <a:custGeom>
                <a:avLst/>
                <a:gdLst>
                  <a:gd name="T0" fmla="*/ 0 w 19"/>
                  <a:gd name="T1" fmla="*/ 23 h 39"/>
                  <a:gd name="T2" fmla="*/ 2 w 19"/>
                  <a:gd name="T3" fmla="*/ 32 h 39"/>
                  <a:gd name="T4" fmla="*/ 2 w 19"/>
                  <a:gd name="T5" fmla="*/ 44 h 39"/>
                  <a:gd name="T6" fmla="*/ 2 w 19"/>
                  <a:gd name="T7" fmla="*/ 53 h 39"/>
                  <a:gd name="T8" fmla="*/ 2 w 19"/>
                  <a:gd name="T9" fmla="*/ 63 h 39"/>
                  <a:gd name="T10" fmla="*/ 10 w 19"/>
                  <a:gd name="T11" fmla="*/ 53 h 39"/>
                  <a:gd name="T12" fmla="*/ 18 w 19"/>
                  <a:gd name="T13" fmla="*/ 45 h 39"/>
                  <a:gd name="T14" fmla="*/ 23 w 19"/>
                  <a:gd name="T15" fmla="*/ 39 h 39"/>
                  <a:gd name="T16" fmla="*/ 31 w 19"/>
                  <a:gd name="T17" fmla="*/ 27 h 39"/>
                  <a:gd name="T18" fmla="*/ 28 w 19"/>
                  <a:gd name="T19" fmla="*/ 23 h 39"/>
                  <a:gd name="T20" fmla="*/ 26 w 19"/>
                  <a:gd name="T21" fmla="*/ 15 h 39"/>
                  <a:gd name="T22" fmla="*/ 23 w 19"/>
                  <a:gd name="T23" fmla="*/ 6 h 39"/>
                  <a:gd name="T24" fmla="*/ 20 w 19"/>
                  <a:gd name="T25" fmla="*/ 0 h 39"/>
                  <a:gd name="T26" fmla="*/ 15 w 19"/>
                  <a:gd name="T27" fmla="*/ 5 h 39"/>
                  <a:gd name="T28" fmla="*/ 10 w 19"/>
                  <a:gd name="T29" fmla="*/ 10 h 39"/>
                  <a:gd name="T30" fmla="*/ 5 w 19"/>
                  <a:gd name="T31" fmla="*/ 18 h 39"/>
                  <a:gd name="T32" fmla="*/ 0 w 19"/>
                  <a:gd name="T33" fmla="*/ 23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9"/>
                  <a:gd name="T53" fmla="*/ 19 w 1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9">
                    <a:moveTo>
                      <a:pt x="0" y="14"/>
                    </a:moveTo>
                    <a:lnTo>
                      <a:pt x="1" y="20"/>
                    </a:lnTo>
                    <a:lnTo>
                      <a:pt x="1" y="27"/>
                    </a:lnTo>
                    <a:lnTo>
                      <a:pt x="1" y="33"/>
                    </a:lnTo>
                    <a:lnTo>
                      <a:pt x="1" y="39"/>
                    </a:lnTo>
                    <a:lnTo>
                      <a:pt x="6" y="33"/>
                    </a:lnTo>
                    <a:lnTo>
                      <a:pt x="11" y="28"/>
                    </a:lnTo>
                    <a:lnTo>
                      <a:pt x="14" y="24"/>
                    </a:lnTo>
                    <a:lnTo>
                      <a:pt x="19" y="17"/>
                    </a:lnTo>
                    <a:lnTo>
                      <a:pt x="17" y="14"/>
                    </a:lnTo>
                    <a:lnTo>
                      <a:pt x="16" y="9"/>
                    </a:lnTo>
                    <a:lnTo>
                      <a:pt x="14" y="4"/>
                    </a:lnTo>
                    <a:lnTo>
                      <a:pt x="12" y="0"/>
                    </a:lnTo>
                    <a:lnTo>
                      <a:pt x="9"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297" name="Freeform 605"/>
              <p:cNvSpPr>
                <a:spLocks/>
              </p:cNvSpPr>
              <p:nvPr/>
            </p:nvSpPr>
            <p:spPr bwMode="auto">
              <a:xfrm>
                <a:off x="1945" y="2701"/>
                <a:ext cx="58" cy="43"/>
              </a:xfrm>
              <a:custGeom>
                <a:avLst/>
                <a:gdLst>
                  <a:gd name="T0" fmla="*/ 58 w 36"/>
                  <a:gd name="T1" fmla="*/ 17 h 26"/>
                  <a:gd name="T2" fmla="*/ 53 w 36"/>
                  <a:gd name="T3" fmla="*/ 22 h 26"/>
                  <a:gd name="T4" fmla="*/ 48 w 36"/>
                  <a:gd name="T5" fmla="*/ 30 h 26"/>
                  <a:gd name="T6" fmla="*/ 45 w 36"/>
                  <a:gd name="T7" fmla="*/ 36 h 26"/>
                  <a:gd name="T8" fmla="*/ 40 w 36"/>
                  <a:gd name="T9" fmla="*/ 43 h 26"/>
                  <a:gd name="T10" fmla="*/ 31 w 36"/>
                  <a:gd name="T11" fmla="*/ 36 h 26"/>
                  <a:gd name="T12" fmla="*/ 21 w 36"/>
                  <a:gd name="T13" fmla="*/ 35 h 26"/>
                  <a:gd name="T14" fmla="*/ 10 w 36"/>
                  <a:gd name="T15" fmla="*/ 30 h 26"/>
                  <a:gd name="T16" fmla="*/ 0 w 36"/>
                  <a:gd name="T17" fmla="*/ 26 h 26"/>
                  <a:gd name="T18" fmla="*/ 5 w 36"/>
                  <a:gd name="T19" fmla="*/ 22 h 26"/>
                  <a:gd name="T20" fmla="*/ 10 w 36"/>
                  <a:gd name="T21" fmla="*/ 13 h 26"/>
                  <a:gd name="T22" fmla="*/ 15 w 36"/>
                  <a:gd name="T23" fmla="*/ 5 h 26"/>
                  <a:gd name="T24" fmla="*/ 21 w 36"/>
                  <a:gd name="T25" fmla="*/ 0 h 26"/>
                  <a:gd name="T26" fmla="*/ 31 w 36"/>
                  <a:gd name="T27" fmla="*/ 3 h 26"/>
                  <a:gd name="T28" fmla="*/ 40 w 36"/>
                  <a:gd name="T29" fmla="*/ 8 h 26"/>
                  <a:gd name="T30" fmla="*/ 48 w 36"/>
                  <a:gd name="T31" fmla="*/ 12 h 26"/>
                  <a:gd name="T32" fmla="*/ 58 w 36"/>
                  <a:gd name="T33" fmla="*/ 1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6"/>
                  <a:gd name="T53" fmla="*/ 36 w 3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6">
                    <a:moveTo>
                      <a:pt x="36" y="10"/>
                    </a:moveTo>
                    <a:lnTo>
                      <a:pt x="33" y="13"/>
                    </a:lnTo>
                    <a:lnTo>
                      <a:pt x="30" y="18"/>
                    </a:lnTo>
                    <a:lnTo>
                      <a:pt x="28" y="22"/>
                    </a:lnTo>
                    <a:lnTo>
                      <a:pt x="25" y="26"/>
                    </a:lnTo>
                    <a:lnTo>
                      <a:pt x="19" y="22"/>
                    </a:lnTo>
                    <a:lnTo>
                      <a:pt x="13" y="21"/>
                    </a:lnTo>
                    <a:lnTo>
                      <a:pt x="6" y="18"/>
                    </a:lnTo>
                    <a:lnTo>
                      <a:pt x="0" y="16"/>
                    </a:lnTo>
                    <a:lnTo>
                      <a:pt x="3" y="13"/>
                    </a:lnTo>
                    <a:lnTo>
                      <a:pt x="6" y="8"/>
                    </a:lnTo>
                    <a:lnTo>
                      <a:pt x="9" y="3"/>
                    </a:lnTo>
                    <a:lnTo>
                      <a:pt x="13" y="0"/>
                    </a:lnTo>
                    <a:lnTo>
                      <a:pt x="19" y="2"/>
                    </a:lnTo>
                    <a:lnTo>
                      <a:pt x="25" y="5"/>
                    </a:lnTo>
                    <a:lnTo>
                      <a:pt x="30" y="7"/>
                    </a:lnTo>
                    <a:lnTo>
                      <a:pt x="36" y="10"/>
                    </a:lnTo>
                    <a:close/>
                  </a:path>
                </a:pathLst>
              </a:custGeom>
              <a:solidFill>
                <a:srgbClr val="D1D8F4"/>
              </a:solidFill>
              <a:ln w="9525">
                <a:noFill/>
                <a:round/>
                <a:headEnd/>
                <a:tailEnd/>
              </a:ln>
            </p:spPr>
            <p:txBody>
              <a:bodyPr/>
              <a:lstStyle/>
              <a:p>
                <a:endParaRPr lang="en-US" sz="1725"/>
              </a:p>
            </p:txBody>
          </p:sp>
          <p:sp>
            <p:nvSpPr>
              <p:cNvPr id="5298" name="Freeform 606"/>
              <p:cNvSpPr>
                <a:spLocks/>
              </p:cNvSpPr>
              <p:nvPr/>
            </p:nvSpPr>
            <p:spPr bwMode="auto">
              <a:xfrm>
                <a:off x="1985" y="2719"/>
                <a:ext cx="105" cy="93"/>
              </a:xfrm>
              <a:custGeom>
                <a:avLst/>
                <a:gdLst>
                  <a:gd name="T0" fmla="*/ 92 w 64"/>
                  <a:gd name="T1" fmla="*/ 16 h 57"/>
                  <a:gd name="T2" fmla="*/ 95 w 64"/>
                  <a:gd name="T3" fmla="*/ 26 h 57"/>
                  <a:gd name="T4" fmla="*/ 97 w 64"/>
                  <a:gd name="T5" fmla="*/ 34 h 57"/>
                  <a:gd name="T6" fmla="*/ 102 w 64"/>
                  <a:gd name="T7" fmla="*/ 42 h 57"/>
                  <a:gd name="T8" fmla="*/ 105 w 64"/>
                  <a:gd name="T9" fmla="*/ 49 h 57"/>
                  <a:gd name="T10" fmla="*/ 97 w 64"/>
                  <a:gd name="T11" fmla="*/ 60 h 57"/>
                  <a:gd name="T12" fmla="*/ 89 w 64"/>
                  <a:gd name="T13" fmla="*/ 70 h 57"/>
                  <a:gd name="T14" fmla="*/ 79 w 64"/>
                  <a:gd name="T15" fmla="*/ 83 h 57"/>
                  <a:gd name="T16" fmla="*/ 71 w 64"/>
                  <a:gd name="T17" fmla="*/ 93 h 57"/>
                  <a:gd name="T18" fmla="*/ 53 w 64"/>
                  <a:gd name="T19" fmla="*/ 86 h 57"/>
                  <a:gd name="T20" fmla="*/ 38 w 64"/>
                  <a:gd name="T21" fmla="*/ 78 h 57"/>
                  <a:gd name="T22" fmla="*/ 18 w 64"/>
                  <a:gd name="T23" fmla="*/ 73 h 57"/>
                  <a:gd name="T24" fmla="*/ 0 w 64"/>
                  <a:gd name="T25" fmla="*/ 65 h 57"/>
                  <a:gd name="T26" fmla="*/ 5 w 64"/>
                  <a:gd name="T27" fmla="*/ 55 h 57"/>
                  <a:gd name="T28" fmla="*/ 11 w 64"/>
                  <a:gd name="T29" fmla="*/ 44 h 57"/>
                  <a:gd name="T30" fmla="*/ 16 w 64"/>
                  <a:gd name="T31" fmla="*/ 38 h 57"/>
                  <a:gd name="T32" fmla="*/ 21 w 64"/>
                  <a:gd name="T33" fmla="*/ 26 h 57"/>
                  <a:gd name="T34" fmla="*/ 26 w 64"/>
                  <a:gd name="T35" fmla="*/ 21 h 57"/>
                  <a:gd name="T36" fmla="*/ 34 w 64"/>
                  <a:gd name="T37" fmla="*/ 13 h 57"/>
                  <a:gd name="T38" fmla="*/ 39 w 64"/>
                  <a:gd name="T39" fmla="*/ 5 h 57"/>
                  <a:gd name="T40" fmla="*/ 44 w 64"/>
                  <a:gd name="T41" fmla="*/ 0 h 57"/>
                  <a:gd name="T42" fmla="*/ 57 w 64"/>
                  <a:gd name="T43" fmla="*/ 3 h 57"/>
                  <a:gd name="T44" fmla="*/ 69 w 64"/>
                  <a:gd name="T45" fmla="*/ 8 h 57"/>
                  <a:gd name="T46" fmla="*/ 82 w 64"/>
                  <a:gd name="T47" fmla="*/ 11 h 57"/>
                  <a:gd name="T48" fmla="*/ 92 w 64"/>
                  <a:gd name="T49" fmla="*/ 16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7"/>
                  <a:gd name="T77" fmla="*/ 64 w 64"/>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7">
                    <a:moveTo>
                      <a:pt x="56" y="10"/>
                    </a:moveTo>
                    <a:lnTo>
                      <a:pt x="58" y="16"/>
                    </a:lnTo>
                    <a:lnTo>
                      <a:pt x="59" y="21"/>
                    </a:lnTo>
                    <a:lnTo>
                      <a:pt x="62" y="26"/>
                    </a:lnTo>
                    <a:lnTo>
                      <a:pt x="64" y="30"/>
                    </a:lnTo>
                    <a:lnTo>
                      <a:pt x="59" y="37"/>
                    </a:lnTo>
                    <a:lnTo>
                      <a:pt x="54" y="43"/>
                    </a:lnTo>
                    <a:lnTo>
                      <a:pt x="48" y="51"/>
                    </a:lnTo>
                    <a:lnTo>
                      <a:pt x="43" y="57"/>
                    </a:lnTo>
                    <a:lnTo>
                      <a:pt x="32" y="53"/>
                    </a:lnTo>
                    <a:lnTo>
                      <a:pt x="23" y="48"/>
                    </a:lnTo>
                    <a:lnTo>
                      <a:pt x="11" y="45"/>
                    </a:lnTo>
                    <a:lnTo>
                      <a:pt x="0" y="40"/>
                    </a:lnTo>
                    <a:lnTo>
                      <a:pt x="3" y="34"/>
                    </a:lnTo>
                    <a:lnTo>
                      <a:pt x="7" y="27"/>
                    </a:lnTo>
                    <a:lnTo>
                      <a:pt x="10" y="23"/>
                    </a:lnTo>
                    <a:lnTo>
                      <a:pt x="13" y="16"/>
                    </a:lnTo>
                    <a:lnTo>
                      <a:pt x="16" y="13"/>
                    </a:lnTo>
                    <a:lnTo>
                      <a:pt x="21" y="8"/>
                    </a:lnTo>
                    <a:lnTo>
                      <a:pt x="24" y="3"/>
                    </a:lnTo>
                    <a:lnTo>
                      <a:pt x="27" y="0"/>
                    </a:lnTo>
                    <a:lnTo>
                      <a:pt x="35" y="2"/>
                    </a:lnTo>
                    <a:lnTo>
                      <a:pt x="42" y="5"/>
                    </a:lnTo>
                    <a:lnTo>
                      <a:pt x="50" y="7"/>
                    </a:lnTo>
                    <a:lnTo>
                      <a:pt x="56" y="10"/>
                    </a:lnTo>
                    <a:close/>
                  </a:path>
                </a:pathLst>
              </a:custGeom>
              <a:solidFill>
                <a:srgbClr val="000000"/>
              </a:solidFill>
              <a:ln w="9525">
                <a:noFill/>
                <a:round/>
                <a:headEnd/>
                <a:tailEnd/>
              </a:ln>
            </p:spPr>
            <p:txBody>
              <a:bodyPr/>
              <a:lstStyle/>
              <a:p>
                <a:endParaRPr lang="en-US" sz="1725"/>
              </a:p>
            </p:txBody>
          </p:sp>
          <p:sp>
            <p:nvSpPr>
              <p:cNvPr id="5299" name="Freeform 607"/>
              <p:cNvSpPr>
                <a:spLocks/>
              </p:cNvSpPr>
              <p:nvPr/>
            </p:nvSpPr>
            <p:spPr bwMode="auto">
              <a:xfrm>
                <a:off x="1997" y="2727"/>
                <a:ext cx="85" cy="79"/>
              </a:xfrm>
              <a:custGeom>
                <a:avLst/>
                <a:gdLst>
                  <a:gd name="T0" fmla="*/ 75 w 52"/>
                  <a:gd name="T1" fmla="*/ 13 h 48"/>
                  <a:gd name="T2" fmla="*/ 77 w 52"/>
                  <a:gd name="T3" fmla="*/ 21 h 48"/>
                  <a:gd name="T4" fmla="*/ 80 w 52"/>
                  <a:gd name="T5" fmla="*/ 30 h 48"/>
                  <a:gd name="T6" fmla="*/ 83 w 52"/>
                  <a:gd name="T7" fmla="*/ 36 h 48"/>
                  <a:gd name="T8" fmla="*/ 85 w 52"/>
                  <a:gd name="T9" fmla="*/ 41 h 48"/>
                  <a:gd name="T10" fmla="*/ 77 w 52"/>
                  <a:gd name="T11" fmla="*/ 53 h 48"/>
                  <a:gd name="T12" fmla="*/ 72 w 52"/>
                  <a:gd name="T13" fmla="*/ 61 h 48"/>
                  <a:gd name="T14" fmla="*/ 64 w 52"/>
                  <a:gd name="T15" fmla="*/ 67 h 48"/>
                  <a:gd name="T16" fmla="*/ 57 w 52"/>
                  <a:gd name="T17" fmla="*/ 79 h 48"/>
                  <a:gd name="T18" fmla="*/ 44 w 52"/>
                  <a:gd name="T19" fmla="*/ 74 h 48"/>
                  <a:gd name="T20" fmla="*/ 28 w 52"/>
                  <a:gd name="T21" fmla="*/ 66 h 48"/>
                  <a:gd name="T22" fmla="*/ 13 w 52"/>
                  <a:gd name="T23" fmla="*/ 61 h 48"/>
                  <a:gd name="T24" fmla="*/ 0 w 52"/>
                  <a:gd name="T25" fmla="*/ 54 h 48"/>
                  <a:gd name="T26" fmla="*/ 5 w 52"/>
                  <a:gd name="T27" fmla="*/ 48 h 48"/>
                  <a:gd name="T28" fmla="*/ 7 w 52"/>
                  <a:gd name="T29" fmla="*/ 40 h 48"/>
                  <a:gd name="T30" fmla="*/ 13 w 52"/>
                  <a:gd name="T31" fmla="*/ 31 h 48"/>
                  <a:gd name="T32" fmla="*/ 15 w 52"/>
                  <a:gd name="T33" fmla="*/ 23 h 48"/>
                  <a:gd name="T34" fmla="*/ 20 w 52"/>
                  <a:gd name="T35" fmla="*/ 18 h 48"/>
                  <a:gd name="T36" fmla="*/ 26 w 52"/>
                  <a:gd name="T37" fmla="*/ 10 h 48"/>
                  <a:gd name="T38" fmla="*/ 31 w 52"/>
                  <a:gd name="T39" fmla="*/ 5 h 48"/>
                  <a:gd name="T40" fmla="*/ 36 w 52"/>
                  <a:gd name="T41" fmla="*/ 0 h 48"/>
                  <a:gd name="T42" fmla="*/ 44 w 52"/>
                  <a:gd name="T43" fmla="*/ 3 h 48"/>
                  <a:gd name="T44" fmla="*/ 54 w 52"/>
                  <a:gd name="T45" fmla="*/ 5 h 48"/>
                  <a:gd name="T46" fmla="*/ 64 w 52"/>
                  <a:gd name="T47" fmla="*/ 10 h 48"/>
                  <a:gd name="T48" fmla="*/ 75 w 52"/>
                  <a:gd name="T49" fmla="*/ 13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8"/>
                  <a:gd name="T77" fmla="*/ 52 w 52"/>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8">
                    <a:moveTo>
                      <a:pt x="46" y="8"/>
                    </a:moveTo>
                    <a:lnTo>
                      <a:pt x="47" y="13"/>
                    </a:lnTo>
                    <a:lnTo>
                      <a:pt x="49" y="18"/>
                    </a:lnTo>
                    <a:lnTo>
                      <a:pt x="51" y="22"/>
                    </a:lnTo>
                    <a:lnTo>
                      <a:pt x="52" y="25"/>
                    </a:lnTo>
                    <a:lnTo>
                      <a:pt x="47" y="32"/>
                    </a:lnTo>
                    <a:lnTo>
                      <a:pt x="44" y="37"/>
                    </a:lnTo>
                    <a:lnTo>
                      <a:pt x="39" y="41"/>
                    </a:lnTo>
                    <a:lnTo>
                      <a:pt x="35" y="48"/>
                    </a:lnTo>
                    <a:lnTo>
                      <a:pt x="27" y="45"/>
                    </a:lnTo>
                    <a:lnTo>
                      <a:pt x="17" y="40"/>
                    </a:lnTo>
                    <a:lnTo>
                      <a:pt x="8" y="37"/>
                    </a:lnTo>
                    <a:lnTo>
                      <a:pt x="0" y="33"/>
                    </a:lnTo>
                    <a:lnTo>
                      <a:pt x="3" y="29"/>
                    </a:lnTo>
                    <a:lnTo>
                      <a:pt x="4" y="24"/>
                    </a:lnTo>
                    <a:lnTo>
                      <a:pt x="8" y="19"/>
                    </a:lnTo>
                    <a:lnTo>
                      <a:pt x="9" y="14"/>
                    </a:lnTo>
                    <a:lnTo>
                      <a:pt x="12" y="11"/>
                    </a:lnTo>
                    <a:lnTo>
                      <a:pt x="16" y="6"/>
                    </a:lnTo>
                    <a:lnTo>
                      <a:pt x="19" y="3"/>
                    </a:lnTo>
                    <a:lnTo>
                      <a:pt x="22" y="0"/>
                    </a:lnTo>
                    <a:lnTo>
                      <a:pt x="27" y="2"/>
                    </a:lnTo>
                    <a:lnTo>
                      <a:pt x="33" y="3"/>
                    </a:lnTo>
                    <a:lnTo>
                      <a:pt x="39" y="6"/>
                    </a:lnTo>
                    <a:lnTo>
                      <a:pt x="46" y="8"/>
                    </a:lnTo>
                    <a:close/>
                  </a:path>
                </a:pathLst>
              </a:custGeom>
              <a:solidFill>
                <a:srgbClr val="AFBCED"/>
              </a:solidFill>
              <a:ln w="9525">
                <a:noFill/>
                <a:round/>
                <a:headEnd/>
                <a:tailEnd/>
              </a:ln>
            </p:spPr>
            <p:txBody>
              <a:bodyPr/>
              <a:lstStyle/>
              <a:p>
                <a:endParaRPr lang="en-US" sz="1725"/>
              </a:p>
            </p:txBody>
          </p:sp>
          <p:sp>
            <p:nvSpPr>
              <p:cNvPr id="5300" name="Freeform 608"/>
              <p:cNvSpPr>
                <a:spLocks/>
              </p:cNvSpPr>
              <p:nvPr/>
            </p:nvSpPr>
            <p:spPr bwMode="auto">
              <a:xfrm>
                <a:off x="2054" y="2741"/>
                <a:ext cx="28" cy="65"/>
              </a:xfrm>
              <a:custGeom>
                <a:avLst/>
                <a:gdLst>
                  <a:gd name="T0" fmla="*/ 0 w 17"/>
                  <a:gd name="T1" fmla="*/ 23 h 40"/>
                  <a:gd name="T2" fmla="*/ 0 w 17"/>
                  <a:gd name="T3" fmla="*/ 34 h 40"/>
                  <a:gd name="T4" fmla="*/ 0 w 17"/>
                  <a:gd name="T5" fmla="*/ 44 h 40"/>
                  <a:gd name="T6" fmla="*/ 0 w 17"/>
                  <a:gd name="T7" fmla="*/ 54 h 40"/>
                  <a:gd name="T8" fmla="*/ 0 w 17"/>
                  <a:gd name="T9" fmla="*/ 65 h 40"/>
                  <a:gd name="T10" fmla="*/ 7 w 17"/>
                  <a:gd name="T11" fmla="*/ 54 h 40"/>
                  <a:gd name="T12" fmla="*/ 15 w 17"/>
                  <a:gd name="T13" fmla="*/ 47 h 40"/>
                  <a:gd name="T14" fmla="*/ 20 w 17"/>
                  <a:gd name="T15" fmla="*/ 39 h 40"/>
                  <a:gd name="T16" fmla="*/ 28 w 17"/>
                  <a:gd name="T17" fmla="*/ 28 h 40"/>
                  <a:gd name="T18" fmla="*/ 26 w 17"/>
                  <a:gd name="T19" fmla="*/ 23 h 40"/>
                  <a:gd name="T20" fmla="*/ 23 w 17"/>
                  <a:gd name="T21" fmla="*/ 16 h 40"/>
                  <a:gd name="T22" fmla="*/ 20 w 17"/>
                  <a:gd name="T23" fmla="*/ 8 h 40"/>
                  <a:gd name="T24" fmla="*/ 18 w 17"/>
                  <a:gd name="T25" fmla="*/ 0 h 40"/>
                  <a:gd name="T26" fmla="*/ 13 w 17"/>
                  <a:gd name="T27" fmla="*/ 5 h 40"/>
                  <a:gd name="T28" fmla="*/ 10 w 17"/>
                  <a:gd name="T29" fmla="*/ 10 h 40"/>
                  <a:gd name="T30" fmla="*/ 5 w 17"/>
                  <a:gd name="T31" fmla="*/ 18 h 40"/>
                  <a:gd name="T32" fmla="*/ 0 w 17"/>
                  <a:gd name="T33" fmla="*/ 2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40"/>
                  <a:gd name="T53" fmla="*/ 17 w 17"/>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40">
                    <a:moveTo>
                      <a:pt x="0" y="14"/>
                    </a:moveTo>
                    <a:lnTo>
                      <a:pt x="0" y="21"/>
                    </a:lnTo>
                    <a:lnTo>
                      <a:pt x="0" y="27"/>
                    </a:lnTo>
                    <a:lnTo>
                      <a:pt x="0" y="33"/>
                    </a:lnTo>
                    <a:lnTo>
                      <a:pt x="0" y="40"/>
                    </a:lnTo>
                    <a:lnTo>
                      <a:pt x="4" y="33"/>
                    </a:lnTo>
                    <a:lnTo>
                      <a:pt x="9" y="29"/>
                    </a:lnTo>
                    <a:lnTo>
                      <a:pt x="12" y="24"/>
                    </a:lnTo>
                    <a:lnTo>
                      <a:pt x="17" y="17"/>
                    </a:lnTo>
                    <a:lnTo>
                      <a:pt x="16" y="14"/>
                    </a:lnTo>
                    <a:lnTo>
                      <a:pt x="14" y="10"/>
                    </a:lnTo>
                    <a:lnTo>
                      <a:pt x="12" y="5"/>
                    </a:lnTo>
                    <a:lnTo>
                      <a:pt x="11" y="0"/>
                    </a:lnTo>
                    <a:lnTo>
                      <a:pt x="8"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301" name="Freeform 609"/>
              <p:cNvSpPr>
                <a:spLocks/>
              </p:cNvSpPr>
              <p:nvPr/>
            </p:nvSpPr>
            <p:spPr bwMode="auto">
              <a:xfrm>
                <a:off x="2012" y="2724"/>
                <a:ext cx="60" cy="43"/>
              </a:xfrm>
              <a:custGeom>
                <a:avLst/>
                <a:gdLst>
                  <a:gd name="T0" fmla="*/ 60 w 37"/>
                  <a:gd name="T1" fmla="*/ 17 h 26"/>
                  <a:gd name="T2" fmla="*/ 55 w 37"/>
                  <a:gd name="T3" fmla="*/ 22 h 26"/>
                  <a:gd name="T4" fmla="*/ 52 w 37"/>
                  <a:gd name="T5" fmla="*/ 30 h 26"/>
                  <a:gd name="T6" fmla="*/ 47 w 37"/>
                  <a:gd name="T7" fmla="*/ 38 h 26"/>
                  <a:gd name="T8" fmla="*/ 42 w 37"/>
                  <a:gd name="T9" fmla="*/ 43 h 26"/>
                  <a:gd name="T10" fmla="*/ 31 w 37"/>
                  <a:gd name="T11" fmla="*/ 38 h 26"/>
                  <a:gd name="T12" fmla="*/ 21 w 37"/>
                  <a:gd name="T13" fmla="*/ 35 h 26"/>
                  <a:gd name="T14" fmla="*/ 11 w 37"/>
                  <a:gd name="T15" fmla="*/ 30 h 26"/>
                  <a:gd name="T16" fmla="*/ 0 w 37"/>
                  <a:gd name="T17" fmla="*/ 26 h 26"/>
                  <a:gd name="T18" fmla="*/ 5 w 37"/>
                  <a:gd name="T19" fmla="*/ 22 h 26"/>
                  <a:gd name="T20" fmla="*/ 11 w 37"/>
                  <a:gd name="T21" fmla="*/ 13 h 26"/>
                  <a:gd name="T22" fmla="*/ 16 w 37"/>
                  <a:gd name="T23" fmla="*/ 7 h 26"/>
                  <a:gd name="T24" fmla="*/ 21 w 37"/>
                  <a:gd name="T25" fmla="*/ 0 h 26"/>
                  <a:gd name="T26" fmla="*/ 31 w 37"/>
                  <a:gd name="T27" fmla="*/ 3 h 26"/>
                  <a:gd name="T28" fmla="*/ 42 w 37"/>
                  <a:gd name="T29" fmla="*/ 8 h 26"/>
                  <a:gd name="T30" fmla="*/ 49 w 37"/>
                  <a:gd name="T31" fmla="*/ 12 h 26"/>
                  <a:gd name="T32" fmla="*/ 60 w 37"/>
                  <a:gd name="T33" fmla="*/ 1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6"/>
                  <a:gd name="T53" fmla="*/ 37 w 37"/>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6">
                    <a:moveTo>
                      <a:pt x="37" y="10"/>
                    </a:moveTo>
                    <a:lnTo>
                      <a:pt x="34" y="13"/>
                    </a:lnTo>
                    <a:lnTo>
                      <a:pt x="32" y="18"/>
                    </a:lnTo>
                    <a:lnTo>
                      <a:pt x="29" y="23"/>
                    </a:lnTo>
                    <a:lnTo>
                      <a:pt x="26" y="26"/>
                    </a:lnTo>
                    <a:lnTo>
                      <a:pt x="19" y="23"/>
                    </a:lnTo>
                    <a:lnTo>
                      <a:pt x="13" y="21"/>
                    </a:lnTo>
                    <a:lnTo>
                      <a:pt x="7" y="18"/>
                    </a:lnTo>
                    <a:lnTo>
                      <a:pt x="0" y="16"/>
                    </a:lnTo>
                    <a:lnTo>
                      <a:pt x="3" y="13"/>
                    </a:lnTo>
                    <a:lnTo>
                      <a:pt x="7" y="8"/>
                    </a:lnTo>
                    <a:lnTo>
                      <a:pt x="10" y="4"/>
                    </a:lnTo>
                    <a:lnTo>
                      <a:pt x="13" y="0"/>
                    </a:lnTo>
                    <a:lnTo>
                      <a:pt x="19" y="2"/>
                    </a:lnTo>
                    <a:lnTo>
                      <a:pt x="26" y="5"/>
                    </a:lnTo>
                    <a:lnTo>
                      <a:pt x="30" y="7"/>
                    </a:lnTo>
                    <a:lnTo>
                      <a:pt x="37" y="10"/>
                    </a:lnTo>
                    <a:close/>
                  </a:path>
                </a:pathLst>
              </a:custGeom>
              <a:solidFill>
                <a:srgbClr val="D1D8F4"/>
              </a:solidFill>
              <a:ln w="9525">
                <a:noFill/>
                <a:round/>
                <a:headEnd/>
                <a:tailEnd/>
              </a:ln>
            </p:spPr>
            <p:txBody>
              <a:bodyPr/>
              <a:lstStyle/>
              <a:p>
                <a:endParaRPr lang="en-US" sz="1725"/>
              </a:p>
            </p:txBody>
          </p:sp>
          <p:sp>
            <p:nvSpPr>
              <p:cNvPr id="5302" name="Freeform 610"/>
              <p:cNvSpPr>
                <a:spLocks/>
              </p:cNvSpPr>
              <p:nvPr/>
            </p:nvSpPr>
            <p:spPr bwMode="auto">
              <a:xfrm>
                <a:off x="2054" y="2744"/>
                <a:ext cx="103" cy="93"/>
              </a:xfrm>
              <a:custGeom>
                <a:avLst/>
                <a:gdLst>
                  <a:gd name="T0" fmla="*/ 90 w 63"/>
                  <a:gd name="T1" fmla="*/ 15 h 57"/>
                  <a:gd name="T2" fmla="*/ 93 w 63"/>
                  <a:gd name="T3" fmla="*/ 24 h 57"/>
                  <a:gd name="T4" fmla="*/ 98 w 63"/>
                  <a:gd name="T5" fmla="*/ 33 h 57"/>
                  <a:gd name="T6" fmla="*/ 101 w 63"/>
                  <a:gd name="T7" fmla="*/ 41 h 57"/>
                  <a:gd name="T8" fmla="*/ 103 w 63"/>
                  <a:gd name="T9" fmla="*/ 49 h 57"/>
                  <a:gd name="T10" fmla="*/ 95 w 63"/>
                  <a:gd name="T11" fmla="*/ 59 h 57"/>
                  <a:gd name="T12" fmla="*/ 88 w 63"/>
                  <a:gd name="T13" fmla="*/ 69 h 57"/>
                  <a:gd name="T14" fmla="*/ 77 w 63"/>
                  <a:gd name="T15" fmla="*/ 82 h 57"/>
                  <a:gd name="T16" fmla="*/ 70 w 63"/>
                  <a:gd name="T17" fmla="*/ 93 h 57"/>
                  <a:gd name="T18" fmla="*/ 51 w 63"/>
                  <a:gd name="T19" fmla="*/ 85 h 57"/>
                  <a:gd name="T20" fmla="*/ 36 w 63"/>
                  <a:gd name="T21" fmla="*/ 77 h 57"/>
                  <a:gd name="T22" fmla="*/ 18 w 63"/>
                  <a:gd name="T23" fmla="*/ 72 h 57"/>
                  <a:gd name="T24" fmla="*/ 0 w 63"/>
                  <a:gd name="T25" fmla="*/ 64 h 57"/>
                  <a:gd name="T26" fmla="*/ 5 w 63"/>
                  <a:gd name="T27" fmla="*/ 54 h 57"/>
                  <a:gd name="T28" fmla="*/ 13 w 63"/>
                  <a:gd name="T29" fmla="*/ 46 h 57"/>
                  <a:gd name="T30" fmla="*/ 18 w 63"/>
                  <a:gd name="T31" fmla="*/ 38 h 57"/>
                  <a:gd name="T32" fmla="*/ 23 w 63"/>
                  <a:gd name="T33" fmla="*/ 28 h 57"/>
                  <a:gd name="T34" fmla="*/ 28 w 63"/>
                  <a:gd name="T35" fmla="*/ 20 h 57"/>
                  <a:gd name="T36" fmla="*/ 33 w 63"/>
                  <a:gd name="T37" fmla="*/ 13 h 57"/>
                  <a:gd name="T38" fmla="*/ 38 w 63"/>
                  <a:gd name="T39" fmla="*/ 5 h 57"/>
                  <a:gd name="T40" fmla="*/ 44 w 63"/>
                  <a:gd name="T41" fmla="*/ 0 h 57"/>
                  <a:gd name="T42" fmla="*/ 57 w 63"/>
                  <a:gd name="T43" fmla="*/ 2 h 57"/>
                  <a:gd name="T44" fmla="*/ 67 w 63"/>
                  <a:gd name="T45" fmla="*/ 7 h 57"/>
                  <a:gd name="T46" fmla="*/ 80 w 63"/>
                  <a:gd name="T47" fmla="*/ 10 h 57"/>
                  <a:gd name="T48" fmla="*/ 90 w 63"/>
                  <a:gd name="T49" fmla="*/ 15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57"/>
                  <a:gd name="T77" fmla="*/ 63 w 63"/>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57">
                    <a:moveTo>
                      <a:pt x="55" y="9"/>
                    </a:moveTo>
                    <a:lnTo>
                      <a:pt x="57" y="15"/>
                    </a:lnTo>
                    <a:lnTo>
                      <a:pt x="60" y="20"/>
                    </a:lnTo>
                    <a:lnTo>
                      <a:pt x="62" y="25"/>
                    </a:lnTo>
                    <a:lnTo>
                      <a:pt x="63" y="30"/>
                    </a:lnTo>
                    <a:lnTo>
                      <a:pt x="58" y="36"/>
                    </a:lnTo>
                    <a:lnTo>
                      <a:pt x="54" y="42"/>
                    </a:lnTo>
                    <a:lnTo>
                      <a:pt x="47" y="50"/>
                    </a:lnTo>
                    <a:lnTo>
                      <a:pt x="43" y="57"/>
                    </a:lnTo>
                    <a:lnTo>
                      <a:pt x="31" y="52"/>
                    </a:lnTo>
                    <a:lnTo>
                      <a:pt x="22" y="47"/>
                    </a:lnTo>
                    <a:lnTo>
                      <a:pt x="11" y="44"/>
                    </a:lnTo>
                    <a:lnTo>
                      <a:pt x="0" y="39"/>
                    </a:lnTo>
                    <a:lnTo>
                      <a:pt x="3" y="33"/>
                    </a:lnTo>
                    <a:lnTo>
                      <a:pt x="8" y="28"/>
                    </a:lnTo>
                    <a:lnTo>
                      <a:pt x="11" y="23"/>
                    </a:lnTo>
                    <a:lnTo>
                      <a:pt x="14" y="17"/>
                    </a:lnTo>
                    <a:lnTo>
                      <a:pt x="17" y="12"/>
                    </a:lnTo>
                    <a:lnTo>
                      <a:pt x="20" y="8"/>
                    </a:lnTo>
                    <a:lnTo>
                      <a:pt x="23" y="3"/>
                    </a:lnTo>
                    <a:lnTo>
                      <a:pt x="27" y="0"/>
                    </a:lnTo>
                    <a:lnTo>
                      <a:pt x="35" y="1"/>
                    </a:lnTo>
                    <a:lnTo>
                      <a:pt x="41" y="4"/>
                    </a:lnTo>
                    <a:lnTo>
                      <a:pt x="49" y="6"/>
                    </a:lnTo>
                    <a:lnTo>
                      <a:pt x="55" y="9"/>
                    </a:lnTo>
                    <a:close/>
                  </a:path>
                </a:pathLst>
              </a:custGeom>
              <a:solidFill>
                <a:srgbClr val="000000"/>
              </a:solidFill>
              <a:ln w="9525">
                <a:noFill/>
                <a:round/>
                <a:headEnd/>
                <a:tailEnd/>
              </a:ln>
            </p:spPr>
            <p:txBody>
              <a:bodyPr/>
              <a:lstStyle/>
              <a:p>
                <a:endParaRPr lang="en-US" sz="1725"/>
              </a:p>
            </p:txBody>
          </p:sp>
          <p:sp>
            <p:nvSpPr>
              <p:cNvPr id="5303" name="Freeform 611"/>
              <p:cNvSpPr>
                <a:spLocks/>
              </p:cNvSpPr>
              <p:nvPr/>
            </p:nvSpPr>
            <p:spPr bwMode="auto">
              <a:xfrm>
                <a:off x="2064" y="2750"/>
                <a:ext cx="85" cy="79"/>
              </a:xfrm>
              <a:custGeom>
                <a:avLst/>
                <a:gdLst>
                  <a:gd name="T0" fmla="*/ 75 w 52"/>
                  <a:gd name="T1" fmla="*/ 13 h 48"/>
                  <a:gd name="T2" fmla="*/ 78 w 52"/>
                  <a:gd name="T3" fmla="*/ 21 h 48"/>
                  <a:gd name="T4" fmla="*/ 80 w 52"/>
                  <a:gd name="T5" fmla="*/ 30 h 48"/>
                  <a:gd name="T6" fmla="*/ 83 w 52"/>
                  <a:gd name="T7" fmla="*/ 38 h 48"/>
                  <a:gd name="T8" fmla="*/ 85 w 52"/>
                  <a:gd name="T9" fmla="*/ 43 h 48"/>
                  <a:gd name="T10" fmla="*/ 78 w 52"/>
                  <a:gd name="T11" fmla="*/ 53 h 48"/>
                  <a:gd name="T12" fmla="*/ 72 w 52"/>
                  <a:gd name="T13" fmla="*/ 61 h 48"/>
                  <a:gd name="T14" fmla="*/ 65 w 52"/>
                  <a:gd name="T15" fmla="*/ 69 h 48"/>
                  <a:gd name="T16" fmla="*/ 57 w 52"/>
                  <a:gd name="T17" fmla="*/ 79 h 48"/>
                  <a:gd name="T18" fmla="*/ 41 w 52"/>
                  <a:gd name="T19" fmla="*/ 74 h 48"/>
                  <a:gd name="T20" fmla="*/ 28 w 52"/>
                  <a:gd name="T21" fmla="*/ 66 h 48"/>
                  <a:gd name="T22" fmla="*/ 13 w 52"/>
                  <a:gd name="T23" fmla="*/ 61 h 48"/>
                  <a:gd name="T24" fmla="*/ 0 w 52"/>
                  <a:gd name="T25" fmla="*/ 56 h 48"/>
                  <a:gd name="T26" fmla="*/ 5 w 52"/>
                  <a:gd name="T27" fmla="*/ 48 h 48"/>
                  <a:gd name="T28" fmla="*/ 8 w 52"/>
                  <a:gd name="T29" fmla="*/ 40 h 48"/>
                  <a:gd name="T30" fmla="*/ 13 w 52"/>
                  <a:gd name="T31" fmla="*/ 31 h 48"/>
                  <a:gd name="T32" fmla="*/ 16 w 52"/>
                  <a:gd name="T33" fmla="*/ 25 h 48"/>
                  <a:gd name="T34" fmla="*/ 21 w 52"/>
                  <a:gd name="T35" fmla="*/ 18 h 48"/>
                  <a:gd name="T36" fmla="*/ 26 w 52"/>
                  <a:gd name="T37" fmla="*/ 12 h 48"/>
                  <a:gd name="T38" fmla="*/ 31 w 52"/>
                  <a:gd name="T39" fmla="*/ 7 h 48"/>
                  <a:gd name="T40" fmla="*/ 36 w 52"/>
                  <a:gd name="T41" fmla="*/ 0 h 48"/>
                  <a:gd name="T42" fmla="*/ 47 w 52"/>
                  <a:gd name="T43" fmla="*/ 3 h 48"/>
                  <a:gd name="T44" fmla="*/ 57 w 52"/>
                  <a:gd name="T45" fmla="*/ 7 h 48"/>
                  <a:gd name="T46" fmla="*/ 65 w 52"/>
                  <a:gd name="T47" fmla="*/ 12 h 48"/>
                  <a:gd name="T48" fmla="*/ 75 w 52"/>
                  <a:gd name="T49" fmla="*/ 13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8"/>
                  <a:gd name="T77" fmla="*/ 52 w 52"/>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8">
                    <a:moveTo>
                      <a:pt x="46" y="8"/>
                    </a:moveTo>
                    <a:lnTo>
                      <a:pt x="48" y="13"/>
                    </a:lnTo>
                    <a:lnTo>
                      <a:pt x="49" y="18"/>
                    </a:lnTo>
                    <a:lnTo>
                      <a:pt x="51" y="23"/>
                    </a:lnTo>
                    <a:lnTo>
                      <a:pt x="52" y="26"/>
                    </a:lnTo>
                    <a:lnTo>
                      <a:pt x="48" y="32"/>
                    </a:lnTo>
                    <a:lnTo>
                      <a:pt x="44" y="37"/>
                    </a:lnTo>
                    <a:lnTo>
                      <a:pt x="40" y="42"/>
                    </a:lnTo>
                    <a:lnTo>
                      <a:pt x="35" y="48"/>
                    </a:lnTo>
                    <a:lnTo>
                      <a:pt x="25" y="45"/>
                    </a:lnTo>
                    <a:lnTo>
                      <a:pt x="17" y="40"/>
                    </a:lnTo>
                    <a:lnTo>
                      <a:pt x="8" y="37"/>
                    </a:lnTo>
                    <a:lnTo>
                      <a:pt x="0" y="34"/>
                    </a:lnTo>
                    <a:lnTo>
                      <a:pt x="3" y="29"/>
                    </a:lnTo>
                    <a:lnTo>
                      <a:pt x="5" y="24"/>
                    </a:lnTo>
                    <a:lnTo>
                      <a:pt x="8" y="19"/>
                    </a:lnTo>
                    <a:lnTo>
                      <a:pt x="10" y="15"/>
                    </a:lnTo>
                    <a:lnTo>
                      <a:pt x="13" y="11"/>
                    </a:lnTo>
                    <a:lnTo>
                      <a:pt x="16" y="7"/>
                    </a:lnTo>
                    <a:lnTo>
                      <a:pt x="19" y="4"/>
                    </a:lnTo>
                    <a:lnTo>
                      <a:pt x="22" y="0"/>
                    </a:lnTo>
                    <a:lnTo>
                      <a:pt x="29" y="2"/>
                    </a:lnTo>
                    <a:lnTo>
                      <a:pt x="35" y="4"/>
                    </a:lnTo>
                    <a:lnTo>
                      <a:pt x="40" y="7"/>
                    </a:lnTo>
                    <a:lnTo>
                      <a:pt x="46" y="8"/>
                    </a:lnTo>
                    <a:close/>
                  </a:path>
                </a:pathLst>
              </a:custGeom>
              <a:solidFill>
                <a:srgbClr val="AFBCED"/>
              </a:solidFill>
              <a:ln w="9525">
                <a:noFill/>
                <a:round/>
                <a:headEnd/>
                <a:tailEnd/>
              </a:ln>
            </p:spPr>
            <p:txBody>
              <a:bodyPr/>
              <a:lstStyle/>
              <a:p>
                <a:endParaRPr lang="en-US" sz="1725"/>
              </a:p>
            </p:txBody>
          </p:sp>
          <p:sp>
            <p:nvSpPr>
              <p:cNvPr id="5304" name="Freeform 612"/>
              <p:cNvSpPr>
                <a:spLocks/>
              </p:cNvSpPr>
              <p:nvPr/>
            </p:nvSpPr>
            <p:spPr bwMode="auto">
              <a:xfrm>
                <a:off x="2121" y="2763"/>
                <a:ext cx="28" cy="66"/>
              </a:xfrm>
              <a:custGeom>
                <a:avLst/>
                <a:gdLst>
                  <a:gd name="T0" fmla="*/ 0 w 17"/>
                  <a:gd name="T1" fmla="*/ 25 h 40"/>
                  <a:gd name="T2" fmla="*/ 0 w 17"/>
                  <a:gd name="T3" fmla="*/ 35 h 40"/>
                  <a:gd name="T4" fmla="*/ 0 w 17"/>
                  <a:gd name="T5" fmla="*/ 45 h 40"/>
                  <a:gd name="T6" fmla="*/ 0 w 17"/>
                  <a:gd name="T7" fmla="*/ 56 h 40"/>
                  <a:gd name="T8" fmla="*/ 0 w 17"/>
                  <a:gd name="T9" fmla="*/ 66 h 40"/>
                  <a:gd name="T10" fmla="*/ 8 w 17"/>
                  <a:gd name="T11" fmla="*/ 56 h 40"/>
                  <a:gd name="T12" fmla="*/ 15 w 17"/>
                  <a:gd name="T13" fmla="*/ 48 h 40"/>
                  <a:gd name="T14" fmla="*/ 21 w 17"/>
                  <a:gd name="T15" fmla="*/ 40 h 40"/>
                  <a:gd name="T16" fmla="*/ 28 w 17"/>
                  <a:gd name="T17" fmla="*/ 30 h 40"/>
                  <a:gd name="T18" fmla="*/ 26 w 17"/>
                  <a:gd name="T19" fmla="*/ 25 h 40"/>
                  <a:gd name="T20" fmla="*/ 23 w 17"/>
                  <a:gd name="T21" fmla="*/ 17 h 40"/>
                  <a:gd name="T22" fmla="*/ 21 w 17"/>
                  <a:gd name="T23" fmla="*/ 8 h 40"/>
                  <a:gd name="T24" fmla="*/ 18 w 17"/>
                  <a:gd name="T25" fmla="*/ 0 h 40"/>
                  <a:gd name="T26" fmla="*/ 13 w 17"/>
                  <a:gd name="T27" fmla="*/ 5 h 40"/>
                  <a:gd name="T28" fmla="*/ 10 w 17"/>
                  <a:gd name="T29" fmla="*/ 12 h 40"/>
                  <a:gd name="T30" fmla="*/ 5 w 17"/>
                  <a:gd name="T31" fmla="*/ 18 h 40"/>
                  <a:gd name="T32" fmla="*/ 0 w 17"/>
                  <a:gd name="T33" fmla="*/ 2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40"/>
                  <a:gd name="T53" fmla="*/ 17 w 17"/>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40">
                    <a:moveTo>
                      <a:pt x="0" y="15"/>
                    </a:moveTo>
                    <a:lnTo>
                      <a:pt x="0" y="21"/>
                    </a:lnTo>
                    <a:lnTo>
                      <a:pt x="0" y="27"/>
                    </a:lnTo>
                    <a:lnTo>
                      <a:pt x="0" y="34"/>
                    </a:lnTo>
                    <a:lnTo>
                      <a:pt x="0" y="40"/>
                    </a:lnTo>
                    <a:lnTo>
                      <a:pt x="5" y="34"/>
                    </a:lnTo>
                    <a:lnTo>
                      <a:pt x="9" y="29"/>
                    </a:lnTo>
                    <a:lnTo>
                      <a:pt x="13" y="24"/>
                    </a:lnTo>
                    <a:lnTo>
                      <a:pt x="17" y="18"/>
                    </a:lnTo>
                    <a:lnTo>
                      <a:pt x="16" y="15"/>
                    </a:lnTo>
                    <a:lnTo>
                      <a:pt x="14" y="10"/>
                    </a:lnTo>
                    <a:lnTo>
                      <a:pt x="13" y="5"/>
                    </a:lnTo>
                    <a:lnTo>
                      <a:pt x="11" y="0"/>
                    </a:lnTo>
                    <a:lnTo>
                      <a:pt x="8" y="3"/>
                    </a:lnTo>
                    <a:lnTo>
                      <a:pt x="6" y="7"/>
                    </a:lnTo>
                    <a:lnTo>
                      <a:pt x="3" y="11"/>
                    </a:lnTo>
                    <a:lnTo>
                      <a:pt x="0" y="15"/>
                    </a:lnTo>
                    <a:close/>
                  </a:path>
                </a:pathLst>
              </a:custGeom>
              <a:solidFill>
                <a:srgbClr val="7AAAEA"/>
              </a:solidFill>
              <a:ln w="9525">
                <a:noFill/>
                <a:round/>
                <a:headEnd/>
                <a:tailEnd/>
              </a:ln>
            </p:spPr>
            <p:txBody>
              <a:bodyPr/>
              <a:lstStyle/>
              <a:p>
                <a:endParaRPr lang="en-US" sz="1725"/>
              </a:p>
            </p:txBody>
          </p:sp>
          <p:sp>
            <p:nvSpPr>
              <p:cNvPr id="5305" name="Freeform 613"/>
              <p:cNvSpPr>
                <a:spLocks/>
              </p:cNvSpPr>
              <p:nvPr/>
            </p:nvSpPr>
            <p:spPr bwMode="auto">
              <a:xfrm>
                <a:off x="2080" y="2749"/>
                <a:ext cx="59" cy="41"/>
              </a:xfrm>
              <a:custGeom>
                <a:avLst/>
                <a:gdLst>
                  <a:gd name="T0" fmla="*/ 59 w 36"/>
                  <a:gd name="T1" fmla="*/ 15 h 25"/>
                  <a:gd name="T2" fmla="*/ 54 w 36"/>
                  <a:gd name="T3" fmla="*/ 20 h 25"/>
                  <a:gd name="T4" fmla="*/ 51 w 36"/>
                  <a:gd name="T5" fmla="*/ 28 h 25"/>
                  <a:gd name="T6" fmla="*/ 46 w 36"/>
                  <a:gd name="T7" fmla="*/ 36 h 25"/>
                  <a:gd name="T8" fmla="*/ 41 w 36"/>
                  <a:gd name="T9" fmla="*/ 41 h 25"/>
                  <a:gd name="T10" fmla="*/ 31 w 36"/>
                  <a:gd name="T11" fmla="*/ 36 h 25"/>
                  <a:gd name="T12" fmla="*/ 20 w 36"/>
                  <a:gd name="T13" fmla="*/ 33 h 25"/>
                  <a:gd name="T14" fmla="*/ 10 w 36"/>
                  <a:gd name="T15" fmla="*/ 28 h 25"/>
                  <a:gd name="T16" fmla="*/ 0 w 36"/>
                  <a:gd name="T17" fmla="*/ 26 h 25"/>
                  <a:gd name="T18" fmla="*/ 5 w 36"/>
                  <a:gd name="T19" fmla="*/ 20 h 25"/>
                  <a:gd name="T20" fmla="*/ 10 w 36"/>
                  <a:gd name="T21" fmla="*/ 13 h 25"/>
                  <a:gd name="T22" fmla="*/ 15 w 36"/>
                  <a:gd name="T23" fmla="*/ 8 h 25"/>
                  <a:gd name="T24" fmla="*/ 20 w 36"/>
                  <a:gd name="T25" fmla="*/ 0 h 25"/>
                  <a:gd name="T26" fmla="*/ 31 w 36"/>
                  <a:gd name="T27" fmla="*/ 2 h 25"/>
                  <a:gd name="T28" fmla="*/ 41 w 36"/>
                  <a:gd name="T29" fmla="*/ 8 h 25"/>
                  <a:gd name="T30" fmla="*/ 49 w 36"/>
                  <a:gd name="T31" fmla="*/ 10 h 25"/>
                  <a:gd name="T32" fmla="*/ 59 w 36"/>
                  <a:gd name="T33" fmla="*/ 1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5"/>
                  <a:gd name="T53" fmla="*/ 36 w 36"/>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5">
                    <a:moveTo>
                      <a:pt x="36" y="9"/>
                    </a:moveTo>
                    <a:lnTo>
                      <a:pt x="33" y="12"/>
                    </a:lnTo>
                    <a:lnTo>
                      <a:pt x="31" y="17"/>
                    </a:lnTo>
                    <a:lnTo>
                      <a:pt x="28" y="22"/>
                    </a:lnTo>
                    <a:lnTo>
                      <a:pt x="25" y="25"/>
                    </a:lnTo>
                    <a:lnTo>
                      <a:pt x="19" y="22"/>
                    </a:lnTo>
                    <a:lnTo>
                      <a:pt x="12" y="20"/>
                    </a:lnTo>
                    <a:lnTo>
                      <a:pt x="6" y="17"/>
                    </a:lnTo>
                    <a:lnTo>
                      <a:pt x="0" y="16"/>
                    </a:lnTo>
                    <a:lnTo>
                      <a:pt x="3" y="12"/>
                    </a:lnTo>
                    <a:lnTo>
                      <a:pt x="6" y="8"/>
                    </a:lnTo>
                    <a:lnTo>
                      <a:pt x="9" y="5"/>
                    </a:lnTo>
                    <a:lnTo>
                      <a:pt x="12" y="0"/>
                    </a:lnTo>
                    <a:lnTo>
                      <a:pt x="19" y="1"/>
                    </a:lnTo>
                    <a:lnTo>
                      <a:pt x="25" y="5"/>
                    </a:lnTo>
                    <a:lnTo>
                      <a:pt x="30" y="6"/>
                    </a:lnTo>
                    <a:lnTo>
                      <a:pt x="36" y="9"/>
                    </a:lnTo>
                    <a:close/>
                  </a:path>
                </a:pathLst>
              </a:custGeom>
              <a:solidFill>
                <a:srgbClr val="D1D8F4"/>
              </a:solidFill>
              <a:ln w="9525">
                <a:noFill/>
                <a:round/>
                <a:headEnd/>
                <a:tailEnd/>
              </a:ln>
            </p:spPr>
            <p:txBody>
              <a:bodyPr/>
              <a:lstStyle/>
              <a:p>
                <a:endParaRPr lang="en-US" sz="1725"/>
              </a:p>
            </p:txBody>
          </p:sp>
          <p:sp>
            <p:nvSpPr>
              <p:cNvPr id="5306" name="Freeform 614"/>
              <p:cNvSpPr>
                <a:spLocks/>
              </p:cNvSpPr>
              <p:nvPr/>
            </p:nvSpPr>
            <p:spPr bwMode="auto">
              <a:xfrm>
                <a:off x="2121" y="2767"/>
                <a:ext cx="105" cy="93"/>
              </a:xfrm>
              <a:custGeom>
                <a:avLst/>
                <a:gdLst>
                  <a:gd name="T0" fmla="*/ 92 w 64"/>
                  <a:gd name="T1" fmla="*/ 15 h 57"/>
                  <a:gd name="T2" fmla="*/ 94 w 64"/>
                  <a:gd name="T3" fmla="*/ 26 h 57"/>
                  <a:gd name="T4" fmla="*/ 98 w 64"/>
                  <a:gd name="T5" fmla="*/ 34 h 57"/>
                  <a:gd name="T6" fmla="*/ 102 w 64"/>
                  <a:gd name="T7" fmla="*/ 41 h 57"/>
                  <a:gd name="T8" fmla="*/ 105 w 64"/>
                  <a:gd name="T9" fmla="*/ 49 h 57"/>
                  <a:gd name="T10" fmla="*/ 97 w 64"/>
                  <a:gd name="T11" fmla="*/ 59 h 57"/>
                  <a:gd name="T12" fmla="*/ 89 w 64"/>
                  <a:gd name="T13" fmla="*/ 70 h 57"/>
                  <a:gd name="T14" fmla="*/ 80 w 64"/>
                  <a:gd name="T15" fmla="*/ 83 h 57"/>
                  <a:gd name="T16" fmla="*/ 71 w 64"/>
                  <a:gd name="T17" fmla="*/ 93 h 57"/>
                  <a:gd name="T18" fmla="*/ 53 w 64"/>
                  <a:gd name="T19" fmla="*/ 85 h 57"/>
                  <a:gd name="T20" fmla="*/ 36 w 64"/>
                  <a:gd name="T21" fmla="*/ 80 h 57"/>
                  <a:gd name="T22" fmla="*/ 18 w 64"/>
                  <a:gd name="T23" fmla="*/ 72 h 57"/>
                  <a:gd name="T24" fmla="*/ 0 w 64"/>
                  <a:gd name="T25" fmla="*/ 67 h 57"/>
                  <a:gd name="T26" fmla="*/ 5 w 64"/>
                  <a:gd name="T27" fmla="*/ 57 h 57"/>
                  <a:gd name="T28" fmla="*/ 13 w 64"/>
                  <a:gd name="T29" fmla="*/ 46 h 57"/>
                  <a:gd name="T30" fmla="*/ 18 w 64"/>
                  <a:gd name="T31" fmla="*/ 39 h 57"/>
                  <a:gd name="T32" fmla="*/ 23 w 64"/>
                  <a:gd name="T33" fmla="*/ 28 h 57"/>
                  <a:gd name="T34" fmla="*/ 28 w 64"/>
                  <a:gd name="T35" fmla="*/ 21 h 57"/>
                  <a:gd name="T36" fmla="*/ 34 w 64"/>
                  <a:gd name="T37" fmla="*/ 13 h 57"/>
                  <a:gd name="T38" fmla="*/ 39 w 64"/>
                  <a:gd name="T39" fmla="*/ 5 h 57"/>
                  <a:gd name="T40" fmla="*/ 44 w 64"/>
                  <a:gd name="T41" fmla="*/ 0 h 57"/>
                  <a:gd name="T42" fmla="*/ 57 w 64"/>
                  <a:gd name="T43" fmla="*/ 2 h 57"/>
                  <a:gd name="T44" fmla="*/ 67 w 64"/>
                  <a:gd name="T45" fmla="*/ 8 h 57"/>
                  <a:gd name="T46" fmla="*/ 80 w 64"/>
                  <a:gd name="T47" fmla="*/ 10 h 57"/>
                  <a:gd name="T48" fmla="*/ 92 w 64"/>
                  <a:gd name="T49" fmla="*/ 15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7"/>
                  <a:gd name="T77" fmla="*/ 64 w 64"/>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7">
                    <a:moveTo>
                      <a:pt x="56" y="9"/>
                    </a:moveTo>
                    <a:lnTo>
                      <a:pt x="57" y="16"/>
                    </a:lnTo>
                    <a:lnTo>
                      <a:pt x="60" y="21"/>
                    </a:lnTo>
                    <a:lnTo>
                      <a:pt x="62" y="25"/>
                    </a:lnTo>
                    <a:lnTo>
                      <a:pt x="64" y="30"/>
                    </a:lnTo>
                    <a:lnTo>
                      <a:pt x="59" y="36"/>
                    </a:lnTo>
                    <a:lnTo>
                      <a:pt x="54" y="43"/>
                    </a:lnTo>
                    <a:lnTo>
                      <a:pt x="49" y="51"/>
                    </a:lnTo>
                    <a:lnTo>
                      <a:pt x="43" y="57"/>
                    </a:lnTo>
                    <a:lnTo>
                      <a:pt x="32" y="52"/>
                    </a:lnTo>
                    <a:lnTo>
                      <a:pt x="22" y="49"/>
                    </a:lnTo>
                    <a:lnTo>
                      <a:pt x="11" y="44"/>
                    </a:lnTo>
                    <a:lnTo>
                      <a:pt x="0" y="41"/>
                    </a:lnTo>
                    <a:lnTo>
                      <a:pt x="3" y="35"/>
                    </a:lnTo>
                    <a:lnTo>
                      <a:pt x="8" y="28"/>
                    </a:lnTo>
                    <a:lnTo>
                      <a:pt x="11" y="24"/>
                    </a:lnTo>
                    <a:lnTo>
                      <a:pt x="14" y="17"/>
                    </a:lnTo>
                    <a:lnTo>
                      <a:pt x="17" y="13"/>
                    </a:lnTo>
                    <a:lnTo>
                      <a:pt x="21" y="8"/>
                    </a:lnTo>
                    <a:lnTo>
                      <a:pt x="24" y="3"/>
                    </a:lnTo>
                    <a:lnTo>
                      <a:pt x="27" y="0"/>
                    </a:lnTo>
                    <a:lnTo>
                      <a:pt x="35" y="1"/>
                    </a:lnTo>
                    <a:lnTo>
                      <a:pt x="41" y="5"/>
                    </a:lnTo>
                    <a:lnTo>
                      <a:pt x="49" y="6"/>
                    </a:lnTo>
                    <a:lnTo>
                      <a:pt x="56" y="9"/>
                    </a:lnTo>
                    <a:close/>
                  </a:path>
                </a:pathLst>
              </a:custGeom>
              <a:solidFill>
                <a:srgbClr val="000000"/>
              </a:solidFill>
              <a:ln w="9525">
                <a:noFill/>
                <a:round/>
                <a:headEnd/>
                <a:tailEnd/>
              </a:ln>
            </p:spPr>
            <p:txBody>
              <a:bodyPr/>
              <a:lstStyle/>
              <a:p>
                <a:endParaRPr lang="en-US" sz="1725"/>
              </a:p>
            </p:txBody>
          </p:sp>
          <p:sp>
            <p:nvSpPr>
              <p:cNvPr id="5307" name="Freeform 615"/>
              <p:cNvSpPr>
                <a:spLocks/>
              </p:cNvSpPr>
              <p:nvPr/>
            </p:nvSpPr>
            <p:spPr bwMode="auto">
              <a:xfrm>
                <a:off x="2131" y="2775"/>
                <a:ext cx="87" cy="77"/>
              </a:xfrm>
              <a:custGeom>
                <a:avLst/>
                <a:gdLst>
                  <a:gd name="T0" fmla="*/ 76 w 53"/>
                  <a:gd name="T1" fmla="*/ 13 h 47"/>
                  <a:gd name="T2" fmla="*/ 79 w 53"/>
                  <a:gd name="T3" fmla="*/ 20 h 47"/>
                  <a:gd name="T4" fmla="*/ 82 w 53"/>
                  <a:gd name="T5" fmla="*/ 28 h 47"/>
                  <a:gd name="T6" fmla="*/ 84 w 53"/>
                  <a:gd name="T7" fmla="*/ 36 h 47"/>
                  <a:gd name="T8" fmla="*/ 87 w 53"/>
                  <a:gd name="T9" fmla="*/ 44 h 47"/>
                  <a:gd name="T10" fmla="*/ 79 w 53"/>
                  <a:gd name="T11" fmla="*/ 51 h 47"/>
                  <a:gd name="T12" fmla="*/ 74 w 53"/>
                  <a:gd name="T13" fmla="*/ 59 h 47"/>
                  <a:gd name="T14" fmla="*/ 66 w 53"/>
                  <a:gd name="T15" fmla="*/ 67 h 47"/>
                  <a:gd name="T16" fmla="*/ 61 w 53"/>
                  <a:gd name="T17" fmla="*/ 77 h 47"/>
                  <a:gd name="T18" fmla="*/ 44 w 53"/>
                  <a:gd name="T19" fmla="*/ 72 h 47"/>
                  <a:gd name="T20" fmla="*/ 30 w 53"/>
                  <a:gd name="T21" fmla="*/ 64 h 47"/>
                  <a:gd name="T22" fmla="*/ 13 w 53"/>
                  <a:gd name="T23" fmla="*/ 59 h 47"/>
                  <a:gd name="T24" fmla="*/ 0 w 53"/>
                  <a:gd name="T25" fmla="*/ 54 h 47"/>
                  <a:gd name="T26" fmla="*/ 5 w 53"/>
                  <a:gd name="T27" fmla="*/ 46 h 47"/>
                  <a:gd name="T28" fmla="*/ 8 w 53"/>
                  <a:gd name="T29" fmla="*/ 38 h 47"/>
                  <a:gd name="T30" fmla="*/ 13 w 53"/>
                  <a:gd name="T31" fmla="*/ 31 h 47"/>
                  <a:gd name="T32" fmla="*/ 16 w 53"/>
                  <a:gd name="T33" fmla="*/ 23 h 47"/>
                  <a:gd name="T34" fmla="*/ 21 w 53"/>
                  <a:gd name="T35" fmla="*/ 18 h 47"/>
                  <a:gd name="T36" fmla="*/ 26 w 53"/>
                  <a:gd name="T37" fmla="*/ 10 h 47"/>
                  <a:gd name="T38" fmla="*/ 31 w 53"/>
                  <a:gd name="T39" fmla="*/ 5 h 47"/>
                  <a:gd name="T40" fmla="*/ 38 w 53"/>
                  <a:gd name="T41" fmla="*/ 0 h 47"/>
                  <a:gd name="T42" fmla="*/ 48 w 53"/>
                  <a:gd name="T43" fmla="*/ 2 h 47"/>
                  <a:gd name="T44" fmla="*/ 57 w 53"/>
                  <a:gd name="T45" fmla="*/ 5 h 47"/>
                  <a:gd name="T46" fmla="*/ 66 w 53"/>
                  <a:gd name="T47" fmla="*/ 10 h 47"/>
                  <a:gd name="T48" fmla="*/ 76 w 53"/>
                  <a:gd name="T49" fmla="*/ 13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47"/>
                  <a:gd name="T77" fmla="*/ 53 w 53"/>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47">
                    <a:moveTo>
                      <a:pt x="46" y="8"/>
                    </a:moveTo>
                    <a:lnTo>
                      <a:pt x="48" y="12"/>
                    </a:lnTo>
                    <a:lnTo>
                      <a:pt x="50" y="17"/>
                    </a:lnTo>
                    <a:lnTo>
                      <a:pt x="51" y="22"/>
                    </a:lnTo>
                    <a:lnTo>
                      <a:pt x="53" y="27"/>
                    </a:lnTo>
                    <a:lnTo>
                      <a:pt x="48" y="31"/>
                    </a:lnTo>
                    <a:lnTo>
                      <a:pt x="45" y="36"/>
                    </a:lnTo>
                    <a:lnTo>
                      <a:pt x="40" y="41"/>
                    </a:lnTo>
                    <a:lnTo>
                      <a:pt x="37" y="47"/>
                    </a:lnTo>
                    <a:lnTo>
                      <a:pt x="27" y="44"/>
                    </a:lnTo>
                    <a:lnTo>
                      <a:pt x="18" y="39"/>
                    </a:lnTo>
                    <a:lnTo>
                      <a:pt x="8" y="36"/>
                    </a:lnTo>
                    <a:lnTo>
                      <a:pt x="0" y="33"/>
                    </a:lnTo>
                    <a:lnTo>
                      <a:pt x="3" y="28"/>
                    </a:lnTo>
                    <a:lnTo>
                      <a:pt x="5" y="23"/>
                    </a:lnTo>
                    <a:lnTo>
                      <a:pt x="8" y="19"/>
                    </a:lnTo>
                    <a:lnTo>
                      <a:pt x="10" y="14"/>
                    </a:lnTo>
                    <a:lnTo>
                      <a:pt x="13" y="11"/>
                    </a:lnTo>
                    <a:lnTo>
                      <a:pt x="16" y="6"/>
                    </a:lnTo>
                    <a:lnTo>
                      <a:pt x="19" y="3"/>
                    </a:lnTo>
                    <a:lnTo>
                      <a:pt x="23" y="0"/>
                    </a:lnTo>
                    <a:lnTo>
                      <a:pt x="29" y="1"/>
                    </a:lnTo>
                    <a:lnTo>
                      <a:pt x="35" y="3"/>
                    </a:lnTo>
                    <a:lnTo>
                      <a:pt x="40" y="6"/>
                    </a:lnTo>
                    <a:lnTo>
                      <a:pt x="46" y="8"/>
                    </a:lnTo>
                    <a:close/>
                  </a:path>
                </a:pathLst>
              </a:custGeom>
              <a:solidFill>
                <a:srgbClr val="AFBCED"/>
              </a:solidFill>
              <a:ln w="9525">
                <a:noFill/>
                <a:round/>
                <a:headEnd/>
                <a:tailEnd/>
              </a:ln>
            </p:spPr>
            <p:txBody>
              <a:bodyPr/>
              <a:lstStyle/>
              <a:p>
                <a:endParaRPr lang="en-US" sz="1725"/>
              </a:p>
            </p:txBody>
          </p:sp>
          <p:sp>
            <p:nvSpPr>
              <p:cNvPr id="5308" name="Freeform 616"/>
              <p:cNvSpPr>
                <a:spLocks/>
              </p:cNvSpPr>
              <p:nvPr/>
            </p:nvSpPr>
            <p:spPr bwMode="auto">
              <a:xfrm>
                <a:off x="2188" y="2788"/>
                <a:ext cx="30" cy="64"/>
              </a:xfrm>
              <a:custGeom>
                <a:avLst/>
                <a:gdLst>
                  <a:gd name="T0" fmla="*/ 0 w 18"/>
                  <a:gd name="T1" fmla="*/ 23 h 39"/>
                  <a:gd name="T2" fmla="*/ 0 w 18"/>
                  <a:gd name="T3" fmla="*/ 33 h 39"/>
                  <a:gd name="T4" fmla="*/ 0 w 18"/>
                  <a:gd name="T5" fmla="*/ 44 h 39"/>
                  <a:gd name="T6" fmla="*/ 0 w 18"/>
                  <a:gd name="T7" fmla="*/ 54 h 39"/>
                  <a:gd name="T8" fmla="*/ 3 w 18"/>
                  <a:gd name="T9" fmla="*/ 64 h 39"/>
                  <a:gd name="T10" fmla="*/ 8 w 18"/>
                  <a:gd name="T11" fmla="*/ 54 h 39"/>
                  <a:gd name="T12" fmla="*/ 17 w 18"/>
                  <a:gd name="T13" fmla="*/ 46 h 39"/>
                  <a:gd name="T14" fmla="*/ 22 w 18"/>
                  <a:gd name="T15" fmla="*/ 38 h 39"/>
                  <a:gd name="T16" fmla="*/ 30 w 18"/>
                  <a:gd name="T17" fmla="*/ 31 h 39"/>
                  <a:gd name="T18" fmla="*/ 27 w 18"/>
                  <a:gd name="T19" fmla="*/ 23 h 39"/>
                  <a:gd name="T20" fmla="*/ 25 w 18"/>
                  <a:gd name="T21" fmla="*/ 15 h 39"/>
                  <a:gd name="T22" fmla="*/ 22 w 18"/>
                  <a:gd name="T23" fmla="*/ 7 h 39"/>
                  <a:gd name="T24" fmla="*/ 18 w 18"/>
                  <a:gd name="T25" fmla="*/ 0 h 39"/>
                  <a:gd name="T26" fmla="*/ 13 w 18"/>
                  <a:gd name="T27" fmla="*/ 5 h 39"/>
                  <a:gd name="T28" fmla="*/ 12 w 18"/>
                  <a:gd name="T29" fmla="*/ 10 h 39"/>
                  <a:gd name="T30" fmla="*/ 5 w 18"/>
                  <a:gd name="T31" fmla="*/ 18 h 39"/>
                  <a:gd name="T32" fmla="*/ 0 w 18"/>
                  <a:gd name="T33" fmla="*/ 23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9"/>
                  <a:gd name="T53" fmla="*/ 18 w 18"/>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9">
                    <a:moveTo>
                      <a:pt x="0" y="14"/>
                    </a:moveTo>
                    <a:lnTo>
                      <a:pt x="0" y="20"/>
                    </a:lnTo>
                    <a:lnTo>
                      <a:pt x="0" y="27"/>
                    </a:lnTo>
                    <a:lnTo>
                      <a:pt x="0" y="33"/>
                    </a:lnTo>
                    <a:lnTo>
                      <a:pt x="2" y="39"/>
                    </a:lnTo>
                    <a:lnTo>
                      <a:pt x="5" y="33"/>
                    </a:lnTo>
                    <a:lnTo>
                      <a:pt x="10" y="28"/>
                    </a:lnTo>
                    <a:lnTo>
                      <a:pt x="13" y="23"/>
                    </a:lnTo>
                    <a:lnTo>
                      <a:pt x="18" y="19"/>
                    </a:lnTo>
                    <a:lnTo>
                      <a:pt x="16" y="14"/>
                    </a:lnTo>
                    <a:lnTo>
                      <a:pt x="15" y="9"/>
                    </a:lnTo>
                    <a:lnTo>
                      <a:pt x="13" y="4"/>
                    </a:lnTo>
                    <a:lnTo>
                      <a:pt x="11" y="0"/>
                    </a:lnTo>
                    <a:lnTo>
                      <a:pt x="8" y="3"/>
                    </a:lnTo>
                    <a:lnTo>
                      <a:pt x="7" y="6"/>
                    </a:lnTo>
                    <a:lnTo>
                      <a:pt x="3" y="11"/>
                    </a:lnTo>
                    <a:lnTo>
                      <a:pt x="0" y="14"/>
                    </a:lnTo>
                    <a:close/>
                  </a:path>
                </a:pathLst>
              </a:custGeom>
              <a:solidFill>
                <a:srgbClr val="7AAAEA"/>
              </a:solidFill>
              <a:ln w="9525">
                <a:noFill/>
                <a:round/>
                <a:headEnd/>
                <a:tailEnd/>
              </a:ln>
            </p:spPr>
            <p:txBody>
              <a:bodyPr/>
              <a:lstStyle/>
              <a:p>
                <a:endParaRPr lang="en-US" sz="1725"/>
              </a:p>
            </p:txBody>
          </p:sp>
          <p:sp>
            <p:nvSpPr>
              <p:cNvPr id="5309" name="Freeform 617"/>
              <p:cNvSpPr>
                <a:spLocks/>
              </p:cNvSpPr>
              <p:nvPr/>
            </p:nvSpPr>
            <p:spPr bwMode="auto">
              <a:xfrm>
                <a:off x="2147" y="2772"/>
                <a:ext cx="59" cy="40"/>
              </a:xfrm>
              <a:custGeom>
                <a:avLst/>
                <a:gdLst>
                  <a:gd name="T0" fmla="*/ 59 w 36"/>
                  <a:gd name="T1" fmla="*/ 16 h 25"/>
                  <a:gd name="T2" fmla="*/ 54 w 36"/>
                  <a:gd name="T3" fmla="*/ 22 h 25"/>
                  <a:gd name="T4" fmla="*/ 52 w 36"/>
                  <a:gd name="T5" fmla="*/ 29 h 25"/>
                  <a:gd name="T6" fmla="*/ 46 w 36"/>
                  <a:gd name="T7" fmla="*/ 35 h 25"/>
                  <a:gd name="T8" fmla="*/ 41 w 36"/>
                  <a:gd name="T9" fmla="*/ 40 h 25"/>
                  <a:gd name="T10" fmla="*/ 31 w 36"/>
                  <a:gd name="T11" fmla="*/ 35 h 25"/>
                  <a:gd name="T12" fmla="*/ 21 w 36"/>
                  <a:gd name="T13" fmla="*/ 34 h 25"/>
                  <a:gd name="T14" fmla="*/ 10 w 36"/>
                  <a:gd name="T15" fmla="*/ 29 h 25"/>
                  <a:gd name="T16" fmla="*/ 0 w 36"/>
                  <a:gd name="T17" fmla="*/ 26 h 25"/>
                  <a:gd name="T18" fmla="*/ 5 w 36"/>
                  <a:gd name="T19" fmla="*/ 21 h 25"/>
                  <a:gd name="T20" fmla="*/ 10 w 36"/>
                  <a:gd name="T21" fmla="*/ 13 h 25"/>
                  <a:gd name="T22" fmla="*/ 15 w 36"/>
                  <a:gd name="T23" fmla="*/ 8 h 25"/>
                  <a:gd name="T24" fmla="*/ 21 w 36"/>
                  <a:gd name="T25" fmla="*/ 0 h 25"/>
                  <a:gd name="T26" fmla="*/ 31 w 36"/>
                  <a:gd name="T27" fmla="*/ 3 h 25"/>
                  <a:gd name="T28" fmla="*/ 41 w 36"/>
                  <a:gd name="T29" fmla="*/ 8 h 25"/>
                  <a:gd name="T30" fmla="*/ 49 w 36"/>
                  <a:gd name="T31" fmla="*/ 10 h 25"/>
                  <a:gd name="T32" fmla="*/ 59 w 36"/>
                  <a:gd name="T33" fmla="*/ 1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5"/>
                  <a:gd name="T53" fmla="*/ 36 w 36"/>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5">
                    <a:moveTo>
                      <a:pt x="36" y="10"/>
                    </a:moveTo>
                    <a:lnTo>
                      <a:pt x="33" y="14"/>
                    </a:lnTo>
                    <a:lnTo>
                      <a:pt x="32" y="18"/>
                    </a:lnTo>
                    <a:lnTo>
                      <a:pt x="28" y="22"/>
                    </a:lnTo>
                    <a:lnTo>
                      <a:pt x="25" y="25"/>
                    </a:lnTo>
                    <a:lnTo>
                      <a:pt x="19" y="22"/>
                    </a:lnTo>
                    <a:lnTo>
                      <a:pt x="13" y="21"/>
                    </a:lnTo>
                    <a:lnTo>
                      <a:pt x="6" y="18"/>
                    </a:lnTo>
                    <a:lnTo>
                      <a:pt x="0" y="16"/>
                    </a:lnTo>
                    <a:lnTo>
                      <a:pt x="3" y="13"/>
                    </a:lnTo>
                    <a:lnTo>
                      <a:pt x="6" y="8"/>
                    </a:lnTo>
                    <a:lnTo>
                      <a:pt x="9" y="5"/>
                    </a:lnTo>
                    <a:lnTo>
                      <a:pt x="13" y="0"/>
                    </a:lnTo>
                    <a:lnTo>
                      <a:pt x="19" y="2"/>
                    </a:lnTo>
                    <a:lnTo>
                      <a:pt x="25" y="5"/>
                    </a:lnTo>
                    <a:lnTo>
                      <a:pt x="30" y="6"/>
                    </a:lnTo>
                    <a:lnTo>
                      <a:pt x="36" y="10"/>
                    </a:lnTo>
                    <a:close/>
                  </a:path>
                </a:pathLst>
              </a:custGeom>
              <a:solidFill>
                <a:srgbClr val="D1D8F4"/>
              </a:solidFill>
              <a:ln w="9525">
                <a:noFill/>
                <a:round/>
                <a:headEnd/>
                <a:tailEnd/>
              </a:ln>
            </p:spPr>
            <p:txBody>
              <a:bodyPr/>
              <a:lstStyle/>
              <a:p>
                <a:endParaRPr lang="en-US" sz="1725"/>
              </a:p>
            </p:txBody>
          </p:sp>
          <p:sp>
            <p:nvSpPr>
              <p:cNvPr id="5310" name="Freeform 618"/>
              <p:cNvSpPr>
                <a:spLocks/>
              </p:cNvSpPr>
              <p:nvPr/>
            </p:nvSpPr>
            <p:spPr bwMode="auto">
              <a:xfrm>
                <a:off x="2191" y="2790"/>
                <a:ext cx="102" cy="93"/>
              </a:xfrm>
              <a:custGeom>
                <a:avLst/>
                <a:gdLst>
                  <a:gd name="T0" fmla="*/ 89 w 62"/>
                  <a:gd name="T1" fmla="*/ 16 h 57"/>
                  <a:gd name="T2" fmla="*/ 90 w 62"/>
                  <a:gd name="T3" fmla="*/ 26 h 57"/>
                  <a:gd name="T4" fmla="*/ 94 w 62"/>
                  <a:gd name="T5" fmla="*/ 34 h 57"/>
                  <a:gd name="T6" fmla="*/ 99 w 62"/>
                  <a:gd name="T7" fmla="*/ 42 h 57"/>
                  <a:gd name="T8" fmla="*/ 102 w 62"/>
                  <a:gd name="T9" fmla="*/ 52 h 57"/>
                  <a:gd name="T10" fmla="*/ 94 w 62"/>
                  <a:gd name="T11" fmla="*/ 62 h 57"/>
                  <a:gd name="T12" fmla="*/ 86 w 62"/>
                  <a:gd name="T13" fmla="*/ 73 h 57"/>
                  <a:gd name="T14" fmla="*/ 79 w 62"/>
                  <a:gd name="T15" fmla="*/ 83 h 57"/>
                  <a:gd name="T16" fmla="*/ 67 w 62"/>
                  <a:gd name="T17" fmla="*/ 93 h 57"/>
                  <a:gd name="T18" fmla="*/ 49 w 62"/>
                  <a:gd name="T19" fmla="*/ 86 h 57"/>
                  <a:gd name="T20" fmla="*/ 35 w 62"/>
                  <a:gd name="T21" fmla="*/ 80 h 57"/>
                  <a:gd name="T22" fmla="*/ 18 w 62"/>
                  <a:gd name="T23" fmla="*/ 73 h 57"/>
                  <a:gd name="T24" fmla="*/ 0 w 62"/>
                  <a:gd name="T25" fmla="*/ 67 h 57"/>
                  <a:gd name="T26" fmla="*/ 5 w 62"/>
                  <a:gd name="T27" fmla="*/ 57 h 57"/>
                  <a:gd name="T28" fmla="*/ 10 w 62"/>
                  <a:gd name="T29" fmla="*/ 47 h 57"/>
                  <a:gd name="T30" fmla="*/ 15 w 62"/>
                  <a:gd name="T31" fmla="*/ 39 h 57"/>
                  <a:gd name="T32" fmla="*/ 21 w 62"/>
                  <a:gd name="T33" fmla="*/ 29 h 57"/>
                  <a:gd name="T34" fmla="*/ 26 w 62"/>
                  <a:gd name="T35" fmla="*/ 21 h 57"/>
                  <a:gd name="T36" fmla="*/ 31 w 62"/>
                  <a:gd name="T37" fmla="*/ 13 h 57"/>
                  <a:gd name="T38" fmla="*/ 36 w 62"/>
                  <a:gd name="T39" fmla="*/ 5 h 57"/>
                  <a:gd name="T40" fmla="*/ 41 w 62"/>
                  <a:gd name="T41" fmla="*/ 0 h 57"/>
                  <a:gd name="T42" fmla="*/ 54 w 62"/>
                  <a:gd name="T43" fmla="*/ 3 h 57"/>
                  <a:gd name="T44" fmla="*/ 66 w 62"/>
                  <a:gd name="T45" fmla="*/ 8 h 57"/>
                  <a:gd name="T46" fmla="*/ 79 w 62"/>
                  <a:gd name="T47" fmla="*/ 11 h 57"/>
                  <a:gd name="T48" fmla="*/ 89 w 62"/>
                  <a:gd name="T49" fmla="*/ 16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4" y="10"/>
                    </a:moveTo>
                    <a:lnTo>
                      <a:pt x="55" y="16"/>
                    </a:lnTo>
                    <a:lnTo>
                      <a:pt x="57" y="21"/>
                    </a:lnTo>
                    <a:lnTo>
                      <a:pt x="60" y="26"/>
                    </a:lnTo>
                    <a:lnTo>
                      <a:pt x="62" y="32"/>
                    </a:lnTo>
                    <a:lnTo>
                      <a:pt x="57" y="38"/>
                    </a:lnTo>
                    <a:lnTo>
                      <a:pt x="52" y="45"/>
                    </a:lnTo>
                    <a:lnTo>
                      <a:pt x="48" y="51"/>
                    </a:lnTo>
                    <a:lnTo>
                      <a:pt x="41" y="57"/>
                    </a:lnTo>
                    <a:lnTo>
                      <a:pt x="30" y="53"/>
                    </a:lnTo>
                    <a:lnTo>
                      <a:pt x="21" y="49"/>
                    </a:lnTo>
                    <a:lnTo>
                      <a:pt x="11" y="45"/>
                    </a:lnTo>
                    <a:lnTo>
                      <a:pt x="0" y="41"/>
                    </a:lnTo>
                    <a:lnTo>
                      <a:pt x="3" y="35"/>
                    </a:lnTo>
                    <a:lnTo>
                      <a:pt x="6" y="29"/>
                    </a:lnTo>
                    <a:lnTo>
                      <a:pt x="9" y="24"/>
                    </a:lnTo>
                    <a:lnTo>
                      <a:pt x="13" y="18"/>
                    </a:lnTo>
                    <a:lnTo>
                      <a:pt x="16" y="13"/>
                    </a:lnTo>
                    <a:lnTo>
                      <a:pt x="19" y="8"/>
                    </a:lnTo>
                    <a:lnTo>
                      <a:pt x="22" y="3"/>
                    </a:lnTo>
                    <a:lnTo>
                      <a:pt x="25" y="0"/>
                    </a:lnTo>
                    <a:lnTo>
                      <a:pt x="33" y="2"/>
                    </a:lnTo>
                    <a:lnTo>
                      <a:pt x="40" y="5"/>
                    </a:lnTo>
                    <a:lnTo>
                      <a:pt x="48" y="7"/>
                    </a:lnTo>
                    <a:lnTo>
                      <a:pt x="54" y="10"/>
                    </a:lnTo>
                    <a:close/>
                  </a:path>
                </a:pathLst>
              </a:custGeom>
              <a:solidFill>
                <a:srgbClr val="000000"/>
              </a:solidFill>
              <a:ln w="9525">
                <a:noFill/>
                <a:round/>
                <a:headEnd/>
                <a:tailEnd/>
              </a:ln>
            </p:spPr>
            <p:txBody>
              <a:bodyPr/>
              <a:lstStyle/>
              <a:p>
                <a:endParaRPr lang="en-US" sz="1725"/>
              </a:p>
            </p:txBody>
          </p:sp>
          <p:sp>
            <p:nvSpPr>
              <p:cNvPr id="5311" name="Freeform 619"/>
              <p:cNvSpPr>
                <a:spLocks/>
              </p:cNvSpPr>
              <p:nvPr/>
            </p:nvSpPr>
            <p:spPr bwMode="auto">
              <a:xfrm>
                <a:off x="2196" y="2798"/>
                <a:ext cx="89" cy="78"/>
              </a:xfrm>
              <a:custGeom>
                <a:avLst/>
                <a:gdLst>
                  <a:gd name="T0" fmla="*/ 81 w 54"/>
                  <a:gd name="T1" fmla="*/ 13 h 48"/>
                  <a:gd name="T2" fmla="*/ 84 w 54"/>
                  <a:gd name="T3" fmla="*/ 21 h 48"/>
                  <a:gd name="T4" fmla="*/ 86 w 54"/>
                  <a:gd name="T5" fmla="*/ 28 h 48"/>
                  <a:gd name="T6" fmla="*/ 86 w 54"/>
                  <a:gd name="T7" fmla="*/ 36 h 48"/>
                  <a:gd name="T8" fmla="*/ 89 w 54"/>
                  <a:gd name="T9" fmla="*/ 44 h 48"/>
                  <a:gd name="T10" fmla="*/ 84 w 54"/>
                  <a:gd name="T11" fmla="*/ 52 h 48"/>
                  <a:gd name="T12" fmla="*/ 76 w 54"/>
                  <a:gd name="T13" fmla="*/ 59 h 48"/>
                  <a:gd name="T14" fmla="*/ 68 w 54"/>
                  <a:gd name="T15" fmla="*/ 70 h 48"/>
                  <a:gd name="T16" fmla="*/ 63 w 54"/>
                  <a:gd name="T17" fmla="*/ 78 h 48"/>
                  <a:gd name="T18" fmla="*/ 48 w 54"/>
                  <a:gd name="T19" fmla="*/ 72 h 48"/>
                  <a:gd name="T20" fmla="*/ 31 w 54"/>
                  <a:gd name="T21" fmla="*/ 65 h 48"/>
                  <a:gd name="T22" fmla="*/ 16 w 54"/>
                  <a:gd name="T23" fmla="*/ 59 h 48"/>
                  <a:gd name="T24" fmla="*/ 0 w 54"/>
                  <a:gd name="T25" fmla="*/ 54 h 48"/>
                  <a:gd name="T26" fmla="*/ 5 w 54"/>
                  <a:gd name="T27" fmla="*/ 47 h 48"/>
                  <a:gd name="T28" fmla="*/ 10 w 54"/>
                  <a:gd name="T29" fmla="*/ 39 h 48"/>
                  <a:gd name="T30" fmla="*/ 16 w 54"/>
                  <a:gd name="T31" fmla="*/ 31 h 48"/>
                  <a:gd name="T32" fmla="*/ 21 w 54"/>
                  <a:gd name="T33" fmla="*/ 23 h 48"/>
                  <a:gd name="T34" fmla="*/ 26 w 54"/>
                  <a:gd name="T35" fmla="*/ 18 h 48"/>
                  <a:gd name="T36" fmla="*/ 31 w 54"/>
                  <a:gd name="T37" fmla="*/ 10 h 48"/>
                  <a:gd name="T38" fmla="*/ 35 w 54"/>
                  <a:gd name="T39" fmla="*/ 5 h 48"/>
                  <a:gd name="T40" fmla="*/ 40 w 54"/>
                  <a:gd name="T41" fmla="*/ 0 h 48"/>
                  <a:gd name="T42" fmla="*/ 49 w 54"/>
                  <a:gd name="T43" fmla="*/ 3 h 48"/>
                  <a:gd name="T44" fmla="*/ 61 w 54"/>
                  <a:gd name="T45" fmla="*/ 5 h 48"/>
                  <a:gd name="T46" fmla="*/ 71 w 54"/>
                  <a:gd name="T47" fmla="*/ 10 h 48"/>
                  <a:gd name="T48" fmla="*/ 81 w 54"/>
                  <a:gd name="T49" fmla="*/ 13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48"/>
                  <a:gd name="T77" fmla="*/ 54 w 54"/>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48">
                    <a:moveTo>
                      <a:pt x="49" y="8"/>
                    </a:moveTo>
                    <a:lnTo>
                      <a:pt x="51" y="13"/>
                    </a:lnTo>
                    <a:lnTo>
                      <a:pt x="52" y="17"/>
                    </a:lnTo>
                    <a:lnTo>
                      <a:pt x="52" y="22"/>
                    </a:lnTo>
                    <a:lnTo>
                      <a:pt x="54" y="27"/>
                    </a:lnTo>
                    <a:lnTo>
                      <a:pt x="51" y="32"/>
                    </a:lnTo>
                    <a:lnTo>
                      <a:pt x="46" y="36"/>
                    </a:lnTo>
                    <a:lnTo>
                      <a:pt x="41" y="43"/>
                    </a:lnTo>
                    <a:lnTo>
                      <a:pt x="38" y="48"/>
                    </a:lnTo>
                    <a:lnTo>
                      <a:pt x="29" y="44"/>
                    </a:lnTo>
                    <a:lnTo>
                      <a:pt x="19" y="40"/>
                    </a:lnTo>
                    <a:lnTo>
                      <a:pt x="10" y="36"/>
                    </a:lnTo>
                    <a:lnTo>
                      <a:pt x="0" y="33"/>
                    </a:lnTo>
                    <a:lnTo>
                      <a:pt x="3" y="29"/>
                    </a:lnTo>
                    <a:lnTo>
                      <a:pt x="6" y="24"/>
                    </a:lnTo>
                    <a:lnTo>
                      <a:pt x="10" y="19"/>
                    </a:lnTo>
                    <a:lnTo>
                      <a:pt x="13" y="14"/>
                    </a:lnTo>
                    <a:lnTo>
                      <a:pt x="16" y="11"/>
                    </a:lnTo>
                    <a:lnTo>
                      <a:pt x="19" y="6"/>
                    </a:lnTo>
                    <a:lnTo>
                      <a:pt x="21" y="3"/>
                    </a:lnTo>
                    <a:lnTo>
                      <a:pt x="24" y="0"/>
                    </a:lnTo>
                    <a:lnTo>
                      <a:pt x="30" y="2"/>
                    </a:lnTo>
                    <a:lnTo>
                      <a:pt x="37" y="3"/>
                    </a:lnTo>
                    <a:lnTo>
                      <a:pt x="43" y="6"/>
                    </a:lnTo>
                    <a:lnTo>
                      <a:pt x="49" y="8"/>
                    </a:lnTo>
                    <a:close/>
                  </a:path>
                </a:pathLst>
              </a:custGeom>
              <a:solidFill>
                <a:srgbClr val="AFBCED"/>
              </a:solidFill>
              <a:ln w="9525">
                <a:noFill/>
                <a:round/>
                <a:headEnd/>
                <a:tailEnd/>
              </a:ln>
            </p:spPr>
            <p:txBody>
              <a:bodyPr/>
              <a:lstStyle/>
              <a:p>
                <a:endParaRPr lang="en-US" sz="1725"/>
              </a:p>
            </p:txBody>
          </p:sp>
          <p:sp>
            <p:nvSpPr>
              <p:cNvPr id="5312" name="Freeform 620"/>
              <p:cNvSpPr>
                <a:spLocks/>
              </p:cNvSpPr>
              <p:nvPr/>
            </p:nvSpPr>
            <p:spPr bwMode="auto">
              <a:xfrm>
                <a:off x="2254" y="2811"/>
                <a:ext cx="31" cy="65"/>
              </a:xfrm>
              <a:custGeom>
                <a:avLst/>
                <a:gdLst>
                  <a:gd name="T0" fmla="*/ 0 w 19"/>
                  <a:gd name="T1" fmla="*/ 23 h 40"/>
                  <a:gd name="T2" fmla="*/ 3 w 19"/>
                  <a:gd name="T3" fmla="*/ 34 h 40"/>
                  <a:gd name="T4" fmla="*/ 3 w 19"/>
                  <a:gd name="T5" fmla="*/ 44 h 40"/>
                  <a:gd name="T6" fmla="*/ 3 w 19"/>
                  <a:gd name="T7" fmla="*/ 54 h 40"/>
                  <a:gd name="T8" fmla="*/ 5 w 19"/>
                  <a:gd name="T9" fmla="*/ 65 h 40"/>
                  <a:gd name="T10" fmla="*/ 10 w 19"/>
                  <a:gd name="T11" fmla="*/ 57 h 40"/>
                  <a:gd name="T12" fmla="*/ 18 w 19"/>
                  <a:gd name="T13" fmla="*/ 45 h 40"/>
                  <a:gd name="T14" fmla="*/ 26 w 19"/>
                  <a:gd name="T15" fmla="*/ 39 h 40"/>
                  <a:gd name="T16" fmla="*/ 31 w 19"/>
                  <a:gd name="T17" fmla="*/ 31 h 40"/>
                  <a:gd name="T18" fmla="*/ 28 w 19"/>
                  <a:gd name="T19" fmla="*/ 23 h 40"/>
                  <a:gd name="T20" fmla="*/ 26 w 19"/>
                  <a:gd name="T21" fmla="*/ 15 h 40"/>
                  <a:gd name="T22" fmla="*/ 23 w 19"/>
                  <a:gd name="T23" fmla="*/ 8 h 40"/>
                  <a:gd name="T24" fmla="*/ 21 w 19"/>
                  <a:gd name="T25" fmla="*/ 0 h 40"/>
                  <a:gd name="T26" fmla="*/ 16 w 19"/>
                  <a:gd name="T27" fmla="*/ 5 h 40"/>
                  <a:gd name="T28" fmla="*/ 10 w 19"/>
                  <a:gd name="T29" fmla="*/ 10 h 40"/>
                  <a:gd name="T30" fmla="*/ 5 w 19"/>
                  <a:gd name="T31" fmla="*/ 18 h 40"/>
                  <a:gd name="T32" fmla="*/ 0 w 19"/>
                  <a:gd name="T33" fmla="*/ 2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40"/>
                  <a:gd name="T53" fmla="*/ 19 w 1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40">
                    <a:moveTo>
                      <a:pt x="0" y="14"/>
                    </a:moveTo>
                    <a:lnTo>
                      <a:pt x="2" y="21"/>
                    </a:lnTo>
                    <a:lnTo>
                      <a:pt x="2" y="27"/>
                    </a:lnTo>
                    <a:lnTo>
                      <a:pt x="2" y="33"/>
                    </a:lnTo>
                    <a:lnTo>
                      <a:pt x="3" y="40"/>
                    </a:lnTo>
                    <a:lnTo>
                      <a:pt x="6" y="35"/>
                    </a:lnTo>
                    <a:lnTo>
                      <a:pt x="11" y="28"/>
                    </a:lnTo>
                    <a:lnTo>
                      <a:pt x="16" y="24"/>
                    </a:lnTo>
                    <a:lnTo>
                      <a:pt x="19" y="19"/>
                    </a:lnTo>
                    <a:lnTo>
                      <a:pt x="17" y="14"/>
                    </a:lnTo>
                    <a:lnTo>
                      <a:pt x="16" y="9"/>
                    </a:lnTo>
                    <a:lnTo>
                      <a:pt x="14" y="5"/>
                    </a:lnTo>
                    <a:lnTo>
                      <a:pt x="13" y="0"/>
                    </a:lnTo>
                    <a:lnTo>
                      <a:pt x="10"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313" name="Freeform 621"/>
              <p:cNvSpPr>
                <a:spLocks/>
              </p:cNvSpPr>
              <p:nvPr/>
            </p:nvSpPr>
            <p:spPr bwMode="auto">
              <a:xfrm>
                <a:off x="2218" y="2794"/>
                <a:ext cx="58" cy="43"/>
              </a:xfrm>
              <a:custGeom>
                <a:avLst/>
                <a:gdLst>
                  <a:gd name="T0" fmla="*/ 58 w 36"/>
                  <a:gd name="T1" fmla="*/ 17 h 26"/>
                  <a:gd name="T2" fmla="*/ 53 w 36"/>
                  <a:gd name="T3" fmla="*/ 25 h 26"/>
                  <a:gd name="T4" fmla="*/ 48 w 36"/>
                  <a:gd name="T5" fmla="*/ 30 h 26"/>
                  <a:gd name="T6" fmla="*/ 43 w 36"/>
                  <a:gd name="T7" fmla="*/ 38 h 26"/>
                  <a:gd name="T8" fmla="*/ 39 w 36"/>
                  <a:gd name="T9" fmla="*/ 43 h 26"/>
                  <a:gd name="T10" fmla="*/ 27 w 36"/>
                  <a:gd name="T11" fmla="*/ 38 h 26"/>
                  <a:gd name="T12" fmla="*/ 19 w 36"/>
                  <a:gd name="T13" fmla="*/ 35 h 26"/>
                  <a:gd name="T14" fmla="*/ 10 w 36"/>
                  <a:gd name="T15" fmla="*/ 30 h 26"/>
                  <a:gd name="T16" fmla="*/ 0 w 36"/>
                  <a:gd name="T17" fmla="*/ 26 h 26"/>
                  <a:gd name="T18" fmla="*/ 5 w 36"/>
                  <a:gd name="T19" fmla="*/ 22 h 26"/>
                  <a:gd name="T20" fmla="*/ 10 w 36"/>
                  <a:gd name="T21" fmla="*/ 13 h 26"/>
                  <a:gd name="T22" fmla="*/ 13 w 36"/>
                  <a:gd name="T23" fmla="*/ 8 h 26"/>
                  <a:gd name="T24" fmla="*/ 18 w 36"/>
                  <a:gd name="T25" fmla="*/ 0 h 26"/>
                  <a:gd name="T26" fmla="*/ 27 w 36"/>
                  <a:gd name="T27" fmla="*/ 3 h 26"/>
                  <a:gd name="T28" fmla="*/ 39 w 36"/>
                  <a:gd name="T29" fmla="*/ 8 h 26"/>
                  <a:gd name="T30" fmla="*/ 48 w 36"/>
                  <a:gd name="T31" fmla="*/ 12 h 26"/>
                  <a:gd name="T32" fmla="*/ 58 w 36"/>
                  <a:gd name="T33" fmla="*/ 1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6"/>
                  <a:gd name="T53" fmla="*/ 36 w 3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6">
                    <a:moveTo>
                      <a:pt x="36" y="10"/>
                    </a:moveTo>
                    <a:lnTo>
                      <a:pt x="33" y="15"/>
                    </a:lnTo>
                    <a:lnTo>
                      <a:pt x="30" y="18"/>
                    </a:lnTo>
                    <a:lnTo>
                      <a:pt x="27" y="23"/>
                    </a:lnTo>
                    <a:lnTo>
                      <a:pt x="24" y="26"/>
                    </a:lnTo>
                    <a:lnTo>
                      <a:pt x="17" y="23"/>
                    </a:lnTo>
                    <a:lnTo>
                      <a:pt x="12" y="21"/>
                    </a:lnTo>
                    <a:lnTo>
                      <a:pt x="6" y="18"/>
                    </a:lnTo>
                    <a:lnTo>
                      <a:pt x="0" y="16"/>
                    </a:lnTo>
                    <a:lnTo>
                      <a:pt x="3" y="13"/>
                    </a:lnTo>
                    <a:lnTo>
                      <a:pt x="6" y="8"/>
                    </a:lnTo>
                    <a:lnTo>
                      <a:pt x="8" y="5"/>
                    </a:lnTo>
                    <a:lnTo>
                      <a:pt x="11" y="0"/>
                    </a:lnTo>
                    <a:lnTo>
                      <a:pt x="17" y="2"/>
                    </a:lnTo>
                    <a:lnTo>
                      <a:pt x="24" y="5"/>
                    </a:lnTo>
                    <a:lnTo>
                      <a:pt x="30" y="7"/>
                    </a:lnTo>
                    <a:lnTo>
                      <a:pt x="36" y="10"/>
                    </a:lnTo>
                    <a:close/>
                  </a:path>
                </a:pathLst>
              </a:custGeom>
              <a:solidFill>
                <a:srgbClr val="D1D8F4"/>
              </a:solidFill>
              <a:ln w="9525">
                <a:noFill/>
                <a:round/>
                <a:headEnd/>
                <a:tailEnd/>
              </a:ln>
            </p:spPr>
            <p:txBody>
              <a:bodyPr/>
              <a:lstStyle/>
              <a:p>
                <a:endParaRPr lang="en-US" sz="1725"/>
              </a:p>
            </p:txBody>
          </p:sp>
          <p:sp>
            <p:nvSpPr>
              <p:cNvPr id="5314" name="Freeform 622"/>
              <p:cNvSpPr>
                <a:spLocks/>
              </p:cNvSpPr>
              <p:nvPr/>
            </p:nvSpPr>
            <p:spPr bwMode="auto">
              <a:xfrm>
                <a:off x="2360" y="2845"/>
                <a:ext cx="104" cy="93"/>
              </a:xfrm>
              <a:custGeom>
                <a:avLst/>
                <a:gdLst>
                  <a:gd name="T0" fmla="*/ 91 w 64"/>
                  <a:gd name="T1" fmla="*/ 18 h 57"/>
                  <a:gd name="T2" fmla="*/ 93 w 64"/>
                  <a:gd name="T3" fmla="*/ 24 h 57"/>
                  <a:gd name="T4" fmla="*/ 99 w 64"/>
                  <a:gd name="T5" fmla="*/ 33 h 57"/>
                  <a:gd name="T6" fmla="*/ 101 w 64"/>
                  <a:gd name="T7" fmla="*/ 44 h 57"/>
                  <a:gd name="T8" fmla="*/ 104 w 64"/>
                  <a:gd name="T9" fmla="*/ 51 h 57"/>
                  <a:gd name="T10" fmla="*/ 96 w 64"/>
                  <a:gd name="T11" fmla="*/ 62 h 57"/>
                  <a:gd name="T12" fmla="*/ 88 w 64"/>
                  <a:gd name="T13" fmla="*/ 72 h 57"/>
                  <a:gd name="T14" fmla="*/ 78 w 64"/>
                  <a:gd name="T15" fmla="*/ 82 h 57"/>
                  <a:gd name="T16" fmla="*/ 70 w 64"/>
                  <a:gd name="T17" fmla="*/ 93 h 57"/>
                  <a:gd name="T18" fmla="*/ 52 w 64"/>
                  <a:gd name="T19" fmla="*/ 88 h 57"/>
                  <a:gd name="T20" fmla="*/ 36 w 64"/>
                  <a:gd name="T21" fmla="*/ 80 h 57"/>
                  <a:gd name="T22" fmla="*/ 18 w 64"/>
                  <a:gd name="T23" fmla="*/ 72 h 57"/>
                  <a:gd name="T24" fmla="*/ 0 w 64"/>
                  <a:gd name="T25" fmla="*/ 67 h 57"/>
                  <a:gd name="T26" fmla="*/ 5 w 64"/>
                  <a:gd name="T27" fmla="*/ 57 h 57"/>
                  <a:gd name="T28" fmla="*/ 13 w 64"/>
                  <a:gd name="T29" fmla="*/ 46 h 57"/>
                  <a:gd name="T30" fmla="*/ 18 w 64"/>
                  <a:gd name="T31" fmla="*/ 38 h 57"/>
                  <a:gd name="T32" fmla="*/ 23 w 64"/>
                  <a:gd name="T33" fmla="*/ 28 h 57"/>
                  <a:gd name="T34" fmla="*/ 29 w 64"/>
                  <a:gd name="T35" fmla="*/ 23 h 57"/>
                  <a:gd name="T36" fmla="*/ 34 w 64"/>
                  <a:gd name="T37" fmla="*/ 15 h 57"/>
                  <a:gd name="T38" fmla="*/ 39 w 64"/>
                  <a:gd name="T39" fmla="*/ 7 h 57"/>
                  <a:gd name="T40" fmla="*/ 44 w 64"/>
                  <a:gd name="T41" fmla="*/ 0 h 57"/>
                  <a:gd name="T42" fmla="*/ 57 w 64"/>
                  <a:gd name="T43" fmla="*/ 5 h 57"/>
                  <a:gd name="T44" fmla="*/ 68 w 64"/>
                  <a:gd name="T45" fmla="*/ 7 h 57"/>
                  <a:gd name="T46" fmla="*/ 80 w 64"/>
                  <a:gd name="T47" fmla="*/ 11 h 57"/>
                  <a:gd name="T48" fmla="*/ 91 w 64"/>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7"/>
                  <a:gd name="T77" fmla="*/ 64 w 64"/>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7">
                    <a:moveTo>
                      <a:pt x="56" y="11"/>
                    </a:moveTo>
                    <a:lnTo>
                      <a:pt x="57" y="15"/>
                    </a:lnTo>
                    <a:lnTo>
                      <a:pt x="61" y="20"/>
                    </a:lnTo>
                    <a:lnTo>
                      <a:pt x="62" y="27"/>
                    </a:lnTo>
                    <a:lnTo>
                      <a:pt x="64" y="31"/>
                    </a:lnTo>
                    <a:lnTo>
                      <a:pt x="59" y="38"/>
                    </a:lnTo>
                    <a:lnTo>
                      <a:pt x="54" y="44"/>
                    </a:lnTo>
                    <a:lnTo>
                      <a:pt x="48" y="50"/>
                    </a:lnTo>
                    <a:lnTo>
                      <a:pt x="43" y="57"/>
                    </a:lnTo>
                    <a:lnTo>
                      <a:pt x="32" y="54"/>
                    </a:lnTo>
                    <a:lnTo>
                      <a:pt x="22" y="49"/>
                    </a:lnTo>
                    <a:lnTo>
                      <a:pt x="11" y="44"/>
                    </a:lnTo>
                    <a:lnTo>
                      <a:pt x="0" y="41"/>
                    </a:lnTo>
                    <a:lnTo>
                      <a:pt x="3" y="35"/>
                    </a:lnTo>
                    <a:lnTo>
                      <a:pt x="8" y="28"/>
                    </a:lnTo>
                    <a:lnTo>
                      <a:pt x="11" y="23"/>
                    </a:lnTo>
                    <a:lnTo>
                      <a:pt x="14" y="17"/>
                    </a:lnTo>
                    <a:lnTo>
                      <a:pt x="18" y="14"/>
                    </a:lnTo>
                    <a:lnTo>
                      <a:pt x="21" y="9"/>
                    </a:lnTo>
                    <a:lnTo>
                      <a:pt x="24" y="4"/>
                    </a:lnTo>
                    <a:lnTo>
                      <a:pt x="27" y="0"/>
                    </a:lnTo>
                    <a:lnTo>
                      <a:pt x="35" y="3"/>
                    </a:lnTo>
                    <a:lnTo>
                      <a:pt x="42" y="4"/>
                    </a:lnTo>
                    <a:lnTo>
                      <a:pt x="49" y="7"/>
                    </a:lnTo>
                    <a:lnTo>
                      <a:pt x="56" y="11"/>
                    </a:lnTo>
                    <a:close/>
                  </a:path>
                </a:pathLst>
              </a:custGeom>
              <a:solidFill>
                <a:srgbClr val="000000"/>
              </a:solidFill>
              <a:ln w="9525">
                <a:noFill/>
                <a:round/>
                <a:headEnd/>
                <a:tailEnd/>
              </a:ln>
            </p:spPr>
            <p:txBody>
              <a:bodyPr/>
              <a:lstStyle/>
              <a:p>
                <a:endParaRPr lang="en-US" sz="1725"/>
              </a:p>
            </p:txBody>
          </p:sp>
          <p:sp>
            <p:nvSpPr>
              <p:cNvPr id="5315" name="Freeform 623"/>
              <p:cNvSpPr>
                <a:spLocks/>
              </p:cNvSpPr>
              <p:nvPr/>
            </p:nvSpPr>
            <p:spPr bwMode="auto">
              <a:xfrm>
                <a:off x="2368" y="2852"/>
                <a:ext cx="88" cy="78"/>
              </a:xfrm>
              <a:custGeom>
                <a:avLst/>
                <a:gdLst>
                  <a:gd name="T0" fmla="*/ 78 w 54"/>
                  <a:gd name="T1" fmla="*/ 16 h 48"/>
                  <a:gd name="T2" fmla="*/ 80 w 54"/>
                  <a:gd name="T3" fmla="*/ 24 h 48"/>
                  <a:gd name="T4" fmla="*/ 83 w 54"/>
                  <a:gd name="T5" fmla="*/ 29 h 48"/>
                  <a:gd name="T6" fmla="*/ 85 w 54"/>
                  <a:gd name="T7" fmla="*/ 37 h 48"/>
                  <a:gd name="T8" fmla="*/ 88 w 54"/>
                  <a:gd name="T9" fmla="*/ 44 h 48"/>
                  <a:gd name="T10" fmla="*/ 80 w 54"/>
                  <a:gd name="T11" fmla="*/ 55 h 48"/>
                  <a:gd name="T12" fmla="*/ 75 w 54"/>
                  <a:gd name="T13" fmla="*/ 62 h 48"/>
                  <a:gd name="T14" fmla="*/ 67 w 54"/>
                  <a:gd name="T15" fmla="*/ 70 h 48"/>
                  <a:gd name="T16" fmla="*/ 62 w 54"/>
                  <a:gd name="T17" fmla="*/ 78 h 48"/>
                  <a:gd name="T18" fmla="*/ 47 w 54"/>
                  <a:gd name="T19" fmla="*/ 73 h 48"/>
                  <a:gd name="T20" fmla="*/ 31 w 54"/>
                  <a:gd name="T21" fmla="*/ 68 h 48"/>
                  <a:gd name="T22" fmla="*/ 15 w 54"/>
                  <a:gd name="T23" fmla="*/ 62 h 48"/>
                  <a:gd name="T24" fmla="*/ 0 w 54"/>
                  <a:gd name="T25" fmla="*/ 57 h 48"/>
                  <a:gd name="T26" fmla="*/ 5 w 54"/>
                  <a:gd name="T27" fmla="*/ 50 h 48"/>
                  <a:gd name="T28" fmla="*/ 10 w 54"/>
                  <a:gd name="T29" fmla="*/ 42 h 48"/>
                  <a:gd name="T30" fmla="*/ 13 w 54"/>
                  <a:gd name="T31" fmla="*/ 34 h 48"/>
                  <a:gd name="T32" fmla="*/ 18 w 54"/>
                  <a:gd name="T33" fmla="*/ 26 h 48"/>
                  <a:gd name="T34" fmla="*/ 23 w 54"/>
                  <a:gd name="T35" fmla="*/ 18 h 48"/>
                  <a:gd name="T36" fmla="*/ 28 w 54"/>
                  <a:gd name="T37" fmla="*/ 13 h 48"/>
                  <a:gd name="T38" fmla="*/ 34 w 54"/>
                  <a:gd name="T39" fmla="*/ 5 h 48"/>
                  <a:gd name="T40" fmla="*/ 39 w 54"/>
                  <a:gd name="T41" fmla="*/ 0 h 48"/>
                  <a:gd name="T42" fmla="*/ 49 w 54"/>
                  <a:gd name="T43" fmla="*/ 3 h 48"/>
                  <a:gd name="T44" fmla="*/ 60 w 54"/>
                  <a:gd name="T45" fmla="*/ 8 h 48"/>
                  <a:gd name="T46" fmla="*/ 67 w 54"/>
                  <a:gd name="T47" fmla="*/ 11 h 48"/>
                  <a:gd name="T48" fmla="*/ 78 w 54"/>
                  <a:gd name="T49" fmla="*/ 16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48"/>
                  <a:gd name="T77" fmla="*/ 54 w 54"/>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48">
                    <a:moveTo>
                      <a:pt x="48" y="10"/>
                    </a:moveTo>
                    <a:lnTo>
                      <a:pt x="49" y="15"/>
                    </a:lnTo>
                    <a:lnTo>
                      <a:pt x="51" y="18"/>
                    </a:lnTo>
                    <a:lnTo>
                      <a:pt x="52" y="23"/>
                    </a:lnTo>
                    <a:lnTo>
                      <a:pt x="54" y="27"/>
                    </a:lnTo>
                    <a:lnTo>
                      <a:pt x="49" y="34"/>
                    </a:lnTo>
                    <a:lnTo>
                      <a:pt x="46" y="38"/>
                    </a:lnTo>
                    <a:lnTo>
                      <a:pt x="41" y="43"/>
                    </a:lnTo>
                    <a:lnTo>
                      <a:pt x="38" y="48"/>
                    </a:lnTo>
                    <a:lnTo>
                      <a:pt x="29" y="45"/>
                    </a:lnTo>
                    <a:lnTo>
                      <a:pt x="19" y="42"/>
                    </a:lnTo>
                    <a:lnTo>
                      <a:pt x="9" y="38"/>
                    </a:lnTo>
                    <a:lnTo>
                      <a:pt x="0" y="35"/>
                    </a:lnTo>
                    <a:lnTo>
                      <a:pt x="3" y="31"/>
                    </a:lnTo>
                    <a:lnTo>
                      <a:pt x="6" y="26"/>
                    </a:lnTo>
                    <a:lnTo>
                      <a:pt x="8" y="21"/>
                    </a:lnTo>
                    <a:lnTo>
                      <a:pt x="11" y="16"/>
                    </a:lnTo>
                    <a:lnTo>
                      <a:pt x="14" y="11"/>
                    </a:lnTo>
                    <a:lnTo>
                      <a:pt x="17" y="8"/>
                    </a:lnTo>
                    <a:lnTo>
                      <a:pt x="21" y="3"/>
                    </a:lnTo>
                    <a:lnTo>
                      <a:pt x="24" y="0"/>
                    </a:lnTo>
                    <a:lnTo>
                      <a:pt x="30" y="2"/>
                    </a:lnTo>
                    <a:lnTo>
                      <a:pt x="37" y="5"/>
                    </a:lnTo>
                    <a:lnTo>
                      <a:pt x="41" y="7"/>
                    </a:lnTo>
                    <a:lnTo>
                      <a:pt x="48" y="10"/>
                    </a:lnTo>
                    <a:close/>
                  </a:path>
                </a:pathLst>
              </a:custGeom>
              <a:solidFill>
                <a:srgbClr val="AFBCED"/>
              </a:solidFill>
              <a:ln w="9525">
                <a:noFill/>
                <a:round/>
                <a:headEnd/>
                <a:tailEnd/>
              </a:ln>
            </p:spPr>
            <p:txBody>
              <a:bodyPr/>
              <a:lstStyle/>
              <a:p>
                <a:endParaRPr lang="en-US" sz="1725"/>
              </a:p>
            </p:txBody>
          </p:sp>
          <p:sp>
            <p:nvSpPr>
              <p:cNvPr id="5316" name="Freeform 624"/>
              <p:cNvSpPr>
                <a:spLocks/>
              </p:cNvSpPr>
              <p:nvPr/>
            </p:nvSpPr>
            <p:spPr bwMode="auto">
              <a:xfrm>
                <a:off x="2425" y="2868"/>
                <a:ext cx="31" cy="62"/>
              </a:xfrm>
              <a:custGeom>
                <a:avLst/>
                <a:gdLst>
                  <a:gd name="T0" fmla="*/ 0 w 19"/>
                  <a:gd name="T1" fmla="*/ 23 h 38"/>
                  <a:gd name="T2" fmla="*/ 0 w 19"/>
                  <a:gd name="T3" fmla="*/ 34 h 38"/>
                  <a:gd name="T4" fmla="*/ 3 w 19"/>
                  <a:gd name="T5" fmla="*/ 41 h 38"/>
                  <a:gd name="T6" fmla="*/ 3 w 19"/>
                  <a:gd name="T7" fmla="*/ 52 h 38"/>
                  <a:gd name="T8" fmla="*/ 5 w 19"/>
                  <a:gd name="T9" fmla="*/ 62 h 38"/>
                  <a:gd name="T10" fmla="*/ 10 w 19"/>
                  <a:gd name="T11" fmla="*/ 54 h 38"/>
                  <a:gd name="T12" fmla="*/ 18 w 19"/>
                  <a:gd name="T13" fmla="*/ 46 h 38"/>
                  <a:gd name="T14" fmla="*/ 23 w 19"/>
                  <a:gd name="T15" fmla="*/ 39 h 38"/>
                  <a:gd name="T16" fmla="*/ 31 w 19"/>
                  <a:gd name="T17" fmla="*/ 28 h 38"/>
                  <a:gd name="T18" fmla="*/ 28 w 19"/>
                  <a:gd name="T19" fmla="*/ 21 h 38"/>
                  <a:gd name="T20" fmla="*/ 26 w 19"/>
                  <a:gd name="T21" fmla="*/ 13 h 38"/>
                  <a:gd name="T22" fmla="*/ 23 w 19"/>
                  <a:gd name="T23" fmla="*/ 8 h 38"/>
                  <a:gd name="T24" fmla="*/ 21 w 19"/>
                  <a:gd name="T25" fmla="*/ 0 h 38"/>
                  <a:gd name="T26" fmla="*/ 15 w 19"/>
                  <a:gd name="T27" fmla="*/ 5 h 38"/>
                  <a:gd name="T28" fmla="*/ 10 w 19"/>
                  <a:gd name="T29" fmla="*/ 10 h 38"/>
                  <a:gd name="T30" fmla="*/ 5 w 19"/>
                  <a:gd name="T31" fmla="*/ 18 h 38"/>
                  <a:gd name="T32" fmla="*/ 0 w 19"/>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8"/>
                  <a:gd name="T53" fmla="*/ 19 w 19"/>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8">
                    <a:moveTo>
                      <a:pt x="0" y="14"/>
                    </a:moveTo>
                    <a:lnTo>
                      <a:pt x="0" y="21"/>
                    </a:lnTo>
                    <a:lnTo>
                      <a:pt x="2" y="25"/>
                    </a:lnTo>
                    <a:lnTo>
                      <a:pt x="2" y="32"/>
                    </a:lnTo>
                    <a:lnTo>
                      <a:pt x="3" y="38"/>
                    </a:lnTo>
                    <a:lnTo>
                      <a:pt x="6" y="33"/>
                    </a:lnTo>
                    <a:lnTo>
                      <a:pt x="11" y="28"/>
                    </a:lnTo>
                    <a:lnTo>
                      <a:pt x="14" y="24"/>
                    </a:lnTo>
                    <a:lnTo>
                      <a:pt x="19" y="17"/>
                    </a:lnTo>
                    <a:lnTo>
                      <a:pt x="17" y="13"/>
                    </a:lnTo>
                    <a:lnTo>
                      <a:pt x="16" y="8"/>
                    </a:lnTo>
                    <a:lnTo>
                      <a:pt x="14" y="5"/>
                    </a:lnTo>
                    <a:lnTo>
                      <a:pt x="13" y="0"/>
                    </a:lnTo>
                    <a:lnTo>
                      <a:pt x="9"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317" name="Freeform 625"/>
              <p:cNvSpPr>
                <a:spLocks/>
              </p:cNvSpPr>
              <p:nvPr/>
            </p:nvSpPr>
            <p:spPr bwMode="auto">
              <a:xfrm>
                <a:off x="2386" y="2852"/>
                <a:ext cx="60" cy="39"/>
              </a:xfrm>
              <a:custGeom>
                <a:avLst/>
                <a:gdLst>
                  <a:gd name="T0" fmla="*/ 60 w 37"/>
                  <a:gd name="T1" fmla="*/ 16 h 24"/>
                  <a:gd name="T2" fmla="*/ 54 w 37"/>
                  <a:gd name="T3" fmla="*/ 21 h 24"/>
                  <a:gd name="T4" fmla="*/ 49 w 37"/>
                  <a:gd name="T5" fmla="*/ 26 h 24"/>
                  <a:gd name="T6" fmla="*/ 44 w 37"/>
                  <a:gd name="T7" fmla="*/ 34 h 24"/>
                  <a:gd name="T8" fmla="*/ 39 w 37"/>
                  <a:gd name="T9" fmla="*/ 39 h 24"/>
                  <a:gd name="T10" fmla="*/ 31 w 37"/>
                  <a:gd name="T11" fmla="*/ 37 h 24"/>
                  <a:gd name="T12" fmla="*/ 21 w 37"/>
                  <a:gd name="T13" fmla="*/ 34 h 24"/>
                  <a:gd name="T14" fmla="*/ 10 w 37"/>
                  <a:gd name="T15" fmla="*/ 29 h 24"/>
                  <a:gd name="T16" fmla="*/ 0 w 37"/>
                  <a:gd name="T17" fmla="*/ 26 h 24"/>
                  <a:gd name="T18" fmla="*/ 5 w 37"/>
                  <a:gd name="T19" fmla="*/ 18 h 24"/>
                  <a:gd name="T20" fmla="*/ 10 w 37"/>
                  <a:gd name="T21" fmla="*/ 13 h 24"/>
                  <a:gd name="T22" fmla="*/ 16 w 37"/>
                  <a:gd name="T23" fmla="*/ 5 h 24"/>
                  <a:gd name="T24" fmla="*/ 21 w 37"/>
                  <a:gd name="T25" fmla="*/ 0 h 24"/>
                  <a:gd name="T26" fmla="*/ 31 w 37"/>
                  <a:gd name="T27" fmla="*/ 3 h 24"/>
                  <a:gd name="T28" fmla="*/ 42 w 37"/>
                  <a:gd name="T29" fmla="*/ 8 h 24"/>
                  <a:gd name="T30" fmla="*/ 49 w 37"/>
                  <a:gd name="T31" fmla="*/ 11 h 24"/>
                  <a:gd name="T32" fmla="*/ 60 w 37"/>
                  <a:gd name="T33" fmla="*/ 1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4"/>
                  <a:gd name="T53" fmla="*/ 37 w 3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4">
                    <a:moveTo>
                      <a:pt x="37" y="10"/>
                    </a:moveTo>
                    <a:lnTo>
                      <a:pt x="33" y="13"/>
                    </a:lnTo>
                    <a:lnTo>
                      <a:pt x="30" y="16"/>
                    </a:lnTo>
                    <a:lnTo>
                      <a:pt x="27" y="21"/>
                    </a:lnTo>
                    <a:lnTo>
                      <a:pt x="24" y="24"/>
                    </a:lnTo>
                    <a:lnTo>
                      <a:pt x="19" y="23"/>
                    </a:lnTo>
                    <a:lnTo>
                      <a:pt x="13" y="21"/>
                    </a:lnTo>
                    <a:lnTo>
                      <a:pt x="6" y="18"/>
                    </a:lnTo>
                    <a:lnTo>
                      <a:pt x="0" y="16"/>
                    </a:lnTo>
                    <a:lnTo>
                      <a:pt x="3" y="11"/>
                    </a:lnTo>
                    <a:lnTo>
                      <a:pt x="6" y="8"/>
                    </a:lnTo>
                    <a:lnTo>
                      <a:pt x="10" y="3"/>
                    </a:lnTo>
                    <a:lnTo>
                      <a:pt x="13" y="0"/>
                    </a:lnTo>
                    <a:lnTo>
                      <a:pt x="19" y="2"/>
                    </a:lnTo>
                    <a:lnTo>
                      <a:pt x="26" y="5"/>
                    </a:lnTo>
                    <a:lnTo>
                      <a:pt x="30" y="7"/>
                    </a:lnTo>
                    <a:lnTo>
                      <a:pt x="37" y="10"/>
                    </a:lnTo>
                    <a:close/>
                  </a:path>
                </a:pathLst>
              </a:custGeom>
              <a:solidFill>
                <a:srgbClr val="D1D8F4"/>
              </a:solidFill>
              <a:ln w="9525">
                <a:noFill/>
                <a:round/>
                <a:headEnd/>
                <a:tailEnd/>
              </a:ln>
            </p:spPr>
            <p:txBody>
              <a:bodyPr/>
              <a:lstStyle/>
              <a:p>
                <a:endParaRPr lang="en-US" sz="1725"/>
              </a:p>
            </p:txBody>
          </p:sp>
          <p:sp>
            <p:nvSpPr>
              <p:cNvPr id="5318" name="Freeform 626"/>
              <p:cNvSpPr>
                <a:spLocks/>
              </p:cNvSpPr>
              <p:nvPr/>
            </p:nvSpPr>
            <p:spPr bwMode="auto">
              <a:xfrm>
                <a:off x="2430" y="2868"/>
                <a:ext cx="102" cy="93"/>
              </a:xfrm>
              <a:custGeom>
                <a:avLst/>
                <a:gdLst>
                  <a:gd name="T0" fmla="*/ 89 w 62"/>
                  <a:gd name="T1" fmla="*/ 18 h 57"/>
                  <a:gd name="T2" fmla="*/ 92 w 62"/>
                  <a:gd name="T3" fmla="*/ 26 h 57"/>
                  <a:gd name="T4" fmla="*/ 94 w 62"/>
                  <a:gd name="T5" fmla="*/ 34 h 57"/>
                  <a:gd name="T6" fmla="*/ 100 w 62"/>
                  <a:gd name="T7" fmla="*/ 44 h 57"/>
                  <a:gd name="T8" fmla="*/ 102 w 62"/>
                  <a:gd name="T9" fmla="*/ 52 h 57"/>
                  <a:gd name="T10" fmla="*/ 94 w 62"/>
                  <a:gd name="T11" fmla="*/ 62 h 57"/>
                  <a:gd name="T12" fmla="*/ 87 w 62"/>
                  <a:gd name="T13" fmla="*/ 72 h 57"/>
                  <a:gd name="T14" fmla="*/ 79 w 62"/>
                  <a:gd name="T15" fmla="*/ 83 h 57"/>
                  <a:gd name="T16" fmla="*/ 67 w 62"/>
                  <a:gd name="T17" fmla="*/ 93 h 57"/>
                  <a:gd name="T18" fmla="*/ 49 w 62"/>
                  <a:gd name="T19" fmla="*/ 88 h 57"/>
                  <a:gd name="T20" fmla="*/ 35 w 62"/>
                  <a:gd name="T21" fmla="*/ 80 h 57"/>
                  <a:gd name="T22" fmla="*/ 18 w 62"/>
                  <a:gd name="T23" fmla="*/ 75 h 57"/>
                  <a:gd name="T24" fmla="*/ 0 w 62"/>
                  <a:gd name="T25" fmla="*/ 67 h 57"/>
                  <a:gd name="T26" fmla="*/ 5 w 62"/>
                  <a:gd name="T27" fmla="*/ 57 h 57"/>
                  <a:gd name="T28" fmla="*/ 10 w 62"/>
                  <a:gd name="T29" fmla="*/ 46 h 57"/>
                  <a:gd name="T30" fmla="*/ 16 w 62"/>
                  <a:gd name="T31" fmla="*/ 39 h 57"/>
                  <a:gd name="T32" fmla="*/ 21 w 62"/>
                  <a:gd name="T33" fmla="*/ 28 h 57"/>
                  <a:gd name="T34" fmla="*/ 26 w 62"/>
                  <a:gd name="T35" fmla="*/ 23 h 57"/>
                  <a:gd name="T36" fmla="*/ 31 w 62"/>
                  <a:gd name="T37" fmla="*/ 15 h 57"/>
                  <a:gd name="T38" fmla="*/ 36 w 62"/>
                  <a:gd name="T39" fmla="*/ 8 h 57"/>
                  <a:gd name="T40" fmla="*/ 43 w 62"/>
                  <a:gd name="T41" fmla="*/ 0 h 57"/>
                  <a:gd name="T42" fmla="*/ 54 w 62"/>
                  <a:gd name="T43" fmla="*/ 5 h 57"/>
                  <a:gd name="T44" fmla="*/ 66 w 62"/>
                  <a:gd name="T45" fmla="*/ 10 h 57"/>
                  <a:gd name="T46" fmla="*/ 79 w 62"/>
                  <a:gd name="T47" fmla="*/ 13 h 57"/>
                  <a:gd name="T48" fmla="*/ 89 w 62"/>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4" y="11"/>
                    </a:moveTo>
                    <a:lnTo>
                      <a:pt x="56" y="16"/>
                    </a:lnTo>
                    <a:lnTo>
                      <a:pt x="57" y="21"/>
                    </a:lnTo>
                    <a:lnTo>
                      <a:pt x="61" y="27"/>
                    </a:lnTo>
                    <a:lnTo>
                      <a:pt x="62" y="32"/>
                    </a:lnTo>
                    <a:lnTo>
                      <a:pt x="57" y="38"/>
                    </a:lnTo>
                    <a:lnTo>
                      <a:pt x="53" y="44"/>
                    </a:lnTo>
                    <a:lnTo>
                      <a:pt x="48" y="51"/>
                    </a:lnTo>
                    <a:lnTo>
                      <a:pt x="41" y="57"/>
                    </a:lnTo>
                    <a:lnTo>
                      <a:pt x="30" y="54"/>
                    </a:lnTo>
                    <a:lnTo>
                      <a:pt x="21" y="49"/>
                    </a:lnTo>
                    <a:lnTo>
                      <a:pt x="11" y="46"/>
                    </a:lnTo>
                    <a:lnTo>
                      <a:pt x="0" y="41"/>
                    </a:lnTo>
                    <a:lnTo>
                      <a:pt x="3" y="35"/>
                    </a:lnTo>
                    <a:lnTo>
                      <a:pt x="6" y="28"/>
                    </a:lnTo>
                    <a:lnTo>
                      <a:pt x="10" y="24"/>
                    </a:lnTo>
                    <a:lnTo>
                      <a:pt x="13" y="17"/>
                    </a:lnTo>
                    <a:lnTo>
                      <a:pt x="16" y="14"/>
                    </a:lnTo>
                    <a:lnTo>
                      <a:pt x="19" y="9"/>
                    </a:lnTo>
                    <a:lnTo>
                      <a:pt x="22" y="5"/>
                    </a:lnTo>
                    <a:lnTo>
                      <a:pt x="26" y="0"/>
                    </a:lnTo>
                    <a:lnTo>
                      <a:pt x="33" y="3"/>
                    </a:lnTo>
                    <a:lnTo>
                      <a:pt x="40" y="6"/>
                    </a:lnTo>
                    <a:lnTo>
                      <a:pt x="48" y="8"/>
                    </a:lnTo>
                    <a:lnTo>
                      <a:pt x="54" y="11"/>
                    </a:lnTo>
                    <a:close/>
                  </a:path>
                </a:pathLst>
              </a:custGeom>
              <a:solidFill>
                <a:srgbClr val="000000"/>
              </a:solidFill>
              <a:ln w="9525">
                <a:noFill/>
                <a:round/>
                <a:headEnd/>
                <a:tailEnd/>
              </a:ln>
            </p:spPr>
            <p:txBody>
              <a:bodyPr/>
              <a:lstStyle/>
              <a:p>
                <a:endParaRPr lang="en-US" sz="1725"/>
              </a:p>
            </p:txBody>
          </p:sp>
          <p:sp>
            <p:nvSpPr>
              <p:cNvPr id="5319" name="Freeform 627"/>
              <p:cNvSpPr>
                <a:spLocks/>
              </p:cNvSpPr>
              <p:nvPr/>
            </p:nvSpPr>
            <p:spPr bwMode="auto">
              <a:xfrm>
                <a:off x="2435" y="2876"/>
                <a:ext cx="88" cy="80"/>
              </a:xfrm>
              <a:custGeom>
                <a:avLst/>
                <a:gdLst>
                  <a:gd name="T0" fmla="*/ 78 w 54"/>
                  <a:gd name="T1" fmla="*/ 15 h 49"/>
                  <a:gd name="T2" fmla="*/ 81 w 54"/>
                  <a:gd name="T3" fmla="*/ 23 h 49"/>
                  <a:gd name="T4" fmla="*/ 83 w 54"/>
                  <a:gd name="T5" fmla="*/ 28 h 49"/>
                  <a:gd name="T6" fmla="*/ 86 w 54"/>
                  <a:gd name="T7" fmla="*/ 36 h 49"/>
                  <a:gd name="T8" fmla="*/ 88 w 54"/>
                  <a:gd name="T9" fmla="*/ 44 h 49"/>
                  <a:gd name="T10" fmla="*/ 83 w 54"/>
                  <a:gd name="T11" fmla="*/ 54 h 49"/>
                  <a:gd name="T12" fmla="*/ 75 w 54"/>
                  <a:gd name="T13" fmla="*/ 62 h 49"/>
                  <a:gd name="T14" fmla="*/ 68 w 54"/>
                  <a:gd name="T15" fmla="*/ 70 h 49"/>
                  <a:gd name="T16" fmla="*/ 62 w 54"/>
                  <a:gd name="T17" fmla="*/ 80 h 49"/>
                  <a:gd name="T18" fmla="*/ 47 w 54"/>
                  <a:gd name="T19" fmla="*/ 75 h 49"/>
                  <a:gd name="T20" fmla="*/ 31 w 54"/>
                  <a:gd name="T21" fmla="*/ 67 h 49"/>
                  <a:gd name="T22" fmla="*/ 16 w 54"/>
                  <a:gd name="T23" fmla="*/ 62 h 49"/>
                  <a:gd name="T24" fmla="*/ 0 w 54"/>
                  <a:gd name="T25" fmla="*/ 57 h 49"/>
                  <a:gd name="T26" fmla="*/ 5 w 54"/>
                  <a:gd name="T27" fmla="*/ 49 h 49"/>
                  <a:gd name="T28" fmla="*/ 11 w 54"/>
                  <a:gd name="T29" fmla="*/ 41 h 49"/>
                  <a:gd name="T30" fmla="*/ 16 w 54"/>
                  <a:gd name="T31" fmla="*/ 33 h 49"/>
                  <a:gd name="T32" fmla="*/ 21 w 54"/>
                  <a:gd name="T33" fmla="*/ 26 h 49"/>
                  <a:gd name="T34" fmla="*/ 26 w 54"/>
                  <a:gd name="T35" fmla="*/ 20 h 49"/>
                  <a:gd name="T36" fmla="*/ 31 w 54"/>
                  <a:gd name="T37" fmla="*/ 13 h 49"/>
                  <a:gd name="T38" fmla="*/ 34 w 54"/>
                  <a:gd name="T39" fmla="*/ 5 h 49"/>
                  <a:gd name="T40" fmla="*/ 39 w 54"/>
                  <a:gd name="T41" fmla="*/ 0 h 49"/>
                  <a:gd name="T42" fmla="*/ 49 w 54"/>
                  <a:gd name="T43" fmla="*/ 2 h 49"/>
                  <a:gd name="T44" fmla="*/ 60 w 54"/>
                  <a:gd name="T45" fmla="*/ 7 h 49"/>
                  <a:gd name="T46" fmla="*/ 68 w 54"/>
                  <a:gd name="T47" fmla="*/ 10 h 49"/>
                  <a:gd name="T48" fmla="*/ 78 w 54"/>
                  <a:gd name="T49" fmla="*/ 15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49"/>
                  <a:gd name="T77" fmla="*/ 54 w 54"/>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49">
                    <a:moveTo>
                      <a:pt x="48" y="9"/>
                    </a:moveTo>
                    <a:lnTo>
                      <a:pt x="50" y="14"/>
                    </a:lnTo>
                    <a:lnTo>
                      <a:pt x="51" y="17"/>
                    </a:lnTo>
                    <a:lnTo>
                      <a:pt x="53" y="22"/>
                    </a:lnTo>
                    <a:lnTo>
                      <a:pt x="54" y="27"/>
                    </a:lnTo>
                    <a:lnTo>
                      <a:pt x="51" y="33"/>
                    </a:lnTo>
                    <a:lnTo>
                      <a:pt x="46" y="38"/>
                    </a:lnTo>
                    <a:lnTo>
                      <a:pt x="42" y="43"/>
                    </a:lnTo>
                    <a:lnTo>
                      <a:pt x="38" y="49"/>
                    </a:lnTo>
                    <a:lnTo>
                      <a:pt x="29" y="46"/>
                    </a:lnTo>
                    <a:lnTo>
                      <a:pt x="19" y="41"/>
                    </a:lnTo>
                    <a:lnTo>
                      <a:pt x="10" y="38"/>
                    </a:lnTo>
                    <a:lnTo>
                      <a:pt x="0" y="35"/>
                    </a:lnTo>
                    <a:lnTo>
                      <a:pt x="3" y="30"/>
                    </a:lnTo>
                    <a:lnTo>
                      <a:pt x="7" y="25"/>
                    </a:lnTo>
                    <a:lnTo>
                      <a:pt x="10" y="20"/>
                    </a:lnTo>
                    <a:lnTo>
                      <a:pt x="13" y="16"/>
                    </a:lnTo>
                    <a:lnTo>
                      <a:pt x="16" y="12"/>
                    </a:lnTo>
                    <a:lnTo>
                      <a:pt x="19" y="8"/>
                    </a:lnTo>
                    <a:lnTo>
                      <a:pt x="21" y="3"/>
                    </a:lnTo>
                    <a:lnTo>
                      <a:pt x="24" y="0"/>
                    </a:lnTo>
                    <a:lnTo>
                      <a:pt x="30" y="1"/>
                    </a:lnTo>
                    <a:lnTo>
                      <a:pt x="37" y="4"/>
                    </a:lnTo>
                    <a:lnTo>
                      <a:pt x="42" y="6"/>
                    </a:lnTo>
                    <a:lnTo>
                      <a:pt x="48" y="9"/>
                    </a:lnTo>
                    <a:close/>
                  </a:path>
                </a:pathLst>
              </a:custGeom>
              <a:solidFill>
                <a:srgbClr val="AFBCED"/>
              </a:solidFill>
              <a:ln w="9525">
                <a:noFill/>
                <a:round/>
                <a:headEnd/>
                <a:tailEnd/>
              </a:ln>
            </p:spPr>
            <p:txBody>
              <a:bodyPr/>
              <a:lstStyle/>
              <a:p>
                <a:endParaRPr lang="en-US" sz="1725"/>
              </a:p>
            </p:txBody>
          </p:sp>
          <p:sp>
            <p:nvSpPr>
              <p:cNvPr id="5320" name="Freeform 628"/>
              <p:cNvSpPr>
                <a:spLocks/>
              </p:cNvSpPr>
              <p:nvPr/>
            </p:nvSpPr>
            <p:spPr bwMode="auto">
              <a:xfrm>
                <a:off x="2492" y="2891"/>
                <a:ext cx="31" cy="65"/>
              </a:xfrm>
              <a:custGeom>
                <a:avLst/>
                <a:gdLst>
                  <a:gd name="T0" fmla="*/ 0 w 19"/>
                  <a:gd name="T1" fmla="*/ 23 h 40"/>
                  <a:gd name="T2" fmla="*/ 3 w 19"/>
                  <a:gd name="T3" fmla="*/ 34 h 40"/>
                  <a:gd name="T4" fmla="*/ 3 w 19"/>
                  <a:gd name="T5" fmla="*/ 44 h 40"/>
                  <a:gd name="T6" fmla="*/ 3 w 19"/>
                  <a:gd name="T7" fmla="*/ 55 h 40"/>
                  <a:gd name="T8" fmla="*/ 5 w 19"/>
                  <a:gd name="T9" fmla="*/ 65 h 40"/>
                  <a:gd name="T10" fmla="*/ 11 w 19"/>
                  <a:gd name="T11" fmla="*/ 55 h 40"/>
                  <a:gd name="T12" fmla="*/ 18 w 19"/>
                  <a:gd name="T13" fmla="*/ 47 h 40"/>
                  <a:gd name="T14" fmla="*/ 26 w 19"/>
                  <a:gd name="T15" fmla="*/ 39 h 40"/>
                  <a:gd name="T16" fmla="*/ 31 w 19"/>
                  <a:gd name="T17" fmla="*/ 29 h 40"/>
                  <a:gd name="T18" fmla="*/ 29 w 19"/>
                  <a:gd name="T19" fmla="*/ 21 h 40"/>
                  <a:gd name="T20" fmla="*/ 26 w 19"/>
                  <a:gd name="T21" fmla="*/ 13 h 40"/>
                  <a:gd name="T22" fmla="*/ 24 w 19"/>
                  <a:gd name="T23" fmla="*/ 8 h 40"/>
                  <a:gd name="T24" fmla="*/ 21 w 19"/>
                  <a:gd name="T25" fmla="*/ 0 h 40"/>
                  <a:gd name="T26" fmla="*/ 16 w 19"/>
                  <a:gd name="T27" fmla="*/ 5 h 40"/>
                  <a:gd name="T28" fmla="*/ 11 w 19"/>
                  <a:gd name="T29" fmla="*/ 11 h 40"/>
                  <a:gd name="T30" fmla="*/ 5 w 19"/>
                  <a:gd name="T31" fmla="*/ 18 h 40"/>
                  <a:gd name="T32" fmla="*/ 0 w 19"/>
                  <a:gd name="T33" fmla="*/ 2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40"/>
                  <a:gd name="T53" fmla="*/ 19 w 1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40">
                    <a:moveTo>
                      <a:pt x="0" y="14"/>
                    </a:moveTo>
                    <a:lnTo>
                      <a:pt x="2" y="21"/>
                    </a:lnTo>
                    <a:lnTo>
                      <a:pt x="2" y="27"/>
                    </a:lnTo>
                    <a:lnTo>
                      <a:pt x="2" y="34"/>
                    </a:lnTo>
                    <a:lnTo>
                      <a:pt x="3" y="40"/>
                    </a:lnTo>
                    <a:lnTo>
                      <a:pt x="7" y="34"/>
                    </a:lnTo>
                    <a:lnTo>
                      <a:pt x="11" y="29"/>
                    </a:lnTo>
                    <a:lnTo>
                      <a:pt x="16" y="24"/>
                    </a:lnTo>
                    <a:lnTo>
                      <a:pt x="19" y="18"/>
                    </a:lnTo>
                    <a:lnTo>
                      <a:pt x="18" y="13"/>
                    </a:lnTo>
                    <a:lnTo>
                      <a:pt x="16" y="8"/>
                    </a:lnTo>
                    <a:lnTo>
                      <a:pt x="15" y="5"/>
                    </a:lnTo>
                    <a:lnTo>
                      <a:pt x="13" y="0"/>
                    </a:lnTo>
                    <a:lnTo>
                      <a:pt x="10" y="3"/>
                    </a:lnTo>
                    <a:lnTo>
                      <a:pt x="7" y="7"/>
                    </a:lnTo>
                    <a:lnTo>
                      <a:pt x="3" y="11"/>
                    </a:lnTo>
                    <a:lnTo>
                      <a:pt x="0" y="14"/>
                    </a:lnTo>
                    <a:close/>
                  </a:path>
                </a:pathLst>
              </a:custGeom>
              <a:solidFill>
                <a:srgbClr val="7AAAEA"/>
              </a:solidFill>
              <a:ln w="9525">
                <a:noFill/>
                <a:round/>
                <a:headEnd/>
                <a:tailEnd/>
              </a:ln>
            </p:spPr>
            <p:txBody>
              <a:bodyPr/>
              <a:lstStyle/>
              <a:p>
                <a:endParaRPr lang="en-US" sz="1725"/>
              </a:p>
            </p:txBody>
          </p:sp>
          <p:sp>
            <p:nvSpPr>
              <p:cNvPr id="5321" name="Freeform 629"/>
              <p:cNvSpPr>
                <a:spLocks/>
              </p:cNvSpPr>
              <p:nvPr/>
            </p:nvSpPr>
            <p:spPr bwMode="auto">
              <a:xfrm>
                <a:off x="2453" y="2876"/>
                <a:ext cx="64" cy="41"/>
              </a:xfrm>
              <a:custGeom>
                <a:avLst/>
                <a:gdLst>
                  <a:gd name="T0" fmla="*/ 64 w 39"/>
                  <a:gd name="T1" fmla="*/ 15 h 25"/>
                  <a:gd name="T2" fmla="*/ 57 w 39"/>
                  <a:gd name="T3" fmla="*/ 20 h 25"/>
                  <a:gd name="T4" fmla="*/ 53 w 39"/>
                  <a:gd name="T5" fmla="*/ 28 h 25"/>
                  <a:gd name="T6" fmla="*/ 48 w 39"/>
                  <a:gd name="T7" fmla="*/ 33 h 25"/>
                  <a:gd name="T8" fmla="*/ 39 w 39"/>
                  <a:gd name="T9" fmla="*/ 41 h 25"/>
                  <a:gd name="T10" fmla="*/ 31 w 39"/>
                  <a:gd name="T11" fmla="*/ 36 h 25"/>
                  <a:gd name="T12" fmla="*/ 21 w 39"/>
                  <a:gd name="T13" fmla="*/ 33 h 25"/>
                  <a:gd name="T14" fmla="*/ 11 w 39"/>
                  <a:gd name="T15" fmla="*/ 28 h 25"/>
                  <a:gd name="T16" fmla="*/ 0 w 39"/>
                  <a:gd name="T17" fmla="*/ 26 h 25"/>
                  <a:gd name="T18" fmla="*/ 7 w 39"/>
                  <a:gd name="T19" fmla="*/ 18 h 25"/>
                  <a:gd name="T20" fmla="*/ 11 w 39"/>
                  <a:gd name="T21" fmla="*/ 13 h 25"/>
                  <a:gd name="T22" fmla="*/ 16 w 39"/>
                  <a:gd name="T23" fmla="*/ 5 h 25"/>
                  <a:gd name="T24" fmla="*/ 21 w 39"/>
                  <a:gd name="T25" fmla="*/ 0 h 25"/>
                  <a:gd name="T26" fmla="*/ 31 w 39"/>
                  <a:gd name="T27" fmla="*/ 2 h 25"/>
                  <a:gd name="T28" fmla="*/ 43 w 39"/>
                  <a:gd name="T29" fmla="*/ 7 h 25"/>
                  <a:gd name="T30" fmla="*/ 53 w 39"/>
                  <a:gd name="T31" fmla="*/ 10 h 25"/>
                  <a:gd name="T32" fmla="*/ 64 w 39"/>
                  <a:gd name="T33" fmla="*/ 1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5"/>
                  <a:gd name="T53" fmla="*/ 39 w 3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5">
                    <a:moveTo>
                      <a:pt x="39" y="9"/>
                    </a:moveTo>
                    <a:lnTo>
                      <a:pt x="35" y="12"/>
                    </a:lnTo>
                    <a:lnTo>
                      <a:pt x="32" y="17"/>
                    </a:lnTo>
                    <a:lnTo>
                      <a:pt x="29" y="20"/>
                    </a:lnTo>
                    <a:lnTo>
                      <a:pt x="24" y="25"/>
                    </a:lnTo>
                    <a:lnTo>
                      <a:pt x="19" y="22"/>
                    </a:lnTo>
                    <a:lnTo>
                      <a:pt x="13" y="20"/>
                    </a:lnTo>
                    <a:lnTo>
                      <a:pt x="7" y="17"/>
                    </a:lnTo>
                    <a:lnTo>
                      <a:pt x="0" y="16"/>
                    </a:lnTo>
                    <a:lnTo>
                      <a:pt x="4" y="11"/>
                    </a:lnTo>
                    <a:lnTo>
                      <a:pt x="7" y="8"/>
                    </a:lnTo>
                    <a:lnTo>
                      <a:pt x="10" y="3"/>
                    </a:lnTo>
                    <a:lnTo>
                      <a:pt x="13" y="0"/>
                    </a:lnTo>
                    <a:lnTo>
                      <a:pt x="19" y="1"/>
                    </a:lnTo>
                    <a:lnTo>
                      <a:pt x="26" y="4"/>
                    </a:lnTo>
                    <a:lnTo>
                      <a:pt x="32" y="6"/>
                    </a:lnTo>
                    <a:lnTo>
                      <a:pt x="39" y="9"/>
                    </a:lnTo>
                    <a:close/>
                  </a:path>
                </a:pathLst>
              </a:custGeom>
              <a:solidFill>
                <a:srgbClr val="D1D8F4"/>
              </a:solidFill>
              <a:ln w="9525">
                <a:noFill/>
                <a:round/>
                <a:headEnd/>
                <a:tailEnd/>
              </a:ln>
            </p:spPr>
            <p:txBody>
              <a:bodyPr/>
              <a:lstStyle/>
              <a:p>
                <a:endParaRPr lang="en-US" sz="1725"/>
              </a:p>
            </p:txBody>
          </p:sp>
          <p:sp>
            <p:nvSpPr>
              <p:cNvPr id="5322" name="Freeform 630"/>
              <p:cNvSpPr>
                <a:spLocks/>
              </p:cNvSpPr>
              <p:nvPr/>
            </p:nvSpPr>
            <p:spPr bwMode="auto">
              <a:xfrm>
                <a:off x="2497" y="2891"/>
                <a:ext cx="102" cy="93"/>
              </a:xfrm>
              <a:custGeom>
                <a:avLst/>
                <a:gdLst>
                  <a:gd name="T0" fmla="*/ 89 w 62"/>
                  <a:gd name="T1" fmla="*/ 18 h 57"/>
                  <a:gd name="T2" fmla="*/ 92 w 62"/>
                  <a:gd name="T3" fmla="*/ 26 h 57"/>
                  <a:gd name="T4" fmla="*/ 97 w 62"/>
                  <a:gd name="T5" fmla="*/ 34 h 57"/>
                  <a:gd name="T6" fmla="*/ 100 w 62"/>
                  <a:gd name="T7" fmla="*/ 44 h 57"/>
                  <a:gd name="T8" fmla="*/ 102 w 62"/>
                  <a:gd name="T9" fmla="*/ 52 h 57"/>
                  <a:gd name="T10" fmla="*/ 95 w 62"/>
                  <a:gd name="T11" fmla="*/ 62 h 57"/>
                  <a:gd name="T12" fmla="*/ 87 w 62"/>
                  <a:gd name="T13" fmla="*/ 73 h 57"/>
                  <a:gd name="T14" fmla="*/ 79 w 62"/>
                  <a:gd name="T15" fmla="*/ 83 h 57"/>
                  <a:gd name="T16" fmla="*/ 69 w 62"/>
                  <a:gd name="T17" fmla="*/ 93 h 57"/>
                  <a:gd name="T18" fmla="*/ 53 w 62"/>
                  <a:gd name="T19" fmla="*/ 88 h 57"/>
                  <a:gd name="T20" fmla="*/ 35 w 62"/>
                  <a:gd name="T21" fmla="*/ 80 h 57"/>
                  <a:gd name="T22" fmla="*/ 20 w 62"/>
                  <a:gd name="T23" fmla="*/ 75 h 57"/>
                  <a:gd name="T24" fmla="*/ 0 w 62"/>
                  <a:gd name="T25" fmla="*/ 67 h 57"/>
                  <a:gd name="T26" fmla="*/ 7 w 62"/>
                  <a:gd name="T27" fmla="*/ 57 h 57"/>
                  <a:gd name="T28" fmla="*/ 12 w 62"/>
                  <a:gd name="T29" fmla="*/ 47 h 57"/>
                  <a:gd name="T30" fmla="*/ 16 w 62"/>
                  <a:gd name="T31" fmla="*/ 39 h 57"/>
                  <a:gd name="T32" fmla="*/ 21 w 62"/>
                  <a:gd name="T33" fmla="*/ 29 h 57"/>
                  <a:gd name="T34" fmla="*/ 26 w 62"/>
                  <a:gd name="T35" fmla="*/ 23 h 57"/>
                  <a:gd name="T36" fmla="*/ 33 w 62"/>
                  <a:gd name="T37" fmla="*/ 16 h 57"/>
                  <a:gd name="T38" fmla="*/ 38 w 62"/>
                  <a:gd name="T39" fmla="*/ 8 h 57"/>
                  <a:gd name="T40" fmla="*/ 43 w 62"/>
                  <a:gd name="T41" fmla="*/ 0 h 57"/>
                  <a:gd name="T42" fmla="*/ 56 w 62"/>
                  <a:gd name="T43" fmla="*/ 5 h 57"/>
                  <a:gd name="T44" fmla="*/ 66 w 62"/>
                  <a:gd name="T45" fmla="*/ 11 h 57"/>
                  <a:gd name="T46" fmla="*/ 79 w 62"/>
                  <a:gd name="T47" fmla="*/ 13 h 57"/>
                  <a:gd name="T48" fmla="*/ 89 w 62"/>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4" y="11"/>
                    </a:moveTo>
                    <a:lnTo>
                      <a:pt x="56" y="16"/>
                    </a:lnTo>
                    <a:lnTo>
                      <a:pt x="59" y="21"/>
                    </a:lnTo>
                    <a:lnTo>
                      <a:pt x="61" y="27"/>
                    </a:lnTo>
                    <a:lnTo>
                      <a:pt x="62" y="32"/>
                    </a:lnTo>
                    <a:lnTo>
                      <a:pt x="58" y="38"/>
                    </a:lnTo>
                    <a:lnTo>
                      <a:pt x="53" y="45"/>
                    </a:lnTo>
                    <a:lnTo>
                      <a:pt x="48" y="51"/>
                    </a:lnTo>
                    <a:lnTo>
                      <a:pt x="42" y="57"/>
                    </a:lnTo>
                    <a:lnTo>
                      <a:pt x="32" y="54"/>
                    </a:lnTo>
                    <a:lnTo>
                      <a:pt x="21" y="49"/>
                    </a:lnTo>
                    <a:lnTo>
                      <a:pt x="12" y="46"/>
                    </a:lnTo>
                    <a:lnTo>
                      <a:pt x="0" y="41"/>
                    </a:lnTo>
                    <a:lnTo>
                      <a:pt x="4" y="35"/>
                    </a:lnTo>
                    <a:lnTo>
                      <a:pt x="7" y="29"/>
                    </a:lnTo>
                    <a:lnTo>
                      <a:pt x="10" y="24"/>
                    </a:lnTo>
                    <a:lnTo>
                      <a:pt x="13" y="18"/>
                    </a:lnTo>
                    <a:lnTo>
                      <a:pt x="16" y="14"/>
                    </a:lnTo>
                    <a:lnTo>
                      <a:pt x="20" y="10"/>
                    </a:lnTo>
                    <a:lnTo>
                      <a:pt x="23" y="5"/>
                    </a:lnTo>
                    <a:lnTo>
                      <a:pt x="26" y="0"/>
                    </a:lnTo>
                    <a:lnTo>
                      <a:pt x="34" y="3"/>
                    </a:lnTo>
                    <a:lnTo>
                      <a:pt x="40" y="7"/>
                    </a:lnTo>
                    <a:lnTo>
                      <a:pt x="48" y="8"/>
                    </a:lnTo>
                    <a:lnTo>
                      <a:pt x="54" y="11"/>
                    </a:lnTo>
                    <a:close/>
                  </a:path>
                </a:pathLst>
              </a:custGeom>
              <a:solidFill>
                <a:srgbClr val="000000"/>
              </a:solidFill>
              <a:ln w="9525">
                <a:noFill/>
                <a:round/>
                <a:headEnd/>
                <a:tailEnd/>
              </a:ln>
            </p:spPr>
            <p:txBody>
              <a:bodyPr/>
              <a:lstStyle/>
              <a:p>
                <a:endParaRPr lang="en-US" sz="1725"/>
              </a:p>
            </p:txBody>
          </p:sp>
          <p:sp>
            <p:nvSpPr>
              <p:cNvPr id="5323" name="Freeform 631"/>
              <p:cNvSpPr>
                <a:spLocks/>
              </p:cNvSpPr>
              <p:nvPr/>
            </p:nvSpPr>
            <p:spPr bwMode="auto">
              <a:xfrm>
                <a:off x="2505" y="2899"/>
                <a:ext cx="87" cy="80"/>
              </a:xfrm>
              <a:custGeom>
                <a:avLst/>
                <a:gdLst>
                  <a:gd name="T0" fmla="*/ 79 w 53"/>
                  <a:gd name="T1" fmla="*/ 15 h 49"/>
                  <a:gd name="T2" fmla="*/ 80 w 53"/>
                  <a:gd name="T3" fmla="*/ 23 h 49"/>
                  <a:gd name="T4" fmla="*/ 84 w 53"/>
                  <a:gd name="T5" fmla="*/ 28 h 49"/>
                  <a:gd name="T6" fmla="*/ 84 w 53"/>
                  <a:gd name="T7" fmla="*/ 36 h 49"/>
                  <a:gd name="T8" fmla="*/ 87 w 53"/>
                  <a:gd name="T9" fmla="*/ 44 h 49"/>
                  <a:gd name="T10" fmla="*/ 80 w 53"/>
                  <a:gd name="T11" fmla="*/ 54 h 49"/>
                  <a:gd name="T12" fmla="*/ 74 w 53"/>
                  <a:gd name="T13" fmla="*/ 62 h 49"/>
                  <a:gd name="T14" fmla="*/ 66 w 53"/>
                  <a:gd name="T15" fmla="*/ 70 h 49"/>
                  <a:gd name="T16" fmla="*/ 61 w 53"/>
                  <a:gd name="T17" fmla="*/ 80 h 49"/>
                  <a:gd name="T18" fmla="*/ 44 w 53"/>
                  <a:gd name="T19" fmla="*/ 75 h 49"/>
                  <a:gd name="T20" fmla="*/ 31 w 53"/>
                  <a:gd name="T21" fmla="*/ 67 h 49"/>
                  <a:gd name="T22" fmla="*/ 16 w 53"/>
                  <a:gd name="T23" fmla="*/ 62 h 49"/>
                  <a:gd name="T24" fmla="*/ 0 w 53"/>
                  <a:gd name="T25" fmla="*/ 57 h 49"/>
                  <a:gd name="T26" fmla="*/ 5 w 53"/>
                  <a:gd name="T27" fmla="*/ 49 h 49"/>
                  <a:gd name="T28" fmla="*/ 8 w 53"/>
                  <a:gd name="T29" fmla="*/ 41 h 49"/>
                  <a:gd name="T30" fmla="*/ 13 w 53"/>
                  <a:gd name="T31" fmla="*/ 34 h 49"/>
                  <a:gd name="T32" fmla="*/ 16 w 53"/>
                  <a:gd name="T33" fmla="*/ 26 h 49"/>
                  <a:gd name="T34" fmla="*/ 21 w 53"/>
                  <a:gd name="T35" fmla="*/ 21 h 49"/>
                  <a:gd name="T36" fmla="*/ 26 w 53"/>
                  <a:gd name="T37" fmla="*/ 13 h 49"/>
                  <a:gd name="T38" fmla="*/ 31 w 53"/>
                  <a:gd name="T39" fmla="*/ 8 h 49"/>
                  <a:gd name="T40" fmla="*/ 36 w 53"/>
                  <a:gd name="T41" fmla="*/ 0 h 49"/>
                  <a:gd name="T42" fmla="*/ 48 w 53"/>
                  <a:gd name="T43" fmla="*/ 3 h 49"/>
                  <a:gd name="T44" fmla="*/ 57 w 53"/>
                  <a:gd name="T45" fmla="*/ 8 h 49"/>
                  <a:gd name="T46" fmla="*/ 69 w 53"/>
                  <a:gd name="T47" fmla="*/ 10 h 49"/>
                  <a:gd name="T48" fmla="*/ 79 w 53"/>
                  <a:gd name="T49" fmla="*/ 15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49"/>
                  <a:gd name="T77" fmla="*/ 53 w 53"/>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49">
                    <a:moveTo>
                      <a:pt x="48" y="9"/>
                    </a:moveTo>
                    <a:lnTo>
                      <a:pt x="49" y="14"/>
                    </a:lnTo>
                    <a:lnTo>
                      <a:pt x="51" y="17"/>
                    </a:lnTo>
                    <a:lnTo>
                      <a:pt x="51" y="22"/>
                    </a:lnTo>
                    <a:lnTo>
                      <a:pt x="53" y="27"/>
                    </a:lnTo>
                    <a:lnTo>
                      <a:pt x="49" y="33"/>
                    </a:lnTo>
                    <a:lnTo>
                      <a:pt x="45" y="38"/>
                    </a:lnTo>
                    <a:lnTo>
                      <a:pt x="40" y="43"/>
                    </a:lnTo>
                    <a:lnTo>
                      <a:pt x="37" y="49"/>
                    </a:lnTo>
                    <a:lnTo>
                      <a:pt x="27" y="46"/>
                    </a:lnTo>
                    <a:lnTo>
                      <a:pt x="19" y="41"/>
                    </a:lnTo>
                    <a:lnTo>
                      <a:pt x="10" y="38"/>
                    </a:lnTo>
                    <a:lnTo>
                      <a:pt x="0" y="35"/>
                    </a:lnTo>
                    <a:lnTo>
                      <a:pt x="3" y="30"/>
                    </a:lnTo>
                    <a:lnTo>
                      <a:pt x="5" y="25"/>
                    </a:lnTo>
                    <a:lnTo>
                      <a:pt x="8" y="21"/>
                    </a:lnTo>
                    <a:lnTo>
                      <a:pt x="10" y="16"/>
                    </a:lnTo>
                    <a:lnTo>
                      <a:pt x="13" y="13"/>
                    </a:lnTo>
                    <a:lnTo>
                      <a:pt x="16" y="8"/>
                    </a:lnTo>
                    <a:lnTo>
                      <a:pt x="19" y="5"/>
                    </a:lnTo>
                    <a:lnTo>
                      <a:pt x="22" y="0"/>
                    </a:lnTo>
                    <a:lnTo>
                      <a:pt x="29" y="2"/>
                    </a:lnTo>
                    <a:lnTo>
                      <a:pt x="35" y="5"/>
                    </a:lnTo>
                    <a:lnTo>
                      <a:pt x="42" y="6"/>
                    </a:lnTo>
                    <a:lnTo>
                      <a:pt x="48" y="9"/>
                    </a:lnTo>
                    <a:close/>
                  </a:path>
                </a:pathLst>
              </a:custGeom>
              <a:solidFill>
                <a:srgbClr val="AFBCED"/>
              </a:solidFill>
              <a:ln w="9525">
                <a:noFill/>
                <a:round/>
                <a:headEnd/>
                <a:tailEnd/>
              </a:ln>
            </p:spPr>
            <p:txBody>
              <a:bodyPr/>
              <a:lstStyle/>
              <a:p>
                <a:endParaRPr lang="en-US" sz="1725"/>
              </a:p>
            </p:txBody>
          </p:sp>
          <p:sp>
            <p:nvSpPr>
              <p:cNvPr id="5324" name="Freeform 632"/>
              <p:cNvSpPr>
                <a:spLocks/>
              </p:cNvSpPr>
              <p:nvPr/>
            </p:nvSpPr>
            <p:spPr bwMode="auto">
              <a:xfrm>
                <a:off x="2561" y="2914"/>
                <a:ext cx="31" cy="65"/>
              </a:xfrm>
              <a:custGeom>
                <a:avLst/>
                <a:gdLst>
                  <a:gd name="T0" fmla="*/ 0 w 19"/>
                  <a:gd name="T1" fmla="*/ 24 h 40"/>
                  <a:gd name="T2" fmla="*/ 2 w 19"/>
                  <a:gd name="T3" fmla="*/ 34 h 40"/>
                  <a:gd name="T4" fmla="*/ 2 w 19"/>
                  <a:gd name="T5" fmla="*/ 44 h 40"/>
                  <a:gd name="T6" fmla="*/ 2 w 19"/>
                  <a:gd name="T7" fmla="*/ 55 h 40"/>
                  <a:gd name="T8" fmla="*/ 5 w 19"/>
                  <a:gd name="T9" fmla="*/ 65 h 40"/>
                  <a:gd name="T10" fmla="*/ 10 w 19"/>
                  <a:gd name="T11" fmla="*/ 55 h 40"/>
                  <a:gd name="T12" fmla="*/ 18 w 19"/>
                  <a:gd name="T13" fmla="*/ 47 h 40"/>
                  <a:gd name="T14" fmla="*/ 24 w 19"/>
                  <a:gd name="T15" fmla="*/ 39 h 40"/>
                  <a:gd name="T16" fmla="*/ 31 w 19"/>
                  <a:gd name="T17" fmla="*/ 29 h 40"/>
                  <a:gd name="T18" fmla="*/ 28 w 19"/>
                  <a:gd name="T19" fmla="*/ 21 h 40"/>
                  <a:gd name="T20" fmla="*/ 28 w 19"/>
                  <a:gd name="T21" fmla="*/ 13 h 40"/>
                  <a:gd name="T22" fmla="*/ 24 w 19"/>
                  <a:gd name="T23" fmla="*/ 8 h 40"/>
                  <a:gd name="T24" fmla="*/ 23 w 19"/>
                  <a:gd name="T25" fmla="*/ 0 h 40"/>
                  <a:gd name="T26" fmla="*/ 18 w 19"/>
                  <a:gd name="T27" fmla="*/ 7 h 40"/>
                  <a:gd name="T28" fmla="*/ 13 w 19"/>
                  <a:gd name="T29" fmla="*/ 11 h 40"/>
                  <a:gd name="T30" fmla="*/ 5 w 19"/>
                  <a:gd name="T31" fmla="*/ 19 h 40"/>
                  <a:gd name="T32" fmla="*/ 0 w 19"/>
                  <a:gd name="T33" fmla="*/ 24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40"/>
                  <a:gd name="T53" fmla="*/ 19 w 1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40">
                    <a:moveTo>
                      <a:pt x="0" y="15"/>
                    </a:moveTo>
                    <a:lnTo>
                      <a:pt x="1" y="21"/>
                    </a:lnTo>
                    <a:lnTo>
                      <a:pt x="1" y="27"/>
                    </a:lnTo>
                    <a:lnTo>
                      <a:pt x="1" y="34"/>
                    </a:lnTo>
                    <a:lnTo>
                      <a:pt x="3" y="40"/>
                    </a:lnTo>
                    <a:lnTo>
                      <a:pt x="6" y="34"/>
                    </a:lnTo>
                    <a:lnTo>
                      <a:pt x="11" y="29"/>
                    </a:lnTo>
                    <a:lnTo>
                      <a:pt x="15" y="24"/>
                    </a:lnTo>
                    <a:lnTo>
                      <a:pt x="19" y="18"/>
                    </a:lnTo>
                    <a:lnTo>
                      <a:pt x="17" y="13"/>
                    </a:lnTo>
                    <a:lnTo>
                      <a:pt x="17" y="8"/>
                    </a:lnTo>
                    <a:lnTo>
                      <a:pt x="15" y="5"/>
                    </a:lnTo>
                    <a:lnTo>
                      <a:pt x="14" y="0"/>
                    </a:lnTo>
                    <a:lnTo>
                      <a:pt x="11" y="4"/>
                    </a:lnTo>
                    <a:lnTo>
                      <a:pt x="8" y="7"/>
                    </a:lnTo>
                    <a:lnTo>
                      <a:pt x="3" y="12"/>
                    </a:lnTo>
                    <a:lnTo>
                      <a:pt x="0" y="15"/>
                    </a:lnTo>
                    <a:close/>
                  </a:path>
                </a:pathLst>
              </a:custGeom>
              <a:solidFill>
                <a:srgbClr val="7AAAEA"/>
              </a:solidFill>
              <a:ln w="9525">
                <a:noFill/>
                <a:round/>
                <a:headEnd/>
                <a:tailEnd/>
              </a:ln>
            </p:spPr>
            <p:txBody>
              <a:bodyPr/>
              <a:lstStyle/>
              <a:p>
                <a:endParaRPr lang="en-US" sz="1725"/>
              </a:p>
            </p:txBody>
          </p:sp>
          <p:sp>
            <p:nvSpPr>
              <p:cNvPr id="5325" name="Freeform 633"/>
              <p:cNvSpPr>
                <a:spLocks/>
              </p:cNvSpPr>
              <p:nvPr/>
            </p:nvSpPr>
            <p:spPr bwMode="auto">
              <a:xfrm>
                <a:off x="2522" y="2899"/>
                <a:ext cx="62" cy="41"/>
              </a:xfrm>
              <a:custGeom>
                <a:avLst/>
                <a:gdLst>
                  <a:gd name="T0" fmla="*/ 62 w 38"/>
                  <a:gd name="T1" fmla="*/ 15 h 25"/>
                  <a:gd name="T2" fmla="*/ 57 w 38"/>
                  <a:gd name="T3" fmla="*/ 21 h 25"/>
                  <a:gd name="T4" fmla="*/ 52 w 38"/>
                  <a:gd name="T5" fmla="*/ 28 h 25"/>
                  <a:gd name="T6" fmla="*/ 46 w 38"/>
                  <a:gd name="T7" fmla="*/ 34 h 25"/>
                  <a:gd name="T8" fmla="*/ 41 w 38"/>
                  <a:gd name="T9" fmla="*/ 41 h 25"/>
                  <a:gd name="T10" fmla="*/ 31 w 38"/>
                  <a:gd name="T11" fmla="*/ 36 h 25"/>
                  <a:gd name="T12" fmla="*/ 20 w 38"/>
                  <a:gd name="T13" fmla="*/ 34 h 25"/>
                  <a:gd name="T14" fmla="*/ 10 w 38"/>
                  <a:gd name="T15" fmla="*/ 28 h 25"/>
                  <a:gd name="T16" fmla="*/ 0 w 38"/>
                  <a:gd name="T17" fmla="*/ 26 h 25"/>
                  <a:gd name="T18" fmla="*/ 5 w 38"/>
                  <a:gd name="T19" fmla="*/ 21 h 25"/>
                  <a:gd name="T20" fmla="*/ 10 w 38"/>
                  <a:gd name="T21" fmla="*/ 13 h 25"/>
                  <a:gd name="T22" fmla="*/ 15 w 38"/>
                  <a:gd name="T23" fmla="*/ 5 h 25"/>
                  <a:gd name="T24" fmla="*/ 20 w 38"/>
                  <a:gd name="T25" fmla="*/ 0 h 25"/>
                  <a:gd name="T26" fmla="*/ 31 w 38"/>
                  <a:gd name="T27" fmla="*/ 3 h 25"/>
                  <a:gd name="T28" fmla="*/ 41 w 38"/>
                  <a:gd name="T29" fmla="*/ 8 h 25"/>
                  <a:gd name="T30" fmla="*/ 52 w 38"/>
                  <a:gd name="T31" fmla="*/ 10 h 25"/>
                  <a:gd name="T32" fmla="*/ 62 w 38"/>
                  <a:gd name="T33" fmla="*/ 1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5"/>
                  <a:gd name="T53" fmla="*/ 38 w 3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5">
                    <a:moveTo>
                      <a:pt x="38" y="9"/>
                    </a:moveTo>
                    <a:lnTo>
                      <a:pt x="35" y="13"/>
                    </a:lnTo>
                    <a:lnTo>
                      <a:pt x="32" y="17"/>
                    </a:lnTo>
                    <a:lnTo>
                      <a:pt x="28" y="21"/>
                    </a:lnTo>
                    <a:lnTo>
                      <a:pt x="25" y="25"/>
                    </a:lnTo>
                    <a:lnTo>
                      <a:pt x="19" y="22"/>
                    </a:lnTo>
                    <a:lnTo>
                      <a:pt x="12" y="21"/>
                    </a:lnTo>
                    <a:lnTo>
                      <a:pt x="6" y="17"/>
                    </a:lnTo>
                    <a:lnTo>
                      <a:pt x="0" y="16"/>
                    </a:lnTo>
                    <a:lnTo>
                      <a:pt x="3" y="13"/>
                    </a:lnTo>
                    <a:lnTo>
                      <a:pt x="6" y="8"/>
                    </a:lnTo>
                    <a:lnTo>
                      <a:pt x="9" y="3"/>
                    </a:lnTo>
                    <a:lnTo>
                      <a:pt x="12" y="0"/>
                    </a:lnTo>
                    <a:lnTo>
                      <a:pt x="19" y="2"/>
                    </a:lnTo>
                    <a:lnTo>
                      <a:pt x="25" y="5"/>
                    </a:lnTo>
                    <a:lnTo>
                      <a:pt x="32" y="6"/>
                    </a:lnTo>
                    <a:lnTo>
                      <a:pt x="38" y="9"/>
                    </a:lnTo>
                    <a:close/>
                  </a:path>
                </a:pathLst>
              </a:custGeom>
              <a:solidFill>
                <a:srgbClr val="D1D8F4"/>
              </a:solidFill>
              <a:ln w="9525">
                <a:noFill/>
                <a:round/>
                <a:headEnd/>
                <a:tailEnd/>
              </a:ln>
            </p:spPr>
            <p:txBody>
              <a:bodyPr/>
              <a:lstStyle/>
              <a:p>
                <a:endParaRPr lang="en-US" sz="1725"/>
              </a:p>
            </p:txBody>
          </p:sp>
          <p:sp>
            <p:nvSpPr>
              <p:cNvPr id="5326" name="Freeform 634"/>
              <p:cNvSpPr>
                <a:spLocks/>
              </p:cNvSpPr>
              <p:nvPr/>
            </p:nvSpPr>
            <p:spPr bwMode="auto">
              <a:xfrm>
                <a:off x="2597" y="2930"/>
                <a:ext cx="103" cy="93"/>
              </a:xfrm>
              <a:custGeom>
                <a:avLst/>
                <a:gdLst>
                  <a:gd name="T0" fmla="*/ 88 w 63"/>
                  <a:gd name="T1" fmla="*/ 18 h 57"/>
                  <a:gd name="T2" fmla="*/ 93 w 63"/>
                  <a:gd name="T3" fmla="*/ 26 h 57"/>
                  <a:gd name="T4" fmla="*/ 96 w 63"/>
                  <a:gd name="T5" fmla="*/ 34 h 57"/>
                  <a:gd name="T6" fmla="*/ 101 w 63"/>
                  <a:gd name="T7" fmla="*/ 44 h 57"/>
                  <a:gd name="T8" fmla="*/ 103 w 63"/>
                  <a:gd name="T9" fmla="*/ 52 h 57"/>
                  <a:gd name="T10" fmla="*/ 93 w 63"/>
                  <a:gd name="T11" fmla="*/ 62 h 57"/>
                  <a:gd name="T12" fmla="*/ 85 w 63"/>
                  <a:gd name="T13" fmla="*/ 72 h 57"/>
                  <a:gd name="T14" fmla="*/ 78 w 63"/>
                  <a:gd name="T15" fmla="*/ 83 h 57"/>
                  <a:gd name="T16" fmla="*/ 70 w 63"/>
                  <a:gd name="T17" fmla="*/ 93 h 57"/>
                  <a:gd name="T18" fmla="*/ 52 w 63"/>
                  <a:gd name="T19" fmla="*/ 88 h 57"/>
                  <a:gd name="T20" fmla="*/ 36 w 63"/>
                  <a:gd name="T21" fmla="*/ 80 h 57"/>
                  <a:gd name="T22" fmla="*/ 18 w 63"/>
                  <a:gd name="T23" fmla="*/ 72 h 57"/>
                  <a:gd name="T24" fmla="*/ 0 w 63"/>
                  <a:gd name="T25" fmla="*/ 67 h 57"/>
                  <a:gd name="T26" fmla="*/ 5 w 63"/>
                  <a:gd name="T27" fmla="*/ 57 h 57"/>
                  <a:gd name="T28" fmla="*/ 10 w 63"/>
                  <a:gd name="T29" fmla="*/ 47 h 57"/>
                  <a:gd name="T30" fmla="*/ 15 w 63"/>
                  <a:gd name="T31" fmla="*/ 39 h 57"/>
                  <a:gd name="T32" fmla="*/ 21 w 63"/>
                  <a:gd name="T33" fmla="*/ 28 h 57"/>
                  <a:gd name="T34" fmla="*/ 26 w 63"/>
                  <a:gd name="T35" fmla="*/ 21 h 57"/>
                  <a:gd name="T36" fmla="*/ 33 w 63"/>
                  <a:gd name="T37" fmla="*/ 13 h 57"/>
                  <a:gd name="T38" fmla="*/ 39 w 63"/>
                  <a:gd name="T39" fmla="*/ 8 h 57"/>
                  <a:gd name="T40" fmla="*/ 44 w 63"/>
                  <a:gd name="T41" fmla="*/ 0 h 57"/>
                  <a:gd name="T42" fmla="*/ 54 w 63"/>
                  <a:gd name="T43" fmla="*/ 5 h 57"/>
                  <a:gd name="T44" fmla="*/ 67 w 63"/>
                  <a:gd name="T45" fmla="*/ 8 h 57"/>
                  <a:gd name="T46" fmla="*/ 78 w 63"/>
                  <a:gd name="T47" fmla="*/ 13 h 57"/>
                  <a:gd name="T48" fmla="*/ 88 w 63"/>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57"/>
                  <a:gd name="T77" fmla="*/ 63 w 63"/>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57">
                    <a:moveTo>
                      <a:pt x="54" y="11"/>
                    </a:moveTo>
                    <a:lnTo>
                      <a:pt x="57" y="16"/>
                    </a:lnTo>
                    <a:lnTo>
                      <a:pt x="59" y="21"/>
                    </a:lnTo>
                    <a:lnTo>
                      <a:pt x="62" y="27"/>
                    </a:lnTo>
                    <a:lnTo>
                      <a:pt x="63" y="32"/>
                    </a:lnTo>
                    <a:lnTo>
                      <a:pt x="57" y="38"/>
                    </a:lnTo>
                    <a:lnTo>
                      <a:pt x="52" y="44"/>
                    </a:lnTo>
                    <a:lnTo>
                      <a:pt x="48" y="51"/>
                    </a:lnTo>
                    <a:lnTo>
                      <a:pt x="43" y="57"/>
                    </a:lnTo>
                    <a:lnTo>
                      <a:pt x="32" y="54"/>
                    </a:lnTo>
                    <a:lnTo>
                      <a:pt x="22" y="49"/>
                    </a:lnTo>
                    <a:lnTo>
                      <a:pt x="11" y="44"/>
                    </a:lnTo>
                    <a:lnTo>
                      <a:pt x="0" y="41"/>
                    </a:lnTo>
                    <a:lnTo>
                      <a:pt x="3" y="35"/>
                    </a:lnTo>
                    <a:lnTo>
                      <a:pt x="6" y="29"/>
                    </a:lnTo>
                    <a:lnTo>
                      <a:pt x="9" y="24"/>
                    </a:lnTo>
                    <a:lnTo>
                      <a:pt x="13" y="17"/>
                    </a:lnTo>
                    <a:lnTo>
                      <a:pt x="16" y="13"/>
                    </a:lnTo>
                    <a:lnTo>
                      <a:pt x="20" y="8"/>
                    </a:lnTo>
                    <a:lnTo>
                      <a:pt x="24" y="5"/>
                    </a:lnTo>
                    <a:lnTo>
                      <a:pt x="27" y="0"/>
                    </a:lnTo>
                    <a:lnTo>
                      <a:pt x="33" y="3"/>
                    </a:lnTo>
                    <a:lnTo>
                      <a:pt x="41" y="5"/>
                    </a:lnTo>
                    <a:lnTo>
                      <a:pt x="48" y="8"/>
                    </a:lnTo>
                    <a:lnTo>
                      <a:pt x="54" y="11"/>
                    </a:lnTo>
                    <a:close/>
                  </a:path>
                </a:pathLst>
              </a:custGeom>
              <a:solidFill>
                <a:srgbClr val="000000"/>
              </a:solidFill>
              <a:ln w="9525">
                <a:noFill/>
                <a:round/>
                <a:headEnd/>
                <a:tailEnd/>
              </a:ln>
            </p:spPr>
            <p:txBody>
              <a:bodyPr/>
              <a:lstStyle/>
              <a:p>
                <a:endParaRPr lang="en-US" sz="1725"/>
              </a:p>
            </p:txBody>
          </p:sp>
          <p:sp>
            <p:nvSpPr>
              <p:cNvPr id="5327" name="Freeform 635"/>
              <p:cNvSpPr>
                <a:spLocks/>
              </p:cNvSpPr>
              <p:nvPr/>
            </p:nvSpPr>
            <p:spPr bwMode="auto">
              <a:xfrm>
                <a:off x="2607" y="2938"/>
                <a:ext cx="86" cy="77"/>
              </a:xfrm>
              <a:custGeom>
                <a:avLst/>
                <a:gdLst>
                  <a:gd name="T0" fmla="*/ 75 w 53"/>
                  <a:gd name="T1" fmla="*/ 15 h 47"/>
                  <a:gd name="T2" fmla="*/ 78 w 53"/>
                  <a:gd name="T3" fmla="*/ 20 h 47"/>
                  <a:gd name="T4" fmla="*/ 80 w 53"/>
                  <a:gd name="T5" fmla="*/ 28 h 47"/>
                  <a:gd name="T6" fmla="*/ 83 w 53"/>
                  <a:gd name="T7" fmla="*/ 36 h 47"/>
                  <a:gd name="T8" fmla="*/ 86 w 53"/>
                  <a:gd name="T9" fmla="*/ 44 h 47"/>
                  <a:gd name="T10" fmla="*/ 78 w 53"/>
                  <a:gd name="T11" fmla="*/ 52 h 47"/>
                  <a:gd name="T12" fmla="*/ 73 w 53"/>
                  <a:gd name="T13" fmla="*/ 59 h 47"/>
                  <a:gd name="T14" fmla="*/ 65 w 53"/>
                  <a:gd name="T15" fmla="*/ 70 h 47"/>
                  <a:gd name="T16" fmla="*/ 57 w 53"/>
                  <a:gd name="T17" fmla="*/ 77 h 47"/>
                  <a:gd name="T18" fmla="*/ 44 w 53"/>
                  <a:gd name="T19" fmla="*/ 72 h 47"/>
                  <a:gd name="T20" fmla="*/ 29 w 53"/>
                  <a:gd name="T21" fmla="*/ 67 h 47"/>
                  <a:gd name="T22" fmla="*/ 13 w 53"/>
                  <a:gd name="T23" fmla="*/ 62 h 47"/>
                  <a:gd name="T24" fmla="*/ 0 w 53"/>
                  <a:gd name="T25" fmla="*/ 57 h 47"/>
                  <a:gd name="T26" fmla="*/ 5 w 53"/>
                  <a:gd name="T27" fmla="*/ 49 h 47"/>
                  <a:gd name="T28" fmla="*/ 8 w 53"/>
                  <a:gd name="T29" fmla="*/ 41 h 47"/>
                  <a:gd name="T30" fmla="*/ 13 w 53"/>
                  <a:gd name="T31" fmla="*/ 33 h 47"/>
                  <a:gd name="T32" fmla="*/ 16 w 53"/>
                  <a:gd name="T33" fmla="*/ 23 h 47"/>
                  <a:gd name="T34" fmla="*/ 21 w 53"/>
                  <a:gd name="T35" fmla="*/ 18 h 47"/>
                  <a:gd name="T36" fmla="*/ 26 w 53"/>
                  <a:gd name="T37" fmla="*/ 10 h 47"/>
                  <a:gd name="T38" fmla="*/ 31 w 53"/>
                  <a:gd name="T39" fmla="*/ 5 h 47"/>
                  <a:gd name="T40" fmla="*/ 36 w 53"/>
                  <a:gd name="T41" fmla="*/ 0 h 47"/>
                  <a:gd name="T42" fmla="*/ 47 w 53"/>
                  <a:gd name="T43" fmla="*/ 2 h 47"/>
                  <a:gd name="T44" fmla="*/ 57 w 53"/>
                  <a:gd name="T45" fmla="*/ 8 h 47"/>
                  <a:gd name="T46" fmla="*/ 65 w 53"/>
                  <a:gd name="T47" fmla="*/ 10 h 47"/>
                  <a:gd name="T48" fmla="*/ 75 w 53"/>
                  <a:gd name="T49" fmla="*/ 15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47"/>
                  <a:gd name="T77" fmla="*/ 53 w 53"/>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47">
                    <a:moveTo>
                      <a:pt x="46" y="9"/>
                    </a:moveTo>
                    <a:lnTo>
                      <a:pt x="48" y="12"/>
                    </a:lnTo>
                    <a:lnTo>
                      <a:pt x="49" y="17"/>
                    </a:lnTo>
                    <a:lnTo>
                      <a:pt x="51" y="22"/>
                    </a:lnTo>
                    <a:lnTo>
                      <a:pt x="53" y="27"/>
                    </a:lnTo>
                    <a:lnTo>
                      <a:pt x="48" y="32"/>
                    </a:lnTo>
                    <a:lnTo>
                      <a:pt x="45" y="36"/>
                    </a:lnTo>
                    <a:lnTo>
                      <a:pt x="40" y="43"/>
                    </a:lnTo>
                    <a:lnTo>
                      <a:pt x="35" y="47"/>
                    </a:lnTo>
                    <a:lnTo>
                      <a:pt x="27" y="44"/>
                    </a:lnTo>
                    <a:lnTo>
                      <a:pt x="18" y="41"/>
                    </a:lnTo>
                    <a:lnTo>
                      <a:pt x="8" y="38"/>
                    </a:lnTo>
                    <a:lnTo>
                      <a:pt x="0" y="35"/>
                    </a:lnTo>
                    <a:lnTo>
                      <a:pt x="3" y="30"/>
                    </a:lnTo>
                    <a:lnTo>
                      <a:pt x="5" y="25"/>
                    </a:lnTo>
                    <a:lnTo>
                      <a:pt x="8" y="20"/>
                    </a:lnTo>
                    <a:lnTo>
                      <a:pt x="10" y="14"/>
                    </a:lnTo>
                    <a:lnTo>
                      <a:pt x="13" y="11"/>
                    </a:lnTo>
                    <a:lnTo>
                      <a:pt x="16" y="6"/>
                    </a:lnTo>
                    <a:lnTo>
                      <a:pt x="19" y="3"/>
                    </a:lnTo>
                    <a:lnTo>
                      <a:pt x="22" y="0"/>
                    </a:lnTo>
                    <a:lnTo>
                      <a:pt x="29" y="1"/>
                    </a:lnTo>
                    <a:lnTo>
                      <a:pt x="35" y="5"/>
                    </a:lnTo>
                    <a:lnTo>
                      <a:pt x="40" y="6"/>
                    </a:lnTo>
                    <a:lnTo>
                      <a:pt x="46" y="9"/>
                    </a:lnTo>
                    <a:close/>
                  </a:path>
                </a:pathLst>
              </a:custGeom>
              <a:solidFill>
                <a:srgbClr val="AFBCED"/>
              </a:solidFill>
              <a:ln w="9525">
                <a:noFill/>
                <a:round/>
                <a:headEnd/>
                <a:tailEnd/>
              </a:ln>
            </p:spPr>
            <p:txBody>
              <a:bodyPr/>
              <a:lstStyle/>
              <a:p>
                <a:endParaRPr lang="en-US" sz="1725"/>
              </a:p>
            </p:txBody>
          </p:sp>
          <p:sp>
            <p:nvSpPr>
              <p:cNvPr id="5328" name="Freeform 636"/>
              <p:cNvSpPr>
                <a:spLocks/>
              </p:cNvSpPr>
              <p:nvPr/>
            </p:nvSpPr>
            <p:spPr bwMode="auto">
              <a:xfrm>
                <a:off x="2662" y="2953"/>
                <a:ext cx="31" cy="62"/>
              </a:xfrm>
              <a:custGeom>
                <a:avLst/>
                <a:gdLst>
                  <a:gd name="T0" fmla="*/ 0 w 19"/>
                  <a:gd name="T1" fmla="*/ 24 h 38"/>
                  <a:gd name="T2" fmla="*/ 2 w 19"/>
                  <a:gd name="T3" fmla="*/ 34 h 38"/>
                  <a:gd name="T4" fmla="*/ 2 w 19"/>
                  <a:gd name="T5" fmla="*/ 42 h 38"/>
                  <a:gd name="T6" fmla="*/ 2 w 19"/>
                  <a:gd name="T7" fmla="*/ 52 h 38"/>
                  <a:gd name="T8" fmla="*/ 2 w 19"/>
                  <a:gd name="T9" fmla="*/ 62 h 38"/>
                  <a:gd name="T10" fmla="*/ 10 w 19"/>
                  <a:gd name="T11" fmla="*/ 55 h 38"/>
                  <a:gd name="T12" fmla="*/ 18 w 19"/>
                  <a:gd name="T13" fmla="*/ 44 h 38"/>
                  <a:gd name="T14" fmla="*/ 23 w 19"/>
                  <a:gd name="T15" fmla="*/ 38 h 38"/>
                  <a:gd name="T16" fmla="*/ 31 w 19"/>
                  <a:gd name="T17" fmla="*/ 29 h 38"/>
                  <a:gd name="T18" fmla="*/ 28 w 19"/>
                  <a:gd name="T19" fmla="*/ 21 h 38"/>
                  <a:gd name="T20" fmla="*/ 24 w 19"/>
                  <a:gd name="T21" fmla="*/ 13 h 38"/>
                  <a:gd name="T22" fmla="*/ 23 w 19"/>
                  <a:gd name="T23" fmla="*/ 5 h 38"/>
                  <a:gd name="T24" fmla="*/ 20 w 19"/>
                  <a:gd name="T25" fmla="*/ 0 h 38"/>
                  <a:gd name="T26" fmla="*/ 15 w 19"/>
                  <a:gd name="T27" fmla="*/ 5 h 38"/>
                  <a:gd name="T28" fmla="*/ 10 w 19"/>
                  <a:gd name="T29" fmla="*/ 11 h 38"/>
                  <a:gd name="T30" fmla="*/ 5 w 19"/>
                  <a:gd name="T31" fmla="*/ 18 h 38"/>
                  <a:gd name="T32" fmla="*/ 0 w 19"/>
                  <a:gd name="T33" fmla="*/ 24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8"/>
                  <a:gd name="T53" fmla="*/ 19 w 19"/>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8">
                    <a:moveTo>
                      <a:pt x="0" y="15"/>
                    </a:moveTo>
                    <a:lnTo>
                      <a:pt x="1" y="21"/>
                    </a:lnTo>
                    <a:lnTo>
                      <a:pt x="1" y="26"/>
                    </a:lnTo>
                    <a:lnTo>
                      <a:pt x="1" y="32"/>
                    </a:lnTo>
                    <a:lnTo>
                      <a:pt x="1" y="38"/>
                    </a:lnTo>
                    <a:lnTo>
                      <a:pt x="6" y="34"/>
                    </a:lnTo>
                    <a:lnTo>
                      <a:pt x="11" y="27"/>
                    </a:lnTo>
                    <a:lnTo>
                      <a:pt x="14" y="23"/>
                    </a:lnTo>
                    <a:lnTo>
                      <a:pt x="19" y="18"/>
                    </a:lnTo>
                    <a:lnTo>
                      <a:pt x="17" y="13"/>
                    </a:lnTo>
                    <a:lnTo>
                      <a:pt x="15" y="8"/>
                    </a:lnTo>
                    <a:lnTo>
                      <a:pt x="14" y="3"/>
                    </a:lnTo>
                    <a:lnTo>
                      <a:pt x="12" y="0"/>
                    </a:lnTo>
                    <a:lnTo>
                      <a:pt x="9" y="3"/>
                    </a:lnTo>
                    <a:lnTo>
                      <a:pt x="6" y="7"/>
                    </a:lnTo>
                    <a:lnTo>
                      <a:pt x="3" y="11"/>
                    </a:lnTo>
                    <a:lnTo>
                      <a:pt x="0" y="15"/>
                    </a:lnTo>
                    <a:close/>
                  </a:path>
                </a:pathLst>
              </a:custGeom>
              <a:solidFill>
                <a:srgbClr val="7AAAEA"/>
              </a:solidFill>
              <a:ln w="9525">
                <a:noFill/>
                <a:round/>
                <a:headEnd/>
                <a:tailEnd/>
              </a:ln>
            </p:spPr>
            <p:txBody>
              <a:bodyPr/>
              <a:lstStyle/>
              <a:p>
                <a:endParaRPr lang="en-US" sz="1725"/>
              </a:p>
            </p:txBody>
          </p:sp>
          <p:sp>
            <p:nvSpPr>
              <p:cNvPr id="5329" name="Freeform 637"/>
              <p:cNvSpPr>
                <a:spLocks/>
              </p:cNvSpPr>
              <p:nvPr/>
            </p:nvSpPr>
            <p:spPr bwMode="auto">
              <a:xfrm>
                <a:off x="2623" y="2938"/>
                <a:ext cx="59" cy="40"/>
              </a:xfrm>
              <a:custGeom>
                <a:avLst/>
                <a:gdLst>
                  <a:gd name="T0" fmla="*/ 59 w 36"/>
                  <a:gd name="T1" fmla="*/ 15 h 24"/>
                  <a:gd name="T2" fmla="*/ 54 w 36"/>
                  <a:gd name="T3" fmla="*/ 20 h 24"/>
                  <a:gd name="T4" fmla="*/ 49 w 36"/>
                  <a:gd name="T5" fmla="*/ 27 h 24"/>
                  <a:gd name="T6" fmla="*/ 46 w 36"/>
                  <a:gd name="T7" fmla="*/ 33 h 24"/>
                  <a:gd name="T8" fmla="*/ 41 w 36"/>
                  <a:gd name="T9" fmla="*/ 40 h 24"/>
                  <a:gd name="T10" fmla="*/ 31 w 36"/>
                  <a:gd name="T11" fmla="*/ 33 h 24"/>
                  <a:gd name="T12" fmla="*/ 20 w 36"/>
                  <a:gd name="T13" fmla="*/ 32 h 24"/>
                  <a:gd name="T14" fmla="*/ 10 w 36"/>
                  <a:gd name="T15" fmla="*/ 27 h 24"/>
                  <a:gd name="T16" fmla="*/ 0 w 36"/>
                  <a:gd name="T17" fmla="*/ 23 h 24"/>
                  <a:gd name="T18" fmla="*/ 5 w 36"/>
                  <a:gd name="T19" fmla="*/ 18 h 24"/>
                  <a:gd name="T20" fmla="*/ 10 w 36"/>
                  <a:gd name="T21" fmla="*/ 10 h 24"/>
                  <a:gd name="T22" fmla="*/ 15 w 36"/>
                  <a:gd name="T23" fmla="*/ 5 h 24"/>
                  <a:gd name="T24" fmla="*/ 20 w 36"/>
                  <a:gd name="T25" fmla="*/ 0 h 24"/>
                  <a:gd name="T26" fmla="*/ 31 w 36"/>
                  <a:gd name="T27" fmla="*/ 2 h 24"/>
                  <a:gd name="T28" fmla="*/ 41 w 36"/>
                  <a:gd name="T29" fmla="*/ 8 h 24"/>
                  <a:gd name="T30" fmla="*/ 49 w 36"/>
                  <a:gd name="T31" fmla="*/ 10 h 24"/>
                  <a:gd name="T32" fmla="*/ 59 w 36"/>
                  <a:gd name="T33" fmla="*/ 15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9"/>
                    </a:moveTo>
                    <a:lnTo>
                      <a:pt x="33" y="12"/>
                    </a:lnTo>
                    <a:lnTo>
                      <a:pt x="30" y="16"/>
                    </a:lnTo>
                    <a:lnTo>
                      <a:pt x="28" y="20"/>
                    </a:lnTo>
                    <a:lnTo>
                      <a:pt x="25" y="24"/>
                    </a:lnTo>
                    <a:lnTo>
                      <a:pt x="19" y="20"/>
                    </a:lnTo>
                    <a:lnTo>
                      <a:pt x="12" y="19"/>
                    </a:lnTo>
                    <a:lnTo>
                      <a:pt x="6" y="16"/>
                    </a:lnTo>
                    <a:lnTo>
                      <a:pt x="0" y="14"/>
                    </a:lnTo>
                    <a:lnTo>
                      <a:pt x="3" y="11"/>
                    </a:lnTo>
                    <a:lnTo>
                      <a:pt x="6" y="6"/>
                    </a:lnTo>
                    <a:lnTo>
                      <a:pt x="9" y="3"/>
                    </a:lnTo>
                    <a:lnTo>
                      <a:pt x="12" y="0"/>
                    </a:lnTo>
                    <a:lnTo>
                      <a:pt x="19" y="1"/>
                    </a:lnTo>
                    <a:lnTo>
                      <a:pt x="25" y="5"/>
                    </a:lnTo>
                    <a:lnTo>
                      <a:pt x="30" y="6"/>
                    </a:lnTo>
                    <a:lnTo>
                      <a:pt x="36" y="9"/>
                    </a:lnTo>
                    <a:close/>
                  </a:path>
                </a:pathLst>
              </a:custGeom>
              <a:solidFill>
                <a:srgbClr val="D1D8F4"/>
              </a:solidFill>
              <a:ln w="9525">
                <a:noFill/>
                <a:round/>
                <a:headEnd/>
                <a:tailEnd/>
              </a:ln>
            </p:spPr>
            <p:txBody>
              <a:bodyPr/>
              <a:lstStyle/>
              <a:p>
                <a:endParaRPr lang="en-US" sz="1725"/>
              </a:p>
            </p:txBody>
          </p:sp>
          <p:sp>
            <p:nvSpPr>
              <p:cNvPr id="5330" name="Freeform 638"/>
              <p:cNvSpPr>
                <a:spLocks/>
              </p:cNvSpPr>
              <p:nvPr/>
            </p:nvSpPr>
            <p:spPr bwMode="auto">
              <a:xfrm>
                <a:off x="2664" y="2953"/>
                <a:ext cx="105" cy="93"/>
              </a:xfrm>
              <a:custGeom>
                <a:avLst/>
                <a:gdLst>
                  <a:gd name="T0" fmla="*/ 92 w 64"/>
                  <a:gd name="T1" fmla="*/ 18 h 57"/>
                  <a:gd name="T2" fmla="*/ 94 w 64"/>
                  <a:gd name="T3" fmla="*/ 26 h 57"/>
                  <a:gd name="T4" fmla="*/ 100 w 64"/>
                  <a:gd name="T5" fmla="*/ 34 h 57"/>
                  <a:gd name="T6" fmla="*/ 102 w 64"/>
                  <a:gd name="T7" fmla="*/ 44 h 57"/>
                  <a:gd name="T8" fmla="*/ 105 w 64"/>
                  <a:gd name="T9" fmla="*/ 52 h 57"/>
                  <a:gd name="T10" fmla="*/ 97 w 64"/>
                  <a:gd name="T11" fmla="*/ 62 h 57"/>
                  <a:gd name="T12" fmla="*/ 89 w 64"/>
                  <a:gd name="T13" fmla="*/ 73 h 57"/>
                  <a:gd name="T14" fmla="*/ 79 w 64"/>
                  <a:gd name="T15" fmla="*/ 83 h 57"/>
                  <a:gd name="T16" fmla="*/ 71 w 64"/>
                  <a:gd name="T17" fmla="*/ 93 h 57"/>
                  <a:gd name="T18" fmla="*/ 53 w 64"/>
                  <a:gd name="T19" fmla="*/ 88 h 57"/>
                  <a:gd name="T20" fmla="*/ 36 w 64"/>
                  <a:gd name="T21" fmla="*/ 82 h 57"/>
                  <a:gd name="T22" fmla="*/ 18 w 64"/>
                  <a:gd name="T23" fmla="*/ 73 h 57"/>
                  <a:gd name="T24" fmla="*/ 0 w 64"/>
                  <a:gd name="T25" fmla="*/ 69 h 57"/>
                  <a:gd name="T26" fmla="*/ 5 w 64"/>
                  <a:gd name="T27" fmla="*/ 57 h 57"/>
                  <a:gd name="T28" fmla="*/ 11 w 64"/>
                  <a:gd name="T29" fmla="*/ 47 h 57"/>
                  <a:gd name="T30" fmla="*/ 16 w 64"/>
                  <a:gd name="T31" fmla="*/ 39 h 57"/>
                  <a:gd name="T32" fmla="*/ 21 w 64"/>
                  <a:gd name="T33" fmla="*/ 29 h 57"/>
                  <a:gd name="T34" fmla="*/ 26 w 64"/>
                  <a:gd name="T35" fmla="*/ 24 h 57"/>
                  <a:gd name="T36" fmla="*/ 34 w 64"/>
                  <a:gd name="T37" fmla="*/ 16 h 57"/>
                  <a:gd name="T38" fmla="*/ 39 w 64"/>
                  <a:gd name="T39" fmla="*/ 8 h 57"/>
                  <a:gd name="T40" fmla="*/ 44 w 64"/>
                  <a:gd name="T41" fmla="*/ 0 h 57"/>
                  <a:gd name="T42" fmla="*/ 57 w 64"/>
                  <a:gd name="T43" fmla="*/ 5 h 57"/>
                  <a:gd name="T44" fmla="*/ 67 w 64"/>
                  <a:gd name="T45" fmla="*/ 8 h 57"/>
                  <a:gd name="T46" fmla="*/ 80 w 64"/>
                  <a:gd name="T47" fmla="*/ 13 h 57"/>
                  <a:gd name="T48" fmla="*/ 92 w 64"/>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7"/>
                  <a:gd name="T77" fmla="*/ 64 w 64"/>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7">
                    <a:moveTo>
                      <a:pt x="56" y="11"/>
                    </a:moveTo>
                    <a:lnTo>
                      <a:pt x="57" y="16"/>
                    </a:lnTo>
                    <a:lnTo>
                      <a:pt x="61" y="21"/>
                    </a:lnTo>
                    <a:lnTo>
                      <a:pt x="62" y="27"/>
                    </a:lnTo>
                    <a:lnTo>
                      <a:pt x="64" y="32"/>
                    </a:lnTo>
                    <a:lnTo>
                      <a:pt x="59" y="38"/>
                    </a:lnTo>
                    <a:lnTo>
                      <a:pt x="54" y="45"/>
                    </a:lnTo>
                    <a:lnTo>
                      <a:pt x="48" y="51"/>
                    </a:lnTo>
                    <a:lnTo>
                      <a:pt x="43" y="57"/>
                    </a:lnTo>
                    <a:lnTo>
                      <a:pt x="32" y="54"/>
                    </a:lnTo>
                    <a:lnTo>
                      <a:pt x="22" y="50"/>
                    </a:lnTo>
                    <a:lnTo>
                      <a:pt x="11" y="45"/>
                    </a:lnTo>
                    <a:lnTo>
                      <a:pt x="0" y="42"/>
                    </a:lnTo>
                    <a:lnTo>
                      <a:pt x="3" y="35"/>
                    </a:lnTo>
                    <a:lnTo>
                      <a:pt x="7" y="29"/>
                    </a:lnTo>
                    <a:lnTo>
                      <a:pt x="10" y="24"/>
                    </a:lnTo>
                    <a:lnTo>
                      <a:pt x="13" y="18"/>
                    </a:lnTo>
                    <a:lnTo>
                      <a:pt x="16" y="15"/>
                    </a:lnTo>
                    <a:lnTo>
                      <a:pt x="21" y="10"/>
                    </a:lnTo>
                    <a:lnTo>
                      <a:pt x="24" y="5"/>
                    </a:lnTo>
                    <a:lnTo>
                      <a:pt x="27" y="0"/>
                    </a:lnTo>
                    <a:lnTo>
                      <a:pt x="35" y="3"/>
                    </a:lnTo>
                    <a:lnTo>
                      <a:pt x="41" y="5"/>
                    </a:lnTo>
                    <a:lnTo>
                      <a:pt x="49" y="8"/>
                    </a:lnTo>
                    <a:lnTo>
                      <a:pt x="56" y="11"/>
                    </a:lnTo>
                    <a:close/>
                  </a:path>
                </a:pathLst>
              </a:custGeom>
              <a:solidFill>
                <a:srgbClr val="000000"/>
              </a:solidFill>
              <a:ln w="9525">
                <a:noFill/>
                <a:round/>
                <a:headEnd/>
                <a:tailEnd/>
              </a:ln>
            </p:spPr>
            <p:txBody>
              <a:bodyPr/>
              <a:lstStyle/>
              <a:p>
                <a:endParaRPr lang="en-US" sz="1725"/>
              </a:p>
            </p:txBody>
          </p:sp>
          <p:sp>
            <p:nvSpPr>
              <p:cNvPr id="5331" name="Freeform 639"/>
              <p:cNvSpPr>
                <a:spLocks/>
              </p:cNvSpPr>
              <p:nvPr/>
            </p:nvSpPr>
            <p:spPr bwMode="auto">
              <a:xfrm>
                <a:off x="2675" y="2961"/>
                <a:ext cx="85" cy="79"/>
              </a:xfrm>
              <a:custGeom>
                <a:avLst/>
                <a:gdLst>
                  <a:gd name="T0" fmla="*/ 75 w 52"/>
                  <a:gd name="T1" fmla="*/ 16 h 48"/>
                  <a:gd name="T2" fmla="*/ 77 w 52"/>
                  <a:gd name="T3" fmla="*/ 23 h 48"/>
                  <a:gd name="T4" fmla="*/ 80 w 52"/>
                  <a:gd name="T5" fmla="*/ 30 h 48"/>
                  <a:gd name="T6" fmla="*/ 82 w 52"/>
                  <a:gd name="T7" fmla="*/ 36 h 48"/>
                  <a:gd name="T8" fmla="*/ 85 w 52"/>
                  <a:gd name="T9" fmla="*/ 44 h 48"/>
                  <a:gd name="T10" fmla="*/ 77 w 52"/>
                  <a:gd name="T11" fmla="*/ 53 h 48"/>
                  <a:gd name="T12" fmla="*/ 72 w 52"/>
                  <a:gd name="T13" fmla="*/ 61 h 48"/>
                  <a:gd name="T14" fmla="*/ 64 w 52"/>
                  <a:gd name="T15" fmla="*/ 71 h 48"/>
                  <a:gd name="T16" fmla="*/ 56 w 52"/>
                  <a:gd name="T17" fmla="*/ 79 h 48"/>
                  <a:gd name="T18" fmla="*/ 44 w 52"/>
                  <a:gd name="T19" fmla="*/ 74 h 48"/>
                  <a:gd name="T20" fmla="*/ 28 w 52"/>
                  <a:gd name="T21" fmla="*/ 67 h 48"/>
                  <a:gd name="T22" fmla="*/ 11 w 52"/>
                  <a:gd name="T23" fmla="*/ 63 h 48"/>
                  <a:gd name="T24" fmla="*/ 0 w 52"/>
                  <a:gd name="T25" fmla="*/ 58 h 48"/>
                  <a:gd name="T26" fmla="*/ 5 w 52"/>
                  <a:gd name="T27" fmla="*/ 49 h 48"/>
                  <a:gd name="T28" fmla="*/ 7 w 52"/>
                  <a:gd name="T29" fmla="*/ 41 h 48"/>
                  <a:gd name="T30" fmla="*/ 11 w 52"/>
                  <a:gd name="T31" fmla="*/ 35 h 48"/>
                  <a:gd name="T32" fmla="*/ 15 w 52"/>
                  <a:gd name="T33" fmla="*/ 26 h 48"/>
                  <a:gd name="T34" fmla="*/ 20 w 52"/>
                  <a:gd name="T35" fmla="*/ 18 h 48"/>
                  <a:gd name="T36" fmla="*/ 25 w 52"/>
                  <a:gd name="T37" fmla="*/ 13 h 48"/>
                  <a:gd name="T38" fmla="*/ 31 w 52"/>
                  <a:gd name="T39" fmla="*/ 5 h 48"/>
                  <a:gd name="T40" fmla="*/ 36 w 52"/>
                  <a:gd name="T41" fmla="*/ 0 h 48"/>
                  <a:gd name="T42" fmla="*/ 44 w 52"/>
                  <a:gd name="T43" fmla="*/ 3 h 48"/>
                  <a:gd name="T44" fmla="*/ 54 w 52"/>
                  <a:gd name="T45" fmla="*/ 8 h 48"/>
                  <a:gd name="T46" fmla="*/ 64 w 52"/>
                  <a:gd name="T47" fmla="*/ 10 h 48"/>
                  <a:gd name="T48" fmla="*/ 75 w 52"/>
                  <a:gd name="T49" fmla="*/ 16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8"/>
                  <a:gd name="T77" fmla="*/ 52 w 52"/>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8">
                    <a:moveTo>
                      <a:pt x="46" y="10"/>
                    </a:moveTo>
                    <a:lnTo>
                      <a:pt x="47" y="14"/>
                    </a:lnTo>
                    <a:lnTo>
                      <a:pt x="49" y="18"/>
                    </a:lnTo>
                    <a:lnTo>
                      <a:pt x="50" y="22"/>
                    </a:lnTo>
                    <a:lnTo>
                      <a:pt x="52" y="27"/>
                    </a:lnTo>
                    <a:lnTo>
                      <a:pt x="47" y="32"/>
                    </a:lnTo>
                    <a:lnTo>
                      <a:pt x="44" y="37"/>
                    </a:lnTo>
                    <a:lnTo>
                      <a:pt x="39" y="43"/>
                    </a:lnTo>
                    <a:lnTo>
                      <a:pt x="34" y="48"/>
                    </a:lnTo>
                    <a:lnTo>
                      <a:pt x="27" y="45"/>
                    </a:lnTo>
                    <a:lnTo>
                      <a:pt x="17" y="41"/>
                    </a:lnTo>
                    <a:lnTo>
                      <a:pt x="7" y="38"/>
                    </a:lnTo>
                    <a:lnTo>
                      <a:pt x="0" y="35"/>
                    </a:lnTo>
                    <a:lnTo>
                      <a:pt x="3" y="30"/>
                    </a:lnTo>
                    <a:lnTo>
                      <a:pt x="4" y="25"/>
                    </a:lnTo>
                    <a:lnTo>
                      <a:pt x="7" y="21"/>
                    </a:lnTo>
                    <a:lnTo>
                      <a:pt x="9" y="16"/>
                    </a:lnTo>
                    <a:lnTo>
                      <a:pt x="12" y="11"/>
                    </a:lnTo>
                    <a:lnTo>
                      <a:pt x="15" y="8"/>
                    </a:lnTo>
                    <a:lnTo>
                      <a:pt x="19" y="3"/>
                    </a:lnTo>
                    <a:lnTo>
                      <a:pt x="22" y="0"/>
                    </a:lnTo>
                    <a:lnTo>
                      <a:pt x="27" y="2"/>
                    </a:lnTo>
                    <a:lnTo>
                      <a:pt x="33" y="5"/>
                    </a:lnTo>
                    <a:lnTo>
                      <a:pt x="39" y="6"/>
                    </a:lnTo>
                    <a:lnTo>
                      <a:pt x="46" y="10"/>
                    </a:lnTo>
                    <a:close/>
                  </a:path>
                </a:pathLst>
              </a:custGeom>
              <a:solidFill>
                <a:srgbClr val="AFBCED"/>
              </a:solidFill>
              <a:ln w="9525">
                <a:noFill/>
                <a:round/>
                <a:headEnd/>
                <a:tailEnd/>
              </a:ln>
            </p:spPr>
            <p:txBody>
              <a:bodyPr/>
              <a:lstStyle/>
              <a:p>
                <a:endParaRPr lang="en-US" sz="1725"/>
              </a:p>
            </p:txBody>
          </p:sp>
          <p:sp>
            <p:nvSpPr>
              <p:cNvPr id="5332" name="Freeform 640"/>
              <p:cNvSpPr>
                <a:spLocks/>
              </p:cNvSpPr>
              <p:nvPr/>
            </p:nvSpPr>
            <p:spPr bwMode="auto">
              <a:xfrm>
                <a:off x="2731" y="2978"/>
                <a:ext cx="29" cy="62"/>
              </a:xfrm>
              <a:custGeom>
                <a:avLst/>
                <a:gdLst>
                  <a:gd name="T0" fmla="*/ 0 w 18"/>
                  <a:gd name="T1" fmla="*/ 23 h 38"/>
                  <a:gd name="T2" fmla="*/ 0 w 18"/>
                  <a:gd name="T3" fmla="*/ 33 h 38"/>
                  <a:gd name="T4" fmla="*/ 0 w 18"/>
                  <a:gd name="T5" fmla="*/ 41 h 38"/>
                  <a:gd name="T6" fmla="*/ 0 w 18"/>
                  <a:gd name="T7" fmla="*/ 51 h 38"/>
                  <a:gd name="T8" fmla="*/ 0 w 18"/>
                  <a:gd name="T9" fmla="*/ 62 h 38"/>
                  <a:gd name="T10" fmla="*/ 8 w 18"/>
                  <a:gd name="T11" fmla="*/ 54 h 38"/>
                  <a:gd name="T12" fmla="*/ 16 w 18"/>
                  <a:gd name="T13" fmla="*/ 44 h 38"/>
                  <a:gd name="T14" fmla="*/ 21 w 18"/>
                  <a:gd name="T15" fmla="*/ 36 h 38"/>
                  <a:gd name="T16" fmla="*/ 29 w 18"/>
                  <a:gd name="T17" fmla="*/ 28 h 38"/>
                  <a:gd name="T18" fmla="*/ 26 w 18"/>
                  <a:gd name="T19" fmla="*/ 20 h 38"/>
                  <a:gd name="T20" fmla="*/ 24 w 18"/>
                  <a:gd name="T21" fmla="*/ 13 h 38"/>
                  <a:gd name="T22" fmla="*/ 21 w 18"/>
                  <a:gd name="T23" fmla="*/ 7 h 38"/>
                  <a:gd name="T24" fmla="*/ 19 w 18"/>
                  <a:gd name="T25" fmla="*/ 0 h 38"/>
                  <a:gd name="T26" fmla="*/ 13 w 18"/>
                  <a:gd name="T27" fmla="*/ 5 h 38"/>
                  <a:gd name="T28" fmla="*/ 8 w 18"/>
                  <a:gd name="T29" fmla="*/ 10 h 38"/>
                  <a:gd name="T30" fmla="*/ 6 w 18"/>
                  <a:gd name="T31" fmla="*/ 18 h 38"/>
                  <a:gd name="T32" fmla="*/ 0 w 18"/>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8"/>
                  <a:gd name="T53" fmla="*/ 18 w 1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8">
                    <a:moveTo>
                      <a:pt x="0" y="14"/>
                    </a:moveTo>
                    <a:lnTo>
                      <a:pt x="0" y="20"/>
                    </a:lnTo>
                    <a:lnTo>
                      <a:pt x="0" y="25"/>
                    </a:lnTo>
                    <a:lnTo>
                      <a:pt x="0" y="31"/>
                    </a:lnTo>
                    <a:lnTo>
                      <a:pt x="0" y="38"/>
                    </a:lnTo>
                    <a:lnTo>
                      <a:pt x="5" y="33"/>
                    </a:lnTo>
                    <a:lnTo>
                      <a:pt x="10" y="27"/>
                    </a:lnTo>
                    <a:lnTo>
                      <a:pt x="13" y="22"/>
                    </a:lnTo>
                    <a:lnTo>
                      <a:pt x="18" y="17"/>
                    </a:lnTo>
                    <a:lnTo>
                      <a:pt x="16" y="12"/>
                    </a:lnTo>
                    <a:lnTo>
                      <a:pt x="15" y="8"/>
                    </a:lnTo>
                    <a:lnTo>
                      <a:pt x="13" y="4"/>
                    </a:lnTo>
                    <a:lnTo>
                      <a:pt x="12" y="0"/>
                    </a:lnTo>
                    <a:lnTo>
                      <a:pt x="8" y="3"/>
                    </a:lnTo>
                    <a:lnTo>
                      <a:pt x="5" y="6"/>
                    </a:lnTo>
                    <a:lnTo>
                      <a:pt x="4" y="11"/>
                    </a:lnTo>
                    <a:lnTo>
                      <a:pt x="0" y="14"/>
                    </a:lnTo>
                    <a:close/>
                  </a:path>
                </a:pathLst>
              </a:custGeom>
              <a:solidFill>
                <a:srgbClr val="7AAAEA"/>
              </a:solidFill>
              <a:ln w="9525">
                <a:noFill/>
                <a:round/>
                <a:headEnd/>
                <a:tailEnd/>
              </a:ln>
            </p:spPr>
            <p:txBody>
              <a:bodyPr/>
              <a:lstStyle/>
              <a:p>
                <a:endParaRPr lang="en-US" sz="1725"/>
              </a:p>
            </p:txBody>
          </p:sp>
          <p:sp>
            <p:nvSpPr>
              <p:cNvPr id="5333" name="Freeform 641"/>
              <p:cNvSpPr>
                <a:spLocks/>
              </p:cNvSpPr>
              <p:nvPr/>
            </p:nvSpPr>
            <p:spPr bwMode="auto">
              <a:xfrm>
                <a:off x="2690" y="2961"/>
                <a:ext cx="61" cy="39"/>
              </a:xfrm>
              <a:custGeom>
                <a:avLst/>
                <a:gdLst>
                  <a:gd name="T0" fmla="*/ 61 w 37"/>
                  <a:gd name="T1" fmla="*/ 16 h 24"/>
                  <a:gd name="T2" fmla="*/ 54 w 37"/>
                  <a:gd name="T3" fmla="*/ 21 h 24"/>
                  <a:gd name="T4" fmla="*/ 49 w 37"/>
                  <a:gd name="T5" fmla="*/ 26 h 24"/>
                  <a:gd name="T6" fmla="*/ 48 w 37"/>
                  <a:gd name="T7" fmla="*/ 34 h 24"/>
                  <a:gd name="T8" fmla="*/ 41 w 37"/>
                  <a:gd name="T9" fmla="*/ 39 h 24"/>
                  <a:gd name="T10" fmla="*/ 31 w 37"/>
                  <a:gd name="T11" fmla="*/ 36 h 24"/>
                  <a:gd name="T12" fmla="*/ 21 w 37"/>
                  <a:gd name="T13" fmla="*/ 31 h 24"/>
                  <a:gd name="T14" fmla="*/ 10 w 37"/>
                  <a:gd name="T15" fmla="*/ 29 h 24"/>
                  <a:gd name="T16" fmla="*/ 0 w 37"/>
                  <a:gd name="T17" fmla="*/ 26 h 24"/>
                  <a:gd name="T18" fmla="*/ 5 w 37"/>
                  <a:gd name="T19" fmla="*/ 18 h 24"/>
                  <a:gd name="T20" fmla="*/ 10 w 37"/>
                  <a:gd name="T21" fmla="*/ 13 h 24"/>
                  <a:gd name="T22" fmla="*/ 16 w 37"/>
                  <a:gd name="T23" fmla="*/ 5 h 24"/>
                  <a:gd name="T24" fmla="*/ 21 w 37"/>
                  <a:gd name="T25" fmla="*/ 0 h 24"/>
                  <a:gd name="T26" fmla="*/ 31 w 37"/>
                  <a:gd name="T27" fmla="*/ 3 h 24"/>
                  <a:gd name="T28" fmla="*/ 41 w 37"/>
                  <a:gd name="T29" fmla="*/ 8 h 24"/>
                  <a:gd name="T30" fmla="*/ 49 w 37"/>
                  <a:gd name="T31" fmla="*/ 10 h 24"/>
                  <a:gd name="T32" fmla="*/ 61 w 37"/>
                  <a:gd name="T33" fmla="*/ 1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4"/>
                  <a:gd name="T53" fmla="*/ 37 w 3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4">
                    <a:moveTo>
                      <a:pt x="37" y="10"/>
                    </a:moveTo>
                    <a:lnTo>
                      <a:pt x="33" y="13"/>
                    </a:lnTo>
                    <a:lnTo>
                      <a:pt x="30" y="16"/>
                    </a:lnTo>
                    <a:lnTo>
                      <a:pt x="29" y="21"/>
                    </a:lnTo>
                    <a:lnTo>
                      <a:pt x="25" y="24"/>
                    </a:lnTo>
                    <a:lnTo>
                      <a:pt x="19" y="22"/>
                    </a:lnTo>
                    <a:lnTo>
                      <a:pt x="13" y="19"/>
                    </a:lnTo>
                    <a:lnTo>
                      <a:pt x="6" y="18"/>
                    </a:lnTo>
                    <a:lnTo>
                      <a:pt x="0" y="16"/>
                    </a:lnTo>
                    <a:lnTo>
                      <a:pt x="3" y="11"/>
                    </a:lnTo>
                    <a:lnTo>
                      <a:pt x="6" y="8"/>
                    </a:lnTo>
                    <a:lnTo>
                      <a:pt x="10" y="3"/>
                    </a:lnTo>
                    <a:lnTo>
                      <a:pt x="13" y="0"/>
                    </a:lnTo>
                    <a:lnTo>
                      <a:pt x="19" y="2"/>
                    </a:lnTo>
                    <a:lnTo>
                      <a:pt x="25" y="5"/>
                    </a:lnTo>
                    <a:lnTo>
                      <a:pt x="30" y="6"/>
                    </a:lnTo>
                    <a:lnTo>
                      <a:pt x="37" y="10"/>
                    </a:lnTo>
                    <a:close/>
                  </a:path>
                </a:pathLst>
              </a:custGeom>
              <a:solidFill>
                <a:srgbClr val="D1D8F4"/>
              </a:solidFill>
              <a:ln w="9525">
                <a:noFill/>
                <a:round/>
                <a:headEnd/>
                <a:tailEnd/>
              </a:ln>
            </p:spPr>
            <p:txBody>
              <a:bodyPr/>
              <a:lstStyle/>
              <a:p>
                <a:endParaRPr lang="en-US" sz="1725"/>
              </a:p>
            </p:txBody>
          </p:sp>
          <p:sp>
            <p:nvSpPr>
              <p:cNvPr id="5334" name="Freeform 642"/>
              <p:cNvSpPr>
                <a:spLocks/>
              </p:cNvSpPr>
              <p:nvPr/>
            </p:nvSpPr>
            <p:spPr bwMode="auto">
              <a:xfrm>
                <a:off x="2731" y="2978"/>
                <a:ext cx="105" cy="93"/>
              </a:xfrm>
              <a:custGeom>
                <a:avLst/>
                <a:gdLst>
                  <a:gd name="T0" fmla="*/ 92 w 64"/>
                  <a:gd name="T1" fmla="*/ 18 h 57"/>
                  <a:gd name="T2" fmla="*/ 95 w 64"/>
                  <a:gd name="T3" fmla="*/ 24 h 57"/>
                  <a:gd name="T4" fmla="*/ 100 w 64"/>
                  <a:gd name="T5" fmla="*/ 33 h 57"/>
                  <a:gd name="T6" fmla="*/ 102 w 64"/>
                  <a:gd name="T7" fmla="*/ 44 h 57"/>
                  <a:gd name="T8" fmla="*/ 105 w 64"/>
                  <a:gd name="T9" fmla="*/ 51 h 57"/>
                  <a:gd name="T10" fmla="*/ 97 w 64"/>
                  <a:gd name="T11" fmla="*/ 62 h 57"/>
                  <a:gd name="T12" fmla="*/ 90 w 64"/>
                  <a:gd name="T13" fmla="*/ 72 h 57"/>
                  <a:gd name="T14" fmla="*/ 79 w 64"/>
                  <a:gd name="T15" fmla="*/ 82 h 57"/>
                  <a:gd name="T16" fmla="*/ 71 w 64"/>
                  <a:gd name="T17" fmla="*/ 93 h 57"/>
                  <a:gd name="T18" fmla="*/ 53 w 64"/>
                  <a:gd name="T19" fmla="*/ 88 h 57"/>
                  <a:gd name="T20" fmla="*/ 38 w 64"/>
                  <a:gd name="T21" fmla="*/ 80 h 57"/>
                  <a:gd name="T22" fmla="*/ 20 w 64"/>
                  <a:gd name="T23" fmla="*/ 75 h 57"/>
                  <a:gd name="T24" fmla="*/ 0 w 64"/>
                  <a:gd name="T25" fmla="*/ 67 h 57"/>
                  <a:gd name="T26" fmla="*/ 7 w 64"/>
                  <a:gd name="T27" fmla="*/ 57 h 57"/>
                  <a:gd name="T28" fmla="*/ 13 w 64"/>
                  <a:gd name="T29" fmla="*/ 46 h 57"/>
                  <a:gd name="T30" fmla="*/ 20 w 64"/>
                  <a:gd name="T31" fmla="*/ 38 h 57"/>
                  <a:gd name="T32" fmla="*/ 25 w 64"/>
                  <a:gd name="T33" fmla="*/ 28 h 57"/>
                  <a:gd name="T34" fmla="*/ 30 w 64"/>
                  <a:gd name="T35" fmla="*/ 23 h 57"/>
                  <a:gd name="T36" fmla="*/ 34 w 64"/>
                  <a:gd name="T37" fmla="*/ 15 h 57"/>
                  <a:gd name="T38" fmla="*/ 39 w 64"/>
                  <a:gd name="T39" fmla="*/ 7 h 57"/>
                  <a:gd name="T40" fmla="*/ 46 w 64"/>
                  <a:gd name="T41" fmla="*/ 0 h 57"/>
                  <a:gd name="T42" fmla="*/ 57 w 64"/>
                  <a:gd name="T43" fmla="*/ 5 h 57"/>
                  <a:gd name="T44" fmla="*/ 69 w 64"/>
                  <a:gd name="T45" fmla="*/ 10 h 57"/>
                  <a:gd name="T46" fmla="*/ 82 w 64"/>
                  <a:gd name="T47" fmla="*/ 13 h 57"/>
                  <a:gd name="T48" fmla="*/ 92 w 64"/>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7"/>
                  <a:gd name="T77" fmla="*/ 64 w 64"/>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7">
                    <a:moveTo>
                      <a:pt x="56" y="11"/>
                    </a:moveTo>
                    <a:lnTo>
                      <a:pt x="58" y="15"/>
                    </a:lnTo>
                    <a:lnTo>
                      <a:pt x="61" y="20"/>
                    </a:lnTo>
                    <a:lnTo>
                      <a:pt x="62" y="27"/>
                    </a:lnTo>
                    <a:lnTo>
                      <a:pt x="64" y="31"/>
                    </a:lnTo>
                    <a:lnTo>
                      <a:pt x="59" y="38"/>
                    </a:lnTo>
                    <a:lnTo>
                      <a:pt x="55" y="44"/>
                    </a:lnTo>
                    <a:lnTo>
                      <a:pt x="48" y="50"/>
                    </a:lnTo>
                    <a:lnTo>
                      <a:pt x="43" y="57"/>
                    </a:lnTo>
                    <a:lnTo>
                      <a:pt x="32" y="54"/>
                    </a:lnTo>
                    <a:lnTo>
                      <a:pt x="23" y="49"/>
                    </a:lnTo>
                    <a:lnTo>
                      <a:pt x="12" y="46"/>
                    </a:lnTo>
                    <a:lnTo>
                      <a:pt x="0" y="41"/>
                    </a:lnTo>
                    <a:lnTo>
                      <a:pt x="4" y="35"/>
                    </a:lnTo>
                    <a:lnTo>
                      <a:pt x="8" y="28"/>
                    </a:lnTo>
                    <a:lnTo>
                      <a:pt x="12" y="23"/>
                    </a:lnTo>
                    <a:lnTo>
                      <a:pt x="15" y="17"/>
                    </a:lnTo>
                    <a:lnTo>
                      <a:pt x="18" y="14"/>
                    </a:lnTo>
                    <a:lnTo>
                      <a:pt x="21" y="9"/>
                    </a:lnTo>
                    <a:lnTo>
                      <a:pt x="24" y="4"/>
                    </a:lnTo>
                    <a:lnTo>
                      <a:pt x="28" y="0"/>
                    </a:lnTo>
                    <a:lnTo>
                      <a:pt x="35" y="3"/>
                    </a:lnTo>
                    <a:lnTo>
                      <a:pt x="42" y="6"/>
                    </a:lnTo>
                    <a:lnTo>
                      <a:pt x="50" y="8"/>
                    </a:lnTo>
                    <a:lnTo>
                      <a:pt x="56" y="11"/>
                    </a:lnTo>
                    <a:close/>
                  </a:path>
                </a:pathLst>
              </a:custGeom>
              <a:solidFill>
                <a:srgbClr val="000000"/>
              </a:solidFill>
              <a:ln w="9525">
                <a:noFill/>
                <a:round/>
                <a:headEnd/>
                <a:tailEnd/>
              </a:ln>
            </p:spPr>
            <p:txBody>
              <a:bodyPr/>
              <a:lstStyle/>
              <a:p>
                <a:endParaRPr lang="en-US" sz="1725"/>
              </a:p>
            </p:txBody>
          </p:sp>
          <p:sp>
            <p:nvSpPr>
              <p:cNvPr id="5335" name="Freeform 643"/>
              <p:cNvSpPr>
                <a:spLocks/>
              </p:cNvSpPr>
              <p:nvPr/>
            </p:nvSpPr>
            <p:spPr bwMode="auto">
              <a:xfrm>
                <a:off x="2742" y="2984"/>
                <a:ext cx="85" cy="79"/>
              </a:xfrm>
              <a:custGeom>
                <a:avLst/>
                <a:gdLst>
                  <a:gd name="T0" fmla="*/ 75 w 52"/>
                  <a:gd name="T1" fmla="*/ 16 h 48"/>
                  <a:gd name="T2" fmla="*/ 78 w 52"/>
                  <a:gd name="T3" fmla="*/ 25 h 48"/>
                  <a:gd name="T4" fmla="*/ 80 w 52"/>
                  <a:gd name="T5" fmla="*/ 30 h 48"/>
                  <a:gd name="T6" fmla="*/ 83 w 52"/>
                  <a:gd name="T7" fmla="*/ 38 h 48"/>
                  <a:gd name="T8" fmla="*/ 85 w 52"/>
                  <a:gd name="T9" fmla="*/ 44 h 48"/>
                  <a:gd name="T10" fmla="*/ 78 w 52"/>
                  <a:gd name="T11" fmla="*/ 56 h 48"/>
                  <a:gd name="T12" fmla="*/ 72 w 52"/>
                  <a:gd name="T13" fmla="*/ 63 h 48"/>
                  <a:gd name="T14" fmla="*/ 65 w 52"/>
                  <a:gd name="T15" fmla="*/ 71 h 48"/>
                  <a:gd name="T16" fmla="*/ 57 w 52"/>
                  <a:gd name="T17" fmla="*/ 79 h 48"/>
                  <a:gd name="T18" fmla="*/ 44 w 52"/>
                  <a:gd name="T19" fmla="*/ 74 h 48"/>
                  <a:gd name="T20" fmla="*/ 28 w 52"/>
                  <a:gd name="T21" fmla="*/ 69 h 48"/>
                  <a:gd name="T22" fmla="*/ 13 w 52"/>
                  <a:gd name="T23" fmla="*/ 63 h 48"/>
                  <a:gd name="T24" fmla="*/ 0 w 52"/>
                  <a:gd name="T25" fmla="*/ 58 h 48"/>
                  <a:gd name="T26" fmla="*/ 5 w 52"/>
                  <a:gd name="T27" fmla="*/ 51 h 48"/>
                  <a:gd name="T28" fmla="*/ 8 w 52"/>
                  <a:gd name="T29" fmla="*/ 43 h 48"/>
                  <a:gd name="T30" fmla="*/ 13 w 52"/>
                  <a:gd name="T31" fmla="*/ 35 h 48"/>
                  <a:gd name="T32" fmla="*/ 15 w 52"/>
                  <a:gd name="T33" fmla="*/ 26 h 48"/>
                  <a:gd name="T34" fmla="*/ 21 w 52"/>
                  <a:gd name="T35" fmla="*/ 21 h 48"/>
                  <a:gd name="T36" fmla="*/ 26 w 52"/>
                  <a:gd name="T37" fmla="*/ 13 h 48"/>
                  <a:gd name="T38" fmla="*/ 31 w 52"/>
                  <a:gd name="T39" fmla="*/ 7 h 48"/>
                  <a:gd name="T40" fmla="*/ 36 w 52"/>
                  <a:gd name="T41" fmla="*/ 0 h 48"/>
                  <a:gd name="T42" fmla="*/ 46 w 52"/>
                  <a:gd name="T43" fmla="*/ 3 h 48"/>
                  <a:gd name="T44" fmla="*/ 57 w 52"/>
                  <a:gd name="T45" fmla="*/ 8 h 48"/>
                  <a:gd name="T46" fmla="*/ 65 w 52"/>
                  <a:gd name="T47" fmla="*/ 12 h 48"/>
                  <a:gd name="T48" fmla="*/ 75 w 52"/>
                  <a:gd name="T49" fmla="*/ 16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8"/>
                  <a:gd name="T77" fmla="*/ 52 w 52"/>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8">
                    <a:moveTo>
                      <a:pt x="46" y="10"/>
                    </a:moveTo>
                    <a:lnTo>
                      <a:pt x="48" y="15"/>
                    </a:lnTo>
                    <a:lnTo>
                      <a:pt x="49" y="18"/>
                    </a:lnTo>
                    <a:lnTo>
                      <a:pt x="51" y="23"/>
                    </a:lnTo>
                    <a:lnTo>
                      <a:pt x="52" y="27"/>
                    </a:lnTo>
                    <a:lnTo>
                      <a:pt x="48" y="34"/>
                    </a:lnTo>
                    <a:lnTo>
                      <a:pt x="44" y="38"/>
                    </a:lnTo>
                    <a:lnTo>
                      <a:pt x="40" y="43"/>
                    </a:lnTo>
                    <a:lnTo>
                      <a:pt x="35" y="48"/>
                    </a:lnTo>
                    <a:lnTo>
                      <a:pt x="27" y="45"/>
                    </a:lnTo>
                    <a:lnTo>
                      <a:pt x="17" y="42"/>
                    </a:lnTo>
                    <a:lnTo>
                      <a:pt x="8" y="38"/>
                    </a:lnTo>
                    <a:lnTo>
                      <a:pt x="0" y="35"/>
                    </a:lnTo>
                    <a:lnTo>
                      <a:pt x="3" y="31"/>
                    </a:lnTo>
                    <a:lnTo>
                      <a:pt x="5" y="26"/>
                    </a:lnTo>
                    <a:lnTo>
                      <a:pt x="8" y="21"/>
                    </a:lnTo>
                    <a:lnTo>
                      <a:pt x="9" y="16"/>
                    </a:lnTo>
                    <a:lnTo>
                      <a:pt x="13" y="13"/>
                    </a:lnTo>
                    <a:lnTo>
                      <a:pt x="16" y="8"/>
                    </a:lnTo>
                    <a:lnTo>
                      <a:pt x="19" y="4"/>
                    </a:lnTo>
                    <a:lnTo>
                      <a:pt x="22" y="0"/>
                    </a:lnTo>
                    <a:lnTo>
                      <a:pt x="28" y="2"/>
                    </a:lnTo>
                    <a:lnTo>
                      <a:pt x="35" y="5"/>
                    </a:lnTo>
                    <a:lnTo>
                      <a:pt x="40" y="7"/>
                    </a:lnTo>
                    <a:lnTo>
                      <a:pt x="46" y="10"/>
                    </a:lnTo>
                    <a:close/>
                  </a:path>
                </a:pathLst>
              </a:custGeom>
              <a:solidFill>
                <a:srgbClr val="AFBCED"/>
              </a:solidFill>
              <a:ln w="9525">
                <a:noFill/>
                <a:round/>
                <a:headEnd/>
                <a:tailEnd/>
              </a:ln>
            </p:spPr>
            <p:txBody>
              <a:bodyPr/>
              <a:lstStyle/>
              <a:p>
                <a:endParaRPr lang="en-US" sz="1725"/>
              </a:p>
            </p:txBody>
          </p:sp>
          <p:sp>
            <p:nvSpPr>
              <p:cNvPr id="5336" name="Freeform 644"/>
              <p:cNvSpPr>
                <a:spLocks/>
              </p:cNvSpPr>
              <p:nvPr/>
            </p:nvSpPr>
            <p:spPr bwMode="auto">
              <a:xfrm>
                <a:off x="2800" y="3000"/>
                <a:ext cx="27" cy="63"/>
              </a:xfrm>
              <a:custGeom>
                <a:avLst/>
                <a:gdLst>
                  <a:gd name="T0" fmla="*/ 0 w 17"/>
                  <a:gd name="T1" fmla="*/ 23 h 38"/>
                  <a:gd name="T2" fmla="*/ 0 w 17"/>
                  <a:gd name="T3" fmla="*/ 35 h 38"/>
                  <a:gd name="T4" fmla="*/ 0 w 17"/>
                  <a:gd name="T5" fmla="*/ 41 h 38"/>
                  <a:gd name="T6" fmla="*/ 0 w 17"/>
                  <a:gd name="T7" fmla="*/ 53 h 38"/>
                  <a:gd name="T8" fmla="*/ 0 w 17"/>
                  <a:gd name="T9" fmla="*/ 63 h 38"/>
                  <a:gd name="T10" fmla="*/ 8 w 17"/>
                  <a:gd name="T11" fmla="*/ 55 h 38"/>
                  <a:gd name="T12" fmla="*/ 14 w 17"/>
                  <a:gd name="T13" fmla="*/ 46 h 38"/>
                  <a:gd name="T14" fmla="*/ 21 w 17"/>
                  <a:gd name="T15" fmla="*/ 40 h 38"/>
                  <a:gd name="T16" fmla="*/ 27 w 17"/>
                  <a:gd name="T17" fmla="*/ 28 h 38"/>
                  <a:gd name="T18" fmla="*/ 25 w 17"/>
                  <a:gd name="T19" fmla="*/ 22 h 38"/>
                  <a:gd name="T20" fmla="*/ 22 w 17"/>
                  <a:gd name="T21" fmla="*/ 13 h 38"/>
                  <a:gd name="T22" fmla="*/ 21 w 17"/>
                  <a:gd name="T23" fmla="*/ 8 h 38"/>
                  <a:gd name="T24" fmla="*/ 17 w 17"/>
                  <a:gd name="T25" fmla="*/ 0 h 38"/>
                  <a:gd name="T26" fmla="*/ 13 w 17"/>
                  <a:gd name="T27" fmla="*/ 5 h 38"/>
                  <a:gd name="T28" fmla="*/ 10 w 17"/>
                  <a:gd name="T29" fmla="*/ 10 h 38"/>
                  <a:gd name="T30" fmla="*/ 5 w 17"/>
                  <a:gd name="T31" fmla="*/ 18 h 38"/>
                  <a:gd name="T32" fmla="*/ 0 w 17"/>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8"/>
                  <a:gd name="T53" fmla="*/ 17 w 17"/>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8">
                    <a:moveTo>
                      <a:pt x="0" y="14"/>
                    </a:moveTo>
                    <a:lnTo>
                      <a:pt x="0" y="21"/>
                    </a:lnTo>
                    <a:lnTo>
                      <a:pt x="0" y="25"/>
                    </a:lnTo>
                    <a:lnTo>
                      <a:pt x="0" y="32"/>
                    </a:lnTo>
                    <a:lnTo>
                      <a:pt x="0" y="38"/>
                    </a:lnTo>
                    <a:lnTo>
                      <a:pt x="5" y="33"/>
                    </a:lnTo>
                    <a:lnTo>
                      <a:pt x="9" y="28"/>
                    </a:lnTo>
                    <a:lnTo>
                      <a:pt x="13" y="24"/>
                    </a:lnTo>
                    <a:lnTo>
                      <a:pt x="17" y="17"/>
                    </a:lnTo>
                    <a:lnTo>
                      <a:pt x="16" y="13"/>
                    </a:lnTo>
                    <a:lnTo>
                      <a:pt x="14" y="8"/>
                    </a:lnTo>
                    <a:lnTo>
                      <a:pt x="13" y="5"/>
                    </a:lnTo>
                    <a:lnTo>
                      <a:pt x="11" y="0"/>
                    </a:lnTo>
                    <a:lnTo>
                      <a:pt x="8"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337" name="Freeform 645"/>
              <p:cNvSpPr>
                <a:spLocks/>
              </p:cNvSpPr>
              <p:nvPr/>
            </p:nvSpPr>
            <p:spPr bwMode="auto">
              <a:xfrm>
                <a:off x="2757" y="2984"/>
                <a:ext cx="61" cy="43"/>
              </a:xfrm>
              <a:custGeom>
                <a:avLst/>
                <a:gdLst>
                  <a:gd name="T0" fmla="*/ 61 w 37"/>
                  <a:gd name="T1" fmla="*/ 17 h 26"/>
                  <a:gd name="T2" fmla="*/ 56 w 37"/>
                  <a:gd name="T3" fmla="*/ 22 h 26"/>
                  <a:gd name="T4" fmla="*/ 53 w 37"/>
                  <a:gd name="T5" fmla="*/ 30 h 26"/>
                  <a:gd name="T6" fmla="*/ 48 w 37"/>
                  <a:gd name="T7" fmla="*/ 35 h 26"/>
                  <a:gd name="T8" fmla="*/ 43 w 37"/>
                  <a:gd name="T9" fmla="*/ 43 h 26"/>
                  <a:gd name="T10" fmla="*/ 31 w 37"/>
                  <a:gd name="T11" fmla="*/ 38 h 26"/>
                  <a:gd name="T12" fmla="*/ 21 w 37"/>
                  <a:gd name="T13" fmla="*/ 35 h 26"/>
                  <a:gd name="T14" fmla="*/ 12 w 37"/>
                  <a:gd name="T15" fmla="*/ 30 h 26"/>
                  <a:gd name="T16" fmla="*/ 0 w 37"/>
                  <a:gd name="T17" fmla="*/ 26 h 26"/>
                  <a:gd name="T18" fmla="*/ 7 w 37"/>
                  <a:gd name="T19" fmla="*/ 18 h 26"/>
                  <a:gd name="T20" fmla="*/ 12 w 37"/>
                  <a:gd name="T21" fmla="*/ 13 h 26"/>
                  <a:gd name="T22" fmla="*/ 16 w 37"/>
                  <a:gd name="T23" fmla="*/ 7 h 26"/>
                  <a:gd name="T24" fmla="*/ 21 w 37"/>
                  <a:gd name="T25" fmla="*/ 0 h 26"/>
                  <a:gd name="T26" fmla="*/ 31 w 37"/>
                  <a:gd name="T27" fmla="*/ 3 h 26"/>
                  <a:gd name="T28" fmla="*/ 43 w 37"/>
                  <a:gd name="T29" fmla="*/ 8 h 26"/>
                  <a:gd name="T30" fmla="*/ 51 w 37"/>
                  <a:gd name="T31" fmla="*/ 12 h 26"/>
                  <a:gd name="T32" fmla="*/ 61 w 37"/>
                  <a:gd name="T33" fmla="*/ 1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6"/>
                  <a:gd name="T53" fmla="*/ 37 w 37"/>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6">
                    <a:moveTo>
                      <a:pt x="37" y="10"/>
                    </a:moveTo>
                    <a:lnTo>
                      <a:pt x="34" y="13"/>
                    </a:lnTo>
                    <a:lnTo>
                      <a:pt x="32" y="18"/>
                    </a:lnTo>
                    <a:lnTo>
                      <a:pt x="29" y="21"/>
                    </a:lnTo>
                    <a:lnTo>
                      <a:pt x="26" y="26"/>
                    </a:lnTo>
                    <a:lnTo>
                      <a:pt x="19" y="23"/>
                    </a:lnTo>
                    <a:lnTo>
                      <a:pt x="13" y="21"/>
                    </a:lnTo>
                    <a:lnTo>
                      <a:pt x="7" y="18"/>
                    </a:lnTo>
                    <a:lnTo>
                      <a:pt x="0" y="16"/>
                    </a:lnTo>
                    <a:lnTo>
                      <a:pt x="4" y="11"/>
                    </a:lnTo>
                    <a:lnTo>
                      <a:pt x="7" y="8"/>
                    </a:lnTo>
                    <a:lnTo>
                      <a:pt x="10" y="4"/>
                    </a:lnTo>
                    <a:lnTo>
                      <a:pt x="13" y="0"/>
                    </a:lnTo>
                    <a:lnTo>
                      <a:pt x="19" y="2"/>
                    </a:lnTo>
                    <a:lnTo>
                      <a:pt x="26" y="5"/>
                    </a:lnTo>
                    <a:lnTo>
                      <a:pt x="31" y="7"/>
                    </a:lnTo>
                    <a:lnTo>
                      <a:pt x="37" y="10"/>
                    </a:lnTo>
                    <a:close/>
                  </a:path>
                </a:pathLst>
              </a:custGeom>
              <a:solidFill>
                <a:srgbClr val="D1D8F4"/>
              </a:solidFill>
              <a:ln w="9525">
                <a:noFill/>
                <a:round/>
                <a:headEnd/>
                <a:tailEnd/>
              </a:ln>
            </p:spPr>
            <p:txBody>
              <a:bodyPr/>
              <a:lstStyle/>
              <a:p>
                <a:endParaRPr lang="en-US" sz="1725"/>
              </a:p>
            </p:txBody>
          </p:sp>
          <p:sp>
            <p:nvSpPr>
              <p:cNvPr id="5338" name="Freeform 646"/>
              <p:cNvSpPr>
                <a:spLocks/>
              </p:cNvSpPr>
              <p:nvPr/>
            </p:nvSpPr>
            <p:spPr bwMode="auto">
              <a:xfrm>
                <a:off x="1565" y="2701"/>
                <a:ext cx="169" cy="118"/>
              </a:xfrm>
              <a:custGeom>
                <a:avLst/>
                <a:gdLst>
                  <a:gd name="T0" fmla="*/ 156 w 103"/>
                  <a:gd name="T1" fmla="*/ 39 h 72"/>
                  <a:gd name="T2" fmla="*/ 159 w 103"/>
                  <a:gd name="T3" fmla="*/ 49 h 72"/>
                  <a:gd name="T4" fmla="*/ 164 w 103"/>
                  <a:gd name="T5" fmla="*/ 57 h 72"/>
                  <a:gd name="T6" fmla="*/ 166 w 103"/>
                  <a:gd name="T7" fmla="*/ 66 h 72"/>
                  <a:gd name="T8" fmla="*/ 169 w 103"/>
                  <a:gd name="T9" fmla="*/ 75 h 72"/>
                  <a:gd name="T10" fmla="*/ 161 w 103"/>
                  <a:gd name="T11" fmla="*/ 87 h 72"/>
                  <a:gd name="T12" fmla="*/ 154 w 103"/>
                  <a:gd name="T13" fmla="*/ 97 h 72"/>
                  <a:gd name="T14" fmla="*/ 146 w 103"/>
                  <a:gd name="T15" fmla="*/ 107 h 72"/>
                  <a:gd name="T16" fmla="*/ 135 w 103"/>
                  <a:gd name="T17" fmla="*/ 118 h 72"/>
                  <a:gd name="T18" fmla="*/ 120 w 103"/>
                  <a:gd name="T19" fmla="*/ 111 h 72"/>
                  <a:gd name="T20" fmla="*/ 103 w 103"/>
                  <a:gd name="T21" fmla="*/ 105 h 72"/>
                  <a:gd name="T22" fmla="*/ 89 w 103"/>
                  <a:gd name="T23" fmla="*/ 97 h 72"/>
                  <a:gd name="T24" fmla="*/ 71 w 103"/>
                  <a:gd name="T25" fmla="*/ 92 h 72"/>
                  <a:gd name="T26" fmla="*/ 67 w 103"/>
                  <a:gd name="T27" fmla="*/ 93 h 72"/>
                  <a:gd name="T28" fmla="*/ 0 w 103"/>
                  <a:gd name="T29" fmla="*/ 67 h 72"/>
                  <a:gd name="T30" fmla="*/ 20 w 103"/>
                  <a:gd name="T31" fmla="*/ 30 h 72"/>
                  <a:gd name="T32" fmla="*/ 41 w 103"/>
                  <a:gd name="T33" fmla="*/ 0 h 72"/>
                  <a:gd name="T34" fmla="*/ 59 w 103"/>
                  <a:gd name="T35" fmla="*/ 8 h 72"/>
                  <a:gd name="T36" fmla="*/ 75 w 103"/>
                  <a:gd name="T37" fmla="*/ 13 h 72"/>
                  <a:gd name="T38" fmla="*/ 89 w 103"/>
                  <a:gd name="T39" fmla="*/ 16 h 72"/>
                  <a:gd name="T40" fmla="*/ 98 w 103"/>
                  <a:gd name="T41" fmla="*/ 21 h 72"/>
                  <a:gd name="T42" fmla="*/ 112 w 103"/>
                  <a:gd name="T43" fmla="*/ 23 h 72"/>
                  <a:gd name="T44" fmla="*/ 125 w 103"/>
                  <a:gd name="T45" fmla="*/ 30 h 72"/>
                  <a:gd name="T46" fmla="*/ 138 w 103"/>
                  <a:gd name="T47" fmla="*/ 34 h 72"/>
                  <a:gd name="T48" fmla="*/ 156 w 103"/>
                  <a:gd name="T49" fmla="*/ 39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72"/>
                  <a:gd name="T77" fmla="*/ 103 w 103"/>
                  <a:gd name="T78" fmla="*/ 72 h 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72">
                    <a:moveTo>
                      <a:pt x="95" y="24"/>
                    </a:moveTo>
                    <a:lnTo>
                      <a:pt x="97" y="30"/>
                    </a:lnTo>
                    <a:lnTo>
                      <a:pt x="100" y="35"/>
                    </a:lnTo>
                    <a:lnTo>
                      <a:pt x="101" y="40"/>
                    </a:lnTo>
                    <a:lnTo>
                      <a:pt x="103" y="46"/>
                    </a:lnTo>
                    <a:lnTo>
                      <a:pt x="98" y="53"/>
                    </a:lnTo>
                    <a:lnTo>
                      <a:pt x="94" y="59"/>
                    </a:lnTo>
                    <a:lnTo>
                      <a:pt x="89" y="65"/>
                    </a:lnTo>
                    <a:lnTo>
                      <a:pt x="82" y="72"/>
                    </a:lnTo>
                    <a:lnTo>
                      <a:pt x="73" y="68"/>
                    </a:lnTo>
                    <a:lnTo>
                      <a:pt x="63" y="64"/>
                    </a:lnTo>
                    <a:lnTo>
                      <a:pt x="54" y="59"/>
                    </a:lnTo>
                    <a:lnTo>
                      <a:pt x="43" y="56"/>
                    </a:lnTo>
                    <a:lnTo>
                      <a:pt x="41" y="57"/>
                    </a:lnTo>
                    <a:lnTo>
                      <a:pt x="0" y="41"/>
                    </a:lnTo>
                    <a:lnTo>
                      <a:pt x="12" y="18"/>
                    </a:lnTo>
                    <a:lnTo>
                      <a:pt x="25" y="0"/>
                    </a:lnTo>
                    <a:lnTo>
                      <a:pt x="36" y="5"/>
                    </a:lnTo>
                    <a:lnTo>
                      <a:pt x="46" y="8"/>
                    </a:lnTo>
                    <a:lnTo>
                      <a:pt x="54" y="10"/>
                    </a:lnTo>
                    <a:lnTo>
                      <a:pt x="60" y="13"/>
                    </a:lnTo>
                    <a:lnTo>
                      <a:pt x="68" y="14"/>
                    </a:lnTo>
                    <a:lnTo>
                      <a:pt x="76" y="18"/>
                    </a:lnTo>
                    <a:lnTo>
                      <a:pt x="84" y="21"/>
                    </a:lnTo>
                    <a:lnTo>
                      <a:pt x="95" y="24"/>
                    </a:lnTo>
                    <a:close/>
                  </a:path>
                </a:pathLst>
              </a:custGeom>
              <a:solidFill>
                <a:srgbClr val="000000"/>
              </a:solidFill>
              <a:ln w="9525">
                <a:noFill/>
                <a:round/>
                <a:headEnd/>
                <a:tailEnd/>
              </a:ln>
            </p:spPr>
            <p:txBody>
              <a:bodyPr/>
              <a:lstStyle/>
              <a:p>
                <a:endParaRPr lang="en-US" sz="1725"/>
              </a:p>
            </p:txBody>
          </p:sp>
          <p:sp>
            <p:nvSpPr>
              <p:cNvPr id="5339" name="Freeform 647"/>
              <p:cNvSpPr>
                <a:spLocks/>
              </p:cNvSpPr>
              <p:nvPr/>
            </p:nvSpPr>
            <p:spPr bwMode="auto">
              <a:xfrm>
                <a:off x="1573" y="2709"/>
                <a:ext cx="152" cy="102"/>
              </a:xfrm>
              <a:custGeom>
                <a:avLst/>
                <a:gdLst>
                  <a:gd name="T0" fmla="*/ 142 w 93"/>
                  <a:gd name="T1" fmla="*/ 36 h 62"/>
                  <a:gd name="T2" fmla="*/ 145 w 93"/>
                  <a:gd name="T3" fmla="*/ 44 h 62"/>
                  <a:gd name="T4" fmla="*/ 147 w 93"/>
                  <a:gd name="T5" fmla="*/ 53 h 62"/>
                  <a:gd name="T6" fmla="*/ 150 w 93"/>
                  <a:gd name="T7" fmla="*/ 59 h 62"/>
                  <a:gd name="T8" fmla="*/ 152 w 93"/>
                  <a:gd name="T9" fmla="*/ 67 h 62"/>
                  <a:gd name="T10" fmla="*/ 147 w 93"/>
                  <a:gd name="T11" fmla="*/ 76 h 62"/>
                  <a:gd name="T12" fmla="*/ 139 w 93"/>
                  <a:gd name="T13" fmla="*/ 84 h 62"/>
                  <a:gd name="T14" fmla="*/ 132 w 93"/>
                  <a:gd name="T15" fmla="*/ 94 h 62"/>
                  <a:gd name="T16" fmla="*/ 126 w 93"/>
                  <a:gd name="T17" fmla="*/ 102 h 62"/>
                  <a:gd name="T18" fmla="*/ 111 w 93"/>
                  <a:gd name="T19" fmla="*/ 97 h 62"/>
                  <a:gd name="T20" fmla="*/ 98 w 93"/>
                  <a:gd name="T21" fmla="*/ 92 h 62"/>
                  <a:gd name="T22" fmla="*/ 82 w 93"/>
                  <a:gd name="T23" fmla="*/ 86 h 62"/>
                  <a:gd name="T24" fmla="*/ 67 w 93"/>
                  <a:gd name="T25" fmla="*/ 81 h 62"/>
                  <a:gd name="T26" fmla="*/ 67 w 93"/>
                  <a:gd name="T27" fmla="*/ 79 h 62"/>
                  <a:gd name="T28" fmla="*/ 67 w 93"/>
                  <a:gd name="T29" fmla="*/ 79 h 62"/>
                  <a:gd name="T30" fmla="*/ 67 w 93"/>
                  <a:gd name="T31" fmla="*/ 79 h 62"/>
                  <a:gd name="T32" fmla="*/ 67 w 93"/>
                  <a:gd name="T33" fmla="*/ 79 h 62"/>
                  <a:gd name="T34" fmla="*/ 0 w 93"/>
                  <a:gd name="T35" fmla="*/ 54 h 62"/>
                  <a:gd name="T36" fmla="*/ 18 w 93"/>
                  <a:gd name="T37" fmla="*/ 23 h 62"/>
                  <a:gd name="T38" fmla="*/ 36 w 93"/>
                  <a:gd name="T39" fmla="*/ 0 h 62"/>
                  <a:gd name="T40" fmla="*/ 142 w 93"/>
                  <a:gd name="T41" fmla="*/ 3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62"/>
                  <a:gd name="T65" fmla="*/ 93 w 93"/>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62">
                    <a:moveTo>
                      <a:pt x="87" y="22"/>
                    </a:moveTo>
                    <a:lnTo>
                      <a:pt x="89" y="27"/>
                    </a:lnTo>
                    <a:lnTo>
                      <a:pt x="90" y="32"/>
                    </a:lnTo>
                    <a:lnTo>
                      <a:pt x="92" y="36"/>
                    </a:lnTo>
                    <a:lnTo>
                      <a:pt x="93" y="41"/>
                    </a:lnTo>
                    <a:lnTo>
                      <a:pt x="90" y="46"/>
                    </a:lnTo>
                    <a:lnTo>
                      <a:pt x="85" y="51"/>
                    </a:lnTo>
                    <a:lnTo>
                      <a:pt x="81" y="57"/>
                    </a:lnTo>
                    <a:lnTo>
                      <a:pt x="77" y="62"/>
                    </a:lnTo>
                    <a:lnTo>
                      <a:pt x="68" y="59"/>
                    </a:lnTo>
                    <a:lnTo>
                      <a:pt x="60" y="56"/>
                    </a:lnTo>
                    <a:lnTo>
                      <a:pt x="50" y="52"/>
                    </a:lnTo>
                    <a:lnTo>
                      <a:pt x="41" y="49"/>
                    </a:lnTo>
                    <a:lnTo>
                      <a:pt x="41" y="48"/>
                    </a:lnTo>
                    <a:lnTo>
                      <a:pt x="0" y="33"/>
                    </a:lnTo>
                    <a:lnTo>
                      <a:pt x="11" y="14"/>
                    </a:lnTo>
                    <a:lnTo>
                      <a:pt x="22" y="0"/>
                    </a:lnTo>
                    <a:lnTo>
                      <a:pt x="87" y="22"/>
                    </a:lnTo>
                    <a:close/>
                  </a:path>
                </a:pathLst>
              </a:custGeom>
              <a:solidFill>
                <a:srgbClr val="AFBCED"/>
              </a:solidFill>
              <a:ln w="9525">
                <a:noFill/>
                <a:round/>
                <a:headEnd/>
                <a:tailEnd/>
              </a:ln>
            </p:spPr>
            <p:txBody>
              <a:bodyPr/>
              <a:lstStyle/>
              <a:p>
                <a:endParaRPr lang="en-US" sz="1725"/>
              </a:p>
            </p:txBody>
          </p:sp>
          <p:sp>
            <p:nvSpPr>
              <p:cNvPr id="5340" name="Freeform 648"/>
              <p:cNvSpPr>
                <a:spLocks/>
              </p:cNvSpPr>
              <p:nvPr/>
            </p:nvSpPr>
            <p:spPr bwMode="auto">
              <a:xfrm>
                <a:off x="1698" y="2745"/>
                <a:ext cx="27" cy="66"/>
              </a:xfrm>
              <a:custGeom>
                <a:avLst/>
                <a:gdLst>
                  <a:gd name="T0" fmla="*/ 0 w 17"/>
                  <a:gd name="T1" fmla="*/ 26 h 40"/>
                  <a:gd name="T2" fmla="*/ 0 w 17"/>
                  <a:gd name="T3" fmla="*/ 36 h 40"/>
                  <a:gd name="T4" fmla="*/ 2 w 17"/>
                  <a:gd name="T5" fmla="*/ 45 h 40"/>
                  <a:gd name="T6" fmla="*/ 2 w 17"/>
                  <a:gd name="T7" fmla="*/ 56 h 40"/>
                  <a:gd name="T8" fmla="*/ 2 w 17"/>
                  <a:gd name="T9" fmla="*/ 66 h 40"/>
                  <a:gd name="T10" fmla="*/ 8 w 17"/>
                  <a:gd name="T11" fmla="*/ 58 h 40"/>
                  <a:gd name="T12" fmla="*/ 14 w 17"/>
                  <a:gd name="T13" fmla="*/ 48 h 40"/>
                  <a:gd name="T14" fmla="*/ 22 w 17"/>
                  <a:gd name="T15" fmla="*/ 40 h 40"/>
                  <a:gd name="T16" fmla="*/ 27 w 17"/>
                  <a:gd name="T17" fmla="*/ 31 h 40"/>
                  <a:gd name="T18" fmla="*/ 25 w 17"/>
                  <a:gd name="T19" fmla="*/ 23 h 40"/>
                  <a:gd name="T20" fmla="*/ 22 w 17"/>
                  <a:gd name="T21" fmla="*/ 17 h 40"/>
                  <a:gd name="T22" fmla="*/ 21 w 17"/>
                  <a:gd name="T23" fmla="*/ 8 h 40"/>
                  <a:gd name="T24" fmla="*/ 21 w 17"/>
                  <a:gd name="T25" fmla="*/ 0 h 40"/>
                  <a:gd name="T26" fmla="*/ 14 w 17"/>
                  <a:gd name="T27" fmla="*/ 5 h 40"/>
                  <a:gd name="T28" fmla="*/ 10 w 17"/>
                  <a:gd name="T29" fmla="*/ 13 h 40"/>
                  <a:gd name="T30" fmla="*/ 5 w 17"/>
                  <a:gd name="T31" fmla="*/ 21 h 40"/>
                  <a:gd name="T32" fmla="*/ 0 w 17"/>
                  <a:gd name="T33" fmla="*/ 26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40"/>
                  <a:gd name="T53" fmla="*/ 17 w 17"/>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40">
                    <a:moveTo>
                      <a:pt x="0" y="16"/>
                    </a:moveTo>
                    <a:lnTo>
                      <a:pt x="0" y="22"/>
                    </a:lnTo>
                    <a:lnTo>
                      <a:pt x="1" y="27"/>
                    </a:lnTo>
                    <a:lnTo>
                      <a:pt x="1" y="34"/>
                    </a:lnTo>
                    <a:lnTo>
                      <a:pt x="1" y="40"/>
                    </a:lnTo>
                    <a:lnTo>
                      <a:pt x="5" y="35"/>
                    </a:lnTo>
                    <a:lnTo>
                      <a:pt x="9" y="29"/>
                    </a:lnTo>
                    <a:lnTo>
                      <a:pt x="14" y="24"/>
                    </a:lnTo>
                    <a:lnTo>
                      <a:pt x="17" y="19"/>
                    </a:lnTo>
                    <a:lnTo>
                      <a:pt x="16" y="14"/>
                    </a:lnTo>
                    <a:lnTo>
                      <a:pt x="14" y="10"/>
                    </a:lnTo>
                    <a:lnTo>
                      <a:pt x="13" y="5"/>
                    </a:lnTo>
                    <a:lnTo>
                      <a:pt x="13" y="0"/>
                    </a:lnTo>
                    <a:lnTo>
                      <a:pt x="9" y="3"/>
                    </a:lnTo>
                    <a:lnTo>
                      <a:pt x="6" y="8"/>
                    </a:lnTo>
                    <a:lnTo>
                      <a:pt x="3" y="13"/>
                    </a:lnTo>
                    <a:lnTo>
                      <a:pt x="0" y="16"/>
                    </a:lnTo>
                    <a:close/>
                  </a:path>
                </a:pathLst>
              </a:custGeom>
              <a:solidFill>
                <a:srgbClr val="7AAAEA"/>
              </a:solidFill>
              <a:ln w="9525">
                <a:noFill/>
                <a:round/>
                <a:headEnd/>
                <a:tailEnd/>
              </a:ln>
            </p:spPr>
            <p:txBody>
              <a:bodyPr/>
              <a:lstStyle/>
              <a:p>
                <a:endParaRPr lang="en-US" sz="1725"/>
              </a:p>
            </p:txBody>
          </p:sp>
          <p:sp>
            <p:nvSpPr>
              <p:cNvPr id="5341" name="Freeform 649"/>
              <p:cNvSpPr>
                <a:spLocks/>
              </p:cNvSpPr>
              <p:nvPr/>
            </p:nvSpPr>
            <p:spPr bwMode="auto">
              <a:xfrm>
                <a:off x="1591" y="2709"/>
                <a:ext cx="128" cy="63"/>
              </a:xfrm>
              <a:custGeom>
                <a:avLst/>
                <a:gdLst>
                  <a:gd name="T0" fmla="*/ 128 w 78"/>
                  <a:gd name="T1" fmla="*/ 40 h 38"/>
                  <a:gd name="T2" fmla="*/ 121 w 78"/>
                  <a:gd name="T3" fmla="*/ 45 h 38"/>
                  <a:gd name="T4" fmla="*/ 117 w 78"/>
                  <a:gd name="T5" fmla="*/ 50 h 38"/>
                  <a:gd name="T6" fmla="*/ 112 w 78"/>
                  <a:gd name="T7" fmla="*/ 58 h 38"/>
                  <a:gd name="T8" fmla="*/ 107 w 78"/>
                  <a:gd name="T9" fmla="*/ 63 h 38"/>
                  <a:gd name="T10" fmla="*/ 95 w 78"/>
                  <a:gd name="T11" fmla="*/ 60 h 38"/>
                  <a:gd name="T12" fmla="*/ 89 w 78"/>
                  <a:gd name="T13" fmla="*/ 55 h 38"/>
                  <a:gd name="T14" fmla="*/ 77 w 78"/>
                  <a:gd name="T15" fmla="*/ 53 h 38"/>
                  <a:gd name="T16" fmla="*/ 71 w 78"/>
                  <a:gd name="T17" fmla="*/ 50 h 38"/>
                  <a:gd name="T18" fmla="*/ 71 w 78"/>
                  <a:gd name="T19" fmla="*/ 50 h 38"/>
                  <a:gd name="T20" fmla="*/ 0 w 78"/>
                  <a:gd name="T21" fmla="*/ 23 h 38"/>
                  <a:gd name="T22" fmla="*/ 18 w 78"/>
                  <a:gd name="T23" fmla="*/ 0 h 38"/>
                  <a:gd name="T24" fmla="*/ 85 w 78"/>
                  <a:gd name="T25" fmla="*/ 23 h 38"/>
                  <a:gd name="T26" fmla="*/ 85 w 78"/>
                  <a:gd name="T27" fmla="*/ 23 h 38"/>
                  <a:gd name="T28" fmla="*/ 95 w 78"/>
                  <a:gd name="T29" fmla="*/ 27 h 38"/>
                  <a:gd name="T30" fmla="*/ 107 w 78"/>
                  <a:gd name="T31" fmla="*/ 32 h 38"/>
                  <a:gd name="T32" fmla="*/ 117 w 78"/>
                  <a:gd name="T33" fmla="*/ 35 h 38"/>
                  <a:gd name="T34" fmla="*/ 128 w 78"/>
                  <a:gd name="T35" fmla="*/ 4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8"/>
                  <a:gd name="T55" fmla="*/ 0 h 38"/>
                  <a:gd name="T56" fmla="*/ 78 w 78"/>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8" h="38">
                    <a:moveTo>
                      <a:pt x="78" y="24"/>
                    </a:moveTo>
                    <a:lnTo>
                      <a:pt x="74" y="27"/>
                    </a:lnTo>
                    <a:lnTo>
                      <a:pt x="71" y="30"/>
                    </a:lnTo>
                    <a:lnTo>
                      <a:pt x="68" y="35"/>
                    </a:lnTo>
                    <a:lnTo>
                      <a:pt x="65" y="38"/>
                    </a:lnTo>
                    <a:lnTo>
                      <a:pt x="58" y="36"/>
                    </a:lnTo>
                    <a:lnTo>
                      <a:pt x="54" y="33"/>
                    </a:lnTo>
                    <a:lnTo>
                      <a:pt x="47" y="32"/>
                    </a:lnTo>
                    <a:lnTo>
                      <a:pt x="43" y="30"/>
                    </a:lnTo>
                    <a:lnTo>
                      <a:pt x="0" y="14"/>
                    </a:lnTo>
                    <a:lnTo>
                      <a:pt x="11" y="0"/>
                    </a:lnTo>
                    <a:lnTo>
                      <a:pt x="52" y="14"/>
                    </a:lnTo>
                    <a:lnTo>
                      <a:pt x="58" y="16"/>
                    </a:lnTo>
                    <a:lnTo>
                      <a:pt x="65" y="19"/>
                    </a:lnTo>
                    <a:lnTo>
                      <a:pt x="71" y="21"/>
                    </a:lnTo>
                    <a:lnTo>
                      <a:pt x="78" y="24"/>
                    </a:lnTo>
                    <a:close/>
                  </a:path>
                </a:pathLst>
              </a:custGeom>
              <a:solidFill>
                <a:srgbClr val="D1D8F4"/>
              </a:solidFill>
              <a:ln w="9525">
                <a:noFill/>
                <a:round/>
                <a:headEnd/>
                <a:tailEnd/>
              </a:ln>
            </p:spPr>
            <p:txBody>
              <a:bodyPr/>
              <a:lstStyle/>
              <a:p>
                <a:endParaRPr lang="en-US" sz="1725"/>
              </a:p>
            </p:txBody>
          </p:sp>
          <p:sp>
            <p:nvSpPr>
              <p:cNvPr id="5342" name="Freeform 650"/>
              <p:cNvSpPr>
                <a:spLocks/>
              </p:cNvSpPr>
              <p:nvPr/>
            </p:nvSpPr>
            <p:spPr bwMode="auto">
              <a:xfrm>
                <a:off x="1743" y="2700"/>
                <a:ext cx="100" cy="93"/>
              </a:xfrm>
              <a:custGeom>
                <a:avLst/>
                <a:gdLst>
                  <a:gd name="T0" fmla="*/ 89 w 61"/>
                  <a:gd name="T1" fmla="*/ 15 h 57"/>
                  <a:gd name="T2" fmla="*/ 92 w 61"/>
                  <a:gd name="T3" fmla="*/ 24 h 57"/>
                  <a:gd name="T4" fmla="*/ 95 w 61"/>
                  <a:gd name="T5" fmla="*/ 33 h 57"/>
                  <a:gd name="T6" fmla="*/ 97 w 61"/>
                  <a:gd name="T7" fmla="*/ 41 h 57"/>
                  <a:gd name="T8" fmla="*/ 100 w 61"/>
                  <a:gd name="T9" fmla="*/ 51 h 57"/>
                  <a:gd name="T10" fmla="*/ 95 w 61"/>
                  <a:gd name="T11" fmla="*/ 62 h 57"/>
                  <a:gd name="T12" fmla="*/ 87 w 61"/>
                  <a:gd name="T13" fmla="*/ 72 h 57"/>
                  <a:gd name="T14" fmla="*/ 79 w 61"/>
                  <a:gd name="T15" fmla="*/ 82 h 57"/>
                  <a:gd name="T16" fmla="*/ 69 w 61"/>
                  <a:gd name="T17" fmla="*/ 93 h 57"/>
                  <a:gd name="T18" fmla="*/ 52 w 61"/>
                  <a:gd name="T19" fmla="*/ 85 h 57"/>
                  <a:gd name="T20" fmla="*/ 34 w 61"/>
                  <a:gd name="T21" fmla="*/ 80 h 57"/>
                  <a:gd name="T22" fmla="*/ 20 w 61"/>
                  <a:gd name="T23" fmla="*/ 72 h 57"/>
                  <a:gd name="T24" fmla="*/ 0 w 61"/>
                  <a:gd name="T25" fmla="*/ 67 h 57"/>
                  <a:gd name="T26" fmla="*/ 7 w 61"/>
                  <a:gd name="T27" fmla="*/ 57 h 57"/>
                  <a:gd name="T28" fmla="*/ 11 w 61"/>
                  <a:gd name="T29" fmla="*/ 46 h 57"/>
                  <a:gd name="T30" fmla="*/ 16 w 61"/>
                  <a:gd name="T31" fmla="*/ 38 h 57"/>
                  <a:gd name="T32" fmla="*/ 21 w 61"/>
                  <a:gd name="T33" fmla="*/ 28 h 57"/>
                  <a:gd name="T34" fmla="*/ 26 w 61"/>
                  <a:gd name="T35" fmla="*/ 20 h 57"/>
                  <a:gd name="T36" fmla="*/ 33 w 61"/>
                  <a:gd name="T37" fmla="*/ 13 h 57"/>
                  <a:gd name="T38" fmla="*/ 38 w 61"/>
                  <a:gd name="T39" fmla="*/ 7 h 57"/>
                  <a:gd name="T40" fmla="*/ 43 w 61"/>
                  <a:gd name="T41" fmla="*/ 0 h 57"/>
                  <a:gd name="T42" fmla="*/ 56 w 61"/>
                  <a:gd name="T43" fmla="*/ 2 h 57"/>
                  <a:gd name="T44" fmla="*/ 66 w 61"/>
                  <a:gd name="T45" fmla="*/ 7 h 57"/>
                  <a:gd name="T46" fmla="*/ 79 w 61"/>
                  <a:gd name="T47" fmla="*/ 10 h 57"/>
                  <a:gd name="T48" fmla="*/ 89 w 61"/>
                  <a:gd name="T49" fmla="*/ 15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57"/>
                  <a:gd name="T77" fmla="*/ 61 w 61"/>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57">
                    <a:moveTo>
                      <a:pt x="54" y="9"/>
                    </a:moveTo>
                    <a:lnTo>
                      <a:pt x="56" y="15"/>
                    </a:lnTo>
                    <a:lnTo>
                      <a:pt x="58" y="20"/>
                    </a:lnTo>
                    <a:lnTo>
                      <a:pt x="59" y="25"/>
                    </a:lnTo>
                    <a:lnTo>
                      <a:pt x="61" y="31"/>
                    </a:lnTo>
                    <a:lnTo>
                      <a:pt x="58" y="38"/>
                    </a:lnTo>
                    <a:lnTo>
                      <a:pt x="53" y="44"/>
                    </a:lnTo>
                    <a:lnTo>
                      <a:pt x="48" y="50"/>
                    </a:lnTo>
                    <a:lnTo>
                      <a:pt x="42" y="57"/>
                    </a:lnTo>
                    <a:lnTo>
                      <a:pt x="32" y="52"/>
                    </a:lnTo>
                    <a:lnTo>
                      <a:pt x="21" y="49"/>
                    </a:lnTo>
                    <a:lnTo>
                      <a:pt x="12" y="44"/>
                    </a:lnTo>
                    <a:lnTo>
                      <a:pt x="0" y="41"/>
                    </a:lnTo>
                    <a:lnTo>
                      <a:pt x="4" y="35"/>
                    </a:lnTo>
                    <a:lnTo>
                      <a:pt x="7" y="28"/>
                    </a:lnTo>
                    <a:lnTo>
                      <a:pt x="10" y="23"/>
                    </a:lnTo>
                    <a:lnTo>
                      <a:pt x="13" y="17"/>
                    </a:lnTo>
                    <a:lnTo>
                      <a:pt x="16" y="12"/>
                    </a:lnTo>
                    <a:lnTo>
                      <a:pt x="20" y="8"/>
                    </a:lnTo>
                    <a:lnTo>
                      <a:pt x="23" y="4"/>
                    </a:lnTo>
                    <a:lnTo>
                      <a:pt x="26" y="0"/>
                    </a:lnTo>
                    <a:lnTo>
                      <a:pt x="34" y="1"/>
                    </a:lnTo>
                    <a:lnTo>
                      <a:pt x="40" y="4"/>
                    </a:lnTo>
                    <a:lnTo>
                      <a:pt x="48" y="6"/>
                    </a:lnTo>
                    <a:lnTo>
                      <a:pt x="54" y="9"/>
                    </a:lnTo>
                    <a:close/>
                  </a:path>
                </a:pathLst>
              </a:custGeom>
              <a:solidFill>
                <a:srgbClr val="000000"/>
              </a:solidFill>
              <a:ln w="9525">
                <a:noFill/>
                <a:round/>
                <a:headEnd/>
                <a:tailEnd/>
              </a:ln>
            </p:spPr>
            <p:txBody>
              <a:bodyPr/>
              <a:lstStyle/>
              <a:p>
                <a:endParaRPr lang="en-US" sz="1725"/>
              </a:p>
            </p:txBody>
          </p:sp>
          <p:sp>
            <p:nvSpPr>
              <p:cNvPr id="5343" name="Freeform 651"/>
              <p:cNvSpPr>
                <a:spLocks/>
              </p:cNvSpPr>
              <p:nvPr/>
            </p:nvSpPr>
            <p:spPr bwMode="auto">
              <a:xfrm>
                <a:off x="1752" y="2706"/>
                <a:ext cx="86" cy="79"/>
              </a:xfrm>
              <a:custGeom>
                <a:avLst/>
                <a:gdLst>
                  <a:gd name="T0" fmla="*/ 78 w 53"/>
                  <a:gd name="T1" fmla="*/ 13 h 48"/>
                  <a:gd name="T2" fmla="*/ 80 w 53"/>
                  <a:gd name="T3" fmla="*/ 21 h 48"/>
                  <a:gd name="T4" fmla="*/ 83 w 53"/>
                  <a:gd name="T5" fmla="*/ 30 h 48"/>
                  <a:gd name="T6" fmla="*/ 83 w 53"/>
                  <a:gd name="T7" fmla="*/ 38 h 48"/>
                  <a:gd name="T8" fmla="*/ 86 w 53"/>
                  <a:gd name="T9" fmla="*/ 44 h 48"/>
                  <a:gd name="T10" fmla="*/ 80 w 53"/>
                  <a:gd name="T11" fmla="*/ 53 h 48"/>
                  <a:gd name="T12" fmla="*/ 73 w 53"/>
                  <a:gd name="T13" fmla="*/ 61 h 48"/>
                  <a:gd name="T14" fmla="*/ 65 w 53"/>
                  <a:gd name="T15" fmla="*/ 71 h 48"/>
                  <a:gd name="T16" fmla="*/ 60 w 53"/>
                  <a:gd name="T17" fmla="*/ 79 h 48"/>
                  <a:gd name="T18" fmla="*/ 44 w 53"/>
                  <a:gd name="T19" fmla="*/ 74 h 48"/>
                  <a:gd name="T20" fmla="*/ 31 w 53"/>
                  <a:gd name="T21" fmla="*/ 66 h 48"/>
                  <a:gd name="T22" fmla="*/ 16 w 53"/>
                  <a:gd name="T23" fmla="*/ 61 h 48"/>
                  <a:gd name="T24" fmla="*/ 0 w 53"/>
                  <a:gd name="T25" fmla="*/ 56 h 48"/>
                  <a:gd name="T26" fmla="*/ 5 w 53"/>
                  <a:gd name="T27" fmla="*/ 48 h 48"/>
                  <a:gd name="T28" fmla="*/ 8 w 53"/>
                  <a:gd name="T29" fmla="*/ 40 h 48"/>
                  <a:gd name="T30" fmla="*/ 13 w 53"/>
                  <a:gd name="T31" fmla="*/ 31 h 48"/>
                  <a:gd name="T32" fmla="*/ 16 w 53"/>
                  <a:gd name="T33" fmla="*/ 25 h 48"/>
                  <a:gd name="T34" fmla="*/ 21 w 53"/>
                  <a:gd name="T35" fmla="*/ 18 h 48"/>
                  <a:gd name="T36" fmla="*/ 26 w 53"/>
                  <a:gd name="T37" fmla="*/ 12 h 48"/>
                  <a:gd name="T38" fmla="*/ 31 w 53"/>
                  <a:gd name="T39" fmla="*/ 7 h 48"/>
                  <a:gd name="T40" fmla="*/ 36 w 53"/>
                  <a:gd name="T41" fmla="*/ 0 h 48"/>
                  <a:gd name="T42" fmla="*/ 47 w 53"/>
                  <a:gd name="T43" fmla="*/ 3 h 48"/>
                  <a:gd name="T44" fmla="*/ 57 w 53"/>
                  <a:gd name="T45" fmla="*/ 8 h 48"/>
                  <a:gd name="T46" fmla="*/ 68 w 53"/>
                  <a:gd name="T47" fmla="*/ 12 h 48"/>
                  <a:gd name="T48" fmla="*/ 78 w 53"/>
                  <a:gd name="T49" fmla="*/ 13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48"/>
                  <a:gd name="T77" fmla="*/ 53 w 53"/>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48">
                    <a:moveTo>
                      <a:pt x="48" y="8"/>
                    </a:moveTo>
                    <a:lnTo>
                      <a:pt x="49" y="13"/>
                    </a:lnTo>
                    <a:lnTo>
                      <a:pt x="51" y="18"/>
                    </a:lnTo>
                    <a:lnTo>
                      <a:pt x="51" y="23"/>
                    </a:lnTo>
                    <a:lnTo>
                      <a:pt x="53" y="27"/>
                    </a:lnTo>
                    <a:lnTo>
                      <a:pt x="49" y="32"/>
                    </a:lnTo>
                    <a:lnTo>
                      <a:pt x="45" y="37"/>
                    </a:lnTo>
                    <a:lnTo>
                      <a:pt x="40" y="43"/>
                    </a:lnTo>
                    <a:lnTo>
                      <a:pt x="37" y="48"/>
                    </a:lnTo>
                    <a:lnTo>
                      <a:pt x="27" y="45"/>
                    </a:lnTo>
                    <a:lnTo>
                      <a:pt x="19" y="40"/>
                    </a:lnTo>
                    <a:lnTo>
                      <a:pt x="10" y="37"/>
                    </a:lnTo>
                    <a:lnTo>
                      <a:pt x="0" y="34"/>
                    </a:lnTo>
                    <a:lnTo>
                      <a:pt x="3" y="29"/>
                    </a:lnTo>
                    <a:lnTo>
                      <a:pt x="5" y="24"/>
                    </a:lnTo>
                    <a:lnTo>
                      <a:pt x="8" y="19"/>
                    </a:lnTo>
                    <a:lnTo>
                      <a:pt x="10" y="15"/>
                    </a:lnTo>
                    <a:lnTo>
                      <a:pt x="13" y="11"/>
                    </a:lnTo>
                    <a:lnTo>
                      <a:pt x="16" y="7"/>
                    </a:lnTo>
                    <a:lnTo>
                      <a:pt x="19" y="4"/>
                    </a:lnTo>
                    <a:lnTo>
                      <a:pt x="22" y="0"/>
                    </a:lnTo>
                    <a:lnTo>
                      <a:pt x="29" y="2"/>
                    </a:lnTo>
                    <a:lnTo>
                      <a:pt x="35" y="5"/>
                    </a:lnTo>
                    <a:lnTo>
                      <a:pt x="42" y="7"/>
                    </a:lnTo>
                    <a:lnTo>
                      <a:pt x="48" y="8"/>
                    </a:lnTo>
                    <a:close/>
                  </a:path>
                </a:pathLst>
              </a:custGeom>
              <a:solidFill>
                <a:srgbClr val="AFBCED"/>
              </a:solidFill>
              <a:ln w="9525">
                <a:noFill/>
                <a:round/>
                <a:headEnd/>
                <a:tailEnd/>
              </a:ln>
            </p:spPr>
            <p:txBody>
              <a:bodyPr/>
              <a:lstStyle/>
              <a:p>
                <a:endParaRPr lang="en-US" sz="1725"/>
              </a:p>
            </p:txBody>
          </p:sp>
          <p:sp>
            <p:nvSpPr>
              <p:cNvPr id="5344" name="Freeform 652"/>
              <p:cNvSpPr>
                <a:spLocks/>
              </p:cNvSpPr>
              <p:nvPr/>
            </p:nvSpPr>
            <p:spPr bwMode="auto">
              <a:xfrm>
                <a:off x="1809" y="2719"/>
                <a:ext cx="29" cy="66"/>
              </a:xfrm>
              <a:custGeom>
                <a:avLst/>
                <a:gdLst>
                  <a:gd name="T0" fmla="*/ 0 w 18"/>
                  <a:gd name="T1" fmla="*/ 25 h 40"/>
                  <a:gd name="T2" fmla="*/ 0 w 18"/>
                  <a:gd name="T3" fmla="*/ 35 h 40"/>
                  <a:gd name="T4" fmla="*/ 0 w 18"/>
                  <a:gd name="T5" fmla="*/ 45 h 40"/>
                  <a:gd name="T6" fmla="*/ 0 w 18"/>
                  <a:gd name="T7" fmla="*/ 56 h 40"/>
                  <a:gd name="T8" fmla="*/ 3 w 18"/>
                  <a:gd name="T9" fmla="*/ 66 h 40"/>
                  <a:gd name="T10" fmla="*/ 8 w 18"/>
                  <a:gd name="T11" fmla="*/ 58 h 40"/>
                  <a:gd name="T12" fmla="*/ 16 w 18"/>
                  <a:gd name="T13" fmla="*/ 48 h 40"/>
                  <a:gd name="T14" fmla="*/ 23 w 18"/>
                  <a:gd name="T15" fmla="*/ 40 h 40"/>
                  <a:gd name="T16" fmla="*/ 29 w 18"/>
                  <a:gd name="T17" fmla="*/ 31 h 40"/>
                  <a:gd name="T18" fmla="*/ 26 w 18"/>
                  <a:gd name="T19" fmla="*/ 25 h 40"/>
                  <a:gd name="T20" fmla="*/ 23 w 18"/>
                  <a:gd name="T21" fmla="*/ 17 h 40"/>
                  <a:gd name="T22" fmla="*/ 21 w 18"/>
                  <a:gd name="T23" fmla="*/ 8 h 40"/>
                  <a:gd name="T24" fmla="*/ 18 w 18"/>
                  <a:gd name="T25" fmla="*/ 0 h 40"/>
                  <a:gd name="T26" fmla="*/ 13 w 18"/>
                  <a:gd name="T27" fmla="*/ 5 h 40"/>
                  <a:gd name="T28" fmla="*/ 11 w 18"/>
                  <a:gd name="T29" fmla="*/ 12 h 40"/>
                  <a:gd name="T30" fmla="*/ 5 w 18"/>
                  <a:gd name="T31" fmla="*/ 18 h 40"/>
                  <a:gd name="T32" fmla="*/ 0 w 18"/>
                  <a:gd name="T33" fmla="*/ 2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40"/>
                  <a:gd name="T53" fmla="*/ 18 w 18"/>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40">
                    <a:moveTo>
                      <a:pt x="0" y="15"/>
                    </a:moveTo>
                    <a:lnTo>
                      <a:pt x="0" y="21"/>
                    </a:lnTo>
                    <a:lnTo>
                      <a:pt x="0" y="27"/>
                    </a:lnTo>
                    <a:lnTo>
                      <a:pt x="0" y="34"/>
                    </a:lnTo>
                    <a:lnTo>
                      <a:pt x="2" y="40"/>
                    </a:lnTo>
                    <a:lnTo>
                      <a:pt x="5" y="35"/>
                    </a:lnTo>
                    <a:lnTo>
                      <a:pt x="10" y="29"/>
                    </a:lnTo>
                    <a:lnTo>
                      <a:pt x="14" y="24"/>
                    </a:lnTo>
                    <a:lnTo>
                      <a:pt x="18" y="19"/>
                    </a:lnTo>
                    <a:lnTo>
                      <a:pt x="16" y="15"/>
                    </a:lnTo>
                    <a:lnTo>
                      <a:pt x="14" y="10"/>
                    </a:lnTo>
                    <a:lnTo>
                      <a:pt x="13" y="5"/>
                    </a:lnTo>
                    <a:lnTo>
                      <a:pt x="11" y="0"/>
                    </a:lnTo>
                    <a:lnTo>
                      <a:pt x="8" y="3"/>
                    </a:lnTo>
                    <a:lnTo>
                      <a:pt x="7" y="7"/>
                    </a:lnTo>
                    <a:lnTo>
                      <a:pt x="3" y="11"/>
                    </a:lnTo>
                    <a:lnTo>
                      <a:pt x="0" y="15"/>
                    </a:lnTo>
                    <a:close/>
                  </a:path>
                </a:pathLst>
              </a:custGeom>
              <a:solidFill>
                <a:srgbClr val="7AAAEA"/>
              </a:solidFill>
              <a:ln w="9525">
                <a:noFill/>
                <a:round/>
                <a:headEnd/>
                <a:tailEnd/>
              </a:ln>
            </p:spPr>
            <p:txBody>
              <a:bodyPr/>
              <a:lstStyle/>
              <a:p>
                <a:endParaRPr lang="en-US" sz="1725"/>
              </a:p>
            </p:txBody>
          </p:sp>
          <p:sp>
            <p:nvSpPr>
              <p:cNvPr id="5345" name="Freeform 653"/>
              <p:cNvSpPr>
                <a:spLocks/>
              </p:cNvSpPr>
              <p:nvPr/>
            </p:nvSpPr>
            <p:spPr bwMode="auto">
              <a:xfrm>
                <a:off x="1768" y="2706"/>
                <a:ext cx="62" cy="39"/>
              </a:xfrm>
              <a:custGeom>
                <a:avLst/>
                <a:gdLst>
                  <a:gd name="T0" fmla="*/ 62 w 38"/>
                  <a:gd name="T1" fmla="*/ 13 h 24"/>
                  <a:gd name="T2" fmla="*/ 57 w 38"/>
                  <a:gd name="T3" fmla="*/ 21 h 24"/>
                  <a:gd name="T4" fmla="*/ 52 w 38"/>
                  <a:gd name="T5" fmla="*/ 26 h 24"/>
                  <a:gd name="T6" fmla="*/ 46 w 38"/>
                  <a:gd name="T7" fmla="*/ 34 h 24"/>
                  <a:gd name="T8" fmla="*/ 41 w 38"/>
                  <a:gd name="T9" fmla="*/ 39 h 24"/>
                  <a:gd name="T10" fmla="*/ 31 w 38"/>
                  <a:gd name="T11" fmla="*/ 34 h 24"/>
                  <a:gd name="T12" fmla="*/ 20 w 38"/>
                  <a:gd name="T13" fmla="*/ 31 h 24"/>
                  <a:gd name="T14" fmla="*/ 10 w 38"/>
                  <a:gd name="T15" fmla="*/ 26 h 24"/>
                  <a:gd name="T16" fmla="*/ 0 w 38"/>
                  <a:gd name="T17" fmla="*/ 24 h 24"/>
                  <a:gd name="T18" fmla="*/ 5 w 38"/>
                  <a:gd name="T19" fmla="*/ 18 h 24"/>
                  <a:gd name="T20" fmla="*/ 10 w 38"/>
                  <a:gd name="T21" fmla="*/ 11 h 24"/>
                  <a:gd name="T22" fmla="*/ 15 w 38"/>
                  <a:gd name="T23" fmla="*/ 7 h 24"/>
                  <a:gd name="T24" fmla="*/ 20 w 38"/>
                  <a:gd name="T25" fmla="*/ 0 h 24"/>
                  <a:gd name="T26" fmla="*/ 31 w 38"/>
                  <a:gd name="T27" fmla="*/ 3 h 24"/>
                  <a:gd name="T28" fmla="*/ 41 w 38"/>
                  <a:gd name="T29" fmla="*/ 7 h 24"/>
                  <a:gd name="T30" fmla="*/ 52 w 38"/>
                  <a:gd name="T31" fmla="*/ 11 h 24"/>
                  <a:gd name="T32" fmla="*/ 62 w 38"/>
                  <a:gd name="T33" fmla="*/ 13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4"/>
                  <a:gd name="T53" fmla="*/ 38 w 3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4">
                    <a:moveTo>
                      <a:pt x="38" y="8"/>
                    </a:moveTo>
                    <a:lnTo>
                      <a:pt x="35" y="13"/>
                    </a:lnTo>
                    <a:lnTo>
                      <a:pt x="32" y="16"/>
                    </a:lnTo>
                    <a:lnTo>
                      <a:pt x="28" y="21"/>
                    </a:lnTo>
                    <a:lnTo>
                      <a:pt x="25" y="24"/>
                    </a:lnTo>
                    <a:lnTo>
                      <a:pt x="19" y="21"/>
                    </a:lnTo>
                    <a:lnTo>
                      <a:pt x="12" y="19"/>
                    </a:lnTo>
                    <a:lnTo>
                      <a:pt x="6" y="16"/>
                    </a:lnTo>
                    <a:lnTo>
                      <a:pt x="0" y="15"/>
                    </a:lnTo>
                    <a:lnTo>
                      <a:pt x="3" y="11"/>
                    </a:lnTo>
                    <a:lnTo>
                      <a:pt x="6" y="7"/>
                    </a:lnTo>
                    <a:lnTo>
                      <a:pt x="9" y="4"/>
                    </a:lnTo>
                    <a:lnTo>
                      <a:pt x="12" y="0"/>
                    </a:lnTo>
                    <a:lnTo>
                      <a:pt x="19" y="2"/>
                    </a:lnTo>
                    <a:lnTo>
                      <a:pt x="25" y="4"/>
                    </a:lnTo>
                    <a:lnTo>
                      <a:pt x="32" y="7"/>
                    </a:lnTo>
                    <a:lnTo>
                      <a:pt x="38" y="8"/>
                    </a:lnTo>
                    <a:close/>
                  </a:path>
                </a:pathLst>
              </a:custGeom>
              <a:solidFill>
                <a:srgbClr val="D1D8F4"/>
              </a:solidFill>
              <a:ln w="9525">
                <a:noFill/>
                <a:round/>
                <a:headEnd/>
                <a:tailEnd/>
              </a:ln>
            </p:spPr>
            <p:txBody>
              <a:bodyPr/>
              <a:lstStyle/>
              <a:p>
                <a:endParaRPr lang="en-US" sz="1725"/>
              </a:p>
            </p:txBody>
          </p:sp>
          <p:sp>
            <p:nvSpPr>
              <p:cNvPr id="5346" name="Freeform 654"/>
              <p:cNvSpPr>
                <a:spLocks/>
              </p:cNvSpPr>
              <p:nvPr/>
            </p:nvSpPr>
            <p:spPr bwMode="auto">
              <a:xfrm>
                <a:off x="1812" y="2723"/>
                <a:ext cx="102" cy="93"/>
              </a:xfrm>
              <a:custGeom>
                <a:avLst/>
                <a:gdLst>
                  <a:gd name="T0" fmla="*/ 89 w 62"/>
                  <a:gd name="T1" fmla="*/ 15 h 57"/>
                  <a:gd name="T2" fmla="*/ 90 w 62"/>
                  <a:gd name="T3" fmla="*/ 26 h 57"/>
                  <a:gd name="T4" fmla="*/ 97 w 62"/>
                  <a:gd name="T5" fmla="*/ 34 h 57"/>
                  <a:gd name="T6" fmla="*/ 99 w 62"/>
                  <a:gd name="T7" fmla="*/ 41 h 57"/>
                  <a:gd name="T8" fmla="*/ 102 w 62"/>
                  <a:gd name="T9" fmla="*/ 52 h 57"/>
                  <a:gd name="T10" fmla="*/ 94 w 62"/>
                  <a:gd name="T11" fmla="*/ 62 h 57"/>
                  <a:gd name="T12" fmla="*/ 86 w 62"/>
                  <a:gd name="T13" fmla="*/ 72 h 57"/>
                  <a:gd name="T14" fmla="*/ 77 w 62"/>
                  <a:gd name="T15" fmla="*/ 83 h 57"/>
                  <a:gd name="T16" fmla="*/ 71 w 62"/>
                  <a:gd name="T17" fmla="*/ 93 h 57"/>
                  <a:gd name="T18" fmla="*/ 53 w 62"/>
                  <a:gd name="T19" fmla="*/ 88 h 57"/>
                  <a:gd name="T20" fmla="*/ 36 w 62"/>
                  <a:gd name="T21" fmla="*/ 80 h 57"/>
                  <a:gd name="T22" fmla="*/ 18 w 62"/>
                  <a:gd name="T23" fmla="*/ 72 h 57"/>
                  <a:gd name="T24" fmla="*/ 0 w 62"/>
                  <a:gd name="T25" fmla="*/ 67 h 57"/>
                  <a:gd name="T26" fmla="*/ 5 w 62"/>
                  <a:gd name="T27" fmla="*/ 57 h 57"/>
                  <a:gd name="T28" fmla="*/ 10 w 62"/>
                  <a:gd name="T29" fmla="*/ 46 h 57"/>
                  <a:gd name="T30" fmla="*/ 15 w 62"/>
                  <a:gd name="T31" fmla="*/ 39 h 57"/>
                  <a:gd name="T32" fmla="*/ 20 w 62"/>
                  <a:gd name="T33" fmla="*/ 28 h 57"/>
                  <a:gd name="T34" fmla="*/ 26 w 62"/>
                  <a:gd name="T35" fmla="*/ 21 h 57"/>
                  <a:gd name="T36" fmla="*/ 33 w 62"/>
                  <a:gd name="T37" fmla="*/ 13 h 57"/>
                  <a:gd name="T38" fmla="*/ 39 w 62"/>
                  <a:gd name="T39" fmla="*/ 8 h 57"/>
                  <a:gd name="T40" fmla="*/ 44 w 62"/>
                  <a:gd name="T41" fmla="*/ 0 h 57"/>
                  <a:gd name="T42" fmla="*/ 54 w 62"/>
                  <a:gd name="T43" fmla="*/ 2 h 57"/>
                  <a:gd name="T44" fmla="*/ 66 w 62"/>
                  <a:gd name="T45" fmla="*/ 8 h 57"/>
                  <a:gd name="T46" fmla="*/ 77 w 62"/>
                  <a:gd name="T47" fmla="*/ 10 h 57"/>
                  <a:gd name="T48" fmla="*/ 89 w 62"/>
                  <a:gd name="T49" fmla="*/ 15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4" y="9"/>
                    </a:moveTo>
                    <a:lnTo>
                      <a:pt x="55" y="16"/>
                    </a:lnTo>
                    <a:lnTo>
                      <a:pt x="59" y="21"/>
                    </a:lnTo>
                    <a:lnTo>
                      <a:pt x="60" y="25"/>
                    </a:lnTo>
                    <a:lnTo>
                      <a:pt x="62" y="32"/>
                    </a:lnTo>
                    <a:lnTo>
                      <a:pt x="57" y="38"/>
                    </a:lnTo>
                    <a:lnTo>
                      <a:pt x="52" y="44"/>
                    </a:lnTo>
                    <a:lnTo>
                      <a:pt x="47" y="51"/>
                    </a:lnTo>
                    <a:lnTo>
                      <a:pt x="43" y="57"/>
                    </a:lnTo>
                    <a:lnTo>
                      <a:pt x="32" y="54"/>
                    </a:lnTo>
                    <a:lnTo>
                      <a:pt x="22" y="49"/>
                    </a:lnTo>
                    <a:lnTo>
                      <a:pt x="11" y="44"/>
                    </a:lnTo>
                    <a:lnTo>
                      <a:pt x="0" y="41"/>
                    </a:lnTo>
                    <a:lnTo>
                      <a:pt x="3" y="35"/>
                    </a:lnTo>
                    <a:lnTo>
                      <a:pt x="6" y="28"/>
                    </a:lnTo>
                    <a:lnTo>
                      <a:pt x="9" y="24"/>
                    </a:lnTo>
                    <a:lnTo>
                      <a:pt x="12" y="17"/>
                    </a:lnTo>
                    <a:lnTo>
                      <a:pt x="16" y="13"/>
                    </a:lnTo>
                    <a:lnTo>
                      <a:pt x="20" y="8"/>
                    </a:lnTo>
                    <a:lnTo>
                      <a:pt x="24" y="5"/>
                    </a:lnTo>
                    <a:lnTo>
                      <a:pt x="27" y="0"/>
                    </a:lnTo>
                    <a:lnTo>
                      <a:pt x="33" y="1"/>
                    </a:lnTo>
                    <a:lnTo>
                      <a:pt x="40" y="5"/>
                    </a:lnTo>
                    <a:lnTo>
                      <a:pt x="47" y="6"/>
                    </a:lnTo>
                    <a:lnTo>
                      <a:pt x="54" y="9"/>
                    </a:lnTo>
                    <a:close/>
                  </a:path>
                </a:pathLst>
              </a:custGeom>
              <a:solidFill>
                <a:srgbClr val="000000"/>
              </a:solidFill>
              <a:ln w="9525">
                <a:noFill/>
                <a:round/>
                <a:headEnd/>
                <a:tailEnd/>
              </a:ln>
            </p:spPr>
            <p:txBody>
              <a:bodyPr/>
              <a:lstStyle/>
              <a:p>
                <a:endParaRPr lang="en-US" sz="1725"/>
              </a:p>
            </p:txBody>
          </p:sp>
          <p:sp>
            <p:nvSpPr>
              <p:cNvPr id="5347" name="Freeform 655"/>
              <p:cNvSpPr>
                <a:spLocks/>
              </p:cNvSpPr>
              <p:nvPr/>
            </p:nvSpPr>
            <p:spPr bwMode="auto">
              <a:xfrm>
                <a:off x="1820" y="2731"/>
                <a:ext cx="85" cy="77"/>
              </a:xfrm>
              <a:custGeom>
                <a:avLst/>
                <a:gdLst>
                  <a:gd name="T0" fmla="*/ 77 w 52"/>
                  <a:gd name="T1" fmla="*/ 13 h 47"/>
                  <a:gd name="T2" fmla="*/ 80 w 52"/>
                  <a:gd name="T3" fmla="*/ 20 h 47"/>
                  <a:gd name="T4" fmla="*/ 82 w 52"/>
                  <a:gd name="T5" fmla="*/ 28 h 47"/>
                  <a:gd name="T6" fmla="*/ 82 w 52"/>
                  <a:gd name="T7" fmla="*/ 36 h 47"/>
                  <a:gd name="T8" fmla="*/ 85 w 52"/>
                  <a:gd name="T9" fmla="*/ 44 h 47"/>
                  <a:gd name="T10" fmla="*/ 80 w 52"/>
                  <a:gd name="T11" fmla="*/ 51 h 47"/>
                  <a:gd name="T12" fmla="*/ 72 w 52"/>
                  <a:gd name="T13" fmla="*/ 59 h 47"/>
                  <a:gd name="T14" fmla="*/ 64 w 52"/>
                  <a:gd name="T15" fmla="*/ 70 h 47"/>
                  <a:gd name="T16" fmla="*/ 59 w 52"/>
                  <a:gd name="T17" fmla="*/ 77 h 47"/>
                  <a:gd name="T18" fmla="*/ 44 w 52"/>
                  <a:gd name="T19" fmla="*/ 72 h 47"/>
                  <a:gd name="T20" fmla="*/ 31 w 52"/>
                  <a:gd name="T21" fmla="*/ 64 h 47"/>
                  <a:gd name="T22" fmla="*/ 15 w 52"/>
                  <a:gd name="T23" fmla="*/ 59 h 47"/>
                  <a:gd name="T24" fmla="*/ 0 w 52"/>
                  <a:gd name="T25" fmla="*/ 54 h 47"/>
                  <a:gd name="T26" fmla="*/ 5 w 52"/>
                  <a:gd name="T27" fmla="*/ 46 h 47"/>
                  <a:gd name="T28" fmla="*/ 7 w 52"/>
                  <a:gd name="T29" fmla="*/ 38 h 47"/>
                  <a:gd name="T30" fmla="*/ 11 w 52"/>
                  <a:gd name="T31" fmla="*/ 31 h 47"/>
                  <a:gd name="T32" fmla="*/ 18 w 52"/>
                  <a:gd name="T33" fmla="*/ 23 h 47"/>
                  <a:gd name="T34" fmla="*/ 23 w 52"/>
                  <a:gd name="T35" fmla="*/ 18 h 47"/>
                  <a:gd name="T36" fmla="*/ 28 w 52"/>
                  <a:gd name="T37" fmla="*/ 10 h 47"/>
                  <a:gd name="T38" fmla="*/ 31 w 52"/>
                  <a:gd name="T39" fmla="*/ 5 h 47"/>
                  <a:gd name="T40" fmla="*/ 36 w 52"/>
                  <a:gd name="T41" fmla="*/ 0 h 47"/>
                  <a:gd name="T42" fmla="*/ 46 w 52"/>
                  <a:gd name="T43" fmla="*/ 2 h 47"/>
                  <a:gd name="T44" fmla="*/ 57 w 52"/>
                  <a:gd name="T45" fmla="*/ 7 h 47"/>
                  <a:gd name="T46" fmla="*/ 67 w 52"/>
                  <a:gd name="T47" fmla="*/ 10 h 47"/>
                  <a:gd name="T48" fmla="*/ 77 w 52"/>
                  <a:gd name="T49" fmla="*/ 13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7"/>
                  <a:gd name="T77" fmla="*/ 52 w 52"/>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7">
                    <a:moveTo>
                      <a:pt x="47" y="8"/>
                    </a:moveTo>
                    <a:lnTo>
                      <a:pt x="49" y="12"/>
                    </a:lnTo>
                    <a:lnTo>
                      <a:pt x="50" y="17"/>
                    </a:lnTo>
                    <a:lnTo>
                      <a:pt x="50" y="22"/>
                    </a:lnTo>
                    <a:lnTo>
                      <a:pt x="52" y="27"/>
                    </a:lnTo>
                    <a:lnTo>
                      <a:pt x="49" y="31"/>
                    </a:lnTo>
                    <a:lnTo>
                      <a:pt x="44" y="36"/>
                    </a:lnTo>
                    <a:lnTo>
                      <a:pt x="39" y="43"/>
                    </a:lnTo>
                    <a:lnTo>
                      <a:pt x="36" y="47"/>
                    </a:lnTo>
                    <a:lnTo>
                      <a:pt x="27" y="44"/>
                    </a:lnTo>
                    <a:lnTo>
                      <a:pt x="19" y="39"/>
                    </a:lnTo>
                    <a:lnTo>
                      <a:pt x="9" y="36"/>
                    </a:lnTo>
                    <a:lnTo>
                      <a:pt x="0" y="33"/>
                    </a:lnTo>
                    <a:lnTo>
                      <a:pt x="3" y="28"/>
                    </a:lnTo>
                    <a:lnTo>
                      <a:pt x="4" y="23"/>
                    </a:lnTo>
                    <a:lnTo>
                      <a:pt x="7" y="19"/>
                    </a:lnTo>
                    <a:lnTo>
                      <a:pt x="11" y="14"/>
                    </a:lnTo>
                    <a:lnTo>
                      <a:pt x="14" y="11"/>
                    </a:lnTo>
                    <a:lnTo>
                      <a:pt x="17" y="6"/>
                    </a:lnTo>
                    <a:lnTo>
                      <a:pt x="19" y="3"/>
                    </a:lnTo>
                    <a:lnTo>
                      <a:pt x="22" y="0"/>
                    </a:lnTo>
                    <a:lnTo>
                      <a:pt x="28" y="1"/>
                    </a:lnTo>
                    <a:lnTo>
                      <a:pt x="35" y="4"/>
                    </a:lnTo>
                    <a:lnTo>
                      <a:pt x="41" y="6"/>
                    </a:lnTo>
                    <a:lnTo>
                      <a:pt x="47" y="8"/>
                    </a:lnTo>
                    <a:close/>
                  </a:path>
                </a:pathLst>
              </a:custGeom>
              <a:solidFill>
                <a:srgbClr val="AFBCED"/>
              </a:solidFill>
              <a:ln w="9525">
                <a:noFill/>
                <a:round/>
                <a:headEnd/>
                <a:tailEnd/>
              </a:ln>
            </p:spPr>
            <p:txBody>
              <a:bodyPr/>
              <a:lstStyle/>
              <a:p>
                <a:endParaRPr lang="en-US" sz="1725"/>
              </a:p>
            </p:txBody>
          </p:sp>
          <p:sp>
            <p:nvSpPr>
              <p:cNvPr id="5348" name="Freeform 656"/>
              <p:cNvSpPr>
                <a:spLocks/>
              </p:cNvSpPr>
              <p:nvPr/>
            </p:nvSpPr>
            <p:spPr bwMode="auto">
              <a:xfrm>
                <a:off x="1878" y="2744"/>
                <a:ext cx="27" cy="64"/>
              </a:xfrm>
              <a:custGeom>
                <a:avLst/>
                <a:gdLst>
                  <a:gd name="T0" fmla="*/ 0 w 17"/>
                  <a:gd name="T1" fmla="*/ 23 h 39"/>
                  <a:gd name="T2" fmla="*/ 0 w 17"/>
                  <a:gd name="T3" fmla="*/ 33 h 39"/>
                  <a:gd name="T4" fmla="*/ 0 w 17"/>
                  <a:gd name="T5" fmla="*/ 44 h 39"/>
                  <a:gd name="T6" fmla="*/ 0 w 17"/>
                  <a:gd name="T7" fmla="*/ 54 h 39"/>
                  <a:gd name="T8" fmla="*/ 2 w 17"/>
                  <a:gd name="T9" fmla="*/ 64 h 39"/>
                  <a:gd name="T10" fmla="*/ 6 w 17"/>
                  <a:gd name="T11" fmla="*/ 57 h 39"/>
                  <a:gd name="T12" fmla="*/ 14 w 17"/>
                  <a:gd name="T13" fmla="*/ 46 h 39"/>
                  <a:gd name="T14" fmla="*/ 22 w 17"/>
                  <a:gd name="T15" fmla="*/ 38 h 39"/>
                  <a:gd name="T16" fmla="*/ 27 w 17"/>
                  <a:gd name="T17" fmla="*/ 31 h 39"/>
                  <a:gd name="T18" fmla="*/ 24 w 17"/>
                  <a:gd name="T19" fmla="*/ 23 h 39"/>
                  <a:gd name="T20" fmla="*/ 24 w 17"/>
                  <a:gd name="T21" fmla="*/ 15 h 39"/>
                  <a:gd name="T22" fmla="*/ 22 w 17"/>
                  <a:gd name="T23" fmla="*/ 7 h 39"/>
                  <a:gd name="T24" fmla="*/ 19 w 17"/>
                  <a:gd name="T25" fmla="*/ 0 h 39"/>
                  <a:gd name="T26" fmla="*/ 14 w 17"/>
                  <a:gd name="T27" fmla="*/ 5 h 39"/>
                  <a:gd name="T28" fmla="*/ 10 w 17"/>
                  <a:gd name="T29" fmla="*/ 10 h 39"/>
                  <a:gd name="T30" fmla="*/ 5 w 17"/>
                  <a:gd name="T31" fmla="*/ 18 h 39"/>
                  <a:gd name="T32" fmla="*/ 0 w 17"/>
                  <a:gd name="T33" fmla="*/ 23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9"/>
                  <a:gd name="T53" fmla="*/ 17 w 17"/>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9">
                    <a:moveTo>
                      <a:pt x="0" y="14"/>
                    </a:moveTo>
                    <a:lnTo>
                      <a:pt x="0" y="20"/>
                    </a:lnTo>
                    <a:lnTo>
                      <a:pt x="0" y="27"/>
                    </a:lnTo>
                    <a:lnTo>
                      <a:pt x="0" y="33"/>
                    </a:lnTo>
                    <a:lnTo>
                      <a:pt x="1" y="39"/>
                    </a:lnTo>
                    <a:lnTo>
                      <a:pt x="4" y="35"/>
                    </a:lnTo>
                    <a:lnTo>
                      <a:pt x="9" y="28"/>
                    </a:lnTo>
                    <a:lnTo>
                      <a:pt x="14" y="23"/>
                    </a:lnTo>
                    <a:lnTo>
                      <a:pt x="17" y="19"/>
                    </a:lnTo>
                    <a:lnTo>
                      <a:pt x="15" y="14"/>
                    </a:lnTo>
                    <a:lnTo>
                      <a:pt x="15" y="9"/>
                    </a:lnTo>
                    <a:lnTo>
                      <a:pt x="14" y="4"/>
                    </a:lnTo>
                    <a:lnTo>
                      <a:pt x="12" y="0"/>
                    </a:lnTo>
                    <a:lnTo>
                      <a:pt x="9"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349" name="Freeform 657"/>
              <p:cNvSpPr>
                <a:spLocks/>
              </p:cNvSpPr>
              <p:nvPr/>
            </p:nvSpPr>
            <p:spPr bwMode="auto">
              <a:xfrm>
                <a:off x="1838" y="2731"/>
                <a:ext cx="59" cy="37"/>
              </a:xfrm>
              <a:custGeom>
                <a:avLst/>
                <a:gdLst>
                  <a:gd name="T0" fmla="*/ 59 w 36"/>
                  <a:gd name="T1" fmla="*/ 14 h 23"/>
                  <a:gd name="T2" fmla="*/ 54 w 36"/>
                  <a:gd name="T3" fmla="*/ 19 h 23"/>
                  <a:gd name="T4" fmla="*/ 49 w 36"/>
                  <a:gd name="T5" fmla="*/ 26 h 23"/>
                  <a:gd name="T6" fmla="*/ 44 w 36"/>
                  <a:gd name="T7" fmla="*/ 32 h 23"/>
                  <a:gd name="T8" fmla="*/ 39 w 36"/>
                  <a:gd name="T9" fmla="*/ 37 h 23"/>
                  <a:gd name="T10" fmla="*/ 28 w 36"/>
                  <a:gd name="T11" fmla="*/ 32 h 23"/>
                  <a:gd name="T12" fmla="*/ 20 w 36"/>
                  <a:gd name="T13" fmla="*/ 31 h 23"/>
                  <a:gd name="T14" fmla="*/ 10 w 36"/>
                  <a:gd name="T15" fmla="*/ 26 h 23"/>
                  <a:gd name="T16" fmla="*/ 0 w 36"/>
                  <a:gd name="T17" fmla="*/ 23 h 23"/>
                  <a:gd name="T18" fmla="*/ 5 w 36"/>
                  <a:gd name="T19" fmla="*/ 18 h 23"/>
                  <a:gd name="T20" fmla="*/ 10 w 36"/>
                  <a:gd name="T21" fmla="*/ 10 h 23"/>
                  <a:gd name="T22" fmla="*/ 13 w 36"/>
                  <a:gd name="T23" fmla="*/ 5 h 23"/>
                  <a:gd name="T24" fmla="*/ 18 w 36"/>
                  <a:gd name="T25" fmla="*/ 0 h 23"/>
                  <a:gd name="T26" fmla="*/ 28 w 36"/>
                  <a:gd name="T27" fmla="*/ 2 h 23"/>
                  <a:gd name="T28" fmla="*/ 39 w 36"/>
                  <a:gd name="T29" fmla="*/ 6 h 23"/>
                  <a:gd name="T30" fmla="*/ 49 w 36"/>
                  <a:gd name="T31" fmla="*/ 10 h 23"/>
                  <a:gd name="T32" fmla="*/ 59 w 36"/>
                  <a:gd name="T33" fmla="*/ 14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3"/>
                  <a:gd name="T53" fmla="*/ 36 w 3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3">
                    <a:moveTo>
                      <a:pt x="36" y="9"/>
                    </a:moveTo>
                    <a:lnTo>
                      <a:pt x="33" y="12"/>
                    </a:lnTo>
                    <a:lnTo>
                      <a:pt x="30" y="16"/>
                    </a:lnTo>
                    <a:lnTo>
                      <a:pt x="27" y="20"/>
                    </a:lnTo>
                    <a:lnTo>
                      <a:pt x="24" y="23"/>
                    </a:lnTo>
                    <a:lnTo>
                      <a:pt x="17" y="20"/>
                    </a:lnTo>
                    <a:lnTo>
                      <a:pt x="12" y="19"/>
                    </a:lnTo>
                    <a:lnTo>
                      <a:pt x="6" y="16"/>
                    </a:lnTo>
                    <a:lnTo>
                      <a:pt x="0" y="14"/>
                    </a:lnTo>
                    <a:lnTo>
                      <a:pt x="3" y="11"/>
                    </a:lnTo>
                    <a:lnTo>
                      <a:pt x="6" y="6"/>
                    </a:lnTo>
                    <a:lnTo>
                      <a:pt x="8" y="3"/>
                    </a:lnTo>
                    <a:lnTo>
                      <a:pt x="11" y="0"/>
                    </a:lnTo>
                    <a:lnTo>
                      <a:pt x="17" y="1"/>
                    </a:lnTo>
                    <a:lnTo>
                      <a:pt x="24" y="4"/>
                    </a:lnTo>
                    <a:lnTo>
                      <a:pt x="30" y="6"/>
                    </a:lnTo>
                    <a:lnTo>
                      <a:pt x="36" y="9"/>
                    </a:lnTo>
                    <a:close/>
                  </a:path>
                </a:pathLst>
              </a:custGeom>
              <a:solidFill>
                <a:srgbClr val="D1D8F4"/>
              </a:solidFill>
              <a:ln w="9525">
                <a:noFill/>
                <a:round/>
                <a:headEnd/>
                <a:tailEnd/>
              </a:ln>
            </p:spPr>
            <p:txBody>
              <a:bodyPr/>
              <a:lstStyle/>
              <a:p>
                <a:endParaRPr lang="en-US" sz="1725"/>
              </a:p>
            </p:txBody>
          </p:sp>
          <p:sp>
            <p:nvSpPr>
              <p:cNvPr id="5350" name="Freeform 658"/>
              <p:cNvSpPr>
                <a:spLocks/>
              </p:cNvSpPr>
              <p:nvPr/>
            </p:nvSpPr>
            <p:spPr bwMode="auto">
              <a:xfrm>
                <a:off x="1879" y="2745"/>
                <a:ext cx="102" cy="94"/>
              </a:xfrm>
              <a:custGeom>
                <a:avLst/>
                <a:gdLst>
                  <a:gd name="T0" fmla="*/ 89 w 62"/>
                  <a:gd name="T1" fmla="*/ 18 h 57"/>
                  <a:gd name="T2" fmla="*/ 92 w 62"/>
                  <a:gd name="T3" fmla="*/ 26 h 57"/>
                  <a:gd name="T4" fmla="*/ 97 w 62"/>
                  <a:gd name="T5" fmla="*/ 35 h 57"/>
                  <a:gd name="T6" fmla="*/ 100 w 62"/>
                  <a:gd name="T7" fmla="*/ 43 h 57"/>
                  <a:gd name="T8" fmla="*/ 102 w 62"/>
                  <a:gd name="T9" fmla="*/ 53 h 57"/>
                  <a:gd name="T10" fmla="*/ 94 w 62"/>
                  <a:gd name="T11" fmla="*/ 63 h 57"/>
                  <a:gd name="T12" fmla="*/ 87 w 62"/>
                  <a:gd name="T13" fmla="*/ 74 h 57"/>
                  <a:gd name="T14" fmla="*/ 79 w 62"/>
                  <a:gd name="T15" fmla="*/ 84 h 57"/>
                  <a:gd name="T16" fmla="*/ 71 w 62"/>
                  <a:gd name="T17" fmla="*/ 94 h 57"/>
                  <a:gd name="T18" fmla="*/ 53 w 62"/>
                  <a:gd name="T19" fmla="*/ 89 h 57"/>
                  <a:gd name="T20" fmla="*/ 35 w 62"/>
                  <a:gd name="T21" fmla="*/ 81 h 57"/>
                  <a:gd name="T22" fmla="*/ 16 w 62"/>
                  <a:gd name="T23" fmla="*/ 74 h 57"/>
                  <a:gd name="T24" fmla="*/ 0 w 62"/>
                  <a:gd name="T25" fmla="*/ 68 h 57"/>
                  <a:gd name="T26" fmla="*/ 5 w 62"/>
                  <a:gd name="T27" fmla="*/ 58 h 57"/>
                  <a:gd name="T28" fmla="*/ 10 w 62"/>
                  <a:gd name="T29" fmla="*/ 48 h 57"/>
                  <a:gd name="T30" fmla="*/ 16 w 62"/>
                  <a:gd name="T31" fmla="*/ 40 h 57"/>
                  <a:gd name="T32" fmla="*/ 21 w 62"/>
                  <a:gd name="T33" fmla="*/ 30 h 57"/>
                  <a:gd name="T34" fmla="*/ 26 w 62"/>
                  <a:gd name="T35" fmla="*/ 21 h 57"/>
                  <a:gd name="T36" fmla="*/ 31 w 62"/>
                  <a:gd name="T37" fmla="*/ 13 h 57"/>
                  <a:gd name="T38" fmla="*/ 36 w 62"/>
                  <a:gd name="T39" fmla="*/ 8 h 57"/>
                  <a:gd name="T40" fmla="*/ 43 w 62"/>
                  <a:gd name="T41" fmla="*/ 0 h 57"/>
                  <a:gd name="T42" fmla="*/ 54 w 62"/>
                  <a:gd name="T43" fmla="*/ 5 h 57"/>
                  <a:gd name="T44" fmla="*/ 66 w 62"/>
                  <a:gd name="T45" fmla="*/ 8 h 57"/>
                  <a:gd name="T46" fmla="*/ 79 w 62"/>
                  <a:gd name="T47" fmla="*/ 13 h 57"/>
                  <a:gd name="T48" fmla="*/ 89 w 62"/>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4" y="11"/>
                    </a:moveTo>
                    <a:lnTo>
                      <a:pt x="56" y="16"/>
                    </a:lnTo>
                    <a:lnTo>
                      <a:pt x="59" y="21"/>
                    </a:lnTo>
                    <a:lnTo>
                      <a:pt x="61" y="26"/>
                    </a:lnTo>
                    <a:lnTo>
                      <a:pt x="62" y="32"/>
                    </a:lnTo>
                    <a:lnTo>
                      <a:pt x="57" y="38"/>
                    </a:lnTo>
                    <a:lnTo>
                      <a:pt x="53" y="45"/>
                    </a:lnTo>
                    <a:lnTo>
                      <a:pt x="48" y="51"/>
                    </a:lnTo>
                    <a:lnTo>
                      <a:pt x="43" y="57"/>
                    </a:lnTo>
                    <a:lnTo>
                      <a:pt x="32" y="54"/>
                    </a:lnTo>
                    <a:lnTo>
                      <a:pt x="21" y="49"/>
                    </a:lnTo>
                    <a:lnTo>
                      <a:pt x="10" y="45"/>
                    </a:lnTo>
                    <a:lnTo>
                      <a:pt x="0" y="41"/>
                    </a:lnTo>
                    <a:lnTo>
                      <a:pt x="3" y="35"/>
                    </a:lnTo>
                    <a:lnTo>
                      <a:pt x="6" y="29"/>
                    </a:lnTo>
                    <a:lnTo>
                      <a:pt x="10" y="24"/>
                    </a:lnTo>
                    <a:lnTo>
                      <a:pt x="13" y="18"/>
                    </a:lnTo>
                    <a:lnTo>
                      <a:pt x="16" y="13"/>
                    </a:lnTo>
                    <a:lnTo>
                      <a:pt x="19" y="8"/>
                    </a:lnTo>
                    <a:lnTo>
                      <a:pt x="22" y="5"/>
                    </a:lnTo>
                    <a:lnTo>
                      <a:pt x="26" y="0"/>
                    </a:lnTo>
                    <a:lnTo>
                      <a:pt x="33" y="3"/>
                    </a:lnTo>
                    <a:lnTo>
                      <a:pt x="40" y="5"/>
                    </a:lnTo>
                    <a:lnTo>
                      <a:pt x="48" y="8"/>
                    </a:lnTo>
                    <a:lnTo>
                      <a:pt x="54" y="11"/>
                    </a:lnTo>
                    <a:close/>
                  </a:path>
                </a:pathLst>
              </a:custGeom>
              <a:solidFill>
                <a:srgbClr val="000000"/>
              </a:solidFill>
              <a:ln w="9525">
                <a:noFill/>
                <a:round/>
                <a:headEnd/>
                <a:tailEnd/>
              </a:ln>
            </p:spPr>
            <p:txBody>
              <a:bodyPr/>
              <a:lstStyle/>
              <a:p>
                <a:endParaRPr lang="en-US" sz="1725"/>
              </a:p>
            </p:txBody>
          </p:sp>
          <p:sp>
            <p:nvSpPr>
              <p:cNvPr id="5351" name="Freeform 659"/>
              <p:cNvSpPr>
                <a:spLocks/>
              </p:cNvSpPr>
              <p:nvPr/>
            </p:nvSpPr>
            <p:spPr bwMode="auto">
              <a:xfrm>
                <a:off x="1887" y="2754"/>
                <a:ext cx="85" cy="78"/>
              </a:xfrm>
              <a:custGeom>
                <a:avLst/>
                <a:gdLst>
                  <a:gd name="T0" fmla="*/ 78 w 52"/>
                  <a:gd name="T1" fmla="*/ 15 h 48"/>
                  <a:gd name="T2" fmla="*/ 80 w 52"/>
                  <a:gd name="T3" fmla="*/ 21 h 48"/>
                  <a:gd name="T4" fmla="*/ 83 w 52"/>
                  <a:gd name="T5" fmla="*/ 28 h 48"/>
                  <a:gd name="T6" fmla="*/ 83 w 52"/>
                  <a:gd name="T7" fmla="*/ 36 h 48"/>
                  <a:gd name="T8" fmla="*/ 85 w 52"/>
                  <a:gd name="T9" fmla="*/ 44 h 48"/>
                  <a:gd name="T10" fmla="*/ 80 w 52"/>
                  <a:gd name="T11" fmla="*/ 52 h 48"/>
                  <a:gd name="T12" fmla="*/ 72 w 52"/>
                  <a:gd name="T13" fmla="*/ 59 h 48"/>
                  <a:gd name="T14" fmla="*/ 65 w 52"/>
                  <a:gd name="T15" fmla="*/ 70 h 48"/>
                  <a:gd name="T16" fmla="*/ 59 w 52"/>
                  <a:gd name="T17" fmla="*/ 78 h 48"/>
                  <a:gd name="T18" fmla="*/ 44 w 52"/>
                  <a:gd name="T19" fmla="*/ 72 h 48"/>
                  <a:gd name="T20" fmla="*/ 31 w 52"/>
                  <a:gd name="T21" fmla="*/ 67 h 48"/>
                  <a:gd name="T22" fmla="*/ 15 w 52"/>
                  <a:gd name="T23" fmla="*/ 62 h 48"/>
                  <a:gd name="T24" fmla="*/ 0 w 52"/>
                  <a:gd name="T25" fmla="*/ 57 h 48"/>
                  <a:gd name="T26" fmla="*/ 5 w 52"/>
                  <a:gd name="T27" fmla="*/ 47 h 48"/>
                  <a:gd name="T28" fmla="*/ 10 w 52"/>
                  <a:gd name="T29" fmla="*/ 39 h 48"/>
                  <a:gd name="T30" fmla="*/ 13 w 52"/>
                  <a:gd name="T31" fmla="*/ 31 h 48"/>
                  <a:gd name="T32" fmla="*/ 18 w 52"/>
                  <a:gd name="T33" fmla="*/ 23 h 48"/>
                  <a:gd name="T34" fmla="*/ 23 w 52"/>
                  <a:gd name="T35" fmla="*/ 18 h 48"/>
                  <a:gd name="T36" fmla="*/ 28 w 52"/>
                  <a:gd name="T37" fmla="*/ 10 h 48"/>
                  <a:gd name="T38" fmla="*/ 31 w 52"/>
                  <a:gd name="T39" fmla="*/ 5 h 48"/>
                  <a:gd name="T40" fmla="*/ 36 w 52"/>
                  <a:gd name="T41" fmla="*/ 0 h 48"/>
                  <a:gd name="T42" fmla="*/ 46 w 52"/>
                  <a:gd name="T43" fmla="*/ 3 h 48"/>
                  <a:gd name="T44" fmla="*/ 57 w 52"/>
                  <a:gd name="T45" fmla="*/ 8 h 48"/>
                  <a:gd name="T46" fmla="*/ 67 w 52"/>
                  <a:gd name="T47" fmla="*/ 10 h 48"/>
                  <a:gd name="T48" fmla="*/ 78 w 52"/>
                  <a:gd name="T49" fmla="*/ 15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8"/>
                  <a:gd name="T77" fmla="*/ 52 w 52"/>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8">
                    <a:moveTo>
                      <a:pt x="48" y="9"/>
                    </a:moveTo>
                    <a:lnTo>
                      <a:pt x="49" y="13"/>
                    </a:lnTo>
                    <a:lnTo>
                      <a:pt x="51" y="17"/>
                    </a:lnTo>
                    <a:lnTo>
                      <a:pt x="51" y="22"/>
                    </a:lnTo>
                    <a:lnTo>
                      <a:pt x="52" y="27"/>
                    </a:lnTo>
                    <a:lnTo>
                      <a:pt x="49" y="32"/>
                    </a:lnTo>
                    <a:lnTo>
                      <a:pt x="44" y="36"/>
                    </a:lnTo>
                    <a:lnTo>
                      <a:pt x="40" y="43"/>
                    </a:lnTo>
                    <a:lnTo>
                      <a:pt x="36" y="48"/>
                    </a:lnTo>
                    <a:lnTo>
                      <a:pt x="27" y="44"/>
                    </a:lnTo>
                    <a:lnTo>
                      <a:pt x="19" y="41"/>
                    </a:lnTo>
                    <a:lnTo>
                      <a:pt x="9" y="38"/>
                    </a:lnTo>
                    <a:lnTo>
                      <a:pt x="0" y="35"/>
                    </a:lnTo>
                    <a:lnTo>
                      <a:pt x="3" y="29"/>
                    </a:lnTo>
                    <a:lnTo>
                      <a:pt x="6" y="24"/>
                    </a:lnTo>
                    <a:lnTo>
                      <a:pt x="8" y="19"/>
                    </a:lnTo>
                    <a:lnTo>
                      <a:pt x="11" y="14"/>
                    </a:lnTo>
                    <a:lnTo>
                      <a:pt x="14" y="11"/>
                    </a:lnTo>
                    <a:lnTo>
                      <a:pt x="17" y="6"/>
                    </a:lnTo>
                    <a:lnTo>
                      <a:pt x="19" y="3"/>
                    </a:lnTo>
                    <a:lnTo>
                      <a:pt x="22" y="0"/>
                    </a:lnTo>
                    <a:lnTo>
                      <a:pt x="28" y="2"/>
                    </a:lnTo>
                    <a:lnTo>
                      <a:pt x="35" y="5"/>
                    </a:lnTo>
                    <a:lnTo>
                      <a:pt x="41" y="6"/>
                    </a:lnTo>
                    <a:lnTo>
                      <a:pt x="48" y="9"/>
                    </a:lnTo>
                    <a:close/>
                  </a:path>
                </a:pathLst>
              </a:custGeom>
              <a:solidFill>
                <a:srgbClr val="AFBCED"/>
              </a:solidFill>
              <a:ln w="9525">
                <a:noFill/>
                <a:round/>
                <a:headEnd/>
                <a:tailEnd/>
              </a:ln>
            </p:spPr>
            <p:txBody>
              <a:bodyPr/>
              <a:lstStyle/>
              <a:p>
                <a:endParaRPr lang="en-US" sz="1725"/>
              </a:p>
            </p:txBody>
          </p:sp>
          <p:sp>
            <p:nvSpPr>
              <p:cNvPr id="5352" name="Freeform 660"/>
              <p:cNvSpPr>
                <a:spLocks/>
              </p:cNvSpPr>
              <p:nvPr/>
            </p:nvSpPr>
            <p:spPr bwMode="auto">
              <a:xfrm>
                <a:off x="1945" y="2768"/>
                <a:ext cx="27" cy="64"/>
              </a:xfrm>
              <a:custGeom>
                <a:avLst/>
                <a:gdLst>
                  <a:gd name="T0" fmla="*/ 0 w 17"/>
                  <a:gd name="T1" fmla="*/ 25 h 39"/>
                  <a:gd name="T2" fmla="*/ 0 w 17"/>
                  <a:gd name="T3" fmla="*/ 34 h 39"/>
                  <a:gd name="T4" fmla="*/ 2 w 17"/>
                  <a:gd name="T5" fmla="*/ 43 h 39"/>
                  <a:gd name="T6" fmla="*/ 2 w 17"/>
                  <a:gd name="T7" fmla="*/ 53 h 39"/>
                  <a:gd name="T8" fmla="*/ 2 w 17"/>
                  <a:gd name="T9" fmla="*/ 64 h 39"/>
                  <a:gd name="T10" fmla="*/ 8 w 17"/>
                  <a:gd name="T11" fmla="*/ 56 h 39"/>
                  <a:gd name="T12" fmla="*/ 14 w 17"/>
                  <a:gd name="T13" fmla="*/ 44 h 39"/>
                  <a:gd name="T14" fmla="*/ 22 w 17"/>
                  <a:gd name="T15" fmla="*/ 38 h 39"/>
                  <a:gd name="T16" fmla="*/ 27 w 17"/>
                  <a:gd name="T17" fmla="*/ 30 h 39"/>
                  <a:gd name="T18" fmla="*/ 25 w 17"/>
                  <a:gd name="T19" fmla="*/ 21 h 39"/>
                  <a:gd name="T20" fmla="*/ 25 w 17"/>
                  <a:gd name="T21" fmla="*/ 13 h 39"/>
                  <a:gd name="T22" fmla="*/ 22 w 17"/>
                  <a:gd name="T23" fmla="*/ 7 h 39"/>
                  <a:gd name="T24" fmla="*/ 21 w 17"/>
                  <a:gd name="T25" fmla="*/ 0 h 39"/>
                  <a:gd name="T26" fmla="*/ 14 w 17"/>
                  <a:gd name="T27" fmla="*/ 7 h 39"/>
                  <a:gd name="T28" fmla="*/ 10 w 17"/>
                  <a:gd name="T29" fmla="*/ 11 h 39"/>
                  <a:gd name="T30" fmla="*/ 5 w 17"/>
                  <a:gd name="T31" fmla="*/ 20 h 39"/>
                  <a:gd name="T32" fmla="*/ 0 w 17"/>
                  <a:gd name="T33" fmla="*/ 25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9"/>
                  <a:gd name="T53" fmla="*/ 17 w 17"/>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9">
                    <a:moveTo>
                      <a:pt x="0" y="15"/>
                    </a:moveTo>
                    <a:lnTo>
                      <a:pt x="0" y="21"/>
                    </a:lnTo>
                    <a:lnTo>
                      <a:pt x="1" y="26"/>
                    </a:lnTo>
                    <a:lnTo>
                      <a:pt x="1" y="32"/>
                    </a:lnTo>
                    <a:lnTo>
                      <a:pt x="1" y="39"/>
                    </a:lnTo>
                    <a:lnTo>
                      <a:pt x="5" y="34"/>
                    </a:lnTo>
                    <a:lnTo>
                      <a:pt x="9" y="27"/>
                    </a:lnTo>
                    <a:lnTo>
                      <a:pt x="14" y="23"/>
                    </a:lnTo>
                    <a:lnTo>
                      <a:pt x="17" y="18"/>
                    </a:lnTo>
                    <a:lnTo>
                      <a:pt x="16" y="13"/>
                    </a:lnTo>
                    <a:lnTo>
                      <a:pt x="16" y="8"/>
                    </a:lnTo>
                    <a:lnTo>
                      <a:pt x="14" y="4"/>
                    </a:lnTo>
                    <a:lnTo>
                      <a:pt x="13" y="0"/>
                    </a:lnTo>
                    <a:lnTo>
                      <a:pt x="9" y="4"/>
                    </a:lnTo>
                    <a:lnTo>
                      <a:pt x="6" y="7"/>
                    </a:lnTo>
                    <a:lnTo>
                      <a:pt x="3" y="12"/>
                    </a:lnTo>
                    <a:lnTo>
                      <a:pt x="0" y="15"/>
                    </a:lnTo>
                    <a:close/>
                  </a:path>
                </a:pathLst>
              </a:custGeom>
              <a:solidFill>
                <a:srgbClr val="7AAAEA"/>
              </a:solidFill>
              <a:ln w="9525">
                <a:noFill/>
                <a:round/>
                <a:headEnd/>
                <a:tailEnd/>
              </a:ln>
            </p:spPr>
            <p:txBody>
              <a:bodyPr/>
              <a:lstStyle/>
              <a:p>
                <a:endParaRPr lang="en-US" sz="1725"/>
              </a:p>
            </p:txBody>
          </p:sp>
          <p:sp>
            <p:nvSpPr>
              <p:cNvPr id="5353" name="Freeform 661"/>
              <p:cNvSpPr>
                <a:spLocks/>
              </p:cNvSpPr>
              <p:nvPr/>
            </p:nvSpPr>
            <p:spPr bwMode="auto">
              <a:xfrm>
                <a:off x="1905" y="2754"/>
                <a:ext cx="61" cy="39"/>
              </a:xfrm>
              <a:custGeom>
                <a:avLst/>
                <a:gdLst>
                  <a:gd name="T0" fmla="*/ 61 w 37"/>
                  <a:gd name="T1" fmla="*/ 15 h 24"/>
                  <a:gd name="T2" fmla="*/ 54 w 37"/>
                  <a:gd name="T3" fmla="*/ 21 h 24"/>
                  <a:gd name="T4" fmla="*/ 49 w 37"/>
                  <a:gd name="T5" fmla="*/ 26 h 24"/>
                  <a:gd name="T6" fmla="*/ 45 w 37"/>
                  <a:gd name="T7" fmla="*/ 34 h 24"/>
                  <a:gd name="T8" fmla="*/ 40 w 37"/>
                  <a:gd name="T9" fmla="*/ 39 h 24"/>
                  <a:gd name="T10" fmla="*/ 28 w 37"/>
                  <a:gd name="T11" fmla="*/ 34 h 24"/>
                  <a:gd name="T12" fmla="*/ 21 w 37"/>
                  <a:gd name="T13" fmla="*/ 31 h 24"/>
                  <a:gd name="T14" fmla="*/ 10 w 37"/>
                  <a:gd name="T15" fmla="*/ 26 h 24"/>
                  <a:gd name="T16" fmla="*/ 0 w 37"/>
                  <a:gd name="T17" fmla="*/ 23 h 24"/>
                  <a:gd name="T18" fmla="*/ 5 w 37"/>
                  <a:gd name="T19" fmla="*/ 18 h 24"/>
                  <a:gd name="T20" fmla="*/ 10 w 37"/>
                  <a:gd name="T21" fmla="*/ 10 h 24"/>
                  <a:gd name="T22" fmla="*/ 13 w 37"/>
                  <a:gd name="T23" fmla="*/ 5 h 24"/>
                  <a:gd name="T24" fmla="*/ 18 w 37"/>
                  <a:gd name="T25" fmla="*/ 0 h 24"/>
                  <a:gd name="T26" fmla="*/ 28 w 37"/>
                  <a:gd name="T27" fmla="*/ 3 h 24"/>
                  <a:gd name="T28" fmla="*/ 40 w 37"/>
                  <a:gd name="T29" fmla="*/ 8 h 24"/>
                  <a:gd name="T30" fmla="*/ 49 w 37"/>
                  <a:gd name="T31" fmla="*/ 10 h 24"/>
                  <a:gd name="T32" fmla="*/ 61 w 37"/>
                  <a:gd name="T33" fmla="*/ 15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4"/>
                  <a:gd name="T53" fmla="*/ 37 w 3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4">
                    <a:moveTo>
                      <a:pt x="37" y="9"/>
                    </a:moveTo>
                    <a:lnTo>
                      <a:pt x="33" y="13"/>
                    </a:lnTo>
                    <a:lnTo>
                      <a:pt x="30" y="16"/>
                    </a:lnTo>
                    <a:lnTo>
                      <a:pt x="27" y="21"/>
                    </a:lnTo>
                    <a:lnTo>
                      <a:pt x="24" y="24"/>
                    </a:lnTo>
                    <a:lnTo>
                      <a:pt x="17" y="21"/>
                    </a:lnTo>
                    <a:lnTo>
                      <a:pt x="13" y="19"/>
                    </a:lnTo>
                    <a:lnTo>
                      <a:pt x="6" y="16"/>
                    </a:lnTo>
                    <a:lnTo>
                      <a:pt x="0" y="14"/>
                    </a:lnTo>
                    <a:lnTo>
                      <a:pt x="3" y="11"/>
                    </a:lnTo>
                    <a:lnTo>
                      <a:pt x="6" y="6"/>
                    </a:lnTo>
                    <a:lnTo>
                      <a:pt x="8" y="3"/>
                    </a:lnTo>
                    <a:lnTo>
                      <a:pt x="11" y="0"/>
                    </a:lnTo>
                    <a:lnTo>
                      <a:pt x="17" y="2"/>
                    </a:lnTo>
                    <a:lnTo>
                      <a:pt x="24" y="5"/>
                    </a:lnTo>
                    <a:lnTo>
                      <a:pt x="30" y="6"/>
                    </a:lnTo>
                    <a:lnTo>
                      <a:pt x="37" y="9"/>
                    </a:lnTo>
                    <a:close/>
                  </a:path>
                </a:pathLst>
              </a:custGeom>
              <a:solidFill>
                <a:srgbClr val="D1D8F4"/>
              </a:solidFill>
              <a:ln w="9525">
                <a:noFill/>
                <a:round/>
                <a:headEnd/>
                <a:tailEnd/>
              </a:ln>
            </p:spPr>
            <p:txBody>
              <a:bodyPr/>
              <a:lstStyle/>
              <a:p>
                <a:endParaRPr lang="en-US" sz="1725"/>
              </a:p>
            </p:txBody>
          </p:sp>
          <p:sp>
            <p:nvSpPr>
              <p:cNvPr id="5354" name="Freeform 662"/>
              <p:cNvSpPr>
                <a:spLocks/>
              </p:cNvSpPr>
              <p:nvPr/>
            </p:nvSpPr>
            <p:spPr bwMode="auto">
              <a:xfrm>
                <a:off x="1946" y="2768"/>
                <a:ext cx="101" cy="95"/>
              </a:xfrm>
              <a:custGeom>
                <a:avLst/>
                <a:gdLst>
                  <a:gd name="T0" fmla="*/ 88 w 62"/>
                  <a:gd name="T1" fmla="*/ 20 h 58"/>
                  <a:gd name="T2" fmla="*/ 91 w 62"/>
                  <a:gd name="T3" fmla="*/ 26 h 58"/>
                  <a:gd name="T4" fmla="*/ 96 w 62"/>
                  <a:gd name="T5" fmla="*/ 34 h 58"/>
                  <a:gd name="T6" fmla="*/ 99 w 62"/>
                  <a:gd name="T7" fmla="*/ 43 h 58"/>
                  <a:gd name="T8" fmla="*/ 101 w 62"/>
                  <a:gd name="T9" fmla="*/ 52 h 58"/>
                  <a:gd name="T10" fmla="*/ 94 w 62"/>
                  <a:gd name="T11" fmla="*/ 64 h 58"/>
                  <a:gd name="T12" fmla="*/ 86 w 62"/>
                  <a:gd name="T13" fmla="*/ 74 h 58"/>
                  <a:gd name="T14" fmla="*/ 77 w 62"/>
                  <a:gd name="T15" fmla="*/ 84 h 58"/>
                  <a:gd name="T16" fmla="*/ 68 w 62"/>
                  <a:gd name="T17" fmla="*/ 95 h 58"/>
                  <a:gd name="T18" fmla="*/ 52 w 62"/>
                  <a:gd name="T19" fmla="*/ 88 h 58"/>
                  <a:gd name="T20" fmla="*/ 34 w 62"/>
                  <a:gd name="T21" fmla="*/ 82 h 58"/>
                  <a:gd name="T22" fmla="*/ 16 w 62"/>
                  <a:gd name="T23" fmla="*/ 74 h 58"/>
                  <a:gd name="T24" fmla="*/ 0 w 62"/>
                  <a:gd name="T25" fmla="*/ 69 h 58"/>
                  <a:gd name="T26" fmla="*/ 7 w 62"/>
                  <a:gd name="T27" fmla="*/ 57 h 58"/>
                  <a:gd name="T28" fmla="*/ 11 w 62"/>
                  <a:gd name="T29" fmla="*/ 48 h 58"/>
                  <a:gd name="T30" fmla="*/ 16 w 62"/>
                  <a:gd name="T31" fmla="*/ 39 h 58"/>
                  <a:gd name="T32" fmla="*/ 21 w 62"/>
                  <a:gd name="T33" fmla="*/ 29 h 58"/>
                  <a:gd name="T34" fmla="*/ 26 w 62"/>
                  <a:gd name="T35" fmla="*/ 21 h 58"/>
                  <a:gd name="T36" fmla="*/ 34 w 62"/>
                  <a:gd name="T37" fmla="*/ 13 h 58"/>
                  <a:gd name="T38" fmla="*/ 39 w 62"/>
                  <a:gd name="T39" fmla="*/ 8 h 58"/>
                  <a:gd name="T40" fmla="*/ 44 w 62"/>
                  <a:gd name="T41" fmla="*/ 0 h 58"/>
                  <a:gd name="T42" fmla="*/ 55 w 62"/>
                  <a:gd name="T43" fmla="*/ 7 h 58"/>
                  <a:gd name="T44" fmla="*/ 68 w 62"/>
                  <a:gd name="T45" fmla="*/ 8 h 58"/>
                  <a:gd name="T46" fmla="*/ 78 w 62"/>
                  <a:gd name="T47" fmla="*/ 13 h 58"/>
                  <a:gd name="T48" fmla="*/ 88 w 62"/>
                  <a:gd name="T49" fmla="*/ 20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8"/>
                  <a:gd name="T77" fmla="*/ 62 w 62"/>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8">
                    <a:moveTo>
                      <a:pt x="54" y="12"/>
                    </a:moveTo>
                    <a:lnTo>
                      <a:pt x="56" y="16"/>
                    </a:lnTo>
                    <a:lnTo>
                      <a:pt x="59" y="21"/>
                    </a:lnTo>
                    <a:lnTo>
                      <a:pt x="61" y="26"/>
                    </a:lnTo>
                    <a:lnTo>
                      <a:pt x="62" y="32"/>
                    </a:lnTo>
                    <a:lnTo>
                      <a:pt x="58" y="39"/>
                    </a:lnTo>
                    <a:lnTo>
                      <a:pt x="53" y="45"/>
                    </a:lnTo>
                    <a:lnTo>
                      <a:pt x="47" y="51"/>
                    </a:lnTo>
                    <a:lnTo>
                      <a:pt x="42" y="58"/>
                    </a:lnTo>
                    <a:lnTo>
                      <a:pt x="32" y="54"/>
                    </a:lnTo>
                    <a:lnTo>
                      <a:pt x="21" y="50"/>
                    </a:lnTo>
                    <a:lnTo>
                      <a:pt x="10" y="45"/>
                    </a:lnTo>
                    <a:lnTo>
                      <a:pt x="0" y="42"/>
                    </a:lnTo>
                    <a:lnTo>
                      <a:pt x="4" y="35"/>
                    </a:lnTo>
                    <a:lnTo>
                      <a:pt x="7" y="29"/>
                    </a:lnTo>
                    <a:lnTo>
                      <a:pt x="10" y="24"/>
                    </a:lnTo>
                    <a:lnTo>
                      <a:pt x="13" y="18"/>
                    </a:lnTo>
                    <a:lnTo>
                      <a:pt x="16" y="13"/>
                    </a:lnTo>
                    <a:lnTo>
                      <a:pt x="21" y="8"/>
                    </a:lnTo>
                    <a:lnTo>
                      <a:pt x="24" y="5"/>
                    </a:lnTo>
                    <a:lnTo>
                      <a:pt x="27" y="0"/>
                    </a:lnTo>
                    <a:lnTo>
                      <a:pt x="34" y="4"/>
                    </a:lnTo>
                    <a:lnTo>
                      <a:pt x="42" y="5"/>
                    </a:lnTo>
                    <a:lnTo>
                      <a:pt x="48" y="8"/>
                    </a:lnTo>
                    <a:lnTo>
                      <a:pt x="54" y="12"/>
                    </a:lnTo>
                    <a:close/>
                  </a:path>
                </a:pathLst>
              </a:custGeom>
              <a:solidFill>
                <a:srgbClr val="000000"/>
              </a:solidFill>
              <a:ln w="9525">
                <a:noFill/>
                <a:round/>
                <a:headEnd/>
                <a:tailEnd/>
              </a:ln>
            </p:spPr>
            <p:txBody>
              <a:bodyPr/>
              <a:lstStyle/>
              <a:p>
                <a:endParaRPr lang="en-US" sz="1725"/>
              </a:p>
            </p:txBody>
          </p:sp>
          <p:sp>
            <p:nvSpPr>
              <p:cNvPr id="5355" name="Freeform 663"/>
              <p:cNvSpPr>
                <a:spLocks/>
              </p:cNvSpPr>
              <p:nvPr/>
            </p:nvSpPr>
            <p:spPr bwMode="auto">
              <a:xfrm>
                <a:off x="1954" y="2776"/>
                <a:ext cx="89" cy="79"/>
              </a:xfrm>
              <a:custGeom>
                <a:avLst/>
                <a:gdLst>
                  <a:gd name="T0" fmla="*/ 79 w 54"/>
                  <a:gd name="T1" fmla="*/ 16 h 48"/>
                  <a:gd name="T2" fmla="*/ 81 w 54"/>
                  <a:gd name="T3" fmla="*/ 21 h 48"/>
                  <a:gd name="T4" fmla="*/ 84 w 54"/>
                  <a:gd name="T5" fmla="*/ 30 h 48"/>
                  <a:gd name="T6" fmla="*/ 87 w 54"/>
                  <a:gd name="T7" fmla="*/ 36 h 48"/>
                  <a:gd name="T8" fmla="*/ 89 w 54"/>
                  <a:gd name="T9" fmla="*/ 44 h 48"/>
                  <a:gd name="T10" fmla="*/ 81 w 54"/>
                  <a:gd name="T11" fmla="*/ 53 h 48"/>
                  <a:gd name="T12" fmla="*/ 76 w 54"/>
                  <a:gd name="T13" fmla="*/ 61 h 48"/>
                  <a:gd name="T14" fmla="*/ 69 w 54"/>
                  <a:gd name="T15" fmla="*/ 71 h 48"/>
                  <a:gd name="T16" fmla="*/ 61 w 54"/>
                  <a:gd name="T17" fmla="*/ 79 h 48"/>
                  <a:gd name="T18" fmla="*/ 45 w 54"/>
                  <a:gd name="T19" fmla="*/ 74 h 48"/>
                  <a:gd name="T20" fmla="*/ 31 w 54"/>
                  <a:gd name="T21" fmla="*/ 69 h 48"/>
                  <a:gd name="T22" fmla="*/ 16 w 54"/>
                  <a:gd name="T23" fmla="*/ 63 h 48"/>
                  <a:gd name="T24" fmla="*/ 0 w 54"/>
                  <a:gd name="T25" fmla="*/ 58 h 48"/>
                  <a:gd name="T26" fmla="*/ 5 w 54"/>
                  <a:gd name="T27" fmla="*/ 49 h 48"/>
                  <a:gd name="T28" fmla="*/ 12 w 54"/>
                  <a:gd name="T29" fmla="*/ 40 h 48"/>
                  <a:gd name="T30" fmla="*/ 13 w 54"/>
                  <a:gd name="T31" fmla="*/ 31 h 48"/>
                  <a:gd name="T32" fmla="*/ 18 w 54"/>
                  <a:gd name="T33" fmla="*/ 25 h 48"/>
                  <a:gd name="T34" fmla="*/ 25 w 54"/>
                  <a:gd name="T35" fmla="*/ 18 h 48"/>
                  <a:gd name="T36" fmla="*/ 30 w 54"/>
                  <a:gd name="T37" fmla="*/ 12 h 48"/>
                  <a:gd name="T38" fmla="*/ 31 w 54"/>
                  <a:gd name="T39" fmla="*/ 5 h 48"/>
                  <a:gd name="T40" fmla="*/ 36 w 54"/>
                  <a:gd name="T41" fmla="*/ 0 h 48"/>
                  <a:gd name="T42" fmla="*/ 48 w 54"/>
                  <a:gd name="T43" fmla="*/ 3 h 48"/>
                  <a:gd name="T44" fmla="*/ 58 w 54"/>
                  <a:gd name="T45" fmla="*/ 8 h 48"/>
                  <a:gd name="T46" fmla="*/ 69 w 54"/>
                  <a:gd name="T47" fmla="*/ 12 h 48"/>
                  <a:gd name="T48" fmla="*/ 79 w 54"/>
                  <a:gd name="T49" fmla="*/ 16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48"/>
                  <a:gd name="T77" fmla="*/ 54 w 54"/>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48">
                    <a:moveTo>
                      <a:pt x="48" y="10"/>
                    </a:moveTo>
                    <a:lnTo>
                      <a:pt x="49" y="13"/>
                    </a:lnTo>
                    <a:lnTo>
                      <a:pt x="51" y="18"/>
                    </a:lnTo>
                    <a:lnTo>
                      <a:pt x="53" y="22"/>
                    </a:lnTo>
                    <a:lnTo>
                      <a:pt x="54" y="27"/>
                    </a:lnTo>
                    <a:lnTo>
                      <a:pt x="49" y="32"/>
                    </a:lnTo>
                    <a:lnTo>
                      <a:pt x="46" y="37"/>
                    </a:lnTo>
                    <a:lnTo>
                      <a:pt x="42" y="43"/>
                    </a:lnTo>
                    <a:lnTo>
                      <a:pt x="37" y="48"/>
                    </a:lnTo>
                    <a:lnTo>
                      <a:pt x="27" y="45"/>
                    </a:lnTo>
                    <a:lnTo>
                      <a:pt x="19" y="42"/>
                    </a:lnTo>
                    <a:lnTo>
                      <a:pt x="10" y="38"/>
                    </a:lnTo>
                    <a:lnTo>
                      <a:pt x="0" y="35"/>
                    </a:lnTo>
                    <a:lnTo>
                      <a:pt x="3" y="30"/>
                    </a:lnTo>
                    <a:lnTo>
                      <a:pt x="7" y="24"/>
                    </a:lnTo>
                    <a:lnTo>
                      <a:pt x="8" y="19"/>
                    </a:lnTo>
                    <a:lnTo>
                      <a:pt x="11" y="15"/>
                    </a:lnTo>
                    <a:lnTo>
                      <a:pt x="15" y="11"/>
                    </a:lnTo>
                    <a:lnTo>
                      <a:pt x="18" y="7"/>
                    </a:lnTo>
                    <a:lnTo>
                      <a:pt x="19" y="3"/>
                    </a:lnTo>
                    <a:lnTo>
                      <a:pt x="22" y="0"/>
                    </a:lnTo>
                    <a:lnTo>
                      <a:pt x="29" y="2"/>
                    </a:lnTo>
                    <a:lnTo>
                      <a:pt x="35" y="5"/>
                    </a:lnTo>
                    <a:lnTo>
                      <a:pt x="42" y="7"/>
                    </a:lnTo>
                    <a:lnTo>
                      <a:pt x="48" y="10"/>
                    </a:lnTo>
                    <a:close/>
                  </a:path>
                </a:pathLst>
              </a:custGeom>
              <a:solidFill>
                <a:srgbClr val="AFBCED"/>
              </a:solidFill>
              <a:ln w="9525">
                <a:noFill/>
                <a:round/>
                <a:headEnd/>
                <a:tailEnd/>
              </a:ln>
            </p:spPr>
            <p:txBody>
              <a:bodyPr/>
              <a:lstStyle/>
              <a:p>
                <a:endParaRPr lang="en-US" sz="1725"/>
              </a:p>
            </p:txBody>
          </p:sp>
          <p:sp>
            <p:nvSpPr>
              <p:cNvPr id="5356" name="Freeform 664"/>
              <p:cNvSpPr>
                <a:spLocks/>
              </p:cNvSpPr>
              <p:nvPr/>
            </p:nvSpPr>
            <p:spPr bwMode="auto">
              <a:xfrm>
                <a:off x="2011" y="2793"/>
                <a:ext cx="32" cy="62"/>
              </a:xfrm>
              <a:custGeom>
                <a:avLst/>
                <a:gdLst>
                  <a:gd name="T0" fmla="*/ 0 w 19"/>
                  <a:gd name="T1" fmla="*/ 23 h 38"/>
                  <a:gd name="T2" fmla="*/ 0 w 19"/>
                  <a:gd name="T3" fmla="*/ 33 h 38"/>
                  <a:gd name="T4" fmla="*/ 3 w 19"/>
                  <a:gd name="T5" fmla="*/ 41 h 38"/>
                  <a:gd name="T6" fmla="*/ 3 w 19"/>
                  <a:gd name="T7" fmla="*/ 52 h 38"/>
                  <a:gd name="T8" fmla="*/ 3 w 19"/>
                  <a:gd name="T9" fmla="*/ 62 h 38"/>
                  <a:gd name="T10" fmla="*/ 12 w 19"/>
                  <a:gd name="T11" fmla="*/ 54 h 38"/>
                  <a:gd name="T12" fmla="*/ 19 w 19"/>
                  <a:gd name="T13" fmla="*/ 44 h 38"/>
                  <a:gd name="T14" fmla="*/ 24 w 19"/>
                  <a:gd name="T15" fmla="*/ 36 h 38"/>
                  <a:gd name="T16" fmla="*/ 32 w 19"/>
                  <a:gd name="T17" fmla="*/ 28 h 38"/>
                  <a:gd name="T18" fmla="*/ 30 w 19"/>
                  <a:gd name="T19" fmla="*/ 20 h 38"/>
                  <a:gd name="T20" fmla="*/ 27 w 19"/>
                  <a:gd name="T21" fmla="*/ 13 h 38"/>
                  <a:gd name="T22" fmla="*/ 24 w 19"/>
                  <a:gd name="T23" fmla="*/ 5 h 38"/>
                  <a:gd name="T24" fmla="*/ 22 w 19"/>
                  <a:gd name="T25" fmla="*/ 0 h 38"/>
                  <a:gd name="T26" fmla="*/ 17 w 19"/>
                  <a:gd name="T27" fmla="*/ 5 h 38"/>
                  <a:gd name="T28" fmla="*/ 12 w 19"/>
                  <a:gd name="T29" fmla="*/ 10 h 38"/>
                  <a:gd name="T30" fmla="*/ 5 w 19"/>
                  <a:gd name="T31" fmla="*/ 18 h 38"/>
                  <a:gd name="T32" fmla="*/ 0 w 19"/>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8"/>
                  <a:gd name="T53" fmla="*/ 19 w 19"/>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8">
                    <a:moveTo>
                      <a:pt x="0" y="14"/>
                    </a:moveTo>
                    <a:lnTo>
                      <a:pt x="0" y="20"/>
                    </a:lnTo>
                    <a:lnTo>
                      <a:pt x="2" y="25"/>
                    </a:lnTo>
                    <a:lnTo>
                      <a:pt x="2" y="32"/>
                    </a:lnTo>
                    <a:lnTo>
                      <a:pt x="2" y="38"/>
                    </a:lnTo>
                    <a:lnTo>
                      <a:pt x="7" y="33"/>
                    </a:lnTo>
                    <a:lnTo>
                      <a:pt x="11" y="27"/>
                    </a:lnTo>
                    <a:lnTo>
                      <a:pt x="14" y="22"/>
                    </a:lnTo>
                    <a:lnTo>
                      <a:pt x="19" y="17"/>
                    </a:lnTo>
                    <a:lnTo>
                      <a:pt x="18" y="12"/>
                    </a:lnTo>
                    <a:lnTo>
                      <a:pt x="16" y="8"/>
                    </a:lnTo>
                    <a:lnTo>
                      <a:pt x="14" y="3"/>
                    </a:lnTo>
                    <a:lnTo>
                      <a:pt x="13" y="0"/>
                    </a:lnTo>
                    <a:lnTo>
                      <a:pt x="10" y="3"/>
                    </a:lnTo>
                    <a:lnTo>
                      <a:pt x="7" y="6"/>
                    </a:lnTo>
                    <a:lnTo>
                      <a:pt x="3" y="11"/>
                    </a:lnTo>
                    <a:lnTo>
                      <a:pt x="0" y="14"/>
                    </a:lnTo>
                    <a:close/>
                  </a:path>
                </a:pathLst>
              </a:custGeom>
              <a:solidFill>
                <a:srgbClr val="7AAAEA"/>
              </a:solidFill>
              <a:ln w="9525">
                <a:noFill/>
                <a:round/>
                <a:headEnd/>
                <a:tailEnd/>
              </a:ln>
            </p:spPr>
            <p:txBody>
              <a:bodyPr/>
              <a:lstStyle/>
              <a:p>
                <a:endParaRPr lang="en-US" sz="1725"/>
              </a:p>
            </p:txBody>
          </p:sp>
          <p:sp>
            <p:nvSpPr>
              <p:cNvPr id="5357" name="Freeform 665"/>
              <p:cNvSpPr>
                <a:spLocks/>
              </p:cNvSpPr>
              <p:nvPr/>
            </p:nvSpPr>
            <p:spPr bwMode="auto">
              <a:xfrm>
                <a:off x="1972" y="2776"/>
                <a:ext cx="61" cy="40"/>
              </a:xfrm>
              <a:custGeom>
                <a:avLst/>
                <a:gdLst>
                  <a:gd name="T0" fmla="*/ 61 w 37"/>
                  <a:gd name="T1" fmla="*/ 17 h 24"/>
                  <a:gd name="T2" fmla="*/ 56 w 37"/>
                  <a:gd name="T3" fmla="*/ 22 h 24"/>
                  <a:gd name="T4" fmla="*/ 51 w 37"/>
                  <a:gd name="T5" fmla="*/ 27 h 24"/>
                  <a:gd name="T6" fmla="*/ 45 w 37"/>
                  <a:gd name="T7" fmla="*/ 35 h 24"/>
                  <a:gd name="T8" fmla="*/ 40 w 37"/>
                  <a:gd name="T9" fmla="*/ 40 h 24"/>
                  <a:gd name="T10" fmla="*/ 30 w 37"/>
                  <a:gd name="T11" fmla="*/ 35 h 24"/>
                  <a:gd name="T12" fmla="*/ 21 w 37"/>
                  <a:gd name="T13" fmla="*/ 32 h 24"/>
                  <a:gd name="T14" fmla="*/ 12 w 37"/>
                  <a:gd name="T15" fmla="*/ 27 h 24"/>
                  <a:gd name="T16" fmla="*/ 0 w 37"/>
                  <a:gd name="T17" fmla="*/ 25 h 24"/>
                  <a:gd name="T18" fmla="*/ 7 w 37"/>
                  <a:gd name="T19" fmla="*/ 18 h 24"/>
                  <a:gd name="T20" fmla="*/ 12 w 37"/>
                  <a:gd name="T21" fmla="*/ 12 h 24"/>
                  <a:gd name="T22" fmla="*/ 13 w 37"/>
                  <a:gd name="T23" fmla="*/ 5 h 24"/>
                  <a:gd name="T24" fmla="*/ 18 w 37"/>
                  <a:gd name="T25" fmla="*/ 0 h 24"/>
                  <a:gd name="T26" fmla="*/ 30 w 37"/>
                  <a:gd name="T27" fmla="*/ 3 h 24"/>
                  <a:gd name="T28" fmla="*/ 40 w 37"/>
                  <a:gd name="T29" fmla="*/ 8 h 24"/>
                  <a:gd name="T30" fmla="*/ 51 w 37"/>
                  <a:gd name="T31" fmla="*/ 12 h 24"/>
                  <a:gd name="T32" fmla="*/ 61 w 37"/>
                  <a:gd name="T33" fmla="*/ 1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4"/>
                  <a:gd name="T53" fmla="*/ 37 w 3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4">
                    <a:moveTo>
                      <a:pt x="37" y="10"/>
                    </a:moveTo>
                    <a:lnTo>
                      <a:pt x="34" y="13"/>
                    </a:lnTo>
                    <a:lnTo>
                      <a:pt x="31" y="16"/>
                    </a:lnTo>
                    <a:lnTo>
                      <a:pt x="27" y="21"/>
                    </a:lnTo>
                    <a:lnTo>
                      <a:pt x="24" y="24"/>
                    </a:lnTo>
                    <a:lnTo>
                      <a:pt x="18" y="21"/>
                    </a:lnTo>
                    <a:lnTo>
                      <a:pt x="13" y="19"/>
                    </a:lnTo>
                    <a:lnTo>
                      <a:pt x="7" y="16"/>
                    </a:lnTo>
                    <a:lnTo>
                      <a:pt x="0" y="15"/>
                    </a:lnTo>
                    <a:lnTo>
                      <a:pt x="4" y="11"/>
                    </a:lnTo>
                    <a:lnTo>
                      <a:pt x="7" y="7"/>
                    </a:lnTo>
                    <a:lnTo>
                      <a:pt x="8" y="3"/>
                    </a:lnTo>
                    <a:lnTo>
                      <a:pt x="11" y="0"/>
                    </a:lnTo>
                    <a:lnTo>
                      <a:pt x="18" y="2"/>
                    </a:lnTo>
                    <a:lnTo>
                      <a:pt x="24" y="5"/>
                    </a:lnTo>
                    <a:lnTo>
                      <a:pt x="31" y="7"/>
                    </a:lnTo>
                    <a:lnTo>
                      <a:pt x="37" y="10"/>
                    </a:lnTo>
                    <a:close/>
                  </a:path>
                </a:pathLst>
              </a:custGeom>
              <a:solidFill>
                <a:srgbClr val="D1D8F4"/>
              </a:solidFill>
              <a:ln w="9525">
                <a:noFill/>
                <a:round/>
                <a:headEnd/>
                <a:tailEnd/>
              </a:ln>
            </p:spPr>
            <p:txBody>
              <a:bodyPr/>
              <a:lstStyle/>
              <a:p>
                <a:endParaRPr lang="en-US" sz="1725"/>
              </a:p>
            </p:txBody>
          </p:sp>
          <p:sp>
            <p:nvSpPr>
              <p:cNvPr id="5358" name="Freeform 666"/>
              <p:cNvSpPr>
                <a:spLocks/>
              </p:cNvSpPr>
              <p:nvPr/>
            </p:nvSpPr>
            <p:spPr bwMode="auto">
              <a:xfrm>
                <a:off x="2015" y="2793"/>
                <a:ext cx="101" cy="93"/>
              </a:xfrm>
              <a:custGeom>
                <a:avLst/>
                <a:gdLst>
                  <a:gd name="T0" fmla="*/ 90 w 62"/>
                  <a:gd name="T1" fmla="*/ 18 h 57"/>
                  <a:gd name="T2" fmla="*/ 93 w 62"/>
                  <a:gd name="T3" fmla="*/ 26 h 57"/>
                  <a:gd name="T4" fmla="*/ 96 w 62"/>
                  <a:gd name="T5" fmla="*/ 33 h 57"/>
                  <a:gd name="T6" fmla="*/ 98 w 62"/>
                  <a:gd name="T7" fmla="*/ 41 h 57"/>
                  <a:gd name="T8" fmla="*/ 101 w 62"/>
                  <a:gd name="T9" fmla="*/ 52 h 57"/>
                  <a:gd name="T10" fmla="*/ 93 w 62"/>
                  <a:gd name="T11" fmla="*/ 62 h 57"/>
                  <a:gd name="T12" fmla="*/ 85 w 62"/>
                  <a:gd name="T13" fmla="*/ 72 h 57"/>
                  <a:gd name="T14" fmla="*/ 77 w 62"/>
                  <a:gd name="T15" fmla="*/ 83 h 57"/>
                  <a:gd name="T16" fmla="*/ 67 w 62"/>
                  <a:gd name="T17" fmla="*/ 93 h 57"/>
                  <a:gd name="T18" fmla="*/ 52 w 62"/>
                  <a:gd name="T19" fmla="*/ 88 h 57"/>
                  <a:gd name="T20" fmla="*/ 33 w 62"/>
                  <a:gd name="T21" fmla="*/ 80 h 57"/>
                  <a:gd name="T22" fmla="*/ 18 w 62"/>
                  <a:gd name="T23" fmla="*/ 72 h 57"/>
                  <a:gd name="T24" fmla="*/ 0 w 62"/>
                  <a:gd name="T25" fmla="*/ 67 h 57"/>
                  <a:gd name="T26" fmla="*/ 5 w 62"/>
                  <a:gd name="T27" fmla="*/ 57 h 57"/>
                  <a:gd name="T28" fmla="*/ 10 w 62"/>
                  <a:gd name="T29" fmla="*/ 46 h 57"/>
                  <a:gd name="T30" fmla="*/ 15 w 62"/>
                  <a:gd name="T31" fmla="*/ 39 h 57"/>
                  <a:gd name="T32" fmla="*/ 20 w 62"/>
                  <a:gd name="T33" fmla="*/ 28 h 57"/>
                  <a:gd name="T34" fmla="*/ 26 w 62"/>
                  <a:gd name="T35" fmla="*/ 20 h 57"/>
                  <a:gd name="T36" fmla="*/ 33 w 62"/>
                  <a:gd name="T37" fmla="*/ 13 h 57"/>
                  <a:gd name="T38" fmla="*/ 39 w 62"/>
                  <a:gd name="T39" fmla="*/ 8 h 57"/>
                  <a:gd name="T40" fmla="*/ 44 w 62"/>
                  <a:gd name="T41" fmla="*/ 0 h 57"/>
                  <a:gd name="T42" fmla="*/ 54 w 62"/>
                  <a:gd name="T43" fmla="*/ 5 h 57"/>
                  <a:gd name="T44" fmla="*/ 67 w 62"/>
                  <a:gd name="T45" fmla="*/ 8 h 57"/>
                  <a:gd name="T46" fmla="*/ 77 w 62"/>
                  <a:gd name="T47" fmla="*/ 13 h 57"/>
                  <a:gd name="T48" fmla="*/ 90 w 62"/>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5" y="11"/>
                    </a:moveTo>
                    <a:lnTo>
                      <a:pt x="57" y="16"/>
                    </a:lnTo>
                    <a:lnTo>
                      <a:pt x="59" y="20"/>
                    </a:lnTo>
                    <a:lnTo>
                      <a:pt x="60" y="25"/>
                    </a:lnTo>
                    <a:lnTo>
                      <a:pt x="62" y="32"/>
                    </a:lnTo>
                    <a:lnTo>
                      <a:pt x="57" y="38"/>
                    </a:lnTo>
                    <a:lnTo>
                      <a:pt x="52" y="44"/>
                    </a:lnTo>
                    <a:lnTo>
                      <a:pt x="47" y="51"/>
                    </a:lnTo>
                    <a:lnTo>
                      <a:pt x="41" y="57"/>
                    </a:lnTo>
                    <a:lnTo>
                      <a:pt x="32" y="54"/>
                    </a:lnTo>
                    <a:lnTo>
                      <a:pt x="20" y="49"/>
                    </a:lnTo>
                    <a:lnTo>
                      <a:pt x="11" y="44"/>
                    </a:lnTo>
                    <a:lnTo>
                      <a:pt x="0" y="41"/>
                    </a:lnTo>
                    <a:lnTo>
                      <a:pt x="3" y="35"/>
                    </a:lnTo>
                    <a:lnTo>
                      <a:pt x="6" y="28"/>
                    </a:lnTo>
                    <a:lnTo>
                      <a:pt x="9" y="24"/>
                    </a:lnTo>
                    <a:lnTo>
                      <a:pt x="12" y="17"/>
                    </a:lnTo>
                    <a:lnTo>
                      <a:pt x="16" y="12"/>
                    </a:lnTo>
                    <a:lnTo>
                      <a:pt x="20" y="8"/>
                    </a:lnTo>
                    <a:lnTo>
                      <a:pt x="24" y="5"/>
                    </a:lnTo>
                    <a:lnTo>
                      <a:pt x="27" y="0"/>
                    </a:lnTo>
                    <a:lnTo>
                      <a:pt x="33" y="3"/>
                    </a:lnTo>
                    <a:lnTo>
                      <a:pt x="41" y="5"/>
                    </a:lnTo>
                    <a:lnTo>
                      <a:pt x="47" y="8"/>
                    </a:lnTo>
                    <a:lnTo>
                      <a:pt x="55" y="11"/>
                    </a:lnTo>
                    <a:close/>
                  </a:path>
                </a:pathLst>
              </a:custGeom>
              <a:solidFill>
                <a:srgbClr val="000000"/>
              </a:solidFill>
              <a:ln w="9525">
                <a:noFill/>
                <a:round/>
                <a:headEnd/>
                <a:tailEnd/>
              </a:ln>
            </p:spPr>
            <p:txBody>
              <a:bodyPr/>
              <a:lstStyle/>
              <a:p>
                <a:endParaRPr lang="en-US" sz="1725"/>
              </a:p>
            </p:txBody>
          </p:sp>
          <p:sp>
            <p:nvSpPr>
              <p:cNvPr id="5359" name="Freeform 667"/>
              <p:cNvSpPr>
                <a:spLocks/>
              </p:cNvSpPr>
              <p:nvPr/>
            </p:nvSpPr>
            <p:spPr bwMode="auto">
              <a:xfrm>
                <a:off x="2023" y="2801"/>
                <a:ext cx="88" cy="77"/>
              </a:xfrm>
              <a:custGeom>
                <a:avLst/>
                <a:gdLst>
                  <a:gd name="T0" fmla="*/ 77 w 54"/>
                  <a:gd name="T1" fmla="*/ 15 h 47"/>
                  <a:gd name="T2" fmla="*/ 80 w 54"/>
                  <a:gd name="T3" fmla="*/ 20 h 47"/>
                  <a:gd name="T4" fmla="*/ 81 w 54"/>
                  <a:gd name="T5" fmla="*/ 28 h 47"/>
                  <a:gd name="T6" fmla="*/ 85 w 54"/>
                  <a:gd name="T7" fmla="*/ 36 h 47"/>
                  <a:gd name="T8" fmla="*/ 88 w 54"/>
                  <a:gd name="T9" fmla="*/ 44 h 47"/>
                  <a:gd name="T10" fmla="*/ 80 w 54"/>
                  <a:gd name="T11" fmla="*/ 51 h 47"/>
                  <a:gd name="T12" fmla="*/ 75 w 54"/>
                  <a:gd name="T13" fmla="*/ 59 h 47"/>
                  <a:gd name="T14" fmla="*/ 67 w 54"/>
                  <a:gd name="T15" fmla="*/ 69 h 47"/>
                  <a:gd name="T16" fmla="*/ 59 w 54"/>
                  <a:gd name="T17" fmla="*/ 77 h 47"/>
                  <a:gd name="T18" fmla="*/ 44 w 54"/>
                  <a:gd name="T19" fmla="*/ 72 h 47"/>
                  <a:gd name="T20" fmla="*/ 31 w 54"/>
                  <a:gd name="T21" fmla="*/ 67 h 47"/>
                  <a:gd name="T22" fmla="*/ 15 w 54"/>
                  <a:gd name="T23" fmla="*/ 62 h 47"/>
                  <a:gd name="T24" fmla="*/ 0 w 54"/>
                  <a:gd name="T25" fmla="*/ 56 h 47"/>
                  <a:gd name="T26" fmla="*/ 5 w 54"/>
                  <a:gd name="T27" fmla="*/ 49 h 47"/>
                  <a:gd name="T28" fmla="*/ 10 w 54"/>
                  <a:gd name="T29" fmla="*/ 38 h 47"/>
                  <a:gd name="T30" fmla="*/ 11 w 54"/>
                  <a:gd name="T31" fmla="*/ 31 h 47"/>
                  <a:gd name="T32" fmla="*/ 18 w 54"/>
                  <a:gd name="T33" fmla="*/ 23 h 47"/>
                  <a:gd name="T34" fmla="*/ 23 w 54"/>
                  <a:gd name="T35" fmla="*/ 18 h 47"/>
                  <a:gd name="T36" fmla="*/ 28 w 54"/>
                  <a:gd name="T37" fmla="*/ 10 h 47"/>
                  <a:gd name="T38" fmla="*/ 31 w 54"/>
                  <a:gd name="T39" fmla="*/ 5 h 47"/>
                  <a:gd name="T40" fmla="*/ 36 w 54"/>
                  <a:gd name="T41" fmla="*/ 0 h 47"/>
                  <a:gd name="T42" fmla="*/ 46 w 54"/>
                  <a:gd name="T43" fmla="*/ 2 h 47"/>
                  <a:gd name="T44" fmla="*/ 57 w 54"/>
                  <a:gd name="T45" fmla="*/ 7 h 47"/>
                  <a:gd name="T46" fmla="*/ 67 w 54"/>
                  <a:gd name="T47" fmla="*/ 10 h 47"/>
                  <a:gd name="T48" fmla="*/ 77 w 54"/>
                  <a:gd name="T49" fmla="*/ 15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47"/>
                  <a:gd name="T77" fmla="*/ 54 w 54"/>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47">
                    <a:moveTo>
                      <a:pt x="47" y="9"/>
                    </a:moveTo>
                    <a:lnTo>
                      <a:pt x="49" y="12"/>
                    </a:lnTo>
                    <a:lnTo>
                      <a:pt x="50" y="17"/>
                    </a:lnTo>
                    <a:lnTo>
                      <a:pt x="52" y="22"/>
                    </a:lnTo>
                    <a:lnTo>
                      <a:pt x="54" y="27"/>
                    </a:lnTo>
                    <a:lnTo>
                      <a:pt x="49" y="31"/>
                    </a:lnTo>
                    <a:lnTo>
                      <a:pt x="46" y="36"/>
                    </a:lnTo>
                    <a:lnTo>
                      <a:pt x="41" y="42"/>
                    </a:lnTo>
                    <a:lnTo>
                      <a:pt x="36" y="47"/>
                    </a:lnTo>
                    <a:lnTo>
                      <a:pt x="27" y="44"/>
                    </a:lnTo>
                    <a:lnTo>
                      <a:pt x="19" y="41"/>
                    </a:lnTo>
                    <a:lnTo>
                      <a:pt x="9" y="38"/>
                    </a:lnTo>
                    <a:lnTo>
                      <a:pt x="0" y="34"/>
                    </a:lnTo>
                    <a:lnTo>
                      <a:pt x="3" y="30"/>
                    </a:lnTo>
                    <a:lnTo>
                      <a:pt x="6" y="23"/>
                    </a:lnTo>
                    <a:lnTo>
                      <a:pt x="7" y="19"/>
                    </a:lnTo>
                    <a:lnTo>
                      <a:pt x="11" y="14"/>
                    </a:lnTo>
                    <a:lnTo>
                      <a:pt x="14" y="11"/>
                    </a:lnTo>
                    <a:lnTo>
                      <a:pt x="17" y="6"/>
                    </a:lnTo>
                    <a:lnTo>
                      <a:pt x="19" y="3"/>
                    </a:lnTo>
                    <a:lnTo>
                      <a:pt x="22" y="0"/>
                    </a:lnTo>
                    <a:lnTo>
                      <a:pt x="28" y="1"/>
                    </a:lnTo>
                    <a:lnTo>
                      <a:pt x="35" y="4"/>
                    </a:lnTo>
                    <a:lnTo>
                      <a:pt x="41" y="6"/>
                    </a:lnTo>
                    <a:lnTo>
                      <a:pt x="47" y="9"/>
                    </a:lnTo>
                    <a:close/>
                  </a:path>
                </a:pathLst>
              </a:custGeom>
              <a:solidFill>
                <a:srgbClr val="AFBCED"/>
              </a:solidFill>
              <a:ln w="9525">
                <a:noFill/>
                <a:round/>
                <a:headEnd/>
                <a:tailEnd/>
              </a:ln>
            </p:spPr>
            <p:txBody>
              <a:bodyPr/>
              <a:lstStyle/>
              <a:p>
                <a:endParaRPr lang="en-US" sz="1725"/>
              </a:p>
            </p:txBody>
          </p:sp>
          <p:sp>
            <p:nvSpPr>
              <p:cNvPr id="5360" name="Freeform 668"/>
              <p:cNvSpPr>
                <a:spLocks/>
              </p:cNvSpPr>
              <p:nvPr/>
            </p:nvSpPr>
            <p:spPr bwMode="auto">
              <a:xfrm>
                <a:off x="2080" y="2816"/>
                <a:ext cx="31" cy="62"/>
              </a:xfrm>
              <a:custGeom>
                <a:avLst/>
                <a:gdLst>
                  <a:gd name="T0" fmla="*/ 0 w 19"/>
                  <a:gd name="T1" fmla="*/ 23 h 38"/>
                  <a:gd name="T2" fmla="*/ 0 w 19"/>
                  <a:gd name="T3" fmla="*/ 34 h 38"/>
                  <a:gd name="T4" fmla="*/ 2 w 19"/>
                  <a:gd name="T5" fmla="*/ 41 h 38"/>
                  <a:gd name="T6" fmla="*/ 2 w 19"/>
                  <a:gd name="T7" fmla="*/ 52 h 38"/>
                  <a:gd name="T8" fmla="*/ 2 w 19"/>
                  <a:gd name="T9" fmla="*/ 62 h 38"/>
                  <a:gd name="T10" fmla="*/ 10 w 19"/>
                  <a:gd name="T11" fmla="*/ 54 h 38"/>
                  <a:gd name="T12" fmla="*/ 18 w 19"/>
                  <a:gd name="T13" fmla="*/ 44 h 38"/>
                  <a:gd name="T14" fmla="*/ 23 w 19"/>
                  <a:gd name="T15" fmla="*/ 36 h 38"/>
                  <a:gd name="T16" fmla="*/ 31 w 19"/>
                  <a:gd name="T17" fmla="*/ 29 h 38"/>
                  <a:gd name="T18" fmla="*/ 28 w 19"/>
                  <a:gd name="T19" fmla="*/ 21 h 38"/>
                  <a:gd name="T20" fmla="*/ 24 w 19"/>
                  <a:gd name="T21" fmla="*/ 13 h 38"/>
                  <a:gd name="T22" fmla="*/ 23 w 19"/>
                  <a:gd name="T23" fmla="*/ 5 h 38"/>
                  <a:gd name="T24" fmla="*/ 20 w 19"/>
                  <a:gd name="T25" fmla="*/ 0 h 38"/>
                  <a:gd name="T26" fmla="*/ 15 w 19"/>
                  <a:gd name="T27" fmla="*/ 5 h 38"/>
                  <a:gd name="T28" fmla="*/ 10 w 19"/>
                  <a:gd name="T29" fmla="*/ 10 h 38"/>
                  <a:gd name="T30" fmla="*/ 5 w 19"/>
                  <a:gd name="T31" fmla="*/ 18 h 38"/>
                  <a:gd name="T32" fmla="*/ 0 w 19"/>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8"/>
                  <a:gd name="T53" fmla="*/ 19 w 19"/>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8">
                    <a:moveTo>
                      <a:pt x="0" y="14"/>
                    </a:moveTo>
                    <a:lnTo>
                      <a:pt x="0" y="21"/>
                    </a:lnTo>
                    <a:lnTo>
                      <a:pt x="1" y="25"/>
                    </a:lnTo>
                    <a:lnTo>
                      <a:pt x="1" y="32"/>
                    </a:lnTo>
                    <a:lnTo>
                      <a:pt x="1" y="38"/>
                    </a:lnTo>
                    <a:lnTo>
                      <a:pt x="6" y="33"/>
                    </a:lnTo>
                    <a:lnTo>
                      <a:pt x="11" y="27"/>
                    </a:lnTo>
                    <a:lnTo>
                      <a:pt x="14" y="22"/>
                    </a:lnTo>
                    <a:lnTo>
                      <a:pt x="19" y="18"/>
                    </a:lnTo>
                    <a:lnTo>
                      <a:pt x="17" y="13"/>
                    </a:lnTo>
                    <a:lnTo>
                      <a:pt x="15" y="8"/>
                    </a:lnTo>
                    <a:lnTo>
                      <a:pt x="14" y="3"/>
                    </a:lnTo>
                    <a:lnTo>
                      <a:pt x="12" y="0"/>
                    </a:lnTo>
                    <a:lnTo>
                      <a:pt x="9"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361" name="Freeform 669"/>
              <p:cNvSpPr>
                <a:spLocks/>
              </p:cNvSpPr>
              <p:nvPr/>
            </p:nvSpPr>
            <p:spPr bwMode="auto">
              <a:xfrm>
                <a:off x="2041" y="2801"/>
                <a:ext cx="59" cy="38"/>
              </a:xfrm>
              <a:custGeom>
                <a:avLst/>
                <a:gdLst>
                  <a:gd name="T0" fmla="*/ 59 w 36"/>
                  <a:gd name="T1" fmla="*/ 15 h 23"/>
                  <a:gd name="T2" fmla="*/ 54 w 36"/>
                  <a:gd name="T3" fmla="*/ 20 h 23"/>
                  <a:gd name="T4" fmla="*/ 49 w 36"/>
                  <a:gd name="T5" fmla="*/ 25 h 23"/>
                  <a:gd name="T6" fmla="*/ 44 w 36"/>
                  <a:gd name="T7" fmla="*/ 33 h 23"/>
                  <a:gd name="T8" fmla="*/ 39 w 36"/>
                  <a:gd name="T9" fmla="*/ 38 h 23"/>
                  <a:gd name="T10" fmla="*/ 28 w 36"/>
                  <a:gd name="T11" fmla="*/ 33 h 23"/>
                  <a:gd name="T12" fmla="*/ 20 w 36"/>
                  <a:gd name="T13" fmla="*/ 31 h 23"/>
                  <a:gd name="T14" fmla="*/ 10 w 36"/>
                  <a:gd name="T15" fmla="*/ 25 h 23"/>
                  <a:gd name="T16" fmla="*/ 0 w 36"/>
                  <a:gd name="T17" fmla="*/ 23 h 23"/>
                  <a:gd name="T18" fmla="*/ 5 w 36"/>
                  <a:gd name="T19" fmla="*/ 18 h 23"/>
                  <a:gd name="T20" fmla="*/ 10 w 36"/>
                  <a:gd name="T21" fmla="*/ 10 h 23"/>
                  <a:gd name="T22" fmla="*/ 15 w 36"/>
                  <a:gd name="T23" fmla="*/ 5 h 23"/>
                  <a:gd name="T24" fmla="*/ 20 w 36"/>
                  <a:gd name="T25" fmla="*/ 0 h 23"/>
                  <a:gd name="T26" fmla="*/ 28 w 36"/>
                  <a:gd name="T27" fmla="*/ 2 h 23"/>
                  <a:gd name="T28" fmla="*/ 39 w 36"/>
                  <a:gd name="T29" fmla="*/ 7 h 23"/>
                  <a:gd name="T30" fmla="*/ 49 w 36"/>
                  <a:gd name="T31" fmla="*/ 10 h 23"/>
                  <a:gd name="T32" fmla="*/ 59 w 36"/>
                  <a:gd name="T33" fmla="*/ 15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3"/>
                  <a:gd name="T53" fmla="*/ 36 w 3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3">
                    <a:moveTo>
                      <a:pt x="36" y="9"/>
                    </a:moveTo>
                    <a:lnTo>
                      <a:pt x="33" y="12"/>
                    </a:lnTo>
                    <a:lnTo>
                      <a:pt x="30" y="15"/>
                    </a:lnTo>
                    <a:lnTo>
                      <a:pt x="27" y="20"/>
                    </a:lnTo>
                    <a:lnTo>
                      <a:pt x="24" y="23"/>
                    </a:lnTo>
                    <a:lnTo>
                      <a:pt x="17" y="20"/>
                    </a:lnTo>
                    <a:lnTo>
                      <a:pt x="12" y="19"/>
                    </a:lnTo>
                    <a:lnTo>
                      <a:pt x="6" y="15"/>
                    </a:lnTo>
                    <a:lnTo>
                      <a:pt x="0" y="14"/>
                    </a:lnTo>
                    <a:lnTo>
                      <a:pt x="3" y="11"/>
                    </a:lnTo>
                    <a:lnTo>
                      <a:pt x="6" y="6"/>
                    </a:lnTo>
                    <a:lnTo>
                      <a:pt x="9" y="3"/>
                    </a:lnTo>
                    <a:lnTo>
                      <a:pt x="12" y="0"/>
                    </a:lnTo>
                    <a:lnTo>
                      <a:pt x="17" y="1"/>
                    </a:lnTo>
                    <a:lnTo>
                      <a:pt x="24" y="4"/>
                    </a:lnTo>
                    <a:lnTo>
                      <a:pt x="30" y="6"/>
                    </a:lnTo>
                    <a:lnTo>
                      <a:pt x="36" y="9"/>
                    </a:lnTo>
                    <a:close/>
                  </a:path>
                </a:pathLst>
              </a:custGeom>
              <a:solidFill>
                <a:srgbClr val="D1D8F4"/>
              </a:solidFill>
              <a:ln w="9525">
                <a:noFill/>
                <a:round/>
                <a:headEnd/>
                <a:tailEnd/>
              </a:ln>
            </p:spPr>
            <p:txBody>
              <a:bodyPr/>
              <a:lstStyle/>
              <a:p>
                <a:endParaRPr lang="en-US" sz="1725"/>
              </a:p>
            </p:txBody>
          </p:sp>
          <p:sp>
            <p:nvSpPr>
              <p:cNvPr id="5362" name="Freeform 670"/>
              <p:cNvSpPr>
                <a:spLocks/>
              </p:cNvSpPr>
              <p:nvPr/>
            </p:nvSpPr>
            <p:spPr bwMode="auto">
              <a:xfrm>
                <a:off x="2082" y="2816"/>
                <a:ext cx="104" cy="93"/>
              </a:xfrm>
              <a:custGeom>
                <a:avLst/>
                <a:gdLst>
                  <a:gd name="T0" fmla="*/ 91 w 64"/>
                  <a:gd name="T1" fmla="*/ 18 h 57"/>
                  <a:gd name="T2" fmla="*/ 93 w 64"/>
                  <a:gd name="T3" fmla="*/ 26 h 57"/>
                  <a:gd name="T4" fmla="*/ 96 w 64"/>
                  <a:gd name="T5" fmla="*/ 34 h 57"/>
                  <a:gd name="T6" fmla="*/ 101 w 64"/>
                  <a:gd name="T7" fmla="*/ 44 h 57"/>
                  <a:gd name="T8" fmla="*/ 104 w 64"/>
                  <a:gd name="T9" fmla="*/ 52 h 57"/>
                  <a:gd name="T10" fmla="*/ 93 w 64"/>
                  <a:gd name="T11" fmla="*/ 62 h 57"/>
                  <a:gd name="T12" fmla="*/ 86 w 64"/>
                  <a:gd name="T13" fmla="*/ 73 h 57"/>
                  <a:gd name="T14" fmla="*/ 78 w 64"/>
                  <a:gd name="T15" fmla="*/ 83 h 57"/>
                  <a:gd name="T16" fmla="*/ 70 w 64"/>
                  <a:gd name="T17" fmla="*/ 93 h 57"/>
                  <a:gd name="T18" fmla="*/ 52 w 64"/>
                  <a:gd name="T19" fmla="*/ 88 h 57"/>
                  <a:gd name="T20" fmla="*/ 36 w 64"/>
                  <a:gd name="T21" fmla="*/ 80 h 57"/>
                  <a:gd name="T22" fmla="*/ 18 w 64"/>
                  <a:gd name="T23" fmla="*/ 73 h 57"/>
                  <a:gd name="T24" fmla="*/ 0 w 64"/>
                  <a:gd name="T25" fmla="*/ 67 h 57"/>
                  <a:gd name="T26" fmla="*/ 5 w 64"/>
                  <a:gd name="T27" fmla="*/ 57 h 57"/>
                  <a:gd name="T28" fmla="*/ 10 w 64"/>
                  <a:gd name="T29" fmla="*/ 47 h 57"/>
                  <a:gd name="T30" fmla="*/ 16 w 64"/>
                  <a:gd name="T31" fmla="*/ 39 h 57"/>
                  <a:gd name="T32" fmla="*/ 21 w 64"/>
                  <a:gd name="T33" fmla="*/ 29 h 57"/>
                  <a:gd name="T34" fmla="*/ 26 w 64"/>
                  <a:gd name="T35" fmla="*/ 21 h 57"/>
                  <a:gd name="T36" fmla="*/ 34 w 64"/>
                  <a:gd name="T37" fmla="*/ 13 h 57"/>
                  <a:gd name="T38" fmla="*/ 39 w 64"/>
                  <a:gd name="T39" fmla="*/ 8 h 57"/>
                  <a:gd name="T40" fmla="*/ 44 w 64"/>
                  <a:gd name="T41" fmla="*/ 0 h 57"/>
                  <a:gd name="T42" fmla="*/ 54 w 64"/>
                  <a:gd name="T43" fmla="*/ 5 h 57"/>
                  <a:gd name="T44" fmla="*/ 67 w 64"/>
                  <a:gd name="T45" fmla="*/ 8 h 57"/>
                  <a:gd name="T46" fmla="*/ 78 w 64"/>
                  <a:gd name="T47" fmla="*/ 13 h 57"/>
                  <a:gd name="T48" fmla="*/ 91 w 64"/>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7"/>
                  <a:gd name="T77" fmla="*/ 64 w 64"/>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7">
                    <a:moveTo>
                      <a:pt x="56" y="11"/>
                    </a:moveTo>
                    <a:lnTo>
                      <a:pt x="57" y="16"/>
                    </a:lnTo>
                    <a:lnTo>
                      <a:pt x="59" y="21"/>
                    </a:lnTo>
                    <a:lnTo>
                      <a:pt x="62" y="27"/>
                    </a:lnTo>
                    <a:lnTo>
                      <a:pt x="64" y="32"/>
                    </a:lnTo>
                    <a:lnTo>
                      <a:pt x="57" y="38"/>
                    </a:lnTo>
                    <a:lnTo>
                      <a:pt x="53" y="45"/>
                    </a:lnTo>
                    <a:lnTo>
                      <a:pt x="48" y="51"/>
                    </a:lnTo>
                    <a:lnTo>
                      <a:pt x="43" y="57"/>
                    </a:lnTo>
                    <a:lnTo>
                      <a:pt x="32" y="54"/>
                    </a:lnTo>
                    <a:lnTo>
                      <a:pt x="22" y="49"/>
                    </a:lnTo>
                    <a:lnTo>
                      <a:pt x="11" y="45"/>
                    </a:lnTo>
                    <a:lnTo>
                      <a:pt x="0" y="41"/>
                    </a:lnTo>
                    <a:lnTo>
                      <a:pt x="3" y="35"/>
                    </a:lnTo>
                    <a:lnTo>
                      <a:pt x="6" y="29"/>
                    </a:lnTo>
                    <a:lnTo>
                      <a:pt x="10" y="24"/>
                    </a:lnTo>
                    <a:lnTo>
                      <a:pt x="13" y="18"/>
                    </a:lnTo>
                    <a:lnTo>
                      <a:pt x="16" y="13"/>
                    </a:lnTo>
                    <a:lnTo>
                      <a:pt x="21" y="8"/>
                    </a:lnTo>
                    <a:lnTo>
                      <a:pt x="24" y="5"/>
                    </a:lnTo>
                    <a:lnTo>
                      <a:pt x="27" y="0"/>
                    </a:lnTo>
                    <a:lnTo>
                      <a:pt x="33" y="3"/>
                    </a:lnTo>
                    <a:lnTo>
                      <a:pt x="41" y="5"/>
                    </a:lnTo>
                    <a:lnTo>
                      <a:pt x="48" y="8"/>
                    </a:lnTo>
                    <a:lnTo>
                      <a:pt x="56" y="11"/>
                    </a:lnTo>
                    <a:close/>
                  </a:path>
                </a:pathLst>
              </a:custGeom>
              <a:solidFill>
                <a:srgbClr val="000000"/>
              </a:solidFill>
              <a:ln w="9525">
                <a:noFill/>
                <a:round/>
                <a:headEnd/>
                <a:tailEnd/>
              </a:ln>
            </p:spPr>
            <p:txBody>
              <a:bodyPr/>
              <a:lstStyle/>
              <a:p>
                <a:endParaRPr lang="en-US" sz="1725"/>
              </a:p>
            </p:txBody>
          </p:sp>
          <p:sp>
            <p:nvSpPr>
              <p:cNvPr id="5363" name="Freeform 671"/>
              <p:cNvSpPr>
                <a:spLocks/>
              </p:cNvSpPr>
              <p:nvPr/>
            </p:nvSpPr>
            <p:spPr bwMode="auto">
              <a:xfrm>
                <a:off x="2090" y="2824"/>
                <a:ext cx="88" cy="78"/>
              </a:xfrm>
              <a:custGeom>
                <a:avLst/>
                <a:gdLst>
                  <a:gd name="T0" fmla="*/ 78 w 54"/>
                  <a:gd name="T1" fmla="*/ 15 h 48"/>
                  <a:gd name="T2" fmla="*/ 80 w 54"/>
                  <a:gd name="T3" fmla="*/ 21 h 48"/>
                  <a:gd name="T4" fmla="*/ 83 w 54"/>
                  <a:gd name="T5" fmla="*/ 28 h 48"/>
                  <a:gd name="T6" fmla="*/ 85 w 54"/>
                  <a:gd name="T7" fmla="*/ 36 h 48"/>
                  <a:gd name="T8" fmla="*/ 88 w 54"/>
                  <a:gd name="T9" fmla="*/ 44 h 48"/>
                  <a:gd name="T10" fmla="*/ 80 w 54"/>
                  <a:gd name="T11" fmla="*/ 52 h 48"/>
                  <a:gd name="T12" fmla="*/ 75 w 54"/>
                  <a:gd name="T13" fmla="*/ 59 h 48"/>
                  <a:gd name="T14" fmla="*/ 67 w 54"/>
                  <a:gd name="T15" fmla="*/ 70 h 48"/>
                  <a:gd name="T16" fmla="*/ 59 w 54"/>
                  <a:gd name="T17" fmla="*/ 78 h 48"/>
                  <a:gd name="T18" fmla="*/ 46 w 54"/>
                  <a:gd name="T19" fmla="*/ 72 h 48"/>
                  <a:gd name="T20" fmla="*/ 31 w 54"/>
                  <a:gd name="T21" fmla="*/ 67 h 48"/>
                  <a:gd name="T22" fmla="*/ 15 w 54"/>
                  <a:gd name="T23" fmla="*/ 62 h 48"/>
                  <a:gd name="T24" fmla="*/ 0 w 54"/>
                  <a:gd name="T25" fmla="*/ 57 h 48"/>
                  <a:gd name="T26" fmla="*/ 5 w 54"/>
                  <a:gd name="T27" fmla="*/ 49 h 48"/>
                  <a:gd name="T28" fmla="*/ 10 w 54"/>
                  <a:gd name="T29" fmla="*/ 41 h 48"/>
                  <a:gd name="T30" fmla="*/ 13 w 54"/>
                  <a:gd name="T31" fmla="*/ 33 h 48"/>
                  <a:gd name="T32" fmla="*/ 18 w 54"/>
                  <a:gd name="T33" fmla="*/ 23 h 48"/>
                  <a:gd name="T34" fmla="*/ 23 w 54"/>
                  <a:gd name="T35" fmla="*/ 18 h 48"/>
                  <a:gd name="T36" fmla="*/ 28 w 54"/>
                  <a:gd name="T37" fmla="*/ 10 h 48"/>
                  <a:gd name="T38" fmla="*/ 34 w 54"/>
                  <a:gd name="T39" fmla="*/ 5 h 48"/>
                  <a:gd name="T40" fmla="*/ 39 w 54"/>
                  <a:gd name="T41" fmla="*/ 0 h 48"/>
                  <a:gd name="T42" fmla="*/ 46 w 54"/>
                  <a:gd name="T43" fmla="*/ 2 h 48"/>
                  <a:gd name="T44" fmla="*/ 57 w 54"/>
                  <a:gd name="T45" fmla="*/ 8 h 48"/>
                  <a:gd name="T46" fmla="*/ 67 w 54"/>
                  <a:gd name="T47" fmla="*/ 10 h 48"/>
                  <a:gd name="T48" fmla="*/ 78 w 54"/>
                  <a:gd name="T49" fmla="*/ 15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48"/>
                  <a:gd name="T77" fmla="*/ 54 w 54"/>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48">
                    <a:moveTo>
                      <a:pt x="48" y="9"/>
                    </a:moveTo>
                    <a:lnTo>
                      <a:pt x="49" y="13"/>
                    </a:lnTo>
                    <a:lnTo>
                      <a:pt x="51" y="17"/>
                    </a:lnTo>
                    <a:lnTo>
                      <a:pt x="52" y="22"/>
                    </a:lnTo>
                    <a:lnTo>
                      <a:pt x="54" y="27"/>
                    </a:lnTo>
                    <a:lnTo>
                      <a:pt x="49" y="32"/>
                    </a:lnTo>
                    <a:lnTo>
                      <a:pt x="46" y="36"/>
                    </a:lnTo>
                    <a:lnTo>
                      <a:pt x="41" y="43"/>
                    </a:lnTo>
                    <a:lnTo>
                      <a:pt x="36" y="48"/>
                    </a:lnTo>
                    <a:lnTo>
                      <a:pt x="28" y="44"/>
                    </a:lnTo>
                    <a:lnTo>
                      <a:pt x="19" y="41"/>
                    </a:lnTo>
                    <a:lnTo>
                      <a:pt x="9" y="38"/>
                    </a:lnTo>
                    <a:lnTo>
                      <a:pt x="0" y="35"/>
                    </a:lnTo>
                    <a:lnTo>
                      <a:pt x="3" y="30"/>
                    </a:lnTo>
                    <a:lnTo>
                      <a:pt x="6" y="25"/>
                    </a:lnTo>
                    <a:lnTo>
                      <a:pt x="8" y="20"/>
                    </a:lnTo>
                    <a:lnTo>
                      <a:pt x="11" y="14"/>
                    </a:lnTo>
                    <a:lnTo>
                      <a:pt x="14" y="11"/>
                    </a:lnTo>
                    <a:lnTo>
                      <a:pt x="17" y="6"/>
                    </a:lnTo>
                    <a:lnTo>
                      <a:pt x="21" y="3"/>
                    </a:lnTo>
                    <a:lnTo>
                      <a:pt x="24" y="0"/>
                    </a:lnTo>
                    <a:lnTo>
                      <a:pt x="28" y="1"/>
                    </a:lnTo>
                    <a:lnTo>
                      <a:pt x="35" y="5"/>
                    </a:lnTo>
                    <a:lnTo>
                      <a:pt x="41" y="6"/>
                    </a:lnTo>
                    <a:lnTo>
                      <a:pt x="48" y="9"/>
                    </a:lnTo>
                    <a:close/>
                  </a:path>
                </a:pathLst>
              </a:custGeom>
              <a:solidFill>
                <a:srgbClr val="AFBCED"/>
              </a:solidFill>
              <a:ln w="9525">
                <a:noFill/>
                <a:round/>
                <a:headEnd/>
                <a:tailEnd/>
              </a:ln>
            </p:spPr>
            <p:txBody>
              <a:bodyPr/>
              <a:lstStyle/>
              <a:p>
                <a:endParaRPr lang="en-US" sz="1725"/>
              </a:p>
            </p:txBody>
          </p:sp>
          <p:sp>
            <p:nvSpPr>
              <p:cNvPr id="5364" name="Freeform 672"/>
              <p:cNvSpPr>
                <a:spLocks/>
              </p:cNvSpPr>
              <p:nvPr/>
            </p:nvSpPr>
            <p:spPr bwMode="auto">
              <a:xfrm>
                <a:off x="2147" y="2839"/>
                <a:ext cx="31" cy="63"/>
              </a:xfrm>
              <a:custGeom>
                <a:avLst/>
                <a:gdLst>
                  <a:gd name="T0" fmla="*/ 0 w 19"/>
                  <a:gd name="T1" fmla="*/ 24 h 39"/>
                  <a:gd name="T2" fmla="*/ 2 w 19"/>
                  <a:gd name="T3" fmla="*/ 34 h 39"/>
                  <a:gd name="T4" fmla="*/ 2 w 19"/>
                  <a:gd name="T5" fmla="*/ 42 h 39"/>
                  <a:gd name="T6" fmla="*/ 2 w 19"/>
                  <a:gd name="T7" fmla="*/ 52 h 39"/>
                  <a:gd name="T8" fmla="*/ 2 w 19"/>
                  <a:gd name="T9" fmla="*/ 63 h 39"/>
                  <a:gd name="T10" fmla="*/ 10 w 19"/>
                  <a:gd name="T11" fmla="*/ 55 h 39"/>
                  <a:gd name="T12" fmla="*/ 18 w 19"/>
                  <a:gd name="T13" fmla="*/ 44 h 39"/>
                  <a:gd name="T14" fmla="*/ 23 w 19"/>
                  <a:gd name="T15" fmla="*/ 37 h 39"/>
                  <a:gd name="T16" fmla="*/ 31 w 19"/>
                  <a:gd name="T17" fmla="*/ 29 h 39"/>
                  <a:gd name="T18" fmla="*/ 28 w 19"/>
                  <a:gd name="T19" fmla="*/ 21 h 39"/>
                  <a:gd name="T20" fmla="*/ 26 w 19"/>
                  <a:gd name="T21" fmla="*/ 13 h 39"/>
                  <a:gd name="T22" fmla="*/ 23 w 19"/>
                  <a:gd name="T23" fmla="*/ 6 h 39"/>
                  <a:gd name="T24" fmla="*/ 21 w 19"/>
                  <a:gd name="T25" fmla="*/ 0 h 39"/>
                  <a:gd name="T26" fmla="*/ 15 w 19"/>
                  <a:gd name="T27" fmla="*/ 6 h 39"/>
                  <a:gd name="T28" fmla="*/ 10 w 19"/>
                  <a:gd name="T29" fmla="*/ 11 h 39"/>
                  <a:gd name="T30" fmla="*/ 5 w 19"/>
                  <a:gd name="T31" fmla="*/ 18 h 39"/>
                  <a:gd name="T32" fmla="*/ 0 w 19"/>
                  <a:gd name="T33" fmla="*/ 2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9"/>
                  <a:gd name="T53" fmla="*/ 19 w 1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9">
                    <a:moveTo>
                      <a:pt x="0" y="15"/>
                    </a:moveTo>
                    <a:lnTo>
                      <a:pt x="1" y="21"/>
                    </a:lnTo>
                    <a:lnTo>
                      <a:pt x="1" y="26"/>
                    </a:lnTo>
                    <a:lnTo>
                      <a:pt x="1" y="32"/>
                    </a:lnTo>
                    <a:lnTo>
                      <a:pt x="1" y="39"/>
                    </a:lnTo>
                    <a:lnTo>
                      <a:pt x="6" y="34"/>
                    </a:lnTo>
                    <a:lnTo>
                      <a:pt x="11" y="27"/>
                    </a:lnTo>
                    <a:lnTo>
                      <a:pt x="14" y="23"/>
                    </a:lnTo>
                    <a:lnTo>
                      <a:pt x="19" y="18"/>
                    </a:lnTo>
                    <a:lnTo>
                      <a:pt x="17" y="13"/>
                    </a:lnTo>
                    <a:lnTo>
                      <a:pt x="16" y="8"/>
                    </a:lnTo>
                    <a:lnTo>
                      <a:pt x="14" y="4"/>
                    </a:lnTo>
                    <a:lnTo>
                      <a:pt x="13" y="0"/>
                    </a:lnTo>
                    <a:lnTo>
                      <a:pt x="9" y="4"/>
                    </a:lnTo>
                    <a:lnTo>
                      <a:pt x="6" y="7"/>
                    </a:lnTo>
                    <a:lnTo>
                      <a:pt x="3" y="11"/>
                    </a:lnTo>
                    <a:lnTo>
                      <a:pt x="0" y="15"/>
                    </a:lnTo>
                    <a:close/>
                  </a:path>
                </a:pathLst>
              </a:custGeom>
              <a:solidFill>
                <a:srgbClr val="7AAAEA"/>
              </a:solidFill>
              <a:ln w="9525">
                <a:noFill/>
                <a:round/>
                <a:headEnd/>
                <a:tailEnd/>
              </a:ln>
            </p:spPr>
            <p:txBody>
              <a:bodyPr/>
              <a:lstStyle/>
              <a:p>
                <a:endParaRPr lang="en-US" sz="1725"/>
              </a:p>
            </p:txBody>
          </p:sp>
          <p:sp>
            <p:nvSpPr>
              <p:cNvPr id="5365" name="Freeform 673"/>
              <p:cNvSpPr>
                <a:spLocks/>
              </p:cNvSpPr>
              <p:nvPr/>
            </p:nvSpPr>
            <p:spPr bwMode="auto">
              <a:xfrm>
                <a:off x="2108" y="2824"/>
                <a:ext cx="60" cy="39"/>
              </a:xfrm>
              <a:custGeom>
                <a:avLst/>
                <a:gdLst>
                  <a:gd name="T0" fmla="*/ 60 w 37"/>
                  <a:gd name="T1" fmla="*/ 15 h 24"/>
                  <a:gd name="T2" fmla="*/ 54 w 37"/>
                  <a:gd name="T3" fmla="*/ 21 h 24"/>
                  <a:gd name="T4" fmla="*/ 52 w 37"/>
                  <a:gd name="T5" fmla="*/ 26 h 24"/>
                  <a:gd name="T6" fmla="*/ 47 w 37"/>
                  <a:gd name="T7" fmla="*/ 33 h 24"/>
                  <a:gd name="T8" fmla="*/ 41 w 37"/>
                  <a:gd name="T9" fmla="*/ 39 h 24"/>
                  <a:gd name="T10" fmla="*/ 31 w 37"/>
                  <a:gd name="T11" fmla="*/ 36 h 24"/>
                  <a:gd name="T12" fmla="*/ 21 w 37"/>
                  <a:gd name="T13" fmla="*/ 31 h 24"/>
                  <a:gd name="T14" fmla="*/ 10 w 37"/>
                  <a:gd name="T15" fmla="*/ 28 h 24"/>
                  <a:gd name="T16" fmla="*/ 0 w 37"/>
                  <a:gd name="T17" fmla="*/ 26 h 24"/>
                  <a:gd name="T18" fmla="*/ 5 w 37"/>
                  <a:gd name="T19" fmla="*/ 18 h 24"/>
                  <a:gd name="T20" fmla="*/ 10 w 37"/>
                  <a:gd name="T21" fmla="*/ 13 h 24"/>
                  <a:gd name="T22" fmla="*/ 16 w 37"/>
                  <a:gd name="T23" fmla="*/ 5 h 24"/>
                  <a:gd name="T24" fmla="*/ 21 w 37"/>
                  <a:gd name="T25" fmla="*/ 0 h 24"/>
                  <a:gd name="T26" fmla="*/ 28 w 37"/>
                  <a:gd name="T27" fmla="*/ 2 h 24"/>
                  <a:gd name="T28" fmla="*/ 39 w 37"/>
                  <a:gd name="T29" fmla="*/ 8 h 24"/>
                  <a:gd name="T30" fmla="*/ 49 w 37"/>
                  <a:gd name="T31" fmla="*/ 10 h 24"/>
                  <a:gd name="T32" fmla="*/ 60 w 37"/>
                  <a:gd name="T33" fmla="*/ 15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4"/>
                  <a:gd name="T53" fmla="*/ 37 w 3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4">
                    <a:moveTo>
                      <a:pt x="37" y="9"/>
                    </a:moveTo>
                    <a:lnTo>
                      <a:pt x="33" y="13"/>
                    </a:lnTo>
                    <a:lnTo>
                      <a:pt x="32" y="16"/>
                    </a:lnTo>
                    <a:lnTo>
                      <a:pt x="29" y="20"/>
                    </a:lnTo>
                    <a:lnTo>
                      <a:pt x="25" y="24"/>
                    </a:lnTo>
                    <a:lnTo>
                      <a:pt x="19" y="22"/>
                    </a:lnTo>
                    <a:lnTo>
                      <a:pt x="13" y="19"/>
                    </a:lnTo>
                    <a:lnTo>
                      <a:pt x="6" y="17"/>
                    </a:lnTo>
                    <a:lnTo>
                      <a:pt x="0" y="16"/>
                    </a:lnTo>
                    <a:lnTo>
                      <a:pt x="3" y="11"/>
                    </a:lnTo>
                    <a:lnTo>
                      <a:pt x="6" y="8"/>
                    </a:lnTo>
                    <a:lnTo>
                      <a:pt x="10" y="3"/>
                    </a:lnTo>
                    <a:lnTo>
                      <a:pt x="13" y="0"/>
                    </a:lnTo>
                    <a:lnTo>
                      <a:pt x="17" y="1"/>
                    </a:lnTo>
                    <a:lnTo>
                      <a:pt x="24" y="5"/>
                    </a:lnTo>
                    <a:lnTo>
                      <a:pt x="30" y="6"/>
                    </a:lnTo>
                    <a:lnTo>
                      <a:pt x="37" y="9"/>
                    </a:lnTo>
                    <a:close/>
                  </a:path>
                </a:pathLst>
              </a:custGeom>
              <a:solidFill>
                <a:srgbClr val="D1D8F4"/>
              </a:solidFill>
              <a:ln w="9525">
                <a:noFill/>
                <a:round/>
                <a:headEnd/>
                <a:tailEnd/>
              </a:ln>
            </p:spPr>
            <p:txBody>
              <a:bodyPr/>
              <a:lstStyle/>
              <a:p>
                <a:endParaRPr lang="en-US" sz="1725"/>
              </a:p>
            </p:txBody>
          </p:sp>
          <p:sp>
            <p:nvSpPr>
              <p:cNvPr id="5366" name="Freeform 674"/>
              <p:cNvSpPr>
                <a:spLocks/>
              </p:cNvSpPr>
              <p:nvPr/>
            </p:nvSpPr>
            <p:spPr bwMode="auto">
              <a:xfrm>
                <a:off x="2149" y="2819"/>
                <a:ext cx="201" cy="139"/>
              </a:xfrm>
              <a:custGeom>
                <a:avLst/>
                <a:gdLst>
                  <a:gd name="T0" fmla="*/ 188 w 123"/>
                  <a:gd name="T1" fmla="*/ 13 h 85"/>
                  <a:gd name="T2" fmla="*/ 201 w 123"/>
                  <a:gd name="T3" fmla="*/ 49 h 85"/>
                  <a:gd name="T4" fmla="*/ 127 w 123"/>
                  <a:gd name="T5" fmla="*/ 139 h 85"/>
                  <a:gd name="T6" fmla="*/ 57 w 123"/>
                  <a:gd name="T7" fmla="*/ 116 h 85"/>
                  <a:gd name="T8" fmla="*/ 57 w 123"/>
                  <a:gd name="T9" fmla="*/ 111 h 85"/>
                  <a:gd name="T10" fmla="*/ 44 w 123"/>
                  <a:gd name="T11" fmla="*/ 106 h 85"/>
                  <a:gd name="T12" fmla="*/ 29 w 123"/>
                  <a:gd name="T13" fmla="*/ 98 h 85"/>
                  <a:gd name="T14" fmla="*/ 13 w 123"/>
                  <a:gd name="T15" fmla="*/ 93 h 85"/>
                  <a:gd name="T16" fmla="*/ 0 w 123"/>
                  <a:gd name="T17" fmla="*/ 88 h 85"/>
                  <a:gd name="T18" fmla="*/ 7 w 123"/>
                  <a:gd name="T19" fmla="*/ 77 h 85"/>
                  <a:gd name="T20" fmla="*/ 11 w 123"/>
                  <a:gd name="T21" fmla="*/ 67 h 85"/>
                  <a:gd name="T22" fmla="*/ 16 w 123"/>
                  <a:gd name="T23" fmla="*/ 59 h 85"/>
                  <a:gd name="T24" fmla="*/ 21 w 123"/>
                  <a:gd name="T25" fmla="*/ 49 h 85"/>
                  <a:gd name="T26" fmla="*/ 26 w 123"/>
                  <a:gd name="T27" fmla="*/ 44 h 85"/>
                  <a:gd name="T28" fmla="*/ 34 w 123"/>
                  <a:gd name="T29" fmla="*/ 36 h 85"/>
                  <a:gd name="T30" fmla="*/ 39 w 123"/>
                  <a:gd name="T31" fmla="*/ 28 h 85"/>
                  <a:gd name="T32" fmla="*/ 44 w 123"/>
                  <a:gd name="T33" fmla="*/ 20 h 85"/>
                  <a:gd name="T34" fmla="*/ 101 w 123"/>
                  <a:gd name="T35" fmla="*/ 44 h 85"/>
                  <a:gd name="T36" fmla="*/ 141 w 123"/>
                  <a:gd name="T37" fmla="*/ 0 h 85"/>
                  <a:gd name="T38" fmla="*/ 188 w 123"/>
                  <a:gd name="T39" fmla="*/ 13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3"/>
                  <a:gd name="T61" fmla="*/ 0 h 85"/>
                  <a:gd name="T62" fmla="*/ 123 w 123"/>
                  <a:gd name="T63" fmla="*/ 85 h 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3" h="85">
                    <a:moveTo>
                      <a:pt x="115" y="8"/>
                    </a:moveTo>
                    <a:lnTo>
                      <a:pt x="123" y="30"/>
                    </a:lnTo>
                    <a:lnTo>
                      <a:pt x="78" y="85"/>
                    </a:lnTo>
                    <a:lnTo>
                      <a:pt x="35" y="71"/>
                    </a:lnTo>
                    <a:lnTo>
                      <a:pt x="35" y="68"/>
                    </a:lnTo>
                    <a:lnTo>
                      <a:pt x="27" y="65"/>
                    </a:lnTo>
                    <a:lnTo>
                      <a:pt x="18" y="60"/>
                    </a:lnTo>
                    <a:lnTo>
                      <a:pt x="8" y="57"/>
                    </a:lnTo>
                    <a:lnTo>
                      <a:pt x="0" y="54"/>
                    </a:lnTo>
                    <a:lnTo>
                      <a:pt x="4" y="47"/>
                    </a:lnTo>
                    <a:lnTo>
                      <a:pt x="7" y="41"/>
                    </a:lnTo>
                    <a:lnTo>
                      <a:pt x="10" y="36"/>
                    </a:lnTo>
                    <a:lnTo>
                      <a:pt x="13" y="30"/>
                    </a:lnTo>
                    <a:lnTo>
                      <a:pt x="16" y="27"/>
                    </a:lnTo>
                    <a:lnTo>
                      <a:pt x="21" y="22"/>
                    </a:lnTo>
                    <a:lnTo>
                      <a:pt x="24" y="17"/>
                    </a:lnTo>
                    <a:lnTo>
                      <a:pt x="27" y="12"/>
                    </a:lnTo>
                    <a:lnTo>
                      <a:pt x="62" y="27"/>
                    </a:lnTo>
                    <a:lnTo>
                      <a:pt x="86" y="0"/>
                    </a:lnTo>
                    <a:lnTo>
                      <a:pt x="115" y="8"/>
                    </a:lnTo>
                    <a:close/>
                  </a:path>
                </a:pathLst>
              </a:custGeom>
              <a:solidFill>
                <a:srgbClr val="000000"/>
              </a:solidFill>
              <a:ln w="9525">
                <a:noFill/>
                <a:round/>
                <a:headEnd/>
                <a:tailEnd/>
              </a:ln>
            </p:spPr>
            <p:txBody>
              <a:bodyPr/>
              <a:lstStyle/>
              <a:p>
                <a:endParaRPr lang="en-US" sz="1725"/>
              </a:p>
            </p:txBody>
          </p:sp>
          <p:sp>
            <p:nvSpPr>
              <p:cNvPr id="5367" name="Freeform 675"/>
              <p:cNvSpPr>
                <a:spLocks/>
              </p:cNvSpPr>
              <p:nvPr/>
            </p:nvSpPr>
            <p:spPr bwMode="auto">
              <a:xfrm>
                <a:off x="2160" y="2824"/>
                <a:ext cx="185" cy="127"/>
              </a:xfrm>
              <a:custGeom>
                <a:avLst/>
                <a:gdLst>
                  <a:gd name="T0" fmla="*/ 172 w 113"/>
                  <a:gd name="T1" fmla="*/ 13 h 78"/>
                  <a:gd name="T2" fmla="*/ 185 w 113"/>
                  <a:gd name="T3" fmla="*/ 41 h 78"/>
                  <a:gd name="T4" fmla="*/ 115 w 113"/>
                  <a:gd name="T5" fmla="*/ 127 h 78"/>
                  <a:gd name="T6" fmla="*/ 54 w 113"/>
                  <a:gd name="T7" fmla="*/ 106 h 78"/>
                  <a:gd name="T8" fmla="*/ 57 w 113"/>
                  <a:gd name="T9" fmla="*/ 101 h 78"/>
                  <a:gd name="T10" fmla="*/ 41 w 113"/>
                  <a:gd name="T11" fmla="*/ 96 h 78"/>
                  <a:gd name="T12" fmla="*/ 28 w 113"/>
                  <a:gd name="T13" fmla="*/ 90 h 78"/>
                  <a:gd name="T14" fmla="*/ 13 w 113"/>
                  <a:gd name="T15" fmla="*/ 85 h 78"/>
                  <a:gd name="T16" fmla="*/ 0 w 113"/>
                  <a:gd name="T17" fmla="*/ 80 h 78"/>
                  <a:gd name="T18" fmla="*/ 2 w 113"/>
                  <a:gd name="T19" fmla="*/ 72 h 78"/>
                  <a:gd name="T20" fmla="*/ 8 w 113"/>
                  <a:gd name="T21" fmla="*/ 65 h 78"/>
                  <a:gd name="T22" fmla="*/ 10 w 113"/>
                  <a:gd name="T23" fmla="*/ 57 h 78"/>
                  <a:gd name="T24" fmla="*/ 15 w 113"/>
                  <a:gd name="T25" fmla="*/ 49 h 78"/>
                  <a:gd name="T26" fmla="*/ 20 w 113"/>
                  <a:gd name="T27" fmla="*/ 41 h 78"/>
                  <a:gd name="T28" fmla="*/ 26 w 113"/>
                  <a:gd name="T29" fmla="*/ 36 h 78"/>
                  <a:gd name="T30" fmla="*/ 31 w 113"/>
                  <a:gd name="T31" fmla="*/ 28 h 78"/>
                  <a:gd name="T32" fmla="*/ 36 w 113"/>
                  <a:gd name="T33" fmla="*/ 23 h 78"/>
                  <a:gd name="T34" fmla="*/ 93 w 113"/>
                  <a:gd name="T35" fmla="*/ 46 h 78"/>
                  <a:gd name="T36" fmla="*/ 133 w 113"/>
                  <a:gd name="T37" fmla="*/ 0 h 78"/>
                  <a:gd name="T38" fmla="*/ 172 w 113"/>
                  <a:gd name="T39" fmla="*/ 13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3"/>
                  <a:gd name="T61" fmla="*/ 0 h 78"/>
                  <a:gd name="T62" fmla="*/ 113 w 113"/>
                  <a:gd name="T63" fmla="*/ 78 h 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3" h="78">
                    <a:moveTo>
                      <a:pt x="105" y="8"/>
                    </a:moveTo>
                    <a:lnTo>
                      <a:pt x="113" y="25"/>
                    </a:lnTo>
                    <a:lnTo>
                      <a:pt x="70" y="78"/>
                    </a:lnTo>
                    <a:lnTo>
                      <a:pt x="33" y="65"/>
                    </a:lnTo>
                    <a:lnTo>
                      <a:pt x="35" y="62"/>
                    </a:lnTo>
                    <a:lnTo>
                      <a:pt x="25" y="59"/>
                    </a:lnTo>
                    <a:lnTo>
                      <a:pt x="17" y="55"/>
                    </a:lnTo>
                    <a:lnTo>
                      <a:pt x="8" y="52"/>
                    </a:lnTo>
                    <a:lnTo>
                      <a:pt x="0" y="49"/>
                    </a:lnTo>
                    <a:lnTo>
                      <a:pt x="1" y="44"/>
                    </a:lnTo>
                    <a:lnTo>
                      <a:pt x="5" y="40"/>
                    </a:lnTo>
                    <a:lnTo>
                      <a:pt x="6" y="35"/>
                    </a:lnTo>
                    <a:lnTo>
                      <a:pt x="9" y="30"/>
                    </a:lnTo>
                    <a:lnTo>
                      <a:pt x="12" y="25"/>
                    </a:lnTo>
                    <a:lnTo>
                      <a:pt x="16" y="22"/>
                    </a:lnTo>
                    <a:lnTo>
                      <a:pt x="19" y="17"/>
                    </a:lnTo>
                    <a:lnTo>
                      <a:pt x="22" y="14"/>
                    </a:lnTo>
                    <a:lnTo>
                      <a:pt x="57" y="28"/>
                    </a:lnTo>
                    <a:lnTo>
                      <a:pt x="81" y="0"/>
                    </a:lnTo>
                    <a:lnTo>
                      <a:pt x="105" y="8"/>
                    </a:lnTo>
                    <a:close/>
                  </a:path>
                </a:pathLst>
              </a:custGeom>
              <a:solidFill>
                <a:srgbClr val="AFBCED"/>
              </a:solidFill>
              <a:ln w="9525">
                <a:noFill/>
                <a:round/>
                <a:headEnd/>
                <a:tailEnd/>
              </a:ln>
            </p:spPr>
            <p:txBody>
              <a:bodyPr/>
              <a:lstStyle/>
              <a:p>
                <a:endParaRPr lang="en-US" sz="1725"/>
              </a:p>
            </p:txBody>
          </p:sp>
          <p:sp>
            <p:nvSpPr>
              <p:cNvPr id="5368" name="Freeform 676"/>
              <p:cNvSpPr>
                <a:spLocks/>
              </p:cNvSpPr>
              <p:nvPr/>
            </p:nvSpPr>
            <p:spPr bwMode="auto">
              <a:xfrm>
                <a:off x="2175" y="2824"/>
                <a:ext cx="157" cy="88"/>
              </a:xfrm>
              <a:custGeom>
                <a:avLst/>
                <a:gdLst>
                  <a:gd name="T0" fmla="*/ 96 w 96"/>
                  <a:gd name="T1" fmla="*/ 88 h 54"/>
                  <a:gd name="T2" fmla="*/ 0 w 96"/>
                  <a:gd name="T3" fmla="*/ 49 h 54"/>
                  <a:gd name="T4" fmla="*/ 5 w 96"/>
                  <a:gd name="T5" fmla="*/ 41 h 54"/>
                  <a:gd name="T6" fmla="*/ 11 w 96"/>
                  <a:gd name="T7" fmla="*/ 36 h 54"/>
                  <a:gd name="T8" fmla="*/ 16 w 96"/>
                  <a:gd name="T9" fmla="*/ 28 h 54"/>
                  <a:gd name="T10" fmla="*/ 21 w 96"/>
                  <a:gd name="T11" fmla="*/ 23 h 54"/>
                  <a:gd name="T12" fmla="*/ 79 w 96"/>
                  <a:gd name="T13" fmla="*/ 44 h 54"/>
                  <a:gd name="T14" fmla="*/ 118 w 96"/>
                  <a:gd name="T15" fmla="*/ 0 h 54"/>
                  <a:gd name="T16" fmla="*/ 157 w 96"/>
                  <a:gd name="T17" fmla="*/ 13 h 54"/>
                  <a:gd name="T18" fmla="*/ 96 w 96"/>
                  <a:gd name="T19" fmla="*/ 88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54"/>
                  <a:gd name="T32" fmla="*/ 96 w 96"/>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54">
                    <a:moveTo>
                      <a:pt x="59" y="54"/>
                    </a:moveTo>
                    <a:lnTo>
                      <a:pt x="0" y="30"/>
                    </a:lnTo>
                    <a:lnTo>
                      <a:pt x="3" y="25"/>
                    </a:lnTo>
                    <a:lnTo>
                      <a:pt x="7" y="22"/>
                    </a:lnTo>
                    <a:lnTo>
                      <a:pt x="10" y="17"/>
                    </a:lnTo>
                    <a:lnTo>
                      <a:pt x="13" y="14"/>
                    </a:lnTo>
                    <a:lnTo>
                      <a:pt x="48" y="27"/>
                    </a:lnTo>
                    <a:lnTo>
                      <a:pt x="72" y="0"/>
                    </a:lnTo>
                    <a:lnTo>
                      <a:pt x="96" y="8"/>
                    </a:lnTo>
                    <a:lnTo>
                      <a:pt x="59" y="54"/>
                    </a:lnTo>
                    <a:close/>
                  </a:path>
                </a:pathLst>
              </a:custGeom>
              <a:solidFill>
                <a:srgbClr val="D1D8F4"/>
              </a:solidFill>
              <a:ln w="9525">
                <a:noFill/>
                <a:round/>
                <a:headEnd/>
                <a:tailEnd/>
              </a:ln>
            </p:spPr>
            <p:txBody>
              <a:bodyPr/>
              <a:lstStyle/>
              <a:p>
                <a:endParaRPr lang="en-US" sz="1725"/>
              </a:p>
            </p:txBody>
          </p:sp>
          <p:sp>
            <p:nvSpPr>
              <p:cNvPr id="5369" name="Freeform 677"/>
              <p:cNvSpPr>
                <a:spLocks/>
              </p:cNvSpPr>
              <p:nvPr/>
            </p:nvSpPr>
            <p:spPr bwMode="auto">
              <a:xfrm>
                <a:off x="2558" y="2982"/>
                <a:ext cx="101" cy="94"/>
              </a:xfrm>
              <a:custGeom>
                <a:avLst/>
                <a:gdLst>
                  <a:gd name="T0" fmla="*/ 88 w 62"/>
                  <a:gd name="T1" fmla="*/ 15 h 57"/>
                  <a:gd name="T2" fmla="*/ 91 w 62"/>
                  <a:gd name="T3" fmla="*/ 26 h 57"/>
                  <a:gd name="T4" fmla="*/ 96 w 62"/>
                  <a:gd name="T5" fmla="*/ 33 h 57"/>
                  <a:gd name="T6" fmla="*/ 98 w 62"/>
                  <a:gd name="T7" fmla="*/ 41 h 57"/>
                  <a:gd name="T8" fmla="*/ 101 w 62"/>
                  <a:gd name="T9" fmla="*/ 49 h 57"/>
                  <a:gd name="T10" fmla="*/ 93 w 62"/>
                  <a:gd name="T11" fmla="*/ 59 h 57"/>
                  <a:gd name="T12" fmla="*/ 85 w 62"/>
                  <a:gd name="T13" fmla="*/ 71 h 57"/>
                  <a:gd name="T14" fmla="*/ 78 w 62"/>
                  <a:gd name="T15" fmla="*/ 84 h 57"/>
                  <a:gd name="T16" fmla="*/ 70 w 62"/>
                  <a:gd name="T17" fmla="*/ 94 h 57"/>
                  <a:gd name="T18" fmla="*/ 52 w 62"/>
                  <a:gd name="T19" fmla="*/ 86 h 57"/>
                  <a:gd name="T20" fmla="*/ 34 w 62"/>
                  <a:gd name="T21" fmla="*/ 78 h 57"/>
                  <a:gd name="T22" fmla="*/ 16 w 62"/>
                  <a:gd name="T23" fmla="*/ 73 h 57"/>
                  <a:gd name="T24" fmla="*/ 0 w 62"/>
                  <a:gd name="T25" fmla="*/ 64 h 57"/>
                  <a:gd name="T26" fmla="*/ 5 w 62"/>
                  <a:gd name="T27" fmla="*/ 54 h 57"/>
                  <a:gd name="T28" fmla="*/ 10 w 62"/>
                  <a:gd name="T29" fmla="*/ 45 h 57"/>
                  <a:gd name="T30" fmla="*/ 16 w 62"/>
                  <a:gd name="T31" fmla="*/ 36 h 57"/>
                  <a:gd name="T32" fmla="*/ 21 w 62"/>
                  <a:gd name="T33" fmla="*/ 26 h 57"/>
                  <a:gd name="T34" fmla="*/ 26 w 62"/>
                  <a:gd name="T35" fmla="*/ 20 h 57"/>
                  <a:gd name="T36" fmla="*/ 34 w 62"/>
                  <a:gd name="T37" fmla="*/ 13 h 57"/>
                  <a:gd name="T38" fmla="*/ 39 w 62"/>
                  <a:gd name="T39" fmla="*/ 5 h 57"/>
                  <a:gd name="T40" fmla="*/ 44 w 62"/>
                  <a:gd name="T41" fmla="*/ 0 h 57"/>
                  <a:gd name="T42" fmla="*/ 54 w 62"/>
                  <a:gd name="T43" fmla="*/ 2 h 57"/>
                  <a:gd name="T44" fmla="*/ 67 w 62"/>
                  <a:gd name="T45" fmla="*/ 8 h 57"/>
                  <a:gd name="T46" fmla="*/ 78 w 62"/>
                  <a:gd name="T47" fmla="*/ 10 h 57"/>
                  <a:gd name="T48" fmla="*/ 88 w 62"/>
                  <a:gd name="T49" fmla="*/ 15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4" y="9"/>
                    </a:moveTo>
                    <a:lnTo>
                      <a:pt x="56" y="16"/>
                    </a:lnTo>
                    <a:lnTo>
                      <a:pt x="59" y="20"/>
                    </a:lnTo>
                    <a:lnTo>
                      <a:pt x="60" y="25"/>
                    </a:lnTo>
                    <a:lnTo>
                      <a:pt x="62" y="30"/>
                    </a:lnTo>
                    <a:lnTo>
                      <a:pt x="57" y="36"/>
                    </a:lnTo>
                    <a:lnTo>
                      <a:pt x="52" y="43"/>
                    </a:lnTo>
                    <a:lnTo>
                      <a:pt x="48" y="51"/>
                    </a:lnTo>
                    <a:lnTo>
                      <a:pt x="43" y="57"/>
                    </a:lnTo>
                    <a:lnTo>
                      <a:pt x="32" y="52"/>
                    </a:lnTo>
                    <a:lnTo>
                      <a:pt x="21" y="47"/>
                    </a:lnTo>
                    <a:lnTo>
                      <a:pt x="10" y="44"/>
                    </a:lnTo>
                    <a:lnTo>
                      <a:pt x="0" y="39"/>
                    </a:lnTo>
                    <a:lnTo>
                      <a:pt x="3" y="33"/>
                    </a:lnTo>
                    <a:lnTo>
                      <a:pt x="6" y="27"/>
                    </a:lnTo>
                    <a:lnTo>
                      <a:pt x="10" y="22"/>
                    </a:lnTo>
                    <a:lnTo>
                      <a:pt x="13" y="16"/>
                    </a:lnTo>
                    <a:lnTo>
                      <a:pt x="16" y="12"/>
                    </a:lnTo>
                    <a:lnTo>
                      <a:pt x="21" y="8"/>
                    </a:lnTo>
                    <a:lnTo>
                      <a:pt x="24" y="3"/>
                    </a:lnTo>
                    <a:lnTo>
                      <a:pt x="27" y="0"/>
                    </a:lnTo>
                    <a:lnTo>
                      <a:pt x="33" y="1"/>
                    </a:lnTo>
                    <a:lnTo>
                      <a:pt x="41" y="5"/>
                    </a:lnTo>
                    <a:lnTo>
                      <a:pt x="48" y="6"/>
                    </a:lnTo>
                    <a:lnTo>
                      <a:pt x="54" y="9"/>
                    </a:lnTo>
                    <a:close/>
                  </a:path>
                </a:pathLst>
              </a:custGeom>
              <a:solidFill>
                <a:srgbClr val="000000"/>
              </a:solidFill>
              <a:ln w="9525">
                <a:noFill/>
                <a:round/>
                <a:headEnd/>
                <a:tailEnd/>
              </a:ln>
            </p:spPr>
            <p:txBody>
              <a:bodyPr/>
              <a:lstStyle/>
              <a:p>
                <a:endParaRPr lang="en-US" sz="1725"/>
              </a:p>
            </p:txBody>
          </p:sp>
          <p:sp>
            <p:nvSpPr>
              <p:cNvPr id="5370" name="Freeform 678"/>
              <p:cNvSpPr>
                <a:spLocks/>
              </p:cNvSpPr>
              <p:nvPr/>
            </p:nvSpPr>
            <p:spPr bwMode="auto">
              <a:xfrm>
                <a:off x="2566" y="2991"/>
                <a:ext cx="88" cy="76"/>
              </a:xfrm>
              <a:custGeom>
                <a:avLst/>
                <a:gdLst>
                  <a:gd name="T0" fmla="*/ 77 w 54"/>
                  <a:gd name="T1" fmla="*/ 11 h 47"/>
                  <a:gd name="T2" fmla="*/ 80 w 54"/>
                  <a:gd name="T3" fmla="*/ 19 h 47"/>
                  <a:gd name="T4" fmla="*/ 83 w 54"/>
                  <a:gd name="T5" fmla="*/ 27 h 47"/>
                  <a:gd name="T6" fmla="*/ 85 w 54"/>
                  <a:gd name="T7" fmla="*/ 36 h 47"/>
                  <a:gd name="T8" fmla="*/ 88 w 54"/>
                  <a:gd name="T9" fmla="*/ 40 h 47"/>
                  <a:gd name="T10" fmla="*/ 80 w 54"/>
                  <a:gd name="T11" fmla="*/ 50 h 47"/>
                  <a:gd name="T12" fmla="*/ 72 w 54"/>
                  <a:gd name="T13" fmla="*/ 58 h 47"/>
                  <a:gd name="T14" fmla="*/ 64 w 54"/>
                  <a:gd name="T15" fmla="*/ 66 h 47"/>
                  <a:gd name="T16" fmla="*/ 59 w 54"/>
                  <a:gd name="T17" fmla="*/ 76 h 47"/>
                  <a:gd name="T18" fmla="*/ 44 w 54"/>
                  <a:gd name="T19" fmla="*/ 71 h 47"/>
                  <a:gd name="T20" fmla="*/ 31 w 54"/>
                  <a:gd name="T21" fmla="*/ 63 h 47"/>
                  <a:gd name="T22" fmla="*/ 15 w 54"/>
                  <a:gd name="T23" fmla="*/ 58 h 47"/>
                  <a:gd name="T24" fmla="*/ 0 w 54"/>
                  <a:gd name="T25" fmla="*/ 53 h 47"/>
                  <a:gd name="T26" fmla="*/ 5 w 54"/>
                  <a:gd name="T27" fmla="*/ 45 h 47"/>
                  <a:gd name="T28" fmla="*/ 10 w 54"/>
                  <a:gd name="T29" fmla="*/ 37 h 47"/>
                  <a:gd name="T30" fmla="*/ 13 w 54"/>
                  <a:gd name="T31" fmla="*/ 31 h 47"/>
                  <a:gd name="T32" fmla="*/ 18 w 54"/>
                  <a:gd name="T33" fmla="*/ 23 h 47"/>
                  <a:gd name="T34" fmla="*/ 23 w 54"/>
                  <a:gd name="T35" fmla="*/ 18 h 47"/>
                  <a:gd name="T36" fmla="*/ 28 w 54"/>
                  <a:gd name="T37" fmla="*/ 10 h 47"/>
                  <a:gd name="T38" fmla="*/ 31 w 54"/>
                  <a:gd name="T39" fmla="*/ 5 h 47"/>
                  <a:gd name="T40" fmla="*/ 36 w 54"/>
                  <a:gd name="T41" fmla="*/ 0 h 47"/>
                  <a:gd name="T42" fmla="*/ 46 w 54"/>
                  <a:gd name="T43" fmla="*/ 2 h 47"/>
                  <a:gd name="T44" fmla="*/ 57 w 54"/>
                  <a:gd name="T45" fmla="*/ 5 h 47"/>
                  <a:gd name="T46" fmla="*/ 67 w 54"/>
                  <a:gd name="T47" fmla="*/ 10 h 47"/>
                  <a:gd name="T48" fmla="*/ 77 w 54"/>
                  <a:gd name="T49" fmla="*/ 11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47"/>
                  <a:gd name="T77" fmla="*/ 54 w 54"/>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47">
                    <a:moveTo>
                      <a:pt x="47" y="7"/>
                    </a:moveTo>
                    <a:lnTo>
                      <a:pt x="49" y="12"/>
                    </a:lnTo>
                    <a:lnTo>
                      <a:pt x="51" y="17"/>
                    </a:lnTo>
                    <a:lnTo>
                      <a:pt x="52" y="22"/>
                    </a:lnTo>
                    <a:lnTo>
                      <a:pt x="54" y="25"/>
                    </a:lnTo>
                    <a:lnTo>
                      <a:pt x="49" y="31"/>
                    </a:lnTo>
                    <a:lnTo>
                      <a:pt x="44" y="36"/>
                    </a:lnTo>
                    <a:lnTo>
                      <a:pt x="39" y="41"/>
                    </a:lnTo>
                    <a:lnTo>
                      <a:pt x="36" y="47"/>
                    </a:lnTo>
                    <a:lnTo>
                      <a:pt x="27" y="44"/>
                    </a:lnTo>
                    <a:lnTo>
                      <a:pt x="19" y="39"/>
                    </a:lnTo>
                    <a:lnTo>
                      <a:pt x="9" y="36"/>
                    </a:lnTo>
                    <a:lnTo>
                      <a:pt x="0" y="33"/>
                    </a:lnTo>
                    <a:lnTo>
                      <a:pt x="3" y="28"/>
                    </a:lnTo>
                    <a:lnTo>
                      <a:pt x="6" y="23"/>
                    </a:lnTo>
                    <a:lnTo>
                      <a:pt x="8" y="19"/>
                    </a:lnTo>
                    <a:lnTo>
                      <a:pt x="11" y="14"/>
                    </a:lnTo>
                    <a:lnTo>
                      <a:pt x="14" y="11"/>
                    </a:lnTo>
                    <a:lnTo>
                      <a:pt x="17" y="6"/>
                    </a:lnTo>
                    <a:lnTo>
                      <a:pt x="19" y="3"/>
                    </a:lnTo>
                    <a:lnTo>
                      <a:pt x="22" y="0"/>
                    </a:lnTo>
                    <a:lnTo>
                      <a:pt x="28" y="1"/>
                    </a:lnTo>
                    <a:lnTo>
                      <a:pt x="35" y="3"/>
                    </a:lnTo>
                    <a:lnTo>
                      <a:pt x="41" y="6"/>
                    </a:lnTo>
                    <a:lnTo>
                      <a:pt x="47" y="7"/>
                    </a:lnTo>
                    <a:close/>
                  </a:path>
                </a:pathLst>
              </a:custGeom>
              <a:solidFill>
                <a:srgbClr val="AFBCED"/>
              </a:solidFill>
              <a:ln w="9525">
                <a:noFill/>
                <a:round/>
                <a:headEnd/>
                <a:tailEnd/>
              </a:ln>
            </p:spPr>
            <p:txBody>
              <a:bodyPr/>
              <a:lstStyle/>
              <a:p>
                <a:endParaRPr lang="en-US" sz="1725"/>
              </a:p>
            </p:txBody>
          </p:sp>
          <p:sp>
            <p:nvSpPr>
              <p:cNvPr id="5371" name="Freeform 679"/>
              <p:cNvSpPr>
                <a:spLocks/>
              </p:cNvSpPr>
              <p:nvPr/>
            </p:nvSpPr>
            <p:spPr bwMode="auto">
              <a:xfrm>
                <a:off x="2623" y="3002"/>
                <a:ext cx="31" cy="65"/>
              </a:xfrm>
              <a:custGeom>
                <a:avLst/>
                <a:gdLst>
                  <a:gd name="T0" fmla="*/ 0 w 19"/>
                  <a:gd name="T1" fmla="*/ 24 h 40"/>
                  <a:gd name="T2" fmla="*/ 0 w 19"/>
                  <a:gd name="T3" fmla="*/ 34 h 40"/>
                  <a:gd name="T4" fmla="*/ 2 w 19"/>
                  <a:gd name="T5" fmla="*/ 44 h 40"/>
                  <a:gd name="T6" fmla="*/ 2 w 19"/>
                  <a:gd name="T7" fmla="*/ 55 h 40"/>
                  <a:gd name="T8" fmla="*/ 2 w 19"/>
                  <a:gd name="T9" fmla="*/ 65 h 40"/>
                  <a:gd name="T10" fmla="*/ 7 w 19"/>
                  <a:gd name="T11" fmla="*/ 55 h 40"/>
                  <a:gd name="T12" fmla="*/ 15 w 19"/>
                  <a:gd name="T13" fmla="*/ 47 h 40"/>
                  <a:gd name="T14" fmla="*/ 23 w 19"/>
                  <a:gd name="T15" fmla="*/ 39 h 40"/>
                  <a:gd name="T16" fmla="*/ 31 w 19"/>
                  <a:gd name="T17" fmla="*/ 29 h 40"/>
                  <a:gd name="T18" fmla="*/ 28 w 19"/>
                  <a:gd name="T19" fmla="*/ 24 h 40"/>
                  <a:gd name="T20" fmla="*/ 26 w 19"/>
                  <a:gd name="T21" fmla="*/ 16 h 40"/>
                  <a:gd name="T22" fmla="*/ 23 w 19"/>
                  <a:gd name="T23" fmla="*/ 8 h 40"/>
                  <a:gd name="T24" fmla="*/ 20 w 19"/>
                  <a:gd name="T25" fmla="*/ 0 h 40"/>
                  <a:gd name="T26" fmla="*/ 15 w 19"/>
                  <a:gd name="T27" fmla="*/ 7 h 40"/>
                  <a:gd name="T28" fmla="*/ 10 w 19"/>
                  <a:gd name="T29" fmla="*/ 11 h 40"/>
                  <a:gd name="T30" fmla="*/ 5 w 19"/>
                  <a:gd name="T31" fmla="*/ 19 h 40"/>
                  <a:gd name="T32" fmla="*/ 0 w 19"/>
                  <a:gd name="T33" fmla="*/ 24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40"/>
                  <a:gd name="T53" fmla="*/ 19 w 1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40">
                    <a:moveTo>
                      <a:pt x="0" y="15"/>
                    </a:moveTo>
                    <a:lnTo>
                      <a:pt x="0" y="21"/>
                    </a:lnTo>
                    <a:lnTo>
                      <a:pt x="1" y="27"/>
                    </a:lnTo>
                    <a:lnTo>
                      <a:pt x="1" y="34"/>
                    </a:lnTo>
                    <a:lnTo>
                      <a:pt x="1" y="40"/>
                    </a:lnTo>
                    <a:lnTo>
                      <a:pt x="4" y="34"/>
                    </a:lnTo>
                    <a:lnTo>
                      <a:pt x="9" y="29"/>
                    </a:lnTo>
                    <a:lnTo>
                      <a:pt x="14" y="24"/>
                    </a:lnTo>
                    <a:lnTo>
                      <a:pt x="19" y="18"/>
                    </a:lnTo>
                    <a:lnTo>
                      <a:pt x="17" y="15"/>
                    </a:lnTo>
                    <a:lnTo>
                      <a:pt x="16" y="10"/>
                    </a:lnTo>
                    <a:lnTo>
                      <a:pt x="14" y="5"/>
                    </a:lnTo>
                    <a:lnTo>
                      <a:pt x="12" y="0"/>
                    </a:lnTo>
                    <a:lnTo>
                      <a:pt x="9" y="4"/>
                    </a:lnTo>
                    <a:lnTo>
                      <a:pt x="6" y="7"/>
                    </a:lnTo>
                    <a:lnTo>
                      <a:pt x="3" y="12"/>
                    </a:lnTo>
                    <a:lnTo>
                      <a:pt x="0" y="15"/>
                    </a:lnTo>
                    <a:close/>
                  </a:path>
                </a:pathLst>
              </a:custGeom>
              <a:solidFill>
                <a:srgbClr val="7AAAEA"/>
              </a:solidFill>
              <a:ln w="9525">
                <a:noFill/>
                <a:round/>
                <a:headEnd/>
                <a:tailEnd/>
              </a:ln>
            </p:spPr>
            <p:txBody>
              <a:bodyPr/>
              <a:lstStyle/>
              <a:p>
                <a:endParaRPr lang="en-US" sz="1725"/>
              </a:p>
            </p:txBody>
          </p:sp>
          <p:sp>
            <p:nvSpPr>
              <p:cNvPr id="5372" name="Freeform 680"/>
              <p:cNvSpPr>
                <a:spLocks/>
              </p:cNvSpPr>
              <p:nvPr/>
            </p:nvSpPr>
            <p:spPr bwMode="auto">
              <a:xfrm>
                <a:off x="2584" y="2987"/>
                <a:ext cx="59" cy="41"/>
              </a:xfrm>
              <a:custGeom>
                <a:avLst/>
                <a:gdLst>
                  <a:gd name="T0" fmla="*/ 59 w 36"/>
                  <a:gd name="T1" fmla="*/ 15 h 25"/>
                  <a:gd name="T2" fmla="*/ 54 w 36"/>
                  <a:gd name="T3" fmla="*/ 21 h 25"/>
                  <a:gd name="T4" fmla="*/ 49 w 36"/>
                  <a:gd name="T5" fmla="*/ 28 h 25"/>
                  <a:gd name="T6" fmla="*/ 44 w 36"/>
                  <a:gd name="T7" fmla="*/ 36 h 25"/>
                  <a:gd name="T8" fmla="*/ 39 w 36"/>
                  <a:gd name="T9" fmla="*/ 41 h 25"/>
                  <a:gd name="T10" fmla="*/ 28 w 36"/>
                  <a:gd name="T11" fmla="*/ 36 h 25"/>
                  <a:gd name="T12" fmla="*/ 21 w 36"/>
                  <a:gd name="T13" fmla="*/ 34 h 25"/>
                  <a:gd name="T14" fmla="*/ 10 w 36"/>
                  <a:gd name="T15" fmla="*/ 28 h 25"/>
                  <a:gd name="T16" fmla="*/ 0 w 36"/>
                  <a:gd name="T17" fmla="*/ 26 h 25"/>
                  <a:gd name="T18" fmla="*/ 5 w 36"/>
                  <a:gd name="T19" fmla="*/ 21 h 25"/>
                  <a:gd name="T20" fmla="*/ 10 w 36"/>
                  <a:gd name="T21" fmla="*/ 13 h 25"/>
                  <a:gd name="T22" fmla="*/ 13 w 36"/>
                  <a:gd name="T23" fmla="*/ 8 h 25"/>
                  <a:gd name="T24" fmla="*/ 18 w 36"/>
                  <a:gd name="T25" fmla="*/ 0 h 25"/>
                  <a:gd name="T26" fmla="*/ 28 w 36"/>
                  <a:gd name="T27" fmla="*/ 3 h 25"/>
                  <a:gd name="T28" fmla="*/ 39 w 36"/>
                  <a:gd name="T29" fmla="*/ 8 h 25"/>
                  <a:gd name="T30" fmla="*/ 49 w 36"/>
                  <a:gd name="T31" fmla="*/ 10 h 25"/>
                  <a:gd name="T32" fmla="*/ 59 w 36"/>
                  <a:gd name="T33" fmla="*/ 1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5"/>
                  <a:gd name="T53" fmla="*/ 36 w 36"/>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5">
                    <a:moveTo>
                      <a:pt x="36" y="9"/>
                    </a:moveTo>
                    <a:lnTo>
                      <a:pt x="33" y="13"/>
                    </a:lnTo>
                    <a:lnTo>
                      <a:pt x="30" y="17"/>
                    </a:lnTo>
                    <a:lnTo>
                      <a:pt x="27" y="22"/>
                    </a:lnTo>
                    <a:lnTo>
                      <a:pt x="24" y="25"/>
                    </a:lnTo>
                    <a:lnTo>
                      <a:pt x="17" y="22"/>
                    </a:lnTo>
                    <a:lnTo>
                      <a:pt x="13" y="21"/>
                    </a:lnTo>
                    <a:lnTo>
                      <a:pt x="6" y="17"/>
                    </a:lnTo>
                    <a:lnTo>
                      <a:pt x="0" y="16"/>
                    </a:lnTo>
                    <a:lnTo>
                      <a:pt x="3" y="13"/>
                    </a:lnTo>
                    <a:lnTo>
                      <a:pt x="6" y="8"/>
                    </a:lnTo>
                    <a:lnTo>
                      <a:pt x="8" y="5"/>
                    </a:lnTo>
                    <a:lnTo>
                      <a:pt x="11" y="0"/>
                    </a:lnTo>
                    <a:lnTo>
                      <a:pt x="17" y="2"/>
                    </a:lnTo>
                    <a:lnTo>
                      <a:pt x="24" y="5"/>
                    </a:lnTo>
                    <a:lnTo>
                      <a:pt x="30" y="6"/>
                    </a:lnTo>
                    <a:lnTo>
                      <a:pt x="36" y="9"/>
                    </a:lnTo>
                    <a:close/>
                  </a:path>
                </a:pathLst>
              </a:custGeom>
              <a:solidFill>
                <a:srgbClr val="D1D8F4"/>
              </a:solidFill>
              <a:ln w="9525">
                <a:noFill/>
                <a:round/>
                <a:headEnd/>
                <a:tailEnd/>
              </a:ln>
            </p:spPr>
            <p:txBody>
              <a:bodyPr/>
              <a:lstStyle/>
              <a:p>
                <a:endParaRPr lang="en-US" sz="1725"/>
              </a:p>
            </p:txBody>
          </p:sp>
          <p:sp>
            <p:nvSpPr>
              <p:cNvPr id="5373" name="Freeform 681"/>
              <p:cNvSpPr>
                <a:spLocks/>
              </p:cNvSpPr>
              <p:nvPr/>
            </p:nvSpPr>
            <p:spPr bwMode="auto">
              <a:xfrm>
                <a:off x="2625" y="3005"/>
                <a:ext cx="101" cy="93"/>
              </a:xfrm>
              <a:custGeom>
                <a:avLst/>
                <a:gdLst>
                  <a:gd name="T0" fmla="*/ 88 w 62"/>
                  <a:gd name="T1" fmla="*/ 16 h 57"/>
                  <a:gd name="T2" fmla="*/ 91 w 62"/>
                  <a:gd name="T3" fmla="*/ 26 h 57"/>
                  <a:gd name="T4" fmla="*/ 96 w 62"/>
                  <a:gd name="T5" fmla="*/ 34 h 57"/>
                  <a:gd name="T6" fmla="*/ 99 w 62"/>
                  <a:gd name="T7" fmla="*/ 41 h 57"/>
                  <a:gd name="T8" fmla="*/ 101 w 62"/>
                  <a:gd name="T9" fmla="*/ 49 h 57"/>
                  <a:gd name="T10" fmla="*/ 94 w 62"/>
                  <a:gd name="T11" fmla="*/ 60 h 57"/>
                  <a:gd name="T12" fmla="*/ 86 w 62"/>
                  <a:gd name="T13" fmla="*/ 70 h 57"/>
                  <a:gd name="T14" fmla="*/ 75 w 62"/>
                  <a:gd name="T15" fmla="*/ 83 h 57"/>
                  <a:gd name="T16" fmla="*/ 68 w 62"/>
                  <a:gd name="T17" fmla="*/ 93 h 57"/>
                  <a:gd name="T18" fmla="*/ 52 w 62"/>
                  <a:gd name="T19" fmla="*/ 85 h 57"/>
                  <a:gd name="T20" fmla="*/ 34 w 62"/>
                  <a:gd name="T21" fmla="*/ 80 h 57"/>
                  <a:gd name="T22" fmla="*/ 16 w 62"/>
                  <a:gd name="T23" fmla="*/ 73 h 57"/>
                  <a:gd name="T24" fmla="*/ 0 w 62"/>
                  <a:gd name="T25" fmla="*/ 67 h 57"/>
                  <a:gd name="T26" fmla="*/ 5 w 62"/>
                  <a:gd name="T27" fmla="*/ 57 h 57"/>
                  <a:gd name="T28" fmla="*/ 11 w 62"/>
                  <a:gd name="T29" fmla="*/ 47 h 57"/>
                  <a:gd name="T30" fmla="*/ 16 w 62"/>
                  <a:gd name="T31" fmla="*/ 39 h 57"/>
                  <a:gd name="T32" fmla="*/ 21 w 62"/>
                  <a:gd name="T33" fmla="*/ 29 h 57"/>
                  <a:gd name="T34" fmla="*/ 26 w 62"/>
                  <a:gd name="T35" fmla="*/ 21 h 57"/>
                  <a:gd name="T36" fmla="*/ 34 w 62"/>
                  <a:gd name="T37" fmla="*/ 13 h 57"/>
                  <a:gd name="T38" fmla="*/ 39 w 62"/>
                  <a:gd name="T39" fmla="*/ 5 h 57"/>
                  <a:gd name="T40" fmla="*/ 44 w 62"/>
                  <a:gd name="T41" fmla="*/ 0 h 57"/>
                  <a:gd name="T42" fmla="*/ 55 w 62"/>
                  <a:gd name="T43" fmla="*/ 3 h 57"/>
                  <a:gd name="T44" fmla="*/ 68 w 62"/>
                  <a:gd name="T45" fmla="*/ 8 h 57"/>
                  <a:gd name="T46" fmla="*/ 78 w 62"/>
                  <a:gd name="T47" fmla="*/ 10 h 57"/>
                  <a:gd name="T48" fmla="*/ 88 w 62"/>
                  <a:gd name="T49" fmla="*/ 16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4" y="10"/>
                    </a:moveTo>
                    <a:lnTo>
                      <a:pt x="56" y="16"/>
                    </a:lnTo>
                    <a:lnTo>
                      <a:pt x="59" y="21"/>
                    </a:lnTo>
                    <a:lnTo>
                      <a:pt x="61" y="25"/>
                    </a:lnTo>
                    <a:lnTo>
                      <a:pt x="62" y="30"/>
                    </a:lnTo>
                    <a:lnTo>
                      <a:pt x="58" y="37"/>
                    </a:lnTo>
                    <a:lnTo>
                      <a:pt x="53" y="43"/>
                    </a:lnTo>
                    <a:lnTo>
                      <a:pt x="46" y="51"/>
                    </a:lnTo>
                    <a:lnTo>
                      <a:pt x="42" y="57"/>
                    </a:lnTo>
                    <a:lnTo>
                      <a:pt x="32" y="52"/>
                    </a:lnTo>
                    <a:lnTo>
                      <a:pt x="21" y="49"/>
                    </a:lnTo>
                    <a:lnTo>
                      <a:pt x="10" y="45"/>
                    </a:lnTo>
                    <a:lnTo>
                      <a:pt x="0" y="41"/>
                    </a:lnTo>
                    <a:lnTo>
                      <a:pt x="3" y="35"/>
                    </a:lnTo>
                    <a:lnTo>
                      <a:pt x="7" y="29"/>
                    </a:lnTo>
                    <a:lnTo>
                      <a:pt x="10" y="24"/>
                    </a:lnTo>
                    <a:lnTo>
                      <a:pt x="13" y="18"/>
                    </a:lnTo>
                    <a:lnTo>
                      <a:pt x="16" y="13"/>
                    </a:lnTo>
                    <a:lnTo>
                      <a:pt x="21" y="8"/>
                    </a:lnTo>
                    <a:lnTo>
                      <a:pt x="24" y="3"/>
                    </a:lnTo>
                    <a:lnTo>
                      <a:pt x="27" y="0"/>
                    </a:lnTo>
                    <a:lnTo>
                      <a:pt x="34" y="2"/>
                    </a:lnTo>
                    <a:lnTo>
                      <a:pt x="42" y="5"/>
                    </a:lnTo>
                    <a:lnTo>
                      <a:pt x="48" y="6"/>
                    </a:lnTo>
                    <a:lnTo>
                      <a:pt x="54" y="10"/>
                    </a:lnTo>
                    <a:close/>
                  </a:path>
                </a:pathLst>
              </a:custGeom>
              <a:solidFill>
                <a:srgbClr val="000000"/>
              </a:solidFill>
              <a:ln w="9525">
                <a:noFill/>
                <a:round/>
                <a:headEnd/>
                <a:tailEnd/>
              </a:ln>
            </p:spPr>
            <p:txBody>
              <a:bodyPr/>
              <a:lstStyle/>
              <a:p>
                <a:endParaRPr lang="en-US" sz="1725"/>
              </a:p>
            </p:txBody>
          </p:sp>
          <p:sp>
            <p:nvSpPr>
              <p:cNvPr id="5374" name="Freeform 682"/>
              <p:cNvSpPr>
                <a:spLocks/>
              </p:cNvSpPr>
              <p:nvPr/>
            </p:nvSpPr>
            <p:spPr bwMode="auto">
              <a:xfrm>
                <a:off x="2633" y="3013"/>
                <a:ext cx="88" cy="77"/>
              </a:xfrm>
              <a:custGeom>
                <a:avLst/>
                <a:gdLst>
                  <a:gd name="T0" fmla="*/ 78 w 54"/>
                  <a:gd name="T1" fmla="*/ 13 h 47"/>
                  <a:gd name="T2" fmla="*/ 80 w 54"/>
                  <a:gd name="T3" fmla="*/ 21 h 47"/>
                  <a:gd name="T4" fmla="*/ 83 w 54"/>
                  <a:gd name="T5" fmla="*/ 28 h 47"/>
                  <a:gd name="T6" fmla="*/ 86 w 54"/>
                  <a:gd name="T7" fmla="*/ 36 h 47"/>
                  <a:gd name="T8" fmla="*/ 88 w 54"/>
                  <a:gd name="T9" fmla="*/ 41 h 47"/>
                  <a:gd name="T10" fmla="*/ 80 w 54"/>
                  <a:gd name="T11" fmla="*/ 52 h 47"/>
                  <a:gd name="T12" fmla="*/ 75 w 54"/>
                  <a:gd name="T13" fmla="*/ 59 h 47"/>
                  <a:gd name="T14" fmla="*/ 67 w 54"/>
                  <a:gd name="T15" fmla="*/ 67 h 47"/>
                  <a:gd name="T16" fmla="*/ 60 w 54"/>
                  <a:gd name="T17" fmla="*/ 77 h 47"/>
                  <a:gd name="T18" fmla="*/ 44 w 54"/>
                  <a:gd name="T19" fmla="*/ 72 h 47"/>
                  <a:gd name="T20" fmla="*/ 31 w 54"/>
                  <a:gd name="T21" fmla="*/ 66 h 47"/>
                  <a:gd name="T22" fmla="*/ 16 w 54"/>
                  <a:gd name="T23" fmla="*/ 59 h 47"/>
                  <a:gd name="T24" fmla="*/ 0 w 54"/>
                  <a:gd name="T25" fmla="*/ 54 h 47"/>
                  <a:gd name="T26" fmla="*/ 5 w 54"/>
                  <a:gd name="T27" fmla="*/ 46 h 47"/>
                  <a:gd name="T28" fmla="*/ 10 w 54"/>
                  <a:gd name="T29" fmla="*/ 39 h 47"/>
                  <a:gd name="T30" fmla="*/ 13 w 54"/>
                  <a:gd name="T31" fmla="*/ 31 h 47"/>
                  <a:gd name="T32" fmla="*/ 18 w 54"/>
                  <a:gd name="T33" fmla="*/ 23 h 47"/>
                  <a:gd name="T34" fmla="*/ 23 w 54"/>
                  <a:gd name="T35" fmla="*/ 18 h 47"/>
                  <a:gd name="T36" fmla="*/ 29 w 54"/>
                  <a:gd name="T37" fmla="*/ 10 h 47"/>
                  <a:gd name="T38" fmla="*/ 31 w 54"/>
                  <a:gd name="T39" fmla="*/ 5 h 47"/>
                  <a:gd name="T40" fmla="*/ 36 w 54"/>
                  <a:gd name="T41" fmla="*/ 0 h 47"/>
                  <a:gd name="T42" fmla="*/ 47 w 54"/>
                  <a:gd name="T43" fmla="*/ 2 h 47"/>
                  <a:gd name="T44" fmla="*/ 57 w 54"/>
                  <a:gd name="T45" fmla="*/ 5 h 47"/>
                  <a:gd name="T46" fmla="*/ 67 w 54"/>
                  <a:gd name="T47" fmla="*/ 10 h 47"/>
                  <a:gd name="T48" fmla="*/ 78 w 54"/>
                  <a:gd name="T49" fmla="*/ 13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47"/>
                  <a:gd name="T77" fmla="*/ 54 w 54"/>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47">
                    <a:moveTo>
                      <a:pt x="48" y="8"/>
                    </a:moveTo>
                    <a:lnTo>
                      <a:pt x="49" y="13"/>
                    </a:lnTo>
                    <a:lnTo>
                      <a:pt x="51" y="17"/>
                    </a:lnTo>
                    <a:lnTo>
                      <a:pt x="53" y="22"/>
                    </a:lnTo>
                    <a:lnTo>
                      <a:pt x="54" y="25"/>
                    </a:lnTo>
                    <a:lnTo>
                      <a:pt x="49" y="32"/>
                    </a:lnTo>
                    <a:lnTo>
                      <a:pt x="46" y="36"/>
                    </a:lnTo>
                    <a:lnTo>
                      <a:pt x="41" y="41"/>
                    </a:lnTo>
                    <a:lnTo>
                      <a:pt x="37" y="47"/>
                    </a:lnTo>
                    <a:lnTo>
                      <a:pt x="27" y="44"/>
                    </a:lnTo>
                    <a:lnTo>
                      <a:pt x="19" y="40"/>
                    </a:lnTo>
                    <a:lnTo>
                      <a:pt x="10" y="36"/>
                    </a:lnTo>
                    <a:lnTo>
                      <a:pt x="0" y="33"/>
                    </a:lnTo>
                    <a:lnTo>
                      <a:pt x="3" y="28"/>
                    </a:lnTo>
                    <a:lnTo>
                      <a:pt x="6" y="24"/>
                    </a:lnTo>
                    <a:lnTo>
                      <a:pt x="8" y="19"/>
                    </a:lnTo>
                    <a:lnTo>
                      <a:pt x="11" y="14"/>
                    </a:lnTo>
                    <a:lnTo>
                      <a:pt x="14" y="11"/>
                    </a:lnTo>
                    <a:lnTo>
                      <a:pt x="18" y="6"/>
                    </a:lnTo>
                    <a:lnTo>
                      <a:pt x="19" y="3"/>
                    </a:lnTo>
                    <a:lnTo>
                      <a:pt x="22" y="0"/>
                    </a:lnTo>
                    <a:lnTo>
                      <a:pt x="29" y="1"/>
                    </a:lnTo>
                    <a:lnTo>
                      <a:pt x="35" y="3"/>
                    </a:lnTo>
                    <a:lnTo>
                      <a:pt x="41" y="6"/>
                    </a:lnTo>
                    <a:lnTo>
                      <a:pt x="48" y="8"/>
                    </a:lnTo>
                    <a:close/>
                  </a:path>
                </a:pathLst>
              </a:custGeom>
              <a:solidFill>
                <a:srgbClr val="AFBCED"/>
              </a:solidFill>
              <a:ln w="9525">
                <a:noFill/>
                <a:round/>
                <a:headEnd/>
                <a:tailEnd/>
              </a:ln>
            </p:spPr>
            <p:txBody>
              <a:bodyPr/>
              <a:lstStyle/>
              <a:p>
                <a:endParaRPr lang="en-US" sz="1725"/>
              </a:p>
            </p:txBody>
          </p:sp>
          <p:sp>
            <p:nvSpPr>
              <p:cNvPr id="5375" name="Freeform 683"/>
              <p:cNvSpPr>
                <a:spLocks/>
              </p:cNvSpPr>
              <p:nvPr/>
            </p:nvSpPr>
            <p:spPr bwMode="auto">
              <a:xfrm>
                <a:off x="2690" y="3027"/>
                <a:ext cx="31" cy="63"/>
              </a:xfrm>
              <a:custGeom>
                <a:avLst/>
                <a:gdLst>
                  <a:gd name="T0" fmla="*/ 0 w 19"/>
                  <a:gd name="T1" fmla="*/ 23 h 39"/>
                  <a:gd name="T2" fmla="*/ 0 w 19"/>
                  <a:gd name="T3" fmla="*/ 32 h 39"/>
                  <a:gd name="T4" fmla="*/ 3 w 19"/>
                  <a:gd name="T5" fmla="*/ 44 h 39"/>
                  <a:gd name="T6" fmla="*/ 3 w 19"/>
                  <a:gd name="T7" fmla="*/ 53 h 39"/>
                  <a:gd name="T8" fmla="*/ 3 w 19"/>
                  <a:gd name="T9" fmla="*/ 63 h 39"/>
                  <a:gd name="T10" fmla="*/ 10 w 19"/>
                  <a:gd name="T11" fmla="*/ 53 h 39"/>
                  <a:gd name="T12" fmla="*/ 18 w 19"/>
                  <a:gd name="T13" fmla="*/ 45 h 39"/>
                  <a:gd name="T14" fmla="*/ 23 w 19"/>
                  <a:gd name="T15" fmla="*/ 39 h 39"/>
                  <a:gd name="T16" fmla="*/ 31 w 19"/>
                  <a:gd name="T17" fmla="*/ 27 h 39"/>
                  <a:gd name="T18" fmla="*/ 29 w 19"/>
                  <a:gd name="T19" fmla="*/ 23 h 39"/>
                  <a:gd name="T20" fmla="*/ 26 w 19"/>
                  <a:gd name="T21" fmla="*/ 15 h 39"/>
                  <a:gd name="T22" fmla="*/ 23 w 19"/>
                  <a:gd name="T23" fmla="*/ 8 h 39"/>
                  <a:gd name="T24" fmla="*/ 21 w 19"/>
                  <a:gd name="T25" fmla="*/ 0 h 39"/>
                  <a:gd name="T26" fmla="*/ 16 w 19"/>
                  <a:gd name="T27" fmla="*/ 5 h 39"/>
                  <a:gd name="T28" fmla="*/ 10 w 19"/>
                  <a:gd name="T29" fmla="*/ 10 h 39"/>
                  <a:gd name="T30" fmla="*/ 5 w 19"/>
                  <a:gd name="T31" fmla="*/ 18 h 39"/>
                  <a:gd name="T32" fmla="*/ 0 w 19"/>
                  <a:gd name="T33" fmla="*/ 23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9"/>
                  <a:gd name="T53" fmla="*/ 19 w 1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9">
                    <a:moveTo>
                      <a:pt x="0" y="14"/>
                    </a:moveTo>
                    <a:lnTo>
                      <a:pt x="0" y="20"/>
                    </a:lnTo>
                    <a:lnTo>
                      <a:pt x="2" y="27"/>
                    </a:lnTo>
                    <a:lnTo>
                      <a:pt x="2" y="33"/>
                    </a:lnTo>
                    <a:lnTo>
                      <a:pt x="2" y="39"/>
                    </a:lnTo>
                    <a:lnTo>
                      <a:pt x="6" y="33"/>
                    </a:lnTo>
                    <a:lnTo>
                      <a:pt x="11" y="28"/>
                    </a:lnTo>
                    <a:lnTo>
                      <a:pt x="14" y="24"/>
                    </a:lnTo>
                    <a:lnTo>
                      <a:pt x="19" y="17"/>
                    </a:lnTo>
                    <a:lnTo>
                      <a:pt x="18" y="14"/>
                    </a:lnTo>
                    <a:lnTo>
                      <a:pt x="16" y="9"/>
                    </a:lnTo>
                    <a:lnTo>
                      <a:pt x="14" y="5"/>
                    </a:lnTo>
                    <a:lnTo>
                      <a:pt x="13" y="0"/>
                    </a:lnTo>
                    <a:lnTo>
                      <a:pt x="10"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376" name="Freeform 684"/>
              <p:cNvSpPr>
                <a:spLocks/>
              </p:cNvSpPr>
              <p:nvPr/>
            </p:nvSpPr>
            <p:spPr bwMode="auto">
              <a:xfrm>
                <a:off x="2651" y="3010"/>
                <a:ext cx="60" cy="43"/>
              </a:xfrm>
              <a:custGeom>
                <a:avLst/>
                <a:gdLst>
                  <a:gd name="T0" fmla="*/ 60 w 37"/>
                  <a:gd name="T1" fmla="*/ 17 h 26"/>
                  <a:gd name="T2" fmla="*/ 55 w 37"/>
                  <a:gd name="T3" fmla="*/ 22 h 26"/>
                  <a:gd name="T4" fmla="*/ 49 w 37"/>
                  <a:gd name="T5" fmla="*/ 30 h 26"/>
                  <a:gd name="T6" fmla="*/ 44 w 37"/>
                  <a:gd name="T7" fmla="*/ 36 h 26"/>
                  <a:gd name="T8" fmla="*/ 39 w 37"/>
                  <a:gd name="T9" fmla="*/ 43 h 26"/>
                  <a:gd name="T10" fmla="*/ 29 w 37"/>
                  <a:gd name="T11" fmla="*/ 36 h 26"/>
                  <a:gd name="T12" fmla="*/ 21 w 37"/>
                  <a:gd name="T13" fmla="*/ 35 h 26"/>
                  <a:gd name="T14" fmla="*/ 11 w 37"/>
                  <a:gd name="T15" fmla="*/ 30 h 26"/>
                  <a:gd name="T16" fmla="*/ 0 w 37"/>
                  <a:gd name="T17" fmla="*/ 26 h 26"/>
                  <a:gd name="T18" fmla="*/ 5 w 37"/>
                  <a:gd name="T19" fmla="*/ 22 h 26"/>
                  <a:gd name="T20" fmla="*/ 11 w 37"/>
                  <a:gd name="T21" fmla="*/ 13 h 26"/>
                  <a:gd name="T22" fmla="*/ 16 w 37"/>
                  <a:gd name="T23" fmla="*/ 8 h 26"/>
                  <a:gd name="T24" fmla="*/ 21 w 37"/>
                  <a:gd name="T25" fmla="*/ 0 h 26"/>
                  <a:gd name="T26" fmla="*/ 31 w 37"/>
                  <a:gd name="T27" fmla="*/ 3 h 26"/>
                  <a:gd name="T28" fmla="*/ 42 w 37"/>
                  <a:gd name="T29" fmla="*/ 8 h 26"/>
                  <a:gd name="T30" fmla="*/ 49 w 37"/>
                  <a:gd name="T31" fmla="*/ 12 h 26"/>
                  <a:gd name="T32" fmla="*/ 60 w 37"/>
                  <a:gd name="T33" fmla="*/ 1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6"/>
                  <a:gd name="T53" fmla="*/ 37 w 37"/>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6">
                    <a:moveTo>
                      <a:pt x="37" y="10"/>
                    </a:moveTo>
                    <a:lnTo>
                      <a:pt x="34" y="13"/>
                    </a:lnTo>
                    <a:lnTo>
                      <a:pt x="30" y="18"/>
                    </a:lnTo>
                    <a:lnTo>
                      <a:pt x="27" y="22"/>
                    </a:lnTo>
                    <a:lnTo>
                      <a:pt x="24" y="26"/>
                    </a:lnTo>
                    <a:lnTo>
                      <a:pt x="18" y="22"/>
                    </a:lnTo>
                    <a:lnTo>
                      <a:pt x="13" y="21"/>
                    </a:lnTo>
                    <a:lnTo>
                      <a:pt x="7" y="18"/>
                    </a:lnTo>
                    <a:lnTo>
                      <a:pt x="0" y="16"/>
                    </a:lnTo>
                    <a:lnTo>
                      <a:pt x="3" y="13"/>
                    </a:lnTo>
                    <a:lnTo>
                      <a:pt x="7" y="8"/>
                    </a:lnTo>
                    <a:lnTo>
                      <a:pt x="10" y="5"/>
                    </a:lnTo>
                    <a:lnTo>
                      <a:pt x="13" y="0"/>
                    </a:lnTo>
                    <a:lnTo>
                      <a:pt x="19" y="2"/>
                    </a:lnTo>
                    <a:lnTo>
                      <a:pt x="26" y="5"/>
                    </a:lnTo>
                    <a:lnTo>
                      <a:pt x="30" y="7"/>
                    </a:lnTo>
                    <a:lnTo>
                      <a:pt x="37" y="10"/>
                    </a:lnTo>
                    <a:close/>
                  </a:path>
                </a:pathLst>
              </a:custGeom>
              <a:solidFill>
                <a:srgbClr val="D1D8F4"/>
              </a:solidFill>
              <a:ln w="9525">
                <a:noFill/>
                <a:round/>
                <a:headEnd/>
                <a:tailEnd/>
              </a:ln>
            </p:spPr>
            <p:txBody>
              <a:bodyPr/>
              <a:lstStyle/>
              <a:p>
                <a:endParaRPr lang="en-US" sz="1725"/>
              </a:p>
            </p:txBody>
          </p:sp>
          <p:sp>
            <p:nvSpPr>
              <p:cNvPr id="5377" name="Freeform 685"/>
              <p:cNvSpPr>
                <a:spLocks/>
              </p:cNvSpPr>
              <p:nvPr/>
            </p:nvSpPr>
            <p:spPr bwMode="auto">
              <a:xfrm>
                <a:off x="2693" y="3028"/>
                <a:ext cx="102" cy="95"/>
              </a:xfrm>
              <a:custGeom>
                <a:avLst/>
                <a:gdLst>
                  <a:gd name="T0" fmla="*/ 90 w 62"/>
                  <a:gd name="T1" fmla="*/ 16 h 58"/>
                  <a:gd name="T2" fmla="*/ 94 w 62"/>
                  <a:gd name="T3" fmla="*/ 26 h 58"/>
                  <a:gd name="T4" fmla="*/ 95 w 62"/>
                  <a:gd name="T5" fmla="*/ 34 h 58"/>
                  <a:gd name="T6" fmla="*/ 99 w 62"/>
                  <a:gd name="T7" fmla="*/ 43 h 58"/>
                  <a:gd name="T8" fmla="*/ 102 w 62"/>
                  <a:gd name="T9" fmla="*/ 52 h 58"/>
                  <a:gd name="T10" fmla="*/ 94 w 62"/>
                  <a:gd name="T11" fmla="*/ 62 h 58"/>
                  <a:gd name="T12" fmla="*/ 86 w 62"/>
                  <a:gd name="T13" fmla="*/ 74 h 58"/>
                  <a:gd name="T14" fmla="*/ 77 w 62"/>
                  <a:gd name="T15" fmla="*/ 84 h 58"/>
                  <a:gd name="T16" fmla="*/ 67 w 62"/>
                  <a:gd name="T17" fmla="*/ 95 h 58"/>
                  <a:gd name="T18" fmla="*/ 51 w 62"/>
                  <a:gd name="T19" fmla="*/ 87 h 58"/>
                  <a:gd name="T20" fmla="*/ 33 w 62"/>
                  <a:gd name="T21" fmla="*/ 82 h 58"/>
                  <a:gd name="T22" fmla="*/ 18 w 62"/>
                  <a:gd name="T23" fmla="*/ 74 h 58"/>
                  <a:gd name="T24" fmla="*/ 0 w 62"/>
                  <a:gd name="T25" fmla="*/ 69 h 58"/>
                  <a:gd name="T26" fmla="*/ 5 w 62"/>
                  <a:gd name="T27" fmla="*/ 57 h 58"/>
                  <a:gd name="T28" fmla="*/ 10 w 62"/>
                  <a:gd name="T29" fmla="*/ 48 h 58"/>
                  <a:gd name="T30" fmla="*/ 15 w 62"/>
                  <a:gd name="T31" fmla="*/ 39 h 58"/>
                  <a:gd name="T32" fmla="*/ 20 w 62"/>
                  <a:gd name="T33" fmla="*/ 29 h 58"/>
                  <a:gd name="T34" fmla="*/ 26 w 62"/>
                  <a:gd name="T35" fmla="*/ 21 h 58"/>
                  <a:gd name="T36" fmla="*/ 33 w 62"/>
                  <a:gd name="T37" fmla="*/ 13 h 58"/>
                  <a:gd name="T38" fmla="*/ 38 w 62"/>
                  <a:gd name="T39" fmla="*/ 7 h 58"/>
                  <a:gd name="T40" fmla="*/ 44 w 62"/>
                  <a:gd name="T41" fmla="*/ 0 h 58"/>
                  <a:gd name="T42" fmla="*/ 54 w 62"/>
                  <a:gd name="T43" fmla="*/ 3 h 58"/>
                  <a:gd name="T44" fmla="*/ 67 w 62"/>
                  <a:gd name="T45" fmla="*/ 8 h 58"/>
                  <a:gd name="T46" fmla="*/ 77 w 62"/>
                  <a:gd name="T47" fmla="*/ 11 h 58"/>
                  <a:gd name="T48" fmla="*/ 90 w 62"/>
                  <a:gd name="T49" fmla="*/ 1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8"/>
                  <a:gd name="T77" fmla="*/ 62 w 62"/>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8">
                    <a:moveTo>
                      <a:pt x="55" y="10"/>
                    </a:moveTo>
                    <a:lnTo>
                      <a:pt x="57" y="16"/>
                    </a:lnTo>
                    <a:lnTo>
                      <a:pt x="58" y="21"/>
                    </a:lnTo>
                    <a:lnTo>
                      <a:pt x="60" y="26"/>
                    </a:lnTo>
                    <a:lnTo>
                      <a:pt x="62" y="32"/>
                    </a:lnTo>
                    <a:lnTo>
                      <a:pt x="57" y="38"/>
                    </a:lnTo>
                    <a:lnTo>
                      <a:pt x="52" y="45"/>
                    </a:lnTo>
                    <a:lnTo>
                      <a:pt x="47" y="51"/>
                    </a:lnTo>
                    <a:lnTo>
                      <a:pt x="41" y="58"/>
                    </a:lnTo>
                    <a:lnTo>
                      <a:pt x="31" y="53"/>
                    </a:lnTo>
                    <a:lnTo>
                      <a:pt x="20" y="50"/>
                    </a:lnTo>
                    <a:lnTo>
                      <a:pt x="11" y="45"/>
                    </a:lnTo>
                    <a:lnTo>
                      <a:pt x="0" y="42"/>
                    </a:lnTo>
                    <a:lnTo>
                      <a:pt x="3" y="35"/>
                    </a:lnTo>
                    <a:lnTo>
                      <a:pt x="6" y="29"/>
                    </a:lnTo>
                    <a:lnTo>
                      <a:pt x="9" y="24"/>
                    </a:lnTo>
                    <a:lnTo>
                      <a:pt x="12" y="18"/>
                    </a:lnTo>
                    <a:lnTo>
                      <a:pt x="16" y="13"/>
                    </a:lnTo>
                    <a:lnTo>
                      <a:pt x="20" y="8"/>
                    </a:lnTo>
                    <a:lnTo>
                      <a:pt x="23" y="4"/>
                    </a:lnTo>
                    <a:lnTo>
                      <a:pt x="27" y="0"/>
                    </a:lnTo>
                    <a:lnTo>
                      <a:pt x="33" y="2"/>
                    </a:lnTo>
                    <a:lnTo>
                      <a:pt x="41" y="5"/>
                    </a:lnTo>
                    <a:lnTo>
                      <a:pt x="47" y="7"/>
                    </a:lnTo>
                    <a:lnTo>
                      <a:pt x="55" y="10"/>
                    </a:lnTo>
                    <a:close/>
                  </a:path>
                </a:pathLst>
              </a:custGeom>
              <a:solidFill>
                <a:srgbClr val="000000"/>
              </a:solidFill>
              <a:ln w="9525">
                <a:noFill/>
                <a:round/>
                <a:headEnd/>
                <a:tailEnd/>
              </a:ln>
            </p:spPr>
            <p:txBody>
              <a:bodyPr/>
              <a:lstStyle/>
              <a:p>
                <a:endParaRPr lang="en-US" sz="1725"/>
              </a:p>
            </p:txBody>
          </p:sp>
          <p:sp>
            <p:nvSpPr>
              <p:cNvPr id="5378" name="Freeform 686"/>
              <p:cNvSpPr>
                <a:spLocks/>
              </p:cNvSpPr>
              <p:nvPr/>
            </p:nvSpPr>
            <p:spPr bwMode="auto">
              <a:xfrm>
                <a:off x="2700" y="3036"/>
                <a:ext cx="88" cy="79"/>
              </a:xfrm>
              <a:custGeom>
                <a:avLst/>
                <a:gdLst>
                  <a:gd name="T0" fmla="*/ 78 w 54"/>
                  <a:gd name="T1" fmla="*/ 13 h 48"/>
                  <a:gd name="T2" fmla="*/ 81 w 54"/>
                  <a:gd name="T3" fmla="*/ 21 h 48"/>
                  <a:gd name="T4" fmla="*/ 83 w 54"/>
                  <a:gd name="T5" fmla="*/ 30 h 48"/>
                  <a:gd name="T6" fmla="*/ 86 w 54"/>
                  <a:gd name="T7" fmla="*/ 36 h 48"/>
                  <a:gd name="T8" fmla="*/ 88 w 54"/>
                  <a:gd name="T9" fmla="*/ 44 h 48"/>
                  <a:gd name="T10" fmla="*/ 81 w 54"/>
                  <a:gd name="T11" fmla="*/ 53 h 48"/>
                  <a:gd name="T12" fmla="*/ 77 w 54"/>
                  <a:gd name="T13" fmla="*/ 61 h 48"/>
                  <a:gd name="T14" fmla="*/ 68 w 54"/>
                  <a:gd name="T15" fmla="*/ 67 h 48"/>
                  <a:gd name="T16" fmla="*/ 60 w 54"/>
                  <a:gd name="T17" fmla="*/ 79 h 48"/>
                  <a:gd name="T18" fmla="*/ 47 w 54"/>
                  <a:gd name="T19" fmla="*/ 74 h 48"/>
                  <a:gd name="T20" fmla="*/ 31 w 54"/>
                  <a:gd name="T21" fmla="*/ 66 h 48"/>
                  <a:gd name="T22" fmla="*/ 16 w 54"/>
                  <a:gd name="T23" fmla="*/ 61 h 48"/>
                  <a:gd name="T24" fmla="*/ 0 w 54"/>
                  <a:gd name="T25" fmla="*/ 54 h 48"/>
                  <a:gd name="T26" fmla="*/ 7 w 54"/>
                  <a:gd name="T27" fmla="*/ 48 h 48"/>
                  <a:gd name="T28" fmla="*/ 11 w 54"/>
                  <a:gd name="T29" fmla="*/ 40 h 48"/>
                  <a:gd name="T30" fmla="*/ 13 w 54"/>
                  <a:gd name="T31" fmla="*/ 31 h 48"/>
                  <a:gd name="T32" fmla="*/ 20 w 54"/>
                  <a:gd name="T33" fmla="*/ 23 h 48"/>
                  <a:gd name="T34" fmla="*/ 24 w 54"/>
                  <a:gd name="T35" fmla="*/ 18 h 48"/>
                  <a:gd name="T36" fmla="*/ 29 w 54"/>
                  <a:gd name="T37" fmla="*/ 10 h 48"/>
                  <a:gd name="T38" fmla="*/ 31 w 54"/>
                  <a:gd name="T39" fmla="*/ 5 h 48"/>
                  <a:gd name="T40" fmla="*/ 37 w 54"/>
                  <a:gd name="T41" fmla="*/ 0 h 48"/>
                  <a:gd name="T42" fmla="*/ 47 w 54"/>
                  <a:gd name="T43" fmla="*/ 3 h 48"/>
                  <a:gd name="T44" fmla="*/ 57 w 54"/>
                  <a:gd name="T45" fmla="*/ 5 h 48"/>
                  <a:gd name="T46" fmla="*/ 68 w 54"/>
                  <a:gd name="T47" fmla="*/ 10 h 48"/>
                  <a:gd name="T48" fmla="*/ 78 w 54"/>
                  <a:gd name="T49" fmla="*/ 13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48"/>
                  <a:gd name="T77" fmla="*/ 54 w 54"/>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48">
                    <a:moveTo>
                      <a:pt x="48" y="8"/>
                    </a:moveTo>
                    <a:lnTo>
                      <a:pt x="50" y="13"/>
                    </a:lnTo>
                    <a:lnTo>
                      <a:pt x="51" y="18"/>
                    </a:lnTo>
                    <a:lnTo>
                      <a:pt x="53" y="22"/>
                    </a:lnTo>
                    <a:lnTo>
                      <a:pt x="54" y="27"/>
                    </a:lnTo>
                    <a:lnTo>
                      <a:pt x="50" y="32"/>
                    </a:lnTo>
                    <a:lnTo>
                      <a:pt x="47" y="37"/>
                    </a:lnTo>
                    <a:lnTo>
                      <a:pt x="42" y="41"/>
                    </a:lnTo>
                    <a:lnTo>
                      <a:pt x="37" y="48"/>
                    </a:lnTo>
                    <a:lnTo>
                      <a:pt x="29" y="45"/>
                    </a:lnTo>
                    <a:lnTo>
                      <a:pt x="19" y="40"/>
                    </a:lnTo>
                    <a:lnTo>
                      <a:pt x="10" y="37"/>
                    </a:lnTo>
                    <a:lnTo>
                      <a:pt x="0" y="33"/>
                    </a:lnTo>
                    <a:lnTo>
                      <a:pt x="4" y="29"/>
                    </a:lnTo>
                    <a:lnTo>
                      <a:pt x="7" y="24"/>
                    </a:lnTo>
                    <a:lnTo>
                      <a:pt x="8" y="19"/>
                    </a:lnTo>
                    <a:lnTo>
                      <a:pt x="12" y="14"/>
                    </a:lnTo>
                    <a:lnTo>
                      <a:pt x="15" y="11"/>
                    </a:lnTo>
                    <a:lnTo>
                      <a:pt x="18" y="6"/>
                    </a:lnTo>
                    <a:lnTo>
                      <a:pt x="19" y="3"/>
                    </a:lnTo>
                    <a:lnTo>
                      <a:pt x="23" y="0"/>
                    </a:lnTo>
                    <a:lnTo>
                      <a:pt x="29" y="2"/>
                    </a:lnTo>
                    <a:lnTo>
                      <a:pt x="35" y="3"/>
                    </a:lnTo>
                    <a:lnTo>
                      <a:pt x="42" y="6"/>
                    </a:lnTo>
                    <a:lnTo>
                      <a:pt x="48" y="8"/>
                    </a:lnTo>
                    <a:close/>
                  </a:path>
                </a:pathLst>
              </a:custGeom>
              <a:solidFill>
                <a:srgbClr val="AFBCED"/>
              </a:solidFill>
              <a:ln w="9525">
                <a:noFill/>
                <a:round/>
                <a:headEnd/>
                <a:tailEnd/>
              </a:ln>
            </p:spPr>
            <p:txBody>
              <a:bodyPr/>
              <a:lstStyle/>
              <a:p>
                <a:endParaRPr lang="en-US" sz="1725"/>
              </a:p>
            </p:txBody>
          </p:sp>
          <p:sp>
            <p:nvSpPr>
              <p:cNvPr id="5379" name="Freeform 687"/>
              <p:cNvSpPr>
                <a:spLocks/>
              </p:cNvSpPr>
              <p:nvPr/>
            </p:nvSpPr>
            <p:spPr bwMode="auto">
              <a:xfrm>
                <a:off x="2757" y="3049"/>
                <a:ext cx="31" cy="66"/>
              </a:xfrm>
              <a:custGeom>
                <a:avLst/>
                <a:gdLst>
                  <a:gd name="T0" fmla="*/ 0 w 19"/>
                  <a:gd name="T1" fmla="*/ 23 h 40"/>
                  <a:gd name="T2" fmla="*/ 3 w 19"/>
                  <a:gd name="T3" fmla="*/ 35 h 40"/>
                  <a:gd name="T4" fmla="*/ 3 w 19"/>
                  <a:gd name="T5" fmla="*/ 45 h 40"/>
                  <a:gd name="T6" fmla="*/ 3 w 19"/>
                  <a:gd name="T7" fmla="*/ 54 h 40"/>
                  <a:gd name="T8" fmla="*/ 3 w 19"/>
                  <a:gd name="T9" fmla="*/ 66 h 40"/>
                  <a:gd name="T10" fmla="*/ 11 w 19"/>
                  <a:gd name="T11" fmla="*/ 54 h 40"/>
                  <a:gd name="T12" fmla="*/ 20 w 19"/>
                  <a:gd name="T13" fmla="*/ 48 h 40"/>
                  <a:gd name="T14" fmla="*/ 24 w 19"/>
                  <a:gd name="T15" fmla="*/ 40 h 40"/>
                  <a:gd name="T16" fmla="*/ 31 w 19"/>
                  <a:gd name="T17" fmla="*/ 31 h 40"/>
                  <a:gd name="T18" fmla="*/ 29 w 19"/>
                  <a:gd name="T19" fmla="*/ 23 h 40"/>
                  <a:gd name="T20" fmla="*/ 26 w 19"/>
                  <a:gd name="T21" fmla="*/ 17 h 40"/>
                  <a:gd name="T22" fmla="*/ 24 w 19"/>
                  <a:gd name="T23" fmla="*/ 8 h 40"/>
                  <a:gd name="T24" fmla="*/ 21 w 19"/>
                  <a:gd name="T25" fmla="*/ 0 h 40"/>
                  <a:gd name="T26" fmla="*/ 16 w 19"/>
                  <a:gd name="T27" fmla="*/ 5 h 40"/>
                  <a:gd name="T28" fmla="*/ 11 w 19"/>
                  <a:gd name="T29" fmla="*/ 10 h 40"/>
                  <a:gd name="T30" fmla="*/ 7 w 19"/>
                  <a:gd name="T31" fmla="*/ 18 h 40"/>
                  <a:gd name="T32" fmla="*/ 0 w 19"/>
                  <a:gd name="T33" fmla="*/ 2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40"/>
                  <a:gd name="T53" fmla="*/ 19 w 1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40">
                    <a:moveTo>
                      <a:pt x="0" y="14"/>
                    </a:moveTo>
                    <a:lnTo>
                      <a:pt x="2" y="21"/>
                    </a:lnTo>
                    <a:lnTo>
                      <a:pt x="2" y="27"/>
                    </a:lnTo>
                    <a:lnTo>
                      <a:pt x="2" y="33"/>
                    </a:lnTo>
                    <a:lnTo>
                      <a:pt x="2" y="40"/>
                    </a:lnTo>
                    <a:lnTo>
                      <a:pt x="7" y="33"/>
                    </a:lnTo>
                    <a:lnTo>
                      <a:pt x="12" y="29"/>
                    </a:lnTo>
                    <a:lnTo>
                      <a:pt x="15" y="24"/>
                    </a:lnTo>
                    <a:lnTo>
                      <a:pt x="19" y="19"/>
                    </a:lnTo>
                    <a:lnTo>
                      <a:pt x="18" y="14"/>
                    </a:lnTo>
                    <a:lnTo>
                      <a:pt x="16" y="10"/>
                    </a:lnTo>
                    <a:lnTo>
                      <a:pt x="15" y="5"/>
                    </a:lnTo>
                    <a:lnTo>
                      <a:pt x="13" y="0"/>
                    </a:lnTo>
                    <a:lnTo>
                      <a:pt x="10" y="3"/>
                    </a:lnTo>
                    <a:lnTo>
                      <a:pt x="7" y="6"/>
                    </a:lnTo>
                    <a:lnTo>
                      <a:pt x="4" y="11"/>
                    </a:lnTo>
                    <a:lnTo>
                      <a:pt x="0" y="14"/>
                    </a:lnTo>
                    <a:close/>
                  </a:path>
                </a:pathLst>
              </a:custGeom>
              <a:solidFill>
                <a:srgbClr val="7AAAEA"/>
              </a:solidFill>
              <a:ln w="9525">
                <a:noFill/>
                <a:round/>
                <a:headEnd/>
                <a:tailEnd/>
              </a:ln>
            </p:spPr>
            <p:txBody>
              <a:bodyPr/>
              <a:lstStyle/>
              <a:p>
                <a:endParaRPr lang="en-US" sz="1725"/>
              </a:p>
            </p:txBody>
          </p:sp>
          <p:sp>
            <p:nvSpPr>
              <p:cNvPr id="5380" name="Freeform 688"/>
              <p:cNvSpPr>
                <a:spLocks/>
              </p:cNvSpPr>
              <p:nvPr/>
            </p:nvSpPr>
            <p:spPr bwMode="auto">
              <a:xfrm>
                <a:off x="2720" y="3035"/>
                <a:ext cx="58" cy="41"/>
              </a:xfrm>
              <a:custGeom>
                <a:avLst/>
                <a:gdLst>
                  <a:gd name="T0" fmla="*/ 58 w 36"/>
                  <a:gd name="T1" fmla="*/ 15 h 25"/>
                  <a:gd name="T2" fmla="*/ 53 w 36"/>
                  <a:gd name="T3" fmla="*/ 23 h 25"/>
                  <a:gd name="T4" fmla="*/ 48 w 36"/>
                  <a:gd name="T5" fmla="*/ 28 h 25"/>
                  <a:gd name="T6" fmla="*/ 43 w 36"/>
                  <a:gd name="T7" fmla="*/ 36 h 25"/>
                  <a:gd name="T8" fmla="*/ 37 w 36"/>
                  <a:gd name="T9" fmla="*/ 41 h 25"/>
                  <a:gd name="T10" fmla="*/ 27 w 36"/>
                  <a:gd name="T11" fmla="*/ 36 h 25"/>
                  <a:gd name="T12" fmla="*/ 19 w 36"/>
                  <a:gd name="T13" fmla="*/ 33 h 25"/>
                  <a:gd name="T14" fmla="*/ 10 w 36"/>
                  <a:gd name="T15" fmla="*/ 28 h 25"/>
                  <a:gd name="T16" fmla="*/ 0 w 36"/>
                  <a:gd name="T17" fmla="*/ 25 h 25"/>
                  <a:gd name="T18" fmla="*/ 5 w 36"/>
                  <a:gd name="T19" fmla="*/ 20 h 25"/>
                  <a:gd name="T20" fmla="*/ 10 w 36"/>
                  <a:gd name="T21" fmla="*/ 11 h 25"/>
                  <a:gd name="T22" fmla="*/ 15 w 36"/>
                  <a:gd name="T23" fmla="*/ 7 h 25"/>
                  <a:gd name="T24" fmla="*/ 19 w 36"/>
                  <a:gd name="T25" fmla="*/ 0 h 25"/>
                  <a:gd name="T26" fmla="*/ 27 w 36"/>
                  <a:gd name="T27" fmla="*/ 2 h 25"/>
                  <a:gd name="T28" fmla="*/ 37 w 36"/>
                  <a:gd name="T29" fmla="*/ 7 h 25"/>
                  <a:gd name="T30" fmla="*/ 48 w 36"/>
                  <a:gd name="T31" fmla="*/ 10 h 25"/>
                  <a:gd name="T32" fmla="*/ 58 w 36"/>
                  <a:gd name="T33" fmla="*/ 1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5"/>
                  <a:gd name="T53" fmla="*/ 36 w 36"/>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5">
                    <a:moveTo>
                      <a:pt x="36" y="9"/>
                    </a:moveTo>
                    <a:lnTo>
                      <a:pt x="33" y="14"/>
                    </a:lnTo>
                    <a:lnTo>
                      <a:pt x="30" y="17"/>
                    </a:lnTo>
                    <a:lnTo>
                      <a:pt x="27" y="22"/>
                    </a:lnTo>
                    <a:lnTo>
                      <a:pt x="23" y="25"/>
                    </a:lnTo>
                    <a:lnTo>
                      <a:pt x="17" y="22"/>
                    </a:lnTo>
                    <a:lnTo>
                      <a:pt x="12" y="20"/>
                    </a:lnTo>
                    <a:lnTo>
                      <a:pt x="6" y="17"/>
                    </a:lnTo>
                    <a:lnTo>
                      <a:pt x="0" y="15"/>
                    </a:lnTo>
                    <a:lnTo>
                      <a:pt x="3" y="12"/>
                    </a:lnTo>
                    <a:lnTo>
                      <a:pt x="6" y="7"/>
                    </a:lnTo>
                    <a:lnTo>
                      <a:pt x="9" y="4"/>
                    </a:lnTo>
                    <a:lnTo>
                      <a:pt x="12" y="0"/>
                    </a:lnTo>
                    <a:lnTo>
                      <a:pt x="17" y="1"/>
                    </a:lnTo>
                    <a:lnTo>
                      <a:pt x="23" y="4"/>
                    </a:lnTo>
                    <a:lnTo>
                      <a:pt x="30" y="6"/>
                    </a:lnTo>
                    <a:lnTo>
                      <a:pt x="36" y="9"/>
                    </a:lnTo>
                    <a:close/>
                  </a:path>
                </a:pathLst>
              </a:custGeom>
              <a:solidFill>
                <a:srgbClr val="D1D8F4"/>
              </a:solidFill>
              <a:ln w="9525">
                <a:noFill/>
                <a:round/>
                <a:headEnd/>
                <a:tailEnd/>
              </a:ln>
            </p:spPr>
            <p:txBody>
              <a:bodyPr/>
              <a:lstStyle/>
              <a:p>
                <a:endParaRPr lang="en-US" sz="1725"/>
              </a:p>
            </p:txBody>
          </p:sp>
          <p:sp>
            <p:nvSpPr>
              <p:cNvPr id="5381" name="Freeform 689"/>
              <p:cNvSpPr>
                <a:spLocks/>
              </p:cNvSpPr>
              <p:nvPr/>
            </p:nvSpPr>
            <p:spPr bwMode="auto">
              <a:xfrm>
                <a:off x="2751" y="3009"/>
                <a:ext cx="150" cy="139"/>
              </a:xfrm>
              <a:custGeom>
                <a:avLst/>
                <a:gdLst>
                  <a:gd name="T0" fmla="*/ 134 w 92"/>
                  <a:gd name="T1" fmla="*/ 18 h 85"/>
                  <a:gd name="T2" fmla="*/ 150 w 92"/>
                  <a:gd name="T3" fmla="*/ 51 h 85"/>
                  <a:gd name="T4" fmla="*/ 70 w 92"/>
                  <a:gd name="T5" fmla="*/ 139 h 85"/>
                  <a:gd name="T6" fmla="*/ 0 w 92"/>
                  <a:gd name="T7" fmla="*/ 114 h 85"/>
                  <a:gd name="T8" fmla="*/ 20 w 92"/>
                  <a:gd name="T9" fmla="*/ 75 h 85"/>
                  <a:gd name="T10" fmla="*/ 90 w 92"/>
                  <a:gd name="T11" fmla="*/ 0 h 85"/>
                  <a:gd name="T12" fmla="*/ 134 w 92"/>
                  <a:gd name="T13" fmla="*/ 18 h 85"/>
                  <a:gd name="T14" fmla="*/ 0 60000 65536"/>
                  <a:gd name="T15" fmla="*/ 0 60000 65536"/>
                  <a:gd name="T16" fmla="*/ 0 60000 65536"/>
                  <a:gd name="T17" fmla="*/ 0 60000 65536"/>
                  <a:gd name="T18" fmla="*/ 0 60000 65536"/>
                  <a:gd name="T19" fmla="*/ 0 60000 65536"/>
                  <a:gd name="T20" fmla="*/ 0 60000 65536"/>
                  <a:gd name="T21" fmla="*/ 0 w 92"/>
                  <a:gd name="T22" fmla="*/ 0 h 85"/>
                  <a:gd name="T23" fmla="*/ 92 w 92"/>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85">
                    <a:moveTo>
                      <a:pt x="82" y="11"/>
                    </a:moveTo>
                    <a:lnTo>
                      <a:pt x="92" y="31"/>
                    </a:lnTo>
                    <a:lnTo>
                      <a:pt x="43" y="85"/>
                    </a:lnTo>
                    <a:lnTo>
                      <a:pt x="0" y="70"/>
                    </a:lnTo>
                    <a:lnTo>
                      <a:pt x="12" y="46"/>
                    </a:lnTo>
                    <a:lnTo>
                      <a:pt x="55" y="0"/>
                    </a:lnTo>
                    <a:lnTo>
                      <a:pt x="82" y="11"/>
                    </a:lnTo>
                    <a:close/>
                  </a:path>
                </a:pathLst>
              </a:custGeom>
              <a:solidFill>
                <a:srgbClr val="000000"/>
              </a:solidFill>
              <a:ln w="9525">
                <a:noFill/>
                <a:round/>
                <a:headEnd/>
                <a:tailEnd/>
              </a:ln>
            </p:spPr>
            <p:txBody>
              <a:bodyPr/>
              <a:lstStyle/>
              <a:p>
                <a:endParaRPr lang="en-US" sz="1725"/>
              </a:p>
            </p:txBody>
          </p:sp>
          <p:sp>
            <p:nvSpPr>
              <p:cNvPr id="5382" name="Freeform 690"/>
              <p:cNvSpPr>
                <a:spLocks/>
              </p:cNvSpPr>
              <p:nvPr/>
            </p:nvSpPr>
            <p:spPr bwMode="auto">
              <a:xfrm>
                <a:off x="2760" y="3015"/>
                <a:ext cx="133" cy="126"/>
              </a:xfrm>
              <a:custGeom>
                <a:avLst/>
                <a:gdLst>
                  <a:gd name="T0" fmla="*/ 123 w 81"/>
                  <a:gd name="T1" fmla="*/ 13 h 77"/>
                  <a:gd name="T2" fmla="*/ 133 w 81"/>
                  <a:gd name="T3" fmla="*/ 43 h 77"/>
                  <a:gd name="T4" fmla="*/ 57 w 81"/>
                  <a:gd name="T5" fmla="*/ 126 h 77"/>
                  <a:gd name="T6" fmla="*/ 0 w 81"/>
                  <a:gd name="T7" fmla="*/ 101 h 77"/>
                  <a:gd name="T8" fmla="*/ 16 w 81"/>
                  <a:gd name="T9" fmla="*/ 70 h 77"/>
                  <a:gd name="T10" fmla="*/ 80 w 81"/>
                  <a:gd name="T11" fmla="*/ 0 h 77"/>
                  <a:gd name="T12" fmla="*/ 123 w 81"/>
                  <a:gd name="T13" fmla="*/ 13 h 77"/>
                  <a:gd name="T14" fmla="*/ 0 60000 65536"/>
                  <a:gd name="T15" fmla="*/ 0 60000 65536"/>
                  <a:gd name="T16" fmla="*/ 0 60000 65536"/>
                  <a:gd name="T17" fmla="*/ 0 60000 65536"/>
                  <a:gd name="T18" fmla="*/ 0 60000 65536"/>
                  <a:gd name="T19" fmla="*/ 0 60000 65536"/>
                  <a:gd name="T20" fmla="*/ 0 60000 65536"/>
                  <a:gd name="T21" fmla="*/ 0 w 81"/>
                  <a:gd name="T22" fmla="*/ 0 h 77"/>
                  <a:gd name="T23" fmla="*/ 81 w 81"/>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77">
                    <a:moveTo>
                      <a:pt x="75" y="8"/>
                    </a:moveTo>
                    <a:lnTo>
                      <a:pt x="81" y="26"/>
                    </a:lnTo>
                    <a:lnTo>
                      <a:pt x="35" y="77"/>
                    </a:lnTo>
                    <a:lnTo>
                      <a:pt x="0" y="62"/>
                    </a:lnTo>
                    <a:lnTo>
                      <a:pt x="10" y="43"/>
                    </a:lnTo>
                    <a:lnTo>
                      <a:pt x="49" y="0"/>
                    </a:lnTo>
                    <a:lnTo>
                      <a:pt x="75" y="8"/>
                    </a:lnTo>
                    <a:close/>
                  </a:path>
                </a:pathLst>
              </a:custGeom>
              <a:solidFill>
                <a:srgbClr val="AFBCED"/>
              </a:solidFill>
              <a:ln w="9525">
                <a:noFill/>
                <a:round/>
                <a:headEnd/>
                <a:tailEnd/>
              </a:ln>
            </p:spPr>
            <p:txBody>
              <a:bodyPr/>
              <a:lstStyle/>
              <a:p>
                <a:endParaRPr lang="en-US" sz="1725"/>
              </a:p>
            </p:txBody>
          </p:sp>
          <p:sp>
            <p:nvSpPr>
              <p:cNvPr id="5383" name="Freeform 691"/>
              <p:cNvSpPr>
                <a:spLocks/>
              </p:cNvSpPr>
              <p:nvPr/>
            </p:nvSpPr>
            <p:spPr bwMode="auto">
              <a:xfrm>
                <a:off x="2818" y="3028"/>
                <a:ext cx="75" cy="113"/>
              </a:xfrm>
              <a:custGeom>
                <a:avLst/>
                <a:gdLst>
                  <a:gd name="T0" fmla="*/ 0 w 46"/>
                  <a:gd name="T1" fmla="*/ 70 h 69"/>
                  <a:gd name="T2" fmla="*/ 0 w 46"/>
                  <a:gd name="T3" fmla="*/ 113 h 69"/>
                  <a:gd name="T4" fmla="*/ 75 w 46"/>
                  <a:gd name="T5" fmla="*/ 29 h 69"/>
                  <a:gd name="T6" fmla="*/ 65 w 46"/>
                  <a:gd name="T7" fmla="*/ 0 h 69"/>
                  <a:gd name="T8" fmla="*/ 0 w 46"/>
                  <a:gd name="T9" fmla="*/ 70 h 69"/>
                  <a:gd name="T10" fmla="*/ 0 60000 65536"/>
                  <a:gd name="T11" fmla="*/ 0 60000 65536"/>
                  <a:gd name="T12" fmla="*/ 0 60000 65536"/>
                  <a:gd name="T13" fmla="*/ 0 60000 65536"/>
                  <a:gd name="T14" fmla="*/ 0 60000 65536"/>
                  <a:gd name="T15" fmla="*/ 0 w 46"/>
                  <a:gd name="T16" fmla="*/ 0 h 69"/>
                  <a:gd name="T17" fmla="*/ 46 w 46"/>
                  <a:gd name="T18" fmla="*/ 69 h 69"/>
                </a:gdLst>
                <a:ahLst/>
                <a:cxnLst>
                  <a:cxn ang="T10">
                    <a:pos x="T0" y="T1"/>
                  </a:cxn>
                  <a:cxn ang="T11">
                    <a:pos x="T2" y="T3"/>
                  </a:cxn>
                  <a:cxn ang="T12">
                    <a:pos x="T4" y="T5"/>
                  </a:cxn>
                  <a:cxn ang="T13">
                    <a:pos x="T6" y="T7"/>
                  </a:cxn>
                  <a:cxn ang="T14">
                    <a:pos x="T8" y="T9"/>
                  </a:cxn>
                </a:cxnLst>
                <a:rect l="T15" t="T16" r="T17" b="T18"/>
                <a:pathLst>
                  <a:path w="46" h="69">
                    <a:moveTo>
                      <a:pt x="0" y="43"/>
                    </a:moveTo>
                    <a:lnTo>
                      <a:pt x="0" y="69"/>
                    </a:lnTo>
                    <a:lnTo>
                      <a:pt x="46" y="18"/>
                    </a:lnTo>
                    <a:lnTo>
                      <a:pt x="40" y="0"/>
                    </a:lnTo>
                    <a:lnTo>
                      <a:pt x="0" y="43"/>
                    </a:lnTo>
                    <a:close/>
                  </a:path>
                </a:pathLst>
              </a:custGeom>
              <a:solidFill>
                <a:srgbClr val="7AAAEA"/>
              </a:solidFill>
              <a:ln w="9525">
                <a:noFill/>
                <a:round/>
                <a:headEnd/>
                <a:tailEnd/>
              </a:ln>
            </p:spPr>
            <p:txBody>
              <a:bodyPr/>
              <a:lstStyle/>
              <a:p>
                <a:endParaRPr lang="en-US" sz="1725"/>
              </a:p>
            </p:txBody>
          </p:sp>
          <p:sp>
            <p:nvSpPr>
              <p:cNvPr id="5384" name="Freeform 692"/>
              <p:cNvSpPr>
                <a:spLocks/>
              </p:cNvSpPr>
              <p:nvPr/>
            </p:nvSpPr>
            <p:spPr bwMode="auto">
              <a:xfrm>
                <a:off x="2777" y="3015"/>
                <a:ext cx="106" cy="87"/>
              </a:xfrm>
              <a:custGeom>
                <a:avLst/>
                <a:gdLst>
                  <a:gd name="T0" fmla="*/ 41 w 65"/>
                  <a:gd name="T1" fmla="*/ 87 h 53"/>
                  <a:gd name="T2" fmla="*/ 0 w 65"/>
                  <a:gd name="T3" fmla="*/ 71 h 53"/>
                  <a:gd name="T4" fmla="*/ 0 w 65"/>
                  <a:gd name="T5" fmla="*/ 71 h 53"/>
                  <a:gd name="T6" fmla="*/ 64 w 65"/>
                  <a:gd name="T7" fmla="*/ 0 h 53"/>
                  <a:gd name="T8" fmla="*/ 106 w 65"/>
                  <a:gd name="T9" fmla="*/ 13 h 53"/>
                  <a:gd name="T10" fmla="*/ 41 w 65"/>
                  <a:gd name="T11" fmla="*/ 87 h 53"/>
                  <a:gd name="T12" fmla="*/ 0 60000 65536"/>
                  <a:gd name="T13" fmla="*/ 0 60000 65536"/>
                  <a:gd name="T14" fmla="*/ 0 60000 65536"/>
                  <a:gd name="T15" fmla="*/ 0 60000 65536"/>
                  <a:gd name="T16" fmla="*/ 0 60000 65536"/>
                  <a:gd name="T17" fmla="*/ 0 60000 65536"/>
                  <a:gd name="T18" fmla="*/ 0 w 65"/>
                  <a:gd name="T19" fmla="*/ 0 h 53"/>
                  <a:gd name="T20" fmla="*/ 65 w 65"/>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65" h="53">
                    <a:moveTo>
                      <a:pt x="25" y="53"/>
                    </a:moveTo>
                    <a:lnTo>
                      <a:pt x="0" y="43"/>
                    </a:lnTo>
                    <a:lnTo>
                      <a:pt x="39" y="0"/>
                    </a:lnTo>
                    <a:lnTo>
                      <a:pt x="65" y="8"/>
                    </a:lnTo>
                    <a:lnTo>
                      <a:pt x="25" y="53"/>
                    </a:lnTo>
                    <a:close/>
                  </a:path>
                </a:pathLst>
              </a:custGeom>
              <a:solidFill>
                <a:srgbClr val="D1D8F4"/>
              </a:solidFill>
              <a:ln w="9525">
                <a:noFill/>
                <a:round/>
                <a:headEnd/>
                <a:tailEnd/>
              </a:ln>
            </p:spPr>
            <p:txBody>
              <a:bodyPr/>
              <a:lstStyle/>
              <a:p>
                <a:endParaRPr lang="en-US" sz="1725"/>
              </a:p>
            </p:txBody>
          </p:sp>
          <p:sp>
            <p:nvSpPr>
              <p:cNvPr id="5385" name="Freeform 693"/>
              <p:cNvSpPr>
                <a:spLocks/>
              </p:cNvSpPr>
              <p:nvPr/>
            </p:nvSpPr>
            <p:spPr bwMode="auto">
              <a:xfrm>
                <a:off x="2271" y="2837"/>
                <a:ext cx="74" cy="114"/>
              </a:xfrm>
              <a:custGeom>
                <a:avLst/>
                <a:gdLst>
                  <a:gd name="T0" fmla="*/ 0 w 45"/>
                  <a:gd name="T1" fmla="*/ 72 h 70"/>
                  <a:gd name="T2" fmla="*/ 3 w 45"/>
                  <a:gd name="T3" fmla="*/ 114 h 70"/>
                  <a:gd name="T4" fmla="*/ 74 w 45"/>
                  <a:gd name="T5" fmla="*/ 28 h 70"/>
                  <a:gd name="T6" fmla="*/ 61 w 45"/>
                  <a:gd name="T7" fmla="*/ 0 h 70"/>
                  <a:gd name="T8" fmla="*/ 0 w 45"/>
                  <a:gd name="T9" fmla="*/ 72 h 70"/>
                  <a:gd name="T10" fmla="*/ 0 60000 65536"/>
                  <a:gd name="T11" fmla="*/ 0 60000 65536"/>
                  <a:gd name="T12" fmla="*/ 0 60000 65536"/>
                  <a:gd name="T13" fmla="*/ 0 60000 65536"/>
                  <a:gd name="T14" fmla="*/ 0 60000 65536"/>
                  <a:gd name="T15" fmla="*/ 0 w 45"/>
                  <a:gd name="T16" fmla="*/ 0 h 70"/>
                  <a:gd name="T17" fmla="*/ 45 w 45"/>
                  <a:gd name="T18" fmla="*/ 70 h 70"/>
                </a:gdLst>
                <a:ahLst/>
                <a:cxnLst>
                  <a:cxn ang="T10">
                    <a:pos x="T0" y="T1"/>
                  </a:cxn>
                  <a:cxn ang="T11">
                    <a:pos x="T2" y="T3"/>
                  </a:cxn>
                  <a:cxn ang="T12">
                    <a:pos x="T4" y="T5"/>
                  </a:cxn>
                  <a:cxn ang="T13">
                    <a:pos x="T6" y="T7"/>
                  </a:cxn>
                  <a:cxn ang="T14">
                    <a:pos x="T8" y="T9"/>
                  </a:cxn>
                </a:cxnLst>
                <a:rect l="T15" t="T16" r="T17" b="T18"/>
                <a:pathLst>
                  <a:path w="45" h="70">
                    <a:moveTo>
                      <a:pt x="0" y="44"/>
                    </a:moveTo>
                    <a:lnTo>
                      <a:pt x="2" y="70"/>
                    </a:lnTo>
                    <a:lnTo>
                      <a:pt x="45" y="17"/>
                    </a:lnTo>
                    <a:lnTo>
                      <a:pt x="37" y="0"/>
                    </a:lnTo>
                    <a:lnTo>
                      <a:pt x="0" y="44"/>
                    </a:lnTo>
                    <a:close/>
                  </a:path>
                </a:pathLst>
              </a:custGeom>
              <a:solidFill>
                <a:srgbClr val="7AAAEA"/>
              </a:solidFill>
              <a:ln w="9525">
                <a:noFill/>
                <a:round/>
                <a:headEnd/>
                <a:tailEnd/>
              </a:ln>
            </p:spPr>
            <p:txBody>
              <a:bodyPr/>
              <a:lstStyle/>
              <a:p>
                <a:endParaRPr lang="en-US" sz="1725"/>
              </a:p>
            </p:txBody>
          </p:sp>
          <p:sp>
            <p:nvSpPr>
              <p:cNvPr id="5386" name="Freeform 694"/>
              <p:cNvSpPr>
                <a:spLocks/>
              </p:cNvSpPr>
              <p:nvPr/>
            </p:nvSpPr>
            <p:spPr bwMode="auto">
              <a:xfrm>
                <a:off x="1755" y="2459"/>
                <a:ext cx="101" cy="95"/>
              </a:xfrm>
              <a:custGeom>
                <a:avLst/>
                <a:gdLst>
                  <a:gd name="T0" fmla="*/ 88 w 62"/>
                  <a:gd name="T1" fmla="*/ 20 h 58"/>
                  <a:gd name="T2" fmla="*/ 101 w 62"/>
                  <a:gd name="T3" fmla="*/ 52 h 58"/>
                  <a:gd name="T4" fmla="*/ 70 w 62"/>
                  <a:gd name="T5" fmla="*/ 95 h 58"/>
                  <a:gd name="T6" fmla="*/ 0 w 62"/>
                  <a:gd name="T7" fmla="*/ 69 h 58"/>
                  <a:gd name="T8" fmla="*/ 21 w 62"/>
                  <a:gd name="T9" fmla="*/ 29 h 58"/>
                  <a:gd name="T10" fmla="*/ 44 w 62"/>
                  <a:gd name="T11" fmla="*/ 0 h 58"/>
                  <a:gd name="T12" fmla="*/ 88 w 62"/>
                  <a:gd name="T13" fmla="*/ 20 h 58"/>
                  <a:gd name="T14" fmla="*/ 0 60000 65536"/>
                  <a:gd name="T15" fmla="*/ 0 60000 65536"/>
                  <a:gd name="T16" fmla="*/ 0 60000 65536"/>
                  <a:gd name="T17" fmla="*/ 0 60000 65536"/>
                  <a:gd name="T18" fmla="*/ 0 60000 65536"/>
                  <a:gd name="T19" fmla="*/ 0 60000 65536"/>
                  <a:gd name="T20" fmla="*/ 0 60000 65536"/>
                  <a:gd name="T21" fmla="*/ 0 w 62"/>
                  <a:gd name="T22" fmla="*/ 0 h 58"/>
                  <a:gd name="T23" fmla="*/ 62 w 6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58">
                    <a:moveTo>
                      <a:pt x="54" y="12"/>
                    </a:moveTo>
                    <a:lnTo>
                      <a:pt x="62" y="32"/>
                    </a:lnTo>
                    <a:lnTo>
                      <a:pt x="43" y="58"/>
                    </a:lnTo>
                    <a:lnTo>
                      <a:pt x="0" y="42"/>
                    </a:lnTo>
                    <a:lnTo>
                      <a:pt x="13" y="18"/>
                    </a:lnTo>
                    <a:lnTo>
                      <a:pt x="27" y="0"/>
                    </a:lnTo>
                    <a:lnTo>
                      <a:pt x="54" y="12"/>
                    </a:lnTo>
                    <a:close/>
                  </a:path>
                </a:pathLst>
              </a:custGeom>
              <a:solidFill>
                <a:srgbClr val="000000"/>
              </a:solidFill>
              <a:ln w="9525">
                <a:noFill/>
                <a:round/>
                <a:headEnd/>
                <a:tailEnd/>
              </a:ln>
            </p:spPr>
            <p:txBody>
              <a:bodyPr/>
              <a:lstStyle/>
              <a:p>
                <a:endParaRPr lang="en-US" sz="1725"/>
              </a:p>
            </p:txBody>
          </p:sp>
          <p:sp>
            <p:nvSpPr>
              <p:cNvPr id="5387" name="Freeform 695"/>
              <p:cNvSpPr>
                <a:spLocks/>
              </p:cNvSpPr>
              <p:nvPr/>
            </p:nvSpPr>
            <p:spPr bwMode="auto">
              <a:xfrm>
                <a:off x="1763" y="2467"/>
                <a:ext cx="88" cy="79"/>
              </a:xfrm>
              <a:custGeom>
                <a:avLst/>
                <a:gdLst>
                  <a:gd name="T0" fmla="*/ 77 w 54"/>
                  <a:gd name="T1" fmla="*/ 16 h 48"/>
                  <a:gd name="T2" fmla="*/ 88 w 54"/>
                  <a:gd name="T3" fmla="*/ 44 h 48"/>
                  <a:gd name="T4" fmla="*/ 59 w 54"/>
                  <a:gd name="T5" fmla="*/ 79 h 48"/>
                  <a:gd name="T6" fmla="*/ 0 w 54"/>
                  <a:gd name="T7" fmla="*/ 58 h 48"/>
                  <a:gd name="T8" fmla="*/ 18 w 54"/>
                  <a:gd name="T9" fmla="*/ 23 h 48"/>
                  <a:gd name="T10" fmla="*/ 36 w 54"/>
                  <a:gd name="T11" fmla="*/ 0 h 48"/>
                  <a:gd name="T12" fmla="*/ 77 w 54"/>
                  <a:gd name="T13" fmla="*/ 16 h 48"/>
                  <a:gd name="T14" fmla="*/ 0 60000 65536"/>
                  <a:gd name="T15" fmla="*/ 0 60000 65536"/>
                  <a:gd name="T16" fmla="*/ 0 60000 65536"/>
                  <a:gd name="T17" fmla="*/ 0 60000 65536"/>
                  <a:gd name="T18" fmla="*/ 0 60000 65536"/>
                  <a:gd name="T19" fmla="*/ 0 60000 65536"/>
                  <a:gd name="T20" fmla="*/ 0 60000 65536"/>
                  <a:gd name="T21" fmla="*/ 0 w 54"/>
                  <a:gd name="T22" fmla="*/ 0 h 48"/>
                  <a:gd name="T23" fmla="*/ 54 w 54"/>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8">
                    <a:moveTo>
                      <a:pt x="47" y="10"/>
                    </a:moveTo>
                    <a:lnTo>
                      <a:pt x="54" y="27"/>
                    </a:lnTo>
                    <a:lnTo>
                      <a:pt x="36" y="48"/>
                    </a:lnTo>
                    <a:lnTo>
                      <a:pt x="0" y="35"/>
                    </a:lnTo>
                    <a:lnTo>
                      <a:pt x="11" y="14"/>
                    </a:lnTo>
                    <a:lnTo>
                      <a:pt x="22" y="0"/>
                    </a:lnTo>
                    <a:lnTo>
                      <a:pt x="47" y="10"/>
                    </a:lnTo>
                    <a:close/>
                  </a:path>
                </a:pathLst>
              </a:custGeom>
              <a:solidFill>
                <a:srgbClr val="AFBCED"/>
              </a:solidFill>
              <a:ln w="9525">
                <a:noFill/>
                <a:round/>
                <a:headEnd/>
                <a:tailEnd/>
              </a:ln>
            </p:spPr>
            <p:txBody>
              <a:bodyPr/>
              <a:lstStyle/>
              <a:p>
                <a:endParaRPr lang="en-US" sz="1725"/>
              </a:p>
            </p:txBody>
          </p:sp>
          <p:sp>
            <p:nvSpPr>
              <p:cNvPr id="5388" name="Freeform 696"/>
              <p:cNvSpPr>
                <a:spLocks/>
              </p:cNvSpPr>
              <p:nvPr/>
            </p:nvSpPr>
            <p:spPr bwMode="auto">
              <a:xfrm>
                <a:off x="1820" y="2484"/>
                <a:ext cx="31" cy="62"/>
              </a:xfrm>
              <a:custGeom>
                <a:avLst/>
                <a:gdLst>
                  <a:gd name="T0" fmla="*/ 0 w 19"/>
                  <a:gd name="T1" fmla="*/ 23 h 38"/>
                  <a:gd name="T2" fmla="*/ 2 w 19"/>
                  <a:gd name="T3" fmla="*/ 62 h 38"/>
                  <a:gd name="T4" fmla="*/ 31 w 19"/>
                  <a:gd name="T5" fmla="*/ 28 h 38"/>
                  <a:gd name="T6" fmla="*/ 20 w 19"/>
                  <a:gd name="T7" fmla="*/ 0 h 38"/>
                  <a:gd name="T8" fmla="*/ 0 w 19"/>
                  <a:gd name="T9" fmla="*/ 23 h 38"/>
                  <a:gd name="T10" fmla="*/ 0 60000 65536"/>
                  <a:gd name="T11" fmla="*/ 0 60000 65536"/>
                  <a:gd name="T12" fmla="*/ 0 60000 65536"/>
                  <a:gd name="T13" fmla="*/ 0 60000 65536"/>
                  <a:gd name="T14" fmla="*/ 0 60000 65536"/>
                  <a:gd name="T15" fmla="*/ 0 w 19"/>
                  <a:gd name="T16" fmla="*/ 0 h 38"/>
                  <a:gd name="T17" fmla="*/ 19 w 19"/>
                  <a:gd name="T18" fmla="*/ 38 h 38"/>
                </a:gdLst>
                <a:ahLst/>
                <a:cxnLst>
                  <a:cxn ang="T10">
                    <a:pos x="T0" y="T1"/>
                  </a:cxn>
                  <a:cxn ang="T11">
                    <a:pos x="T2" y="T3"/>
                  </a:cxn>
                  <a:cxn ang="T12">
                    <a:pos x="T4" y="T5"/>
                  </a:cxn>
                  <a:cxn ang="T13">
                    <a:pos x="T6" y="T7"/>
                  </a:cxn>
                  <a:cxn ang="T14">
                    <a:pos x="T8" y="T9"/>
                  </a:cxn>
                </a:cxnLst>
                <a:rect l="T15" t="T16" r="T17" b="T18"/>
                <a:pathLst>
                  <a:path w="19" h="38">
                    <a:moveTo>
                      <a:pt x="0" y="14"/>
                    </a:moveTo>
                    <a:lnTo>
                      <a:pt x="1" y="38"/>
                    </a:lnTo>
                    <a:lnTo>
                      <a:pt x="19" y="17"/>
                    </a:lnTo>
                    <a:lnTo>
                      <a:pt x="12" y="0"/>
                    </a:lnTo>
                    <a:lnTo>
                      <a:pt x="0" y="14"/>
                    </a:lnTo>
                    <a:close/>
                  </a:path>
                </a:pathLst>
              </a:custGeom>
              <a:solidFill>
                <a:srgbClr val="7AAAEA"/>
              </a:solidFill>
              <a:ln w="9525">
                <a:noFill/>
                <a:round/>
                <a:headEnd/>
                <a:tailEnd/>
              </a:ln>
            </p:spPr>
            <p:txBody>
              <a:bodyPr/>
              <a:lstStyle/>
              <a:p>
                <a:endParaRPr lang="en-US" sz="1725"/>
              </a:p>
            </p:txBody>
          </p:sp>
          <p:sp>
            <p:nvSpPr>
              <p:cNvPr id="5389" name="Freeform 697"/>
              <p:cNvSpPr>
                <a:spLocks/>
              </p:cNvSpPr>
              <p:nvPr/>
            </p:nvSpPr>
            <p:spPr bwMode="auto">
              <a:xfrm>
                <a:off x="1781" y="2467"/>
                <a:ext cx="59" cy="40"/>
              </a:xfrm>
              <a:custGeom>
                <a:avLst/>
                <a:gdLst>
                  <a:gd name="T0" fmla="*/ 59 w 36"/>
                  <a:gd name="T1" fmla="*/ 17 h 24"/>
                  <a:gd name="T2" fmla="*/ 39 w 36"/>
                  <a:gd name="T3" fmla="*/ 40 h 24"/>
                  <a:gd name="T4" fmla="*/ 0 w 36"/>
                  <a:gd name="T5" fmla="*/ 23 h 24"/>
                  <a:gd name="T6" fmla="*/ 18 w 36"/>
                  <a:gd name="T7" fmla="*/ 0 h 24"/>
                  <a:gd name="T8" fmla="*/ 59 w 36"/>
                  <a:gd name="T9" fmla="*/ 17 h 24"/>
                  <a:gd name="T10" fmla="*/ 0 60000 65536"/>
                  <a:gd name="T11" fmla="*/ 0 60000 65536"/>
                  <a:gd name="T12" fmla="*/ 0 60000 65536"/>
                  <a:gd name="T13" fmla="*/ 0 60000 65536"/>
                  <a:gd name="T14" fmla="*/ 0 60000 65536"/>
                  <a:gd name="T15" fmla="*/ 0 w 36"/>
                  <a:gd name="T16" fmla="*/ 0 h 24"/>
                  <a:gd name="T17" fmla="*/ 36 w 36"/>
                  <a:gd name="T18" fmla="*/ 24 h 24"/>
                </a:gdLst>
                <a:ahLst/>
                <a:cxnLst>
                  <a:cxn ang="T10">
                    <a:pos x="T0" y="T1"/>
                  </a:cxn>
                  <a:cxn ang="T11">
                    <a:pos x="T2" y="T3"/>
                  </a:cxn>
                  <a:cxn ang="T12">
                    <a:pos x="T4" y="T5"/>
                  </a:cxn>
                  <a:cxn ang="T13">
                    <a:pos x="T6" y="T7"/>
                  </a:cxn>
                  <a:cxn ang="T14">
                    <a:pos x="T8" y="T9"/>
                  </a:cxn>
                </a:cxnLst>
                <a:rect l="T15" t="T16" r="T17" b="T18"/>
                <a:pathLst>
                  <a:path w="36" h="24">
                    <a:moveTo>
                      <a:pt x="36" y="10"/>
                    </a:moveTo>
                    <a:lnTo>
                      <a:pt x="24" y="24"/>
                    </a:lnTo>
                    <a:lnTo>
                      <a:pt x="0" y="14"/>
                    </a:lnTo>
                    <a:lnTo>
                      <a:pt x="11" y="0"/>
                    </a:lnTo>
                    <a:lnTo>
                      <a:pt x="36" y="10"/>
                    </a:lnTo>
                    <a:close/>
                  </a:path>
                </a:pathLst>
              </a:custGeom>
              <a:solidFill>
                <a:srgbClr val="D1D8F4"/>
              </a:solidFill>
              <a:ln w="9525">
                <a:noFill/>
                <a:round/>
                <a:headEnd/>
                <a:tailEnd/>
              </a:ln>
            </p:spPr>
            <p:txBody>
              <a:bodyPr/>
              <a:lstStyle/>
              <a:p>
                <a:endParaRPr lang="en-US" sz="1725"/>
              </a:p>
            </p:txBody>
          </p:sp>
          <p:sp>
            <p:nvSpPr>
              <p:cNvPr id="5390" name="Freeform 698"/>
              <p:cNvSpPr>
                <a:spLocks/>
              </p:cNvSpPr>
              <p:nvPr/>
            </p:nvSpPr>
            <p:spPr bwMode="auto">
              <a:xfrm>
                <a:off x="1889" y="2507"/>
                <a:ext cx="104" cy="93"/>
              </a:xfrm>
              <a:custGeom>
                <a:avLst/>
                <a:gdLst>
                  <a:gd name="T0" fmla="*/ 91 w 64"/>
                  <a:gd name="T1" fmla="*/ 18 h 57"/>
                  <a:gd name="T2" fmla="*/ 94 w 64"/>
                  <a:gd name="T3" fmla="*/ 26 h 57"/>
                  <a:gd name="T4" fmla="*/ 96 w 64"/>
                  <a:gd name="T5" fmla="*/ 34 h 57"/>
                  <a:gd name="T6" fmla="*/ 99 w 64"/>
                  <a:gd name="T7" fmla="*/ 44 h 57"/>
                  <a:gd name="T8" fmla="*/ 104 w 64"/>
                  <a:gd name="T9" fmla="*/ 52 h 57"/>
                  <a:gd name="T10" fmla="*/ 94 w 64"/>
                  <a:gd name="T11" fmla="*/ 62 h 57"/>
                  <a:gd name="T12" fmla="*/ 86 w 64"/>
                  <a:gd name="T13" fmla="*/ 72 h 57"/>
                  <a:gd name="T14" fmla="*/ 78 w 64"/>
                  <a:gd name="T15" fmla="*/ 83 h 57"/>
                  <a:gd name="T16" fmla="*/ 68 w 64"/>
                  <a:gd name="T17" fmla="*/ 93 h 57"/>
                  <a:gd name="T18" fmla="*/ 52 w 64"/>
                  <a:gd name="T19" fmla="*/ 88 h 57"/>
                  <a:gd name="T20" fmla="*/ 34 w 64"/>
                  <a:gd name="T21" fmla="*/ 80 h 57"/>
                  <a:gd name="T22" fmla="*/ 19 w 64"/>
                  <a:gd name="T23" fmla="*/ 72 h 57"/>
                  <a:gd name="T24" fmla="*/ 0 w 64"/>
                  <a:gd name="T25" fmla="*/ 67 h 57"/>
                  <a:gd name="T26" fmla="*/ 7 w 64"/>
                  <a:gd name="T27" fmla="*/ 57 h 57"/>
                  <a:gd name="T28" fmla="*/ 11 w 64"/>
                  <a:gd name="T29" fmla="*/ 47 h 57"/>
                  <a:gd name="T30" fmla="*/ 16 w 64"/>
                  <a:gd name="T31" fmla="*/ 39 h 57"/>
                  <a:gd name="T32" fmla="*/ 21 w 64"/>
                  <a:gd name="T33" fmla="*/ 28 h 57"/>
                  <a:gd name="T34" fmla="*/ 26 w 64"/>
                  <a:gd name="T35" fmla="*/ 21 h 57"/>
                  <a:gd name="T36" fmla="*/ 34 w 64"/>
                  <a:gd name="T37" fmla="*/ 13 h 57"/>
                  <a:gd name="T38" fmla="*/ 39 w 64"/>
                  <a:gd name="T39" fmla="*/ 8 h 57"/>
                  <a:gd name="T40" fmla="*/ 44 w 64"/>
                  <a:gd name="T41" fmla="*/ 0 h 57"/>
                  <a:gd name="T42" fmla="*/ 57 w 64"/>
                  <a:gd name="T43" fmla="*/ 5 h 57"/>
                  <a:gd name="T44" fmla="*/ 68 w 64"/>
                  <a:gd name="T45" fmla="*/ 8 h 57"/>
                  <a:gd name="T46" fmla="*/ 81 w 64"/>
                  <a:gd name="T47" fmla="*/ 13 h 57"/>
                  <a:gd name="T48" fmla="*/ 91 w 64"/>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7"/>
                  <a:gd name="T77" fmla="*/ 64 w 64"/>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7">
                    <a:moveTo>
                      <a:pt x="56" y="11"/>
                    </a:moveTo>
                    <a:lnTo>
                      <a:pt x="58" y="16"/>
                    </a:lnTo>
                    <a:lnTo>
                      <a:pt x="59" y="21"/>
                    </a:lnTo>
                    <a:lnTo>
                      <a:pt x="61" y="27"/>
                    </a:lnTo>
                    <a:lnTo>
                      <a:pt x="64" y="32"/>
                    </a:lnTo>
                    <a:lnTo>
                      <a:pt x="58" y="38"/>
                    </a:lnTo>
                    <a:lnTo>
                      <a:pt x="53" y="44"/>
                    </a:lnTo>
                    <a:lnTo>
                      <a:pt x="48" y="51"/>
                    </a:lnTo>
                    <a:lnTo>
                      <a:pt x="42" y="57"/>
                    </a:lnTo>
                    <a:lnTo>
                      <a:pt x="32" y="54"/>
                    </a:lnTo>
                    <a:lnTo>
                      <a:pt x="21" y="49"/>
                    </a:lnTo>
                    <a:lnTo>
                      <a:pt x="12" y="44"/>
                    </a:lnTo>
                    <a:lnTo>
                      <a:pt x="0" y="41"/>
                    </a:lnTo>
                    <a:lnTo>
                      <a:pt x="4" y="35"/>
                    </a:lnTo>
                    <a:lnTo>
                      <a:pt x="7" y="29"/>
                    </a:lnTo>
                    <a:lnTo>
                      <a:pt x="10" y="24"/>
                    </a:lnTo>
                    <a:lnTo>
                      <a:pt x="13" y="17"/>
                    </a:lnTo>
                    <a:lnTo>
                      <a:pt x="16" y="13"/>
                    </a:lnTo>
                    <a:lnTo>
                      <a:pt x="21" y="8"/>
                    </a:lnTo>
                    <a:lnTo>
                      <a:pt x="24" y="5"/>
                    </a:lnTo>
                    <a:lnTo>
                      <a:pt x="27" y="0"/>
                    </a:lnTo>
                    <a:lnTo>
                      <a:pt x="35" y="3"/>
                    </a:lnTo>
                    <a:lnTo>
                      <a:pt x="42" y="5"/>
                    </a:lnTo>
                    <a:lnTo>
                      <a:pt x="50" y="8"/>
                    </a:lnTo>
                    <a:lnTo>
                      <a:pt x="56" y="11"/>
                    </a:lnTo>
                    <a:close/>
                  </a:path>
                </a:pathLst>
              </a:custGeom>
              <a:solidFill>
                <a:srgbClr val="000000"/>
              </a:solidFill>
              <a:ln w="9525">
                <a:noFill/>
                <a:round/>
                <a:headEnd/>
                <a:tailEnd/>
              </a:ln>
            </p:spPr>
            <p:txBody>
              <a:bodyPr/>
              <a:lstStyle/>
              <a:p>
                <a:endParaRPr lang="en-US" sz="1725"/>
              </a:p>
            </p:txBody>
          </p:sp>
          <p:sp>
            <p:nvSpPr>
              <p:cNvPr id="5391" name="Freeform 699"/>
              <p:cNvSpPr>
                <a:spLocks/>
              </p:cNvSpPr>
              <p:nvPr/>
            </p:nvSpPr>
            <p:spPr bwMode="auto">
              <a:xfrm>
                <a:off x="1897" y="2515"/>
                <a:ext cx="88" cy="77"/>
              </a:xfrm>
              <a:custGeom>
                <a:avLst/>
                <a:gdLst>
                  <a:gd name="T0" fmla="*/ 78 w 54"/>
                  <a:gd name="T1" fmla="*/ 15 h 47"/>
                  <a:gd name="T2" fmla="*/ 81 w 54"/>
                  <a:gd name="T3" fmla="*/ 20 h 47"/>
                  <a:gd name="T4" fmla="*/ 83 w 54"/>
                  <a:gd name="T5" fmla="*/ 28 h 47"/>
                  <a:gd name="T6" fmla="*/ 86 w 54"/>
                  <a:gd name="T7" fmla="*/ 36 h 47"/>
                  <a:gd name="T8" fmla="*/ 88 w 54"/>
                  <a:gd name="T9" fmla="*/ 44 h 47"/>
                  <a:gd name="T10" fmla="*/ 81 w 54"/>
                  <a:gd name="T11" fmla="*/ 52 h 47"/>
                  <a:gd name="T12" fmla="*/ 75 w 54"/>
                  <a:gd name="T13" fmla="*/ 59 h 47"/>
                  <a:gd name="T14" fmla="*/ 68 w 54"/>
                  <a:gd name="T15" fmla="*/ 70 h 47"/>
                  <a:gd name="T16" fmla="*/ 60 w 54"/>
                  <a:gd name="T17" fmla="*/ 77 h 47"/>
                  <a:gd name="T18" fmla="*/ 47 w 54"/>
                  <a:gd name="T19" fmla="*/ 72 h 47"/>
                  <a:gd name="T20" fmla="*/ 31 w 54"/>
                  <a:gd name="T21" fmla="*/ 67 h 47"/>
                  <a:gd name="T22" fmla="*/ 16 w 54"/>
                  <a:gd name="T23" fmla="*/ 62 h 47"/>
                  <a:gd name="T24" fmla="*/ 0 w 54"/>
                  <a:gd name="T25" fmla="*/ 57 h 47"/>
                  <a:gd name="T26" fmla="*/ 5 w 54"/>
                  <a:gd name="T27" fmla="*/ 49 h 47"/>
                  <a:gd name="T28" fmla="*/ 11 w 54"/>
                  <a:gd name="T29" fmla="*/ 41 h 47"/>
                  <a:gd name="T30" fmla="*/ 13 w 54"/>
                  <a:gd name="T31" fmla="*/ 33 h 47"/>
                  <a:gd name="T32" fmla="*/ 18 w 54"/>
                  <a:gd name="T33" fmla="*/ 23 h 47"/>
                  <a:gd name="T34" fmla="*/ 24 w 54"/>
                  <a:gd name="T35" fmla="*/ 18 h 47"/>
                  <a:gd name="T36" fmla="*/ 29 w 54"/>
                  <a:gd name="T37" fmla="*/ 10 h 47"/>
                  <a:gd name="T38" fmla="*/ 34 w 54"/>
                  <a:gd name="T39" fmla="*/ 5 h 47"/>
                  <a:gd name="T40" fmla="*/ 39 w 54"/>
                  <a:gd name="T41" fmla="*/ 0 h 47"/>
                  <a:gd name="T42" fmla="*/ 49 w 54"/>
                  <a:gd name="T43" fmla="*/ 2 h 47"/>
                  <a:gd name="T44" fmla="*/ 60 w 54"/>
                  <a:gd name="T45" fmla="*/ 8 h 47"/>
                  <a:gd name="T46" fmla="*/ 68 w 54"/>
                  <a:gd name="T47" fmla="*/ 10 h 47"/>
                  <a:gd name="T48" fmla="*/ 78 w 54"/>
                  <a:gd name="T49" fmla="*/ 15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47"/>
                  <a:gd name="T77" fmla="*/ 54 w 54"/>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47">
                    <a:moveTo>
                      <a:pt x="48" y="9"/>
                    </a:moveTo>
                    <a:lnTo>
                      <a:pt x="50" y="12"/>
                    </a:lnTo>
                    <a:lnTo>
                      <a:pt x="51" y="17"/>
                    </a:lnTo>
                    <a:lnTo>
                      <a:pt x="53" y="22"/>
                    </a:lnTo>
                    <a:lnTo>
                      <a:pt x="54" y="27"/>
                    </a:lnTo>
                    <a:lnTo>
                      <a:pt x="50" y="32"/>
                    </a:lnTo>
                    <a:lnTo>
                      <a:pt x="46" y="36"/>
                    </a:lnTo>
                    <a:lnTo>
                      <a:pt x="42" y="43"/>
                    </a:lnTo>
                    <a:lnTo>
                      <a:pt x="37" y="47"/>
                    </a:lnTo>
                    <a:lnTo>
                      <a:pt x="29" y="44"/>
                    </a:lnTo>
                    <a:lnTo>
                      <a:pt x="19" y="41"/>
                    </a:lnTo>
                    <a:lnTo>
                      <a:pt x="10" y="38"/>
                    </a:lnTo>
                    <a:lnTo>
                      <a:pt x="0" y="35"/>
                    </a:lnTo>
                    <a:lnTo>
                      <a:pt x="3" y="30"/>
                    </a:lnTo>
                    <a:lnTo>
                      <a:pt x="7" y="25"/>
                    </a:lnTo>
                    <a:lnTo>
                      <a:pt x="8" y="20"/>
                    </a:lnTo>
                    <a:lnTo>
                      <a:pt x="11" y="14"/>
                    </a:lnTo>
                    <a:lnTo>
                      <a:pt x="15" y="11"/>
                    </a:lnTo>
                    <a:lnTo>
                      <a:pt x="18" y="6"/>
                    </a:lnTo>
                    <a:lnTo>
                      <a:pt x="21" y="3"/>
                    </a:lnTo>
                    <a:lnTo>
                      <a:pt x="24" y="0"/>
                    </a:lnTo>
                    <a:lnTo>
                      <a:pt x="30" y="1"/>
                    </a:lnTo>
                    <a:lnTo>
                      <a:pt x="37" y="5"/>
                    </a:lnTo>
                    <a:lnTo>
                      <a:pt x="42" y="6"/>
                    </a:lnTo>
                    <a:lnTo>
                      <a:pt x="48" y="9"/>
                    </a:lnTo>
                    <a:close/>
                  </a:path>
                </a:pathLst>
              </a:custGeom>
              <a:solidFill>
                <a:srgbClr val="AFBCED"/>
              </a:solidFill>
              <a:ln w="9525">
                <a:noFill/>
                <a:round/>
                <a:headEnd/>
                <a:tailEnd/>
              </a:ln>
            </p:spPr>
            <p:txBody>
              <a:bodyPr/>
              <a:lstStyle/>
              <a:p>
                <a:endParaRPr lang="en-US" sz="1725"/>
              </a:p>
            </p:txBody>
          </p:sp>
          <p:sp>
            <p:nvSpPr>
              <p:cNvPr id="5392" name="Freeform 700"/>
              <p:cNvSpPr>
                <a:spLocks/>
              </p:cNvSpPr>
              <p:nvPr/>
            </p:nvSpPr>
            <p:spPr bwMode="auto">
              <a:xfrm>
                <a:off x="1954" y="2530"/>
                <a:ext cx="31" cy="62"/>
              </a:xfrm>
              <a:custGeom>
                <a:avLst/>
                <a:gdLst>
                  <a:gd name="T0" fmla="*/ 0 w 19"/>
                  <a:gd name="T1" fmla="*/ 24 h 38"/>
                  <a:gd name="T2" fmla="*/ 3 w 19"/>
                  <a:gd name="T3" fmla="*/ 34 h 38"/>
                  <a:gd name="T4" fmla="*/ 3 w 19"/>
                  <a:gd name="T5" fmla="*/ 42 h 38"/>
                  <a:gd name="T6" fmla="*/ 3 w 19"/>
                  <a:gd name="T7" fmla="*/ 52 h 38"/>
                  <a:gd name="T8" fmla="*/ 3 w 19"/>
                  <a:gd name="T9" fmla="*/ 62 h 38"/>
                  <a:gd name="T10" fmla="*/ 11 w 19"/>
                  <a:gd name="T11" fmla="*/ 55 h 38"/>
                  <a:gd name="T12" fmla="*/ 18 w 19"/>
                  <a:gd name="T13" fmla="*/ 44 h 38"/>
                  <a:gd name="T14" fmla="*/ 24 w 19"/>
                  <a:gd name="T15" fmla="*/ 38 h 38"/>
                  <a:gd name="T16" fmla="*/ 31 w 19"/>
                  <a:gd name="T17" fmla="*/ 29 h 38"/>
                  <a:gd name="T18" fmla="*/ 29 w 19"/>
                  <a:gd name="T19" fmla="*/ 21 h 38"/>
                  <a:gd name="T20" fmla="*/ 26 w 19"/>
                  <a:gd name="T21" fmla="*/ 13 h 38"/>
                  <a:gd name="T22" fmla="*/ 24 w 19"/>
                  <a:gd name="T23" fmla="*/ 5 h 38"/>
                  <a:gd name="T24" fmla="*/ 21 w 19"/>
                  <a:gd name="T25" fmla="*/ 0 h 38"/>
                  <a:gd name="T26" fmla="*/ 16 w 19"/>
                  <a:gd name="T27" fmla="*/ 5 h 38"/>
                  <a:gd name="T28" fmla="*/ 11 w 19"/>
                  <a:gd name="T29" fmla="*/ 11 h 38"/>
                  <a:gd name="T30" fmla="*/ 5 w 19"/>
                  <a:gd name="T31" fmla="*/ 18 h 38"/>
                  <a:gd name="T32" fmla="*/ 0 w 19"/>
                  <a:gd name="T33" fmla="*/ 24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8"/>
                  <a:gd name="T53" fmla="*/ 19 w 19"/>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8">
                    <a:moveTo>
                      <a:pt x="0" y="15"/>
                    </a:moveTo>
                    <a:lnTo>
                      <a:pt x="2" y="21"/>
                    </a:lnTo>
                    <a:lnTo>
                      <a:pt x="2" y="26"/>
                    </a:lnTo>
                    <a:lnTo>
                      <a:pt x="2" y="32"/>
                    </a:lnTo>
                    <a:lnTo>
                      <a:pt x="2" y="38"/>
                    </a:lnTo>
                    <a:lnTo>
                      <a:pt x="7" y="34"/>
                    </a:lnTo>
                    <a:lnTo>
                      <a:pt x="11" y="27"/>
                    </a:lnTo>
                    <a:lnTo>
                      <a:pt x="15" y="23"/>
                    </a:lnTo>
                    <a:lnTo>
                      <a:pt x="19" y="18"/>
                    </a:lnTo>
                    <a:lnTo>
                      <a:pt x="18" y="13"/>
                    </a:lnTo>
                    <a:lnTo>
                      <a:pt x="16" y="8"/>
                    </a:lnTo>
                    <a:lnTo>
                      <a:pt x="15" y="3"/>
                    </a:lnTo>
                    <a:lnTo>
                      <a:pt x="13" y="0"/>
                    </a:lnTo>
                    <a:lnTo>
                      <a:pt x="10" y="3"/>
                    </a:lnTo>
                    <a:lnTo>
                      <a:pt x="7" y="7"/>
                    </a:lnTo>
                    <a:lnTo>
                      <a:pt x="3" y="11"/>
                    </a:lnTo>
                    <a:lnTo>
                      <a:pt x="0" y="15"/>
                    </a:lnTo>
                    <a:close/>
                  </a:path>
                </a:pathLst>
              </a:custGeom>
              <a:solidFill>
                <a:srgbClr val="7AAAEA"/>
              </a:solidFill>
              <a:ln w="9525">
                <a:noFill/>
                <a:round/>
                <a:headEnd/>
                <a:tailEnd/>
              </a:ln>
            </p:spPr>
            <p:txBody>
              <a:bodyPr/>
              <a:lstStyle/>
              <a:p>
                <a:endParaRPr lang="en-US" sz="1725"/>
              </a:p>
            </p:txBody>
          </p:sp>
          <p:sp>
            <p:nvSpPr>
              <p:cNvPr id="5393" name="Freeform 701"/>
              <p:cNvSpPr>
                <a:spLocks/>
              </p:cNvSpPr>
              <p:nvPr/>
            </p:nvSpPr>
            <p:spPr bwMode="auto">
              <a:xfrm>
                <a:off x="1915" y="2515"/>
                <a:ext cx="60" cy="39"/>
              </a:xfrm>
              <a:custGeom>
                <a:avLst/>
                <a:gdLst>
                  <a:gd name="T0" fmla="*/ 60 w 37"/>
                  <a:gd name="T1" fmla="*/ 15 h 24"/>
                  <a:gd name="T2" fmla="*/ 55 w 37"/>
                  <a:gd name="T3" fmla="*/ 20 h 24"/>
                  <a:gd name="T4" fmla="*/ 50 w 37"/>
                  <a:gd name="T5" fmla="*/ 26 h 24"/>
                  <a:gd name="T6" fmla="*/ 47 w 37"/>
                  <a:gd name="T7" fmla="*/ 33 h 24"/>
                  <a:gd name="T8" fmla="*/ 42 w 37"/>
                  <a:gd name="T9" fmla="*/ 39 h 24"/>
                  <a:gd name="T10" fmla="*/ 31 w 37"/>
                  <a:gd name="T11" fmla="*/ 33 h 24"/>
                  <a:gd name="T12" fmla="*/ 21 w 37"/>
                  <a:gd name="T13" fmla="*/ 31 h 24"/>
                  <a:gd name="T14" fmla="*/ 11 w 37"/>
                  <a:gd name="T15" fmla="*/ 26 h 24"/>
                  <a:gd name="T16" fmla="*/ 0 w 37"/>
                  <a:gd name="T17" fmla="*/ 23 h 24"/>
                  <a:gd name="T18" fmla="*/ 6 w 37"/>
                  <a:gd name="T19" fmla="*/ 18 h 24"/>
                  <a:gd name="T20" fmla="*/ 11 w 37"/>
                  <a:gd name="T21" fmla="*/ 10 h 24"/>
                  <a:gd name="T22" fmla="*/ 16 w 37"/>
                  <a:gd name="T23" fmla="*/ 5 h 24"/>
                  <a:gd name="T24" fmla="*/ 21 w 37"/>
                  <a:gd name="T25" fmla="*/ 0 h 24"/>
                  <a:gd name="T26" fmla="*/ 31 w 37"/>
                  <a:gd name="T27" fmla="*/ 2 h 24"/>
                  <a:gd name="T28" fmla="*/ 42 w 37"/>
                  <a:gd name="T29" fmla="*/ 8 h 24"/>
                  <a:gd name="T30" fmla="*/ 50 w 37"/>
                  <a:gd name="T31" fmla="*/ 10 h 24"/>
                  <a:gd name="T32" fmla="*/ 60 w 37"/>
                  <a:gd name="T33" fmla="*/ 15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4"/>
                  <a:gd name="T53" fmla="*/ 37 w 3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4">
                    <a:moveTo>
                      <a:pt x="37" y="9"/>
                    </a:moveTo>
                    <a:lnTo>
                      <a:pt x="34" y="12"/>
                    </a:lnTo>
                    <a:lnTo>
                      <a:pt x="31" y="16"/>
                    </a:lnTo>
                    <a:lnTo>
                      <a:pt x="29" y="20"/>
                    </a:lnTo>
                    <a:lnTo>
                      <a:pt x="26" y="24"/>
                    </a:lnTo>
                    <a:lnTo>
                      <a:pt x="19" y="20"/>
                    </a:lnTo>
                    <a:lnTo>
                      <a:pt x="13" y="19"/>
                    </a:lnTo>
                    <a:lnTo>
                      <a:pt x="7" y="16"/>
                    </a:lnTo>
                    <a:lnTo>
                      <a:pt x="0" y="14"/>
                    </a:lnTo>
                    <a:lnTo>
                      <a:pt x="4" y="11"/>
                    </a:lnTo>
                    <a:lnTo>
                      <a:pt x="7" y="6"/>
                    </a:lnTo>
                    <a:lnTo>
                      <a:pt x="10" y="3"/>
                    </a:lnTo>
                    <a:lnTo>
                      <a:pt x="13" y="0"/>
                    </a:lnTo>
                    <a:lnTo>
                      <a:pt x="19" y="1"/>
                    </a:lnTo>
                    <a:lnTo>
                      <a:pt x="26" y="5"/>
                    </a:lnTo>
                    <a:lnTo>
                      <a:pt x="31" y="6"/>
                    </a:lnTo>
                    <a:lnTo>
                      <a:pt x="37" y="9"/>
                    </a:lnTo>
                    <a:close/>
                  </a:path>
                </a:pathLst>
              </a:custGeom>
              <a:solidFill>
                <a:srgbClr val="D1D8F4"/>
              </a:solidFill>
              <a:ln w="9525">
                <a:noFill/>
                <a:round/>
                <a:headEnd/>
                <a:tailEnd/>
              </a:ln>
            </p:spPr>
            <p:txBody>
              <a:bodyPr/>
              <a:lstStyle/>
              <a:p>
                <a:endParaRPr lang="en-US" sz="1725"/>
              </a:p>
            </p:txBody>
          </p:sp>
          <p:sp>
            <p:nvSpPr>
              <p:cNvPr id="5394" name="Freeform 702"/>
              <p:cNvSpPr>
                <a:spLocks/>
              </p:cNvSpPr>
              <p:nvPr/>
            </p:nvSpPr>
            <p:spPr bwMode="auto">
              <a:xfrm>
                <a:off x="1958" y="2530"/>
                <a:ext cx="103" cy="93"/>
              </a:xfrm>
              <a:custGeom>
                <a:avLst/>
                <a:gdLst>
                  <a:gd name="T0" fmla="*/ 90 w 63"/>
                  <a:gd name="T1" fmla="*/ 18 h 57"/>
                  <a:gd name="T2" fmla="*/ 93 w 63"/>
                  <a:gd name="T3" fmla="*/ 26 h 57"/>
                  <a:gd name="T4" fmla="*/ 96 w 63"/>
                  <a:gd name="T5" fmla="*/ 34 h 57"/>
                  <a:gd name="T6" fmla="*/ 101 w 63"/>
                  <a:gd name="T7" fmla="*/ 44 h 57"/>
                  <a:gd name="T8" fmla="*/ 103 w 63"/>
                  <a:gd name="T9" fmla="*/ 52 h 57"/>
                  <a:gd name="T10" fmla="*/ 93 w 63"/>
                  <a:gd name="T11" fmla="*/ 62 h 57"/>
                  <a:gd name="T12" fmla="*/ 85 w 63"/>
                  <a:gd name="T13" fmla="*/ 73 h 57"/>
                  <a:gd name="T14" fmla="*/ 77 w 63"/>
                  <a:gd name="T15" fmla="*/ 83 h 57"/>
                  <a:gd name="T16" fmla="*/ 70 w 63"/>
                  <a:gd name="T17" fmla="*/ 93 h 57"/>
                  <a:gd name="T18" fmla="*/ 52 w 63"/>
                  <a:gd name="T19" fmla="*/ 88 h 57"/>
                  <a:gd name="T20" fmla="*/ 36 w 63"/>
                  <a:gd name="T21" fmla="*/ 82 h 57"/>
                  <a:gd name="T22" fmla="*/ 18 w 63"/>
                  <a:gd name="T23" fmla="*/ 73 h 57"/>
                  <a:gd name="T24" fmla="*/ 0 w 63"/>
                  <a:gd name="T25" fmla="*/ 69 h 57"/>
                  <a:gd name="T26" fmla="*/ 5 w 63"/>
                  <a:gd name="T27" fmla="*/ 57 h 57"/>
                  <a:gd name="T28" fmla="*/ 10 w 63"/>
                  <a:gd name="T29" fmla="*/ 47 h 57"/>
                  <a:gd name="T30" fmla="*/ 15 w 63"/>
                  <a:gd name="T31" fmla="*/ 39 h 57"/>
                  <a:gd name="T32" fmla="*/ 21 w 63"/>
                  <a:gd name="T33" fmla="*/ 29 h 57"/>
                  <a:gd name="T34" fmla="*/ 26 w 63"/>
                  <a:gd name="T35" fmla="*/ 24 h 57"/>
                  <a:gd name="T36" fmla="*/ 33 w 63"/>
                  <a:gd name="T37" fmla="*/ 16 h 57"/>
                  <a:gd name="T38" fmla="*/ 39 w 63"/>
                  <a:gd name="T39" fmla="*/ 8 h 57"/>
                  <a:gd name="T40" fmla="*/ 44 w 63"/>
                  <a:gd name="T41" fmla="*/ 0 h 57"/>
                  <a:gd name="T42" fmla="*/ 54 w 63"/>
                  <a:gd name="T43" fmla="*/ 5 h 57"/>
                  <a:gd name="T44" fmla="*/ 67 w 63"/>
                  <a:gd name="T45" fmla="*/ 8 h 57"/>
                  <a:gd name="T46" fmla="*/ 77 w 63"/>
                  <a:gd name="T47" fmla="*/ 13 h 57"/>
                  <a:gd name="T48" fmla="*/ 90 w 63"/>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57"/>
                  <a:gd name="T77" fmla="*/ 63 w 63"/>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57">
                    <a:moveTo>
                      <a:pt x="55" y="11"/>
                    </a:moveTo>
                    <a:lnTo>
                      <a:pt x="57" y="16"/>
                    </a:lnTo>
                    <a:lnTo>
                      <a:pt x="59" y="21"/>
                    </a:lnTo>
                    <a:lnTo>
                      <a:pt x="62" y="27"/>
                    </a:lnTo>
                    <a:lnTo>
                      <a:pt x="63" y="32"/>
                    </a:lnTo>
                    <a:lnTo>
                      <a:pt x="57" y="38"/>
                    </a:lnTo>
                    <a:lnTo>
                      <a:pt x="52" y="45"/>
                    </a:lnTo>
                    <a:lnTo>
                      <a:pt x="47" y="51"/>
                    </a:lnTo>
                    <a:lnTo>
                      <a:pt x="43" y="57"/>
                    </a:lnTo>
                    <a:lnTo>
                      <a:pt x="32" y="54"/>
                    </a:lnTo>
                    <a:lnTo>
                      <a:pt x="22" y="50"/>
                    </a:lnTo>
                    <a:lnTo>
                      <a:pt x="11" y="45"/>
                    </a:lnTo>
                    <a:lnTo>
                      <a:pt x="0" y="42"/>
                    </a:lnTo>
                    <a:lnTo>
                      <a:pt x="3" y="35"/>
                    </a:lnTo>
                    <a:lnTo>
                      <a:pt x="6" y="29"/>
                    </a:lnTo>
                    <a:lnTo>
                      <a:pt x="9" y="24"/>
                    </a:lnTo>
                    <a:lnTo>
                      <a:pt x="13" y="18"/>
                    </a:lnTo>
                    <a:lnTo>
                      <a:pt x="16" y="15"/>
                    </a:lnTo>
                    <a:lnTo>
                      <a:pt x="20" y="10"/>
                    </a:lnTo>
                    <a:lnTo>
                      <a:pt x="24" y="5"/>
                    </a:lnTo>
                    <a:lnTo>
                      <a:pt x="27" y="0"/>
                    </a:lnTo>
                    <a:lnTo>
                      <a:pt x="33" y="3"/>
                    </a:lnTo>
                    <a:lnTo>
                      <a:pt x="41" y="5"/>
                    </a:lnTo>
                    <a:lnTo>
                      <a:pt x="47" y="8"/>
                    </a:lnTo>
                    <a:lnTo>
                      <a:pt x="55" y="11"/>
                    </a:lnTo>
                    <a:close/>
                  </a:path>
                </a:pathLst>
              </a:custGeom>
              <a:solidFill>
                <a:srgbClr val="000000"/>
              </a:solidFill>
              <a:ln w="9525">
                <a:noFill/>
                <a:round/>
                <a:headEnd/>
                <a:tailEnd/>
              </a:ln>
            </p:spPr>
            <p:txBody>
              <a:bodyPr/>
              <a:lstStyle/>
              <a:p>
                <a:endParaRPr lang="en-US" sz="1725"/>
              </a:p>
            </p:txBody>
          </p:sp>
          <p:sp>
            <p:nvSpPr>
              <p:cNvPr id="5395" name="Freeform 703"/>
              <p:cNvSpPr>
                <a:spLocks/>
              </p:cNvSpPr>
              <p:nvPr/>
            </p:nvSpPr>
            <p:spPr bwMode="auto">
              <a:xfrm>
                <a:off x="1967" y="2538"/>
                <a:ext cx="87" cy="78"/>
              </a:xfrm>
              <a:custGeom>
                <a:avLst/>
                <a:gdLst>
                  <a:gd name="T0" fmla="*/ 76 w 53"/>
                  <a:gd name="T1" fmla="*/ 16 h 48"/>
                  <a:gd name="T2" fmla="*/ 79 w 53"/>
                  <a:gd name="T3" fmla="*/ 23 h 48"/>
                  <a:gd name="T4" fmla="*/ 80 w 53"/>
                  <a:gd name="T5" fmla="*/ 29 h 48"/>
                  <a:gd name="T6" fmla="*/ 84 w 53"/>
                  <a:gd name="T7" fmla="*/ 36 h 48"/>
                  <a:gd name="T8" fmla="*/ 87 w 53"/>
                  <a:gd name="T9" fmla="*/ 44 h 48"/>
                  <a:gd name="T10" fmla="*/ 79 w 53"/>
                  <a:gd name="T11" fmla="*/ 52 h 48"/>
                  <a:gd name="T12" fmla="*/ 74 w 53"/>
                  <a:gd name="T13" fmla="*/ 60 h 48"/>
                  <a:gd name="T14" fmla="*/ 66 w 53"/>
                  <a:gd name="T15" fmla="*/ 70 h 48"/>
                  <a:gd name="T16" fmla="*/ 57 w 53"/>
                  <a:gd name="T17" fmla="*/ 78 h 48"/>
                  <a:gd name="T18" fmla="*/ 44 w 53"/>
                  <a:gd name="T19" fmla="*/ 73 h 48"/>
                  <a:gd name="T20" fmla="*/ 30 w 53"/>
                  <a:gd name="T21" fmla="*/ 67 h 48"/>
                  <a:gd name="T22" fmla="*/ 13 w 53"/>
                  <a:gd name="T23" fmla="*/ 62 h 48"/>
                  <a:gd name="T24" fmla="*/ 0 w 53"/>
                  <a:gd name="T25" fmla="*/ 57 h 48"/>
                  <a:gd name="T26" fmla="*/ 5 w 53"/>
                  <a:gd name="T27" fmla="*/ 49 h 48"/>
                  <a:gd name="T28" fmla="*/ 8 w 53"/>
                  <a:gd name="T29" fmla="*/ 41 h 48"/>
                  <a:gd name="T30" fmla="*/ 13 w 53"/>
                  <a:gd name="T31" fmla="*/ 34 h 48"/>
                  <a:gd name="T32" fmla="*/ 16 w 53"/>
                  <a:gd name="T33" fmla="*/ 26 h 48"/>
                  <a:gd name="T34" fmla="*/ 21 w 53"/>
                  <a:gd name="T35" fmla="*/ 18 h 48"/>
                  <a:gd name="T36" fmla="*/ 26 w 53"/>
                  <a:gd name="T37" fmla="*/ 13 h 48"/>
                  <a:gd name="T38" fmla="*/ 31 w 53"/>
                  <a:gd name="T39" fmla="*/ 5 h 48"/>
                  <a:gd name="T40" fmla="*/ 36 w 53"/>
                  <a:gd name="T41" fmla="*/ 0 h 48"/>
                  <a:gd name="T42" fmla="*/ 44 w 53"/>
                  <a:gd name="T43" fmla="*/ 3 h 48"/>
                  <a:gd name="T44" fmla="*/ 56 w 53"/>
                  <a:gd name="T45" fmla="*/ 8 h 48"/>
                  <a:gd name="T46" fmla="*/ 66 w 53"/>
                  <a:gd name="T47" fmla="*/ 10 h 48"/>
                  <a:gd name="T48" fmla="*/ 76 w 53"/>
                  <a:gd name="T49" fmla="*/ 16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48"/>
                  <a:gd name="T77" fmla="*/ 53 w 53"/>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48">
                    <a:moveTo>
                      <a:pt x="46" y="10"/>
                    </a:moveTo>
                    <a:lnTo>
                      <a:pt x="48" y="14"/>
                    </a:lnTo>
                    <a:lnTo>
                      <a:pt x="49" y="18"/>
                    </a:lnTo>
                    <a:lnTo>
                      <a:pt x="51" y="22"/>
                    </a:lnTo>
                    <a:lnTo>
                      <a:pt x="53" y="27"/>
                    </a:lnTo>
                    <a:lnTo>
                      <a:pt x="48" y="32"/>
                    </a:lnTo>
                    <a:lnTo>
                      <a:pt x="45" y="37"/>
                    </a:lnTo>
                    <a:lnTo>
                      <a:pt x="40" y="43"/>
                    </a:lnTo>
                    <a:lnTo>
                      <a:pt x="35" y="48"/>
                    </a:lnTo>
                    <a:lnTo>
                      <a:pt x="27" y="45"/>
                    </a:lnTo>
                    <a:lnTo>
                      <a:pt x="18" y="41"/>
                    </a:lnTo>
                    <a:lnTo>
                      <a:pt x="8" y="38"/>
                    </a:lnTo>
                    <a:lnTo>
                      <a:pt x="0" y="35"/>
                    </a:lnTo>
                    <a:lnTo>
                      <a:pt x="3" y="30"/>
                    </a:lnTo>
                    <a:lnTo>
                      <a:pt x="5" y="25"/>
                    </a:lnTo>
                    <a:lnTo>
                      <a:pt x="8" y="21"/>
                    </a:lnTo>
                    <a:lnTo>
                      <a:pt x="10" y="16"/>
                    </a:lnTo>
                    <a:lnTo>
                      <a:pt x="13" y="11"/>
                    </a:lnTo>
                    <a:lnTo>
                      <a:pt x="16" y="8"/>
                    </a:lnTo>
                    <a:lnTo>
                      <a:pt x="19" y="3"/>
                    </a:lnTo>
                    <a:lnTo>
                      <a:pt x="22" y="0"/>
                    </a:lnTo>
                    <a:lnTo>
                      <a:pt x="27" y="2"/>
                    </a:lnTo>
                    <a:lnTo>
                      <a:pt x="34" y="5"/>
                    </a:lnTo>
                    <a:lnTo>
                      <a:pt x="40" y="6"/>
                    </a:lnTo>
                    <a:lnTo>
                      <a:pt x="46" y="10"/>
                    </a:lnTo>
                    <a:close/>
                  </a:path>
                </a:pathLst>
              </a:custGeom>
              <a:solidFill>
                <a:srgbClr val="AFBCED"/>
              </a:solidFill>
              <a:ln w="9525">
                <a:noFill/>
                <a:round/>
                <a:headEnd/>
                <a:tailEnd/>
              </a:ln>
            </p:spPr>
            <p:txBody>
              <a:bodyPr/>
              <a:lstStyle/>
              <a:p>
                <a:endParaRPr lang="en-US" sz="1725"/>
              </a:p>
            </p:txBody>
          </p:sp>
          <p:sp>
            <p:nvSpPr>
              <p:cNvPr id="5396" name="Freeform 704"/>
              <p:cNvSpPr>
                <a:spLocks/>
              </p:cNvSpPr>
              <p:nvPr/>
            </p:nvSpPr>
            <p:spPr bwMode="auto">
              <a:xfrm>
                <a:off x="2023" y="2554"/>
                <a:ext cx="31" cy="62"/>
              </a:xfrm>
              <a:custGeom>
                <a:avLst/>
                <a:gdLst>
                  <a:gd name="T0" fmla="*/ 0 w 19"/>
                  <a:gd name="T1" fmla="*/ 23 h 38"/>
                  <a:gd name="T2" fmla="*/ 2 w 19"/>
                  <a:gd name="T3" fmla="*/ 33 h 38"/>
                  <a:gd name="T4" fmla="*/ 2 w 19"/>
                  <a:gd name="T5" fmla="*/ 41 h 38"/>
                  <a:gd name="T6" fmla="*/ 2 w 19"/>
                  <a:gd name="T7" fmla="*/ 51 h 38"/>
                  <a:gd name="T8" fmla="*/ 2 w 19"/>
                  <a:gd name="T9" fmla="*/ 62 h 38"/>
                  <a:gd name="T10" fmla="*/ 10 w 19"/>
                  <a:gd name="T11" fmla="*/ 54 h 38"/>
                  <a:gd name="T12" fmla="*/ 18 w 19"/>
                  <a:gd name="T13" fmla="*/ 44 h 38"/>
                  <a:gd name="T14" fmla="*/ 23 w 19"/>
                  <a:gd name="T15" fmla="*/ 36 h 38"/>
                  <a:gd name="T16" fmla="*/ 31 w 19"/>
                  <a:gd name="T17" fmla="*/ 28 h 38"/>
                  <a:gd name="T18" fmla="*/ 28 w 19"/>
                  <a:gd name="T19" fmla="*/ 20 h 38"/>
                  <a:gd name="T20" fmla="*/ 24 w 19"/>
                  <a:gd name="T21" fmla="*/ 13 h 38"/>
                  <a:gd name="T22" fmla="*/ 23 w 19"/>
                  <a:gd name="T23" fmla="*/ 5 h 38"/>
                  <a:gd name="T24" fmla="*/ 20 w 19"/>
                  <a:gd name="T25" fmla="*/ 0 h 38"/>
                  <a:gd name="T26" fmla="*/ 15 w 19"/>
                  <a:gd name="T27" fmla="*/ 5 h 38"/>
                  <a:gd name="T28" fmla="*/ 10 w 19"/>
                  <a:gd name="T29" fmla="*/ 10 h 38"/>
                  <a:gd name="T30" fmla="*/ 5 w 19"/>
                  <a:gd name="T31" fmla="*/ 18 h 38"/>
                  <a:gd name="T32" fmla="*/ 0 w 19"/>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8"/>
                  <a:gd name="T53" fmla="*/ 19 w 19"/>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8">
                    <a:moveTo>
                      <a:pt x="0" y="14"/>
                    </a:moveTo>
                    <a:lnTo>
                      <a:pt x="1" y="20"/>
                    </a:lnTo>
                    <a:lnTo>
                      <a:pt x="1" y="25"/>
                    </a:lnTo>
                    <a:lnTo>
                      <a:pt x="1" y="31"/>
                    </a:lnTo>
                    <a:lnTo>
                      <a:pt x="1" y="38"/>
                    </a:lnTo>
                    <a:lnTo>
                      <a:pt x="6" y="33"/>
                    </a:lnTo>
                    <a:lnTo>
                      <a:pt x="11" y="27"/>
                    </a:lnTo>
                    <a:lnTo>
                      <a:pt x="14" y="22"/>
                    </a:lnTo>
                    <a:lnTo>
                      <a:pt x="19" y="17"/>
                    </a:lnTo>
                    <a:lnTo>
                      <a:pt x="17" y="12"/>
                    </a:lnTo>
                    <a:lnTo>
                      <a:pt x="15" y="8"/>
                    </a:lnTo>
                    <a:lnTo>
                      <a:pt x="14" y="3"/>
                    </a:lnTo>
                    <a:lnTo>
                      <a:pt x="12" y="0"/>
                    </a:lnTo>
                    <a:lnTo>
                      <a:pt x="9"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397" name="Freeform 705"/>
              <p:cNvSpPr>
                <a:spLocks/>
              </p:cNvSpPr>
              <p:nvPr/>
            </p:nvSpPr>
            <p:spPr bwMode="auto">
              <a:xfrm>
                <a:off x="1984" y="2538"/>
                <a:ext cx="59" cy="39"/>
              </a:xfrm>
              <a:custGeom>
                <a:avLst/>
                <a:gdLst>
                  <a:gd name="T0" fmla="*/ 59 w 36"/>
                  <a:gd name="T1" fmla="*/ 16 h 24"/>
                  <a:gd name="T2" fmla="*/ 54 w 36"/>
                  <a:gd name="T3" fmla="*/ 21 h 24"/>
                  <a:gd name="T4" fmla="*/ 49 w 36"/>
                  <a:gd name="T5" fmla="*/ 26 h 24"/>
                  <a:gd name="T6" fmla="*/ 46 w 36"/>
                  <a:gd name="T7" fmla="*/ 34 h 24"/>
                  <a:gd name="T8" fmla="*/ 41 w 36"/>
                  <a:gd name="T9" fmla="*/ 39 h 24"/>
                  <a:gd name="T10" fmla="*/ 31 w 36"/>
                  <a:gd name="T11" fmla="*/ 36 h 24"/>
                  <a:gd name="T12" fmla="*/ 20 w 36"/>
                  <a:gd name="T13" fmla="*/ 31 h 24"/>
                  <a:gd name="T14" fmla="*/ 10 w 36"/>
                  <a:gd name="T15" fmla="*/ 29 h 24"/>
                  <a:gd name="T16" fmla="*/ 0 w 36"/>
                  <a:gd name="T17" fmla="*/ 26 h 24"/>
                  <a:gd name="T18" fmla="*/ 5 w 36"/>
                  <a:gd name="T19" fmla="*/ 18 h 24"/>
                  <a:gd name="T20" fmla="*/ 10 w 36"/>
                  <a:gd name="T21" fmla="*/ 13 h 24"/>
                  <a:gd name="T22" fmla="*/ 15 w 36"/>
                  <a:gd name="T23" fmla="*/ 5 h 24"/>
                  <a:gd name="T24" fmla="*/ 20 w 36"/>
                  <a:gd name="T25" fmla="*/ 0 h 24"/>
                  <a:gd name="T26" fmla="*/ 28 w 36"/>
                  <a:gd name="T27" fmla="*/ 3 h 24"/>
                  <a:gd name="T28" fmla="*/ 39 w 36"/>
                  <a:gd name="T29" fmla="*/ 8 h 24"/>
                  <a:gd name="T30" fmla="*/ 49 w 36"/>
                  <a:gd name="T31" fmla="*/ 10 h 24"/>
                  <a:gd name="T32" fmla="*/ 59 w 36"/>
                  <a:gd name="T33" fmla="*/ 1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0"/>
                    </a:moveTo>
                    <a:lnTo>
                      <a:pt x="33" y="13"/>
                    </a:lnTo>
                    <a:lnTo>
                      <a:pt x="30" y="16"/>
                    </a:lnTo>
                    <a:lnTo>
                      <a:pt x="28" y="21"/>
                    </a:lnTo>
                    <a:lnTo>
                      <a:pt x="25" y="24"/>
                    </a:lnTo>
                    <a:lnTo>
                      <a:pt x="19" y="22"/>
                    </a:lnTo>
                    <a:lnTo>
                      <a:pt x="12" y="19"/>
                    </a:lnTo>
                    <a:lnTo>
                      <a:pt x="6" y="18"/>
                    </a:lnTo>
                    <a:lnTo>
                      <a:pt x="0" y="16"/>
                    </a:lnTo>
                    <a:lnTo>
                      <a:pt x="3" y="11"/>
                    </a:lnTo>
                    <a:lnTo>
                      <a:pt x="6" y="8"/>
                    </a:lnTo>
                    <a:lnTo>
                      <a:pt x="9" y="3"/>
                    </a:lnTo>
                    <a:lnTo>
                      <a:pt x="12" y="0"/>
                    </a:lnTo>
                    <a:lnTo>
                      <a:pt x="17" y="2"/>
                    </a:lnTo>
                    <a:lnTo>
                      <a:pt x="24" y="5"/>
                    </a:lnTo>
                    <a:lnTo>
                      <a:pt x="30" y="6"/>
                    </a:lnTo>
                    <a:lnTo>
                      <a:pt x="36" y="10"/>
                    </a:lnTo>
                    <a:close/>
                  </a:path>
                </a:pathLst>
              </a:custGeom>
              <a:solidFill>
                <a:srgbClr val="D1D8F4"/>
              </a:solidFill>
              <a:ln w="9525">
                <a:noFill/>
                <a:round/>
                <a:headEnd/>
                <a:tailEnd/>
              </a:ln>
            </p:spPr>
            <p:txBody>
              <a:bodyPr/>
              <a:lstStyle/>
              <a:p>
                <a:endParaRPr lang="en-US" sz="1725"/>
              </a:p>
            </p:txBody>
          </p:sp>
          <p:sp>
            <p:nvSpPr>
              <p:cNvPr id="5398" name="Freeform 706"/>
              <p:cNvSpPr>
                <a:spLocks/>
              </p:cNvSpPr>
              <p:nvPr/>
            </p:nvSpPr>
            <p:spPr bwMode="auto">
              <a:xfrm>
                <a:off x="2025" y="2554"/>
                <a:ext cx="104" cy="93"/>
              </a:xfrm>
              <a:custGeom>
                <a:avLst/>
                <a:gdLst>
                  <a:gd name="T0" fmla="*/ 91 w 64"/>
                  <a:gd name="T1" fmla="*/ 18 h 57"/>
                  <a:gd name="T2" fmla="*/ 93 w 64"/>
                  <a:gd name="T3" fmla="*/ 24 h 57"/>
                  <a:gd name="T4" fmla="*/ 99 w 64"/>
                  <a:gd name="T5" fmla="*/ 33 h 57"/>
                  <a:gd name="T6" fmla="*/ 101 w 64"/>
                  <a:gd name="T7" fmla="*/ 44 h 57"/>
                  <a:gd name="T8" fmla="*/ 104 w 64"/>
                  <a:gd name="T9" fmla="*/ 51 h 57"/>
                  <a:gd name="T10" fmla="*/ 96 w 64"/>
                  <a:gd name="T11" fmla="*/ 62 h 57"/>
                  <a:gd name="T12" fmla="*/ 88 w 64"/>
                  <a:gd name="T13" fmla="*/ 72 h 57"/>
                  <a:gd name="T14" fmla="*/ 78 w 64"/>
                  <a:gd name="T15" fmla="*/ 82 h 57"/>
                  <a:gd name="T16" fmla="*/ 70 w 64"/>
                  <a:gd name="T17" fmla="*/ 93 h 57"/>
                  <a:gd name="T18" fmla="*/ 52 w 64"/>
                  <a:gd name="T19" fmla="*/ 88 h 57"/>
                  <a:gd name="T20" fmla="*/ 36 w 64"/>
                  <a:gd name="T21" fmla="*/ 80 h 57"/>
                  <a:gd name="T22" fmla="*/ 18 w 64"/>
                  <a:gd name="T23" fmla="*/ 72 h 57"/>
                  <a:gd name="T24" fmla="*/ 0 w 64"/>
                  <a:gd name="T25" fmla="*/ 67 h 57"/>
                  <a:gd name="T26" fmla="*/ 5 w 64"/>
                  <a:gd name="T27" fmla="*/ 57 h 57"/>
                  <a:gd name="T28" fmla="*/ 10 w 64"/>
                  <a:gd name="T29" fmla="*/ 46 h 57"/>
                  <a:gd name="T30" fmla="*/ 16 w 64"/>
                  <a:gd name="T31" fmla="*/ 38 h 57"/>
                  <a:gd name="T32" fmla="*/ 21 w 64"/>
                  <a:gd name="T33" fmla="*/ 28 h 57"/>
                  <a:gd name="T34" fmla="*/ 26 w 64"/>
                  <a:gd name="T35" fmla="*/ 23 h 57"/>
                  <a:gd name="T36" fmla="*/ 34 w 64"/>
                  <a:gd name="T37" fmla="*/ 15 h 57"/>
                  <a:gd name="T38" fmla="*/ 39 w 64"/>
                  <a:gd name="T39" fmla="*/ 7 h 57"/>
                  <a:gd name="T40" fmla="*/ 44 w 64"/>
                  <a:gd name="T41" fmla="*/ 0 h 57"/>
                  <a:gd name="T42" fmla="*/ 57 w 64"/>
                  <a:gd name="T43" fmla="*/ 5 h 57"/>
                  <a:gd name="T44" fmla="*/ 67 w 64"/>
                  <a:gd name="T45" fmla="*/ 10 h 57"/>
                  <a:gd name="T46" fmla="*/ 80 w 64"/>
                  <a:gd name="T47" fmla="*/ 13 h 57"/>
                  <a:gd name="T48" fmla="*/ 91 w 64"/>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7"/>
                  <a:gd name="T77" fmla="*/ 64 w 64"/>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7">
                    <a:moveTo>
                      <a:pt x="56" y="11"/>
                    </a:moveTo>
                    <a:lnTo>
                      <a:pt x="57" y="15"/>
                    </a:lnTo>
                    <a:lnTo>
                      <a:pt x="61" y="20"/>
                    </a:lnTo>
                    <a:lnTo>
                      <a:pt x="62" y="27"/>
                    </a:lnTo>
                    <a:lnTo>
                      <a:pt x="64" y="31"/>
                    </a:lnTo>
                    <a:lnTo>
                      <a:pt x="59" y="38"/>
                    </a:lnTo>
                    <a:lnTo>
                      <a:pt x="54" y="44"/>
                    </a:lnTo>
                    <a:lnTo>
                      <a:pt x="48" y="50"/>
                    </a:lnTo>
                    <a:lnTo>
                      <a:pt x="43" y="57"/>
                    </a:lnTo>
                    <a:lnTo>
                      <a:pt x="32" y="54"/>
                    </a:lnTo>
                    <a:lnTo>
                      <a:pt x="22" y="49"/>
                    </a:lnTo>
                    <a:lnTo>
                      <a:pt x="11" y="44"/>
                    </a:lnTo>
                    <a:lnTo>
                      <a:pt x="0" y="41"/>
                    </a:lnTo>
                    <a:lnTo>
                      <a:pt x="3" y="35"/>
                    </a:lnTo>
                    <a:lnTo>
                      <a:pt x="6" y="28"/>
                    </a:lnTo>
                    <a:lnTo>
                      <a:pt x="10" y="23"/>
                    </a:lnTo>
                    <a:lnTo>
                      <a:pt x="13" y="17"/>
                    </a:lnTo>
                    <a:lnTo>
                      <a:pt x="16" y="14"/>
                    </a:lnTo>
                    <a:lnTo>
                      <a:pt x="21" y="9"/>
                    </a:lnTo>
                    <a:lnTo>
                      <a:pt x="24" y="4"/>
                    </a:lnTo>
                    <a:lnTo>
                      <a:pt x="27" y="0"/>
                    </a:lnTo>
                    <a:lnTo>
                      <a:pt x="35" y="3"/>
                    </a:lnTo>
                    <a:lnTo>
                      <a:pt x="41" y="6"/>
                    </a:lnTo>
                    <a:lnTo>
                      <a:pt x="49" y="8"/>
                    </a:lnTo>
                    <a:lnTo>
                      <a:pt x="56" y="11"/>
                    </a:lnTo>
                    <a:close/>
                  </a:path>
                </a:pathLst>
              </a:custGeom>
              <a:solidFill>
                <a:srgbClr val="000000"/>
              </a:solidFill>
              <a:ln w="9525">
                <a:noFill/>
                <a:round/>
                <a:headEnd/>
                <a:tailEnd/>
              </a:ln>
            </p:spPr>
            <p:txBody>
              <a:bodyPr/>
              <a:lstStyle/>
              <a:p>
                <a:endParaRPr lang="en-US" sz="1725"/>
              </a:p>
            </p:txBody>
          </p:sp>
          <p:sp>
            <p:nvSpPr>
              <p:cNvPr id="5399" name="Freeform 707"/>
              <p:cNvSpPr>
                <a:spLocks/>
              </p:cNvSpPr>
              <p:nvPr/>
            </p:nvSpPr>
            <p:spPr bwMode="auto">
              <a:xfrm>
                <a:off x="2034" y="2561"/>
                <a:ext cx="87" cy="78"/>
              </a:xfrm>
              <a:custGeom>
                <a:avLst/>
                <a:gdLst>
                  <a:gd name="T0" fmla="*/ 77 w 53"/>
                  <a:gd name="T1" fmla="*/ 16 h 48"/>
                  <a:gd name="T2" fmla="*/ 79 w 53"/>
                  <a:gd name="T3" fmla="*/ 24 h 48"/>
                  <a:gd name="T4" fmla="*/ 82 w 53"/>
                  <a:gd name="T5" fmla="*/ 29 h 48"/>
                  <a:gd name="T6" fmla="*/ 84 w 53"/>
                  <a:gd name="T7" fmla="*/ 37 h 48"/>
                  <a:gd name="T8" fmla="*/ 87 w 53"/>
                  <a:gd name="T9" fmla="*/ 44 h 48"/>
                  <a:gd name="T10" fmla="*/ 79 w 53"/>
                  <a:gd name="T11" fmla="*/ 55 h 48"/>
                  <a:gd name="T12" fmla="*/ 71 w 53"/>
                  <a:gd name="T13" fmla="*/ 62 h 48"/>
                  <a:gd name="T14" fmla="*/ 64 w 53"/>
                  <a:gd name="T15" fmla="*/ 70 h 48"/>
                  <a:gd name="T16" fmla="*/ 57 w 53"/>
                  <a:gd name="T17" fmla="*/ 78 h 48"/>
                  <a:gd name="T18" fmla="*/ 43 w 53"/>
                  <a:gd name="T19" fmla="*/ 73 h 48"/>
                  <a:gd name="T20" fmla="*/ 30 w 53"/>
                  <a:gd name="T21" fmla="*/ 68 h 48"/>
                  <a:gd name="T22" fmla="*/ 13 w 53"/>
                  <a:gd name="T23" fmla="*/ 62 h 48"/>
                  <a:gd name="T24" fmla="*/ 0 w 53"/>
                  <a:gd name="T25" fmla="*/ 57 h 48"/>
                  <a:gd name="T26" fmla="*/ 7 w 53"/>
                  <a:gd name="T27" fmla="*/ 50 h 48"/>
                  <a:gd name="T28" fmla="*/ 8 w 53"/>
                  <a:gd name="T29" fmla="*/ 42 h 48"/>
                  <a:gd name="T30" fmla="*/ 13 w 53"/>
                  <a:gd name="T31" fmla="*/ 34 h 48"/>
                  <a:gd name="T32" fmla="*/ 16 w 53"/>
                  <a:gd name="T33" fmla="*/ 26 h 48"/>
                  <a:gd name="T34" fmla="*/ 21 w 53"/>
                  <a:gd name="T35" fmla="*/ 18 h 48"/>
                  <a:gd name="T36" fmla="*/ 26 w 53"/>
                  <a:gd name="T37" fmla="*/ 13 h 48"/>
                  <a:gd name="T38" fmla="*/ 33 w 53"/>
                  <a:gd name="T39" fmla="*/ 7 h 48"/>
                  <a:gd name="T40" fmla="*/ 38 w 53"/>
                  <a:gd name="T41" fmla="*/ 0 h 48"/>
                  <a:gd name="T42" fmla="*/ 46 w 53"/>
                  <a:gd name="T43" fmla="*/ 3 h 48"/>
                  <a:gd name="T44" fmla="*/ 56 w 53"/>
                  <a:gd name="T45" fmla="*/ 8 h 48"/>
                  <a:gd name="T46" fmla="*/ 66 w 53"/>
                  <a:gd name="T47" fmla="*/ 11 h 48"/>
                  <a:gd name="T48" fmla="*/ 77 w 53"/>
                  <a:gd name="T49" fmla="*/ 16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48"/>
                  <a:gd name="T77" fmla="*/ 53 w 53"/>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48">
                    <a:moveTo>
                      <a:pt x="47" y="10"/>
                    </a:moveTo>
                    <a:lnTo>
                      <a:pt x="48" y="15"/>
                    </a:lnTo>
                    <a:lnTo>
                      <a:pt x="50" y="18"/>
                    </a:lnTo>
                    <a:lnTo>
                      <a:pt x="51" y="23"/>
                    </a:lnTo>
                    <a:lnTo>
                      <a:pt x="53" y="27"/>
                    </a:lnTo>
                    <a:lnTo>
                      <a:pt x="48" y="34"/>
                    </a:lnTo>
                    <a:lnTo>
                      <a:pt x="43" y="38"/>
                    </a:lnTo>
                    <a:lnTo>
                      <a:pt x="39" y="43"/>
                    </a:lnTo>
                    <a:lnTo>
                      <a:pt x="35" y="48"/>
                    </a:lnTo>
                    <a:lnTo>
                      <a:pt x="26" y="45"/>
                    </a:lnTo>
                    <a:lnTo>
                      <a:pt x="18" y="42"/>
                    </a:lnTo>
                    <a:lnTo>
                      <a:pt x="8" y="38"/>
                    </a:lnTo>
                    <a:lnTo>
                      <a:pt x="0" y="35"/>
                    </a:lnTo>
                    <a:lnTo>
                      <a:pt x="4" y="31"/>
                    </a:lnTo>
                    <a:lnTo>
                      <a:pt x="5" y="26"/>
                    </a:lnTo>
                    <a:lnTo>
                      <a:pt x="8" y="21"/>
                    </a:lnTo>
                    <a:lnTo>
                      <a:pt x="10" y="16"/>
                    </a:lnTo>
                    <a:lnTo>
                      <a:pt x="13" y="11"/>
                    </a:lnTo>
                    <a:lnTo>
                      <a:pt x="16" y="8"/>
                    </a:lnTo>
                    <a:lnTo>
                      <a:pt x="20" y="4"/>
                    </a:lnTo>
                    <a:lnTo>
                      <a:pt x="23" y="0"/>
                    </a:lnTo>
                    <a:lnTo>
                      <a:pt x="28" y="2"/>
                    </a:lnTo>
                    <a:lnTo>
                      <a:pt x="34" y="5"/>
                    </a:lnTo>
                    <a:lnTo>
                      <a:pt x="40" y="7"/>
                    </a:lnTo>
                    <a:lnTo>
                      <a:pt x="47" y="10"/>
                    </a:lnTo>
                    <a:close/>
                  </a:path>
                </a:pathLst>
              </a:custGeom>
              <a:solidFill>
                <a:srgbClr val="AFBCED"/>
              </a:solidFill>
              <a:ln w="9525">
                <a:noFill/>
                <a:round/>
                <a:headEnd/>
                <a:tailEnd/>
              </a:ln>
            </p:spPr>
            <p:txBody>
              <a:bodyPr/>
              <a:lstStyle/>
              <a:p>
                <a:endParaRPr lang="en-US" sz="1725"/>
              </a:p>
            </p:txBody>
          </p:sp>
          <p:sp>
            <p:nvSpPr>
              <p:cNvPr id="5400" name="Freeform 708"/>
              <p:cNvSpPr>
                <a:spLocks/>
              </p:cNvSpPr>
              <p:nvPr/>
            </p:nvSpPr>
            <p:spPr bwMode="auto">
              <a:xfrm>
                <a:off x="2092" y="2577"/>
                <a:ext cx="29" cy="62"/>
              </a:xfrm>
              <a:custGeom>
                <a:avLst/>
                <a:gdLst>
                  <a:gd name="T0" fmla="*/ 0 w 18"/>
                  <a:gd name="T1" fmla="*/ 23 h 38"/>
                  <a:gd name="T2" fmla="*/ 0 w 18"/>
                  <a:gd name="T3" fmla="*/ 34 h 38"/>
                  <a:gd name="T4" fmla="*/ 0 w 18"/>
                  <a:gd name="T5" fmla="*/ 41 h 38"/>
                  <a:gd name="T6" fmla="*/ 0 w 18"/>
                  <a:gd name="T7" fmla="*/ 52 h 38"/>
                  <a:gd name="T8" fmla="*/ 0 w 18"/>
                  <a:gd name="T9" fmla="*/ 62 h 38"/>
                  <a:gd name="T10" fmla="*/ 6 w 18"/>
                  <a:gd name="T11" fmla="*/ 54 h 38"/>
                  <a:gd name="T12" fmla="*/ 13 w 18"/>
                  <a:gd name="T13" fmla="*/ 46 h 38"/>
                  <a:gd name="T14" fmla="*/ 21 w 18"/>
                  <a:gd name="T15" fmla="*/ 39 h 38"/>
                  <a:gd name="T16" fmla="*/ 29 w 18"/>
                  <a:gd name="T17" fmla="*/ 28 h 38"/>
                  <a:gd name="T18" fmla="*/ 26 w 18"/>
                  <a:gd name="T19" fmla="*/ 21 h 38"/>
                  <a:gd name="T20" fmla="*/ 24 w 18"/>
                  <a:gd name="T21" fmla="*/ 13 h 38"/>
                  <a:gd name="T22" fmla="*/ 21 w 18"/>
                  <a:gd name="T23" fmla="*/ 8 h 38"/>
                  <a:gd name="T24" fmla="*/ 19 w 18"/>
                  <a:gd name="T25" fmla="*/ 0 h 38"/>
                  <a:gd name="T26" fmla="*/ 13 w 18"/>
                  <a:gd name="T27" fmla="*/ 5 h 38"/>
                  <a:gd name="T28" fmla="*/ 11 w 18"/>
                  <a:gd name="T29" fmla="*/ 10 h 38"/>
                  <a:gd name="T30" fmla="*/ 6 w 18"/>
                  <a:gd name="T31" fmla="*/ 18 h 38"/>
                  <a:gd name="T32" fmla="*/ 0 w 18"/>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8"/>
                  <a:gd name="T53" fmla="*/ 18 w 1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8">
                    <a:moveTo>
                      <a:pt x="0" y="14"/>
                    </a:moveTo>
                    <a:lnTo>
                      <a:pt x="0" y="21"/>
                    </a:lnTo>
                    <a:lnTo>
                      <a:pt x="0" y="25"/>
                    </a:lnTo>
                    <a:lnTo>
                      <a:pt x="0" y="32"/>
                    </a:lnTo>
                    <a:lnTo>
                      <a:pt x="0" y="38"/>
                    </a:lnTo>
                    <a:lnTo>
                      <a:pt x="4" y="33"/>
                    </a:lnTo>
                    <a:lnTo>
                      <a:pt x="8" y="28"/>
                    </a:lnTo>
                    <a:lnTo>
                      <a:pt x="13" y="24"/>
                    </a:lnTo>
                    <a:lnTo>
                      <a:pt x="18" y="17"/>
                    </a:lnTo>
                    <a:lnTo>
                      <a:pt x="16" y="13"/>
                    </a:lnTo>
                    <a:lnTo>
                      <a:pt x="15" y="8"/>
                    </a:lnTo>
                    <a:lnTo>
                      <a:pt x="13" y="5"/>
                    </a:lnTo>
                    <a:lnTo>
                      <a:pt x="12" y="0"/>
                    </a:lnTo>
                    <a:lnTo>
                      <a:pt x="8" y="3"/>
                    </a:lnTo>
                    <a:lnTo>
                      <a:pt x="7" y="6"/>
                    </a:lnTo>
                    <a:lnTo>
                      <a:pt x="4" y="11"/>
                    </a:lnTo>
                    <a:lnTo>
                      <a:pt x="0" y="14"/>
                    </a:lnTo>
                    <a:close/>
                  </a:path>
                </a:pathLst>
              </a:custGeom>
              <a:solidFill>
                <a:srgbClr val="7AAAEA"/>
              </a:solidFill>
              <a:ln w="9525">
                <a:noFill/>
                <a:round/>
                <a:headEnd/>
                <a:tailEnd/>
              </a:ln>
            </p:spPr>
            <p:txBody>
              <a:bodyPr/>
              <a:lstStyle/>
              <a:p>
                <a:endParaRPr lang="en-US" sz="1725"/>
              </a:p>
            </p:txBody>
          </p:sp>
          <p:sp>
            <p:nvSpPr>
              <p:cNvPr id="5401" name="Freeform 709"/>
              <p:cNvSpPr>
                <a:spLocks/>
              </p:cNvSpPr>
              <p:nvPr/>
            </p:nvSpPr>
            <p:spPr bwMode="auto">
              <a:xfrm>
                <a:off x="2051" y="2561"/>
                <a:ext cx="60" cy="42"/>
              </a:xfrm>
              <a:custGeom>
                <a:avLst/>
                <a:gdLst>
                  <a:gd name="T0" fmla="*/ 60 w 37"/>
                  <a:gd name="T1" fmla="*/ 16 h 26"/>
                  <a:gd name="T2" fmla="*/ 54 w 37"/>
                  <a:gd name="T3" fmla="*/ 21 h 26"/>
                  <a:gd name="T4" fmla="*/ 52 w 37"/>
                  <a:gd name="T5" fmla="*/ 29 h 26"/>
                  <a:gd name="T6" fmla="*/ 47 w 37"/>
                  <a:gd name="T7" fmla="*/ 34 h 26"/>
                  <a:gd name="T8" fmla="*/ 41 w 37"/>
                  <a:gd name="T9" fmla="*/ 42 h 26"/>
                  <a:gd name="T10" fmla="*/ 31 w 37"/>
                  <a:gd name="T11" fmla="*/ 37 h 26"/>
                  <a:gd name="T12" fmla="*/ 21 w 37"/>
                  <a:gd name="T13" fmla="*/ 34 h 26"/>
                  <a:gd name="T14" fmla="*/ 10 w 37"/>
                  <a:gd name="T15" fmla="*/ 29 h 26"/>
                  <a:gd name="T16" fmla="*/ 0 w 37"/>
                  <a:gd name="T17" fmla="*/ 26 h 26"/>
                  <a:gd name="T18" fmla="*/ 5 w 37"/>
                  <a:gd name="T19" fmla="*/ 18 h 26"/>
                  <a:gd name="T20" fmla="*/ 10 w 37"/>
                  <a:gd name="T21" fmla="*/ 13 h 26"/>
                  <a:gd name="T22" fmla="*/ 16 w 37"/>
                  <a:gd name="T23" fmla="*/ 6 h 26"/>
                  <a:gd name="T24" fmla="*/ 21 w 37"/>
                  <a:gd name="T25" fmla="*/ 0 h 26"/>
                  <a:gd name="T26" fmla="*/ 31 w 37"/>
                  <a:gd name="T27" fmla="*/ 3 h 26"/>
                  <a:gd name="T28" fmla="*/ 41 w 37"/>
                  <a:gd name="T29" fmla="*/ 8 h 26"/>
                  <a:gd name="T30" fmla="*/ 49 w 37"/>
                  <a:gd name="T31" fmla="*/ 11 h 26"/>
                  <a:gd name="T32" fmla="*/ 60 w 37"/>
                  <a:gd name="T33" fmla="*/ 1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6"/>
                  <a:gd name="T53" fmla="*/ 37 w 37"/>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6">
                    <a:moveTo>
                      <a:pt x="37" y="10"/>
                    </a:moveTo>
                    <a:lnTo>
                      <a:pt x="33" y="13"/>
                    </a:lnTo>
                    <a:lnTo>
                      <a:pt x="32" y="18"/>
                    </a:lnTo>
                    <a:lnTo>
                      <a:pt x="29" y="21"/>
                    </a:lnTo>
                    <a:lnTo>
                      <a:pt x="25" y="26"/>
                    </a:lnTo>
                    <a:lnTo>
                      <a:pt x="19" y="23"/>
                    </a:lnTo>
                    <a:lnTo>
                      <a:pt x="13" y="21"/>
                    </a:lnTo>
                    <a:lnTo>
                      <a:pt x="6" y="18"/>
                    </a:lnTo>
                    <a:lnTo>
                      <a:pt x="0" y="16"/>
                    </a:lnTo>
                    <a:lnTo>
                      <a:pt x="3" y="11"/>
                    </a:lnTo>
                    <a:lnTo>
                      <a:pt x="6" y="8"/>
                    </a:lnTo>
                    <a:lnTo>
                      <a:pt x="10" y="4"/>
                    </a:lnTo>
                    <a:lnTo>
                      <a:pt x="13" y="0"/>
                    </a:lnTo>
                    <a:lnTo>
                      <a:pt x="19" y="2"/>
                    </a:lnTo>
                    <a:lnTo>
                      <a:pt x="25" y="5"/>
                    </a:lnTo>
                    <a:lnTo>
                      <a:pt x="30" y="7"/>
                    </a:lnTo>
                    <a:lnTo>
                      <a:pt x="37" y="10"/>
                    </a:lnTo>
                    <a:close/>
                  </a:path>
                </a:pathLst>
              </a:custGeom>
              <a:solidFill>
                <a:srgbClr val="D1D8F4"/>
              </a:solidFill>
              <a:ln w="9525">
                <a:noFill/>
                <a:round/>
                <a:headEnd/>
                <a:tailEnd/>
              </a:ln>
            </p:spPr>
            <p:txBody>
              <a:bodyPr/>
              <a:lstStyle/>
              <a:p>
                <a:endParaRPr lang="en-US" sz="1725"/>
              </a:p>
            </p:txBody>
          </p:sp>
          <p:sp>
            <p:nvSpPr>
              <p:cNvPr id="5402" name="Freeform 710"/>
              <p:cNvSpPr>
                <a:spLocks/>
              </p:cNvSpPr>
              <p:nvPr/>
            </p:nvSpPr>
            <p:spPr bwMode="auto">
              <a:xfrm>
                <a:off x="2092" y="2577"/>
                <a:ext cx="104" cy="93"/>
              </a:xfrm>
              <a:custGeom>
                <a:avLst/>
                <a:gdLst>
                  <a:gd name="T0" fmla="*/ 91 w 64"/>
                  <a:gd name="T1" fmla="*/ 18 h 57"/>
                  <a:gd name="T2" fmla="*/ 94 w 64"/>
                  <a:gd name="T3" fmla="*/ 26 h 57"/>
                  <a:gd name="T4" fmla="*/ 99 w 64"/>
                  <a:gd name="T5" fmla="*/ 34 h 57"/>
                  <a:gd name="T6" fmla="*/ 101 w 64"/>
                  <a:gd name="T7" fmla="*/ 44 h 57"/>
                  <a:gd name="T8" fmla="*/ 104 w 64"/>
                  <a:gd name="T9" fmla="*/ 52 h 57"/>
                  <a:gd name="T10" fmla="*/ 96 w 64"/>
                  <a:gd name="T11" fmla="*/ 62 h 57"/>
                  <a:gd name="T12" fmla="*/ 88 w 64"/>
                  <a:gd name="T13" fmla="*/ 72 h 57"/>
                  <a:gd name="T14" fmla="*/ 78 w 64"/>
                  <a:gd name="T15" fmla="*/ 83 h 57"/>
                  <a:gd name="T16" fmla="*/ 70 w 64"/>
                  <a:gd name="T17" fmla="*/ 93 h 57"/>
                  <a:gd name="T18" fmla="*/ 52 w 64"/>
                  <a:gd name="T19" fmla="*/ 88 h 57"/>
                  <a:gd name="T20" fmla="*/ 37 w 64"/>
                  <a:gd name="T21" fmla="*/ 80 h 57"/>
                  <a:gd name="T22" fmla="*/ 19 w 64"/>
                  <a:gd name="T23" fmla="*/ 75 h 57"/>
                  <a:gd name="T24" fmla="*/ 0 w 64"/>
                  <a:gd name="T25" fmla="*/ 67 h 57"/>
                  <a:gd name="T26" fmla="*/ 7 w 64"/>
                  <a:gd name="T27" fmla="*/ 57 h 57"/>
                  <a:gd name="T28" fmla="*/ 13 w 64"/>
                  <a:gd name="T29" fmla="*/ 46 h 57"/>
                  <a:gd name="T30" fmla="*/ 19 w 64"/>
                  <a:gd name="T31" fmla="*/ 39 h 57"/>
                  <a:gd name="T32" fmla="*/ 24 w 64"/>
                  <a:gd name="T33" fmla="*/ 28 h 57"/>
                  <a:gd name="T34" fmla="*/ 29 w 64"/>
                  <a:gd name="T35" fmla="*/ 23 h 57"/>
                  <a:gd name="T36" fmla="*/ 34 w 64"/>
                  <a:gd name="T37" fmla="*/ 15 h 57"/>
                  <a:gd name="T38" fmla="*/ 39 w 64"/>
                  <a:gd name="T39" fmla="*/ 8 h 57"/>
                  <a:gd name="T40" fmla="*/ 44 w 64"/>
                  <a:gd name="T41" fmla="*/ 0 h 57"/>
                  <a:gd name="T42" fmla="*/ 57 w 64"/>
                  <a:gd name="T43" fmla="*/ 5 h 57"/>
                  <a:gd name="T44" fmla="*/ 68 w 64"/>
                  <a:gd name="T45" fmla="*/ 10 h 57"/>
                  <a:gd name="T46" fmla="*/ 81 w 64"/>
                  <a:gd name="T47" fmla="*/ 13 h 57"/>
                  <a:gd name="T48" fmla="*/ 91 w 64"/>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7"/>
                  <a:gd name="T77" fmla="*/ 64 w 64"/>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7">
                    <a:moveTo>
                      <a:pt x="56" y="11"/>
                    </a:moveTo>
                    <a:lnTo>
                      <a:pt x="58" y="16"/>
                    </a:lnTo>
                    <a:lnTo>
                      <a:pt x="61" y="21"/>
                    </a:lnTo>
                    <a:lnTo>
                      <a:pt x="62" y="27"/>
                    </a:lnTo>
                    <a:lnTo>
                      <a:pt x="64" y="32"/>
                    </a:lnTo>
                    <a:lnTo>
                      <a:pt x="59" y="38"/>
                    </a:lnTo>
                    <a:lnTo>
                      <a:pt x="54" y="44"/>
                    </a:lnTo>
                    <a:lnTo>
                      <a:pt x="48" y="51"/>
                    </a:lnTo>
                    <a:lnTo>
                      <a:pt x="43" y="57"/>
                    </a:lnTo>
                    <a:lnTo>
                      <a:pt x="32" y="54"/>
                    </a:lnTo>
                    <a:lnTo>
                      <a:pt x="23" y="49"/>
                    </a:lnTo>
                    <a:lnTo>
                      <a:pt x="12" y="46"/>
                    </a:lnTo>
                    <a:lnTo>
                      <a:pt x="0" y="41"/>
                    </a:lnTo>
                    <a:lnTo>
                      <a:pt x="4" y="35"/>
                    </a:lnTo>
                    <a:lnTo>
                      <a:pt x="8" y="28"/>
                    </a:lnTo>
                    <a:lnTo>
                      <a:pt x="12" y="24"/>
                    </a:lnTo>
                    <a:lnTo>
                      <a:pt x="15" y="17"/>
                    </a:lnTo>
                    <a:lnTo>
                      <a:pt x="18" y="14"/>
                    </a:lnTo>
                    <a:lnTo>
                      <a:pt x="21" y="9"/>
                    </a:lnTo>
                    <a:lnTo>
                      <a:pt x="24" y="5"/>
                    </a:lnTo>
                    <a:lnTo>
                      <a:pt x="27" y="0"/>
                    </a:lnTo>
                    <a:lnTo>
                      <a:pt x="35" y="3"/>
                    </a:lnTo>
                    <a:lnTo>
                      <a:pt x="42" y="6"/>
                    </a:lnTo>
                    <a:lnTo>
                      <a:pt x="50" y="8"/>
                    </a:lnTo>
                    <a:lnTo>
                      <a:pt x="56" y="11"/>
                    </a:lnTo>
                    <a:close/>
                  </a:path>
                </a:pathLst>
              </a:custGeom>
              <a:solidFill>
                <a:srgbClr val="000000"/>
              </a:solidFill>
              <a:ln w="9525">
                <a:noFill/>
                <a:round/>
                <a:headEnd/>
                <a:tailEnd/>
              </a:ln>
            </p:spPr>
            <p:txBody>
              <a:bodyPr/>
              <a:lstStyle/>
              <a:p>
                <a:endParaRPr lang="en-US" sz="1725"/>
              </a:p>
            </p:txBody>
          </p:sp>
          <p:sp>
            <p:nvSpPr>
              <p:cNvPr id="5403" name="Freeform 711"/>
              <p:cNvSpPr>
                <a:spLocks/>
              </p:cNvSpPr>
              <p:nvPr/>
            </p:nvSpPr>
            <p:spPr bwMode="auto">
              <a:xfrm>
                <a:off x="2100" y="2585"/>
                <a:ext cx="88" cy="80"/>
              </a:xfrm>
              <a:custGeom>
                <a:avLst/>
                <a:gdLst>
                  <a:gd name="T0" fmla="*/ 78 w 54"/>
                  <a:gd name="T1" fmla="*/ 15 h 49"/>
                  <a:gd name="T2" fmla="*/ 80 w 54"/>
                  <a:gd name="T3" fmla="*/ 23 h 49"/>
                  <a:gd name="T4" fmla="*/ 83 w 54"/>
                  <a:gd name="T5" fmla="*/ 28 h 49"/>
                  <a:gd name="T6" fmla="*/ 86 w 54"/>
                  <a:gd name="T7" fmla="*/ 36 h 49"/>
                  <a:gd name="T8" fmla="*/ 88 w 54"/>
                  <a:gd name="T9" fmla="*/ 44 h 49"/>
                  <a:gd name="T10" fmla="*/ 83 w 54"/>
                  <a:gd name="T11" fmla="*/ 54 h 49"/>
                  <a:gd name="T12" fmla="*/ 75 w 54"/>
                  <a:gd name="T13" fmla="*/ 62 h 49"/>
                  <a:gd name="T14" fmla="*/ 68 w 54"/>
                  <a:gd name="T15" fmla="*/ 70 h 49"/>
                  <a:gd name="T16" fmla="*/ 62 w 54"/>
                  <a:gd name="T17" fmla="*/ 80 h 49"/>
                  <a:gd name="T18" fmla="*/ 47 w 54"/>
                  <a:gd name="T19" fmla="*/ 75 h 49"/>
                  <a:gd name="T20" fmla="*/ 31 w 54"/>
                  <a:gd name="T21" fmla="*/ 67 h 49"/>
                  <a:gd name="T22" fmla="*/ 16 w 54"/>
                  <a:gd name="T23" fmla="*/ 62 h 49"/>
                  <a:gd name="T24" fmla="*/ 0 w 54"/>
                  <a:gd name="T25" fmla="*/ 57 h 49"/>
                  <a:gd name="T26" fmla="*/ 5 w 54"/>
                  <a:gd name="T27" fmla="*/ 49 h 49"/>
                  <a:gd name="T28" fmla="*/ 11 w 54"/>
                  <a:gd name="T29" fmla="*/ 41 h 49"/>
                  <a:gd name="T30" fmla="*/ 13 w 54"/>
                  <a:gd name="T31" fmla="*/ 33 h 49"/>
                  <a:gd name="T32" fmla="*/ 18 w 54"/>
                  <a:gd name="T33" fmla="*/ 26 h 49"/>
                  <a:gd name="T34" fmla="*/ 24 w 54"/>
                  <a:gd name="T35" fmla="*/ 20 h 49"/>
                  <a:gd name="T36" fmla="*/ 29 w 54"/>
                  <a:gd name="T37" fmla="*/ 13 h 49"/>
                  <a:gd name="T38" fmla="*/ 34 w 54"/>
                  <a:gd name="T39" fmla="*/ 5 h 49"/>
                  <a:gd name="T40" fmla="*/ 39 w 54"/>
                  <a:gd name="T41" fmla="*/ 0 h 49"/>
                  <a:gd name="T42" fmla="*/ 49 w 54"/>
                  <a:gd name="T43" fmla="*/ 2 h 49"/>
                  <a:gd name="T44" fmla="*/ 60 w 54"/>
                  <a:gd name="T45" fmla="*/ 7 h 49"/>
                  <a:gd name="T46" fmla="*/ 68 w 54"/>
                  <a:gd name="T47" fmla="*/ 10 h 49"/>
                  <a:gd name="T48" fmla="*/ 78 w 54"/>
                  <a:gd name="T49" fmla="*/ 15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49"/>
                  <a:gd name="T77" fmla="*/ 54 w 54"/>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49">
                    <a:moveTo>
                      <a:pt x="48" y="9"/>
                    </a:moveTo>
                    <a:lnTo>
                      <a:pt x="49" y="14"/>
                    </a:lnTo>
                    <a:lnTo>
                      <a:pt x="51" y="17"/>
                    </a:lnTo>
                    <a:lnTo>
                      <a:pt x="53" y="22"/>
                    </a:lnTo>
                    <a:lnTo>
                      <a:pt x="54" y="27"/>
                    </a:lnTo>
                    <a:lnTo>
                      <a:pt x="51" y="33"/>
                    </a:lnTo>
                    <a:lnTo>
                      <a:pt x="46" y="38"/>
                    </a:lnTo>
                    <a:lnTo>
                      <a:pt x="42" y="43"/>
                    </a:lnTo>
                    <a:lnTo>
                      <a:pt x="38" y="49"/>
                    </a:lnTo>
                    <a:lnTo>
                      <a:pt x="29" y="46"/>
                    </a:lnTo>
                    <a:lnTo>
                      <a:pt x="19" y="41"/>
                    </a:lnTo>
                    <a:lnTo>
                      <a:pt x="10" y="38"/>
                    </a:lnTo>
                    <a:lnTo>
                      <a:pt x="0" y="35"/>
                    </a:lnTo>
                    <a:lnTo>
                      <a:pt x="3" y="30"/>
                    </a:lnTo>
                    <a:lnTo>
                      <a:pt x="7" y="25"/>
                    </a:lnTo>
                    <a:lnTo>
                      <a:pt x="8" y="20"/>
                    </a:lnTo>
                    <a:lnTo>
                      <a:pt x="11" y="16"/>
                    </a:lnTo>
                    <a:lnTo>
                      <a:pt x="15" y="12"/>
                    </a:lnTo>
                    <a:lnTo>
                      <a:pt x="18" y="8"/>
                    </a:lnTo>
                    <a:lnTo>
                      <a:pt x="21" y="3"/>
                    </a:lnTo>
                    <a:lnTo>
                      <a:pt x="24" y="0"/>
                    </a:lnTo>
                    <a:lnTo>
                      <a:pt x="30" y="1"/>
                    </a:lnTo>
                    <a:lnTo>
                      <a:pt x="37" y="4"/>
                    </a:lnTo>
                    <a:lnTo>
                      <a:pt x="42" y="6"/>
                    </a:lnTo>
                    <a:lnTo>
                      <a:pt x="48" y="9"/>
                    </a:lnTo>
                    <a:close/>
                  </a:path>
                </a:pathLst>
              </a:custGeom>
              <a:solidFill>
                <a:srgbClr val="AFBCED"/>
              </a:solidFill>
              <a:ln w="9525">
                <a:noFill/>
                <a:round/>
                <a:headEnd/>
                <a:tailEnd/>
              </a:ln>
            </p:spPr>
            <p:txBody>
              <a:bodyPr/>
              <a:lstStyle/>
              <a:p>
                <a:endParaRPr lang="en-US" sz="1725"/>
              </a:p>
            </p:txBody>
          </p:sp>
          <p:sp>
            <p:nvSpPr>
              <p:cNvPr id="5404" name="Freeform 712"/>
              <p:cNvSpPr>
                <a:spLocks/>
              </p:cNvSpPr>
              <p:nvPr/>
            </p:nvSpPr>
            <p:spPr bwMode="auto">
              <a:xfrm>
                <a:off x="2160" y="2600"/>
                <a:ext cx="28" cy="65"/>
              </a:xfrm>
              <a:custGeom>
                <a:avLst/>
                <a:gdLst>
                  <a:gd name="T0" fmla="*/ 0 w 17"/>
                  <a:gd name="T1" fmla="*/ 23 h 40"/>
                  <a:gd name="T2" fmla="*/ 0 w 17"/>
                  <a:gd name="T3" fmla="*/ 34 h 40"/>
                  <a:gd name="T4" fmla="*/ 0 w 17"/>
                  <a:gd name="T5" fmla="*/ 44 h 40"/>
                  <a:gd name="T6" fmla="*/ 0 w 17"/>
                  <a:gd name="T7" fmla="*/ 55 h 40"/>
                  <a:gd name="T8" fmla="*/ 2 w 17"/>
                  <a:gd name="T9" fmla="*/ 65 h 40"/>
                  <a:gd name="T10" fmla="*/ 8 w 17"/>
                  <a:gd name="T11" fmla="*/ 55 h 40"/>
                  <a:gd name="T12" fmla="*/ 15 w 17"/>
                  <a:gd name="T13" fmla="*/ 47 h 40"/>
                  <a:gd name="T14" fmla="*/ 23 w 17"/>
                  <a:gd name="T15" fmla="*/ 39 h 40"/>
                  <a:gd name="T16" fmla="*/ 28 w 17"/>
                  <a:gd name="T17" fmla="*/ 29 h 40"/>
                  <a:gd name="T18" fmla="*/ 26 w 17"/>
                  <a:gd name="T19" fmla="*/ 21 h 40"/>
                  <a:gd name="T20" fmla="*/ 23 w 17"/>
                  <a:gd name="T21" fmla="*/ 13 h 40"/>
                  <a:gd name="T22" fmla="*/ 20 w 17"/>
                  <a:gd name="T23" fmla="*/ 8 h 40"/>
                  <a:gd name="T24" fmla="*/ 18 w 17"/>
                  <a:gd name="T25" fmla="*/ 0 h 40"/>
                  <a:gd name="T26" fmla="*/ 13 w 17"/>
                  <a:gd name="T27" fmla="*/ 5 h 40"/>
                  <a:gd name="T28" fmla="*/ 10 w 17"/>
                  <a:gd name="T29" fmla="*/ 11 h 40"/>
                  <a:gd name="T30" fmla="*/ 5 w 17"/>
                  <a:gd name="T31" fmla="*/ 18 h 40"/>
                  <a:gd name="T32" fmla="*/ 0 w 17"/>
                  <a:gd name="T33" fmla="*/ 2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40"/>
                  <a:gd name="T53" fmla="*/ 17 w 17"/>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40">
                    <a:moveTo>
                      <a:pt x="0" y="14"/>
                    </a:moveTo>
                    <a:lnTo>
                      <a:pt x="0" y="21"/>
                    </a:lnTo>
                    <a:lnTo>
                      <a:pt x="0" y="27"/>
                    </a:lnTo>
                    <a:lnTo>
                      <a:pt x="0" y="34"/>
                    </a:lnTo>
                    <a:lnTo>
                      <a:pt x="1" y="40"/>
                    </a:lnTo>
                    <a:lnTo>
                      <a:pt x="5" y="34"/>
                    </a:lnTo>
                    <a:lnTo>
                      <a:pt x="9" y="29"/>
                    </a:lnTo>
                    <a:lnTo>
                      <a:pt x="14" y="24"/>
                    </a:lnTo>
                    <a:lnTo>
                      <a:pt x="17" y="18"/>
                    </a:lnTo>
                    <a:lnTo>
                      <a:pt x="16" y="13"/>
                    </a:lnTo>
                    <a:lnTo>
                      <a:pt x="14" y="8"/>
                    </a:lnTo>
                    <a:lnTo>
                      <a:pt x="12" y="5"/>
                    </a:lnTo>
                    <a:lnTo>
                      <a:pt x="11" y="0"/>
                    </a:lnTo>
                    <a:lnTo>
                      <a:pt x="8" y="3"/>
                    </a:lnTo>
                    <a:lnTo>
                      <a:pt x="6" y="7"/>
                    </a:lnTo>
                    <a:lnTo>
                      <a:pt x="3" y="11"/>
                    </a:lnTo>
                    <a:lnTo>
                      <a:pt x="0" y="14"/>
                    </a:lnTo>
                    <a:close/>
                  </a:path>
                </a:pathLst>
              </a:custGeom>
              <a:solidFill>
                <a:srgbClr val="7AAAEA"/>
              </a:solidFill>
              <a:ln w="9525">
                <a:noFill/>
                <a:round/>
                <a:headEnd/>
                <a:tailEnd/>
              </a:ln>
            </p:spPr>
            <p:txBody>
              <a:bodyPr/>
              <a:lstStyle/>
              <a:p>
                <a:endParaRPr lang="en-US" sz="1725"/>
              </a:p>
            </p:txBody>
          </p:sp>
          <p:sp>
            <p:nvSpPr>
              <p:cNvPr id="5405" name="Freeform 713"/>
              <p:cNvSpPr>
                <a:spLocks/>
              </p:cNvSpPr>
              <p:nvPr/>
            </p:nvSpPr>
            <p:spPr bwMode="auto">
              <a:xfrm>
                <a:off x="2118" y="2585"/>
                <a:ext cx="62" cy="41"/>
              </a:xfrm>
              <a:custGeom>
                <a:avLst/>
                <a:gdLst>
                  <a:gd name="T0" fmla="*/ 62 w 38"/>
                  <a:gd name="T1" fmla="*/ 15 h 25"/>
                  <a:gd name="T2" fmla="*/ 57 w 38"/>
                  <a:gd name="T3" fmla="*/ 20 h 25"/>
                  <a:gd name="T4" fmla="*/ 52 w 38"/>
                  <a:gd name="T5" fmla="*/ 28 h 25"/>
                  <a:gd name="T6" fmla="*/ 47 w 38"/>
                  <a:gd name="T7" fmla="*/ 33 h 25"/>
                  <a:gd name="T8" fmla="*/ 42 w 38"/>
                  <a:gd name="T9" fmla="*/ 41 h 25"/>
                  <a:gd name="T10" fmla="*/ 31 w 38"/>
                  <a:gd name="T11" fmla="*/ 36 h 25"/>
                  <a:gd name="T12" fmla="*/ 21 w 38"/>
                  <a:gd name="T13" fmla="*/ 33 h 25"/>
                  <a:gd name="T14" fmla="*/ 11 w 38"/>
                  <a:gd name="T15" fmla="*/ 28 h 25"/>
                  <a:gd name="T16" fmla="*/ 0 w 38"/>
                  <a:gd name="T17" fmla="*/ 26 h 25"/>
                  <a:gd name="T18" fmla="*/ 7 w 38"/>
                  <a:gd name="T19" fmla="*/ 18 h 25"/>
                  <a:gd name="T20" fmla="*/ 11 w 38"/>
                  <a:gd name="T21" fmla="*/ 13 h 25"/>
                  <a:gd name="T22" fmla="*/ 16 w 38"/>
                  <a:gd name="T23" fmla="*/ 5 h 25"/>
                  <a:gd name="T24" fmla="*/ 21 w 38"/>
                  <a:gd name="T25" fmla="*/ 0 h 25"/>
                  <a:gd name="T26" fmla="*/ 31 w 38"/>
                  <a:gd name="T27" fmla="*/ 2 h 25"/>
                  <a:gd name="T28" fmla="*/ 42 w 38"/>
                  <a:gd name="T29" fmla="*/ 7 h 25"/>
                  <a:gd name="T30" fmla="*/ 52 w 38"/>
                  <a:gd name="T31" fmla="*/ 10 h 25"/>
                  <a:gd name="T32" fmla="*/ 62 w 38"/>
                  <a:gd name="T33" fmla="*/ 1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5"/>
                  <a:gd name="T53" fmla="*/ 38 w 3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5">
                    <a:moveTo>
                      <a:pt x="38" y="9"/>
                    </a:moveTo>
                    <a:lnTo>
                      <a:pt x="35" y="12"/>
                    </a:lnTo>
                    <a:lnTo>
                      <a:pt x="32" y="17"/>
                    </a:lnTo>
                    <a:lnTo>
                      <a:pt x="29" y="20"/>
                    </a:lnTo>
                    <a:lnTo>
                      <a:pt x="26" y="25"/>
                    </a:lnTo>
                    <a:lnTo>
                      <a:pt x="19" y="22"/>
                    </a:lnTo>
                    <a:lnTo>
                      <a:pt x="13" y="20"/>
                    </a:lnTo>
                    <a:lnTo>
                      <a:pt x="7" y="17"/>
                    </a:lnTo>
                    <a:lnTo>
                      <a:pt x="0" y="16"/>
                    </a:lnTo>
                    <a:lnTo>
                      <a:pt x="4" y="11"/>
                    </a:lnTo>
                    <a:lnTo>
                      <a:pt x="7" y="8"/>
                    </a:lnTo>
                    <a:lnTo>
                      <a:pt x="10" y="3"/>
                    </a:lnTo>
                    <a:lnTo>
                      <a:pt x="13" y="0"/>
                    </a:lnTo>
                    <a:lnTo>
                      <a:pt x="19" y="1"/>
                    </a:lnTo>
                    <a:lnTo>
                      <a:pt x="26" y="4"/>
                    </a:lnTo>
                    <a:lnTo>
                      <a:pt x="32" y="6"/>
                    </a:lnTo>
                    <a:lnTo>
                      <a:pt x="38" y="9"/>
                    </a:lnTo>
                    <a:close/>
                  </a:path>
                </a:pathLst>
              </a:custGeom>
              <a:solidFill>
                <a:srgbClr val="D1D8F4"/>
              </a:solidFill>
              <a:ln w="9525">
                <a:noFill/>
                <a:round/>
                <a:headEnd/>
                <a:tailEnd/>
              </a:ln>
            </p:spPr>
            <p:txBody>
              <a:bodyPr/>
              <a:lstStyle/>
              <a:p>
                <a:endParaRPr lang="en-US" sz="1725"/>
              </a:p>
            </p:txBody>
          </p:sp>
          <p:sp>
            <p:nvSpPr>
              <p:cNvPr id="5406" name="Freeform 714"/>
              <p:cNvSpPr>
                <a:spLocks/>
              </p:cNvSpPr>
              <p:nvPr/>
            </p:nvSpPr>
            <p:spPr bwMode="auto">
              <a:xfrm>
                <a:off x="2391" y="2678"/>
                <a:ext cx="101" cy="94"/>
              </a:xfrm>
              <a:custGeom>
                <a:avLst/>
                <a:gdLst>
                  <a:gd name="T0" fmla="*/ 91 w 62"/>
                  <a:gd name="T1" fmla="*/ 18 h 57"/>
                  <a:gd name="T2" fmla="*/ 93 w 62"/>
                  <a:gd name="T3" fmla="*/ 26 h 57"/>
                  <a:gd name="T4" fmla="*/ 96 w 62"/>
                  <a:gd name="T5" fmla="*/ 35 h 57"/>
                  <a:gd name="T6" fmla="*/ 99 w 62"/>
                  <a:gd name="T7" fmla="*/ 45 h 57"/>
                  <a:gd name="T8" fmla="*/ 101 w 62"/>
                  <a:gd name="T9" fmla="*/ 53 h 57"/>
                  <a:gd name="T10" fmla="*/ 93 w 62"/>
                  <a:gd name="T11" fmla="*/ 63 h 57"/>
                  <a:gd name="T12" fmla="*/ 86 w 62"/>
                  <a:gd name="T13" fmla="*/ 73 h 57"/>
                  <a:gd name="T14" fmla="*/ 78 w 62"/>
                  <a:gd name="T15" fmla="*/ 84 h 57"/>
                  <a:gd name="T16" fmla="*/ 70 w 62"/>
                  <a:gd name="T17" fmla="*/ 94 h 57"/>
                  <a:gd name="T18" fmla="*/ 52 w 62"/>
                  <a:gd name="T19" fmla="*/ 89 h 57"/>
                  <a:gd name="T20" fmla="*/ 37 w 62"/>
                  <a:gd name="T21" fmla="*/ 81 h 57"/>
                  <a:gd name="T22" fmla="*/ 18 w 62"/>
                  <a:gd name="T23" fmla="*/ 76 h 57"/>
                  <a:gd name="T24" fmla="*/ 0 w 62"/>
                  <a:gd name="T25" fmla="*/ 68 h 57"/>
                  <a:gd name="T26" fmla="*/ 5 w 62"/>
                  <a:gd name="T27" fmla="*/ 58 h 57"/>
                  <a:gd name="T28" fmla="*/ 11 w 62"/>
                  <a:gd name="T29" fmla="*/ 46 h 57"/>
                  <a:gd name="T30" fmla="*/ 16 w 62"/>
                  <a:gd name="T31" fmla="*/ 40 h 57"/>
                  <a:gd name="T32" fmla="*/ 21 w 62"/>
                  <a:gd name="T33" fmla="*/ 28 h 57"/>
                  <a:gd name="T34" fmla="*/ 26 w 62"/>
                  <a:gd name="T35" fmla="*/ 23 h 57"/>
                  <a:gd name="T36" fmla="*/ 34 w 62"/>
                  <a:gd name="T37" fmla="*/ 15 h 57"/>
                  <a:gd name="T38" fmla="*/ 39 w 62"/>
                  <a:gd name="T39" fmla="*/ 8 h 57"/>
                  <a:gd name="T40" fmla="*/ 44 w 62"/>
                  <a:gd name="T41" fmla="*/ 0 h 57"/>
                  <a:gd name="T42" fmla="*/ 55 w 62"/>
                  <a:gd name="T43" fmla="*/ 5 h 57"/>
                  <a:gd name="T44" fmla="*/ 68 w 62"/>
                  <a:gd name="T45" fmla="*/ 10 h 57"/>
                  <a:gd name="T46" fmla="*/ 78 w 62"/>
                  <a:gd name="T47" fmla="*/ 13 h 57"/>
                  <a:gd name="T48" fmla="*/ 91 w 62"/>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6" y="11"/>
                    </a:moveTo>
                    <a:lnTo>
                      <a:pt x="57" y="16"/>
                    </a:lnTo>
                    <a:lnTo>
                      <a:pt x="59" y="21"/>
                    </a:lnTo>
                    <a:lnTo>
                      <a:pt x="61" y="27"/>
                    </a:lnTo>
                    <a:lnTo>
                      <a:pt x="62" y="32"/>
                    </a:lnTo>
                    <a:lnTo>
                      <a:pt x="57" y="38"/>
                    </a:lnTo>
                    <a:lnTo>
                      <a:pt x="53" y="44"/>
                    </a:lnTo>
                    <a:lnTo>
                      <a:pt x="48" y="51"/>
                    </a:lnTo>
                    <a:lnTo>
                      <a:pt x="43" y="57"/>
                    </a:lnTo>
                    <a:lnTo>
                      <a:pt x="32" y="54"/>
                    </a:lnTo>
                    <a:lnTo>
                      <a:pt x="23" y="49"/>
                    </a:lnTo>
                    <a:lnTo>
                      <a:pt x="11" y="46"/>
                    </a:lnTo>
                    <a:lnTo>
                      <a:pt x="0" y="41"/>
                    </a:lnTo>
                    <a:lnTo>
                      <a:pt x="3" y="35"/>
                    </a:lnTo>
                    <a:lnTo>
                      <a:pt x="7" y="28"/>
                    </a:lnTo>
                    <a:lnTo>
                      <a:pt x="10" y="24"/>
                    </a:lnTo>
                    <a:lnTo>
                      <a:pt x="13" y="17"/>
                    </a:lnTo>
                    <a:lnTo>
                      <a:pt x="16" y="14"/>
                    </a:lnTo>
                    <a:lnTo>
                      <a:pt x="21" y="9"/>
                    </a:lnTo>
                    <a:lnTo>
                      <a:pt x="24" y="5"/>
                    </a:lnTo>
                    <a:lnTo>
                      <a:pt x="27" y="0"/>
                    </a:lnTo>
                    <a:lnTo>
                      <a:pt x="34" y="3"/>
                    </a:lnTo>
                    <a:lnTo>
                      <a:pt x="42" y="6"/>
                    </a:lnTo>
                    <a:lnTo>
                      <a:pt x="48" y="8"/>
                    </a:lnTo>
                    <a:lnTo>
                      <a:pt x="56" y="11"/>
                    </a:lnTo>
                    <a:close/>
                  </a:path>
                </a:pathLst>
              </a:custGeom>
              <a:solidFill>
                <a:srgbClr val="000000"/>
              </a:solidFill>
              <a:ln w="9525">
                <a:noFill/>
                <a:round/>
                <a:headEnd/>
                <a:tailEnd/>
              </a:ln>
            </p:spPr>
            <p:txBody>
              <a:bodyPr/>
              <a:lstStyle/>
              <a:p>
                <a:endParaRPr lang="en-US" sz="1725"/>
              </a:p>
            </p:txBody>
          </p:sp>
          <p:sp>
            <p:nvSpPr>
              <p:cNvPr id="5407" name="Freeform 715"/>
              <p:cNvSpPr>
                <a:spLocks/>
              </p:cNvSpPr>
              <p:nvPr/>
            </p:nvSpPr>
            <p:spPr bwMode="auto">
              <a:xfrm>
                <a:off x="2484" y="2713"/>
                <a:ext cx="101" cy="93"/>
              </a:xfrm>
              <a:custGeom>
                <a:avLst/>
                <a:gdLst>
                  <a:gd name="T0" fmla="*/ 90 w 62"/>
                  <a:gd name="T1" fmla="*/ 18 h 57"/>
                  <a:gd name="T2" fmla="*/ 91 w 62"/>
                  <a:gd name="T3" fmla="*/ 24 h 57"/>
                  <a:gd name="T4" fmla="*/ 96 w 62"/>
                  <a:gd name="T5" fmla="*/ 33 h 57"/>
                  <a:gd name="T6" fmla="*/ 99 w 62"/>
                  <a:gd name="T7" fmla="*/ 44 h 57"/>
                  <a:gd name="T8" fmla="*/ 101 w 62"/>
                  <a:gd name="T9" fmla="*/ 51 h 57"/>
                  <a:gd name="T10" fmla="*/ 94 w 62"/>
                  <a:gd name="T11" fmla="*/ 62 h 57"/>
                  <a:gd name="T12" fmla="*/ 86 w 62"/>
                  <a:gd name="T13" fmla="*/ 72 h 57"/>
                  <a:gd name="T14" fmla="*/ 78 w 62"/>
                  <a:gd name="T15" fmla="*/ 82 h 57"/>
                  <a:gd name="T16" fmla="*/ 70 w 62"/>
                  <a:gd name="T17" fmla="*/ 93 h 57"/>
                  <a:gd name="T18" fmla="*/ 52 w 62"/>
                  <a:gd name="T19" fmla="*/ 88 h 57"/>
                  <a:gd name="T20" fmla="*/ 37 w 62"/>
                  <a:gd name="T21" fmla="*/ 80 h 57"/>
                  <a:gd name="T22" fmla="*/ 20 w 62"/>
                  <a:gd name="T23" fmla="*/ 72 h 57"/>
                  <a:gd name="T24" fmla="*/ 0 w 62"/>
                  <a:gd name="T25" fmla="*/ 67 h 57"/>
                  <a:gd name="T26" fmla="*/ 7 w 62"/>
                  <a:gd name="T27" fmla="*/ 55 h 57"/>
                  <a:gd name="T28" fmla="*/ 11 w 62"/>
                  <a:gd name="T29" fmla="*/ 46 h 57"/>
                  <a:gd name="T30" fmla="*/ 16 w 62"/>
                  <a:gd name="T31" fmla="*/ 38 h 57"/>
                  <a:gd name="T32" fmla="*/ 21 w 62"/>
                  <a:gd name="T33" fmla="*/ 28 h 57"/>
                  <a:gd name="T34" fmla="*/ 26 w 62"/>
                  <a:gd name="T35" fmla="*/ 23 h 57"/>
                  <a:gd name="T36" fmla="*/ 34 w 62"/>
                  <a:gd name="T37" fmla="*/ 15 h 57"/>
                  <a:gd name="T38" fmla="*/ 39 w 62"/>
                  <a:gd name="T39" fmla="*/ 7 h 57"/>
                  <a:gd name="T40" fmla="*/ 46 w 62"/>
                  <a:gd name="T41" fmla="*/ 0 h 57"/>
                  <a:gd name="T42" fmla="*/ 55 w 62"/>
                  <a:gd name="T43" fmla="*/ 5 h 57"/>
                  <a:gd name="T44" fmla="*/ 68 w 62"/>
                  <a:gd name="T45" fmla="*/ 7 h 57"/>
                  <a:gd name="T46" fmla="*/ 78 w 62"/>
                  <a:gd name="T47" fmla="*/ 11 h 57"/>
                  <a:gd name="T48" fmla="*/ 90 w 62"/>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5" y="11"/>
                    </a:moveTo>
                    <a:lnTo>
                      <a:pt x="56" y="15"/>
                    </a:lnTo>
                    <a:lnTo>
                      <a:pt x="59" y="20"/>
                    </a:lnTo>
                    <a:lnTo>
                      <a:pt x="61" y="27"/>
                    </a:lnTo>
                    <a:lnTo>
                      <a:pt x="62" y="31"/>
                    </a:lnTo>
                    <a:lnTo>
                      <a:pt x="58" y="38"/>
                    </a:lnTo>
                    <a:lnTo>
                      <a:pt x="53" y="44"/>
                    </a:lnTo>
                    <a:lnTo>
                      <a:pt x="48" y="50"/>
                    </a:lnTo>
                    <a:lnTo>
                      <a:pt x="43" y="57"/>
                    </a:lnTo>
                    <a:lnTo>
                      <a:pt x="32" y="54"/>
                    </a:lnTo>
                    <a:lnTo>
                      <a:pt x="23" y="49"/>
                    </a:lnTo>
                    <a:lnTo>
                      <a:pt x="12" y="44"/>
                    </a:lnTo>
                    <a:lnTo>
                      <a:pt x="0" y="41"/>
                    </a:lnTo>
                    <a:lnTo>
                      <a:pt x="4" y="34"/>
                    </a:lnTo>
                    <a:lnTo>
                      <a:pt x="7" y="28"/>
                    </a:lnTo>
                    <a:lnTo>
                      <a:pt x="10" y="23"/>
                    </a:lnTo>
                    <a:lnTo>
                      <a:pt x="13" y="17"/>
                    </a:lnTo>
                    <a:lnTo>
                      <a:pt x="16" y="14"/>
                    </a:lnTo>
                    <a:lnTo>
                      <a:pt x="21" y="9"/>
                    </a:lnTo>
                    <a:lnTo>
                      <a:pt x="24" y="4"/>
                    </a:lnTo>
                    <a:lnTo>
                      <a:pt x="28" y="0"/>
                    </a:lnTo>
                    <a:lnTo>
                      <a:pt x="34" y="3"/>
                    </a:lnTo>
                    <a:lnTo>
                      <a:pt x="42" y="4"/>
                    </a:lnTo>
                    <a:lnTo>
                      <a:pt x="48" y="7"/>
                    </a:lnTo>
                    <a:lnTo>
                      <a:pt x="55" y="11"/>
                    </a:lnTo>
                    <a:close/>
                  </a:path>
                </a:pathLst>
              </a:custGeom>
              <a:solidFill>
                <a:srgbClr val="000000"/>
              </a:solidFill>
              <a:ln w="9525">
                <a:noFill/>
                <a:round/>
                <a:headEnd/>
                <a:tailEnd/>
              </a:ln>
            </p:spPr>
            <p:txBody>
              <a:bodyPr/>
              <a:lstStyle/>
              <a:p>
                <a:endParaRPr lang="en-US" sz="1725"/>
              </a:p>
            </p:txBody>
          </p:sp>
          <p:sp>
            <p:nvSpPr>
              <p:cNvPr id="5408" name="Freeform 716"/>
              <p:cNvSpPr>
                <a:spLocks/>
              </p:cNvSpPr>
              <p:nvPr/>
            </p:nvSpPr>
            <p:spPr bwMode="auto">
              <a:xfrm>
                <a:off x="2492" y="2719"/>
                <a:ext cx="87" cy="79"/>
              </a:xfrm>
              <a:custGeom>
                <a:avLst/>
                <a:gdLst>
                  <a:gd name="T0" fmla="*/ 79 w 53"/>
                  <a:gd name="T1" fmla="*/ 16 h 48"/>
                  <a:gd name="T2" fmla="*/ 79 w 53"/>
                  <a:gd name="T3" fmla="*/ 25 h 48"/>
                  <a:gd name="T4" fmla="*/ 82 w 53"/>
                  <a:gd name="T5" fmla="*/ 30 h 48"/>
                  <a:gd name="T6" fmla="*/ 84 w 53"/>
                  <a:gd name="T7" fmla="*/ 38 h 48"/>
                  <a:gd name="T8" fmla="*/ 87 w 53"/>
                  <a:gd name="T9" fmla="*/ 44 h 48"/>
                  <a:gd name="T10" fmla="*/ 82 w 53"/>
                  <a:gd name="T11" fmla="*/ 56 h 48"/>
                  <a:gd name="T12" fmla="*/ 74 w 53"/>
                  <a:gd name="T13" fmla="*/ 63 h 48"/>
                  <a:gd name="T14" fmla="*/ 66 w 53"/>
                  <a:gd name="T15" fmla="*/ 71 h 48"/>
                  <a:gd name="T16" fmla="*/ 57 w 53"/>
                  <a:gd name="T17" fmla="*/ 79 h 48"/>
                  <a:gd name="T18" fmla="*/ 44 w 53"/>
                  <a:gd name="T19" fmla="*/ 74 h 48"/>
                  <a:gd name="T20" fmla="*/ 30 w 53"/>
                  <a:gd name="T21" fmla="*/ 69 h 48"/>
                  <a:gd name="T22" fmla="*/ 16 w 53"/>
                  <a:gd name="T23" fmla="*/ 63 h 48"/>
                  <a:gd name="T24" fmla="*/ 0 w 53"/>
                  <a:gd name="T25" fmla="*/ 58 h 48"/>
                  <a:gd name="T26" fmla="*/ 5 w 53"/>
                  <a:gd name="T27" fmla="*/ 49 h 48"/>
                  <a:gd name="T28" fmla="*/ 11 w 53"/>
                  <a:gd name="T29" fmla="*/ 43 h 48"/>
                  <a:gd name="T30" fmla="*/ 13 w 53"/>
                  <a:gd name="T31" fmla="*/ 35 h 48"/>
                  <a:gd name="T32" fmla="*/ 18 w 53"/>
                  <a:gd name="T33" fmla="*/ 26 h 48"/>
                  <a:gd name="T34" fmla="*/ 25 w 53"/>
                  <a:gd name="T35" fmla="*/ 18 h 48"/>
                  <a:gd name="T36" fmla="*/ 26 w 53"/>
                  <a:gd name="T37" fmla="*/ 13 h 48"/>
                  <a:gd name="T38" fmla="*/ 31 w 53"/>
                  <a:gd name="T39" fmla="*/ 5 h 48"/>
                  <a:gd name="T40" fmla="*/ 38 w 53"/>
                  <a:gd name="T41" fmla="*/ 0 h 48"/>
                  <a:gd name="T42" fmla="*/ 48 w 53"/>
                  <a:gd name="T43" fmla="*/ 3 h 48"/>
                  <a:gd name="T44" fmla="*/ 57 w 53"/>
                  <a:gd name="T45" fmla="*/ 8 h 48"/>
                  <a:gd name="T46" fmla="*/ 69 w 53"/>
                  <a:gd name="T47" fmla="*/ 12 h 48"/>
                  <a:gd name="T48" fmla="*/ 79 w 53"/>
                  <a:gd name="T49" fmla="*/ 16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48"/>
                  <a:gd name="T77" fmla="*/ 53 w 53"/>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48">
                    <a:moveTo>
                      <a:pt x="48" y="10"/>
                    </a:moveTo>
                    <a:lnTo>
                      <a:pt x="48" y="15"/>
                    </a:lnTo>
                    <a:lnTo>
                      <a:pt x="50" y="18"/>
                    </a:lnTo>
                    <a:lnTo>
                      <a:pt x="51" y="23"/>
                    </a:lnTo>
                    <a:lnTo>
                      <a:pt x="53" y="27"/>
                    </a:lnTo>
                    <a:lnTo>
                      <a:pt x="50" y="34"/>
                    </a:lnTo>
                    <a:lnTo>
                      <a:pt x="45" y="38"/>
                    </a:lnTo>
                    <a:lnTo>
                      <a:pt x="40" y="43"/>
                    </a:lnTo>
                    <a:lnTo>
                      <a:pt x="35" y="48"/>
                    </a:lnTo>
                    <a:lnTo>
                      <a:pt x="27" y="45"/>
                    </a:lnTo>
                    <a:lnTo>
                      <a:pt x="18" y="42"/>
                    </a:lnTo>
                    <a:lnTo>
                      <a:pt x="10" y="38"/>
                    </a:lnTo>
                    <a:lnTo>
                      <a:pt x="0" y="35"/>
                    </a:lnTo>
                    <a:lnTo>
                      <a:pt x="3" y="30"/>
                    </a:lnTo>
                    <a:lnTo>
                      <a:pt x="7" y="26"/>
                    </a:lnTo>
                    <a:lnTo>
                      <a:pt x="8" y="21"/>
                    </a:lnTo>
                    <a:lnTo>
                      <a:pt x="11" y="16"/>
                    </a:lnTo>
                    <a:lnTo>
                      <a:pt x="15" y="11"/>
                    </a:lnTo>
                    <a:lnTo>
                      <a:pt x="16" y="8"/>
                    </a:lnTo>
                    <a:lnTo>
                      <a:pt x="19" y="3"/>
                    </a:lnTo>
                    <a:lnTo>
                      <a:pt x="23" y="0"/>
                    </a:lnTo>
                    <a:lnTo>
                      <a:pt x="29" y="2"/>
                    </a:lnTo>
                    <a:lnTo>
                      <a:pt x="35" y="5"/>
                    </a:lnTo>
                    <a:lnTo>
                      <a:pt x="42" y="7"/>
                    </a:lnTo>
                    <a:lnTo>
                      <a:pt x="48" y="10"/>
                    </a:lnTo>
                    <a:close/>
                  </a:path>
                </a:pathLst>
              </a:custGeom>
              <a:solidFill>
                <a:srgbClr val="AFBCED"/>
              </a:solidFill>
              <a:ln w="9525">
                <a:noFill/>
                <a:round/>
                <a:headEnd/>
                <a:tailEnd/>
              </a:ln>
            </p:spPr>
            <p:txBody>
              <a:bodyPr/>
              <a:lstStyle/>
              <a:p>
                <a:endParaRPr lang="en-US" sz="1725"/>
              </a:p>
            </p:txBody>
          </p:sp>
          <p:sp>
            <p:nvSpPr>
              <p:cNvPr id="5409" name="Freeform 717"/>
              <p:cNvSpPr>
                <a:spLocks/>
              </p:cNvSpPr>
              <p:nvPr/>
            </p:nvSpPr>
            <p:spPr bwMode="auto">
              <a:xfrm>
                <a:off x="2549" y="2736"/>
                <a:ext cx="30" cy="62"/>
              </a:xfrm>
              <a:custGeom>
                <a:avLst/>
                <a:gdLst>
                  <a:gd name="T0" fmla="*/ 0 w 18"/>
                  <a:gd name="T1" fmla="*/ 23 h 38"/>
                  <a:gd name="T2" fmla="*/ 0 w 18"/>
                  <a:gd name="T3" fmla="*/ 33 h 38"/>
                  <a:gd name="T4" fmla="*/ 0 w 18"/>
                  <a:gd name="T5" fmla="*/ 41 h 38"/>
                  <a:gd name="T6" fmla="*/ 0 w 18"/>
                  <a:gd name="T7" fmla="*/ 52 h 38"/>
                  <a:gd name="T8" fmla="*/ 0 w 18"/>
                  <a:gd name="T9" fmla="*/ 62 h 38"/>
                  <a:gd name="T10" fmla="*/ 8 w 18"/>
                  <a:gd name="T11" fmla="*/ 54 h 38"/>
                  <a:gd name="T12" fmla="*/ 17 w 18"/>
                  <a:gd name="T13" fmla="*/ 46 h 38"/>
                  <a:gd name="T14" fmla="*/ 25 w 18"/>
                  <a:gd name="T15" fmla="*/ 39 h 38"/>
                  <a:gd name="T16" fmla="*/ 30 w 18"/>
                  <a:gd name="T17" fmla="*/ 28 h 38"/>
                  <a:gd name="T18" fmla="*/ 27 w 18"/>
                  <a:gd name="T19" fmla="*/ 21 h 38"/>
                  <a:gd name="T20" fmla="*/ 25 w 18"/>
                  <a:gd name="T21" fmla="*/ 13 h 38"/>
                  <a:gd name="T22" fmla="*/ 22 w 18"/>
                  <a:gd name="T23" fmla="*/ 8 h 38"/>
                  <a:gd name="T24" fmla="*/ 22 w 18"/>
                  <a:gd name="T25" fmla="*/ 0 h 38"/>
                  <a:gd name="T26" fmla="*/ 17 w 18"/>
                  <a:gd name="T27" fmla="*/ 5 h 38"/>
                  <a:gd name="T28" fmla="*/ 12 w 18"/>
                  <a:gd name="T29" fmla="*/ 10 h 38"/>
                  <a:gd name="T30" fmla="*/ 5 w 18"/>
                  <a:gd name="T31" fmla="*/ 18 h 38"/>
                  <a:gd name="T32" fmla="*/ 0 w 18"/>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8"/>
                  <a:gd name="T53" fmla="*/ 18 w 1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8">
                    <a:moveTo>
                      <a:pt x="0" y="14"/>
                    </a:moveTo>
                    <a:lnTo>
                      <a:pt x="0" y="20"/>
                    </a:lnTo>
                    <a:lnTo>
                      <a:pt x="0" y="25"/>
                    </a:lnTo>
                    <a:lnTo>
                      <a:pt x="0" y="32"/>
                    </a:lnTo>
                    <a:lnTo>
                      <a:pt x="0" y="38"/>
                    </a:lnTo>
                    <a:lnTo>
                      <a:pt x="5" y="33"/>
                    </a:lnTo>
                    <a:lnTo>
                      <a:pt x="10" y="28"/>
                    </a:lnTo>
                    <a:lnTo>
                      <a:pt x="15" y="24"/>
                    </a:lnTo>
                    <a:lnTo>
                      <a:pt x="18" y="17"/>
                    </a:lnTo>
                    <a:lnTo>
                      <a:pt x="16" y="13"/>
                    </a:lnTo>
                    <a:lnTo>
                      <a:pt x="15" y="8"/>
                    </a:lnTo>
                    <a:lnTo>
                      <a:pt x="13" y="5"/>
                    </a:lnTo>
                    <a:lnTo>
                      <a:pt x="13" y="0"/>
                    </a:lnTo>
                    <a:lnTo>
                      <a:pt x="10" y="3"/>
                    </a:lnTo>
                    <a:lnTo>
                      <a:pt x="7" y="6"/>
                    </a:lnTo>
                    <a:lnTo>
                      <a:pt x="3" y="11"/>
                    </a:lnTo>
                    <a:lnTo>
                      <a:pt x="0" y="14"/>
                    </a:lnTo>
                    <a:close/>
                  </a:path>
                </a:pathLst>
              </a:custGeom>
              <a:solidFill>
                <a:srgbClr val="7AAAEA"/>
              </a:solidFill>
              <a:ln w="9525">
                <a:noFill/>
                <a:round/>
                <a:headEnd/>
                <a:tailEnd/>
              </a:ln>
            </p:spPr>
            <p:txBody>
              <a:bodyPr/>
              <a:lstStyle/>
              <a:p>
                <a:endParaRPr lang="en-US" sz="1725"/>
              </a:p>
            </p:txBody>
          </p:sp>
          <p:sp>
            <p:nvSpPr>
              <p:cNvPr id="5410" name="Freeform 718"/>
              <p:cNvSpPr>
                <a:spLocks/>
              </p:cNvSpPr>
              <p:nvPr/>
            </p:nvSpPr>
            <p:spPr bwMode="auto">
              <a:xfrm>
                <a:off x="2510" y="2719"/>
                <a:ext cx="61" cy="39"/>
              </a:xfrm>
              <a:custGeom>
                <a:avLst/>
                <a:gdLst>
                  <a:gd name="T0" fmla="*/ 61 w 37"/>
                  <a:gd name="T1" fmla="*/ 16 h 24"/>
                  <a:gd name="T2" fmla="*/ 56 w 37"/>
                  <a:gd name="T3" fmla="*/ 21 h 24"/>
                  <a:gd name="T4" fmla="*/ 51 w 37"/>
                  <a:gd name="T5" fmla="*/ 26 h 24"/>
                  <a:gd name="T6" fmla="*/ 45 w 37"/>
                  <a:gd name="T7" fmla="*/ 34 h 24"/>
                  <a:gd name="T8" fmla="*/ 40 w 37"/>
                  <a:gd name="T9" fmla="*/ 39 h 24"/>
                  <a:gd name="T10" fmla="*/ 30 w 37"/>
                  <a:gd name="T11" fmla="*/ 37 h 24"/>
                  <a:gd name="T12" fmla="*/ 20 w 37"/>
                  <a:gd name="T13" fmla="*/ 34 h 24"/>
                  <a:gd name="T14" fmla="*/ 8 w 37"/>
                  <a:gd name="T15" fmla="*/ 29 h 24"/>
                  <a:gd name="T16" fmla="*/ 0 w 37"/>
                  <a:gd name="T17" fmla="*/ 26 h 24"/>
                  <a:gd name="T18" fmla="*/ 7 w 37"/>
                  <a:gd name="T19" fmla="*/ 18 h 24"/>
                  <a:gd name="T20" fmla="*/ 8 w 37"/>
                  <a:gd name="T21" fmla="*/ 13 h 24"/>
                  <a:gd name="T22" fmla="*/ 13 w 37"/>
                  <a:gd name="T23" fmla="*/ 5 h 24"/>
                  <a:gd name="T24" fmla="*/ 20 w 37"/>
                  <a:gd name="T25" fmla="*/ 0 h 24"/>
                  <a:gd name="T26" fmla="*/ 30 w 37"/>
                  <a:gd name="T27" fmla="*/ 3 h 24"/>
                  <a:gd name="T28" fmla="*/ 40 w 37"/>
                  <a:gd name="T29" fmla="*/ 8 h 24"/>
                  <a:gd name="T30" fmla="*/ 51 w 37"/>
                  <a:gd name="T31" fmla="*/ 11 h 24"/>
                  <a:gd name="T32" fmla="*/ 61 w 37"/>
                  <a:gd name="T33" fmla="*/ 1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4"/>
                  <a:gd name="T53" fmla="*/ 37 w 3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4">
                    <a:moveTo>
                      <a:pt x="37" y="10"/>
                    </a:moveTo>
                    <a:lnTo>
                      <a:pt x="34" y="13"/>
                    </a:lnTo>
                    <a:lnTo>
                      <a:pt x="31" y="16"/>
                    </a:lnTo>
                    <a:lnTo>
                      <a:pt x="27" y="21"/>
                    </a:lnTo>
                    <a:lnTo>
                      <a:pt x="24" y="24"/>
                    </a:lnTo>
                    <a:lnTo>
                      <a:pt x="18" y="23"/>
                    </a:lnTo>
                    <a:lnTo>
                      <a:pt x="12" y="21"/>
                    </a:lnTo>
                    <a:lnTo>
                      <a:pt x="5" y="18"/>
                    </a:lnTo>
                    <a:lnTo>
                      <a:pt x="0" y="16"/>
                    </a:lnTo>
                    <a:lnTo>
                      <a:pt x="4" y="11"/>
                    </a:lnTo>
                    <a:lnTo>
                      <a:pt x="5" y="8"/>
                    </a:lnTo>
                    <a:lnTo>
                      <a:pt x="8" y="3"/>
                    </a:lnTo>
                    <a:lnTo>
                      <a:pt x="12" y="0"/>
                    </a:lnTo>
                    <a:lnTo>
                      <a:pt x="18" y="2"/>
                    </a:lnTo>
                    <a:lnTo>
                      <a:pt x="24" y="5"/>
                    </a:lnTo>
                    <a:lnTo>
                      <a:pt x="31" y="7"/>
                    </a:lnTo>
                    <a:lnTo>
                      <a:pt x="37" y="10"/>
                    </a:lnTo>
                    <a:close/>
                  </a:path>
                </a:pathLst>
              </a:custGeom>
              <a:solidFill>
                <a:srgbClr val="D1D8F4"/>
              </a:solidFill>
              <a:ln w="9525">
                <a:noFill/>
                <a:round/>
                <a:headEnd/>
                <a:tailEnd/>
              </a:ln>
            </p:spPr>
            <p:txBody>
              <a:bodyPr/>
              <a:lstStyle/>
              <a:p>
                <a:endParaRPr lang="en-US" sz="1725"/>
              </a:p>
            </p:txBody>
          </p:sp>
          <p:sp>
            <p:nvSpPr>
              <p:cNvPr id="5411" name="Freeform 719"/>
              <p:cNvSpPr>
                <a:spLocks/>
              </p:cNvSpPr>
              <p:nvPr/>
            </p:nvSpPr>
            <p:spPr bwMode="auto">
              <a:xfrm>
                <a:off x="2553" y="2736"/>
                <a:ext cx="101" cy="93"/>
              </a:xfrm>
              <a:custGeom>
                <a:avLst/>
                <a:gdLst>
                  <a:gd name="T0" fmla="*/ 88 w 62"/>
                  <a:gd name="T1" fmla="*/ 18 h 57"/>
                  <a:gd name="T2" fmla="*/ 90 w 62"/>
                  <a:gd name="T3" fmla="*/ 26 h 57"/>
                  <a:gd name="T4" fmla="*/ 96 w 62"/>
                  <a:gd name="T5" fmla="*/ 33 h 57"/>
                  <a:gd name="T6" fmla="*/ 98 w 62"/>
                  <a:gd name="T7" fmla="*/ 44 h 57"/>
                  <a:gd name="T8" fmla="*/ 101 w 62"/>
                  <a:gd name="T9" fmla="*/ 52 h 57"/>
                  <a:gd name="T10" fmla="*/ 93 w 62"/>
                  <a:gd name="T11" fmla="*/ 62 h 57"/>
                  <a:gd name="T12" fmla="*/ 85 w 62"/>
                  <a:gd name="T13" fmla="*/ 72 h 57"/>
                  <a:gd name="T14" fmla="*/ 77 w 62"/>
                  <a:gd name="T15" fmla="*/ 83 h 57"/>
                  <a:gd name="T16" fmla="*/ 70 w 62"/>
                  <a:gd name="T17" fmla="*/ 93 h 57"/>
                  <a:gd name="T18" fmla="*/ 52 w 62"/>
                  <a:gd name="T19" fmla="*/ 88 h 57"/>
                  <a:gd name="T20" fmla="*/ 36 w 62"/>
                  <a:gd name="T21" fmla="*/ 80 h 57"/>
                  <a:gd name="T22" fmla="*/ 18 w 62"/>
                  <a:gd name="T23" fmla="*/ 75 h 57"/>
                  <a:gd name="T24" fmla="*/ 0 w 62"/>
                  <a:gd name="T25" fmla="*/ 67 h 57"/>
                  <a:gd name="T26" fmla="*/ 5 w 62"/>
                  <a:gd name="T27" fmla="*/ 57 h 57"/>
                  <a:gd name="T28" fmla="*/ 10 w 62"/>
                  <a:gd name="T29" fmla="*/ 46 h 57"/>
                  <a:gd name="T30" fmla="*/ 15 w 62"/>
                  <a:gd name="T31" fmla="*/ 39 h 57"/>
                  <a:gd name="T32" fmla="*/ 21 w 62"/>
                  <a:gd name="T33" fmla="*/ 28 h 57"/>
                  <a:gd name="T34" fmla="*/ 26 w 62"/>
                  <a:gd name="T35" fmla="*/ 23 h 57"/>
                  <a:gd name="T36" fmla="*/ 31 w 62"/>
                  <a:gd name="T37" fmla="*/ 15 h 57"/>
                  <a:gd name="T38" fmla="*/ 39 w 62"/>
                  <a:gd name="T39" fmla="*/ 8 h 57"/>
                  <a:gd name="T40" fmla="*/ 44 w 62"/>
                  <a:gd name="T41" fmla="*/ 0 h 57"/>
                  <a:gd name="T42" fmla="*/ 54 w 62"/>
                  <a:gd name="T43" fmla="*/ 5 h 57"/>
                  <a:gd name="T44" fmla="*/ 67 w 62"/>
                  <a:gd name="T45" fmla="*/ 10 h 57"/>
                  <a:gd name="T46" fmla="*/ 77 w 62"/>
                  <a:gd name="T47" fmla="*/ 13 h 57"/>
                  <a:gd name="T48" fmla="*/ 88 w 62"/>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4" y="11"/>
                    </a:moveTo>
                    <a:lnTo>
                      <a:pt x="55" y="16"/>
                    </a:lnTo>
                    <a:lnTo>
                      <a:pt x="59" y="20"/>
                    </a:lnTo>
                    <a:lnTo>
                      <a:pt x="60" y="27"/>
                    </a:lnTo>
                    <a:lnTo>
                      <a:pt x="62" y="32"/>
                    </a:lnTo>
                    <a:lnTo>
                      <a:pt x="57" y="38"/>
                    </a:lnTo>
                    <a:lnTo>
                      <a:pt x="52" y="44"/>
                    </a:lnTo>
                    <a:lnTo>
                      <a:pt x="47" y="51"/>
                    </a:lnTo>
                    <a:lnTo>
                      <a:pt x="43" y="57"/>
                    </a:lnTo>
                    <a:lnTo>
                      <a:pt x="32" y="54"/>
                    </a:lnTo>
                    <a:lnTo>
                      <a:pt x="22" y="49"/>
                    </a:lnTo>
                    <a:lnTo>
                      <a:pt x="11" y="46"/>
                    </a:lnTo>
                    <a:lnTo>
                      <a:pt x="0" y="41"/>
                    </a:lnTo>
                    <a:lnTo>
                      <a:pt x="3" y="35"/>
                    </a:lnTo>
                    <a:lnTo>
                      <a:pt x="6" y="28"/>
                    </a:lnTo>
                    <a:lnTo>
                      <a:pt x="9" y="24"/>
                    </a:lnTo>
                    <a:lnTo>
                      <a:pt x="13" y="17"/>
                    </a:lnTo>
                    <a:lnTo>
                      <a:pt x="16" y="14"/>
                    </a:lnTo>
                    <a:lnTo>
                      <a:pt x="19" y="9"/>
                    </a:lnTo>
                    <a:lnTo>
                      <a:pt x="24" y="5"/>
                    </a:lnTo>
                    <a:lnTo>
                      <a:pt x="27" y="0"/>
                    </a:lnTo>
                    <a:lnTo>
                      <a:pt x="33" y="3"/>
                    </a:lnTo>
                    <a:lnTo>
                      <a:pt x="41" y="6"/>
                    </a:lnTo>
                    <a:lnTo>
                      <a:pt x="47" y="8"/>
                    </a:lnTo>
                    <a:lnTo>
                      <a:pt x="54" y="11"/>
                    </a:lnTo>
                    <a:close/>
                  </a:path>
                </a:pathLst>
              </a:custGeom>
              <a:solidFill>
                <a:srgbClr val="000000"/>
              </a:solidFill>
              <a:ln w="9525">
                <a:noFill/>
                <a:round/>
                <a:headEnd/>
                <a:tailEnd/>
              </a:ln>
            </p:spPr>
            <p:txBody>
              <a:bodyPr/>
              <a:lstStyle/>
              <a:p>
                <a:endParaRPr lang="en-US" sz="1725"/>
              </a:p>
            </p:txBody>
          </p:sp>
          <p:sp>
            <p:nvSpPr>
              <p:cNvPr id="5412" name="Freeform 720"/>
              <p:cNvSpPr>
                <a:spLocks/>
              </p:cNvSpPr>
              <p:nvPr/>
            </p:nvSpPr>
            <p:spPr bwMode="auto">
              <a:xfrm>
                <a:off x="2561" y="2744"/>
                <a:ext cx="85" cy="80"/>
              </a:xfrm>
              <a:custGeom>
                <a:avLst/>
                <a:gdLst>
                  <a:gd name="T0" fmla="*/ 75 w 52"/>
                  <a:gd name="T1" fmla="*/ 15 h 49"/>
                  <a:gd name="T2" fmla="*/ 77 w 52"/>
                  <a:gd name="T3" fmla="*/ 23 h 49"/>
                  <a:gd name="T4" fmla="*/ 80 w 52"/>
                  <a:gd name="T5" fmla="*/ 28 h 49"/>
                  <a:gd name="T6" fmla="*/ 82 w 52"/>
                  <a:gd name="T7" fmla="*/ 36 h 49"/>
                  <a:gd name="T8" fmla="*/ 85 w 52"/>
                  <a:gd name="T9" fmla="*/ 44 h 49"/>
                  <a:gd name="T10" fmla="*/ 80 w 52"/>
                  <a:gd name="T11" fmla="*/ 54 h 49"/>
                  <a:gd name="T12" fmla="*/ 72 w 52"/>
                  <a:gd name="T13" fmla="*/ 62 h 49"/>
                  <a:gd name="T14" fmla="*/ 64 w 52"/>
                  <a:gd name="T15" fmla="*/ 69 h 49"/>
                  <a:gd name="T16" fmla="*/ 57 w 52"/>
                  <a:gd name="T17" fmla="*/ 80 h 49"/>
                  <a:gd name="T18" fmla="*/ 44 w 52"/>
                  <a:gd name="T19" fmla="*/ 75 h 49"/>
                  <a:gd name="T20" fmla="*/ 28 w 52"/>
                  <a:gd name="T21" fmla="*/ 67 h 49"/>
                  <a:gd name="T22" fmla="*/ 13 w 52"/>
                  <a:gd name="T23" fmla="*/ 62 h 49"/>
                  <a:gd name="T24" fmla="*/ 0 w 52"/>
                  <a:gd name="T25" fmla="*/ 57 h 49"/>
                  <a:gd name="T26" fmla="*/ 5 w 52"/>
                  <a:gd name="T27" fmla="*/ 49 h 49"/>
                  <a:gd name="T28" fmla="*/ 7 w 52"/>
                  <a:gd name="T29" fmla="*/ 41 h 49"/>
                  <a:gd name="T30" fmla="*/ 13 w 52"/>
                  <a:gd name="T31" fmla="*/ 33 h 49"/>
                  <a:gd name="T32" fmla="*/ 18 w 52"/>
                  <a:gd name="T33" fmla="*/ 24 h 49"/>
                  <a:gd name="T34" fmla="*/ 23 w 52"/>
                  <a:gd name="T35" fmla="*/ 20 h 49"/>
                  <a:gd name="T36" fmla="*/ 28 w 52"/>
                  <a:gd name="T37" fmla="*/ 13 h 49"/>
                  <a:gd name="T38" fmla="*/ 31 w 52"/>
                  <a:gd name="T39" fmla="*/ 5 h 49"/>
                  <a:gd name="T40" fmla="*/ 36 w 52"/>
                  <a:gd name="T41" fmla="*/ 0 h 49"/>
                  <a:gd name="T42" fmla="*/ 46 w 52"/>
                  <a:gd name="T43" fmla="*/ 2 h 49"/>
                  <a:gd name="T44" fmla="*/ 57 w 52"/>
                  <a:gd name="T45" fmla="*/ 7 h 49"/>
                  <a:gd name="T46" fmla="*/ 67 w 52"/>
                  <a:gd name="T47" fmla="*/ 10 h 49"/>
                  <a:gd name="T48" fmla="*/ 75 w 52"/>
                  <a:gd name="T49" fmla="*/ 15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9"/>
                  <a:gd name="T77" fmla="*/ 52 w 52"/>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9">
                    <a:moveTo>
                      <a:pt x="46" y="9"/>
                    </a:moveTo>
                    <a:lnTo>
                      <a:pt x="47" y="14"/>
                    </a:lnTo>
                    <a:lnTo>
                      <a:pt x="49" y="17"/>
                    </a:lnTo>
                    <a:lnTo>
                      <a:pt x="50" y="22"/>
                    </a:lnTo>
                    <a:lnTo>
                      <a:pt x="52" y="27"/>
                    </a:lnTo>
                    <a:lnTo>
                      <a:pt x="49" y="33"/>
                    </a:lnTo>
                    <a:lnTo>
                      <a:pt x="44" y="38"/>
                    </a:lnTo>
                    <a:lnTo>
                      <a:pt x="39" y="42"/>
                    </a:lnTo>
                    <a:lnTo>
                      <a:pt x="35" y="49"/>
                    </a:lnTo>
                    <a:lnTo>
                      <a:pt x="27" y="46"/>
                    </a:lnTo>
                    <a:lnTo>
                      <a:pt x="17" y="41"/>
                    </a:lnTo>
                    <a:lnTo>
                      <a:pt x="8" y="38"/>
                    </a:lnTo>
                    <a:lnTo>
                      <a:pt x="0" y="35"/>
                    </a:lnTo>
                    <a:lnTo>
                      <a:pt x="3" y="30"/>
                    </a:lnTo>
                    <a:lnTo>
                      <a:pt x="4" y="25"/>
                    </a:lnTo>
                    <a:lnTo>
                      <a:pt x="8" y="20"/>
                    </a:lnTo>
                    <a:lnTo>
                      <a:pt x="11" y="15"/>
                    </a:lnTo>
                    <a:lnTo>
                      <a:pt x="14" y="12"/>
                    </a:lnTo>
                    <a:lnTo>
                      <a:pt x="17" y="8"/>
                    </a:lnTo>
                    <a:lnTo>
                      <a:pt x="19" y="3"/>
                    </a:lnTo>
                    <a:lnTo>
                      <a:pt x="22" y="0"/>
                    </a:lnTo>
                    <a:lnTo>
                      <a:pt x="28" y="1"/>
                    </a:lnTo>
                    <a:lnTo>
                      <a:pt x="35" y="4"/>
                    </a:lnTo>
                    <a:lnTo>
                      <a:pt x="41" y="6"/>
                    </a:lnTo>
                    <a:lnTo>
                      <a:pt x="46" y="9"/>
                    </a:lnTo>
                    <a:close/>
                  </a:path>
                </a:pathLst>
              </a:custGeom>
              <a:solidFill>
                <a:srgbClr val="AFBCED"/>
              </a:solidFill>
              <a:ln w="9525">
                <a:noFill/>
                <a:round/>
                <a:headEnd/>
                <a:tailEnd/>
              </a:ln>
            </p:spPr>
            <p:txBody>
              <a:bodyPr/>
              <a:lstStyle/>
              <a:p>
                <a:endParaRPr lang="en-US" sz="1725"/>
              </a:p>
            </p:txBody>
          </p:sp>
          <p:sp>
            <p:nvSpPr>
              <p:cNvPr id="5413" name="Freeform 721"/>
              <p:cNvSpPr>
                <a:spLocks/>
              </p:cNvSpPr>
              <p:nvPr/>
            </p:nvSpPr>
            <p:spPr bwMode="auto">
              <a:xfrm>
                <a:off x="2618" y="2758"/>
                <a:ext cx="28" cy="66"/>
              </a:xfrm>
              <a:custGeom>
                <a:avLst/>
                <a:gdLst>
                  <a:gd name="T0" fmla="*/ 0 w 17"/>
                  <a:gd name="T1" fmla="*/ 23 h 40"/>
                  <a:gd name="T2" fmla="*/ 0 w 17"/>
                  <a:gd name="T3" fmla="*/ 35 h 40"/>
                  <a:gd name="T4" fmla="*/ 0 w 17"/>
                  <a:gd name="T5" fmla="*/ 45 h 40"/>
                  <a:gd name="T6" fmla="*/ 0 w 17"/>
                  <a:gd name="T7" fmla="*/ 54 h 40"/>
                  <a:gd name="T8" fmla="*/ 0 w 17"/>
                  <a:gd name="T9" fmla="*/ 66 h 40"/>
                  <a:gd name="T10" fmla="*/ 7 w 17"/>
                  <a:gd name="T11" fmla="*/ 54 h 40"/>
                  <a:gd name="T12" fmla="*/ 15 w 17"/>
                  <a:gd name="T13" fmla="*/ 48 h 40"/>
                  <a:gd name="T14" fmla="*/ 23 w 17"/>
                  <a:gd name="T15" fmla="*/ 40 h 40"/>
                  <a:gd name="T16" fmla="*/ 28 w 17"/>
                  <a:gd name="T17" fmla="*/ 30 h 40"/>
                  <a:gd name="T18" fmla="*/ 25 w 17"/>
                  <a:gd name="T19" fmla="*/ 21 h 40"/>
                  <a:gd name="T20" fmla="*/ 23 w 17"/>
                  <a:gd name="T21" fmla="*/ 13 h 40"/>
                  <a:gd name="T22" fmla="*/ 20 w 17"/>
                  <a:gd name="T23" fmla="*/ 8 h 40"/>
                  <a:gd name="T24" fmla="*/ 18 w 17"/>
                  <a:gd name="T25" fmla="*/ 0 h 40"/>
                  <a:gd name="T26" fmla="*/ 12 w 17"/>
                  <a:gd name="T27" fmla="*/ 5 h 40"/>
                  <a:gd name="T28" fmla="*/ 10 w 17"/>
                  <a:gd name="T29" fmla="*/ 10 h 40"/>
                  <a:gd name="T30" fmla="*/ 5 w 17"/>
                  <a:gd name="T31" fmla="*/ 18 h 40"/>
                  <a:gd name="T32" fmla="*/ 0 w 17"/>
                  <a:gd name="T33" fmla="*/ 2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40"/>
                  <a:gd name="T53" fmla="*/ 17 w 17"/>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40">
                    <a:moveTo>
                      <a:pt x="0" y="14"/>
                    </a:moveTo>
                    <a:lnTo>
                      <a:pt x="0" y="21"/>
                    </a:lnTo>
                    <a:lnTo>
                      <a:pt x="0" y="27"/>
                    </a:lnTo>
                    <a:lnTo>
                      <a:pt x="0" y="33"/>
                    </a:lnTo>
                    <a:lnTo>
                      <a:pt x="0" y="40"/>
                    </a:lnTo>
                    <a:lnTo>
                      <a:pt x="4" y="33"/>
                    </a:lnTo>
                    <a:lnTo>
                      <a:pt x="9" y="29"/>
                    </a:lnTo>
                    <a:lnTo>
                      <a:pt x="14" y="24"/>
                    </a:lnTo>
                    <a:lnTo>
                      <a:pt x="17" y="18"/>
                    </a:lnTo>
                    <a:lnTo>
                      <a:pt x="15" y="13"/>
                    </a:lnTo>
                    <a:lnTo>
                      <a:pt x="14" y="8"/>
                    </a:lnTo>
                    <a:lnTo>
                      <a:pt x="12" y="5"/>
                    </a:lnTo>
                    <a:lnTo>
                      <a:pt x="11" y="0"/>
                    </a:lnTo>
                    <a:lnTo>
                      <a:pt x="7"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414" name="Freeform 722"/>
              <p:cNvSpPr>
                <a:spLocks/>
              </p:cNvSpPr>
              <p:nvPr/>
            </p:nvSpPr>
            <p:spPr bwMode="auto">
              <a:xfrm>
                <a:off x="2579" y="2744"/>
                <a:ext cx="57" cy="41"/>
              </a:xfrm>
              <a:custGeom>
                <a:avLst/>
                <a:gdLst>
                  <a:gd name="T0" fmla="*/ 57 w 35"/>
                  <a:gd name="T1" fmla="*/ 15 h 25"/>
                  <a:gd name="T2" fmla="*/ 50 w 35"/>
                  <a:gd name="T3" fmla="*/ 20 h 25"/>
                  <a:gd name="T4" fmla="*/ 49 w 35"/>
                  <a:gd name="T5" fmla="*/ 28 h 25"/>
                  <a:gd name="T6" fmla="*/ 44 w 35"/>
                  <a:gd name="T7" fmla="*/ 33 h 25"/>
                  <a:gd name="T8" fmla="*/ 39 w 35"/>
                  <a:gd name="T9" fmla="*/ 41 h 25"/>
                  <a:gd name="T10" fmla="*/ 28 w 35"/>
                  <a:gd name="T11" fmla="*/ 36 h 25"/>
                  <a:gd name="T12" fmla="*/ 20 w 35"/>
                  <a:gd name="T13" fmla="*/ 33 h 25"/>
                  <a:gd name="T14" fmla="*/ 10 w 35"/>
                  <a:gd name="T15" fmla="*/ 28 h 25"/>
                  <a:gd name="T16" fmla="*/ 0 w 35"/>
                  <a:gd name="T17" fmla="*/ 25 h 25"/>
                  <a:gd name="T18" fmla="*/ 5 w 35"/>
                  <a:gd name="T19" fmla="*/ 18 h 25"/>
                  <a:gd name="T20" fmla="*/ 10 w 35"/>
                  <a:gd name="T21" fmla="*/ 13 h 25"/>
                  <a:gd name="T22" fmla="*/ 13 w 35"/>
                  <a:gd name="T23" fmla="*/ 5 h 25"/>
                  <a:gd name="T24" fmla="*/ 18 w 35"/>
                  <a:gd name="T25" fmla="*/ 0 h 25"/>
                  <a:gd name="T26" fmla="*/ 28 w 35"/>
                  <a:gd name="T27" fmla="*/ 2 h 25"/>
                  <a:gd name="T28" fmla="*/ 39 w 35"/>
                  <a:gd name="T29" fmla="*/ 7 h 25"/>
                  <a:gd name="T30" fmla="*/ 49 w 35"/>
                  <a:gd name="T31" fmla="*/ 10 h 25"/>
                  <a:gd name="T32" fmla="*/ 57 w 35"/>
                  <a:gd name="T33" fmla="*/ 1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25"/>
                  <a:gd name="T53" fmla="*/ 35 w 3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25">
                    <a:moveTo>
                      <a:pt x="35" y="9"/>
                    </a:moveTo>
                    <a:lnTo>
                      <a:pt x="31" y="12"/>
                    </a:lnTo>
                    <a:lnTo>
                      <a:pt x="30" y="17"/>
                    </a:lnTo>
                    <a:lnTo>
                      <a:pt x="27" y="20"/>
                    </a:lnTo>
                    <a:lnTo>
                      <a:pt x="24" y="25"/>
                    </a:lnTo>
                    <a:lnTo>
                      <a:pt x="17" y="22"/>
                    </a:lnTo>
                    <a:lnTo>
                      <a:pt x="12" y="20"/>
                    </a:lnTo>
                    <a:lnTo>
                      <a:pt x="6" y="17"/>
                    </a:lnTo>
                    <a:lnTo>
                      <a:pt x="0" y="15"/>
                    </a:lnTo>
                    <a:lnTo>
                      <a:pt x="3" y="11"/>
                    </a:lnTo>
                    <a:lnTo>
                      <a:pt x="6" y="8"/>
                    </a:lnTo>
                    <a:lnTo>
                      <a:pt x="8" y="3"/>
                    </a:lnTo>
                    <a:lnTo>
                      <a:pt x="11" y="0"/>
                    </a:lnTo>
                    <a:lnTo>
                      <a:pt x="17" y="1"/>
                    </a:lnTo>
                    <a:lnTo>
                      <a:pt x="24" y="4"/>
                    </a:lnTo>
                    <a:lnTo>
                      <a:pt x="30" y="6"/>
                    </a:lnTo>
                    <a:lnTo>
                      <a:pt x="35" y="9"/>
                    </a:lnTo>
                    <a:close/>
                  </a:path>
                </a:pathLst>
              </a:custGeom>
              <a:solidFill>
                <a:srgbClr val="D1D8F4"/>
              </a:solidFill>
              <a:ln w="9525">
                <a:noFill/>
                <a:round/>
                <a:headEnd/>
                <a:tailEnd/>
              </a:ln>
            </p:spPr>
            <p:txBody>
              <a:bodyPr/>
              <a:lstStyle/>
              <a:p>
                <a:endParaRPr lang="en-US" sz="1725"/>
              </a:p>
            </p:txBody>
          </p:sp>
          <p:sp>
            <p:nvSpPr>
              <p:cNvPr id="5415" name="Freeform 723"/>
              <p:cNvSpPr>
                <a:spLocks/>
              </p:cNvSpPr>
              <p:nvPr/>
            </p:nvSpPr>
            <p:spPr bwMode="auto">
              <a:xfrm>
                <a:off x="2620" y="2758"/>
                <a:ext cx="101" cy="94"/>
              </a:xfrm>
              <a:custGeom>
                <a:avLst/>
                <a:gdLst>
                  <a:gd name="T0" fmla="*/ 91 w 62"/>
                  <a:gd name="T1" fmla="*/ 18 h 57"/>
                  <a:gd name="T2" fmla="*/ 93 w 62"/>
                  <a:gd name="T3" fmla="*/ 26 h 57"/>
                  <a:gd name="T4" fmla="*/ 96 w 62"/>
                  <a:gd name="T5" fmla="*/ 35 h 57"/>
                  <a:gd name="T6" fmla="*/ 99 w 62"/>
                  <a:gd name="T7" fmla="*/ 45 h 57"/>
                  <a:gd name="T8" fmla="*/ 101 w 62"/>
                  <a:gd name="T9" fmla="*/ 53 h 57"/>
                  <a:gd name="T10" fmla="*/ 93 w 62"/>
                  <a:gd name="T11" fmla="*/ 63 h 57"/>
                  <a:gd name="T12" fmla="*/ 86 w 62"/>
                  <a:gd name="T13" fmla="*/ 74 h 57"/>
                  <a:gd name="T14" fmla="*/ 78 w 62"/>
                  <a:gd name="T15" fmla="*/ 84 h 57"/>
                  <a:gd name="T16" fmla="*/ 70 w 62"/>
                  <a:gd name="T17" fmla="*/ 94 h 57"/>
                  <a:gd name="T18" fmla="*/ 52 w 62"/>
                  <a:gd name="T19" fmla="*/ 89 h 57"/>
                  <a:gd name="T20" fmla="*/ 34 w 62"/>
                  <a:gd name="T21" fmla="*/ 81 h 57"/>
                  <a:gd name="T22" fmla="*/ 18 w 62"/>
                  <a:gd name="T23" fmla="*/ 76 h 57"/>
                  <a:gd name="T24" fmla="*/ 0 w 62"/>
                  <a:gd name="T25" fmla="*/ 68 h 57"/>
                  <a:gd name="T26" fmla="*/ 5 w 62"/>
                  <a:gd name="T27" fmla="*/ 58 h 57"/>
                  <a:gd name="T28" fmla="*/ 10 w 62"/>
                  <a:gd name="T29" fmla="*/ 48 h 57"/>
                  <a:gd name="T30" fmla="*/ 16 w 62"/>
                  <a:gd name="T31" fmla="*/ 40 h 57"/>
                  <a:gd name="T32" fmla="*/ 21 w 62"/>
                  <a:gd name="T33" fmla="*/ 30 h 57"/>
                  <a:gd name="T34" fmla="*/ 26 w 62"/>
                  <a:gd name="T35" fmla="*/ 23 h 57"/>
                  <a:gd name="T36" fmla="*/ 34 w 62"/>
                  <a:gd name="T37" fmla="*/ 16 h 57"/>
                  <a:gd name="T38" fmla="*/ 39 w 62"/>
                  <a:gd name="T39" fmla="*/ 8 h 57"/>
                  <a:gd name="T40" fmla="*/ 44 w 62"/>
                  <a:gd name="T41" fmla="*/ 0 h 57"/>
                  <a:gd name="T42" fmla="*/ 55 w 62"/>
                  <a:gd name="T43" fmla="*/ 5 h 57"/>
                  <a:gd name="T44" fmla="*/ 67 w 62"/>
                  <a:gd name="T45" fmla="*/ 10 h 57"/>
                  <a:gd name="T46" fmla="*/ 78 w 62"/>
                  <a:gd name="T47" fmla="*/ 13 h 57"/>
                  <a:gd name="T48" fmla="*/ 91 w 62"/>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6" y="11"/>
                    </a:moveTo>
                    <a:lnTo>
                      <a:pt x="57" y="16"/>
                    </a:lnTo>
                    <a:lnTo>
                      <a:pt x="59" y="21"/>
                    </a:lnTo>
                    <a:lnTo>
                      <a:pt x="61" y="27"/>
                    </a:lnTo>
                    <a:lnTo>
                      <a:pt x="62" y="32"/>
                    </a:lnTo>
                    <a:lnTo>
                      <a:pt x="57" y="38"/>
                    </a:lnTo>
                    <a:lnTo>
                      <a:pt x="53" y="45"/>
                    </a:lnTo>
                    <a:lnTo>
                      <a:pt x="48" y="51"/>
                    </a:lnTo>
                    <a:lnTo>
                      <a:pt x="43" y="57"/>
                    </a:lnTo>
                    <a:lnTo>
                      <a:pt x="32" y="54"/>
                    </a:lnTo>
                    <a:lnTo>
                      <a:pt x="21" y="49"/>
                    </a:lnTo>
                    <a:lnTo>
                      <a:pt x="11" y="46"/>
                    </a:lnTo>
                    <a:lnTo>
                      <a:pt x="0" y="41"/>
                    </a:lnTo>
                    <a:lnTo>
                      <a:pt x="3" y="35"/>
                    </a:lnTo>
                    <a:lnTo>
                      <a:pt x="6" y="29"/>
                    </a:lnTo>
                    <a:lnTo>
                      <a:pt x="10" y="24"/>
                    </a:lnTo>
                    <a:lnTo>
                      <a:pt x="13" y="18"/>
                    </a:lnTo>
                    <a:lnTo>
                      <a:pt x="16" y="14"/>
                    </a:lnTo>
                    <a:lnTo>
                      <a:pt x="21" y="10"/>
                    </a:lnTo>
                    <a:lnTo>
                      <a:pt x="24" y="5"/>
                    </a:lnTo>
                    <a:lnTo>
                      <a:pt x="27" y="0"/>
                    </a:lnTo>
                    <a:lnTo>
                      <a:pt x="34" y="3"/>
                    </a:lnTo>
                    <a:lnTo>
                      <a:pt x="41" y="6"/>
                    </a:lnTo>
                    <a:lnTo>
                      <a:pt x="48" y="8"/>
                    </a:lnTo>
                    <a:lnTo>
                      <a:pt x="56" y="11"/>
                    </a:lnTo>
                    <a:close/>
                  </a:path>
                </a:pathLst>
              </a:custGeom>
              <a:solidFill>
                <a:srgbClr val="000000"/>
              </a:solidFill>
              <a:ln w="9525">
                <a:noFill/>
                <a:round/>
                <a:headEnd/>
                <a:tailEnd/>
              </a:ln>
            </p:spPr>
            <p:txBody>
              <a:bodyPr/>
              <a:lstStyle/>
              <a:p>
                <a:endParaRPr lang="en-US" sz="1725"/>
              </a:p>
            </p:txBody>
          </p:sp>
          <p:sp>
            <p:nvSpPr>
              <p:cNvPr id="5416" name="Freeform 724"/>
              <p:cNvSpPr>
                <a:spLocks/>
              </p:cNvSpPr>
              <p:nvPr/>
            </p:nvSpPr>
            <p:spPr bwMode="auto">
              <a:xfrm>
                <a:off x="2628" y="2767"/>
                <a:ext cx="88" cy="80"/>
              </a:xfrm>
              <a:custGeom>
                <a:avLst/>
                <a:gdLst>
                  <a:gd name="T0" fmla="*/ 75 w 54"/>
                  <a:gd name="T1" fmla="*/ 15 h 49"/>
                  <a:gd name="T2" fmla="*/ 78 w 54"/>
                  <a:gd name="T3" fmla="*/ 23 h 49"/>
                  <a:gd name="T4" fmla="*/ 83 w 54"/>
                  <a:gd name="T5" fmla="*/ 28 h 49"/>
                  <a:gd name="T6" fmla="*/ 85 w 54"/>
                  <a:gd name="T7" fmla="*/ 36 h 49"/>
                  <a:gd name="T8" fmla="*/ 88 w 54"/>
                  <a:gd name="T9" fmla="*/ 44 h 49"/>
                  <a:gd name="T10" fmla="*/ 80 w 54"/>
                  <a:gd name="T11" fmla="*/ 54 h 49"/>
                  <a:gd name="T12" fmla="*/ 75 w 54"/>
                  <a:gd name="T13" fmla="*/ 62 h 49"/>
                  <a:gd name="T14" fmla="*/ 67 w 54"/>
                  <a:gd name="T15" fmla="*/ 70 h 49"/>
                  <a:gd name="T16" fmla="*/ 59 w 54"/>
                  <a:gd name="T17" fmla="*/ 80 h 49"/>
                  <a:gd name="T18" fmla="*/ 44 w 54"/>
                  <a:gd name="T19" fmla="*/ 75 h 49"/>
                  <a:gd name="T20" fmla="*/ 31 w 54"/>
                  <a:gd name="T21" fmla="*/ 67 h 49"/>
                  <a:gd name="T22" fmla="*/ 15 w 54"/>
                  <a:gd name="T23" fmla="*/ 62 h 49"/>
                  <a:gd name="T24" fmla="*/ 0 w 54"/>
                  <a:gd name="T25" fmla="*/ 57 h 49"/>
                  <a:gd name="T26" fmla="*/ 5 w 54"/>
                  <a:gd name="T27" fmla="*/ 49 h 49"/>
                  <a:gd name="T28" fmla="*/ 10 w 54"/>
                  <a:gd name="T29" fmla="*/ 41 h 49"/>
                  <a:gd name="T30" fmla="*/ 13 w 54"/>
                  <a:gd name="T31" fmla="*/ 34 h 49"/>
                  <a:gd name="T32" fmla="*/ 18 w 54"/>
                  <a:gd name="T33" fmla="*/ 26 h 49"/>
                  <a:gd name="T34" fmla="*/ 23 w 54"/>
                  <a:gd name="T35" fmla="*/ 21 h 49"/>
                  <a:gd name="T36" fmla="*/ 26 w 54"/>
                  <a:gd name="T37" fmla="*/ 13 h 49"/>
                  <a:gd name="T38" fmla="*/ 31 w 54"/>
                  <a:gd name="T39" fmla="*/ 8 h 49"/>
                  <a:gd name="T40" fmla="*/ 36 w 54"/>
                  <a:gd name="T41" fmla="*/ 0 h 49"/>
                  <a:gd name="T42" fmla="*/ 47 w 54"/>
                  <a:gd name="T43" fmla="*/ 2 h 49"/>
                  <a:gd name="T44" fmla="*/ 57 w 54"/>
                  <a:gd name="T45" fmla="*/ 8 h 49"/>
                  <a:gd name="T46" fmla="*/ 67 w 54"/>
                  <a:gd name="T47" fmla="*/ 10 h 49"/>
                  <a:gd name="T48" fmla="*/ 75 w 54"/>
                  <a:gd name="T49" fmla="*/ 15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49"/>
                  <a:gd name="T77" fmla="*/ 54 w 54"/>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49">
                    <a:moveTo>
                      <a:pt x="46" y="9"/>
                    </a:moveTo>
                    <a:lnTo>
                      <a:pt x="48" y="14"/>
                    </a:lnTo>
                    <a:lnTo>
                      <a:pt x="51" y="17"/>
                    </a:lnTo>
                    <a:lnTo>
                      <a:pt x="52" y="22"/>
                    </a:lnTo>
                    <a:lnTo>
                      <a:pt x="54" y="27"/>
                    </a:lnTo>
                    <a:lnTo>
                      <a:pt x="49" y="33"/>
                    </a:lnTo>
                    <a:lnTo>
                      <a:pt x="46" y="38"/>
                    </a:lnTo>
                    <a:lnTo>
                      <a:pt x="41" y="43"/>
                    </a:lnTo>
                    <a:lnTo>
                      <a:pt x="36" y="49"/>
                    </a:lnTo>
                    <a:lnTo>
                      <a:pt x="27" y="46"/>
                    </a:lnTo>
                    <a:lnTo>
                      <a:pt x="19" y="41"/>
                    </a:lnTo>
                    <a:lnTo>
                      <a:pt x="9" y="38"/>
                    </a:lnTo>
                    <a:lnTo>
                      <a:pt x="0" y="35"/>
                    </a:lnTo>
                    <a:lnTo>
                      <a:pt x="3" y="30"/>
                    </a:lnTo>
                    <a:lnTo>
                      <a:pt x="6" y="25"/>
                    </a:lnTo>
                    <a:lnTo>
                      <a:pt x="8" y="21"/>
                    </a:lnTo>
                    <a:lnTo>
                      <a:pt x="11" y="16"/>
                    </a:lnTo>
                    <a:lnTo>
                      <a:pt x="14" y="13"/>
                    </a:lnTo>
                    <a:lnTo>
                      <a:pt x="16" y="8"/>
                    </a:lnTo>
                    <a:lnTo>
                      <a:pt x="19" y="5"/>
                    </a:lnTo>
                    <a:lnTo>
                      <a:pt x="22" y="0"/>
                    </a:lnTo>
                    <a:lnTo>
                      <a:pt x="29" y="1"/>
                    </a:lnTo>
                    <a:lnTo>
                      <a:pt x="35" y="5"/>
                    </a:lnTo>
                    <a:lnTo>
                      <a:pt x="41" y="6"/>
                    </a:lnTo>
                    <a:lnTo>
                      <a:pt x="46" y="9"/>
                    </a:lnTo>
                    <a:close/>
                  </a:path>
                </a:pathLst>
              </a:custGeom>
              <a:solidFill>
                <a:srgbClr val="AFBCED"/>
              </a:solidFill>
              <a:ln w="9525">
                <a:noFill/>
                <a:round/>
                <a:headEnd/>
                <a:tailEnd/>
              </a:ln>
            </p:spPr>
            <p:txBody>
              <a:bodyPr/>
              <a:lstStyle/>
              <a:p>
                <a:endParaRPr lang="en-US" sz="1725"/>
              </a:p>
            </p:txBody>
          </p:sp>
          <p:sp>
            <p:nvSpPr>
              <p:cNvPr id="5417" name="Freeform 725"/>
              <p:cNvSpPr>
                <a:spLocks/>
              </p:cNvSpPr>
              <p:nvPr/>
            </p:nvSpPr>
            <p:spPr bwMode="auto">
              <a:xfrm>
                <a:off x="2685" y="2781"/>
                <a:ext cx="31" cy="66"/>
              </a:xfrm>
              <a:custGeom>
                <a:avLst/>
                <a:gdLst>
                  <a:gd name="T0" fmla="*/ 0 w 19"/>
                  <a:gd name="T1" fmla="*/ 25 h 40"/>
                  <a:gd name="T2" fmla="*/ 0 w 19"/>
                  <a:gd name="T3" fmla="*/ 35 h 40"/>
                  <a:gd name="T4" fmla="*/ 0 w 19"/>
                  <a:gd name="T5" fmla="*/ 45 h 40"/>
                  <a:gd name="T6" fmla="*/ 0 w 19"/>
                  <a:gd name="T7" fmla="*/ 56 h 40"/>
                  <a:gd name="T8" fmla="*/ 2 w 19"/>
                  <a:gd name="T9" fmla="*/ 66 h 40"/>
                  <a:gd name="T10" fmla="*/ 10 w 19"/>
                  <a:gd name="T11" fmla="*/ 56 h 40"/>
                  <a:gd name="T12" fmla="*/ 18 w 19"/>
                  <a:gd name="T13" fmla="*/ 48 h 40"/>
                  <a:gd name="T14" fmla="*/ 23 w 19"/>
                  <a:gd name="T15" fmla="*/ 40 h 40"/>
                  <a:gd name="T16" fmla="*/ 31 w 19"/>
                  <a:gd name="T17" fmla="*/ 30 h 40"/>
                  <a:gd name="T18" fmla="*/ 28 w 19"/>
                  <a:gd name="T19" fmla="*/ 21 h 40"/>
                  <a:gd name="T20" fmla="*/ 26 w 19"/>
                  <a:gd name="T21" fmla="*/ 13 h 40"/>
                  <a:gd name="T22" fmla="*/ 21 w 19"/>
                  <a:gd name="T23" fmla="*/ 8 h 40"/>
                  <a:gd name="T24" fmla="*/ 18 w 19"/>
                  <a:gd name="T25" fmla="*/ 0 h 40"/>
                  <a:gd name="T26" fmla="*/ 13 w 19"/>
                  <a:gd name="T27" fmla="*/ 7 h 40"/>
                  <a:gd name="T28" fmla="*/ 10 w 19"/>
                  <a:gd name="T29" fmla="*/ 12 h 40"/>
                  <a:gd name="T30" fmla="*/ 5 w 19"/>
                  <a:gd name="T31" fmla="*/ 20 h 40"/>
                  <a:gd name="T32" fmla="*/ 0 w 19"/>
                  <a:gd name="T33" fmla="*/ 2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40"/>
                  <a:gd name="T53" fmla="*/ 19 w 1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40">
                    <a:moveTo>
                      <a:pt x="0" y="15"/>
                    </a:moveTo>
                    <a:lnTo>
                      <a:pt x="0" y="21"/>
                    </a:lnTo>
                    <a:lnTo>
                      <a:pt x="0" y="27"/>
                    </a:lnTo>
                    <a:lnTo>
                      <a:pt x="0" y="34"/>
                    </a:lnTo>
                    <a:lnTo>
                      <a:pt x="1" y="40"/>
                    </a:lnTo>
                    <a:lnTo>
                      <a:pt x="6" y="34"/>
                    </a:lnTo>
                    <a:lnTo>
                      <a:pt x="11" y="29"/>
                    </a:lnTo>
                    <a:lnTo>
                      <a:pt x="14" y="24"/>
                    </a:lnTo>
                    <a:lnTo>
                      <a:pt x="19" y="18"/>
                    </a:lnTo>
                    <a:lnTo>
                      <a:pt x="17" y="13"/>
                    </a:lnTo>
                    <a:lnTo>
                      <a:pt x="16" y="8"/>
                    </a:lnTo>
                    <a:lnTo>
                      <a:pt x="13" y="5"/>
                    </a:lnTo>
                    <a:lnTo>
                      <a:pt x="11" y="0"/>
                    </a:lnTo>
                    <a:lnTo>
                      <a:pt x="8" y="4"/>
                    </a:lnTo>
                    <a:lnTo>
                      <a:pt x="6" y="7"/>
                    </a:lnTo>
                    <a:lnTo>
                      <a:pt x="3" y="12"/>
                    </a:lnTo>
                    <a:lnTo>
                      <a:pt x="0" y="15"/>
                    </a:lnTo>
                    <a:close/>
                  </a:path>
                </a:pathLst>
              </a:custGeom>
              <a:solidFill>
                <a:srgbClr val="7AAAEA"/>
              </a:solidFill>
              <a:ln w="9525">
                <a:noFill/>
                <a:round/>
                <a:headEnd/>
                <a:tailEnd/>
              </a:ln>
            </p:spPr>
            <p:txBody>
              <a:bodyPr/>
              <a:lstStyle/>
              <a:p>
                <a:endParaRPr lang="en-US" sz="1725"/>
              </a:p>
            </p:txBody>
          </p:sp>
          <p:sp>
            <p:nvSpPr>
              <p:cNvPr id="5418" name="Freeform 726"/>
              <p:cNvSpPr>
                <a:spLocks/>
              </p:cNvSpPr>
              <p:nvPr/>
            </p:nvSpPr>
            <p:spPr bwMode="auto">
              <a:xfrm>
                <a:off x="2646" y="2767"/>
                <a:ext cx="60" cy="40"/>
              </a:xfrm>
              <a:custGeom>
                <a:avLst/>
                <a:gdLst>
                  <a:gd name="T0" fmla="*/ 60 w 37"/>
                  <a:gd name="T1" fmla="*/ 14 h 25"/>
                  <a:gd name="T2" fmla="*/ 54 w 37"/>
                  <a:gd name="T3" fmla="*/ 21 h 25"/>
                  <a:gd name="T4" fmla="*/ 49 w 37"/>
                  <a:gd name="T5" fmla="*/ 27 h 25"/>
                  <a:gd name="T6" fmla="*/ 44 w 37"/>
                  <a:gd name="T7" fmla="*/ 34 h 25"/>
                  <a:gd name="T8" fmla="*/ 39 w 37"/>
                  <a:gd name="T9" fmla="*/ 40 h 25"/>
                  <a:gd name="T10" fmla="*/ 29 w 37"/>
                  <a:gd name="T11" fmla="*/ 35 h 25"/>
                  <a:gd name="T12" fmla="*/ 21 w 37"/>
                  <a:gd name="T13" fmla="*/ 34 h 25"/>
                  <a:gd name="T14" fmla="*/ 10 w 37"/>
                  <a:gd name="T15" fmla="*/ 27 h 25"/>
                  <a:gd name="T16" fmla="*/ 0 w 37"/>
                  <a:gd name="T17" fmla="*/ 26 h 25"/>
                  <a:gd name="T18" fmla="*/ 5 w 37"/>
                  <a:gd name="T19" fmla="*/ 18 h 25"/>
                  <a:gd name="T20" fmla="*/ 10 w 37"/>
                  <a:gd name="T21" fmla="*/ 13 h 25"/>
                  <a:gd name="T22" fmla="*/ 13 w 37"/>
                  <a:gd name="T23" fmla="*/ 5 h 25"/>
                  <a:gd name="T24" fmla="*/ 18 w 37"/>
                  <a:gd name="T25" fmla="*/ 0 h 25"/>
                  <a:gd name="T26" fmla="*/ 29 w 37"/>
                  <a:gd name="T27" fmla="*/ 2 h 25"/>
                  <a:gd name="T28" fmla="*/ 39 w 37"/>
                  <a:gd name="T29" fmla="*/ 8 h 25"/>
                  <a:gd name="T30" fmla="*/ 49 w 37"/>
                  <a:gd name="T31" fmla="*/ 10 h 25"/>
                  <a:gd name="T32" fmla="*/ 60 w 37"/>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5"/>
                  <a:gd name="T53" fmla="*/ 37 w 37"/>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5">
                    <a:moveTo>
                      <a:pt x="37" y="9"/>
                    </a:moveTo>
                    <a:lnTo>
                      <a:pt x="33" y="13"/>
                    </a:lnTo>
                    <a:lnTo>
                      <a:pt x="30" y="17"/>
                    </a:lnTo>
                    <a:lnTo>
                      <a:pt x="27" y="21"/>
                    </a:lnTo>
                    <a:lnTo>
                      <a:pt x="24" y="25"/>
                    </a:lnTo>
                    <a:lnTo>
                      <a:pt x="18" y="22"/>
                    </a:lnTo>
                    <a:lnTo>
                      <a:pt x="13" y="21"/>
                    </a:lnTo>
                    <a:lnTo>
                      <a:pt x="6" y="17"/>
                    </a:lnTo>
                    <a:lnTo>
                      <a:pt x="0" y="16"/>
                    </a:lnTo>
                    <a:lnTo>
                      <a:pt x="3" y="11"/>
                    </a:lnTo>
                    <a:lnTo>
                      <a:pt x="6" y="8"/>
                    </a:lnTo>
                    <a:lnTo>
                      <a:pt x="8" y="3"/>
                    </a:lnTo>
                    <a:lnTo>
                      <a:pt x="11" y="0"/>
                    </a:lnTo>
                    <a:lnTo>
                      <a:pt x="18" y="1"/>
                    </a:lnTo>
                    <a:lnTo>
                      <a:pt x="24" y="5"/>
                    </a:lnTo>
                    <a:lnTo>
                      <a:pt x="30" y="6"/>
                    </a:lnTo>
                    <a:lnTo>
                      <a:pt x="37" y="9"/>
                    </a:lnTo>
                    <a:close/>
                  </a:path>
                </a:pathLst>
              </a:custGeom>
              <a:solidFill>
                <a:srgbClr val="D1D8F4"/>
              </a:solidFill>
              <a:ln w="9525">
                <a:noFill/>
                <a:round/>
                <a:headEnd/>
                <a:tailEnd/>
              </a:ln>
            </p:spPr>
            <p:txBody>
              <a:bodyPr/>
              <a:lstStyle/>
              <a:p>
                <a:endParaRPr lang="en-US" sz="1725"/>
              </a:p>
            </p:txBody>
          </p:sp>
          <p:sp>
            <p:nvSpPr>
              <p:cNvPr id="5419" name="Freeform 727"/>
              <p:cNvSpPr>
                <a:spLocks/>
              </p:cNvSpPr>
              <p:nvPr/>
            </p:nvSpPr>
            <p:spPr bwMode="auto">
              <a:xfrm>
                <a:off x="2687" y="2785"/>
                <a:ext cx="101" cy="91"/>
              </a:xfrm>
              <a:custGeom>
                <a:avLst/>
                <a:gdLst>
                  <a:gd name="T0" fmla="*/ 91 w 62"/>
                  <a:gd name="T1" fmla="*/ 16 h 56"/>
                  <a:gd name="T2" fmla="*/ 94 w 62"/>
                  <a:gd name="T3" fmla="*/ 23 h 56"/>
                  <a:gd name="T4" fmla="*/ 96 w 62"/>
                  <a:gd name="T5" fmla="*/ 31 h 56"/>
                  <a:gd name="T6" fmla="*/ 99 w 62"/>
                  <a:gd name="T7" fmla="*/ 41 h 56"/>
                  <a:gd name="T8" fmla="*/ 101 w 62"/>
                  <a:gd name="T9" fmla="*/ 49 h 56"/>
                  <a:gd name="T10" fmla="*/ 94 w 62"/>
                  <a:gd name="T11" fmla="*/ 60 h 56"/>
                  <a:gd name="T12" fmla="*/ 86 w 62"/>
                  <a:gd name="T13" fmla="*/ 70 h 56"/>
                  <a:gd name="T14" fmla="*/ 78 w 62"/>
                  <a:gd name="T15" fmla="*/ 80 h 56"/>
                  <a:gd name="T16" fmla="*/ 70 w 62"/>
                  <a:gd name="T17" fmla="*/ 91 h 56"/>
                  <a:gd name="T18" fmla="*/ 52 w 62"/>
                  <a:gd name="T19" fmla="*/ 85 h 56"/>
                  <a:gd name="T20" fmla="*/ 37 w 62"/>
                  <a:gd name="T21" fmla="*/ 78 h 56"/>
                  <a:gd name="T22" fmla="*/ 20 w 62"/>
                  <a:gd name="T23" fmla="*/ 72 h 56"/>
                  <a:gd name="T24" fmla="*/ 0 w 62"/>
                  <a:gd name="T25" fmla="*/ 65 h 56"/>
                  <a:gd name="T26" fmla="*/ 7 w 62"/>
                  <a:gd name="T27" fmla="*/ 54 h 56"/>
                  <a:gd name="T28" fmla="*/ 11 w 62"/>
                  <a:gd name="T29" fmla="*/ 44 h 56"/>
                  <a:gd name="T30" fmla="*/ 16 w 62"/>
                  <a:gd name="T31" fmla="*/ 36 h 56"/>
                  <a:gd name="T32" fmla="*/ 21 w 62"/>
                  <a:gd name="T33" fmla="*/ 26 h 56"/>
                  <a:gd name="T34" fmla="*/ 26 w 62"/>
                  <a:gd name="T35" fmla="*/ 21 h 56"/>
                  <a:gd name="T36" fmla="*/ 34 w 62"/>
                  <a:gd name="T37" fmla="*/ 13 h 56"/>
                  <a:gd name="T38" fmla="*/ 39 w 62"/>
                  <a:gd name="T39" fmla="*/ 5 h 56"/>
                  <a:gd name="T40" fmla="*/ 44 w 62"/>
                  <a:gd name="T41" fmla="*/ 0 h 56"/>
                  <a:gd name="T42" fmla="*/ 55 w 62"/>
                  <a:gd name="T43" fmla="*/ 3 h 56"/>
                  <a:gd name="T44" fmla="*/ 68 w 62"/>
                  <a:gd name="T45" fmla="*/ 8 h 56"/>
                  <a:gd name="T46" fmla="*/ 78 w 62"/>
                  <a:gd name="T47" fmla="*/ 10 h 56"/>
                  <a:gd name="T48" fmla="*/ 91 w 62"/>
                  <a:gd name="T49" fmla="*/ 16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6"/>
                  <a:gd name="T77" fmla="*/ 62 w 62"/>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6">
                    <a:moveTo>
                      <a:pt x="56" y="10"/>
                    </a:moveTo>
                    <a:lnTo>
                      <a:pt x="58" y="14"/>
                    </a:lnTo>
                    <a:lnTo>
                      <a:pt x="59" y="19"/>
                    </a:lnTo>
                    <a:lnTo>
                      <a:pt x="61" y="25"/>
                    </a:lnTo>
                    <a:lnTo>
                      <a:pt x="62" y="30"/>
                    </a:lnTo>
                    <a:lnTo>
                      <a:pt x="58" y="37"/>
                    </a:lnTo>
                    <a:lnTo>
                      <a:pt x="53" y="43"/>
                    </a:lnTo>
                    <a:lnTo>
                      <a:pt x="48" y="49"/>
                    </a:lnTo>
                    <a:lnTo>
                      <a:pt x="43" y="56"/>
                    </a:lnTo>
                    <a:lnTo>
                      <a:pt x="32" y="52"/>
                    </a:lnTo>
                    <a:lnTo>
                      <a:pt x="23" y="48"/>
                    </a:lnTo>
                    <a:lnTo>
                      <a:pt x="12" y="44"/>
                    </a:lnTo>
                    <a:lnTo>
                      <a:pt x="0" y="40"/>
                    </a:lnTo>
                    <a:lnTo>
                      <a:pt x="4" y="33"/>
                    </a:lnTo>
                    <a:lnTo>
                      <a:pt x="7" y="27"/>
                    </a:lnTo>
                    <a:lnTo>
                      <a:pt x="10" y="22"/>
                    </a:lnTo>
                    <a:lnTo>
                      <a:pt x="13" y="16"/>
                    </a:lnTo>
                    <a:lnTo>
                      <a:pt x="16" y="13"/>
                    </a:lnTo>
                    <a:lnTo>
                      <a:pt x="21" y="8"/>
                    </a:lnTo>
                    <a:lnTo>
                      <a:pt x="24" y="3"/>
                    </a:lnTo>
                    <a:lnTo>
                      <a:pt x="27" y="0"/>
                    </a:lnTo>
                    <a:lnTo>
                      <a:pt x="34" y="2"/>
                    </a:lnTo>
                    <a:lnTo>
                      <a:pt x="42" y="5"/>
                    </a:lnTo>
                    <a:lnTo>
                      <a:pt x="48" y="6"/>
                    </a:lnTo>
                    <a:lnTo>
                      <a:pt x="56" y="10"/>
                    </a:lnTo>
                    <a:close/>
                  </a:path>
                </a:pathLst>
              </a:custGeom>
              <a:solidFill>
                <a:srgbClr val="000000"/>
              </a:solidFill>
              <a:ln w="9525">
                <a:noFill/>
                <a:round/>
                <a:headEnd/>
                <a:tailEnd/>
              </a:ln>
            </p:spPr>
            <p:txBody>
              <a:bodyPr/>
              <a:lstStyle/>
              <a:p>
                <a:endParaRPr lang="en-US" sz="1725"/>
              </a:p>
            </p:txBody>
          </p:sp>
          <p:sp>
            <p:nvSpPr>
              <p:cNvPr id="5420" name="Freeform 728"/>
              <p:cNvSpPr>
                <a:spLocks/>
              </p:cNvSpPr>
              <p:nvPr/>
            </p:nvSpPr>
            <p:spPr bwMode="auto">
              <a:xfrm>
                <a:off x="2695" y="2789"/>
                <a:ext cx="88" cy="81"/>
              </a:xfrm>
              <a:custGeom>
                <a:avLst/>
                <a:gdLst>
                  <a:gd name="T0" fmla="*/ 78 w 54"/>
                  <a:gd name="T1" fmla="*/ 17 h 49"/>
                  <a:gd name="T2" fmla="*/ 81 w 54"/>
                  <a:gd name="T3" fmla="*/ 23 h 49"/>
                  <a:gd name="T4" fmla="*/ 83 w 54"/>
                  <a:gd name="T5" fmla="*/ 30 h 49"/>
                  <a:gd name="T6" fmla="*/ 86 w 54"/>
                  <a:gd name="T7" fmla="*/ 36 h 49"/>
                  <a:gd name="T8" fmla="*/ 88 w 54"/>
                  <a:gd name="T9" fmla="*/ 45 h 49"/>
                  <a:gd name="T10" fmla="*/ 81 w 54"/>
                  <a:gd name="T11" fmla="*/ 56 h 49"/>
                  <a:gd name="T12" fmla="*/ 75 w 54"/>
                  <a:gd name="T13" fmla="*/ 63 h 49"/>
                  <a:gd name="T14" fmla="*/ 68 w 54"/>
                  <a:gd name="T15" fmla="*/ 71 h 49"/>
                  <a:gd name="T16" fmla="*/ 60 w 54"/>
                  <a:gd name="T17" fmla="*/ 81 h 49"/>
                  <a:gd name="T18" fmla="*/ 47 w 54"/>
                  <a:gd name="T19" fmla="*/ 76 h 49"/>
                  <a:gd name="T20" fmla="*/ 31 w 54"/>
                  <a:gd name="T21" fmla="*/ 68 h 49"/>
                  <a:gd name="T22" fmla="*/ 16 w 54"/>
                  <a:gd name="T23" fmla="*/ 63 h 49"/>
                  <a:gd name="T24" fmla="*/ 0 w 54"/>
                  <a:gd name="T25" fmla="*/ 58 h 49"/>
                  <a:gd name="T26" fmla="*/ 5 w 54"/>
                  <a:gd name="T27" fmla="*/ 50 h 49"/>
                  <a:gd name="T28" fmla="*/ 11 w 54"/>
                  <a:gd name="T29" fmla="*/ 43 h 49"/>
                  <a:gd name="T30" fmla="*/ 13 w 54"/>
                  <a:gd name="T31" fmla="*/ 35 h 49"/>
                  <a:gd name="T32" fmla="*/ 18 w 54"/>
                  <a:gd name="T33" fmla="*/ 26 h 49"/>
                  <a:gd name="T34" fmla="*/ 24 w 54"/>
                  <a:gd name="T35" fmla="*/ 21 h 49"/>
                  <a:gd name="T36" fmla="*/ 29 w 54"/>
                  <a:gd name="T37" fmla="*/ 13 h 49"/>
                  <a:gd name="T38" fmla="*/ 31 w 54"/>
                  <a:gd name="T39" fmla="*/ 8 h 49"/>
                  <a:gd name="T40" fmla="*/ 36 w 54"/>
                  <a:gd name="T41" fmla="*/ 0 h 49"/>
                  <a:gd name="T42" fmla="*/ 47 w 54"/>
                  <a:gd name="T43" fmla="*/ 3 h 49"/>
                  <a:gd name="T44" fmla="*/ 57 w 54"/>
                  <a:gd name="T45" fmla="*/ 8 h 49"/>
                  <a:gd name="T46" fmla="*/ 68 w 54"/>
                  <a:gd name="T47" fmla="*/ 12 h 49"/>
                  <a:gd name="T48" fmla="*/ 78 w 54"/>
                  <a:gd name="T49" fmla="*/ 17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49"/>
                  <a:gd name="T77" fmla="*/ 54 w 54"/>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49">
                    <a:moveTo>
                      <a:pt x="48" y="10"/>
                    </a:moveTo>
                    <a:lnTo>
                      <a:pt x="50" y="14"/>
                    </a:lnTo>
                    <a:lnTo>
                      <a:pt x="51" y="18"/>
                    </a:lnTo>
                    <a:lnTo>
                      <a:pt x="53" y="22"/>
                    </a:lnTo>
                    <a:lnTo>
                      <a:pt x="54" y="27"/>
                    </a:lnTo>
                    <a:lnTo>
                      <a:pt x="50" y="34"/>
                    </a:lnTo>
                    <a:lnTo>
                      <a:pt x="46" y="38"/>
                    </a:lnTo>
                    <a:lnTo>
                      <a:pt x="42" y="43"/>
                    </a:lnTo>
                    <a:lnTo>
                      <a:pt x="37" y="49"/>
                    </a:lnTo>
                    <a:lnTo>
                      <a:pt x="29" y="46"/>
                    </a:lnTo>
                    <a:lnTo>
                      <a:pt x="19" y="41"/>
                    </a:lnTo>
                    <a:lnTo>
                      <a:pt x="10" y="38"/>
                    </a:lnTo>
                    <a:lnTo>
                      <a:pt x="0" y="35"/>
                    </a:lnTo>
                    <a:lnTo>
                      <a:pt x="3" y="30"/>
                    </a:lnTo>
                    <a:lnTo>
                      <a:pt x="7" y="26"/>
                    </a:lnTo>
                    <a:lnTo>
                      <a:pt x="8" y="21"/>
                    </a:lnTo>
                    <a:lnTo>
                      <a:pt x="11" y="16"/>
                    </a:lnTo>
                    <a:lnTo>
                      <a:pt x="15" y="13"/>
                    </a:lnTo>
                    <a:lnTo>
                      <a:pt x="18" y="8"/>
                    </a:lnTo>
                    <a:lnTo>
                      <a:pt x="19" y="5"/>
                    </a:lnTo>
                    <a:lnTo>
                      <a:pt x="22" y="0"/>
                    </a:lnTo>
                    <a:lnTo>
                      <a:pt x="29" y="2"/>
                    </a:lnTo>
                    <a:lnTo>
                      <a:pt x="35" y="5"/>
                    </a:lnTo>
                    <a:lnTo>
                      <a:pt x="42" y="7"/>
                    </a:lnTo>
                    <a:lnTo>
                      <a:pt x="48" y="10"/>
                    </a:lnTo>
                    <a:close/>
                  </a:path>
                </a:pathLst>
              </a:custGeom>
              <a:solidFill>
                <a:srgbClr val="AFBCED"/>
              </a:solidFill>
              <a:ln w="9525">
                <a:noFill/>
                <a:round/>
                <a:headEnd/>
                <a:tailEnd/>
              </a:ln>
            </p:spPr>
            <p:txBody>
              <a:bodyPr/>
              <a:lstStyle/>
              <a:p>
                <a:endParaRPr lang="en-US" sz="1725"/>
              </a:p>
            </p:txBody>
          </p:sp>
          <p:sp>
            <p:nvSpPr>
              <p:cNvPr id="5421" name="Freeform 729"/>
              <p:cNvSpPr>
                <a:spLocks/>
              </p:cNvSpPr>
              <p:nvPr/>
            </p:nvSpPr>
            <p:spPr bwMode="auto">
              <a:xfrm>
                <a:off x="2752" y="2806"/>
                <a:ext cx="31" cy="64"/>
              </a:xfrm>
              <a:custGeom>
                <a:avLst/>
                <a:gdLst>
                  <a:gd name="T0" fmla="*/ 0 w 19"/>
                  <a:gd name="T1" fmla="*/ 23 h 39"/>
                  <a:gd name="T2" fmla="*/ 3 w 19"/>
                  <a:gd name="T3" fmla="*/ 33 h 39"/>
                  <a:gd name="T4" fmla="*/ 3 w 19"/>
                  <a:gd name="T5" fmla="*/ 44 h 39"/>
                  <a:gd name="T6" fmla="*/ 3 w 19"/>
                  <a:gd name="T7" fmla="*/ 54 h 39"/>
                  <a:gd name="T8" fmla="*/ 3 w 19"/>
                  <a:gd name="T9" fmla="*/ 64 h 39"/>
                  <a:gd name="T10" fmla="*/ 11 w 19"/>
                  <a:gd name="T11" fmla="*/ 54 h 39"/>
                  <a:gd name="T12" fmla="*/ 18 w 19"/>
                  <a:gd name="T13" fmla="*/ 46 h 39"/>
                  <a:gd name="T14" fmla="*/ 24 w 19"/>
                  <a:gd name="T15" fmla="*/ 39 h 39"/>
                  <a:gd name="T16" fmla="*/ 31 w 19"/>
                  <a:gd name="T17" fmla="*/ 28 h 39"/>
                  <a:gd name="T18" fmla="*/ 29 w 19"/>
                  <a:gd name="T19" fmla="*/ 20 h 39"/>
                  <a:gd name="T20" fmla="*/ 26 w 19"/>
                  <a:gd name="T21" fmla="*/ 13 h 39"/>
                  <a:gd name="T22" fmla="*/ 21 w 19"/>
                  <a:gd name="T23" fmla="*/ 7 h 39"/>
                  <a:gd name="T24" fmla="*/ 18 w 19"/>
                  <a:gd name="T25" fmla="*/ 0 h 39"/>
                  <a:gd name="T26" fmla="*/ 13 w 19"/>
                  <a:gd name="T27" fmla="*/ 5 h 39"/>
                  <a:gd name="T28" fmla="*/ 11 w 19"/>
                  <a:gd name="T29" fmla="*/ 10 h 39"/>
                  <a:gd name="T30" fmla="*/ 5 w 19"/>
                  <a:gd name="T31" fmla="*/ 18 h 39"/>
                  <a:gd name="T32" fmla="*/ 0 w 19"/>
                  <a:gd name="T33" fmla="*/ 23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9"/>
                  <a:gd name="T53" fmla="*/ 19 w 1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9">
                    <a:moveTo>
                      <a:pt x="0" y="14"/>
                    </a:moveTo>
                    <a:lnTo>
                      <a:pt x="2" y="20"/>
                    </a:lnTo>
                    <a:lnTo>
                      <a:pt x="2" y="27"/>
                    </a:lnTo>
                    <a:lnTo>
                      <a:pt x="2" y="33"/>
                    </a:lnTo>
                    <a:lnTo>
                      <a:pt x="2" y="39"/>
                    </a:lnTo>
                    <a:lnTo>
                      <a:pt x="7" y="33"/>
                    </a:lnTo>
                    <a:lnTo>
                      <a:pt x="11" y="28"/>
                    </a:lnTo>
                    <a:lnTo>
                      <a:pt x="15" y="24"/>
                    </a:lnTo>
                    <a:lnTo>
                      <a:pt x="19" y="17"/>
                    </a:lnTo>
                    <a:lnTo>
                      <a:pt x="18" y="12"/>
                    </a:lnTo>
                    <a:lnTo>
                      <a:pt x="16" y="8"/>
                    </a:lnTo>
                    <a:lnTo>
                      <a:pt x="13" y="4"/>
                    </a:lnTo>
                    <a:lnTo>
                      <a:pt x="11" y="0"/>
                    </a:lnTo>
                    <a:lnTo>
                      <a:pt x="8" y="3"/>
                    </a:lnTo>
                    <a:lnTo>
                      <a:pt x="7" y="6"/>
                    </a:lnTo>
                    <a:lnTo>
                      <a:pt x="3" y="11"/>
                    </a:lnTo>
                    <a:lnTo>
                      <a:pt x="0" y="14"/>
                    </a:lnTo>
                    <a:close/>
                  </a:path>
                </a:pathLst>
              </a:custGeom>
              <a:solidFill>
                <a:srgbClr val="7AAAEA"/>
              </a:solidFill>
              <a:ln w="9525">
                <a:noFill/>
                <a:round/>
                <a:headEnd/>
                <a:tailEnd/>
              </a:ln>
            </p:spPr>
            <p:txBody>
              <a:bodyPr/>
              <a:lstStyle/>
              <a:p>
                <a:endParaRPr lang="en-US" sz="1725"/>
              </a:p>
            </p:txBody>
          </p:sp>
          <p:sp>
            <p:nvSpPr>
              <p:cNvPr id="5422" name="Freeform 730"/>
              <p:cNvSpPr>
                <a:spLocks/>
              </p:cNvSpPr>
              <p:nvPr/>
            </p:nvSpPr>
            <p:spPr bwMode="auto">
              <a:xfrm>
                <a:off x="2713" y="2789"/>
                <a:ext cx="60" cy="43"/>
              </a:xfrm>
              <a:custGeom>
                <a:avLst/>
                <a:gdLst>
                  <a:gd name="T0" fmla="*/ 60 w 37"/>
                  <a:gd name="T1" fmla="*/ 17 h 26"/>
                  <a:gd name="T2" fmla="*/ 55 w 37"/>
                  <a:gd name="T3" fmla="*/ 22 h 26"/>
                  <a:gd name="T4" fmla="*/ 52 w 37"/>
                  <a:gd name="T5" fmla="*/ 30 h 26"/>
                  <a:gd name="T6" fmla="*/ 47 w 37"/>
                  <a:gd name="T7" fmla="*/ 35 h 26"/>
                  <a:gd name="T8" fmla="*/ 42 w 37"/>
                  <a:gd name="T9" fmla="*/ 43 h 26"/>
                  <a:gd name="T10" fmla="*/ 31 w 37"/>
                  <a:gd name="T11" fmla="*/ 36 h 26"/>
                  <a:gd name="T12" fmla="*/ 21 w 37"/>
                  <a:gd name="T13" fmla="*/ 35 h 26"/>
                  <a:gd name="T14" fmla="*/ 11 w 37"/>
                  <a:gd name="T15" fmla="*/ 30 h 26"/>
                  <a:gd name="T16" fmla="*/ 0 w 37"/>
                  <a:gd name="T17" fmla="*/ 26 h 26"/>
                  <a:gd name="T18" fmla="*/ 6 w 37"/>
                  <a:gd name="T19" fmla="*/ 22 h 26"/>
                  <a:gd name="T20" fmla="*/ 11 w 37"/>
                  <a:gd name="T21" fmla="*/ 13 h 26"/>
                  <a:gd name="T22" fmla="*/ 13 w 37"/>
                  <a:gd name="T23" fmla="*/ 5 h 26"/>
                  <a:gd name="T24" fmla="*/ 18 w 37"/>
                  <a:gd name="T25" fmla="*/ 0 h 26"/>
                  <a:gd name="T26" fmla="*/ 29 w 37"/>
                  <a:gd name="T27" fmla="*/ 3 h 26"/>
                  <a:gd name="T28" fmla="*/ 39 w 37"/>
                  <a:gd name="T29" fmla="*/ 8 h 26"/>
                  <a:gd name="T30" fmla="*/ 50 w 37"/>
                  <a:gd name="T31" fmla="*/ 12 h 26"/>
                  <a:gd name="T32" fmla="*/ 60 w 37"/>
                  <a:gd name="T33" fmla="*/ 1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6"/>
                  <a:gd name="T53" fmla="*/ 37 w 37"/>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6">
                    <a:moveTo>
                      <a:pt x="37" y="10"/>
                    </a:moveTo>
                    <a:lnTo>
                      <a:pt x="34" y="13"/>
                    </a:lnTo>
                    <a:lnTo>
                      <a:pt x="32" y="18"/>
                    </a:lnTo>
                    <a:lnTo>
                      <a:pt x="29" y="21"/>
                    </a:lnTo>
                    <a:lnTo>
                      <a:pt x="26" y="26"/>
                    </a:lnTo>
                    <a:lnTo>
                      <a:pt x="19" y="22"/>
                    </a:lnTo>
                    <a:lnTo>
                      <a:pt x="13" y="21"/>
                    </a:lnTo>
                    <a:lnTo>
                      <a:pt x="7" y="18"/>
                    </a:lnTo>
                    <a:lnTo>
                      <a:pt x="0" y="16"/>
                    </a:lnTo>
                    <a:lnTo>
                      <a:pt x="4" y="13"/>
                    </a:lnTo>
                    <a:lnTo>
                      <a:pt x="7" y="8"/>
                    </a:lnTo>
                    <a:lnTo>
                      <a:pt x="8" y="3"/>
                    </a:lnTo>
                    <a:lnTo>
                      <a:pt x="11" y="0"/>
                    </a:lnTo>
                    <a:lnTo>
                      <a:pt x="18" y="2"/>
                    </a:lnTo>
                    <a:lnTo>
                      <a:pt x="24" y="5"/>
                    </a:lnTo>
                    <a:lnTo>
                      <a:pt x="31" y="7"/>
                    </a:lnTo>
                    <a:lnTo>
                      <a:pt x="37" y="10"/>
                    </a:lnTo>
                    <a:close/>
                  </a:path>
                </a:pathLst>
              </a:custGeom>
              <a:solidFill>
                <a:srgbClr val="D1D8F4"/>
              </a:solidFill>
              <a:ln w="9525">
                <a:noFill/>
                <a:round/>
                <a:headEnd/>
                <a:tailEnd/>
              </a:ln>
            </p:spPr>
            <p:txBody>
              <a:bodyPr/>
              <a:lstStyle/>
              <a:p>
                <a:endParaRPr lang="en-US" sz="1725"/>
              </a:p>
            </p:txBody>
          </p:sp>
          <p:sp>
            <p:nvSpPr>
              <p:cNvPr id="5423" name="Freeform 731"/>
              <p:cNvSpPr>
                <a:spLocks/>
              </p:cNvSpPr>
              <p:nvPr/>
            </p:nvSpPr>
            <p:spPr bwMode="auto">
              <a:xfrm>
                <a:off x="2782" y="2816"/>
                <a:ext cx="101" cy="93"/>
              </a:xfrm>
              <a:custGeom>
                <a:avLst/>
                <a:gdLst>
                  <a:gd name="T0" fmla="*/ 88 w 62"/>
                  <a:gd name="T1" fmla="*/ 18 h 57"/>
                  <a:gd name="T2" fmla="*/ 90 w 62"/>
                  <a:gd name="T3" fmla="*/ 26 h 57"/>
                  <a:gd name="T4" fmla="*/ 96 w 62"/>
                  <a:gd name="T5" fmla="*/ 34 h 57"/>
                  <a:gd name="T6" fmla="*/ 98 w 62"/>
                  <a:gd name="T7" fmla="*/ 44 h 57"/>
                  <a:gd name="T8" fmla="*/ 101 w 62"/>
                  <a:gd name="T9" fmla="*/ 52 h 57"/>
                  <a:gd name="T10" fmla="*/ 93 w 62"/>
                  <a:gd name="T11" fmla="*/ 62 h 57"/>
                  <a:gd name="T12" fmla="*/ 85 w 62"/>
                  <a:gd name="T13" fmla="*/ 73 h 57"/>
                  <a:gd name="T14" fmla="*/ 77 w 62"/>
                  <a:gd name="T15" fmla="*/ 83 h 57"/>
                  <a:gd name="T16" fmla="*/ 67 w 62"/>
                  <a:gd name="T17" fmla="*/ 93 h 57"/>
                  <a:gd name="T18" fmla="*/ 49 w 62"/>
                  <a:gd name="T19" fmla="*/ 88 h 57"/>
                  <a:gd name="T20" fmla="*/ 33 w 62"/>
                  <a:gd name="T21" fmla="*/ 80 h 57"/>
                  <a:gd name="T22" fmla="*/ 18 w 62"/>
                  <a:gd name="T23" fmla="*/ 73 h 57"/>
                  <a:gd name="T24" fmla="*/ 0 w 62"/>
                  <a:gd name="T25" fmla="*/ 67 h 57"/>
                  <a:gd name="T26" fmla="*/ 5 w 62"/>
                  <a:gd name="T27" fmla="*/ 57 h 57"/>
                  <a:gd name="T28" fmla="*/ 10 w 62"/>
                  <a:gd name="T29" fmla="*/ 47 h 57"/>
                  <a:gd name="T30" fmla="*/ 15 w 62"/>
                  <a:gd name="T31" fmla="*/ 39 h 57"/>
                  <a:gd name="T32" fmla="*/ 20 w 62"/>
                  <a:gd name="T33" fmla="*/ 29 h 57"/>
                  <a:gd name="T34" fmla="*/ 26 w 62"/>
                  <a:gd name="T35" fmla="*/ 21 h 57"/>
                  <a:gd name="T36" fmla="*/ 31 w 62"/>
                  <a:gd name="T37" fmla="*/ 13 h 57"/>
                  <a:gd name="T38" fmla="*/ 36 w 62"/>
                  <a:gd name="T39" fmla="*/ 8 h 57"/>
                  <a:gd name="T40" fmla="*/ 41 w 62"/>
                  <a:gd name="T41" fmla="*/ 0 h 57"/>
                  <a:gd name="T42" fmla="*/ 54 w 62"/>
                  <a:gd name="T43" fmla="*/ 5 h 57"/>
                  <a:gd name="T44" fmla="*/ 64 w 62"/>
                  <a:gd name="T45" fmla="*/ 8 h 57"/>
                  <a:gd name="T46" fmla="*/ 77 w 62"/>
                  <a:gd name="T47" fmla="*/ 13 h 57"/>
                  <a:gd name="T48" fmla="*/ 88 w 62"/>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4" y="11"/>
                    </a:moveTo>
                    <a:lnTo>
                      <a:pt x="55" y="16"/>
                    </a:lnTo>
                    <a:lnTo>
                      <a:pt x="59" y="21"/>
                    </a:lnTo>
                    <a:lnTo>
                      <a:pt x="60" y="27"/>
                    </a:lnTo>
                    <a:lnTo>
                      <a:pt x="62" y="32"/>
                    </a:lnTo>
                    <a:lnTo>
                      <a:pt x="57" y="38"/>
                    </a:lnTo>
                    <a:lnTo>
                      <a:pt x="52" y="45"/>
                    </a:lnTo>
                    <a:lnTo>
                      <a:pt x="47" y="51"/>
                    </a:lnTo>
                    <a:lnTo>
                      <a:pt x="41" y="57"/>
                    </a:lnTo>
                    <a:lnTo>
                      <a:pt x="30" y="54"/>
                    </a:lnTo>
                    <a:lnTo>
                      <a:pt x="20" y="49"/>
                    </a:lnTo>
                    <a:lnTo>
                      <a:pt x="11" y="45"/>
                    </a:lnTo>
                    <a:lnTo>
                      <a:pt x="0" y="41"/>
                    </a:lnTo>
                    <a:lnTo>
                      <a:pt x="3" y="35"/>
                    </a:lnTo>
                    <a:lnTo>
                      <a:pt x="6" y="29"/>
                    </a:lnTo>
                    <a:lnTo>
                      <a:pt x="9" y="24"/>
                    </a:lnTo>
                    <a:lnTo>
                      <a:pt x="12" y="18"/>
                    </a:lnTo>
                    <a:lnTo>
                      <a:pt x="16" y="13"/>
                    </a:lnTo>
                    <a:lnTo>
                      <a:pt x="19" y="8"/>
                    </a:lnTo>
                    <a:lnTo>
                      <a:pt x="22" y="5"/>
                    </a:lnTo>
                    <a:lnTo>
                      <a:pt x="25" y="0"/>
                    </a:lnTo>
                    <a:lnTo>
                      <a:pt x="33" y="3"/>
                    </a:lnTo>
                    <a:lnTo>
                      <a:pt x="39" y="5"/>
                    </a:lnTo>
                    <a:lnTo>
                      <a:pt x="47" y="8"/>
                    </a:lnTo>
                    <a:lnTo>
                      <a:pt x="54" y="11"/>
                    </a:lnTo>
                    <a:close/>
                  </a:path>
                </a:pathLst>
              </a:custGeom>
              <a:solidFill>
                <a:srgbClr val="000000"/>
              </a:solidFill>
              <a:ln w="9525">
                <a:noFill/>
                <a:round/>
                <a:headEnd/>
                <a:tailEnd/>
              </a:ln>
            </p:spPr>
            <p:txBody>
              <a:bodyPr/>
              <a:lstStyle/>
              <a:p>
                <a:endParaRPr lang="en-US" sz="1725"/>
              </a:p>
            </p:txBody>
          </p:sp>
          <p:sp>
            <p:nvSpPr>
              <p:cNvPr id="5424" name="Freeform 732"/>
              <p:cNvSpPr>
                <a:spLocks/>
              </p:cNvSpPr>
              <p:nvPr/>
            </p:nvSpPr>
            <p:spPr bwMode="auto">
              <a:xfrm>
                <a:off x="2788" y="2824"/>
                <a:ext cx="87" cy="78"/>
              </a:xfrm>
              <a:custGeom>
                <a:avLst/>
                <a:gdLst>
                  <a:gd name="T0" fmla="*/ 77 w 53"/>
                  <a:gd name="T1" fmla="*/ 15 h 48"/>
                  <a:gd name="T2" fmla="*/ 79 w 53"/>
                  <a:gd name="T3" fmla="*/ 21 h 48"/>
                  <a:gd name="T4" fmla="*/ 82 w 53"/>
                  <a:gd name="T5" fmla="*/ 28 h 48"/>
                  <a:gd name="T6" fmla="*/ 84 w 53"/>
                  <a:gd name="T7" fmla="*/ 36 h 48"/>
                  <a:gd name="T8" fmla="*/ 87 w 53"/>
                  <a:gd name="T9" fmla="*/ 44 h 48"/>
                  <a:gd name="T10" fmla="*/ 82 w 53"/>
                  <a:gd name="T11" fmla="*/ 52 h 48"/>
                  <a:gd name="T12" fmla="*/ 74 w 53"/>
                  <a:gd name="T13" fmla="*/ 59 h 48"/>
                  <a:gd name="T14" fmla="*/ 66 w 53"/>
                  <a:gd name="T15" fmla="*/ 70 h 48"/>
                  <a:gd name="T16" fmla="*/ 57 w 53"/>
                  <a:gd name="T17" fmla="*/ 78 h 48"/>
                  <a:gd name="T18" fmla="*/ 44 w 53"/>
                  <a:gd name="T19" fmla="*/ 72 h 48"/>
                  <a:gd name="T20" fmla="*/ 30 w 53"/>
                  <a:gd name="T21" fmla="*/ 67 h 48"/>
                  <a:gd name="T22" fmla="*/ 13 w 53"/>
                  <a:gd name="T23" fmla="*/ 62 h 48"/>
                  <a:gd name="T24" fmla="*/ 0 w 53"/>
                  <a:gd name="T25" fmla="*/ 57 h 48"/>
                  <a:gd name="T26" fmla="*/ 7 w 53"/>
                  <a:gd name="T27" fmla="*/ 49 h 48"/>
                  <a:gd name="T28" fmla="*/ 8 w 53"/>
                  <a:gd name="T29" fmla="*/ 41 h 48"/>
                  <a:gd name="T30" fmla="*/ 13 w 53"/>
                  <a:gd name="T31" fmla="*/ 33 h 48"/>
                  <a:gd name="T32" fmla="*/ 20 w 53"/>
                  <a:gd name="T33" fmla="*/ 23 h 48"/>
                  <a:gd name="T34" fmla="*/ 25 w 53"/>
                  <a:gd name="T35" fmla="*/ 18 h 48"/>
                  <a:gd name="T36" fmla="*/ 26 w 53"/>
                  <a:gd name="T37" fmla="*/ 10 h 48"/>
                  <a:gd name="T38" fmla="*/ 33 w 53"/>
                  <a:gd name="T39" fmla="*/ 5 h 48"/>
                  <a:gd name="T40" fmla="*/ 38 w 53"/>
                  <a:gd name="T41" fmla="*/ 0 h 48"/>
                  <a:gd name="T42" fmla="*/ 48 w 53"/>
                  <a:gd name="T43" fmla="*/ 2 h 48"/>
                  <a:gd name="T44" fmla="*/ 57 w 53"/>
                  <a:gd name="T45" fmla="*/ 8 h 48"/>
                  <a:gd name="T46" fmla="*/ 66 w 53"/>
                  <a:gd name="T47" fmla="*/ 10 h 48"/>
                  <a:gd name="T48" fmla="*/ 77 w 53"/>
                  <a:gd name="T49" fmla="*/ 15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48"/>
                  <a:gd name="T77" fmla="*/ 53 w 53"/>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48">
                    <a:moveTo>
                      <a:pt x="47" y="9"/>
                    </a:moveTo>
                    <a:lnTo>
                      <a:pt x="48" y="13"/>
                    </a:lnTo>
                    <a:lnTo>
                      <a:pt x="50" y="17"/>
                    </a:lnTo>
                    <a:lnTo>
                      <a:pt x="51" y="22"/>
                    </a:lnTo>
                    <a:lnTo>
                      <a:pt x="53" y="27"/>
                    </a:lnTo>
                    <a:lnTo>
                      <a:pt x="50" y="32"/>
                    </a:lnTo>
                    <a:lnTo>
                      <a:pt x="45" y="36"/>
                    </a:lnTo>
                    <a:lnTo>
                      <a:pt x="40" y="43"/>
                    </a:lnTo>
                    <a:lnTo>
                      <a:pt x="35" y="48"/>
                    </a:lnTo>
                    <a:lnTo>
                      <a:pt x="27" y="44"/>
                    </a:lnTo>
                    <a:lnTo>
                      <a:pt x="18" y="41"/>
                    </a:lnTo>
                    <a:lnTo>
                      <a:pt x="8" y="38"/>
                    </a:lnTo>
                    <a:lnTo>
                      <a:pt x="0" y="35"/>
                    </a:lnTo>
                    <a:lnTo>
                      <a:pt x="4" y="30"/>
                    </a:lnTo>
                    <a:lnTo>
                      <a:pt x="5" y="25"/>
                    </a:lnTo>
                    <a:lnTo>
                      <a:pt x="8" y="20"/>
                    </a:lnTo>
                    <a:lnTo>
                      <a:pt x="12" y="14"/>
                    </a:lnTo>
                    <a:lnTo>
                      <a:pt x="15" y="11"/>
                    </a:lnTo>
                    <a:lnTo>
                      <a:pt x="16" y="6"/>
                    </a:lnTo>
                    <a:lnTo>
                      <a:pt x="20" y="3"/>
                    </a:lnTo>
                    <a:lnTo>
                      <a:pt x="23" y="0"/>
                    </a:lnTo>
                    <a:lnTo>
                      <a:pt x="29" y="1"/>
                    </a:lnTo>
                    <a:lnTo>
                      <a:pt x="35" y="5"/>
                    </a:lnTo>
                    <a:lnTo>
                      <a:pt x="40" y="6"/>
                    </a:lnTo>
                    <a:lnTo>
                      <a:pt x="47" y="9"/>
                    </a:lnTo>
                    <a:close/>
                  </a:path>
                </a:pathLst>
              </a:custGeom>
              <a:solidFill>
                <a:srgbClr val="AFBCED"/>
              </a:solidFill>
              <a:ln w="9525">
                <a:noFill/>
                <a:round/>
                <a:headEnd/>
                <a:tailEnd/>
              </a:ln>
            </p:spPr>
            <p:txBody>
              <a:bodyPr/>
              <a:lstStyle/>
              <a:p>
                <a:endParaRPr lang="en-US" sz="1725"/>
              </a:p>
            </p:txBody>
          </p:sp>
          <p:sp>
            <p:nvSpPr>
              <p:cNvPr id="5425" name="Freeform 733"/>
              <p:cNvSpPr>
                <a:spLocks/>
              </p:cNvSpPr>
              <p:nvPr/>
            </p:nvSpPr>
            <p:spPr bwMode="auto">
              <a:xfrm>
                <a:off x="2805" y="2824"/>
                <a:ext cx="62" cy="39"/>
              </a:xfrm>
              <a:custGeom>
                <a:avLst/>
                <a:gdLst>
                  <a:gd name="T0" fmla="*/ 62 w 38"/>
                  <a:gd name="T1" fmla="*/ 15 h 24"/>
                  <a:gd name="T2" fmla="*/ 57 w 38"/>
                  <a:gd name="T3" fmla="*/ 21 h 24"/>
                  <a:gd name="T4" fmla="*/ 52 w 38"/>
                  <a:gd name="T5" fmla="*/ 26 h 24"/>
                  <a:gd name="T6" fmla="*/ 47 w 38"/>
                  <a:gd name="T7" fmla="*/ 33 h 24"/>
                  <a:gd name="T8" fmla="*/ 41 w 38"/>
                  <a:gd name="T9" fmla="*/ 39 h 24"/>
                  <a:gd name="T10" fmla="*/ 31 w 38"/>
                  <a:gd name="T11" fmla="*/ 33 h 24"/>
                  <a:gd name="T12" fmla="*/ 21 w 38"/>
                  <a:gd name="T13" fmla="*/ 31 h 24"/>
                  <a:gd name="T14" fmla="*/ 10 w 38"/>
                  <a:gd name="T15" fmla="*/ 26 h 24"/>
                  <a:gd name="T16" fmla="*/ 0 w 38"/>
                  <a:gd name="T17" fmla="*/ 23 h 24"/>
                  <a:gd name="T18" fmla="*/ 5 w 38"/>
                  <a:gd name="T19" fmla="*/ 18 h 24"/>
                  <a:gd name="T20" fmla="*/ 10 w 38"/>
                  <a:gd name="T21" fmla="*/ 10 h 24"/>
                  <a:gd name="T22" fmla="*/ 16 w 38"/>
                  <a:gd name="T23" fmla="*/ 5 h 24"/>
                  <a:gd name="T24" fmla="*/ 21 w 38"/>
                  <a:gd name="T25" fmla="*/ 0 h 24"/>
                  <a:gd name="T26" fmla="*/ 31 w 38"/>
                  <a:gd name="T27" fmla="*/ 2 h 24"/>
                  <a:gd name="T28" fmla="*/ 41 w 38"/>
                  <a:gd name="T29" fmla="*/ 8 h 24"/>
                  <a:gd name="T30" fmla="*/ 52 w 38"/>
                  <a:gd name="T31" fmla="*/ 10 h 24"/>
                  <a:gd name="T32" fmla="*/ 62 w 38"/>
                  <a:gd name="T33" fmla="*/ 15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4"/>
                  <a:gd name="T53" fmla="*/ 38 w 3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4">
                    <a:moveTo>
                      <a:pt x="38" y="9"/>
                    </a:moveTo>
                    <a:lnTo>
                      <a:pt x="35" y="13"/>
                    </a:lnTo>
                    <a:lnTo>
                      <a:pt x="32" y="16"/>
                    </a:lnTo>
                    <a:lnTo>
                      <a:pt x="29" y="20"/>
                    </a:lnTo>
                    <a:lnTo>
                      <a:pt x="25" y="24"/>
                    </a:lnTo>
                    <a:lnTo>
                      <a:pt x="19" y="20"/>
                    </a:lnTo>
                    <a:lnTo>
                      <a:pt x="13" y="19"/>
                    </a:lnTo>
                    <a:lnTo>
                      <a:pt x="6" y="16"/>
                    </a:lnTo>
                    <a:lnTo>
                      <a:pt x="0" y="14"/>
                    </a:lnTo>
                    <a:lnTo>
                      <a:pt x="3" y="11"/>
                    </a:lnTo>
                    <a:lnTo>
                      <a:pt x="6" y="6"/>
                    </a:lnTo>
                    <a:lnTo>
                      <a:pt x="10" y="3"/>
                    </a:lnTo>
                    <a:lnTo>
                      <a:pt x="13" y="0"/>
                    </a:lnTo>
                    <a:lnTo>
                      <a:pt x="19" y="1"/>
                    </a:lnTo>
                    <a:lnTo>
                      <a:pt x="25" y="5"/>
                    </a:lnTo>
                    <a:lnTo>
                      <a:pt x="32" y="6"/>
                    </a:lnTo>
                    <a:lnTo>
                      <a:pt x="38" y="9"/>
                    </a:lnTo>
                    <a:close/>
                  </a:path>
                </a:pathLst>
              </a:custGeom>
              <a:solidFill>
                <a:srgbClr val="D1D8F4"/>
              </a:solidFill>
              <a:ln w="9525">
                <a:noFill/>
                <a:round/>
                <a:headEnd/>
                <a:tailEnd/>
              </a:ln>
            </p:spPr>
            <p:txBody>
              <a:bodyPr/>
              <a:lstStyle/>
              <a:p>
                <a:endParaRPr lang="en-US" sz="1725"/>
              </a:p>
            </p:txBody>
          </p:sp>
          <p:sp>
            <p:nvSpPr>
              <p:cNvPr id="5426" name="Freeform 734"/>
              <p:cNvSpPr>
                <a:spLocks/>
              </p:cNvSpPr>
              <p:nvPr/>
            </p:nvSpPr>
            <p:spPr bwMode="auto">
              <a:xfrm>
                <a:off x="2845" y="2839"/>
                <a:ext cx="30" cy="63"/>
              </a:xfrm>
              <a:custGeom>
                <a:avLst/>
                <a:gdLst>
                  <a:gd name="T0" fmla="*/ 0 w 18"/>
                  <a:gd name="T1" fmla="*/ 24 h 39"/>
                  <a:gd name="T2" fmla="*/ 0 w 18"/>
                  <a:gd name="T3" fmla="*/ 34 h 39"/>
                  <a:gd name="T4" fmla="*/ 0 w 18"/>
                  <a:gd name="T5" fmla="*/ 42 h 39"/>
                  <a:gd name="T6" fmla="*/ 0 w 18"/>
                  <a:gd name="T7" fmla="*/ 52 h 39"/>
                  <a:gd name="T8" fmla="*/ 0 w 18"/>
                  <a:gd name="T9" fmla="*/ 63 h 39"/>
                  <a:gd name="T10" fmla="*/ 8 w 18"/>
                  <a:gd name="T11" fmla="*/ 55 h 39"/>
                  <a:gd name="T12" fmla="*/ 17 w 18"/>
                  <a:gd name="T13" fmla="*/ 44 h 39"/>
                  <a:gd name="T14" fmla="*/ 25 w 18"/>
                  <a:gd name="T15" fmla="*/ 37 h 39"/>
                  <a:gd name="T16" fmla="*/ 30 w 18"/>
                  <a:gd name="T17" fmla="*/ 29 h 39"/>
                  <a:gd name="T18" fmla="*/ 27 w 18"/>
                  <a:gd name="T19" fmla="*/ 21 h 39"/>
                  <a:gd name="T20" fmla="*/ 25 w 18"/>
                  <a:gd name="T21" fmla="*/ 13 h 39"/>
                  <a:gd name="T22" fmla="*/ 22 w 18"/>
                  <a:gd name="T23" fmla="*/ 6 h 39"/>
                  <a:gd name="T24" fmla="*/ 20 w 18"/>
                  <a:gd name="T25" fmla="*/ 0 h 39"/>
                  <a:gd name="T26" fmla="*/ 13 w 18"/>
                  <a:gd name="T27" fmla="*/ 6 h 39"/>
                  <a:gd name="T28" fmla="*/ 8 w 18"/>
                  <a:gd name="T29" fmla="*/ 11 h 39"/>
                  <a:gd name="T30" fmla="*/ 7 w 18"/>
                  <a:gd name="T31" fmla="*/ 18 h 39"/>
                  <a:gd name="T32" fmla="*/ 0 w 18"/>
                  <a:gd name="T33" fmla="*/ 2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9"/>
                  <a:gd name="T53" fmla="*/ 18 w 18"/>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9">
                    <a:moveTo>
                      <a:pt x="0" y="15"/>
                    </a:moveTo>
                    <a:lnTo>
                      <a:pt x="0" y="21"/>
                    </a:lnTo>
                    <a:lnTo>
                      <a:pt x="0" y="26"/>
                    </a:lnTo>
                    <a:lnTo>
                      <a:pt x="0" y="32"/>
                    </a:lnTo>
                    <a:lnTo>
                      <a:pt x="0" y="39"/>
                    </a:lnTo>
                    <a:lnTo>
                      <a:pt x="5" y="34"/>
                    </a:lnTo>
                    <a:lnTo>
                      <a:pt x="10" y="27"/>
                    </a:lnTo>
                    <a:lnTo>
                      <a:pt x="15" y="23"/>
                    </a:lnTo>
                    <a:lnTo>
                      <a:pt x="18" y="18"/>
                    </a:lnTo>
                    <a:lnTo>
                      <a:pt x="16" y="13"/>
                    </a:lnTo>
                    <a:lnTo>
                      <a:pt x="15" y="8"/>
                    </a:lnTo>
                    <a:lnTo>
                      <a:pt x="13" y="4"/>
                    </a:lnTo>
                    <a:lnTo>
                      <a:pt x="12" y="0"/>
                    </a:lnTo>
                    <a:lnTo>
                      <a:pt x="8" y="4"/>
                    </a:lnTo>
                    <a:lnTo>
                      <a:pt x="5" y="7"/>
                    </a:lnTo>
                    <a:lnTo>
                      <a:pt x="4" y="11"/>
                    </a:lnTo>
                    <a:lnTo>
                      <a:pt x="0" y="15"/>
                    </a:lnTo>
                    <a:close/>
                  </a:path>
                </a:pathLst>
              </a:custGeom>
              <a:solidFill>
                <a:srgbClr val="7AAAEA"/>
              </a:solidFill>
              <a:ln w="9525">
                <a:noFill/>
                <a:round/>
                <a:headEnd/>
                <a:tailEnd/>
              </a:ln>
            </p:spPr>
            <p:txBody>
              <a:bodyPr/>
              <a:lstStyle/>
              <a:p>
                <a:endParaRPr lang="en-US" sz="1725"/>
              </a:p>
            </p:txBody>
          </p:sp>
          <p:sp>
            <p:nvSpPr>
              <p:cNvPr id="5427" name="Freeform 735"/>
              <p:cNvSpPr>
                <a:spLocks/>
              </p:cNvSpPr>
              <p:nvPr/>
            </p:nvSpPr>
            <p:spPr bwMode="auto">
              <a:xfrm>
                <a:off x="2845" y="2839"/>
                <a:ext cx="105" cy="94"/>
              </a:xfrm>
              <a:custGeom>
                <a:avLst/>
                <a:gdLst>
                  <a:gd name="T0" fmla="*/ 92 w 64"/>
                  <a:gd name="T1" fmla="*/ 18 h 58"/>
                  <a:gd name="T2" fmla="*/ 95 w 64"/>
                  <a:gd name="T3" fmla="*/ 26 h 58"/>
                  <a:gd name="T4" fmla="*/ 100 w 64"/>
                  <a:gd name="T5" fmla="*/ 34 h 58"/>
                  <a:gd name="T6" fmla="*/ 102 w 64"/>
                  <a:gd name="T7" fmla="*/ 44 h 58"/>
                  <a:gd name="T8" fmla="*/ 105 w 64"/>
                  <a:gd name="T9" fmla="*/ 52 h 58"/>
                  <a:gd name="T10" fmla="*/ 97 w 64"/>
                  <a:gd name="T11" fmla="*/ 63 h 58"/>
                  <a:gd name="T12" fmla="*/ 89 w 64"/>
                  <a:gd name="T13" fmla="*/ 73 h 58"/>
                  <a:gd name="T14" fmla="*/ 82 w 64"/>
                  <a:gd name="T15" fmla="*/ 83 h 58"/>
                  <a:gd name="T16" fmla="*/ 71 w 64"/>
                  <a:gd name="T17" fmla="*/ 94 h 58"/>
                  <a:gd name="T18" fmla="*/ 56 w 64"/>
                  <a:gd name="T19" fmla="*/ 88 h 58"/>
                  <a:gd name="T20" fmla="*/ 38 w 64"/>
                  <a:gd name="T21" fmla="*/ 81 h 58"/>
                  <a:gd name="T22" fmla="*/ 20 w 64"/>
                  <a:gd name="T23" fmla="*/ 73 h 58"/>
                  <a:gd name="T24" fmla="*/ 0 w 64"/>
                  <a:gd name="T25" fmla="*/ 68 h 58"/>
                  <a:gd name="T26" fmla="*/ 7 w 64"/>
                  <a:gd name="T27" fmla="*/ 57 h 58"/>
                  <a:gd name="T28" fmla="*/ 13 w 64"/>
                  <a:gd name="T29" fmla="*/ 47 h 58"/>
                  <a:gd name="T30" fmla="*/ 20 w 64"/>
                  <a:gd name="T31" fmla="*/ 39 h 58"/>
                  <a:gd name="T32" fmla="*/ 25 w 64"/>
                  <a:gd name="T33" fmla="*/ 29 h 58"/>
                  <a:gd name="T34" fmla="*/ 30 w 64"/>
                  <a:gd name="T35" fmla="*/ 24 h 58"/>
                  <a:gd name="T36" fmla="*/ 34 w 64"/>
                  <a:gd name="T37" fmla="*/ 16 h 58"/>
                  <a:gd name="T38" fmla="*/ 39 w 64"/>
                  <a:gd name="T39" fmla="*/ 8 h 58"/>
                  <a:gd name="T40" fmla="*/ 44 w 64"/>
                  <a:gd name="T41" fmla="*/ 0 h 58"/>
                  <a:gd name="T42" fmla="*/ 57 w 64"/>
                  <a:gd name="T43" fmla="*/ 6 h 58"/>
                  <a:gd name="T44" fmla="*/ 69 w 64"/>
                  <a:gd name="T45" fmla="*/ 8 h 58"/>
                  <a:gd name="T46" fmla="*/ 82 w 64"/>
                  <a:gd name="T47" fmla="*/ 13 h 58"/>
                  <a:gd name="T48" fmla="*/ 92 w 64"/>
                  <a:gd name="T49" fmla="*/ 18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8"/>
                  <a:gd name="T77" fmla="*/ 64 w 64"/>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8">
                    <a:moveTo>
                      <a:pt x="56" y="11"/>
                    </a:moveTo>
                    <a:lnTo>
                      <a:pt x="58" y="16"/>
                    </a:lnTo>
                    <a:lnTo>
                      <a:pt x="61" y="21"/>
                    </a:lnTo>
                    <a:lnTo>
                      <a:pt x="62" y="27"/>
                    </a:lnTo>
                    <a:lnTo>
                      <a:pt x="64" y="32"/>
                    </a:lnTo>
                    <a:lnTo>
                      <a:pt x="59" y="39"/>
                    </a:lnTo>
                    <a:lnTo>
                      <a:pt x="54" y="45"/>
                    </a:lnTo>
                    <a:lnTo>
                      <a:pt x="50" y="51"/>
                    </a:lnTo>
                    <a:lnTo>
                      <a:pt x="43" y="58"/>
                    </a:lnTo>
                    <a:lnTo>
                      <a:pt x="34" y="54"/>
                    </a:lnTo>
                    <a:lnTo>
                      <a:pt x="23" y="50"/>
                    </a:lnTo>
                    <a:lnTo>
                      <a:pt x="12" y="45"/>
                    </a:lnTo>
                    <a:lnTo>
                      <a:pt x="0" y="42"/>
                    </a:lnTo>
                    <a:lnTo>
                      <a:pt x="4" y="35"/>
                    </a:lnTo>
                    <a:lnTo>
                      <a:pt x="8" y="29"/>
                    </a:lnTo>
                    <a:lnTo>
                      <a:pt x="12" y="24"/>
                    </a:lnTo>
                    <a:lnTo>
                      <a:pt x="15" y="18"/>
                    </a:lnTo>
                    <a:lnTo>
                      <a:pt x="18" y="15"/>
                    </a:lnTo>
                    <a:lnTo>
                      <a:pt x="21" y="10"/>
                    </a:lnTo>
                    <a:lnTo>
                      <a:pt x="24" y="5"/>
                    </a:lnTo>
                    <a:lnTo>
                      <a:pt x="27" y="0"/>
                    </a:lnTo>
                    <a:lnTo>
                      <a:pt x="35" y="4"/>
                    </a:lnTo>
                    <a:lnTo>
                      <a:pt x="42" y="5"/>
                    </a:lnTo>
                    <a:lnTo>
                      <a:pt x="50" y="8"/>
                    </a:lnTo>
                    <a:lnTo>
                      <a:pt x="56" y="11"/>
                    </a:lnTo>
                    <a:close/>
                  </a:path>
                </a:pathLst>
              </a:custGeom>
              <a:solidFill>
                <a:srgbClr val="000000"/>
              </a:solidFill>
              <a:ln w="9525">
                <a:noFill/>
                <a:round/>
                <a:headEnd/>
                <a:tailEnd/>
              </a:ln>
            </p:spPr>
            <p:txBody>
              <a:bodyPr/>
              <a:lstStyle/>
              <a:p>
                <a:endParaRPr lang="en-US" sz="1725"/>
              </a:p>
            </p:txBody>
          </p:sp>
          <p:sp>
            <p:nvSpPr>
              <p:cNvPr id="5428" name="Freeform 736"/>
              <p:cNvSpPr>
                <a:spLocks/>
              </p:cNvSpPr>
              <p:nvPr/>
            </p:nvSpPr>
            <p:spPr bwMode="auto">
              <a:xfrm>
                <a:off x="2857" y="2847"/>
                <a:ext cx="85" cy="78"/>
              </a:xfrm>
              <a:custGeom>
                <a:avLst/>
                <a:gdLst>
                  <a:gd name="T0" fmla="*/ 75 w 52"/>
                  <a:gd name="T1" fmla="*/ 16 h 48"/>
                  <a:gd name="T2" fmla="*/ 77 w 52"/>
                  <a:gd name="T3" fmla="*/ 23 h 48"/>
                  <a:gd name="T4" fmla="*/ 80 w 52"/>
                  <a:gd name="T5" fmla="*/ 29 h 48"/>
                  <a:gd name="T6" fmla="*/ 83 w 52"/>
                  <a:gd name="T7" fmla="*/ 36 h 48"/>
                  <a:gd name="T8" fmla="*/ 85 w 52"/>
                  <a:gd name="T9" fmla="*/ 44 h 48"/>
                  <a:gd name="T10" fmla="*/ 77 w 52"/>
                  <a:gd name="T11" fmla="*/ 52 h 48"/>
                  <a:gd name="T12" fmla="*/ 72 w 52"/>
                  <a:gd name="T13" fmla="*/ 60 h 48"/>
                  <a:gd name="T14" fmla="*/ 65 w 52"/>
                  <a:gd name="T15" fmla="*/ 70 h 48"/>
                  <a:gd name="T16" fmla="*/ 59 w 52"/>
                  <a:gd name="T17" fmla="*/ 78 h 48"/>
                  <a:gd name="T18" fmla="*/ 44 w 52"/>
                  <a:gd name="T19" fmla="*/ 73 h 48"/>
                  <a:gd name="T20" fmla="*/ 28 w 52"/>
                  <a:gd name="T21" fmla="*/ 67 h 48"/>
                  <a:gd name="T22" fmla="*/ 13 w 52"/>
                  <a:gd name="T23" fmla="*/ 62 h 48"/>
                  <a:gd name="T24" fmla="*/ 0 w 52"/>
                  <a:gd name="T25" fmla="*/ 57 h 48"/>
                  <a:gd name="T26" fmla="*/ 5 w 52"/>
                  <a:gd name="T27" fmla="*/ 49 h 48"/>
                  <a:gd name="T28" fmla="*/ 8 w 52"/>
                  <a:gd name="T29" fmla="*/ 42 h 48"/>
                  <a:gd name="T30" fmla="*/ 13 w 52"/>
                  <a:gd name="T31" fmla="*/ 34 h 48"/>
                  <a:gd name="T32" fmla="*/ 18 w 52"/>
                  <a:gd name="T33" fmla="*/ 26 h 48"/>
                  <a:gd name="T34" fmla="*/ 23 w 52"/>
                  <a:gd name="T35" fmla="*/ 18 h 48"/>
                  <a:gd name="T36" fmla="*/ 26 w 52"/>
                  <a:gd name="T37" fmla="*/ 13 h 48"/>
                  <a:gd name="T38" fmla="*/ 31 w 52"/>
                  <a:gd name="T39" fmla="*/ 5 h 48"/>
                  <a:gd name="T40" fmla="*/ 36 w 52"/>
                  <a:gd name="T41" fmla="*/ 0 h 48"/>
                  <a:gd name="T42" fmla="*/ 46 w 52"/>
                  <a:gd name="T43" fmla="*/ 3 h 48"/>
                  <a:gd name="T44" fmla="*/ 57 w 52"/>
                  <a:gd name="T45" fmla="*/ 8 h 48"/>
                  <a:gd name="T46" fmla="*/ 65 w 52"/>
                  <a:gd name="T47" fmla="*/ 10 h 48"/>
                  <a:gd name="T48" fmla="*/ 75 w 52"/>
                  <a:gd name="T49" fmla="*/ 16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8"/>
                  <a:gd name="T77" fmla="*/ 52 w 52"/>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8">
                    <a:moveTo>
                      <a:pt x="46" y="10"/>
                    </a:moveTo>
                    <a:lnTo>
                      <a:pt x="47" y="14"/>
                    </a:lnTo>
                    <a:lnTo>
                      <a:pt x="49" y="18"/>
                    </a:lnTo>
                    <a:lnTo>
                      <a:pt x="51" y="22"/>
                    </a:lnTo>
                    <a:lnTo>
                      <a:pt x="52" y="27"/>
                    </a:lnTo>
                    <a:lnTo>
                      <a:pt x="47" y="32"/>
                    </a:lnTo>
                    <a:lnTo>
                      <a:pt x="44" y="37"/>
                    </a:lnTo>
                    <a:lnTo>
                      <a:pt x="40" y="43"/>
                    </a:lnTo>
                    <a:lnTo>
                      <a:pt x="36" y="48"/>
                    </a:lnTo>
                    <a:lnTo>
                      <a:pt x="27" y="45"/>
                    </a:lnTo>
                    <a:lnTo>
                      <a:pt x="17" y="41"/>
                    </a:lnTo>
                    <a:lnTo>
                      <a:pt x="8" y="38"/>
                    </a:lnTo>
                    <a:lnTo>
                      <a:pt x="0" y="35"/>
                    </a:lnTo>
                    <a:lnTo>
                      <a:pt x="3" y="30"/>
                    </a:lnTo>
                    <a:lnTo>
                      <a:pt x="5" y="26"/>
                    </a:lnTo>
                    <a:lnTo>
                      <a:pt x="8" y="21"/>
                    </a:lnTo>
                    <a:lnTo>
                      <a:pt x="11" y="16"/>
                    </a:lnTo>
                    <a:lnTo>
                      <a:pt x="14" y="11"/>
                    </a:lnTo>
                    <a:lnTo>
                      <a:pt x="16" y="8"/>
                    </a:lnTo>
                    <a:lnTo>
                      <a:pt x="19" y="3"/>
                    </a:lnTo>
                    <a:lnTo>
                      <a:pt x="22" y="0"/>
                    </a:lnTo>
                    <a:lnTo>
                      <a:pt x="28" y="2"/>
                    </a:lnTo>
                    <a:lnTo>
                      <a:pt x="35" y="5"/>
                    </a:lnTo>
                    <a:lnTo>
                      <a:pt x="40" y="6"/>
                    </a:lnTo>
                    <a:lnTo>
                      <a:pt x="46" y="10"/>
                    </a:lnTo>
                    <a:close/>
                  </a:path>
                </a:pathLst>
              </a:custGeom>
              <a:solidFill>
                <a:srgbClr val="AFBCED"/>
              </a:solidFill>
              <a:ln w="9525">
                <a:noFill/>
                <a:round/>
                <a:headEnd/>
                <a:tailEnd/>
              </a:ln>
            </p:spPr>
            <p:txBody>
              <a:bodyPr/>
              <a:lstStyle/>
              <a:p>
                <a:endParaRPr lang="en-US" sz="1725"/>
              </a:p>
            </p:txBody>
          </p:sp>
          <p:sp>
            <p:nvSpPr>
              <p:cNvPr id="5429" name="Freeform 737"/>
              <p:cNvSpPr>
                <a:spLocks/>
              </p:cNvSpPr>
              <p:nvPr/>
            </p:nvSpPr>
            <p:spPr bwMode="auto">
              <a:xfrm>
                <a:off x="2875" y="2847"/>
                <a:ext cx="57" cy="39"/>
              </a:xfrm>
              <a:custGeom>
                <a:avLst/>
                <a:gdLst>
                  <a:gd name="T0" fmla="*/ 57 w 35"/>
                  <a:gd name="T1" fmla="*/ 16 h 24"/>
                  <a:gd name="T2" fmla="*/ 52 w 35"/>
                  <a:gd name="T3" fmla="*/ 21 h 24"/>
                  <a:gd name="T4" fmla="*/ 49 w 35"/>
                  <a:gd name="T5" fmla="*/ 26 h 24"/>
                  <a:gd name="T6" fmla="*/ 44 w 35"/>
                  <a:gd name="T7" fmla="*/ 34 h 24"/>
                  <a:gd name="T8" fmla="*/ 39 w 35"/>
                  <a:gd name="T9" fmla="*/ 39 h 24"/>
                  <a:gd name="T10" fmla="*/ 28 w 35"/>
                  <a:gd name="T11" fmla="*/ 36 h 24"/>
                  <a:gd name="T12" fmla="*/ 18 w 35"/>
                  <a:gd name="T13" fmla="*/ 31 h 24"/>
                  <a:gd name="T14" fmla="*/ 8 w 35"/>
                  <a:gd name="T15" fmla="*/ 29 h 24"/>
                  <a:gd name="T16" fmla="*/ 0 w 35"/>
                  <a:gd name="T17" fmla="*/ 26 h 24"/>
                  <a:gd name="T18" fmla="*/ 5 w 35"/>
                  <a:gd name="T19" fmla="*/ 18 h 24"/>
                  <a:gd name="T20" fmla="*/ 8 w 35"/>
                  <a:gd name="T21" fmla="*/ 13 h 24"/>
                  <a:gd name="T22" fmla="*/ 13 w 35"/>
                  <a:gd name="T23" fmla="*/ 5 h 24"/>
                  <a:gd name="T24" fmla="*/ 18 w 35"/>
                  <a:gd name="T25" fmla="*/ 0 h 24"/>
                  <a:gd name="T26" fmla="*/ 28 w 35"/>
                  <a:gd name="T27" fmla="*/ 3 h 24"/>
                  <a:gd name="T28" fmla="*/ 39 w 35"/>
                  <a:gd name="T29" fmla="*/ 8 h 24"/>
                  <a:gd name="T30" fmla="*/ 49 w 35"/>
                  <a:gd name="T31" fmla="*/ 10 h 24"/>
                  <a:gd name="T32" fmla="*/ 57 w 35"/>
                  <a:gd name="T33" fmla="*/ 1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24"/>
                  <a:gd name="T53" fmla="*/ 35 w 3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24">
                    <a:moveTo>
                      <a:pt x="35" y="10"/>
                    </a:moveTo>
                    <a:lnTo>
                      <a:pt x="32" y="13"/>
                    </a:lnTo>
                    <a:lnTo>
                      <a:pt x="30" y="16"/>
                    </a:lnTo>
                    <a:lnTo>
                      <a:pt x="27" y="21"/>
                    </a:lnTo>
                    <a:lnTo>
                      <a:pt x="24" y="24"/>
                    </a:lnTo>
                    <a:lnTo>
                      <a:pt x="17" y="22"/>
                    </a:lnTo>
                    <a:lnTo>
                      <a:pt x="11" y="19"/>
                    </a:lnTo>
                    <a:lnTo>
                      <a:pt x="5" y="18"/>
                    </a:lnTo>
                    <a:lnTo>
                      <a:pt x="0" y="16"/>
                    </a:lnTo>
                    <a:lnTo>
                      <a:pt x="3" y="11"/>
                    </a:lnTo>
                    <a:lnTo>
                      <a:pt x="5" y="8"/>
                    </a:lnTo>
                    <a:lnTo>
                      <a:pt x="8" y="3"/>
                    </a:lnTo>
                    <a:lnTo>
                      <a:pt x="11" y="0"/>
                    </a:lnTo>
                    <a:lnTo>
                      <a:pt x="17" y="2"/>
                    </a:lnTo>
                    <a:lnTo>
                      <a:pt x="24" y="5"/>
                    </a:lnTo>
                    <a:lnTo>
                      <a:pt x="30" y="6"/>
                    </a:lnTo>
                    <a:lnTo>
                      <a:pt x="35" y="10"/>
                    </a:lnTo>
                    <a:close/>
                  </a:path>
                </a:pathLst>
              </a:custGeom>
              <a:solidFill>
                <a:srgbClr val="D1D8F4"/>
              </a:solidFill>
              <a:ln w="9525">
                <a:noFill/>
                <a:round/>
                <a:headEnd/>
                <a:tailEnd/>
              </a:ln>
            </p:spPr>
            <p:txBody>
              <a:bodyPr/>
              <a:lstStyle/>
              <a:p>
                <a:endParaRPr lang="en-US" sz="1725"/>
              </a:p>
            </p:txBody>
          </p:sp>
          <p:sp>
            <p:nvSpPr>
              <p:cNvPr id="5430" name="Freeform 738"/>
              <p:cNvSpPr>
                <a:spLocks/>
              </p:cNvSpPr>
              <p:nvPr/>
            </p:nvSpPr>
            <p:spPr bwMode="auto">
              <a:xfrm>
                <a:off x="2914" y="2863"/>
                <a:ext cx="28" cy="62"/>
              </a:xfrm>
              <a:custGeom>
                <a:avLst/>
                <a:gdLst>
                  <a:gd name="T0" fmla="*/ 0 w 17"/>
                  <a:gd name="T1" fmla="*/ 23 h 38"/>
                  <a:gd name="T2" fmla="*/ 0 w 17"/>
                  <a:gd name="T3" fmla="*/ 33 h 38"/>
                  <a:gd name="T4" fmla="*/ 0 w 17"/>
                  <a:gd name="T5" fmla="*/ 41 h 38"/>
                  <a:gd name="T6" fmla="*/ 0 w 17"/>
                  <a:gd name="T7" fmla="*/ 51 h 38"/>
                  <a:gd name="T8" fmla="*/ 2 w 17"/>
                  <a:gd name="T9" fmla="*/ 62 h 38"/>
                  <a:gd name="T10" fmla="*/ 8 w 17"/>
                  <a:gd name="T11" fmla="*/ 54 h 38"/>
                  <a:gd name="T12" fmla="*/ 15 w 17"/>
                  <a:gd name="T13" fmla="*/ 44 h 38"/>
                  <a:gd name="T14" fmla="*/ 20 w 17"/>
                  <a:gd name="T15" fmla="*/ 36 h 38"/>
                  <a:gd name="T16" fmla="*/ 28 w 17"/>
                  <a:gd name="T17" fmla="*/ 28 h 38"/>
                  <a:gd name="T18" fmla="*/ 26 w 17"/>
                  <a:gd name="T19" fmla="*/ 20 h 38"/>
                  <a:gd name="T20" fmla="*/ 23 w 17"/>
                  <a:gd name="T21" fmla="*/ 13 h 38"/>
                  <a:gd name="T22" fmla="*/ 20 w 17"/>
                  <a:gd name="T23" fmla="*/ 7 h 38"/>
                  <a:gd name="T24" fmla="*/ 18 w 17"/>
                  <a:gd name="T25" fmla="*/ 0 h 38"/>
                  <a:gd name="T26" fmla="*/ 13 w 17"/>
                  <a:gd name="T27" fmla="*/ 5 h 38"/>
                  <a:gd name="T28" fmla="*/ 10 w 17"/>
                  <a:gd name="T29" fmla="*/ 10 h 38"/>
                  <a:gd name="T30" fmla="*/ 5 w 17"/>
                  <a:gd name="T31" fmla="*/ 18 h 38"/>
                  <a:gd name="T32" fmla="*/ 0 w 17"/>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8"/>
                  <a:gd name="T53" fmla="*/ 17 w 17"/>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8">
                    <a:moveTo>
                      <a:pt x="0" y="14"/>
                    </a:moveTo>
                    <a:lnTo>
                      <a:pt x="0" y="20"/>
                    </a:lnTo>
                    <a:lnTo>
                      <a:pt x="0" y="25"/>
                    </a:lnTo>
                    <a:lnTo>
                      <a:pt x="0" y="31"/>
                    </a:lnTo>
                    <a:lnTo>
                      <a:pt x="1" y="38"/>
                    </a:lnTo>
                    <a:lnTo>
                      <a:pt x="5" y="33"/>
                    </a:lnTo>
                    <a:lnTo>
                      <a:pt x="9" y="27"/>
                    </a:lnTo>
                    <a:lnTo>
                      <a:pt x="12" y="22"/>
                    </a:lnTo>
                    <a:lnTo>
                      <a:pt x="17" y="17"/>
                    </a:lnTo>
                    <a:lnTo>
                      <a:pt x="16" y="12"/>
                    </a:lnTo>
                    <a:lnTo>
                      <a:pt x="14" y="8"/>
                    </a:lnTo>
                    <a:lnTo>
                      <a:pt x="12" y="4"/>
                    </a:lnTo>
                    <a:lnTo>
                      <a:pt x="11" y="0"/>
                    </a:lnTo>
                    <a:lnTo>
                      <a:pt x="8"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431" name="Freeform 739"/>
              <p:cNvSpPr>
                <a:spLocks/>
              </p:cNvSpPr>
              <p:nvPr/>
            </p:nvSpPr>
            <p:spPr bwMode="auto">
              <a:xfrm>
                <a:off x="2916" y="2863"/>
                <a:ext cx="101" cy="93"/>
              </a:xfrm>
              <a:custGeom>
                <a:avLst/>
                <a:gdLst>
                  <a:gd name="T0" fmla="*/ 88 w 62"/>
                  <a:gd name="T1" fmla="*/ 18 h 57"/>
                  <a:gd name="T2" fmla="*/ 91 w 62"/>
                  <a:gd name="T3" fmla="*/ 26 h 57"/>
                  <a:gd name="T4" fmla="*/ 96 w 62"/>
                  <a:gd name="T5" fmla="*/ 33 h 57"/>
                  <a:gd name="T6" fmla="*/ 99 w 62"/>
                  <a:gd name="T7" fmla="*/ 44 h 57"/>
                  <a:gd name="T8" fmla="*/ 101 w 62"/>
                  <a:gd name="T9" fmla="*/ 51 h 57"/>
                  <a:gd name="T10" fmla="*/ 94 w 62"/>
                  <a:gd name="T11" fmla="*/ 62 h 57"/>
                  <a:gd name="T12" fmla="*/ 86 w 62"/>
                  <a:gd name="T13" fmla="*/ 72 h 57"/>
                  <a:gd name="T14" fmla="*/ 78 w 62"/>
                  <a:gd name="T15" fmla="*/ 83 h 57"/>
                  <a:gd name="T16" fmla="*/ 70 w 62"/>
                  <a:gd name="T17" fmla="*/ 93 h 57"/>
                  <a:gd name="T18" fmla="*/ 52 w 62"/>
                  <a:gd name="T19" fmla="*/ 88 h 57"/>
                  <a:gd name="T20" fmla="*/ 34 w 62"/>
                  <a:gd name="T21" fmla="*/ 80 h 57"/>
                  <a:gd name="T22" fmla="*/ 18 w 62"/>
                  <a:gd name="T23" fmla="*/ 75 h 57"/>
                  <a:gd name="T24" fmla="*/ 0 w 62"/>
                  <a:gd name="T25" fmla="*/ 67 h 57"/>
                  <a:gd name="T26" fmla="*/ 7 w 62"/>
                  <a:gd name="T27" fmla="*/ 57 h 57"/>
                  <a:gd name="T28" fmla="*/ 11 w 62"/>
                  <a:gd name="T29" fmla="*/ 46 h 57"/>
                  <a:gd name="T30" fmla="*/ 16 w 62"/>
                  <a:gd name="T31" fmla="*/ 39 h 57"/>
                  <a:gd name="T32" fmla="*/ 21 w 62"/>
                  <a:gd name="T33" fmla="*/ 28 h 57"/>
                  <a:gd name="T34" fmla="*/ 26 w 62"/>
                  <a:gd name="T35" fmla="*/ 23 h 57"/>
                  <a:gd name="T36" fmla="*/ 31 w 62"/>
                  <a:gd name="T37" fmla="*/ 15 h 57"/>
                  <a:gd name="T38" fmla="*/ 39 w 62"/>
                  <a:gd name="T39" fmla="*/ 7 h 57"/>
                  <a:gd name="T40" fmla="*/ 44 w 62"/>
                  <a:gd name="T41" fmla="*/ 0 h 57"/>
                  <a:gd name="T42" fmla="*/ 55 w 62"/>
                  <a:gd name="T43" fmla="*/ 5 h 57"/>
                  <a:gd name="T44" fmla="*/ 68 w 62"/>
                  <a:gd name="T45" fmla="*/ 10 h 57"/>
                  <a:gd name="T46" fmla="*/ 78 w 62"/>
                  <a:gd name="T47" fmla="*/ 13 h 57"/>
                  <a:gd name="T48" fmla="*/ 88 w 62"/>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4" y="11"/>
                    </a:moveTo>
                    <a:lnTo>
                      <a:pt x="56" y="16"/>
                    </a:lnTo>
                    <a:lnTo>
                      <a:pt x="59" y="20"/>
                    </a:lnTo>
                    <a:lnTo>
                      <a:pt x="61" y="27"/>
                    </a:lnTo>
                    <a:lnTo>
                      <a:pt x="62" y="31"/>
                    </a:lnTo>
                    <a:lnTo>
                      <a:pt x="58" y="38"/>
                    </a:lnTo>
                    <a:lnTo>
                      <a:pt x="53" y="44"/>
                    </a:lnTo>
                    <a:lnTo>
                      <a:pt x="48" y="51"/>
                    </a:lnTo>
                    <a:lnTo>
                      <a:pt x="43" y="57"/>
                    </a:lnTo>
                    <a:lnTo>
                      <a:pt x="32" y="54"/>
                    </a:lnTo>
                    <a:lnTo>
                      <a:pt x="21" y="49"/>
                    </a:lnTo>
                    <a:lnTo>
                      <a:pt x="11" y="46"/>
                    </a:lnTo>
                    <a:lnTo>
                      <a:pt x="0" y="41"/>
                    </a:lnTo>
                    <a:lnTo>
                      <a:pt x="4" y="35"/>
                    </a:lnTo>
                    <a:lnTo>
                      <a:pt x="7" y="28"/>
                    </a:lnTo>
                    <a:lnTo>
                      <a:pt x="10" y="24"/>
                    </a:lnTo>
                    <a:lnTo>
                      <a:pt x="13" y="17"/>
                    </a:lnTo>
                    <a:lnTo>
                      <a:pt x="16" y="14"/>
                    </a:lnTo>
                    <a:lnTo>
                      <a:pt x="19" y="9"/>
                    </a:lnTo>
                    <a:lnTo>
                      <a:pt x="24" y="4"/>
                    </a:lnTo>
                    <a:lnTo>
                      <a:pt x="27" y="0"/>
                    </a:lnTo>
                    <a:lnTo>
                      <a:pt x="34" y="3"/>
                    </a:lnTo>
                    <a:lnTo>
                      <a:pt x="42" y="6"/>
                    </a:lnTo>
                    <a:lnTo>
                      <a:pt x="48" y="8"/>
                    </a:lnTo>
                    <a:lnTo>
                      <a:pt x="54" y="11"/>
                    </a:lnTo>
                    <a:close/>
                  </a:path>
                </a:pathLst>
              </a:custGeom>
              <a:solidFill>
                <a:srgbClr val="000000"/>
              </a:solidFill>
              <a:ln w="9525">
                <a:noFill/>
                <a:round/>
                <a:headEnd/>
                <a:tailEnd/>
              </a:ln>
            </p:spPr>
            <p:txBody>
              <a:bodyPr/>
              <a:lstStyle/>
              <a:p>
                <a:endParaRPr lang="en-US" sz="1725"/>
              </a:p>
            </p:txBody>
          </p:sp>
          <p:sp>
            <p:nvSpPr>
              <p:cNvPr id="5432" name="Freeform 740"/>
              <p:cNvSpPr>
                <a:spLocks/>
              </p:cNvSpPr>
              <p:nvPr/>
            </p:nvSpPr>
            <p:spPr bwMode="auto">
              <a:xfrm>
                <a:off x="2924" y="2870"/>
                <a:ext cx="87" cy="78"/>
              </a:xfrm>
              <a:custGeom>
                <a:avLst/>
                <a:gdLst>
                  <a:gd name="T0" fmla="*/ 76 w 53"/>
                  <a:gd name="T1" fmla="*/ 16 h 48"/>
                  <a:gd name="T2" fmla="*/ 79 w 53"/>
                  <a:gd name="T3" fmla="*/ 24 h 48"/>
                  <a:gd name="T4" fmla="*/ 80 w 53"/>
                  <a:gd name="T5" fmla="*/ 29 h 48"/>
                  <a:gd name="T6" fmla="*/ 84 w 53"/>
                  <a:gd name="T7" fmla="*/ 37 h 48"/>
                  <a:gd name="T8" fmla="*/ 87 w 53"/>
                  <a:gd name="T9" fmla="*/ 44 h 48"/>
                  <a:gd name="T10" fmla="*/ 79 w 53"/>
                  <a:gd name="T11" fmla="*/ 55 h 48"/>
                  <a:gd name="T12" fmla="*/ 74 w 53"/>
                  <a:gd name="T13" fmla="*/ 63 h 48"/>
                  <a:gd name="T14" fmla="*/ 66 w 53"/>
                  <a:gd name="T15" fmla="*/ 70 h 48"/>
                  <a:gd name="T16" fmla="*/ 57 w 53"/>
                  <a:gd name="T17" fmla="*/ 78 h 48"/>
                  <a:gd name="T18" fmla="*/ 44 w 53"/>
                  <a:gd name="T19" fmla="*/ 73 h 48"/>
                  <a:gd name="T20" fmla="*/ 30 w 53"/>
                  <a:gd name="T21" fmla="*/ 68 h 48"/>
                  <a:gd name="T22" fmla="*/ 13 w 53"/>
                  <a:gd name="T23" fmla="*/ 63 h 48"/>
                  <a:gd name="T24" fmla="*/ 0 w 53"/>
                  <a:gd name="T25" fmla="*/ 57 h 48"/>
                  <a:gd name="T26" fmla="*/ 5 w 53"/>
                  <a:gd name="T27" fmla="*/ 50 h 48"/>
                  <a:gd name="T28" fmla="*/ 10 w 53"/>
                  <a:gd name="T29" fmla="*/ 42 h 48"/>
                  <a:gd name="T30" fmla="*/ 13 w 53"/>
                  <a:gd name="T31" fmla="*/ 34 h 48"/>
                  <a:gd name="T32" fmla="*/ 18 w 53"/>
                  <a:gd name="T33" fmla="*/ 26 h 48"/>
                  <a:gd name="T34" fmla="*/ 23 w 53"/>
                  <a:gd name="T35" fmla="*/ 21 h 48"/>
                  <a:gd name="T36" fmla="*/ 30 w 53"/>
                  <a:gd name="T37" fmla="*/ 13 h 48"/>
                  <a:gd name="T38" fmla="*/ 31 w 53"/>
                  <a:gd name="T39" fmla="*/ 7 h 48"/>
                  <a:gd name="T40" fmla="*/ 36 w 53"/>
                  <a:gd name="T41" fmla="*/ 0 h 48"/>
                  <a:gd name="T42" fmla="*/ 48 w 53"/>
                  <a:gd name="T43" fmla="*/ 3 h 48"/>
                  <a:gd name="T44" fmla="*/ 57 w 53"/>
                  <a:gd name="T45" fmla="*/ 8 h 48"/>
                  <a:gd name="T46" fmla="*/ 67 w 53"/>
                  <a:gd name="T47" fmla="*/ 11 h 48"/>
                  <a:gd name="T48" fmla="*/ 76 w 53"/>
                  <a:gd name="T49" fmla="*/ 16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48"/>
                  <a:gd name="T77" fmla="*/ 53 w 53"/>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48">
                    <a:moveTo>
                      <a:pt x="46" y="10"/>
                    </a:moveTo>
                    <a:lnTo>
                      <a:pt x="48" y="15"/>
                    </a:lnTo>
                    <a:lnTo>
                      <a:pt x="49" y="18"/>
                    </a:lnTo>
                    <a:lnTo>
                      <a:pt x="51" y="23"/>
                    </a:lnTo>
                    <a:lnTo>
                      <a:pt x="53" y="27"/>
                    </a:lnTo>
                    <a:lnTo>
                      <a:pt x="48" y="34"/>
                    </a:lnTo>
                    <a:lnTo>
                      <a:pt x="45" y="39"/>
                    </a:lnTo>
                    <a:lnTo>
                      <a:pt x="40" y="43"/>
                    </a:lnTo>
                    <a:lnTo>
                      <a:pt x="35" y="48"/>
                    </a:lnTo>
                    <a:lnTo>
                      <a:pt x="27" y="45"/>
                    </a:lnTo>
                    <a:lnTo>
                      <a:pt x="18" y="42"/>
                    </a:lnTo>
                    <a:lnTo>
                      <a:pt x="8" y="39"/>
                    </a:lnTo>
                    <a:lnTo>
                      <a:pt x="0" y="35"/>
                    </a:lnTo>
                    <a:lnTo>
                      <a:pt x="3" y="31"/>
                    </a:lnTo>
                    <a:lnTo>
                      <a:pt x="6" y="26"/>
                    </a:lnTo>
                    <a:lnTo>
                      <a:pt x="8" y="21"/>
                    </a:lnTo>
                    <a:lnTo>
                      <a:pt x="11" y="16"/>
                    </a:lnTo>
                    <a:lnTo>
                      <a:pt x="14" y="13"/>
                    </a:lnTo>
                    <a:lnTo>
                      <a:pt x="18" y="8"/>
                    </a:lnTo>
                    <a:lnTo>
                      <a:pt x="19" y="4"/>
                    </a:lnTo>
                    <a:lnTo>
                      <a:pt x="22" y="0"/>
                    </a:lnTo>
                    <a:lnTo>
                      <a:pt x="29" y="2"/>
                    </a:lnTo>
                    <a:lnTo>
                      <a:pt x="35" y="5"/>
                    </a:lnTo>
                    <a:lnTo>
                      <a:pt x="41" y="7"/>
                    </a:lnTo>
                    <a:lnTo>
                      <a:pt x="46" y="10"/>
                    </a:lnTo>
                    <a:close/>
                  </a:path>
                </a:pathLst>
              </a:custGeom>
              <a:solidFill>
                <a:srgbClr val="AFBCED"/>
              </a:solidFill>
              <a:ln w="9525">
                <a:noFill/>
                <a:round/>
                <a:headEnd/>
                <a:tailEnd/>
              </a:ln>
            </p:spPr>
            <p:txBody>
              <a:bodyPr/>
              <a:lstStyle/>
              <a:p>
                <a:endParaRPr lang="en-US" sz="1725"/>
              </a:p>
            </p:txBody>
          </p:sp>
          <p:sp>
            <p:nvSpPr>
              <p:cNvPr id="5433" name="Freeform 741"/>
              <p:cNvSpPr>
                <a:spLocks/>
              </p:cNvSpPr>
              <p:nvPr/>
            </p:nvSpPr>
            <p:spPr bwMode="auto">
              <a:xfrm>
                <a:off x="2402" y="2686"/>
                <a:ext cx="85" cy="81"/>
              </a:xfrm>
              <a:custGeom>
                <a:avLst/>
                <a:gdLst>
                  <a:gd name="T0" fmla="*/ 75 w 52"/>
                  <a:gd name="T1" fmla="*/ 15 h 49"/>
                  <a:gd name="T2" fmla="*/ 77 w 52"/>
                  <a:gd name="T3" fmla="*/ 23 h 49"/>
                  <a:gd name="T4" fmla="*/ 80 w 52"/>
                  <a:gd name="T5" fmla="*/ 28 h 49"/>
                  <a:gd name="T6" fmla="*/ 82 w 52"/>
                  <a:gd name="T7" fmla="*/ 36 h 49"/>
                  <a:gd name="T8" fmla="*/ 85 w 52"/>
                  <a:gd name="T9" fmla="*/ 45 h 49"/>
                  <a:gd name="T10" fmla="*/ 77 w 52"/>
                  <a:gd name="T11" fmla="*/ 55 h 49"/>
                  <a:gd name="T12" fmla="*/ 72 w 52"/>
                  <a:gd name="T13" fmla="*/ 63 h 49"/>
                  <a:gd name="T14" fmla="*/ 64 w 52"/>
                  <a:gd name="T15" fmla="*/ 71 h 49"/>
                  <a:gd name="T16" fmla="*/ 57 w 52"/>
                  <a:gd name="T17" fmla="*/ 81 h 49"/>
                  <a:gd name="T18" fmla="*/ 44 w 52"/>
                  <a:gd name="T19" fmla="*/ 76 h 49"/>
                  <a:gd name="T20" fmla="*/ 28 w 52"/>
                  <a:gd name="T21" fmla="*/ 68 h 49"/>
                  <a:gd name="T22" fmla="*/ 13 w 52"/>
                  <a:gd name="T23" fmla="*/ 63 h 49"/>
                  <a:gd name="T24" fmla="*/ 0 w 52"/>
                  <a:gd name="T25" fmla="*/ 58 h 49"/>
                  <a:gd name="T26" fmla="*/ 5 w 52"/>
                  <a:gd name="T27" fmla="*/ 50 h 49"/>
                  <a:gd name="T28" fmla="*/ 7 w 52"/>
                  <a:gd name="T29" fmla="*/ 41 h 49"/>
                  <a:gd name="T30" fmla="*/ 13 w 52"/>
                  <a:gd name="T31" fmla="*/ 33 h 49"/>
                  <a:gd name="T32" fmla="*/ 15 w 52"/>
                  <a:gd name="T33" fmla="*/ 26 h 49"/>
                  <a:gd name="T34" fmla="*/ 20 w 52"/>
                  <a:gd name="T35" fmla="*/ 20 h 49"/>
                  <a:gd name="T36" fmla="*/ 26 w 52"/>
                  <a:gd name="T37" fmla="*/ 13 h 49"/>
                  <a:gd name="T38" fmla="*/ 28 w 52"/>
                  <a:gd name="T39" fmla="*/ 5 h 49"/>
                  <a:gd name="T40" fmla="*/ 33 w 52"/>
                  <a:gd name="T41" fmla="*/ 0 h 49"/>
                  <a:gd name="T42" fmla="*/ 44 w 52"/>
                  <a:gd name="T43" fmla="*/ 2 h 49"/>
                  <a:gd name="T44" fmla="*/ 54 w 52"/>
                  <a:gd name="T45" fmla="*/ 7 h 49"/>
                  <a:gd name="T46" fmla="*/ 64 w 52"/>
                  <a:gd name="T47" fmla="*/ 10 h 49"/>
                  <a:gd name="T48" fmla="*/ 75 w 52"/>
                  <a:gd name="T49" fmla="*/ 15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9"/>
                  <a:gd name="T77" fmla="*/ 52 w 52"/>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9">
                    <a:moveTo>
                      <a:pt x="46" y="9"/>
                    </a:moveTo>
                    <a:lnTo>
                      <a:pt x="47" y="14"/>
                    </a:lnTo>
                    <a:lnTo>
                      <a:pt x="49" y="17"/>
                    </a:lnTo>
                    <a:lnTo>
                      <a:pt x="50" y="22"/>
                    </a:lnTo>
                    <a:lnTo>
                      <a:pt x="52" y="27"/>
                    </a:lnTo>
                    <a:lnTo>
                      <a:pt x="47" y="33"/>
                    </a:lnTo>
                    <a:lnTo>
                      <a:pt x="44" y="38"/>
                    </a:lnTo>
                    <a:lnTo>
                      <a:pt x="39" y="43"/>
                    </a:lnTo>
                    <a:lnTo>
                      <a:pt x="35" y="49"/>
                    </a:lnTo>
                    <a:lnTo>
                      <a:pt x="27" y="46"/>
                    </a:lnTo>
                    <a:lnTo>
                      <a:pt x="17" y="41"/>
                    </a:lnTo>
                    <a:lnTo>
                      <a:pt x="8" y="38"/>
                    </a:lnTo>
                    <a:lnTo>
                      <a:pt x="0" y="35"/>
                    </a:lnTo>
                    <a:lnTo>
                      <a:pt x="3" y="30"/>
                    </a:lnTo>
                    <a:lnTo>
                      <a:pt x="4" y="25"/>
                    </a:lnTo>
                    <a:lnTo>
                      <a:pt x="8" y="20"/>
                    </a:lnTo>
                    <a:lnTo>
                      <a:pt x="9" y="16"/>
                    </a:lnTo>
                    <a:lnTo>
                      <a:pt x="12" y="12"/>
                    </a:lnTo>
                    <a:lnTo>
                      <a:pt x="16" y="8"/>
                    </a:lnTo>
                    <a:lnTo>
                      <a:pt x="17" y="3"/>
                    </a:lnTo>
                    <a:lnTo>
                      <a:pt x="20" y="0"/>
                    </a:lnTo>
                    <a:lnTo>
                      <a:pt x="27" y="1"/>
                    </a:lnTo>
                    <a:lnTo>
                      <a:pt x="33" y="4"/>
                    </a:lnTo>
                    <a:lnTo>
                      <a:pt x="39" y="6"/>
                    </a:lnTo>
                    <a:lnTo>
                      <a:pt x="46" y="9"/>
                    </a:lnTo>
                    <a:close/>
                  </a:path>
                </a:pathLst>
              </a:custGeom>
              <a:solidFill>
                <a:srgbClr val="AFBCED"/>
              </a:solidFill>
              <a:ln w="9525">
                <a:noFill/>
                <a:round/>
                <a:headEnd/>
                <a:tailEnd/>
              </a:ln>
            </p:spPr>
            <p:txBody>
              <a:bodyPr/>
              <a:lstStyle/>
              <a:p>
                <a:endParaRPr lang="en-US" sz="1725"/>
              </a:p>
            </p:txBody>
          </p:sp>
          <p:sp>
            <p:nvSpPr>
              <p:cNvPr id="5434" name="Freeform 742"/>
              <p:cNvSpPr>
                <a:spLocks/>
              </p:cNvSpPr>
              <p:nvPr/>
            </p:nvSpPr>
            <p:spPr bwMode="auto">
              <a:xfrm>
                <a:off x="2417" y="2686"/>
                <a:ext cx="61" cy="41"/>
              </a:xfrm>
              <a:custGeom>
                <a:avLst/>
                <a:gdLst>
                  <a:gd name="T0" fmla="*/ 61 w 37"/>
                  <a:gd name="T1" fmla="*/ 15 h 25"/>
                  <a:gd name="T2" fmla="*/ 56 w 37"/>
                  <a:gd name="T3" fmla="*/ 20 h 25"/>
                  <a:gd name="T4" fmla="*/ 53 w 37"/>
                  <a:gd name="T5" fmla="*/ 28 h 25"/>
                  <a:gd name="T6" fmla="*/ 48 w 37"/>
                  <a:gd name="T7" fmla="*/ 33 h 25"/>
                  <a:gd name="T8" fmla="*/ 43 w 37"/>
                  <a:gd name="T9" fmla="*/ 41 h 25"/>
                  <a:gd name="T10" fmla="*/ 31 w 37"/>
                  <a:gd name="T11" fmla="*/ 36 h 25"/>
                  <a:gd name="T12" fmla="*/ 21 w 37"/>
                  <a:gd name="T13" fmla="*/ 33 h 25"/>
                  <a:gd name="T14" fmla="*/ 12 w 37"/>
                  <a:gd name="T15" fmla="*/ 28 h 25"/>
                  <a:gd name="T16" fmla="*/ 0 w 37"/>
                  <a:gd name="T17" fmla="*/ 26 h 25"/>
                  <a:gd name="T18" fmla="*/ 5 w 37"/>
                  <a:gd name="T19" fmla="*/ 18 h 25"/>
                  <a:gd name="T20" fmla="*/ 12 w 37"/>
                  <a:gd name="T21" fmla="*/ 13 h 25"/>
                  <a:gd name="T22" fmla="*/ 13 w 37"/>
                  <a:gd name="T23" fmla="*/ 5 h 25"/>
                  <a:gd name="T24" fmla="*/ 18 w 37"/>
                  <a:gd name="T25" fmla="*/ 0 h 25"/>
                  <a:gd name="T26" fmla="*/ 30 w 37"/>
                  <a:gd name="T27" fmla="*/ 2 h 25"/>
                  <a:gd name="T28" fmla="*/ 40 w 37"/>
                  <a:gd name="T29" fmla="*/ 7 h 25"/>
                  <a:gd name="T30" fmla="*/ 49 w 37"/>
                  <a:gd name="T31" fmla="*/ 10 h 25"/>
                  <a:gd name="T32" fmla="*/ 61 w 37"/>
                  <a:gd name="T33" fmla="*/ 1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5"/>
                  <a:gd name="T53" fmla="*/ 37 w 37"/>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5">
                    <a:moveTo>
                      <a:pt x="37" y="9"/>
                    </a:moveTo>
                    <a:lnTo>
                      <a:pt x="34" y="12"/>
                    </a:lnTo>
                    <a:lnTo>
                      <a:pt x="32" y="17"/>
                    </a:lnTo>
                    <a:lnTo>
                      <a:pt x="29" y="20"/>
                    </a:lnTo>
                    <a:lnTo>
                      <a:pt x="26" y="25"/>
                    </a:lnTo>
                    <a:lnTo>
                      <a:pt x="19" y="22"/>
                    </a:lnTo>
                    <a:lnTo>
                      <a:pt x="13" y="20"/>
                    </a:lnTo>
                    <a:lnTo>
                      <a:pt x="7" y="17"/>
                    </a:lnTo>
                    <a:lnTo>
                      <a:pt x="0" y="16"/>
                    </a:lnTo>
                    <a:lnTo>
                      <a:pt x="3" y="11"/>
                    </a:lnTo>
                    <a:lnTo>
                      <a:pt x="7" y="8"/>
                    </a:lnTo>
                    <a:lnTo>
                      <a:pt x="8" y="3"/>
                    </a:lnTo>
                    <a:lnTo>
                      <a:pt x="11" y="0"/>
                    </a:lnTo>
                    <a:lnTo>
                      <a:pt x="18" y="1"/>
                    </a:lnTo>
                    <a:lnTo>
                      <a:pt x="24" y="4"/>
                    </a:lnTo>
                    <a:lnTo>
                      <a:pt x="30" y="6"/>
                    </a:lnTo>
                    <a:lnTo>
                      <a:pt x="37" y="9"/>
                    </a:lnTo>
                    <a:close/>
                  </a:path>
                </a:pathLst>
              </a:custGeom>
              <a:solidFill>
                <a:srgbClr val="D1D8F4"/>
              </a:solidFill>
              <a:ln w="9525">
                <a:noFill/>
                <a:round/>
                <a:headEnd/>
                <a:tailEnd/>
              </a:ln>
            </p:spPr>
            <p:txBody>
              <a:bodyPr/>
              <a:lstStyle/>
              <a:p>
                <a:endParaRPr lang="en-US" sz="1725"/>
              </a:p>
            </p:txBody>
          </p:sp>
          <p:sp>
            <p:nvSpPr>
              <p:cNvPr id="5435" name="Freeform 743"/>
              <p:cNvSpPr>
                <a:spLocks/>
              </p:cNvSpPr>
              <p:nvPr/>
            </p:nvSpPr>
            <p:spPr bwMode="auto">
              <a:xfrm>
                <a:off x="2456" y="2701"/>
                <a:ext cx="31" cy="66"/>
              </a:xfrm>
              <a:custGeom>
                <a:avLst/>
                <a:gdLst>
                  <a:gd name="T0" fmla="*/ 0 w 19"/>
                  <a:gd name="T1" fmla="*/ 23 h 40"/>
                  <a:gd name="T2" fmla="*/ 3 w 19"/>
                  <a:gd name="T3" fmla="*/ 35 h 40"/>
                  <a:gd name="T4" fmla="*/ 3 w 19"/>
                  <a:gd name="T5" fmla="*/ 45 h 40"/>
                  <a:gd name="T6" fmla="*/ 3 w 19"/>
                  <a:gd name="T7" fmla="*/ 56 h 40"/>
                  <a:gd name="T8" fmla="*/ 3 w 19"/>
                  <a:gd name="T9" fmla="*/ 66 h 40"/>
                  <a:gd name="T10" fmla="*/ 10 w 19"/>
                  <a:gd name="T11" fmla="*/ 56 h 40"/>
                  <a:gd name="T12" fmla="*/ 18 w 19"/>
                  <a:gd name="T13" fmla="*/ 48 h 40"/>
                  <a:gd name="T14" fmla="*/ 23 w 19"/>
                  <a:gd name="T15" fmla="*/ 40 h 40"/>
                  <a:gd name="T16" fmla="*/ 31 w 19"/>
                  <a:gd name="T17" fmla="*/ 30 h 40"/>
                  <a:gd name="T18" fmla="*/ 28 w 19"/>
                  <a:gd name="T19" fmla="*/ 21 h 40"/>
                  <a:gd name="T20" fmla="*/ 26 w 19"/>
                  <a:gd name="T21" fmla="*/ 13 h 40"/>
                  <a:gd name="T22" fmla="*/ 23 w 19"/>
                  <a:gd name="T23" fmla="*/ 8 h 40"/>
                  <a:gd name="T24" fmla="*/ 21 w 19"/>
                  <a:gd name="T25" fmla="*/ 0 h 40"/>
                  <a:gd name="T26" fmla="*/ 16 w 19"/>
                  <a:gd name="T27" fmla="*/ 5 h 40"/>
                  <a:gd name="T28" fmla="*/ 10 w 19"/>
                  <a:gd name="T29" fmla="*/ 12 h 40"/>
                  <a:gd name="T30" fmla="*/ 5 w 19"/>
                  <a:gd name="T31" fmla="*/ 18 h 40"/>
                  <a:gd name="T32" fmla="*/ 0 w 19"/>
                  <a:gd name="T33" fmla="*/ 2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40"/>
                  <a:gd name="T53" fmla="*/ 19 w 1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40">
                    <a:moveTo>
                      <a:pt x="0" y="14"/>
                    </a:moveTo>
                    <a:lnTo>
                      <a:pt x="2" y="21"/>
                    </a:lnTo>
                    <a:lnTo>
                      <a:pt x="2" y="27"/>
                    </a:lnTo>
                    <a:lnTo>
                      <a:pt x="2" y="34"/>
                    </a:lnTo>
                    <a:lnTo>
                      <a:pt x="2" y="40"/>
                    </a:lnTo>
                    <a:lnTo>
                      <a:pt x="6" y="34"/>
                    </a:lnTo>
                    <a:lnTo>
                      <a:pt x="11" y="29"/>
                    </a:lnTo>
                    <a:lnTo>
                      <a:pt x="14" y="24"/>
                    </a:lnTo>
                    <a:lnTo>
                      <a:pt x="19" y="18"/>
                    </a:lnTo>
                    <a:lnTo>
                      <a:pt x="17" y="13"/>
                    </a:lnTo>
                    <a:lnTo>
                      <a:pt x="16" y="8"/>
                    </a:lnTo>
                    <a:lnTo>
                      <a:pt x="14" y="5"/>
                    </a:lnTo>
                    <a:lnTo>
                      <a:pt x="13" y="0"/>
                    </a:lnTo>
                    <a:lnTo>
                      <a:pt x="10" y="3"/>
                    </a:lnTo>
                    <a:lnTo>
                      <a:pt x="6" y="7"/>
                    </a:lnTo>
                    <a:lnTo>
                      <a:pt x="3" y="11"/>
                    </a:lnTo>
                    <a:lnTo>
                      <a:pt x="0" y="14"/>
                    </a:lnTo>
                    <a:close/>
                  </a:path>
                </a:pathLst>
              </a:custGeom>
              <a:solidFill>
                <a:srgbClr val="7AAAEA"/>
              </a:solidFill>
              <a:ln w="9525">
                <a:noFill/>
                <a:round/>
                <a:headEnd/>
                <a:tailEnd/>
              </a:ln>
            </p:spPr>
            <p:txBody>
              <a:bodyPr/>
              <a:lstStyle/>
              <a:p>
                <a:endParaRPr lang="en-US" sz="1725"/>
              </a:p>
            </p:txBody>
          </p:sp>
          <p:sp>
            <p:nvSpPr>
              <p:cNvPr id="5436" name="Freeform 744"/>
              <p:cNvSpPr>
                <a:spLocks/>
              </p:cNvSpPr>
              <p:nvPr/>
            </p:nvSpPr>
            <p:spPr bwMode="auto">
              <a:xfrm>
                <a:off x="2981" y="2886"/>
                <a:ext cx="30" cy="62"/>
              </a:xfrm>
              <a:custGeom>
                <a:avLst/>
                <a:gdLst>
                  <a:gd name="T0" fmla="*/ 0 w 18"/>
                  <a:gd name="T1" fmla="*/ 23 h 38"/>
                  <a:gd name="T2" fmla="*/ 0 w 18"/>
                  <a:gd name="T3" fmla="*/ 34 h 38"/>
                  <a:gd name="T4" fmla="*/ 0 w 18"/>
                  <a:gd name="T5" fmla="*/ 41 h 38"/>
                  <a:gd name="T6" fmla="*/ 0 w 18"/>
                  <a:gd name="T7" fmla="*/ 52 h 38"/>
                  <a:gd name="T8" fmla="*/ 0 w 18"/>
                  <a:gd name="T9" fmla="*/ 62 h 38"/>
                  <a:gd name="T10" fmla="*/ 8 w 18"/>
                  <a:gd name="T11" fmla="*/ 54 h 38"/>
                  <a:gd name="T12" fmla="*/ 17 w 18"/>
                  <a:gd name="T13" fmla="*/ 47 h 38"/>
                  <a:gd name="T14" fmla="*/ 22 w 18"/>
                  <a:gd name="T15" fmla="*/ 39 h 38"/>
                  <a:gd name="T16" fmla="*/ 30 w 18"/>
                  <a:gd name="T17" fmla="*/ 28 h 38"/>
                  <a:gd name="T18" fmla="*/ 27 w 18"/>
                  <a:gd name="T19" fmla="*/ 21 h 38"/>
                  <a:gd name="T20" fmla="*/ 23 w 18"/>
                  <a:gd name="T21" fmla="*/ 13 h 38"/>
                  <a:gd name="T22" fmla="*/ 22 w 18"/>
                  <a:gd name="T23" fmla="*/ 8 h 38"/>
                  <a:gd name="T24" fmla="*/ 18 w 18"/>
                  <a:gd name="T25" fmla="*/ 0 h 38"/>
                  <a:gd name="T26" fmla="*/ 13 w 18"/>
                  <a:gd name="T27" fmla="*/ 5 h 38"/>
                  <a:gd name="T28" fmla="*/ 10 w 18"/>
                  <a:gd name="T29" fmla="*/ 10 h 38"/>
                  <a:gd name="T30" fmla="*/ 5 w 18"/>
                  <a:gd name="T31" fmla="*/ 18 h 38"/>
                  <a:gd name="T32" fmla="*/ 0 w 18"/>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8"/>
                  <a:gd name="T53" fmla="*/ 18 w 1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8">
                    <a:moveTo>
                      <a:pt x="0" y="14"/>
                    </a:moveTo>
                    <a:lnTo>
                      <a:pt x="0" y="21"/>
                    </a:lnTo>
                    <a:lnTo>
                      <a:pt x="0" y="25"/>
                    </a:lnTo>
                    <a:lnTo>
                      <a:pt x="0" y="32"/>
                    </a:lnTo>
                    <a:lnTo>
                      <a:pt x="0" y="38"/>
                    </a:lnTo>
                    <a:lnTo>
                      <a:pt x="5" y="33"/>
                    </a:lnTo>
                    <a:lnTo>
                      <a:pt x="10" y="29"/>
                    </a:lnTo>
                    <a:lnTo>
                      <a:pt x="13" y="24"/>
                    </a:lnTo>
                    <a:lnTo>
                      <a:pt x="18" y="17"/>
                    </a:lnTo>
                    <a:lnTo>
                      <a:pt x="16" y="13"/>
                    </a:lnTo>
                    <a:lnTo>
                      <a:pt x="14" y="8"/>
                    </a:lnTo>
                    <a:lnTo>
                      <a:pt x="13" y="5"/>
                    </a:lnTo>
                    <a:lnTo>
                      <a:pt x="11" y="0"/>
                    </a:lnTo>
                    <a:lnTo>
                      <a:pt x="8"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437" name="Freeform 745"/>
              <p:cNvSpPr>
                <a:spLocks/>
              </p:cNvSpPr>
              <p:nvPr/>
            </p:nvSpPr>
            <p:spPr bwMode="auto">
              <a:xfrm>
                <a:off x="2942" y="2870"/>
                <a:ext cx="57" cy="42"/>
              </a:xfrm>
              <a:custGeom>
                <a:avLst/>
                <a:gdLst>
                  <a:gd name="T0" fmla="*/ 57 w 35"/>
                  <a:gd name="T1" fmla="*/ 16 h 26"/>
                  <a:gd name="T2" fmla="*/ 52 w 35"/>
                  <a:gd name="T3" fmla="*/ 21 h 26"/>
                  <a:gd name="T4" fmla="*/ 49 w 35"/>
                  <a:gd name="T5" fmla="*/ 29 h 26"/>
                  <a:gd name="T6" fmla="*/ 44 w 35"/>
                  <a:gd name="T7" fmla="*/ 34 h 26"/>
                  <a:gd name="T8" fmla="*/ 39 w 35"/>
                  <a:gd name="T9" fmla="*/ 42 h 26"/>
                  <a:gd name="T10" fmla="*/ 29 w 35"/>
                  <a:gd name="T11" fmla="*/ 37 h 26"/>
                  <a:gd name="T12" fmla="*/ 21 w 35"/>
                  <a:gd name="T13" fmla="*/ 34 h 26"/>
                  <a:gd name="T14" fmla="*/ 11 w 35"/>
                  <a:gd name="T15" fmla="*/ 29 h 26"/>
                  <a:gd name="T16" fmla="*/ 0 w 35"/>
                  <a:gd name="T17" fmla="*/ 26 h 26"/>
                  <a:gd name="T18" fmla="*/ 5 w 35"/>
                  <a:gd name="T19" fmla="*/ 19 h 26"/>
                  <a:gd name="T20" fmla="*/ 11 w 35"/>
                  <a:gd name="T21" fmla="*/ 13 h 26"/>
                  <a:gd name="T22" fmla="*/ 13 w 35"/>
                  <a:gd name="T23" fmla="*/ 6 h 26"/>
                  <a:gd name="T24" fmla="*/ 18 w 35"/>
                  <a:gd name="T25" fmla="*/ 0 h 26"/>
                  <a:gd name="T26" fmla="*/ 29 w 35"/>
                  <a:gd name="T27" fmla="*/ 3 h 26"/>
                  <a:gd name="T28" fmla="*/ 39 w 35"/>
                  <a:gd name="T29" fmla="*/ 8 h 26"/>
                  <a:gd name="T30" fmla="*/ 49 w 35"/>
                  <a:gd name="T31" fmla="*/ 11 h 26"/>
                  <a:gd name="T32" fmla="*/ 57 w 35"/>
                  <a:gd name="T33" fmla="*/ 1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26"/>
                  <a:gd name="T53" fmla="*/ 35 w 35"/>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26">
                    <a:moveTo>
                      <a:pt x="35" y="10"/>
                    </a:moveTo>
                    <a:lnTo>
                      <a:pt x="32" y="13"/>
                    </a:lnTo>
                    <a:lnTo>
                      <a:pt x="30" y="18"/>
                    </a:lnTo>
                    <a:lnTo>
                      <a:pt x="27" y="21"/>
                    </a:lnTo>
                    <a:lnTo>
                      <a:pt x="24" y="26"/>
                    </a:lnTo>
                    <a:lnTo>
                      <a:pt x="18" y="23"/>
                    </a:lnTo>
                    <a:lnTo>
                      <a:pt x="13" y="21"/>
                    </a:lnTo>
                    <a:lnTo>
                      <a:pt x="7" y="18"/>
                    </a:lnTo>
                    <a:lnTo>
                      <a:pt x="0" y="16"/>
                    </a:lnTo>
                    <a:lnTo>
                      <a:pt x="3" y="12"/>
                    </a:lnTo>
                    <a:lnTo>
                      <a:pt x="7" y="8"/>
                    </a:lnTo>
                    <a:lnTo>
                      <a:pt x="8" y="4"/>
                    </a:lnTo>
                    <a:lnTo>
                      <a:pt x="11" y="0"/>
                    </a:lnTo>
                    <a:lnTo>
                      <a:pt x="18" y="2"/>
                    </a:lnTo>
                    <a:lnTo>
                      <a:pt x="24" y="5"/>
                    </a:lnTo>
                    <a:lnTo>
                      <a:pt x="30" y="7"/>
                    </a:lnTo>
                    <a:lnTo>
                      <a:pt x="35" y="10"/>
                    </a:lnTo>
                    <a:close/>
                  </a:path>
                </a:pathLst>
              </a:custGeom>
              <a:solidFill>
                <a:srgbClr val="D1D8F4"/>
              </a:solidFill>
              <a:ln w="9525">
                <a:noFill/>
                <a:round/>
                <a:headEnd/>
                <a:tailEnd/>
              </a:ln>
            </p:spPr>
            <p:txBody>
              <a:bodyPr/>
              <a:lstStyle/>
              <a:p>
                <a:endParaRPr lang="en-US" sz="1725"/>
              </a:p>
            </p:txBody>
          </p:sp>
          <p:sp>
            <p:nvSpPr>
              <p:cNvPr id="5438" name="Freeform 746"/>
              <p:cNvSpPr>
                <a:spLocks/>
              </p:cNvSpPr>
              <p:nvPr/>
            </p:nvSpPr>
            <p:spPr bwMode="auto">
              <a:xfrm>
                <a:off x="1698" y="2750"/>
                <a:ext cx="101" cy="95"/>
              </a:xfrm>
              <a:custGeom>
                <a:avLst/>
                <a:gdLst>
                  <a:gd name="T0" fmla="*/ 88 w 62"/>
                  <a:gd name="T1" fmla="*/ 16 h 58"/>
                  <a:gd name="T2" fmla="*/ 90 w 62"/>
                  <a:gd name="T3" fmla="*/ 25 h 58"/>
                  <a:gd name="T4" fmla="*/ 96 w 62"/>
                  <a:gd name="T5" fmla="*/ 31 h 58"/>
                  <a:gd name="T6" fmla="*/ 98 w 62"/>
                  <a:gd name="T7" fmla="*/ 43 h 58"/>
                  <a:gd name="T8" fmla="*/ 101 w 62"/>
                  <a:gd name="T9" fmla="*/ 51 h 58"/>
                  <a:gd name="T10" fmla="*/ 93 w 62"/>
                  <a:gd name="T11" fmla="*/ 61 h 58"/>
                  <a:gd name="T12" fmla="*/ 85 w 62"/>
                  <a:gd name="T13" fmla="*/ 70 h 58"/>
                  <a:gd name="T14" fmla="*/ 78 w 62"/>
                  <a:gd name="T15" fmla="*/ 84 h 58"/>
                  <a:gd name="T16" fmla="*/ 70 w 62"/>
                  <a:gd name="T17" fmla="*/ 95 h 58"/>
                  <a:gd name="T18" fmla="*/ 52 w 62"/>
                  <a:gd name="T19" fmla="*/ 87 h 58"/>
                  <a:gd name="T20" fmla="*/ 36 w 62"/>
                  <a:gd name="T21" fmla="*/ 79 h 58"/>
                  <a:gd name="T22" fmla="*/ 18 w 62"/>
                  <a:gd name="T23" fmla="*/ 74 h 58"/>
                  <a:gd name="T24" fmla="*/ 0 w 62"/>
                  <a:gd name="T25" fmla="*/ 66 h 58"/>
                  <a:gd name="T26" fmla="*/ 5 w 62"/>
                  <a:gd name="T27" fmla="*/ 56 h 58"/>
                  <a:gd name="T28" fmla="*/ 10 w 62"/>
                  <a:gd name="T29" fmla="*/ 44 h 58"/>
                  <a:gd name="T30" fmla="*/ 15 w 62"/>
                  <a:gd name="T31" fmla="*/ 38 h 58"/>
                  <a:gd name="T32" fmla="*/ 21 w 62"/>
                  <a:gd name="T33" fmla="*/ 26 h 58"/>
                  <a:gd name="T34" fmla="*/ 26 w 62"/>
                  <a:gd name="T35" fmla="*/ 21 h 58"/>
                  <a:gd name="T36" fmla="*/ 31 w 62"/>
                  <a:gd name="T37" fmla="*/ 13 h 58"/>
                  <a:gd name="T38" fmla="*/ 36 w 62"/>
                  <a:gd name="T39" fmla="*/ 7 h 58"/>
                  <a:gd name="T40" fmla="*/ 41 w 62"/>
                  <a:gd name="T41" fmla="*/ 0 h 58"/>
                  <a:gd name="T42" fmla="*/ 54 w 62"/>
                  <a:gd name="T43" fmla="*/ 3 h 58"/>
                  <a:gd name="T44" fmla="*/ 67 w 62"/>
                  <a:gd name="T45" fmla="*/ 8 h 58"/>
                  <a:gd name="T46" fmla="*/ 78 w 62"/>
                  <a:gd name="T47" fmla="*/ 11 h 58"/>
                  <a:gd name="T48" fmla="*/ 88 w 62"/>
                  <a:gd name="T49" fmla="*/ 1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8"/>
                  <a:gd name="T77" fmla="*/ 62 w 62"/>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8">
                    <a:moveTo>
                      <a:pt x="54" y="10"/>
                    </a:moveTo>
                    <a:lnTo>
                      <a:pt x="55" y="15"/>
                    </a:lnTo>
                    <a:lnTo>
                      <a:pt x="59" y="19"/>
                    </a:lnTo>
                    <a:lnTo>
                      <a:pt x="60" y="26"/>
                    </a:lnTo>
                    <a:lnTo>
                      <a:pt x="62" y="31"/>
                    </a:lnTo>
                    <a:lnTo>
                      <a:pt x="57" y="37"/>
                    </a:lnTo>
                    <a:lnTo>
                      <a:pt x="52" y="43"/>
                    </a:lnTo>
                    <a:lnTo>
                      <a:pt x="48" y="51"/>
                    </a:lnTo>
                    <a:lnTo>
                      <a:pt x="43" y="58"/>
                    </a:lnTo>
                    <a:lnTo>
                      <a:pt x="32" y="53"/>
                    </a:lnTo>
                    <a:lnTo>
                      <a:pt x="22" y="48"/>
                    </a:lnTo>
                    <a:lnTo>
                      <a:pt x="11" y="45"/>
                    </a:lnTo>
                    <a:lnTo>
                      <a:pt x="0" y="40"/>
                    </a:lnTo>
                    <a:lnTo>
                      <a:pt x="3" y="34"/>
                    </a:lnTo>
                    <a:lnTo>
                      <a:pt x="6" y="27"/>
                    </a:lnTo>
                    <a:lnTo>
                      <a:pt x="9" y="23"/>
                    </a:lnTo>
                    <a:lnTo>
                      <a:pt x="13" y="16"/>
                    </a:lnTo>
                    <a:lnTo>
                      <a:pt x="16" y="13"/>
                    </a:lnTo>
                    <a:lnTo>
                      <a:pt x="19" y="8"/>
                    </a:lnTo>
                    <a:lnTo>
                      <a:pt x="22" y="4"/>
                    </a:lnTo>
                    <a:lnTo>
                      <a:pt x="25" y="0"/>
                    </a:lnTo>
                    <a:lnTo>
                      <a:pt x="33" y="2"/>
                    </a:lnTo>
                    <a:lnTo>
                      <a:pt x="41" y="5"/>
                    </a:lnTo>
                    <a:lnTo>
                      <a:pt x="48" y="7"/>
                    </a:lnTo>
                    <a:lnTo>
                      <a:pt x="54" y="10"/>
                    </a:lnTo>
                    <a:close/>
                  </a:path>
                </a:pathLst>
              </a:custGeom>
              <a:solidFill>
                <a:srgbClr val="000000"/>
              </a:solidFill>
              <a:ln w="9525">
                <a:noFill/>
                <a:round/>
                <a:headEnd/>
                <a:tailEnd/>
              </a:ln>
            </p:spPr>
            <p:txBody>
              <a:bodyPr/>
              <a:lstStyle/>
              <a:p>
                <a:endParaRPr lang="en-US" sz="1725"/>
              </a:p>
            </p:txBody>
          </p:sp>
          <p:sp>
            <p:nvSpPr>
              <p:cNvPr id="5439" name="Freeform 747"/>
              <p:cNvSpPr>
                <a:spLocks/>
              </p:cNvSpPr>
              <p:nvPr/>
            </p:nvSpPr>
            <p:spPr bwMode="auto">
              <a:xfrm>
                <a:off x="1706" y="2758"/>
                <a:ext cx="88" cy="79"/>
              </a:xfrm>
              <a:custGeom>
                <a:avLst/>
                <a:gdLst>
                  <a:gd name="T0" fmla="*/ 77 w 54"/>
                  <a:gd name="T1" fmla="*/ 13 h 48"/>
                  <a:gd name="T2" fmla="*/ 80 w 54"/>
                  <a:gd name="T3" fmla="*/ 21 h 48"/>
                  <a:gd name="T4" fmla="*/ 81 w 54"/>
                  <a:gd name="T5" fmla="*/ 30 h 48"/>
                  <a:gd name="T6" fmla="*/ 85 w 54"/>
                  <a:gd name="T7" fmla="*/ 36 h 48"/>
                  <a:gd name="T8" fmla="*/ 88 w 54"/>
                  <a:gd name="T9" fmla="*/ 43 h 48"/>
                  <a:gd name="T10" fmla="*/ 80 w 54"/>
                  <a:gd name="T11" fmla="*/ 53 h 48"/>
                  <a:gd name="T12" fmla="*/ 75 w 54"/>
                  <a:gd name="T13" fmla="*/ 61 h 48"/>
                  <a:gd name="T14" fmla="*/ 67 w 54"/>
                  <a:gd name="T15" fmla="*/ 67 h 48"/>
                  <a:gd name="T16" fmla="*/ 59 w 54"/>
                  <a:gd name="T17" fmla="*/ 79 h 48"/>
                  <a:gd name="T18" fmla="*/ 46 w 54"/>
                  <a:gd name="T19" fmla="*/ 74 h 48"/>
                  <a:gd name="T20" fmla="*/ 31 w 54"/>
                  <a:gd name="T21" fmla="*/ 66 h 48"/>
                  <a:gd name="T22" fmla="*/ 15 w 54"/>
                  <a:gd name="T23" fmla="*/ 61 h 48"/>
                  <a:gd name="T24" fmla="*/ 0 w 54"/>
                  <a:gd name="T25" fmla="*/ 54 h 48"/>
                  <a:gd name="T26" fmla="*/ 5 w 54"/>
                  <a:gd name="T27" fmla="*/ 48 h 48"/>
                  <a:gd name="T28" fmla="*/ 10 w 54"/>
                  <a:gd name="T29" fmla="*/ 40 h 48"/>
                  <a:gd name="T30" fmla="*/ 13 w 54"/>
                  <a:gd name="T31" fmla="*/ 31 h 48"/>
                  <a:gd name="T32" fmla="*/ 18 w 54"/>
                  <a:gd name="T33" fmla="*/ 23 h 48"/>
                  <a:gd name="T34" fmla="*/ 23 w 54"/>
                  <a:gd name="T35" fmla="*/ 18 h 48"/>
                  <a:gd name="T36" fmla="*/ 28 w 54"/>
                  <a:gd name="T37" fmla="*/ 10 h 48"/>
                  <a:gd name="T38" fmla="*/ 33 w 54"/>
                  <a:gd name="T39" fmla="*/ 5 h 48"/>
                  <a:gd name="T40" fmla="*/ 37 w 54"/>
                  <a:gd name="T41" fmla="*/ 0 h 48"/>
                  <a:gd name="T42" fmla="*/ 49 w 54"/>
                  <a:gd name="T43" fmla="*/ 3 h 48"/>
                  <a:gd name="T44" fmla="*/ 57 w 54"/>
                  <a:gd name="T45" fmla="*/ 5 h 48"/>
                  <a:gd name="T46" fmla="*/ 67 w 54"/>
                  <a:gd name="T47" fmla="*/ 10 h 48"/>
                  <a:gd name="T48" fmla="*/ 77 w 54"/>
                  <a:gd name="T49" fmla="*/ 13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48"/>
                  <a:gd name="T77" fmla="*/ 54 w 54"/>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48">
                    <a:moveTo>
                      <a:pt x="47" y="8"/>
                    </a:moveTo>
                    <a:lnTo>
                      <a:pt x="49" y="13"/>
                    </a:lnTo>
                    <a:lnTo>
                      <a:pt x="50" y="18"/>
                    </a:lnTo>
                    <a:lnTo>
                      <a:pt x="52" y="22"/>
                    </a:lnTo>
                    <a:lnTo>
                      <a:pt x="54" y="26"/>
                    </a:lnTo>
                    <a:lnTo>
                      <a:pt x="49" y="32"/>
                    </a:lnTo>
                    <a:lnTo>
                      <a:pt x="46" y="37"/>
                    </a:lnTo>
                    <a:lnTo>
                      <a:pt x="41" y="41"/>
                    </a:lnTo>
                    <a:lnTo>
                      <a:pt x="36" y="48"/>
                    </a:lnTo>
                    <a:lnTo>
                      <a:pt x="28" y="45"/>
                    </a:lnTo>
                    <a:lnTo>
                      <a:pt x="19" y="40"/>
                    </a:lnTo>
                    <a:lnTo>
                      <a:pt x="9" y="37"/>
                    </a:lnTo>
                    <a:lnTo>
                      <a:pt x="0" y="33"/>
                    </a:lnTo>
                    <a:lnTo>
                      <a:pt x="3" y="29"/>
                    </a:lnTo>
                    <a:lnTo>
                      <a:pt x="6" y="24"/>
                    </a:lnTo>
                    <a:lnTo>
                      <a:pt x="8" y="19"/>
                    </a:lnTo>
                    <a:lnTo>
                      <a:pt x="11" y="14"/>
                    </a:lnTo>
                    <a:lnTo>
                      <a:pt x="14" y="11"/>
                    </a:lnTo>
                    <a:lnTo>
                      <a:pt x="17" y="6"/>
                    </a:lnTo>
                    <a:lnTo>
                      <a:pt x="20" y="3"/>
                    </a:lnTo>
                    <a:lnTo>
                      <a:pt x="23" y="0"/>
                    </a:lnTo>
                    <a:lnTo>
                      <a:pt x="30" y="2"/>
                    </a:lnTo>
                    <a:lnTo>
                      <a:pt x="35" y="3"/>
                    </a:lnTo>
                    <a:lnTo>
                      <a:pt x="41" y="6"/>
                    </a:lnTo>
                    <a:lnTo>
                      <a:pt x="47" y="8"/>
                    </a:lnTo>
                    <a:close/>
                  </a:path>
                </a:pathLst>
              </a:custGeom>
              <a:solidFill>
                <a:srgbClr val="AFBCED"/>
              </a:solidFill>
              <a:ln w="9525">
                <a:noFill/>
                <a:round/>
                <a:headEnd/>
                <a:tailEnd/>
              </a:ln>
            </p:spPr>
            <p:txBody>
              <a:bodyPr/>
              <a:lstStyle/>
              <a:p>
                <a:endParaRPr lang="en-US" sz="1725"/>
              </a:p>
            </p:txBody>
          </p:sp>
          <p:sp>
            <p:nvSpPr>
              <p:cNvPr id="5440" name="Freeform 748"/>
              <p:cNvSpPr>
                <a:spLocks/>
              </p:cNvSpPr>
              <p:nvPr/>
            </p:nvSpPr>
            <p:spPr bwMode="auto">
              <a:xfrm>
                <a:off x="1763" y="2772"/>
                <a:ext cx="31" cy="65"/>
              </a:xfrm>
              <a:custGeom>
                <a:avLst/>
                <a:gdLst>
                  <a:gd name="T0" fmla="*/ 0 w 19"/>
                  <a:gd name="T1" fmla="*/ 23 h 40"/>
                  <a:gd name="T2" fmla="*/ 2 w 19"/>
                  <a:gd name="T3" fmla="*/ 34 h 40"/>
                  <a:gd name="T4" fmla="*/ 2 w 19"/>
                  <a:gd name="T5" fmla="*/ 44 h 40"/>
                  <a:gd name="T6" fmla="*/ 2 w 19"/>
                  <a:gd name="T7" fmla="*/ 54 h 40"/>
                  <a:gd name="T8" fmla="*/ 2 w 19"/>
                  <a:gd name="T9" fmla="*/ 65 h 40"/>
                  <a:gd name="T10" fmla="*/ 10 w 19"/>
                  <a:gd name="T11" fmla="*/ 54 h 40"/>
                  <a:gd name="T12" fmla="*/ 18 w 19"/>
                  <a:gd name="T13" fmla="*/ 47 h 40"/>
                  <a:gd name="T14" fmla="*/ 23 w 19"/>
                  <a:gd name="T15" fmla="*/ 39 h 40"/>
                  <a:gd name="T16" fmla="*/ 31 w 19"/>
                  <a:gd name="T17" fmla="*/ 29 h 40"/>
                  <a:gd name="T18" fmla="*/ 28 w 19"/>
                  <a:gd name="T19" fmla="*/ 23 h 40"/>
                  <a:gd name="T20" fmla="*/ 24 w 19"/>
                  <a:gd name="T21" fmla="*/ 16 h 40"/>
                  <a:gd name="T22" fmla="*/ 23 w 19"/>
                  <a:gd name="T23" fmla="*/ 8 h 40"/>
                  <a:gd name="T24" fmla="*/ 20 w 19"/>
                  <a:gd name="T25" fmla="*/ 0 h 40"/>
                  <a:gd name="T26" fmla="*/ 15 w 19"/>
                  <a:gd name="T27" fmla="*/ 5 h 40"/>
                  <a:gd name="T28" fmla="*/ 10 w 19"/>
                  <a:gd name="T29" fmla="*/ 10 h 40"/>
                  <a:gd name="T30" fmla="*/ 5 w 19"/>
                  <a:gd name="T31" fmla="*/ 18 h 40"/>
                  <a:gd name="T32" fmla="*/ 0 w 19"/>
                  <a:gd name="T33" fmla="*/ 2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40"/>
                  <a:gd name="T53" fmla="*/ 19 w 1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40">
                    <a:moveTo>
                      <a:pt x="0" y="14"/>
                    </a:moveTo>
                    <a:lnTo>
                      <a:pt x="1" y="21"/>
                    </a:lnTo>
                    <a:lnTo>
                      <a:pt x="1" y="27"/>
                    </a:lnTo>
                    <a:lnTo>
                      <a:pt x="1" y="33"/>
                    </a:lnTo>
                    <a:lnTo>
                      <a:pt x="1" y="40"/>
                    </a:lnTo>
                    <a:lnTo>
                      <a:pt x="6" y="33"/>
                    </a:lnTo>
                    <a:lnTo>
                      <a:pt x="11" y="29"/>
                    </a:lnTo>
                    <a:lnTo>
                      <a:pt x="14" y="24"/>
                    </a:lnTo>
                    <a:lnTo>
                      <a:pt x="19" y="18"/>
                    </a:lnTo>
                    <a:lnTo>
                      <a:pt x="17" y="14"/>
                    </a:lnTo>
                    <a:lnTo>
                      <a:pt x="15" y="10"/>
                    </a:lnTo>
                    <a:lnTo>
                      <a:pt x="14" y="5"/>
                    </a:lnTo>
                    <a:lnTo>
                      <a:pt x="12" y="0"/>
                    </a:lnTo>
                    <a:lnTo>
                      <a:pt x="9"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441" name="Freeform 749"/>
              <p:cNvSpPr>
                <a:spLocks/>
              </p:cNvSpPr>
              <p:nvPr/>
            </p:nvSpPr>
            <p:spPr bwMode="auto">
              <a:xfrm>
                <a:off x="1724" y="2757"/>
                <a:ext cx="59" cy="41"/>
              </a:xfrm>
              <a:custGeom>
                <a:avLst/>
                <a:gdLst>
                  <a:gd name="T0" fmla="*/ 59 w 36"/>
                  <a:gd name="T1" fmla="*/ 15 h 25"/>
                  <a:gd name="T2" fmla="*/ 54 w 36"/>
                  <a:gd name="T3" fmla="*/ 20 h 25"/>
                  <a:gd name="T4" fmla="*/ 49 w 36"/>
                  <a:gd name="T5" fmla="*/ 28 h 25"/>
                  <a:gd name="T6" fmla="*/ 44 w 36"/>
                  <a:gd name="T7" fmla="*/ 36 h 25"/>
                  <a:gd name="T8" fmla="*/ 39 w 36"/>
                  <a:gd name="T9" fmla="*/ 41 h 25"/>
                  <a:gd name="T10" fmla="*/ 28 w 36"/>
                  <a:gd name="T11" fmla="*/ 36 h 25"/>
                  <a:gd name="T12" fmla="*/ 20 w 36"/>
                  <a:gd name="T13" fmla="*/ 33 h 25"/>
                  <a:gd name="T14" fmla="*/ 10 w 36"/>
                  <a:gd name="T15" fmla="*/ 28 h 25"/>
                  <a:gd name="T16" fmla="*/ 0 w 36"/>
                  <a:gd name="T17" fmla="*/ 25 h 25"/>
                  <a:gd name="T18" fmla="*/ 5 w 36"/>
                  <a:gd name="T19" fmla="*/ 20 h 25"/>
                  <a:gd name="T20" fmla="*/ 10 w 36"/>
                  <a:gd name="T21" fmla="*/ 11 h 25"/>
                  <a:gd name="T22" fmla="*/ 15 w 36"/>
                  <a:gd name="T23" fmla="*/ 5 h 25"/>
                  <a:gd name="T24" fmla="*/ 20 w 36"/>
                  <a:gd name="T25" fmla="*/ 0 h 25"/>
                  <a:gd name="T26" fmla="*/ 31 w 36"/>
                  <a:gd name="T27" fmla="*/ 2 h 25"/>
                  <a:gd name="T28" fmla="*/ 39 w 36"/>
                  <a:gd name="T29" fmla="*/ 7 h 25"/>
                  <a:gd name="T30" fmla="*/ 49 w 36"/>
                  <a:gd name="T31" fmla="*/ 10 h 25"/>
                  <a:gd name="T32" fmla="*/ 59 w 36"/>
                  <a:gd name="T33" fmla="*/ 1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5"/>
                  <a:gd name="T53" fmla="*/ 36 w 36"/>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5">
                    <a:moveTo>
                      <a:pt x="36" y="9"/>
                    </a:moveTo>
                    <a:lnTo>
                      <a:pt x="33" y="12"/>
                    </a:lnTo>
                    <a:lnTo>
                      <a:pt x="30" y="17"/>
                    </a:lnTo>
                    <a:lnTo>
                      <a:pt x="27" y="22"/>
                    </a:lnTo>
                    <a:lnTo>
                      <a:pt x="24" y="25"/>
                    </a:lnTo>
                    <a:lnTo>
                      <a:pt x="17" y="22"/>
                    </a:lnTo>
                    <a:lnTo>
                      <a:pt x="12" y="20"/>
                    </a:lnTo>
                    <a:lnTo>
                      <a:pt x="6" y="17"/>
                    </a:lnTo>
                    <a:lnTo>
                      <a:pt x="0" y="15"/>
                    </a:lnTo>
                    <a:lnTo>
                      <a:pt x="3" y="12"/>
                    </a:lnTo>
                    <a:lnTo>
                      <a:pt x="6" y="7"/>
                    </a:lnTo>
                    <a:lnTo>
                      <a:pt x="9" y="3"/>
                    </a:lnTo>
                    <a:lnTo>
                      <a:pt x="12" y="0"/>
                    </a:lnTo>
                    <a:lnTo>
                      <a:pt x="19" y="1"/>
                    </a:lnTo>
                    <a:lnTo>
                      <a:pt x="24" y="4"/>
                    </a:lnTo>
                    <a:lnTo>
                      <a:pt x="30" y="6"/>
                    </a:lnTo>
                    <a:lnTo>
                      <a:pt x="36" y="9"/>
                    </a:lnTo>
                    <a:close/>
                  </a:path>
                </a:pathLst>
              </a:custGeom>
              <a:solidFill>
                <a:srgbClr val="D1D8F4"/>
              </a:solidFill>
              <a:ln w="9525">
                <a:noFill/>
                <a:round/>
                <a:headEnd/>
                <a:tailEnd/>
              </a:ln>
            </p:spPr>
            <p:txBody>
              <a:bodyPr/>
              <a:lstStyle/>
              <a:p>
                <a:endParaRPr lang="en-US" sz="1725"/>
              </a:p>
            </p:txBody>
          </p:sp>
          <p:sp>
            <p:nvSpPr>
              <p:cNvPr id="5442" name="Freeform 750"/>
              <p:cNvSpPr>
                <a:spLocks/>
              </p:cNvSpPr>
              <p:nvPr/>
            </p:nvSpPr>
            <p:spPr bwMode="auto">
              <a:xfrm>
                <a:off x="1516" y="2749"/>
                <a:ext cx="103" cy="93"/>
              </a:xfrm>
              <a:custGeom>
                <a:avLst/>
                <a:gdLst>
                  <a:gd name="T0" fmla="*/ 88 w 63"/>
                  <a:gd name="T1" fmla="*/ 18 h 57"/>
                  <a:gd name="T2" fmla="*/ 103 w 63"/>
                  <a:gd name="T3" fmla="*/ 52 h 57"/>
                  <a:gd name="T4" fmla="*/ 69 w 63"/>
                  <a:gd name="T5" fmla="*/ 93 h 57"/>
                  <a:gd name="T6" fmla="*/ 0 w 63"/>
                  <a:gd name="T7" fmla="*/ 67 h 57"/>
                  <a:gd name="T8" fmla="*/ 20 w 63"/>
                  <a:gd name="T9" fmla="*/ 28 h 57"/>
                  <a:gd name="T10" fmla="*/ 41 w 63"/>
                  <a:gd name="T11" fmla="*/ 0 h 57"/>
                  <a:gd name="T12" fmla="*/ 88 w 63"/>
                  <a:gd name="T13" fmla="*/ 18 h 57"/>
                  <a:gd name="T14" fmla="*/ 0 60000 65536"/>
                  <a:gd name="T15" fmla="*/ 0 60000 65536"/>
                  <a:gd name="T16" fmla="*/ 0 60000 65536"/>
                  <a:gd name="T17" fmla="*/ 0 60000 65536"/>
                  <a:gd name="T18" fmla="*/ 0 60000 65536"/>
                  <a:gd name="T19" fmla="*/ 0 60000 65536"/>
                  <a:gd name="T20" fmla="*/ 0 60000 65536"/>
                  <a:gd name="T21" fmla="*/ 0 w 63"/>
                  <a:gd name="T22" fmla="*/ 0 h 57"/>
                  <a:gd name="T23" fmla="*/ 63 w 63"/>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57">
                    <a:moveTo>
                      <a:pt x="54" y="11"/>
                    </a:moveTo>
                    <a:lnTo>
                      <a:pt x="63" y="32"/>
                    </a:lnTo>
                    <a:lnTo>
                      <a:pt x="42" y="57"/>
                    </a:lnTo>
                    <a:lnTo>
                      <a:pt x="0" y="41"/>
                    </a:lnTo>
                    <a:lnTo>
                      <a:pt x="12" y="17"/>
                    </a:lnTo>
                    <a:lnTo>
                      <a:pt x="25" y="0"/>
                    </a:lnTo>
                    <a:lnTo>
                      <a:pt x="54" y="11"/>
                    </a:lnTo>
                    <a:close/>
                  </a:path>
                </a:pathLst>
              </a:custGeom>
              <a:solidFill>
                <a:srgbClr val="000000"/>
              </a:solidFill>
              <a:ln w="9525">
                <a:noFill/>
                <a:round/>
                <a:headEnd/>
                <a:tailEnd/>
              </a:ln>
            </p:spPr>
            <p:txBody>
              <a:bodyPr/>
              <a:lstStyle/>
              <a:p>
                <a:endParaRPr lang="en-US" sz="1725"/>
              </a:p>
            </p:txBody>
          </p:sp>
          <p:sp>
            <p:nvSpPr>
              <p:cNvPr id="5443" name="Freeform 751"/>
              <p:cNvSpPr>
                <a:spLocks/>
              </p:cNvSpPr>
              <p:nvPr/>
            </p:nvSpPr>
            <p:spPr bwMode="auto">
              <a:xfrm>
                <a:off x="1523" y="2757"/>
                <a:ext cx="88" cy="77"/>
              </a:xfrm>
              <a:custGeom>
                <a:avLst/>
                <a:gdLst>
                  <a:gd name="T0" fmla="*/ 78 w 54"/>
                  <a:gd name="T1" fmla="*/ 15 h 47"/>
                  <a:gd name="T2" fmla="*/ 88 w 54"/>
                  <a:gd name="T3" fmla="*/ 44 h 47"/>
                  <a:gd name="T4" fmla="*/ 60 w 54"/>
                  <a:gd name="T5" fmla="*/ 77 h 47"/>
                  <a:gd name="T6" fmla="*/ 0 w 54"/>
                  <a:gd name="T7" fmla="*/ 56 h 47"/>
                  <a:gd name="T8" fmla="*/ 18 w 54"/>
                  <a:gd name="T9" fmla="*/ 23 h 47"/>
                  <a:gd name="T10" fmla="*/ 39 w 54"/>
                  <a:gd name="T11" fmla="*/ 0 h 47"/>
                  <a:gd name="T12" fmla="*/ 78 w 54"/>
                  <a:gd name="T13" fmla="*/ 15 h 47"/>
                  <a:gd name="T14" fmla="*/ 0 60000 65536"/>
                  <a:gd name="T15" fmla="*/ 0 60000 65536"/>
                  <a:gd name="T16" fmla="*/ 0 60000 65536"/>
                  <a:gd name="T17" fmla="*/ 0 60000 65536"/>
                  <a:gd name="T18" fmla="*/ 0 60000 65536"/>
                  <a:gd name="T19" fmla="*/ 0 60000 65536"/>
                  <a:gd name="T20" fmla="*/ 0 60000 65536"/>
                  <a:gd name="T21" fmla="*/ 0 w 54"/>
                  <a:gd name="T22" fmla="*/ 0 h 47"/>
                  <a:gd name="T23" fmla="*/ 54 w 54"/>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7">
                    <a:moveTo>
                      <a:pt x="48" y="9"/>
                    </a:moveTo>
                    <a:lnTo>
                      <a:pt x="54" y="27"/>
                    </a:lnTo>
                    <a:lnTo>
                      <a:pt x="37" y="47"/>
                    </a:lnTo>
                    <a:lnTo>
                      <a:pt x="0" y="34"/>
                    </a:lnTo>
                    <a:lnTo>
                      <a:pt x="11" y="14"/>
                    </a:lnTo>
                    <a:lnTo>
                      <a:pt x="24" y="0"/>
                    </a:lnTo>
                    <a:lnTo>
                      <a:pt x="48" y="9"/>
                    </a:lnTo>
                    <a:close/>
                  </a:path>
                </a:pathLst>
              </a:custGeom>
              <a:solidFill>
                <a:srgbClr val="AFBCED"/>
              </a:solidFill>
              <a:ln w="9525">
                <a:noFill/>
                <a:round/>
                <a:headEnd/>
                <a:tailEnd/>
              </a:ln>
            </p:spPr>
            <p:txBody>
              <a:bodyPr/>
              <a:lstStyle/>
              <a:p>
                <a:endParaRPr lang="en-US" sz="1725"/>
              </a:p>
            </p:txBody>
          </p:sp>
          <p:sp>
            <p:nvSpPr>
              <p:cNvPr id="5444" name="Freeform 752"/>
              <p:cNvSpPr>
                <a:spLocks/>
              </p:cNvSpPr>
              <p:nvPr/>
            </p:nvSpPr>
            <p:spPr bwMode="auto">
              <a:xfrm>
                <a:off x="1580" y="2772"/>
                <a:ext cx="31" cy="62"/>
              </a:xfrm>
              <a:custGeom>
                <a:avLst/>
                <a:gdLst>
                  <a:gd name="T0" fmla="*/ 0 w 19"/>
                  <a:gd name="T1" fmla="*/ 23 h 38"/>
                  <a:gd name="T2" fmla="*/ 3 w 19"/>
                  <a:gd name="T3" fmla="*/ 62 h 38"/>
                  <a:gd name="T4" fmla="*/ 31 w 19"/>
                  <a:gd name="T5" fmla="*/ 29 h 38"/>
                  <a:gd name="T6" fmla="*/ 21 w 19"/>
                  <a:gd name="T7" fmla="*/ 0 h 38"/>
                  <a:gd name="T8" fmla="*/ 0 w 19"/>
                  <a:gd name="T9" fmla="*/ 23 h 38"/>
                  <a:gd name="T10" fmla="*/ 0 60000 65536"/>
                  <a:gd name="T11" fmla="*/ 0 60000 65536"/>
                  <a:gd name="T12" fmla="*/ 0 60000 65536"/>
                  <a:gd name="T13" fmla="*/ 0 60000 65536"/>
                  <a:gd name="T14" fmla="*/ 0 60000 65536"/>
                  <a:gd name="T15" fmla="*/ 0 w 19"/>
                  <a:gd name="T16" fmla="*/ 0 h 38"/>
                  <a:gd name="T17" fmla="*/ 19 w 19"/>
                  <a:gd name="T18" fmla="*/ 38 h 38"/>
                </a:gdLst>
                <a:ahLst/>
                <a:cxnLst>
                  <a:cxn ang="T10">
                    <a:pos x="T0" y="T1"/>
                  </a:cxn>
                  <a:cxn ang="T11">
                    <a:pos x="T2" y="T3"/>
                  </a:cxn>
                  <a:cxn ang="T12">
                    <a:pos x="T4" y="T5"/>
                  </a:cxn>
                  <a:cxn ang="T13">
                    <a:pos x="T6" y="T7"/>
                  </a:cxn>
                  <a:cxn ang="T14">
                    <a:pos x="T8" y="T9"/>
                  </a:cxn>
                </a:cxnLst>
                <a:rect l="T15" t="T16" r="T17" b="T18"/>
                <a:pathLst>
                  <a:path w="19" h="38">
                    <a:moveTo>
                      <a:pt x="0" y="14"/>
                    </a:moveTo>
                    <a:lnTo>
                      <a:pt x="2" y="38"/>
                    </a:lnTo>
                    <a:lnTo>
                      <a:pt x="19" y="18"/>
                    </a:lnTo>
                    <a:lnTo>
                      <a:pt x="13" y="0"/>
                    </a:lnTo>
                    <a:lnTo>
                      <a:pt x="0" y="14"/>
                    </a:lnTo>
                    <a:close/>
                  </a:path>
                </a:pathLst>
              </a:custGeom>
              <a:solidFill>
                <a:srgbClr val="7AAAEA"/>
              </a:solidFill>
              <a:ln w="9525">
                <a:noFill/>
                <a:round/>
                <a:headEnd/>
                <a:tailEnd/>
              </a:ln>
            </p:spPr>
            <p:txBody>
              <a:bodyPr/>
              <a:lstStyle/>
              <a:p>
                <a:endParaRPr lang="en-US" sz="1725"/>
              </a:p>
            </p:txBody>
          </p:sp>
          <p:sp>
            <p:nvSpPr>
              <p:cNvPr id="5445" name="Freeform 753"/>
              <p:cNvSpPr>
                <a:spLocks/>
              </p:cNvSpPr>
              <p:nvPr/>
            </p:nvSpPr>
            <p:spPr bwMode="auto">
              <a:xfrm>
                <a:off x="1541" y="2757"/>
                <a:ext cx="60" cy="37"/>
              </a:xfrm>
              <a:custGeom>
                <a:avLst/>
                <a:gdLst>
                  <a:gd name="T0" fmla="*/ 60 w 37"/>
                  <a:gd name="T1" fmla="*/ 14 h 23"/>
                  <a:gd name="T2" fmla="*/ 42 w 37"/>
                  <a:gd name="T3" fmla="*/ 37 h 23"/>
                  <a:gd name="T4" fmla="*/ 0 w 37"/>
                  <a:gd name="T5" fmla="*/ 23 h 23"/>
                  <a:gd name="T6" fmla="*/ 21 w 37"/>
                  <a:gd name="T7" fmla="*/ 0 h 23"/>
                  <a:gd name="T8" fmla="*/ 60 w 37"/>
                  <a:gd name="T9" fmla="*/ 14 h 23"/>
                  <a:gd name="T10" fmla="*/ 0 60000 65536"/>
                  <a:gd name="T11" fmla="*/ 0 60000 65536"/>
                  <a:gd name="T12" fmla="*/ 0 60000 65536"/>
                  <a:gd name="T13" fmla="*/ 0 60000 65536"/>
                  <a:gd name="T14" fmla="*/ 0 60000 65536"/>
                  <a:gd name="T15" fmla="*/ 0 w 37"/>
                  <a:gd name="T16" fmla="*/ 0 h 23"/>
                  <a:gd name="T17" fmla="*/ 37 w 37"/>
                  <a:gd name="T18" fmla="*/ 23 h 23"/>
                </a:gdLst>
                <a:ahLst/>
                <a:cxnLst>
                  <a:cxn ang="T10">
                    <a:pos x="T0" y="T1"/>
                  </a:cxn>
                  <a:cxn ang="T11">
                    <a:pos x="T2" y="T3"/>
                  </a:cxn>
                  <a:cxn ang="T12">
                    <a:pos x="T4" y="T5"/>
                  </a:cxn>
                  <a:cxn ang="T13">
                    <a:pos x="T6" y="T7"/>
                  </a:cxn>
                  <a:cxn ang="T14">
                    <a:pos x="T8" y="T9"/>
                  </a:cxn>
                </a:cxnLst>
                <a:rect l="T15" t="T16" r="T17" b="T18"/>
                <a:pathLst>
                  <a:path w="37" h="23">
                    <a:moveTo>
                      <a:pt x="37" y="9"/>
                    </a:moveTo>
                    <a:lnTo>
                      <a:pt x="26" y="23"/>
                    </a:lnTo>
                    <a:lnTo>
                      <a:pt x="0" y="14"/>
                    </a:lnTo>
                    <a:lnTo>
                      <a:pt x="13" y="0"/>
                    </a:lnTo>
                    <a:lnTo>
                      <a:pt x="37" y="9"/>
                    </a:lnTo>
                    <a:close/>
                  </a:path>
                </a:pathLst>
              </a:custGeom>
              <a:solidFill>
                <a:srgbClr val="D1D8F4"/>
              </a:solidFill>
              <a:ln w="9525">
                <a:noFill/>
                <a:round/>
                <a:headEnd/>
                <a:tailEnd/>
              </a:ln>
            </p:spPr>
            <p:txBody>
              <a:bodyPr/>
              <a:lstStyle/>
              <a:p>
                <a:endParaRPr lang="en-US" sz="1725"/>
              </a:p>
            </p:txBody>
          </p:sp>
          <p:sp>
            <p:nvSpPr>
              <p:cNvPr id="5446" name="Freeform 754"/>
              <p:cNvSpPr>
                <a:spLocks/>
              </p:cNvSpPr>
              <p:nvPr/>
            </p:nvSpPr>
            <p:spPr bwMode="auto">
              <a:xfrm>
                <a:off x="1583" y="2772"/>
                <a:ext cx="103" cy="93"/>
              </a:xfrm>
              <a:custGeom>
                <a:avLst/>
                <a:gdLst>
                  <a:gd name="T0" fmla="*/ 88 w 63"/>
                  <a:gd name="T1" fmla="*/ 18 h 57"/>
                  <a:gd name="T2" fmla="*/ 93 w 63"/>
                  <a:gd name="T3" fmla="*/ 26 h 57"/>
                  <a:gd name="T4" fmla="*/ 96 w 63"/>
                  <a:gd name="T5" fmla="*/ 34 h 57"/>
                  <a:gd name="T6" fmla="*/ 101 w 63"/>
                  <a:gd name="T7" fmla="*/ 44 h 57"/>
                  <a:gd name="T8" fmla="*/ 103 w 63"/>
                  <a:gd name="T9" fmla="*/ 52 h 57"/>
                  <a:gd name="T10" fmla="*/ 93 w 63"/>
                  <a:gd name="T11" fmla="*/ 62 h 57"/>
                  <a:gd name="T12" fmla="*/ 85 w 63"/>
                  <a:gd name="T13" fmla="*/ 73 h 57"/>
                  <a:gd name="T14" fmla="*/ 78 w 63"/>
                  <a:gd name="T15" fmla="*/ 83 h 57"/>
                  <a:gd name="T16" fmla="*/ 70 w 63"/>
                  <a:gd name="T17" fmla="*/ 93 h 57"/>
                  <a:gd name="T18" fmla="*/ 52 w 63"/>
                  <a:gd name="T19" fmla="*/ 88 h 57"/>
                  <a:gd name="T20" fmla="*/ 36 w 63"/>
                  <a:gd name="T21" fmla="*/ 80 h 57"/>
                  <a:gd name="T22" fmla="*/ 18 w 63"/>
                  <a:gd name="T23" fmla="*/ 73 h 57"/>
                  <a:gd name="T24" fmla="*/ 0 w 63"/>
                  <a:gd name="T25" fmla="*/ 67 h 57"/>
                  <a:gd name="T26" fmla="*/ 5 w 63"/>
                  <a:gd name="T27" fmla="*/ 57 h 57"/>
                  <a:gd name="T28" fmla="*/ 10 w 63"/>
                  <a:gd name="T29" fmla="*/ 47 h 57"/>
                  <a:gd name="T30" fmla="*/ 15 w 63"/>
                  <a:gd name="T31" fmla="*/ 39 h 57"/>
                  <a:gd name="T32" fmla="*/ 21 w 63"/>
                  <a:gd name="T33" fmla="*/ 29 h 57"/>
                  <a:gd name="T34" fmla="*/ 26 w 63"/>
                  <a:gd name="T35" fmla="*/ 21 h 57"/>
                  <a:gd name="T36" fmla="*/ 34 w 63"/>
                  <a:gd name="T37" fmla="*/ 13 h 57"/>
                  <a:gd name="T38" fmla="*/ 39 w 63"/>
                  <a:gd name="T39" fmla="*/ 8 h 57"/>
                  <a:gd name="T40" fmla="*/ 44 w 63"/>
                  <a:gd name="T41" fmla="*/ 0 h 57"/>
                  <a:gd name="T42" fmla="*/ 54 w 63"/>
                  <a:gd name="T43" fmla="*/ 5 h 57"/>
                  <a:gd name="T44" fmla="*/ 67 w 63"/>
                  <a:gd name="T45" fmla="*/ 8 h 57"/>
                  <a:gd name="T46" fmla="*/ 78 w 63"/>
                  <a:gd name="T47" fmla="*/ 13 h 57"/>
                  <a:gd name="T48" fmla="*/ 88 w 63"/>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57"/>
                  <a:gd name="T77" fmla="*/ 63 w 63"/>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57">
                    <a:moveTo>
                      <a:pt x="54" y="11"/>
                    </a:moveTo>
                    <a:lnTo>
                      <a:pt x="57" y="16"/>
                    </a:lnTo>
                    <a:lnTo>
                      <a:pt x="59" y="21"/>
                    </a:lnTo>
                    <a:lnTo>
                      <a:pt x="62" y="27"/>
                    </a:lnTo>
                    <a:lnTo>
                      <a:pt x="63" y="32"/>
                    </a:lnTo>
                    <a:lnTo>
                      <a:pt x="57" y="38"/>
                    </a:lnTo>
                    <a:lnTo>
                      <a:pt x="52" y="45"/>
                    </a:lnTo>
                    <a:lnTo>
                      <a:pt x="48" y="51"/>
                    </a:lnTo>
                    <a:lnTo>
                      <a:pt x="43" y="57"/>
                    </a:lnTo>
                    <a:lnTo>
                      <a:pt x="32" y="54"/>
                    </a:lnTo>
                    <a:lnTo>
                      <a:pt x="22" y="49"/>
                    </a:lnTo>
                    <a:lnTo>
                      <a:pt x="11" y="45"/>
                    </a:lnTo>
                    <a:lnTo>
                      <a:pt x="0" y="41"/>
                    </a:lnTo>
                    <a:lnTo>
                      <a:pt x="3" y="35"/>
                    </a:lnTo>
                    <a:lnTo>
                      <a:pt x="6" y="29"/>
                    </a:lnTo>
                    <a:lnTo>
                      <a:pt x="9" y="24"/>
                    </a:lnTo>
                    <a:lnTo>
                      <a:pt x="13" y="18"/>
                    </a:lnTo>
                    <a:lnTo>
                      <a:pt x="16" y="13"/>
                    </a:lnTo>
                    <a:lnTo>
                      <a:pt x="21" y="8"/>
                    </a:lnTo>
                    <a:lnTo>
                      <a:pt x="24" y="5"/>
                    </a:lnTo>
                    <a:lnTo>
                      <a:pt x="27" y="0"/>
                    </a:lnTo>
                    <a:lnTo>
                      <a:pt x="33" y="3"/>
                    </a:lnTo>
                    <a:lnTo>
                      <a:pt x="41" y="5"/>
                    </a:lnTo>
                    <a:lnTo>
                      <a:pt x="48" y="8"/>
                    </a:lnTo>
                    <a:lnTo>
                      <a:pt x="54" y="11"/>
                    </a:lnTo>
                    <a:close/>
                  </a:path>
                </a:pathLst>
              </a:custGeom>
              <a:solidFill>
                <a:srgbClr val="000000"/>
              </a:solidFill>
              <a:ln w="9525">
                <a:noFill/>
                <a:round/>
                <a:headEnd/>
                <a:tailEnd/>
              </a:ln>
            </p:spPr>
            <p:txBody>
              <a:bodyPr/>
              <a:lstStyle/>
              <a:p>
                <a:endParaRPr lang="en-US" sz="1725"/>
              </a:p>
            </p:txBody>
          </p:sp>
          <p:sp>
            <p:nvSpPr>
              <p:cNvPr id="5447" name="Freeform 755"/>
              <p:cNvSpPr>
                <a:spLocks/>
              </p:cNvSpPr>
              <p:nvPr/>
            </p:nvSpPr>
            <p:spPr bwMode="auto">
              <a:xfrm>
                <a:off x="1593" y="2780"/>
                <a:ext cx="87" cy="77"/>
              </a:xfrm>
              <a:custGeom>
                <a:avLst/>
                <a:gdLst>
                  <a:gd name="T0" fmla="*/ 76 w 53"/>
                  <a:gd name="T1" fmla="*/ 15 h 47"/>
                  <a:gd name="T2" fmla="*/ 79 w 53"/>
                  <a:gd name="T3" fmla="*/ 21 h 47"/>
                  <a:gd name="T4" fmla="*/ 82 w 53"/>
                  <a:gd name="T5" fmla="*/ 28 h 47"/>
                  <a:gd name="T6" fmla="*/ 84 w 53"/>
                  <a:gd name="T7" fmla="*/ 36 h 47"/>
                  <a:gd name="T8" fmla="*/ 87 w 53"/>
                  <a:gd name="T9" fmla="*/ 44 h 47"/>
                  <a:gd name="T10" fmla="*/ 79 w 53"/>
                  <a:gd name="T11" fmla="*/ 52 h 47"/>
                  <a:gd name="T12" fmla="*/ 74 w 53"/>
                  <a:gd name="T13" fmla="*/ 59 h 47"/>
                  <a:gd name="T14" fmla="*/ 66 w 53"/>
                  <a:gd name="T15" fmla="*/ 70 h 47"/>
                  <a:gd name="T16" fmla="*/ 57 w 53"/>
                  <a:gd name="T17" fmla="*/ 77 h 47"/>
                  <a:gd name="T18" fmla="*/ 44 w 53"/>
                  <a:gd name="T19" fmla="*/ 72 h 47"/>
                  <a:gd name="T20" fmla="*/ 30 w 53"/>
                  <a:gd name="T21" fmla="*/ 67 h 47"/>
                  <a:gd name="T22" fmla="*/ 13 w 53"/>
                  <a:gd name="T23" fmla="*/ 62 h 47"/>
                  <a:gd name="T24" fmla="*/ 0 w 53"/>
                  <a:gd name="T25" fmla="*/ 57 h 47"/>
                  <a:gd name="T26" fmla="*/ 5 w 53"/>
                  <a:gd name="T27" fmla="*/ 49 h 47"/>
                  <a:gd name="T28" fmla="*/ 8 w 53"/>
                  <a:gd name="T29" fmla="*/ 41 h 47"/>
                  <a:gd name="T30" fmla="*/ 13 w 53"/>
                  <a:gd name="T31" fmla="*/ 33 h 47"/>
                  <a:gd name="T32" fmla="*/ 16 w 53"/>
                  <a:gd name="T33" fmla="*/ 23 h 47"/>
                  <a:gd name="T34" fmla="*/ 21 w 53"/>
                  <a:gd name="T35" fmla="*/ 18 h 47"/>
                  <a:gd name="T36" fmla="*/ 26 w 53"/>
                  <a:gd name="T37" fmla="*/ 10 h 47"/>
                  <a:gd name="T38" fmla="*/ 31 w 53"/>
                  <a:gd name="T39" fmla="*/ 5 h 47"/>
                  <a:gd name="T40" fmla="*/ 38 w 53"/>
                  <a:gd name="T41" fmla="*/ 0 h 47"/>
                  <a:gd name="T42" fmla="*/ 48 w 53"/>
                  <a:gd name="T43" fmla="*/ 2 h 47"/>
                  <a:gd name="T44" fmla="*/ 57 w 53"/>
                  <a:gd name="T45" fmla="*/ 8 h 47"/>
                  <a:gd name="T46" fmla="*/ 66 w 53"/>
                  <a:gd name="T47" fmla="*/ 10 h 47"/>
                  <a:gd name="T48" fmla="*/ 76 w 53"/>
                  <a:gd name="T49" fmla="*/ 15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47"/>
                  <a:gd name="T77" fmla="*/ 53 w 53"/>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47">
                    <a:moveTo>
                      <a:pt x="46" y="9"/>
                    </a:moveTo>
                    <a:lnTo>
                      <a:pt x="48" y="13"/>
                    </a:lnTo>
                    <a:lnTo>
                      <a:pt x="50" y="17"/>
                    </a:lnTo>
                    <a:lnTo>
                      <a:pt x="51" y="22"/>
                    </a:lnTo>
                    <a:lnTo>
                      <a:pt x="53" y="27"/>
                    </a:lnTo>
                    <a:lnTo>
                      <a:pt x="48" y="32"/>
                    </a:lnTo>
                    <a:lnTo>
                      <a:pt x="45" y="36"/>
                    </a:lnTo>
                    <a:lnTo>
                      <a:pt x="40" y="43"/>
                    </a:lnTo>
                    <a:lnTo>
                      <a:pt x="35" y="47"/>
                    </a:lnTo>
                    <a:lnTo>
                      <a:pt x="27" y="44"/>
                    </a:lnTo>
                    <a:lnTo>
                      <a:pt x="18" y="41"/>
                    </a:lnTo>
                    <a:lnTo>
                      <a:pt x="8" y="38"/>
                    </a:lnTo>
                    <a:lnTo>
                      <a:pt x="0" y="35"/>
                    </a:lnTo>
                    <a:lnTo>
                      <a:pt x="3" y="30"/>
                    </a:lnTo>
                    <a:lnTo>
                      <a:pt x="5" y="25"/>
                    </a:lnTo>
                    <a:lnTo>
                      <a:pt x="8" y="20"/>
                    </a:lnTo>
                    <a:lnTo>
                      <a:pt x="10" y="14"/>
                    </a:lnTo>
                    <a:lnTo>
                      <a:pt x="13" y="11"/>
                    </a:lnTo>
                    <a:lnTo>
                      <a:pt x="16" y="6"/>
                    </a:lnTo>
                    <a:lnTo>
                      <a:pt x="19" y="3"/>
                    </a:lnTo>
                    <a:lnTo>
                      <a:pt x="23" y="0"/>
                    </a:lnTo>
                    <a:lnTo>
                      <a:pt x="29" y="1"/>
                    </a:lnTo>
                    <a:lnTo>
                      <a:pt x="35" y="5"/>
                    </a:lnTo>
                    <a:lnTo>
                      <a:pt x="40" y="6"/>
                    </a:lnTo>
                    <a:lnTo>
                      <a:pt x="46" y="9"/>
                    </a:lnTo>
                    <a:close/>
                  </a:path>
                </a:pathLst>
              </a:custGeom>
              <a:solidFill>
                <a:srgbClr val="AFBCED"/>
              </a:solidFill>
              <a:ln w="9525">
                <a:noFill/>
                <a:round/>
                <a:headEnd/>
                <a:tailEnd/>
              </a:ln>
            </p:spPr>
            <p:txBody>
              <a:bodyPr/>
              <a:lstStyle/>
              <a:p>
                <a:endParaRPr lang="en-US" sz="1725"/>
              </a:p>
            </p:txBody>
          </p:sp>
          <p:sp>
            <p:nvSpPr>
              <p:cNvPr id="5448" name="Freeform 756"/>
              <p:cNvSpPr>
                <a:spLocks/>
              </p:cNvSpPr>
              <p:nvPr/>
            </p:nvSpPr>
            <p:spPr bwMode="auto">
              <a:xfrm>
                <a:off x="1648" y="2794"/>
                <a:ext cx="32" cy="63"/>
              </a:xfrm>
              <a:custGeom>
                <a:avLst/>
                <a:gdLst>
                  <a:gd name="T0" fmla="*/ 0 w 19"/>
                  <a:gd name="T1" fmla="*/ 25 h 38"/>
                  <a:gd name="T2" fmla="*/ 2 w 19"/>
                  <a:gd name="T3" fmla="*/ 35 h 38"/>
                  <a:gd name="T4" fmla="*/ 2 w 19"/>
                  <a:gd name="T5" fmla="*/ 43 h 38"/>
                  <a:gd name="T6" fmla="*/ 2 w 19"/>
                  <a:gd name="T7" fmla="*/ 53 h 38"/>
                  <a:gd name="T8" fmla="*/ 2 w 19"/>
                  <a:gd name="T9" fmla="*/ 63 h 38"/>
                  <a:gd name="T10" fmla="*/ 10 w 19"/>
                  <a:gd name="T11" fmla="*/ 56 h 38"/>
                  <a:gd name="T12" fmla="*/ 19 w 19"/>
                  <a:gd name="T13" fmla="*/ 45 h 38"/>
                  <a:gd name="T14" fmla="*/ 24 w 19"/>
                  <a:gd name="T15" fmla="*/ 38 h 38"/>
                  <a:gd name="T16" fmla="*/ 32 w 19"/>
                  <a:gd name="T17" fmla="*/ 30 h 38"/>
                  <a:gd name="T18" fmla="*/ 29 w 19"/>
                  <a:gd name="T19" fmla="*/ 22 h 38"/>
                  <a:gd name="T20" fmla="*/ 27 w 19"/>
                  <a:gd name="T21" fmla="*/ 13 h 38"/>
                  <a:gd name="T22" fmla="*/ 24 w 19"/>
                  <a:gd name="T23" fmla="*/ 7 h 38"/>
                  <a:gd name="T24" fmla="*/ 20 w 19"/>
                  <a:gd name="T25" fmla="*/ 0 h 38"/>
                  <a:gd name="T26" fmla="*/ 15 w 19"/>
                  <a:gd name="T27" fmla="*/ 7 h 38"/>
                  <a:gd name="T28" fmla="*/ 10 w 19"/>
                  <a:gd name="T29" fmla="*/ 12 h 38"/>
                  <a:gd name="T30" fmla="*/ 5 w 19"/>
                  <a:gd name="T31" fmla="*/ 18 h 38"/>
                  <a:gd name="T32" fmla="*/ 0 w 19"/>
                  <a:gd name="T33" fmla="*/ 25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8"/>
                  <a:gd name="T53" fmla="*/ 19 w 19"/>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8">
                    <a:moveTo>
                      <a:pt x="0" y="15"/>
                    </a:moveTo>
                    <a:lnTo>
                      <a:pt x="1" y="21"/>
                    </a:lnTo>
                    <a:lnTo>
                      <a:pt x="1" y="26"/>
                    </a:lnTo>
                    <a:lnTo>
                      <a:pt x="1" y="32"/>
                    </a:lnTo>
                    <a:lnTo>
                      <a:pt x="1" y="38"/>
                    </a:lnTo>
                    <a:lnTo>
                      <a:pt x="6" y="34"/>
                    </a:lnTo>
                    <a:lnTo>
                      <a:pt x="11" y="27"/>
                    </a:lnTo>
                    <a:lnTo>
                      <a:pt x="14" y="23"/>
                    </a:lnTo>
                    <a:lnTo>
                      <a:pt x="19" y="18"/>
                    </a:lnTo>
                    <a:lnTo>
                      <a:pt x="17" y="13"/>
                    </a:lnTo>
                    <a:lnTo>
                      <a:pt x="16" y="8"/>
                    </a:lnTo>
                    <a:lnTo>
                      <a:pt x="14" y="4"/>
                    </a:lnTo>
                    <a:lnTo>
                      <a:pt x="12" y="0"/>
                    </a:lnTo>
                    <a:lnTo>
                      <a:pt x="9" y="4"/>
                    </a:lnTo>
                    <a:lnTo>
                      <a:pt x="6" y="7"/>
                    </a:lnTo>
                    <a:lnTo>
                      <a:pt x="3" y="11"/>
                    </a:lnTo>
                    <a:lnTo>
                      <a:pt x="0" y="15"/>
                    </a:lnTo>
                    <a:close/>
                  </a:path>
                </a:pathLst>
              </a:custGeom>
              <a:solidFill>
                <a:srgbClr val="7AAAEA"/>
              </a:solidFill>
              <a:ln w="9525">
                <a:noFill/>
                <a:round/>
                <a:headEnd/>
                <a:tailEnd/>
              </a:ln>
            </p:spPr>
            <p:txBody>
              <a:bodyPr/>
              <a:lstStyle/>
              <a:p>
                <a:endParaRPr lang="en-US" sz="1725"/>
              </a:p>
            </p:txBody>
          </p:sp>
          <p:sp>
            <p:nvSpPr>
              <p:cNvPr id="5449" name="Freeform 757"/>
              <p:cNvSpPr>
                <a:spLocks/>
              </p:cNvSpPr>
              <p:nvPr/>
            </p:nvSpPr>
            <p:spPr bwMode="auto">
              <a:xfrm>
                <a:off x="1609" y="2780"/>
                <a:ext cx="59" cy="39"/>
              </a:xfrm>
              <a:custGeom>
                <a:avLst/>
                <a:gdLst>
                  <a:gd name="T0" fmla="*/ 59 w 36"/>
                  <a:gd name="T1" fmla="*/ 15 h 24"/>
                  <a:gd name="T2" fmla="*/ 54 w 36"/>
                  <a:gd name="T3" fmla="*/ 21 h 24"/>
                  <a:gd name="T4" fmla="*/ 49 w 36"/>
                  <a:gd name="T5" fmla="*/ 26 h 24"/>
                  <a:gd name="T6" fmla="*/ 46 w 36"/>
                  <a:gd name="T7" fmla="*/ 33 h 24"/>
                  <a:gd name="T8" fmla="*/ 41 w 36"/>
                  <a:gd name="T9" fmla="*/ 39 h 24"/>
                  <a:gd name="T10" fmla="*/ 31 w 36"/>
                  <a:gd name="T11" fmla="*/ 36 h 24"/>
                  <a:gd name="T12" fmla="*/ 21 w 36"/>
                  <a:gd name="T13" fmla="*/ 31 h 24"/>
                  <a:gd name="T14" fmla="*/ 10 w 36"/>
                  <a:gd name="T15" fmla="*/ 28 h 24"/>
                  <a:gd name="T16" fmla="*/ 0 w 36"/>
                  <a:gd name="T17" fmla="*/ 26 h 24"/>
                  <a:gd name="T18" fmla="*/ 5 w 36"/>
                  <a:gd name="T19" fmla="*/ 18 h 24"/>
                  <a:gd name="T20" fmla="*/ 10 w 36"/>
                  <a:gd name="T21" fmla="*/ 13 h 24"/>
                  <a:gd name="T22" fmla="*/ 15 w 36"/>
                  <a:gd name="T23" fmla="*/ 5 h 24"/>
                  <a:gd name="T24" fmla="*/ 21 w 36"/>
                  <a:gd name="T25" fmla="*/ 0 h 24"/>
                  <a:gd name="T26" fmla="*/ 31 w 36"/>
                  <a:gd name="T27" fmla="*/ 2 h 24"/>
                  <a:gd name="T28" fmla="*/ 41 w 36"/>
                  <a:gd name="T29" fmla="*/ 8 h 24"/>
                  <a:gd name="T30" fmla="*/ 49 w 36"/>
                  <a:gd name="T31" fmla="*/ 10 h 24"/>
                  <a:gd name="T32" fmla="*/ 59 w 36"/>
                  <a:gd name="T33" fmla="*/ 15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9"/>
                    </a:moveTo>
                    <a:lnTo>
                      <a:pt x="33" y="13"/>
                    </a:lnTo>
                    <a:lnTo>
                      <a:pt x="30" y="16"/>
                    </a:lnTo>
                    <a:lnTo>
                      <a:pt x="28" y="20"/>
                    </a:lnTo>
                    <a:lnTo>
                      <a:pt x="25" y="24"/>
                    </a:lnTo>
                    <a:lnTo>
                      <a:pt x="19" y="22"/>
                    </a:lnTo>
                    <a:lnTo>
                      <a:pt x="13" y="19"/>
                    </a:lnTo>
                    <a:lnTo>
                      <a:pt x="6" y="17"/>
                    </a:lnTo>
                    <a:lnTo>
                      <a:pt x="0" y="16"/>
                    </a:lnTo>
                    <a:lnTo>
                      <a:pt x="3" y="11"/>
                    </a:lnTo>
                    <a:lnTo>
                      <a:pt x="6" y="8"/>
                    </a:lnTo>
                    <a:lnTo>
                      <a:pt x="9" y="3"/>
                    </a:lnTo>
                    <a:lnTo>
                      <a:pt x="13" y="0"/>
                    </a:lnTo>
                    <a:lnTo>
                      <a:pt x="19" y="1"/>
                    </a:lnTo>
                    <a:lnTo>
                      <a:pt x="25" y="5"/>
                    </a:lnTo>
                    <a:lnTo>
                      <a:pt x="30" y="6"/>
                    </a:lnTo>
                    <a:lnTo>
                      <a:pt x="36" y="9"/>
                    </a:lnTo>
                    <a:close/>
                  </a:path>
                </a:pathLst>
              </a:custGeom>
              <a:solidFill>
                <a:srgbClr val="D1D8F4"/>
              </a:solidFill>
              <a:ln w="9525">
                <a:noFill/>
                <a:round/>
                <a:headEnd/>
                <a:tailEnd/>
              </a:ln>
            </p:spPr>
            <p:txBody>
              <a:bodyPr/>
              <a:lstStyle/>
              <a:p>
                <a:endParaRPr lang="en-US" sz="1725"/>
              </a:p>
            </p:txBody>
          </p:sp>
          <p:sp>
            <p:nvSpPr>
              <p:cNvPr id="5450" name="Freeform 758"/>
              <p:cNvSpPr>
                <a:spLocks/>
              </p:cNvSpPr>
              <p:nvPr/>
            </p:nvSpPr>
            <p:spPr bwMode="auto">
              <a:xfrm>
                <a:off x="1650" y="2794"/>
                <a:ext cx="105" cy="95"/>
              </a:xfrm>
              <a:custGeom>
                <a:avLst/>
                <a:gdLst>
                  <a:gd name="T0" fmla="*/ 89 w 64"/>
                  <a:gd name="T1" fmla="*/ 18 h 58"/>
                  <a:gd name="T2" fmla="*/ 94 w 64"/>
                  <a:gd name="T3" fmla="*/ 26 h 58"/>
                  <a:gd name="T4" fmla="*/ 97 w 64"/>
                  <a:gd name="T5" fmla="*/ 34 h 58"/>
                  <a:gd name="T6" fmla="*/ 102 w 64"/>
                  <a:gd name="T7" fmla="*/ 44 h 58"/>
                  <a:gd name="T8" fmla="*/ 105 w 64"/>
                  <a:gd name="T9" fmla="*/ 52 h 58"/>
                  <a:gd name="T10" fmla="*/ 97 w 64"/>
                  <a:gd name="T11" fmla="*/ 62 h 58"/>
                  <a:gd name="T12" fmla="*/ 89 w 64"/>
                  <a:gd name="T13" fmla="*/ 74 h 58"/>
                  <a:gd name="T14" fmla="*/ 79 w 64"/>
                  <a:gd name="T15" fmla="*/ 84 h 58"/>
                  <a:gd name="T16" fmla="*/ 71 w 64"/>
                  <a:gd name="T17" fmla="*/ 95 h 58"/>
                  <a:gd name="T18" fmla="*/ 53 w 64"/>
                  <a:gd name="T19" fmla="*/ 88 h 58"/>
                  <a:gd name="T20" fmla="*/ 36 w 64"/>
                  <a:gd name="T21" fmla="*/ 82 h 58"/>
                  <a:gd name="T22" fmla="*/ 18 w 64"/>
                  <a:gd name="T23" fmla="*/ 74 h 58"/>
                  <a:gd name="T24" fmla="*/ 0 w 64"/>
                  <a:gd name="T25" fmla="*/ 69 h 58"/>
                  <a:gd name="T26" fmla="*/ 5 w 64"/>
                  <a:gd name="T27" fmla="*/ 57 h 58"/>
                  <a:gd name="T28" fmla="*/ 11 w 64"/>
                  <a:gd name="T29" fmla="*/ 48 h 58"/>
                  <a:gd name="T30" fmla="*/ 16 w 64"/>
                  <a:gd name="T31" fmla="*/ 39 h 58"/>
                  <a:gd name="T32" fmla="*/ 21 w 64"/>
                  <a:gd name="T33" fmla="*/ 29 h 58"/>
                  <a:gd name="T34" fmla="*/ 26 w 64"/>
                  <a:gd name="T35" fmla="*/ 25 h 58"/>
                  <a:gd name="T36" fmla="*/ 34 w 64"/>
                  <a:gd name="T37" fmla="*/ 16 h 58"/>
                  <a:gd name="T38" fmla="*/ 39 w 64"/>
                  <a:gd name="T39" fmla="*/ 8 h 58"/>
                  <a:gd name="T40" fmla="*/ 44 w 64"/>
                  <a:gd name="T41" fmla="*/ 0 h 58"/>
                  <a:gd name="T42" fmla="*/ 56 w 64"/>
                  <a:gd name="T43" fmla="*/ 7 h 58"/>
                  <a:gd name="T44" fmla="*/ 69 w 64"/>
                  <a:gd name="T45" fmla="*/ 8 h 58"/>
                  <a:gd name="T46" fmla="*/ 79 w 64"/>
                  <a:gd name="T47" fmla="*/ 13 h 58"/>
                  <a:gd name="T48" fmla="*/ 89 w 64"/>
                  <a:gd name="T49" fmla="*/ 18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8"/>
                  <a:gd name="T77" fmla="*/ 64 w 64"/>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8">
                    <a:moveTo>
                      <a:pt x="54" y="11"/>
                    </a:moveTo>
                    <a:lnTo>
                      <a:pt x="57" y="16"/>
                    </a:lnTo>
                    <a:lnTo>
                      <a:pt x="59" y="21"/>
                    </a:lnTo>
                    <a:lnTo>
                      <a:pt x="62" y="27"/>
                    </a:lnTo>
                    <a:lnTo>
                      <a:pt x="64" y="32"/>
                    </a:lnTo>
                    <a:lnTo>
                      <a:pt x="59" y="38"/>
                    </a:lnTo>
                    <a:lnTo>
                      <a:pt x="54" y="45"/>
                    </a:lnTo>
                    <a:lnTo>
                      <a:pt x="48" y="51"/>
                    </a:lnTo>
                    <a:lnTo>
                      <a:pt x="43" y="58"/>
                    </a:lnTo>
                    <a:lnTo>
                      <a:pt x="32" y="54"/>
                    </a:lnTo>
                    <a:lnTo>
                      <a:pt x="22" y="50"/>
                    </a:lnTo>
                    <a:lnTo>
                      <a:pt x="11" y="45"/>
                    </a:lnTo>
                    <a:lnTo>
                      <a:pt x="0" y="42"/>
                    </a:lnTo>
                    <a:lnTo>
                      <a:pt x="3" y="35"/>
                    </a:lnTo>
                    <a:lnTo>
                      <a:pt x="7" y="29"/>
                    </a:lnTo>
                    <a:lnTo>
                      <a:pt x="10" y="24"/>
                    </a:lnTo>
                    <a:lnTo>
                      <a:pt x="13" y="18"/>
                    </a:lnTo>
                    <a:lnTo>
                      <a:pt x="16" y="15"/>
                    </a:lnTo>
                    <a:lnTo>
                      <a:pt x="21" y="10"/>
                    </a:lnTo>
                    <a:lnTo>
                      <a:pt x="24" y="5"/>
                    </a:lnTo>
                    <a:lnTo>
                      <a:pt x="27" y="0"/>
                    </a:lnTo>
                    <a:lnTo>
                      <a:pt x="34" y="4"/>
                    </a:lnTo>
                    <a:lnTo>
                      <a:pt x="42" y="5"/>
                    </a:lnTo>
                    <a:lnTo>
                      <a:pt x="48" y="8"/>
                    </a:lnTo>
                    <a:lnTo>
                      <a:pt x="54" y="11"/>
                    </a:lnTo>
                    <a:close/>
                  </a:path>
                </a:pathLst>
              </a:custGeom>
              <a:solidFill>
                <a:srgbClr val="000000"/>
              </a:solidFill>
              <a:ln w="9525">
                <a:noFill/>
                <a:round/>
                <a:headEnd/>
                <a:tailEnd/>
              </a:ln>
            </p:spPr>
            <p:txBody>
              <a:bodyPr/>
              <a:lstStyle/>
              <a:p>
                <a:endParaRPr lang="en-US" sz="1725"/>
              </a:p>
            </p:txBody>
          </p:sp>
          <p:sp>
            <p:nvSpPr>
              <p:cNvPr id="5451" name="Freeform 759"/>
              <p:cNvSpPr>
                <a:spLocks/>
              </p:cNvSpPr>
              <p:nvPr/>
            </p:nvSpPr>
            <p:spPr bwMode="auto">
              <a:xfrm>
                <a:off x="1662" y="2803"/>
                <a:ext cx="85" cy="78"/>
              </a:xfrm>
              <a:custGeom>
                <a:avLst/>
                <a:gdLst>
                  <a:gd name="T0" fmla="*/ 75 w 52"/>
                  <a:gd name="T1" fmla="*/ 16 h 48"/>
                  <a:gd name="T2" fmla="*/ 77 w 52"/>
                  <a:gd name="T3" fmla="*/ 23 h 48"/>
                  <a:gd name="T4" fmla="*/ 80 w 52"/>
                  <a:gd name="T5" fmla="*/ 29 h 48"/>
                  <a:gd name="T6" fmla="*/ 82 w 52"/>
                  <a:gd name="T7" fmla="*/ 36 h 48"/>
                  <a:gd name="T8" fmla="*/ 85 w 52"/>
                  <a:gd name="T9" fmla="*/ 44 h 48"/>
                  <a:gd name="T10" fmla="*/ 77 w 52"/>
                  <a:gd name="T11" fmla="*/ 54 h 48"/>
                  <a:gd name="T12" fmla="*/ 72 w 52"/>
                  <a:gd name="T13" fmla="*/ 62 h 48"/>
                  <a:gd name="T14" fmla="*/ 64 w 52"/>
                  <a:gd name="T15" fmla="*/ 70 h 48"/>
                  <a:gd name="T16" fmla="*/ 57 w 52"/>
                  <a:gd name="T17" fmla="*/ 78 h 48"/>
                  <a:gd name="T18" fmla="*/ 44 w 52"/>
                  <a:gd name="T19" fmla="*/ 73 h 48"/>
                  <a:gd name="T20" fmla="*/ 28 w 52"/>
                  <a:gd name="T21" fmla="*/ 67 h 48"/>
                  <a:gd name="T22" fmla="*/ 13 w 52"/>
                  <a:gd name="T23" fmla="*/ 62 h 48"/>
                  <a:gd name="T24" fmla="*/ 0 w 52"/>
                  <a:gd name="T25" fmla="*/ 57 h 48"/>
                  <a:gd name="T26" fmla="*/ 5 w 52"/>
                  <a:gd name="T27" fmla="*/ 49 h 48"/>
                  <a:gd name="T28" fmla="*/ 7 w 52"/>
                  <a:gd name="T29" fmla="*/ 42 h 48"/>
                  <a:gd name="T30" fmla="*/ 13 w 52"/>
                  <a:gd name="T31" fmla="*/ 34 h 48"/>
                  <a:gd name="T32" fmla="*/ 15 w 52"/>
                  <a:gd name="T33" fmla="*/ 26 h 48"/>
                  <a:gd name="T34" fmla="*/ 20 w 52"/>
                  <a:gd name="T35" fmla="*/ 18 h 48"/>
                  <a:gd name="T36" fmla="*/ 25 w 52"/>
                  <a:gd name="T37" fmla="*/ 13 h 48"/>
                  <a:gd name="T38" fmla="*/ 31 w 52"/>
                  <a:gd name="T39" fmla="*/ 5 h 48"/>
                  <a:gd name="T40" fmla="*/ 36 w 52"/>
                  <a:gd name="T41" fmla="*/ 0 h 48"/>
                  <a:gd name="T42" fmla="*/ 46 w 52"/>
                  <a:gd name="T43" fmla="*/ 3 h 48"/>
                  <a:gd name="T44" fmla="*/ 57 w 52"/>
                  <a:gd name="T45" fmla="*/ 8 h 48"/>
                  <a:gd name="T46" fmla="*/ 64 w 52"/>
                  <a:gd name="T47" fmla="*/ 10 h 48"/>
                  <a:gd name="T48" fmla="*/ 75 w 52"/>
                  <a:gd name="T49" fmla="*/ 16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8"/>
                  <a:gd name="T77" fmla="*/ 52 w 52"/>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8">
                    <a:moveTo>
                      <a:pt x="46" y="10"/>
                    </a:moveTo>
                    <a:lnTo>
                      <a:pt x="47" y="14"/>
                    </a:lnTo>
                    <a:lnTo>
                      <a:pt x="49" y="18"/>
                    </a:lnTo>
                    <a:lnTo>
                      <a:pt x="50" y="22"/>
                    </a:lnTo>
                    <a:lnTo>
                      <a:pt x="52" y="27"/>
                    </a:lnTo>
                    <a:lnTo>
                      <a:pt x="47" y="33"/>
                    </a:lnTo>
                    <a:lnTo>
                      <a:pt x="44" y="38"/>
                    </a:lnTo>
                    <a:lnTo>
                      <a:pt x="39" y="43"/>
                    </a:lnTo>
                    <a:lnTo>
                      <a:pt x="35" y="48"/>
                    </a:lnTo>
                    <a:lnTo>
                      <a:pt x="27" y="45"/>
                    </a:lnTo>
                    <a:lnTo>
                      <a:pt x="17" y="41"/>
                    </a:lnTo>
                    <a:lnTo>
                      <a:pt x="8" y="38"/>
                    </a:lnTo>
                    <a:lnTo>
                      <a:pt x="0" y="35"/>
                    </a:lnTo>
                    <a:lnTo>
                      <a:pt x="3" y="30"/>
                    </a:lnTo>
                    <a:lnTo>
                      <a:pt x="4" y="26"/>
                    </a:lnTo>
                    <a:lnTo>
                      <a:pt x="8" y="21"/>
                    </a:lnTo>
                    <a:lnTo>
                      <a:pt x="9" y="16"/>
                    </a:lnTo>
                    <a:lnTo>
                      <a:pt x="12" y="11"/>
                    </a:lnTo>
                    <a:lnTo>
                      <a:pt x="15" y="8"/>
                    </a:lnTo>
                    <a:lnTo>
                      <a:pt x="19" y="3"/>
                    </a:lnTo>
                    <a:lnTo>
                      <a:pt x="22" y="0"/>
                    </a:lnTo>
                    <a:lnTo>
                      <a:pt x="28" y="2"/>
                    </a:lnTo>
                    <a:lnTo>
                      <a:pt x="35" y="5"/>
                    </a:lnTo>
                    <a:lnTo>
                      <a:pt x="39" y="6"/>
                    </a:lnTo>
                    <a:lnTo>
                      <a:pt x="46" y="10"/>
                    </a:lnTo>
                    <a:close/>
                  </a:path>
                </a:pathLst>
              </a:custGeom>
              <a:solidFill>
                <a:srgbClr val="AFBCED"/>
              </a:solidFill>
              <a:ln w="9525">
                <a:noFill/>
                <a:round/>
                <a:headEnd/>
                <a:tailEnd/>
              </a:ln>
            </p:spPr>
            <p:txBody>
              <a:bodyPr/>
              <a:lstStyle/>
              <a:p>
                <a:endParaRPr lang="en-US" sz="1725"/>
              </a:p>
            </p:txBody>
          </p:sp>
          <p:sp>
            <p:nvSpPr>
              <p:cNvPr id="5452" name="Freeform 760"/>
              <p:cNvSpPr>
                <a:spLocks/>
              </p:cNvSpPr>
              <p:nvPr/>
            </p:nvSpPr>
            <p:spPr bwMode="auto">
              <a:xfrm>
                <a:off x="1719" y="2819"/>
                <a:ext cx="28" cy="62"/>
              </a:xfrm>
              <a:custGeom>
                <a:avLst/>
                <a:gdLst>
                  <a:gd name="T0" fmla="*/ 0 w 17"/>
                  <a:gd name="T1" fmla="*/ 23 h 38"/>
                  <a:gd name="T2" fmla="*/ 0 w 17"/>
                  <a:gd name="T3" fmla="*/ 33 h 38"/>
                  <a:gd name="T4" fmla="*/ 0 w 17"/>
                  <a:gd name="T5" fmla="*/ 41 h 38"/>
                  <a:gd name="T6" fmla="*/ 0 w 17"/>
                  <a:gd name="T7" fmla="*/ 51 h 38"/>
                  <a:gd name="T8" fmla="*/ 0 w 17"/>
                  <a:gd name="T9" fmla="*/ 62 h 38"/>
                  <a:gd name="T10" fmla="*/ 7 w 17"/>
                  <a:gd name="T11" fmla="*/ 54 h 38"/>
                  <a:gd name="T12" fmla="*/ 15 w 17"/>
                  <a:gd name="T13" fmla="*/ 46 h 38"/>
                  <a:gd name="T14" fmla="*/ 20 w 17"/>
                  <a:gd name="T15" fmla="*/ 38 h 38"/>
                  <a:gd name="T16" fmla="*/ 28 w 17"/>
                  <a:gd name="T17" fmla="*/ 28 h 38"/>
                  <a:gd name="T18" fmla="*/ 25 w 17"/>
                  <a:gd name="T19" fmla="*/ 20 h 38"/>
                  <a:gd name="T20" fmla="*/ 23 w 17"/>
                  <a:gd name="T21" fmla="*/ 13 h 38"/>
                  <a:gd name="T22" fmla="*/ 20 w 17"/>
                  <a:gd name="T23" fmla="*/ 7 h 38"/>
                  <a:gd name="T24" fmla="*/ 18 w 17"/>
                  <a:gd name="T25" fmla="*/ 0 h 38"/>
                  <a:gd name="T26" fmla="*/ 12 w 17"/>
                  <a:gd name="T27" fmla="*/ 5 h 38"/>
                  <a:gd name="T28" fmla="*/ 7 w 17"/>
                  <a:gd name="T29" fmla="*/ 10 h 38"/>
                  <a:gd name="T30" fmla="*/ 5 w 17"/>
                  <a:gd name="T31" fmla="*/ 18 h 38"/>
                  <a:gd name="T32" fmla="*/ 0 w 17"/>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8"/>
                  <a:gd name="T53" fmla="*/ 17 w 17"/>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8">
                    <a:moveTo>
                      <a:pt x="0" y="14"/>
                    </a:moveTo>
                    <a:lnTo>
                      <a:pt x="0" y="20"/>
                    </a:lnTo>
                    <a:lnTo>
                      <a:pt x="0" y="25"/>
                    </a:lnTo>
                    <a:lnTo>
                      <a:pt x="0" y="31"/>
                    </a:lnTo>
                    <a:lnTo>
                      <a:pt x="0" y="38"/>
                    </a:lnTo>
                    <a:lnTo>
                      <a:pt x="4" y="33"/>
                    </a:lnTo>
                    <a:lnTo>
                      <a:pt x="9" y="28"/>
                    </a:lnTo>
                    <a:lnTo>
                      <a:pt x="12" y="23"/>
                    </a:lnTo>
                    <a:lnTo>
                      <a:pt x="17" y="17"/>
                    </a:lnTo>
                    <a:lnTo>
                      <a:pt x="15" y="12"/>
                    </a:lnTo>
                    <a:lnTo>
                      <a:pt x="14" y="8"/>
                    </a:lnTo>
                    <a:lnTo>
                      <a:pt x="12" y="4"/>
                    </a:lnTo>
                    <a:lnTo>
                      <a:pt x="11" y="0"/>
                    </a:lnTo>
                    <a:lnTo>
                      <a:pt x="7" y="3"/>
                    </a:lnTo>
                    <a:lnTo>
                      <a:pt x="4" y="6"/>
                    </a:lnTo>
                    <a:lnTo>
                      <a:pt x="3" y="11"/>
                    </a:lnTo>
                    <a:lnTo>
                      <a:pt x="0" y="14"/>
                    </a:lnTo>
                    <a:close/>
                  </a:path>
                </a:pathLst>
              </a:custGeom>
              <a:solidFill>
                <a:srgbClr val="7AAAEA"/>
              </a:solidFill>
              <a:ln w="9525">
                <a:noFill/>
                <a:round/>
                <a:headEnd/>
                <a:tailEnd/>
              </a:ln>
            </p:spPr>
            <p:txBody>
              <a:bodyPr/>
              <a:lstStyle/>
              <a:p>
                <a:endParaRPr lang="en-US" sz="1725"/>
              </a:p>
            </p:txBody>
          </p:sp>
          <p:sp>
            <p:nvSpPr>
              <p:cNvPr id="5453" name="Freeform 761"/>
              <p:cNvSpPr>
                <a:spLocks/>
              </p:cNvSpPr>
              <p:nvPr/>
            </p:nvSpPr>
            <p:spPr bwMode="auto">
              <a:xfrm>
                <a:off x="1676" y="2803"/>
                <a:ext cx="61" cy="39"/>
              </a:xfrm>
              <a:custGeom>
                <a:avLst/>
                <a:gdLst>
                  <a:gd name="T0" fmla="*/ 61 w 37"/>
                  <a:gd name="T1" fmla="*/ 16 h 24"/>
                  <a:gd name="T2" fmla="*/ 54 w 37"/>
                  <a:gd name="T3" fmla="*/ 21 h 24"/>
                  <a:gd name="T4" fmla="*/ 49 w 37"/>
                  <a:gd name="T5" fmla="*/ 26 h 24"/>
                  <a:gd name="T6" fmla="*/ 48 w 37"/>
                  <a:gd name="T7" fmla="*/ 34 h 24"/>
                  <a:gd name="T8" fmla="*/ 43 w 37"/>
                  <a:gd name="T9" fmla="*/ 39 h 24"/>
                  <a:gd name="T10" fmla="*/ 31 w 37"/>
                  <a:gd name="T11" fmla="*/ 36 h 24"/>
                  <a:gd name="T12" fmla="*/ 21 w 37"/>
                  <a:gd name="T13" fmla="*/ 34 h 24"/>
                  <a:gd name="T14" fmla="*/ 10 w 37"/>
                  <a:gd name="T15" fmla="*/ 29 h 24"/>
                  <a:gd name="T16" fmla="*/ 0 w 37"/>
                  <a:gd name="T17" fmla="*/ 26 h 24"/>
                  <a:gd name="T18" fmla="*/ 5 w 37"/>
                  <a:gd name="T19" fmla="*/ 18 h 24"/>
                  <a:gd name="T20" fmla="*/ 10 w 37"/>
                  <a:gd name="T21" fmla="*/ 13 h 24"/>
                  <a:gd name="T22" fmla="*/ 16 w 37"/>
                  <a:gd name="T23" fmla="*/ 5 h 24"/>
                  <a:gd name="T24" fmla="*/ 21 w 37"/>
                  <a:gd name="T25" fmla="*/ 0 h 24"/>
                  <a:gd name="T26" fmla="*/ 31 w 37"/>
                  <a:gd name="T27" fmla="*/ 3 h 24"/>
                  <a:gd name="T28" fmla="*/ 43 w 37"/>
                  <a:gd name="T29" fmla="*/ 8 h 24"/>
                  <a:gd name="T30" fmla="*/ 49 w 37"/>
                  <a:gd name="T31" fmla="*/ 10 h 24"/>
                  <a:gd name="T32" fmla="*/ 61 w 37"/>
                  <a:gd name="T33" fmla="*/ 1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4"/>
                  <a:gd name="T53" fmla="*/ 37 w 3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4">
                    <a:moveTo>
                      <a:pt x="37" y="10"/>
                    </a:moveTo>
                    <a:lnTo>
                      <a:pt x="33" y="13"/>
                    </a:lnTo>
                    <a:lnTo>
                      <a:pt x="30" y="16"/>
                    </a:lnTo>
                    <a:lnTo>
                      <a:pt x="29" y="21"/>
                    </a:lnTo>
                    <a:lnTo>
                      <a:pt x="26" y="24"/>
                    </a:lnTo>
                    <a:lnTo>
                      <a:pt x="19" y="22"/>
                    </a:lnTo>
                    <a:lnTo>
                      <a:pt x="13" y="21"/>
                    </a:lnTo>
                    <a:lnTo>
                      <a:pt x="6" y="18"/>
                    </a:lnTo>
                    <a:lnTo>
                      <a:pt x="0" y="16"/>
                    </a:lnTo>
                    <a:lnTo>
                      <a:pt x="3" y="11"/>
                    </a:lnTo>
                    <a:lnTo>
                      <a:pt x="6" y="8"/>
                    </a:lnTo>
                    <a:lnTo>
                      <a:pt x="10" y="3"/>
                    </a:lnTo>
                    <a:lnTo>
                      <a:pt x="13" y="0"/>
                    </a:lnTo>
                    <a:lnTo>
                      <a:pt x="19" y="2"/>
                    </a:lnTo>
                    <a:lnTo>
                      <a:pt x="26" y="5"/>
                    </a:lnTo>
                    <a:lnTo>
                      <a:pt x="30" y="6"/>
                    </a:lnTo>
                    <a:lnTo>
                      <a:pt x="37" y="10"/>
                    </a:lnTo>
                    <a:close/>
                  </a:path>
                </a:pathLst>
              </a:custGeom>
              <a:solidFill>
                <a:srgbClr val="D1D8F4"/>
              </a:solidFill>
              <a:ln w="9525">
                <a:noFill/>
                <a:round/>
                <a:headEnd/>
                <a:tailEnd/>
              </a:ln>
            </p:spPr>
            <p:txBody>
              <a:bodyPr/>
              <a:lstStyle/>
              <a:p>
                <a:endParaRPr lang="en-US" sz="1725"/>
              </a:p>
            </p:txBody>
          </p:sp>
          <p:sp>
            <p:nvSpPr>
              <p:cNvPr id="5454" name="Freeform 762"/>
              <p:cNvSpPr>
                <a:spLocks/>
              </p:cNvSpPr>
              <p:nvPr/>
            </p:nvSpPr>
            <p:spPr bwMode="auto">
              <a:xfrm>
                <a:off x="1765" y="2775"/>
                <a:ext cx="104" cy="93"/>
              </a:xfrm>
              <a:custGeom>
                <a:avLst/>
                <a:gdLst>
                  <a:gd name="T0" fmla="*/ 91 w 64"/>
                  <a:gd name="T1" fmla="*/ 15 h 57"/>
                  <a:gd name="T2" fmla="*/ 93 w 64"/>
                  <a:gd name="T3" fmla="*/ 26 h 57"/>
                  <a:gd name="T4" fmla="*/ 96 w 64"/>
                  <a:gd name="T5" fmla="*/ 33 h 57"/>
                  <a:gd name="T6" fmla="*/ 101 w 64"/>
                  <a:gd name="T7" fmla="*/ 41 h 57"/>
                  <a:gd name="T8" fmla="*/ 104 w 64"/>
                  <a:gd name="T9" fmla="*/ 49 h 57"/>
                  <a:gd name="T10" fmla="*/ 93 w 64"/>
                  <a:gd name="T11" fmla="*/ 59 h 57"/>
                  <a:gd name="T12" fmla="*/ 86 w 64"/>
                  <a:gd name="T13" fmla="*/ 70 h 57"/>
                  <a:gd name="T14" fmla="*/ 78 w 64"/>
                  <a:gd name="T15" fmla="*/ 82 h 57"/>
                  <a:gd name="T16" fmla="*/ 70 w 64"/>
                  <a:gd name="T17" fmla="*/ 93 h 57"/>
                  <a:gd name="T18" fmla="*/ 52 w 64"/>
                  <a:gd name="T19" fmla="*/ 85 h 57"/>
                  <a:gd name="T20" fmla="*/ 36 w 64"/>
                  <a:gd name="T21" fmla="*/ 77 h 57"/>
                  <a:gd name="T22" fmla="*/ 18 w 64"/>
                  <a:gd name="T23" fmla="*/ 72 h 57"/>
                  <a:gd name="T24" fmla="*/ 0 w 64"/>
                  <a:gd name="T25" fmla="*/ 64 h 57"/>
                  <a:gd name="T26" fmla="*/ 5 w 64"/>
                  <a:gd name="T27" fmla="*/ 54 h 57"/>
                  <a:gd name="T28" fmla="*/ 11 w 64"/>
                  <a:gd name="T29" fmla="*/ 44 h 57"/>
                  <a:gd name="T30" fmla="*/ 16 w 64"/>
                  <a:gd name="T31" fmla="*/ 36 h 57"/>
                  <a:gd name="T32" fmla="*/ 21 w 64"/>
                  <a:gd name="T33" fmla="*/ 26 h 57"/>
                  <a:gd name="T34" fmla="*/ 26 w 64"/>
                  <a:gd name="T35" fmla="*/ 20 h 57"/>
                  <a:gd name="T36" fmla="*/ 34 w 64"/>
                  <a:gd name="T37" fmla="*/ 13 h 57"/>
                  <a:gd name="T38" fmla="*/ 39 w 64"/>
                  <a:gd name="T39" fmla="*/ 5 h 57"/>
                  <a:gd name="T40" fmla="*/ 44 w 64"/>
                  <a:gd name="T41" fmla="*/ 0 h 57"/>
                  <a:gd name="T42" fmla="*/ 57 w 64"/>
                  <a:gd name="T43" fmla="*/ 2 h 57"/>
                  <a:gd name="T44" fmla="*/ 67 w 64"/>
                  <a:gd name="T45" fmla="*/ 7 h 57"/>
                  <a:gd name="T46" fmla="*/ 80 w 64"/>
                  <a:gd name="T47" fmla="*/ 10 h 57"/>
                  <a:gd name="T48" fmla="*/ 91 w 64"/>
                  <a:gd name="T49" fmla="*/ 15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7"/>
                  <a:gd name="T77" fmla="*/ 64 w 64"/>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7">
                    <a:moveTo>
                      <a:pt x="56" y="9"/>
                    </a:moveTo>
                    <a:lnTo>
                      <a:pt x="57" y="16"/>
                    </a:lnTo>
                    <a:lnTo>
                      <a:pt x="59" y="20"/>
                    </a:lnTo>
                    <a:lnTo>
                      <a:pt x="62" y="25"/>
                    </a:lnTo>
                    <a:lnTo>
                      <a:pt x="64" y="30"/>
                    </a:lnTo>
                    <a:lnTo>
                      <a:pt x="57" y="36"/>
                    </a:lnTo>
                    <a:lnTo>
                      <a:pt x="53" y="43"/>
                    </a:lnTo>
                    <a:lnTo>
                      <a:pt x="48" y="50"/>
                    </a:lnTo>
                    <a:lnTo>
                      <a:pt x="43" y="57"/>
                    </a:lnTo>
                    <a:lnTo>
                      <a:pt x="32" y="52"/>
                    </a:lnTo>
                    <a:lnTo>
                      <a:pt x="22" y="47"/>
                    </a:lnTo>
                    <a:lnTo>
                      <a:pt x="11" y="44"/>
                    </a:lnTo>
                    <a:lnTo>
                      <a:pt x="0" y="39"/>
                    </a:lnTo>
                    <a:lnTo>
                      <a:pt x="3" y="33"/>
                    </a:lnTo>
                    <a:lnTo>
                      <a:pt x="7" y="27"/>
                    </a:lnTo>
                    <a:lnTo>
                      <a:pt x="10" y="22"/>
                    </a:lnTo>
                    <a:lnTo>
                      <a:pt x="13" y="16"/>
                    </a:lnTo>
                    <a:lnTo>
                      <a:pt x="16" y="12"/>
                    </a:lnTo>
                    <a:lnTo>
                      <a:pt x="21" y="8"/>
                    </a:lnTo>
                    <a:lnTo>
                      <a:pt x="24" y="3"/>
                    </a:lnTo>
                    <a:lnTo>
                      <a:pt x="27" y="0"/>
                    </a:lnTo>
                    <a:lnTo>
                      <a:pt x="35" y="1"/>
                    </a:lnTo>
                    <a:lnTo>
                      <a:pt x="41" y="4"/>
                    </a:lnTo>
                    <a:lnTo>
                      <a:pt x="49" y="6"/>
                    </a:lnTo>
                    <a:lnTo>
                      <a:pt x="56" y="9"/>
                    </a:lnTo>
                    <a:close/>
                  </a:path>
                </a:pathLst>
              </a:custGeom>
              <a:solidFill>
                <a:srgbClr val="000000"/>
              </a:solidFill>
              <a:ln w="9525">
                <a:noFill/>
                <a:round/>
                <a:headEnd/>
                <a:tailEnd/>
              </a:ln>
            </p:spPr>
            <p:txBody>
              <a:bodyPr/>
              <a:lstStyle/>
              <a:p>
                <a:endParaRPr lang="en-US" sz="1725"/>
              </a:p>
            </p:txBody>
          </p:sp>
          <p:sp>
            <p:nvSpPr>
              <p:cNvPr id="5455" name="Freeform 763"/>
              <p:cNvSpPr>
                <a:spLocks/>
              </p:cNvSpPr>
              <p:nvPr/>
            </p:nvSpPr>
            <p:spPr bwMode="auto">
              <a:xfrm>
                <a:off x="1776" y="2781"/>
                <a:ext cx="85" cy="79"/>
              </a:xfrm>
              <a:custGeom>
                <a:avLst/>
                <a:gdLst>
                  <a:gd name="T0" fmla="*/ 75 w 52"/>
                  <a:gd name="T1" fmla="*/ 13 h 48"/>
                  <a:gd name="T2" fmla="*/ 77 w 52"/>
                  <a:gd name="T3" fmla="*/ 21 h 48"/>
                  <a:gd name="T4" fmla="*/ 80 w 52"/>
                  <a:gd name="T5" fmla="*/ 30 h 48"/>
                  <a:gd name="T6" fmla="*/ 82 w 52"/>
                  <a:gd name="T7" fmla="*/ 38 h 48"/>
                  <a:gd name="T8" fmla="*/ 85 w 52"/>
                  <a:gd name="T9" fmla="*/ 43 h 48"/>
                  <a:gd name="T10" fmla="*/ 77 w 52"/>
                  <a:gd name="T11" fmla="*/ 53 h 48"/>
                  <a:gd name="T12" fmla="*/ 72 w 52"/>
                  <a:gd name="T13" fmla="*/ 61 h 48"/>
                  <a:gd name="T14" fmla="*/ 64 w 52"/>
                  <a:gd name="T15" fmla="*/ 69 h 48"/>
                  <a:gd name="T16" fmla="*/ 56 w 52"/>
                  <a:gd name="T17" fmla="*/ 79 h 48"/>
                  <a:gd name="T18" fmla="*/ 44 w 52"/>
                  <a:gd name="T19" fmla="*/ 74 h 48"/>
                  <a:gd name="T20" fmla="*/ 28 w 52"/>
                  <a:gd name="T21" fmla="*/ 66 h 48"/>
                  <a:gd name="T22" fmla="*/ 11 w 52"/>
                  <a:gd name="T23" fmla="*/ 61 h 48"/>
                  <a:gd name="T24" fmla="*/ 0 w 52"/>
                  <a:gd name="T25" fmla="*/ 56 h 48"/>
                  <a:gd name="T26" fmla="*/ 5 w 52"/>
                  <a:gd name="T27" fmla="*/ 48 h 48"/>
                  <a:gd name="T28" fmla="*/ 7 w 52"/>
                  <a:gd name="T29" fmla="*/ 40 h 48"/>
                  <a:gd name="T30" fmla="*/ 11 w 52"/>
                  <a:gd name="T31" fmla="*/ 31 h 48"/>
                  <a:gd name="T32" fmla="*/ 15 w 52"/>
                  <a:gd name="T33" fmla="*/ 25 h 48"/>
                  <a:gd name="T34" fmla="*/ 20 w 52"/>
                  <a:gd name="T35" fmla="*/ 20 h 48"/>
                  <a:gd name="T36" fmla="*/ 25 w 52"/>
                  <a:gd name="T37" fmla="*/ 12 h 48"/>
                  <a:gd name="T38" fmla="*/ 31 w 52"/>
                  <a:gd name="T39" fmla="*/ 7 h 48"/>
                  <a:gd name="T40" fmla="*/ 36 w 52"/>
                  <a:gd name="T41" fmla="*/ 0 h 48"/>
                  <a:gd name="T42" fmla="*/ 46 w 52"/>
                  <a:gd name="T43" fmla="*/ 3 h 48"/>
                  <a:gd name="T44" fmla="*/ 56 w 52"/>
                  <a:gd name="T45" fmla="*/ 7 h 48"/>
                  <a:gd name="T46" fmla="*/ 64 w 52"/>
                  <a:gd name="T47" fmla="*/ 12 h 48"/>
                  <a:gd name="T48" fmla="*/ 75 w 52"/>
                  <a:gd name="T49" fmla="*/ 13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8"/>
                  <a:gd name="T77" fmla="*/ 52 w 52"/>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8">
                    <a:moveTo>
                      <a:pt x="46" y="8"/>
                    </a:moveTo>
                    <a:lnTo>
                      <a:pt x="47" y="13"/>
                    </a:lnTo>
                    <a:lnTo>
                      <a:pt x="49" y="18"/>
                    </a:lnTo>
                    <a:lnTo>
                      <a:pt x="50" y="23"/>
                    </a:lnTo>
                    <a:lnTo>
                      <a:pt x="52" y="26"/>
                    </a:lnTo>
                    <a:lnTo>
                      <a:pt x="47" y="32"/>
                    </a:lnTo>
                    <a:lnTo>
                      <a:pt x="44" y="37"/>
                    </a:lnTo>
                    <a:lnTo>
                      <a:pt x="39" y="42"/>
                    </a:lnTo>
                    <a:lnTo>
                      <a:pt x="34" y="48"/>
                    </a:lnTo>
                    <a:lnTo>
                      <a:pt x="27" y="45"/>
                    </a:lnTo>
                    <a:lnTo>
                      <a:pt x="17" y="40"/>
                    </a:lnTo>
                    <a:lnTo>
                      <a:pt x="7" y="37"/>
                    </a:lnTo>
                    <a:lnTo>
                      <a:pt x="0" y="34"/>
                    </a:lnTo>
                    <a:lnTo>
                      <a:pt x="3" y="29"/>
                    </a:lnTo>
                    <a:lnTo>
                      <a:pt x="4" y="24"/>
                    </a:lnTo>
                    <a:lnTo>
                      <a:pt x="7" y="19"/>
                    </a:lnTo>
                    <a:lnTo>
                      <a:pt x="9" y="15"/>
                    </a:lnTo>
                    <a:lnTo>
                      <a:pt x="12" y="12"/>
                    </a:lnTo>
                    <a:lnTo>
                      <a:pt x="15" y="7"/>
                    </a:lnTo>
                    <a:lnTo>
                      <a:pt x="19" y="4"/>
                    </a:lnTo>
                    <a:lnTo>
                      <a:pt x="22" y="0"/>
                    </a:lnTo>
                    <a:lnTo>
                      <a:pt x="28" y="2"/>
                    </a:lnTo>
                    <a:lnTo>
                      <a:pt x="34" y="4"/>
                    </a:lnTo>
                    <a:lnTo>
                      <a:pt x="39" y="7"/>
                    </a:lnTo>
                    <a:lnTo>
                      <a:pt x="46" y="8"/>
                    </a:lnTo>
                    <a:close/>
                  </a:path>
                </a:pathLst>
              </a:custGeom>
              <a:solidFill>
                <a:srgbClr val="AFBCED"/>
              </a:solidFill>
              <a:ln w="9525">
                <a:noFill/>
                <a:round/>
                <a:headEnd/>
                <a:tailEnd/>
              </a:ln>
            </p:spPr>
            <p:txBody>
              <a:bodyPr/>
              <a:lstStyle/>
              <a:p>
                <a:endParaRPr lang="en-US" sz="1725"/>
              </a:p>
            </p:txBody>
          </p:sp>
          <p:sp>
            <p:nvSpPr>
              <p:cNvPr id="5456" name="Freeform 764"/>
              <p:cNvSpPr>
                <a:spLocks/>
              </p:cNvSpPr>
              <p:nvPr/>
            </p:nvSpPr>
            <p:spPr bwMode="auto">
              <a:xfrm>
                <a:off x="1830" y="2794"/>
                <a:ext cx="31" cy="66"/>
              </a:xfrm>
              <a:custGeom>
                <a:avLst/>
                <a:gdLst>
                  <a:gd name="T0" fmla="*/ 0 w 19"/>
                  <a:gd name="T1" fmla="*/ 25 h 40"/>
                  <a:gd name="T2" fmla="*/ 2 w 19"/>
                  <a:gd name="T3" fmla="*/ 35 h 40"/>
                  <a:gd name="T4" fmla="*/ 2 w 19"/>
                  <a:gd name="T5" fmla="*/ 45 h 40"/>
                  <a:gd name="T6" fmla="*/ 2 w 19"/>
                  <a:gd name="T7" fmla="*/ 56 h 40"/>
                  <a:gd name="T8" fmla="*/ 2 w 19"/>
                  <a:gd name="T9" fmla="*/ 66 h 40"/>
                  <a:gd name="T10" fmla="*/ 10 w 19"/>
                  <a:gd name="T11" fmla="*/ 56 h 40"/>
                  <a:gd name="T12" fmla="*/ 18 w 19"/>
                  <a:gd name="T13" fmla="*/ 48 h 40"/>
                  <a:gd name="T14" fmla="*/ 23 w 19"/>
                  <a:gd name="T15" fmla="*/ 40 h 40"/>
                  <a:gd name="T16" fmla="*/ 31 w 19"/>
                  <a:gd name="T17" fmla="*/ 30 h 40"/>
                  <a:gd name="T18" fmla="*/ 28 w 19"/>
                  <a:gd name="T19" fmla="*/ 25 h 40"/>
                  <a:gd name="T20" fmla="*/ 26 w 19"/>
                  <a:gd name="T21" fmla="*/ 17 h 40"/>
                  <a:gd name="T22" fmla="*/ 23 w 19"/>
                  <a:gd name="T23" fmla="*/ 8 h 40"/>
                  <a:gd name="T24" fmla="*/ 21 w 19"/>
                  <a:gd name="T25" fmla="*/ 0 h 40"/>
                  <a:gd name="T26" fmla="*/ 15 w 19"/>
                  <a:gd name="T27" fmla="*/ 7 h 40"/>
                  <a:gd name="T28" fmla="*/ 10 w 19"/>
                  <a:gd name="T29" fmla="*/ 12 h 40"/>
                  <a:gd name="T30" fmla="*/ 5 w 19"/>
                  <a:gd name="T31" fmla="*/ 18 h 40"/>
                  <a:gd name="T32" fmla="*/ 0 w 19"/>
                  <a:gd name="T33" fmla="*/ 2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40"/>
                  <a:gd name="T53" fmla="*/ 19 w 1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40">
                    <a:moveTo>
                      <a:pt x="0" y="15"/>
                    </a:moveTo>
                    <a:lnTo>
                      <a:pt x="1" y="21"/>
                    </a:lnTo>
                    <a:lnTo>
                      <a:pt x="1" y="27"/>
                    </a:lnTo>
                    <a:lnTo>
                      <a:pt x="1" y="34"/>
                    </a:lnTo>
                    <a:lnTo>
                      <a:pt x="1" y="40"/>
                    </a:lnTo>
                    <a:lnTo>
                      <a:pt x="6" y="34"/>
                    </a:lnTo>
                    <a:lnTo>
                      <a:pt x="11" y="29"/>
                    </a:lnTo>
                    <a:lnTo>
                      <a:pt x="14" y="24"/>
                    </a:lnTo>
                    <a:lnTo>
                      <a:pt x="19" y="18"/>
                    </a:lnTo>
                    <a:lnTo>
                      <a:pt x="17" y="15"/>
                    </a:lnTo>
                    <a:lnTo>
                      <a:pt x="16" y="10"/>
                    </a:lnTo>
                    <a:lnTo>
                      <a:pt x="14" y="5"/>
                    </a:lnTo>
                    <a:lnTo>
                      <a:pt x="13" y="0"/>
                    </a:lnTo>
                    <a:lnTo>
                      <a:pt x="9" y="4"/>
                    </a:lnTo>
                    <a:lnTo>
                      <a:pt x="6" y="7"/>
                    </a:lnTo>
                    <a:lnTo>
                      <a:pt x="3" y="11"/>
                    </a:lnTo>
                    <a:lnTo>
                      <a:pt x="0" y="15"/>
                    </a:lnTo>
                    <a:close/>
                  </a:path>
                </a:pathLst>
              </a:custGeom>
              <a:solidFill>
                <a:srgbClr val="7AAAEA"/>
              </a:solidFill>
              <a:ln w="9525">
                <a:noFill/>
                <a:round/>
                <a:headEnd/>
                <a:tailEnd/>
              </a:ln>
            </p:spPr>
            <p:txBody>
              <a:bodyPr/>
              <a:lstStyle/>
              <a:p>
                <a:endParaRPr lang="en-US" sz="1725"/>
              </a:p>
            </p:txBody>
          </p:sp>
          <p:sp>
            <p:nvSpPr>
              <p:cNvPr id="5457" name="Freeform 765"/>
              <p:cNvSpPr>
                <a:spLocks/>
              </p:cNvSpPr>
              <p:nvPr/>
            </p:nvSpPr>
            <p:spPr bwMode="auto">
              <a:xfrm>
                <a:off x="1791" y="2780"/>
                <a:ext cx="60" cy="41"/>
              </a:xfrm>
              <a:custGeom>
                <a:avLst/>
                <a:gdLst>
                  <a:gd name="T0" fmla="*/ 60 w 37"/>
                  <a:gd name="T1" fmla="*/ 15 h 25"/>
                  <a:gd name="T2" fmla="*/ 54 w 37"/>
                  <a:gd name="T3" fmla="*/ 21 h 25"/>
                  <a:gd name="T4" fmla="*/ 49 w 37"/>
                  <a:gd name="T5" fmla="*/ 28 h 25"/>
                  <a:gd name="T6" fmla="*/ 47 w 37"/>
                  <a:gd name="T7" fmla="*/ 36 h 25"/>
                  <a:gd name="T8" fmla="*/ 41 w 37"/>
                  <a:gd name="T9" fmla="*/ 41 h 25"/>
                  <a:gd name="T10" fmla="*/ 31 w 37"/>
                  <a:gd name="T11" fmla="*/ 36 h 25"/>
                  <a:gd name="T12" fmla="*/ 21 w 37"/>
                  <a:gd name="T13" fmla="*/ 33 h 25"/>
                  <a:gd name="T14" fmla="*/ 10 w 37"/>
                  <a:gd name="T15" fmla="*/ 28 h 25"/>
                  <a:gd name="T16" fmla="*/ 0 w 37"/>
                  <a:gd name="T17" fmla="*/ 26 h 25"/>
                  <a:gd name="T18" fmla="*/ 5 w 37"/>
                  <a:gd name="T19" fmla="*/ 21 h 25"/>
                  <a:gd name="T20" fmla="*/ 10 w 37"/>
                  <a:gd name="T21" fmla="*/ 13 h 25"/>
                  <a:gd name="T22" fmla="*/ 16 w 37"/>
                  <a:gd name="T23" fmla="*/ 8 h 25"/>
                  <a:gd name="T24" fmla="*/ 21 w 37"/>
                  <a:gd name="T25" fmla="*/ 0 h 25"/>
                  <a:gd name="T26" fmla="*/ 31 w 37"/>
                  <a:gd name="T27" fmla="*/ 2 h 25"/>
                  <a:gd name="T28" fmla="*/ 41 w 37"/>
                  <a:gd name="T29" fmla="*/ 8 h 25"/>
                  <a:gd name="T30" fmla="*/ 49 w 37"/>
                  <a:gd name="T31" fmla="*/ 10 h 25"/>
                  <a:gd name="T32" fmla="*/ 60 w 37"/>
                  <a:gd name="T33" fmla="*/ 1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5"/>
                  <a:gd name="T53" fmla="*/ 37 w 37"/>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5">
                    <a:moveTo>
                      <a:pt x="37" y="9"/>
                    </a:moveTo>
                    <a:lnTo>
                      <a:pt x="33" y="13"/>
                    </a:lnTo>
                    <a:lnTo>
                      <a:pt x="30" y="17"/>
                    </a:lnTo>
                    <a:lnTo>
                      <a:pt x="29" y="22"/>
                    </a:lnTo>
                    <a:lnTo>
                      <a:pt x="25" y="25"/>
                    </a:lnTo>
                    <a:lnTo>
                      <a:pt x="19" y="22"/>
                    </a:lnTo>
                    <a:lnTo>
                      <a:pt x="13" y="20"/>
                    </a:lnTo>
                    <a:lnTo>
                      <a:pt x="6" y="17"/>
                    </a:lnTo>
                    <a:lnTo>
                      <a:pt x="0" y="16"/>
                    </a:lnTo>
                    <a:lnTo>
                      <a:pt x="3" y="13"/>
                    </a:lnTo>
                    <a:lnTo>
                      <a:pt x="6" y="8"/>
                    </a:lnTo>
                    <a:lnTo>
                      <a:pt x="10" y="5"/>
                    </a:lnTo>
                    <a:lnTo>
                      <a:pt x="13" y="0"/>
                    </a:lnTo>
                    <a:lnTo>
                      <a:pt x="19" y="1"/>
                    </a:lnTo>
                    <a:lnTo>
                      <a:pt x="25" y="5"/>
                    </a:lnTo>
                    <a:lnTo>
                      <a:pt x="30" y="6"/>
                    </a:lnTo>
                    <a:lnTo>
                      <a:pt x="37" y="9"/>
                    </a:lnTo>
                    <a:close/>
                  </a:path>
                </a:pathLst>
              </a:custGeom>
              <a:solidFill>
                <a:srgbClr val="D1D8F4"/>
              </a:solidFill>
              <a:ln w="9525">
                <a:noFill/>
                <a:round/>
                <a:headEnd/>
                <a:tailEnd/>
              </a:ln>
            </p:spPr>
            <p:txBody>
              <a:bodyPr/>
              <a:lstStyle/>
              <a:p>
                <a:endParaRPr lang="en-US" sz="1725"/>
              </a:p>
            </p:txBody>
          </p:sp>
          <p:sp>
            <p:nvSpPr>
              <p:cNvPr id="5458" name="Freeform 766"/>
              <p:cNvSpPr>
                <a:spLocks/>
              </p:cNvSpPr>
              <p:nvPr/>
            </p:nvSpPr>
            <p:spPr bwMode="auto">
              <a:xfrm>
                <a:off x="1832" y="2798"/>
                <a:ext cx="104" cy="93"/>
              </a:xfrm>
              <a:custGeom>
                <a:avLst/>
                <a:gdLst>
                  <a:gd name="T0" fmla="*/ 89 w 64"/>
                  <a:gd name="T1" fmla="*/ 15 h 57"/>
                  <a:gd name="T2" fmla="*/ 94 w 64"/>
                  <a:gd name="T3" fmla="*/ 26 h 57"/>
                  <a:gd name="T4" fmla="*/ 96 w 64"/>
                  <a:gd name="T5" fmla="*/ 34 h 57"/>
                  <a:gd name="T6" fmla="*/ 101 w 64"/>
                  <a:gd name="T7" fmla="*/ 41 h 57"/>
                  <a:gd name="T8" fmla="*/ 104 w 64"/>
                  <a:gd name="T9" fmla="*/ 49 h 57"/>
                  <a:gd name="T10" fmla="*/ 94 w 64"/>
                  <a:gd name="T11" fmla="*/ 59 h 57"/>
                  <a:gd name="T12" fmla="*/ 86 w 64"/>
                  <a:gd name="T13" fmla="*/ 70 h 57"/>
                  <a:gd name="T14" fmla="*/ 78 w 64"/>
                  <a:gd name="T15" fmla="*/ 83 h 57"/>
                  <a:gd name="T16" fmla="*/ 70 w 64"/>
                  <a:gd name="T17" fmla="*/ 93 h 57"/>
                  <a:gd name="T18" fmla="*/ 52 w 64"/>
                  <a:gd name="T19" fmla="*/ 85 h 57"/>
                  <a:gd name="T20" fmla="*/ 37 w 64"/>
                  <a:gd name="T21" fmla="*/ 78 h 57"/>
                  <a:gd name="T22" fmla="*/ 19 w 64"/>
                  <a:gd name="T23" fmla="*/ 72 h 57"/>
                  <a:gd name="T24" fmla="*/ 0 w 64"/>
                  <a:gd name="T25" fmla="*/ 65 h 57"/>
                  <a:gd name="T26" fmla="*/ 7 w 64"/>
                  <a:gd name="T27" fmla="*/ 57 h 57"/>
                  <a:gd name="T28" fmla="*/ 11 w 64"/>
                  <a:gd name="T29" fmla="*/ 47 h 57"/>
                  <a:gd name="T30" fmla="*/ 16 w 64"/>
                  <a:gd name="T31" fmla="*/ 39 h 57"/>
                  <a:gd name="T32" fmla="*/ 21 w 64"/>
                  <a:gd name="T33" fmla="*/ 28 h 57"/>
                  <a:gd name="T34" fmla="*/ 26 w 64"/>
                  <a:gd name="T35" fmla="*/ 21 h 57"/>
                  <a:gd name="T36" fmla="*/ 34 w 64"/>
                  <a:gd name="T37" fmla="*/ 13 h 57"/>
                  <a:gd name="T38" fmla="*/ 39 w 64"/>
                  <a:gd name="T39" fmla="*/ 5 h 57"/>
                  <a:gd name="T40" fmla="*/ 45 w 64"/>
                  <a:gd name="T41" fmla="*/ 0 h 57"/>
                  <a:gd name="T42" fmla="*/ 55 w 64"/>
                  <a:gd name="T43" fmla="*/ 3 h 57"/>
                  <a:gd name="T44" fmla="*/ 68 w 64"/>
                  <a:gd name="T45" fmla="*/ 8 h 57"/>
                  <a:gd name="T46" fmla="*/ 78 w 64"/>
                  <a:gd name="T47" fmla="*/ 10 h 57"/>
                  <a:gd name="T48" fmla="*/ 89 w 64"/>
                  <a:gd name="T49" fmla="*/ 15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7"/>
                  <a:gd name="T77" fmla="*/ 64 w 64"/>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7">
                    <a:moveTo>
                      <a:pt x="55" y="9"/>
                    </a:moveTo>
                    <a:lnTo>
                      <a:pt x="58" y="16"/>
                    </a:lnTo>
                    <a:lnTo>
                      <a:pt x="59" y="21"/>
                    </a:lnTo>
                    <a:lnTo>
                      <a:pt x="62" y="25"/>
                    </a:lnTo>
                    <a:lnTo>
                      <a:pt x="64" y="30"/>
                    </a:lnTo>
                    <a:lnTo>
                      <a:pt x="58" y="36"/>
                    </a:lnTo>
                    <a:lnTo>
                      <a:pt x="53" y="43"/>
                    </a:lnTo>
                    <a:lnTo>
                      <a:pt x="48" y="51"/>
                    </a:lnTo>
                    <a:lnTo>
                      <a:pt x="43" y="57"/>
                    </a:lnTo>
                    <a:lnTo>
                      <a:pt x="32" y="52"/>
                    </a:lnTo>
                    <a:lnTo>
                      <a:pt x="23" y="48"/>
                    </a:lnTo>
                    <a:lnTo>
                      <a:pt x="12" y="44"/>
                    </a:lnTo>
                    <a:lnTo>
                      <a:pt x="0" y="40"/>
                    </a:lnTo>
                    <a:lnTo>
                      <a:pt x="4" y="35"/>
                    </a:lnTo>
                    <a:lnTo>
                      <a:pt x="7" y="29"/>
                    </a:lnTo>
                    <a:lnTo>
                      <a:pt x="10" y="24"/>
                    </a:lnTo>
                    <a:lnTo>
                      <a:pt x="13" y="17"/>
                    </a:lnTo>
                    <a:lnTo>
                      <a:pt x="16" y="13"/>
                    </a:lnTo>
                    <a:lnTo>
                      <a:pt x="21" y="8"/>
                    </a:lnTo>
                    <a:lnTo>
                      <a:pt x="24" y="3"/>
                    </a:lnTo>
                    <a:lnTo>
                      <a:pt x="28" y="0"/>
                    </a:lnTo>
                    <a:lnTo>
                      <a:pt x="34" y="2"/>
                    </a:lnTo>
                    <a:lnTo>
                      <a:pt x="42" y="5"/>
                    </a:lnTo>
                    <a:lnTo>
                      <a:pt x="48" y="6"/>
                    </a:lnTo>
                    <a:lnTo>
                      <a:pt x="55" y="9"/>
                    </a:lnTo>
                    <a:close/>
                  </a:path>
                </a:pathLst>
              </a:custGeom>
              <a:solidFill>
                <a:srgbClr val="000000"/>
              </a:solidFill>
              <a:ln w="9525">
                <a:noFill/>
                <a:round/>
                <a:headEnd/>
                <a:tailEnd/>
              </a:ln>
            </p:spPr>
            <p:txBody>
              <a:bodyPr/>
              <a:lstStyle/>
              <a:p>
                <a:endParaRPr lang="en-US" sz="1725"/>
              </a:p>
            </p:txBody>
          </p:sp>
          <p:sp>
            <p:nvSpPr>
              <p:cNvPr id="5459" name="Freeform 767"/>
              <p:cNvSpPr>
                <a:spLocks/>
              </p:cNvSpPr>
              <p:nvPr/>
            </p:nvSpPr>
            <p:spPr bwMode="auto">
              <a:xfrm>
                <a:off x="1843" y="2806"/>
                <a:ext cx="85" cy="77"/>
              </a:xfrm>
              <a:custGeom>
                <a:avLst/>
                <a:gdLst>
                  <a:gd name="T0" fmla="*/ 75 w 52"/>
                  <a:gd name="T1" fmla="*/ 13 h 47"/>
                  <a:gd name="T2" fmla="*/ 78 w 52"/>
                  <a:gd name="T3" fmla="*/ 20 h 47"/>
                  <a:gd name="T4" fmla="*/ 80 w 52"/>
                  <a:gd name="T5" fmla="*/ 28 h 47"/>
                  <a:gd name="T6" fmla="*/ 83 w 52"/>
                  <a:gd name="T7" fmla="*/ 36 h 47"/>
                  <a:gd name="T8" fmla="*/ 85 w 52"/>
                  <a:gd name="T9" fmla="*/ 41 h 47"/>
                  <a:gd name="T10" fmla="*/ 78 w 52"/>
                  <a:gd name="T11" fmla="*/ 51 h 47"/>
                  <a:gd name="T12" fmla="*/ 72 w 52"/>
                  <a:gd name="T13" fmla="*/ 59 h 47"/>
                  <a:gd name="T14" fmla="*/ 65 w 52"/>
                  <a:gd name="T15" fmla="*/ 67 h 47"/>
                  <a:gd name="T16" fmla="*/ 57 w 52"/>
                  <a:gd name="T17" fmla="*/ 77 h 47"/>
                  <a:gd name="T18" fmla="*/ 44 w 52"/>
                  <a:gd name="T19" fmla="*/ 72 h 47"/>
                  <a:gd name="T20" fmla="*/ 28 w 52"/>
                  <a:gd name="T21" fmla="*/ 64 h 47"/>
                  <a:gd name="T22" fmla="*/ 13 w 52"/>
                  <a:gd name="T23" fmla="*/ 59 h 47"/>
                  <a:gd name="T24" fmla="*/ 0 w 52"/>
                  <a:gd name="T25" fmla="*/ 54 h 47"/>
                  <a:gd name="T26" fmla="*/ 5 w 52"/>
                  <a:gd name="T27" fmla="*/ 46 h 47"/>
                  <a:gd name="T28" fmla="*/ 8 w 52"/>
                  <a:gd name="T29" fmla="*/ 39 h 47"/>
                  <a:gd name="T30" fmla="*/ 13 w 52"/>
                  <a:gd name="T31" fmla="*/ 31 h 47"/>
                  <a:gd name="T32" fmla="*/ 15 w 52"/>
                  <a:gd name="T33" fmla="*/ 23 h 47"/>
                  <a:gd name="T34" fmla="*/ 21 w 52"/>
                  <a:gd name="T35" fmla="*/ 18 h 47"/>
                  <a:gd name="T36" fmla="*/ 26 w 52"/>
                  <a:gd name="T37" fmla="*/ 10 h 47"/>
                  <a:gd name="T38" fmla="*/ 31 w 52"/>
                  <a:gd name="T39" fmla="*/ 5 h 47"/>
                  <a:gd name="T40" fmla="*/ 36 w 52"/>
                  <a:gd name="T41" fmla="*/ 0 h 47"/>
                  <a:gd name="T42" fmla="*/ 46 w 52"/>
                  <a:gd name="T43" fmla="*/ 2 h 47"/>
                  <a:gd name="T44" fmla="*/ 57 w 52"/>
                  <a:gd name="T45" fmla="*/ 5 h 47"/>
                  <a:gd name="T46" fmla="*/ 65 w 52"/>
                  <a:gd name="T47" fmla="*/ 10 h 47"/>
                  <a:gd name="T48" fmla="*/ 75 w 52"/>
                  <a:gd name="T49" fmla="*/ 13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7"/>
                  <a:gd name="T77" fmla="*/ 52 w 52"/>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7">
                    <a:moveTo>
                      <a:pt x="46" y="8"/>
                    </a:moveTo>
                    <a:lnTo>
                      <a:pt x="48" y="12"/>
                    </a:lnTo>
                    <a:lnTo>
                      <a:pt x="49" y="17"/>
                    </a:lnTo>
                    <a:lnTo>
                      <a:pt x="51" y="22"/>
                    </a:lnTo>
                    <a:lnTo>
                      <a:pt x="52" y="25"/>
                    </a:lnTo>
                    <a:lnTo>
                      <a:pt x="48" y="31"/>
                    </a:lnTo>
                    <a:lnTo>
                      <a:pt x="44" y="36"/>
                    </a:lnTo>
                    <a:lnTo>
                      <a:pt x="40" y="41"/>
                    </a:lnTo>
                    <a:lnTo>
                      <a:pt x="35" y="47"/>
                    </a:lnTo>
                    <a:lnTo>
                      <a:pt x="27" y="44"/>
                    </a:lnTo>
                    <a:lnTo>
                      <a:pt x="17" y="39"/>
                    </a:lnTo>
                    <a:lnTo>
                      <a:pt x="8" y="36"/>
                    </a:lnTo>
                    <a:lnTo>
                      <a:pt x="0" y="33"/>
                    </a:lnTo>
                    <a:lnTo>
                      <a:pt x="3" y="28"/>
                    </a:lnTo>
                    <a:lnTo>
                      <a:pt x="5" y="24"/>
                    </a:lnTo>
                    <a:lnTo>
                      <a:pt x="8" y="19"/>
                    </a:lnTo>
                    <a:lnTo>
                      <a:pt x="9" y="14"/>
                    </a:lnTo>
                    <a:lnTo>
                      <a:pt x="13" y="11"/>
                    </a:lnTo>
                    <a:lnTo>
                      <a:pt x="16" y="6"/>
                    </a:lnTo>
                    <a:lnTo>
                      <a:pt x="19" y="3"/>
                    </a:lnTo>
                    <a:lnTo>
                      <a:pt x="22" y="0"/>
                    </a:lnTo>
                    <a:lnTo>
                      <a:pt x="28" y="1"/>
                    </a:lnTo>
                    <a:lnTo>
                      <a:pt x="35" y="3"/>
                    </a:lnTo>
                    <a:lnTo>
                      <a:pt x="40" y="6"/>
                    </a:lnTo>
                    <a:lnTo>
                      <a:pt x="46" y="8"/>
                    </a:lnTo>
                    <a:close/>
                  </a:path>
                </a:pathLst>
              </a:custGeom>
              <a:solidFill>
                <a:srgbClr val="AFBCED"/>
              </a:solidFill>
              <a:ln w="9525">
                <a:noFill/>
                <a:round/>
                <a:headEnd/>
                <a:tailEnd/>
              </a:ln>
            </p:spPr>
            <p:txBody>
              <a:bodyPr/>
              <a:lstStyle/>
              <a:p>
                <a:endParaRPr lang="en-US" sz="1725"/>
              </a:p>
            </p:txBody>
          </p:sp>
          <p:sp>
            <p:nvSpPr>
              <p:cNvPr id="5460" name="Freeform 768"/>
              <p:cNvSpPr>
                <a:spLocks/>
              </p:cNvSpPr>
              <p:nvPr/>
            </p:nvSpPr>
            <p:spPr bwMode="auto">
              <a:xfrm>
                <a:off x="1897" y="2819"/>
                <a:ext cx="31" cy="64"/>
              </a:xfrm>
              <a:custGeom>
                <a:avLst/>
                <a:gdLst>
                  <a:gd name="T0" fmla="*/ 0 w 19"/>
                  <a:gd name="T1" fmla="*/ 23 h 39"/>
                  <a:gd name="T2" fmla="*/ 3 w 19"/>
                  <a:gd name="T3" fmla="*/ 33 h 39"/>
                  <a:gd name="T4" fmla="*/ 3 w 19"/>
                  <a:gd name="T5" fmla="*/ 44 h 39"/>
                  <a:gd name="T6" fmla="*/ 3 w 19"/>
                  <a:gd name="T7" fmla="*/ 54 h 39"/>
                  <a:gd name="T8" fmla="*/ 3 w 19"/>
                  <a:gd name="T9" fmla="*/ 64 h 39"/>
                  <a:gd name="T10" fmla="*/ 11 w 19"/>
                  <a:gd name="T11" fmla="*/ 54 h 39"/>
                  <a:gd name="T12" fmla="*/ 18 w 19"/>
                  <a:gd name="T13" fmla="*/ 46 h 39"/>
                  <a:gd name="T14" fmla="*/ 24 w 19"/>
                  <a:gd name="T15" fmla="*/ 38 h 39"/>
                  <a:gd name="T16" fmla="*/ 31 w 19"/>
                  <a:gd name="T17" fmla="*/ 28 h 39"/>
                  <a:gd name="T18" fmla="*/ 29 w 19"/>
                  <a:gd name="T19" fmla="*/ 23 h 39"/>
                  <a:gd name="T20" fmla="*/ 26 w 19"/>
                  <a:gd name="T21" fmla="*/ 15 h 39"/>
                  <a:gd name="T22" fmla="*/ 24 w 19"/>
                  <a:gd name="T23" fmla="*/ 7 h 39"/>
                  <a:gd name="T24" fmla="*/ 21 w 19"/>
                  <a:gd name="T25" fmla="*/ 0 h 39"/>
                  <a:gd name="T26" fmla="*/ 16 w 19"/>
                  <a:gd name="T27" fmla="*/ 5 h 39"/>
                  <a:gd name="T28" fmla="*/ 11 w 19"/>
                  <a:gd name="T29" fmla="*/ 10 h 39"/>
                  <a:gd name="T30" fmla="*/ 5 w 19"/>
                  <a:gd name="T31" fmla="*/ 18 h 39"/>
                  <a:gd name="T32" fmla="*/ 0 w 19"/>
                  <a:gd name="T33" fmla="*/ 23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9"/>
                  <a:gd name="T53" fmla="*/ 19 w 1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9">
                    <a:moveTo>
                      <a:pt x="0" y="14"/>
                    </a:moveTo>
                    <a:lnTo>
                      <a:pt x="2" y="20"/>
                    </a:lnTo>
                    <a:lnTo>
                      <a:pt x="2" y="27"/>
                    </a:lnTo>
                    <a:lnTo>
                      <a:pt x="2" y="33"/>
                    </a:lnTo>
                    <a:lnTo>
                      <a:pt x="2" y="39"/>
                    </a:lnTo>
                    <a:lnTo>
                      <a:pt x="7" y="33"/>
                    </a:lnTo>
                    <a:lnTo>
                      <a:pt x="11" y="28"/>
                    </a:lnTo>
                    <a:lnTo>
                      <a:pt x="15" y="23"/>
                    </a:lnTo>
                    <a:lnTo>
                      <a:pt x="19" y="17"/>
                    </a:lnTo>
                    <a:lnTo>
                      <a:pt x="18" y="14"/>
                    </a:lnTo>
                    <a:lnTo>
                      <a:pt x="16" y="9"/>
                    </a:lnTo>
                    <a:lnTo>
                      <a:pt x="15" y="4"/>
                    </a:lnTo>
                    <a:lnTo>
                      <a:pt x="13" y="0"/>
                    </a:lnTo>
                    <a:lnTo>
                      <a:pt x="10" y="3"/>
                    </a:lnTo>
                    <a:lnTo>
                      <a:pt x="7" y="6"/>
                    </a:lnTo>
                    <a:lnTo>
                      <a:pt x="3" y="11"/>
                    </a:lnTo>
                    <a:lnTo>
                      <a:pt x="0" y="14"/>
                    </a:lnTo>
                    <a:close/>
                  </a:path>
                </a:pathLst>
              </a:custGeom>
              <a:solidFill>
                <a:srgbClr val="7AAAEA"/>
              </a:solidFill>
              <a:ln w="9525">
                <a:noFill/>
                <a:round/>
                <a:headEnd/>
                <a:tailEnd/>
              </a:ln>
            </p:spPr>
            <p:txBody>
              <a:bodyPr/>
              <a:lstStyle/>
              <a:p>
                <a:endParaRPr lang="en-US" sz="1725"/>
              </a:p>
            </p:txBody>
          </p:sp>
          <p:sp>
            <p:nvSpPr>
              <p:cNvPr id="5461" name="Freeform 769"/>
              <p:cNvSpPr>
                <a:spLocks/>
              </p:cNvSpPr>
              <p:nvPr/>
            </p:nvSpPr>
            <p:spPr bwMode="auto">
              <a:xfrm>
                <a:off x="1858" y="2803"/>
                <a:ext cx="60" cy="42"/>
              </a:xfrm>
              <a:custGeom>
                <a:avLst/>
                <a:gdLst>
                  <a:gd name="T0" fmla="*/ 60 w 37"/>
                  <a:gd name="T1" fmla="*/ 16 h 26"/>
                  <a:gd name="T2" fmla="*/ 55 w 37"/>
                  <a:gd name="T3" fmla="*/ 21 h 26"/>
                  <a:gd name="T4" fmla="*/ 52 w 37"/>
                  <a:gd name="T5" fmla="*/ 29 h 26"/>
                  <a:gd name="T6" fmla="*/ 47 w 37"/>
                  <a:gd name="T7" fmla="*/ 36 h 26"/>
                  <a:gd name="T8" fmla="*/ 42 w 37"/>
                  <a:gd name="T9" fmla="*/ 42 h 26"/>
                  <a:gd name="T10" fmla="*/ 31 w 37"/>
                  <a:gd name="T11" fmla="*/ 36 h 26"/>
                  <a:gd name="T12" fmla="*/ 21 w 37"/>
                  <a:gd name="T13" fmla="*/ 34 h 26"/>
                  <a:gd name="T14" fmla="*/ 11 w 37"/>
                  <a:gd name="T15" fmla="*/ 29 h 26"/>
                  <a:gd name="T16" fmla="*/ 0 w 37"/>
                  <a:gd name="T17" fmla="*/ 26 h 26"/>
                  <a:gd name="T18" fmla="*/ 6 w 37"/>
                  <a:gd name="T19" fmla="*/ 21 h 26"/>
                  <a:gd name="T20" fmla="*/ 11 w 37"/>
                  <a:gd name="T21" fmla="*/ 13 h 26"/>
                  <a:gd name="T22" fmla="*/ 16 w 37"/>
                  <a:gd name="T23" fmla="*/ 8 h 26"/>
                  <a:gd name="T24" fmla="*/ 21 w 37"/>
                  <a:gd name="T25" fmla="*/ 0 h 26"/>
                  <a:gd name="T26" fmla="*/ 31 w 37"/>
                  <a:gd name="T27" fmla="*/ 3 h 26"/>
                  <a:gd name="T28" fmla="*/ 42 w 37"/>
                  <a:gd name="T29" fmla="*/ 8 h 26"/>
                  <a:gd name="T30" fmla="*/ 50 w 37"/>
                  <a:gd name="T31" fmla="*/ 10 h 26"/>
                  <a:gd name="T32" fmla="*/ 60 w 37"/>
                  <a:gd name="T33" fmla="*/ 1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6"/>
                  <a:gd name="T53" fmla="*/ 37 w 37"/>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6">
                    <a:moveTo>
                      <a:pt x="37" y="10"/>
                    </a:moveTo>
                    <a:lnTo>
                      <a:pt x="34" y="13"/>
                    </a:lnTo>
                    <a:lnTo>
                      <a:pt x="32" y="18"/>
                    </a:lnTo>
                    <a:lnTo>
                      <a:pt x="29" y="22"/>
                    </a:lnTo>
                    <a:lnTo>
                      <a:pt x="26" y="26"/>
                    </a:lnTo>
                    <a:lnTo>
                      <a:pt x="19" y="22"/>
                    </a:lnTo>
                    <a:lnTo>
                      <a:pt x="13" y="21"/>
                    </a:lnTo>
                    <a:lnTo>
                      <a:pt x="7" y="18"/>
                    </a:lnTo>
                    <a:lnTo>
                      <a:pt x="0" y="16"/>
                    </a:lnTo>
                    <a:lnTo>
                      <a:pt x="4" y="13"/>
                    </a:lnTo>
                    <a:lnTo>
                      <a:pt x="7" y="8"/>
                    </a:lnTo>
                    <a:lnTo>
                      <a:pt x="10" y="5"/>
                    </a:lnTo>
                    <a:lnTo>
                      <a:pt x="13" y="0"/>
                    </a:lnTo>
                    <a:lnTo>
                      <a:pt x="19" y="2"/>
                    </a:lnTo>
                    <a:lnTo>
                      <a:pt x="26" y="5"/>
                    </a:lnTo>
                    <a:lnTo>
                      <a:pt x="31" y="6"/>
                    </a:lnTo>
                    <a:lnTo>
                      <a:pt x="37" y="10"/>
                    </a:lnTo>
                    <a:close/>
                  </a:path>
                </a:pathLst>
              </a:custGeom>
              <a:solidFill>
                <a:srgbClr val="D1D8F4"/>
              </a:solidFill>
              <a:ln w="9525">
                <a:noFill/>
                <a:round/>
                <a:headEnd/>
                <a:tailEnd/>
              </a:ln>
            </p:spPr>
            <p:txBody>
              <a:bodyPr/>
              <a:lstStyle/>
              <a:p>
                <a:endParaRPr lang="en-US" sz="1725"/>
              </a:p>
            </p:txBody>
          </p:sp>
          <p:sp>
            <p:nvSpPr>
              <p:cNvPr id="5462" name="Freeform 770"/>
              <p:cNvSpPr>
                <a:spLocks/>
              </p:cNvSpPr>
              <p:nvPr/>
            </p:nvSpPr>
            <p:spPr bwMode="auto">
              <a:xfrm>
                <a:off x="1900" y="2821"/>
                <a:ext cx="103" cy="93"/>
              </a:xfrm>
              <a:custGeom>
                <a:avLst/>
                <a:gdLst>
                  <a:gd name="T0" fmla="*/ 90 w 63"/>
                  <a:gd name="T1" fmla="*/ 16 h 57"/>
                  <a:gd name="T2" fmla="*/ 93 w 63"/>
                  <a:gd name="T3" fmla="*/ 26 h 57"/>
                  <a:gd name="T4" fmla="*/ 98 w 63"/>
                  <a:gd name="T5" fmla="*/ 34 h 57"/>
                  <a:gd name="T6" fmla="*/ 101 w 63"/>
                  <a:gd name="T7" fmla="*/ 42 h 57"/>
                  <a:gd name="T8" fmla="*/ 103 w 63"/>
                  <a:gd name="T9" fmla="*/ 52 h 57"/>
                  <a:gd name="T10" fmla="*/ 96 w 63"/>
                  <a:gd name="T11" fmla="*/ 62 h 57"/>
                  <a:gd name="T12" fmla="*/ 88 w 63"/>
                  <a:gd name="T13" fmla="*/ 73 h 57"/>
                  <a:gd name="T14" fmla="*/ 78 w 63"/>
                  <a:gd name="T15" fmla="*/ 83 h 57"/>
                  <a:gd name="T16" fmla="*/ 70 w 63"/>
                  <a:gd name="T17" fmla="*/ 93 h 57"/>
                  <a:gd name="T18" fmla="*/ 52 w 63"/>
                  <a:gd name="T19" fmla="*/ 86 h 57"/>
                  <a:gd name="T20" fmla="*/ 36 w 63"/>
                  <a:gd name="T21" fmla="*/ 82 h 57"/>
                  <a:gd name="T22" fmla="*/ 18 w 63"/>
                  <a:gd name="T23" fmla="*/ 73 h 57"/>
                  <a:gd name="T24" fmla="*/ 0 w 63"/>
                  <a:gd name="T25" fmla="*/ 69 h 57"/>
                  <a:gd name="T26" fmla="*/ 5 w 63"/>
                  <a:gd name="T27" fmla="*/ 57 h 57"/>
                  <a:gd name="T28" fmla="*/ 10 w 63"/>
                  <a:gd name="T29" fmla="*/ 47 h 57"/>
                  <a:gd name="T30" fmla="*/ 15 w 63"/>
                  <a:gd name="T31" fmla="*/ 39 h 57"/>
                  <a:gd name="T32" fmla="*/ 21 w 63"/>
                  <a:gd name="T33" fmla="*/ 29 h 57"/>
                  <a:gd name="T34" fmla="*/ 26 w 63"/>
                  <a:gd name="T35" fmla="*/ 21 h 57"/>
                  <a:gd name="T36" fmla="*/ 33 w 63"/>
                  <a:gd name="T37" fmla="*/ 13 h 57"/>
                  <a:gd name="T38" fmla="*/ 39 w 63"/>
                  <a:gd name="T39" fmla="*/ 5 h 57"/>
                  <a:gd name="T40" fmla="*/ 44 w 63"/>
                  <a:gd name="T41" fmla="*/ 0 h 57"/>
                  <a:gd name="T42" fmla="*/ 57 w 63"/>
                  <a:gd name="T43" fmla="*/ 3 h 57"/>
                  <a:gd name="T44" fmla="*/ 67 w 63"/>
                  <a:gd name="T45" fmla="*/ 8 h 57"/>
                  <a:gd name="T46" fmla="*/ 80 w 63"/>
                  <a:gd name="T47" fmla="*/ 11 h 57"/>
                  <a:gd name="T48" fmla="*/ 90 w 63"/>
                  <a:gd name="T49" fmla="*/ 16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57"/>
                  <a:gd name="T77" fmla="*/ 63 w 63"/>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57">
                    <a:moveTo>
                      <a:pt x="55" y="10"/>
                    </a:moveTo>
                    <a:lnTo>
                      <a:pt x="57" y="16"/>
                    </a:lnTo>
                    <a:lnTo>
                      <a:pt x="60" y="21"/>
                    </a:lnTo>
                    <a:lnTo>
                      <a:pt x="62" y="26"/>
                    </a:lnTo>
                    <a:lnTo>
                      <a:pt x="63" y="32"/>
                    </a:lnTo>
                    <a:lnTo>
                      <a:pt x="59" y="38"/>
                    </a:lnTo>
                    <a:lnTo>
                      <a:pt x="54" y="45"/>
                    </a:lnTo>
                    <a:lnTo>
                      <a:pt x="48" y="51"/>
                    </a:lnTo>
                    <a:lnTo>
                      <a:pt x="43" y="57"/>
                    </a:lnTo>
                    <a:lnTo>
                      <a:pt x="32" y="53"/>
                    </a:lnTo>
                    <a:lnTo>
                      <a:pt x="22" y="50"/>
                    </a:lnTo>
                    <a:lnTo>
                      <a:pt x="11" y="45"/>
                    </a:lnTo>
                    <a:lnTo>
                      <a:pt x="0" y="42"/>
                    </a:lnTo>
                    <a:lnTo>
                      <a:pt x="3" y="35"/>
                    </a:lnTo>
                    <a:lnTo>
                      <a:pt x="6" y="29"/>
                    </a:lnTo>
                    <a:lnTo>
                      <a:pt x="9" y="24"/>
                    </a:lnTo>
                    <a:lnTo>
                      <a:pt x="13" y="18"/>
                    </a:lnTo>
                    <a:lnTo>
                      <a:pt x="16" y="13"/>
                    </a:lnTo>
                    <a:lnTo>
                      <a:pt x="20" y="8"/>
                    </a:lnTo>
                    <a:lnTo>
                      <a:pt x="24" y="3"/>
                    </a:lnTo>
                    <a:lnTo>
                      <a:pt x="27" y="0"/>
                    </a:lnTo>
                    <a:lnTo>
                      <a:pt x="35" y="2"/>
                    </a:lnTo>
                    <a:lnTo>
                      <a:pt x="41" y="5"/>
                    </a:lnTo>
                    <a:lnTo>
                      <a:pt x="49" y="7"/>
                    </a:lnTo>
                    <a:lnTo>
                      <a:pt x="55" y="10"/>
                    </a:lnTo>
                    <a:close/>
                  </a:path>
                </a:pathLst>
              </a:custGeom>
              <a:solidFill>
                <a:srgbClr val="000000"/>
              </a:solidFill>
              <a:ln w="9525">
                <a:noFill/>
                <a:round/>
                <a:headEnd/>
                <a:tailEnd/>
              </a:ln>
            </p:spPr>
            <p:txBody>
              <a:bodyPr/>
              <a:lstStyle/>
              <a:p>
                <a:endParaRPr lang="en-US" sz="1725"/>
              </a:p>
            </p:txBody>
          </p:sp>
          <p:sp>
            <p:nvSpPr>
              <p:cNvPr id="5463" name="Freeform 771"/>
              <p:cNvSpPr>
                <a:spLocks/>
              </p:cNvSpPr>
              <p:nvPr/>
            </p:nvSpPr>
            <p:spPr bwMode="auto">
              <a:xfrm>
                <a:off x="1910" y="2829"/>
                <a:ext cx="87" cy="78"/>
              </a:xfrm>
              <a:custGeom>
                <a:avLst/>
                <a:gdLst>
                  <a:gd name="T0" fmla="*/ 76 w 53"/>
                  <a:gd name="T1" fmla="*/ 13 h 48"/>
                  <a:gd name="T2" fmla="*/ 79 w 53"/>
                  <a:gd name="T3" fmla="*/ 21 h 48"/>
                  <a:gd name="T4" fmla="*/ 80 w 53"/>
                  <a:gd name="T5" fmla="*/ 28 h 48"/>
                  <a:gd name="T6" fmla="*/ 84 w 53"/>
                  <a:gd name="T7" fmla="*/ 36 h 48"/>
                  <a:gd name="T8" fmla="*/ 87 w 53"/>
                  <a:gd name="T9" fmla="*/ 44 h 48"/>
                  <a:gd name="T10" fmla="*/ 79 w 53"/>
                  <a:gd name="T11" fmla="*/ 52 h 48"/>
                  <a:gd name="T12" fmla="*/ 74 w 53"/>
                  <a:gd name="T13" fmla="*/ 60 h 48"/>
                  <a:gd name="T14" fmla="*/ 66 w 53"/>
                  <a:gd name="T15" fmla="*/ 67 h 48"/>
                  <a:gd name="T16" fmla="*/ 57 w 53"/>
                  <a:gd name="T17" fmla="*/ 78 h 48"/>
                  <a:gd name="T18" fmla="*/ 44 w 53"/>
                  <a:gd name="T19" fmla="*/ 73 h 48"/>
                  <a:gd name="T20" fmla="*/ 30 w 53"/>
                  <a:gd name="T21" fmla="*/ 65 h 48"/>
                  <a:gd name="T22" fmla="*/ 13 w 53"/>
                  <a:gd name="T23" fmla="*/ 60 h 48"/>
                  <a:gd name="T24" fmla="*/ 0 w 53"/>
                  <a:gd name="T25" fmla="*/ 54 h 48"/>
                  <a:gd name="T26" fmla="*/ 5 w 53"/>
                  <a:gd name="T27" fmla="*/ 47 h 48"/>
                  <a:gd name="T28" fmla="*/ 8 w 53"/>
                  <a:gd name="T29" fmla="*/ 39 h 48"/>
                  <a:gd name="T30" fmla="*/ 13 w 53"/>
                  <a:gd name="T31" fmla="*/ 31 h 48"/>
                  <a:gd name="T32" fmla="*/ 16 w 53"/>
                  <a:gd name="T33" fmla="*/ 23 h 48"/>
                  <a:gd name="T34" fmla="*/ 21 w 53"/>
                  <a:gd name="T35" fmla="*/ 18 h 48"/>
                  <a:gd name="T36" fmla="*/ 26 w 53"/>
                  <a:gd name="T37" fmla="*/ 10 h 48"/>
                  <a:gd name="T38" fmla="*/ 31 w 53"/>
                  <a:gd name="T39" fmla="*/ 5 h 48"/>
                  <a:gd name="T40" fmla="*/ 36 w 53"/>
                  <a:gd name="T41" fmla="*/ 0 h 48"/>
                  <a:gd name="T42" fmla="*/ 44 w 53"/>
                  <a:gd name="T43" fmla="*/ 3 h 48"/>
                  <a:gd name="T44" fmla="*/ 56 w 53"/>
                  <a:gd name="T45" fmla="*/ 5 h 48"/>
                  <a:gd name="T46" fmla="*/ 66 w 53"/>
                  <a:gd name="T47" fmla="*/ 10 h 48"/>
                  <a:gd name="T48" fmla="*/ 76 w 53"/>
                  <a:gd name="T49" fmla="*/ 13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48"/>
                  <a:gd name="T77" fmla="*/ 53 w 53"/>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48">
                    <a:moveTo>
                      <a:pt x="46" y="8"/>
                    </a:moveTo>
                    <a:lnTo>
                      <a:pt x="48" y="13"/>
                    </a:lnTo>
                    <a:lnTo>
                      <a:pt x="49" y="17"/>
                    </a:lnTo>
                    <a:lnTo>
                      <a:pt x="51" y="22"/>
                    </a:lnTo>
                    <a:lnTo>
                      <a:pt x="53" y="27"/>
                    </a:lnTo>
                    <a:lnTo>
                      <a:pt x="48" y="32"/>
                    </a:lnTo>
                    <a:lnTo>
                      <a:pt x="45" y="37"/>
                    </a:lnTo>
                    <a:lnTo>
                      <a:pt x="40" y="41"/>
                    </a:lnTo>
                    <a:lnTo>
                      <a:pt x="35" y="48"/>
                    </a:lnTo>
                    <a:lnTo>
                      <a:pt x="27" y="45"/>
                    </a:lnTo>
                    <a:lnTo>
                      <a:pt x="18" y="40"/>
                    </a:lnTo>
                    <a:lnTo>
                      <a:pt x="8" y="37"/>
                    </a:lnTo>
                    <a:lnTo>
                      <a:pt x="0" y="33"/>
                    </a:lnTo>
                    <a:lnTo>
                      <a:pt x="3" y="29"/>
                    </a:lnTo>
                    <a:lnTo>
                      <a:pt x="5" y="24"/>
                    </a:lnTo>
                    <a:lnTo>
                      <a:pt x="8" y="19"/>
                    </a:lnTo>
                    <a:lnTo>
                      <a:pt x="10" y="14"/>
                    </a:lnTo>
                    <a:lnTo>
                      <a:pt x="13" y="11"/>
                    </a:lnTo>
                    <a:lnTo>
                      <a:pt x="16" y="6"/>
                    </a:lnTo>
                    <a:lnTo>
                      <a:pt x="19" y="3"/>
                    </a:lnTo>
                    <a:lnTo>
                      <a:pt x="22" y="0"/>
                    </a:lnTo>
                    <a:lnTo>
                      <a:pt x="27" y="2"/>
                    </a:lnTo>
                    <a:lnTo>
                      <a:pt x="34" y="3"/>
                    </a:lnTo>
                    <a:lnTo>
                      <a:pt x="40" y="6"/>
                    </a:lnTo>
                    <a:lnTo>
                      <a:pt x="46" y="8"/>
                    </a:lnTo>
                    <a:close/>
                  </a:path>
                </a:pathLst>
              </a:custGeom>
              <a:solidFill>
                <a:srgbClr val="AFBCED"/>
              </a:solidFill>
              <a:ln w="9525">
                <a:noFill/>
                <a:round/>
                <a:headEnd/>
                <a:tailEnd/>
              </a:ln>
            </p:spPr>
            <p:txBody>
              <a:bodyPr/>
              <a:lstStyle/>
              <a:p>
                <a:endParaRPr lang="en-US" sz="1725"/>
              </a:p>
            </p:txBody>
          </p:sp>
          <p:sp>
            <p:nvSpPr>
              <p:cNvPr id="5464" name="Freeform 772"/>
              <p:cNvSpPr>
                <a:spLocks/>
              </p:cNvSpPr>
              <p:nvPr/>
            </p:nvSpPr>
            <p:spPr bwMode="auto">
              <a:xfrm>
                <a:off x="1967" y="2842"/>
                <a:ext cx="30" cy="65"/>
              </a:xfrm>
              <a:custGeom>
                <a:avLst/>
                <a:gdLst>
                  <a:gd name="T0" fmla="*/ 0 w 18"/>
                  <a:gd name="T1" fmla="*/ 23 h 40"/>
                  <a:gd name="T2" fmla="*/ 0 w 18"/>
                  <a:gd name="T3" fmla="*/ 34 h 40"/>
                  <a:gd name="T4" fmla="*/ 0 w 18"/>
                  <a:gd name="T5" fmla="*/ 44 h 40"/>
                  <a:gd name="T6" fmla="*/ 0 w 18"/>
                  <a:gd name="T7" fmla="*/ 54 h 40"/>
                  <a:gd name="T8" fmla="*/ 0 w 18"/>
                  <a:gd name="T9" fmla="*/ 65 h 40"/>
                  <a:gd name="T10" fmla="*/ 8 w 18"/>
                  <a:gd name="T11" fmla="*/ 54 h 40"/>
                  <a:gd name="T12" fmla="*/ 17 w 18"/>
                  <a:gd name="T13" fmla="*/ 47 h 40"/>
                  <a:gd name="T14" fmla="*/ 22 w 18"/>
                  <a:gd name="T15" fmla="*/ 39 h 40"/>
                  <a:gd name="T16" fmla="*/ 30 w 18"/>
                  <a:gd name="T17" fmla="*/ 31 h 40"/>
                  <a:gd name="T18" fmla="*/ 27 w 18"/>
                  <a:gd name="T19" fmla="*/ 23 h 40"/>
                  <a:gd name="T20" fmla="*/ 23 w 18"/>
                  <a:gd name="T21" fmla="*/ 15 h 40"/>
                  <a:gd name="T22" fmla="*/ 22 w 18"/>
                  <a:gd name="T23" fmla="*/ 8 h 40"/>
                  <a:gd name="T24" fmla="*/ 18 w 18"/>
                  <a:gd name="T25" fmla="*/ 0 h 40"/>
                  <a:gd name="T26" fmla="*/ 13 w 18"/>
                  <a:gd name="T27" fmla="*/ 5 h 40"/>
                  <a:gd name="T28" fmla="*/ 12 w 18"/>
                  <a:gd name="T29" fmla="*/ 10 h 40"/>
                  <a:gd name="T30" fmla="*/ 5 w 18"/>
                  <a:gd name="T31" fmla="*/ 18 h 40"/>
                  <a:gd name="T32" fmla="*/ 0 w 18"/>
                  <a:gd name="T33" fmla="*/ 2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40"/>
                  <a:gd name="T53" fmla="*/ 18 w 18"/>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40">
                    <a:moveTo>
                      <a:pt x="0" y="14"/>
                    </a:moveTo>
                    <a:lnTo>
                      <a:pt x="0" y="21"/>
                    </a:lnTo>
                    <a:lnTo>
                      <a:pt x="0" y="27"/>
                    </a:lnTo>
                    <a:lnTo>
                      <a:pt x="0" y="33"/>
                    </a:lnTo>
                    <a:lnTo>
                      <a:pt x="0" y="40"/>
                    </a:lnTo>
                    <a:lnTo>
                      <a:pt x="5" y="33"/>
                    </a:lnTo>
                    <a:lnTo>
                      <a:pt x="10" y="29"/>
                    </a:lnTo>
                    <a:lnTo>
                      <a:pt x="13" y="24"/>
                    </a:lnTo>
                    <a:lnTo>
                      <a:pt x="18" y="19"/>
                    </a:lnTo>
                    <a:lnTo>
                      <a:pt x="16" y="14"/>
                    </a:lnTo>
                    <a:lnTo>
                      <a:pt x="14" y="9"/>
                    </a:lnTo>
                    <a:lnTo>
                      <a:pt x="13" y="5"/>
                    </a:lnTo>
                    <a:lnTo>
                      <a:pt x="11" y="0"/>
                    </a:lnTo>
                    <a:lnTo>
                      <a:pt x="8" y="3"/>
                    </a:lnTo>
                    <a:lnTo>
                      <a:pt x="7" y="6"/>
                    </a:lnTo>
                    <a:lnTo>
                      <a:pt x="3" y="11"/>
                    </a:lnTo>
                    <a:lnTo>
                      <a:pt x="0" y="14"/>
                    </a:lnTo>
                    <a:close/>
                  </a:path>
                </a:pathLst>
              </a:custGeom>
              <a:solidFill>
                <a:srgbClr val="7AAAEA"/>
              </a:solidFill>
              <a:ln w="9525">
                <a:noFill/>
                <a:round/>
                <a:headEnd/>
                <a:tailEnd/>
              </a:ln>
            </p:spPr>
            <p:txBody>
              <a:bodyPr/>
              <a:lstStyle/>
              <a:p>
                <a:endParaRPr lang="en-US" sz="1725"/>
              </a:p>
            </p:txBody>
          </p:sp>
          <p:sp>
            <p:nvSpPr>
              <p:cNvPr id="5465" name="Freeform 773"/>
              <p:cNvSpPr>
                <a:spLocks/>
              </p:cNvSpPr>
              <p:nvPr/>
            </p:nvSpPr>
            <p:spPr bwMode="auto">
              <a:xfrm>
                <a:off x="1926" y="2825"/>
                <a:ext cx="59" cy="43"/>
              </a:xfrm>
              <a:custGeom>
                <a:avLst/>
                <a:gdLst>
                  <a:gd name="T0" fmla="*/ 59 w 36"/>
                  <a:gd name="T1" fmla="*/ 17 h 26"/>
                  <a:gd name="T2" fmla="*/ 54 w 36"/>
                  <a:gd name="T3" fmla="*/ 25 h 26"/>
                  <a:gd name="T4" fmla="*/ 52 w 36"/>
                  <a:gd name="T5" fmla="*/ 30 h 26"/>
                  <a:gd name="T6" fmla="*/ 46 w 36"/>
                  <a:gd name="T7" fmla="*/ 38 h 26"/>
                  <a:gd name="T8" fmla="*/ 41 w 36"/>
                  <a:gd name="T9" fmla="*/ 43 h 26"/>
                  <a:gd name="T10" fmla="*/ 31 w 36"/>
                  <a:gd name="T11" fmla="*/ 38 h 26"/>
                  <a:gd name="T12" fmla="*/ 20 w 36"/>
                  <a:gd name="T13" fmla="*/ 35 h 26"/>
                  <a:gd name="T14" fmla="*/ 10 w 36"/>
                  <a:gd name="T15" fmla="*/ 30 h 26"/>
                  <a:gd name="T16" fmla="*/ 0 w 36"/>
                  <a:gd name="T17" fmla="*/ 26 h 26"/>
                  <a:gd name="T18" fmla="*/ 5 w 36"/>
                  <a:gd name="T19" fmla="*/ 22 h 26"/>
                  <a:gd name="T20" fmla="*/ 10 w 36"/>
                  <a:gd name="T21" fmla="*/ 13 h 26"/>
                  <a:gd name="T22" fmla="*/ 15 w 36"/>
                  <a:gd name="T23" fmla="*/ 8 h 26"/>
                  <a:gd name="T24" fmla="*/ 20 w 36"/>
                  <a:gd name="T25" fmla="*/ 0 h 26"/>
                  <a:gd name="T26" fmla="*/ 31 w 36"/>
                  <a:gd name="T27" fmla="*/ 3 h 26"/>
                  <a:gd name="T28" fmla="*/ 41 w 36"/>
                  <a:gd name="T29" fmla="*/ 8 h 26"/>
                  <a:gd name="T30" fmla="*/ 49 w 36"/>
                  <a:gd name="T31" fmla="*/ 12 h 26"/>
                  <a:gd name="T32" fmla="*/ 59 w 36"/>
                  <a:gd name="T33" fmla="*/ 1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6"/>
                  <a:gd name="T53" fmla="*/ 36 w 3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6">
                    <a:moveTo>
                      <a:pt x="36" y="10"/>
                    </a:moveTo>
                    <a:lnTo>
                      <a:pt x="33" y="15"/>
                    </a:lnTo>
                    <a:lnTo>
                      <a:pt x="32" y="18"/>
                    </a:lnTo>
                    <a:lnTo>
                      <a:pt x="28" y="23"/>
                    </a:lnTo>
                    <a:lnTo>
                      <a:pt x="25" y="26"/>
                    </a:lnTo>
                    <a:lnTo>
                      <a:pt x="19" y="23"/>
                    </a:lnTo>
                    <a:lnTo>
                      <a:pt x="12" y="21"/>
                    </a:lnTo>
                    <a:lnTo>
                      <a:pt x="6" y="18"/>
                    </a:lnTo>
                    <a:lnTo>
                      <a:pt x="0" y="16"/>
                    </a:lnTo>
                    <a:lnTo>
                      <a:pt x="3" y="13"/>
                    </a:lnTo>
                    <a:lnTo>
                      <a:pt x="6" y="8"/>
                    </a:lnTo>
                    <a:lnTo>
                      <a:pt x="9" y="5"/>
                    </a:lnTo>
                    <a:lnTo>
                      <a:pt x="12" y="0"/>
                    </a:lnTo>
                    <a:lnTo>
                      <a:pt x="19" y="2"/>
                    </a:lnTo>
                    <a:lnTo>
                      <a:pt x="25" y="5"/>
                    </a:lnTo>
                    <a:lnTo>
                      <a:pt x="30" y="7"/>
                    </a:lnTo>
                    <a:lnTo>
                      <a:pt x="36" y="10"/>
                    </a:lnTo>
                    <a:close/>
                  </a:path>
                </a:pathLst>
              </a:custGeom>
              <a:solidFill>
                <a:srgbClr val="D1D8F4"/>
              </a:solidFill>
              <a:ln w="9525">
                <a:noFill/>
                <a:round/>
                <a:headEnd/>
                <a:tailEnd/>
              </a:ln>
            </p:spPr>
            <p:txBody>
              <a:bodyPr/>
              <a:lstStyle/>
              <a:p>
                <a:endParaRPr lang="en-US" sz="1725"/>
              </a:p>
            </p:txBody>
          </p:sp>
          <p:sp>
            <p:nvSpPr>
              <p:cNvPr id="5466" name="Freeform 774"/>
              <p:cNvSpPr>
                <a:spLocks/>
              </p:cNvSpPr>
              <p:nvPr/>
            </p:nvSpPr>
            <p:spPr bwMode="auto">
              <a:xfrm>
                <a:off x="1719" y="2819"/>
                <a:ext cx="239" cy="139"/>
              </a:xfrm>
              <a:custGeom>
                <a:avLst/>
                <a:gdLst>
                  <a:gd name="T0" fmla="*/ 226 w 146"/>
                  <a:gd name="T1" fmla="*/ 62 h 85"/>
                  <a:gd name="T2" fmla="*/ 228 w 146"/>
                  <a:gd name="T3" fmla="*/ 72 h 85"/>
                  <a:gd name="T4" fmla="*/ 234 w 146"/>
                  <a:gd name="T5" fmla="*/ 80 h 85"/>
                  <a:gd name="T6" fmla="*/ 236 w 146"/>
                  <a:gd name="T7" fmla="*/ 88 h 85"/>
                  <a:gd name="T8" fmla="*/ 239 w 146"/>
                  <a:gd name="T9" fmla="*/ 98 h 85"/>
                  <a:gd name="T10" fmla="*/ 231 w 146"/>
                  <a:gd name="T11" fmla="*/ 108 h 85"/>
                  <a:gd name="T12" fmla="*/ 223 w 146"/>
                  <a:gd name="T13" fmla="*/ 119 h 85"/>
                  <a:gd name="T14" fmla="*/ 214 w 146"/>
                  <a:gd name="T15" fmla="*/ 129 h 85"/>
                  <a:gd name="T16" fmla="*/ 208 w 146"/>
                  <a:gd name="T17" fmla="*/ 139 h 85"/>
                  <a:gd name="T18" fmla="*/ 187 w 146"/>
                  <a:gd name="T19" fmla="*/ 132 h 85"/>
                  <a:gd name="T20" fmla="*/ 160 w 146"/>
                  <a:gd name="T21" fmla="*/ 124 h 85"/>
                  <a:gd name="T22" fmla="*/ 134 w 146"/>
                  <a:gd name="T23" fmla="*/ 114 h 85"/>
                  <a:gd name="T24" fmla="*/ 103 w 146"/>
                  <a:gd name="T25" fmla="*/ 103 h 85"/>
                  <a:gd name="T26" fmla="*/ 72 w 146"/>
                  <a:gd name="T27" fmla="*/ 93 h 85"/>
                  <a:gd name="T28" fmla="*/ 46 w 146"/>
                  <a:gd name="T29" fmla="*/ 83 h 85"/>
                  <a:gd name="T30" fmla="*/ 20 w 146"/>
                  <a:gd name="T31" fmla="*/ 75 h 85"/>
                  <a:gd name="T32" fmla="*/ 0 w 146"/>
                  <a:gd name="T33" fmla="*/ 67 h 85"/>
                  <a:gd name="T34" fmla="*/ 20 w 146"/>
                  <a:gd name="T35" fmla="*/ 28 h 85"/>
                  <a:gd name="T36" fmla="*/ 44 w 146"/>
                  <a:gd name="T37" fmla="*/ 0 h 85"/>
                  <a:gd name="T38" fmla="*/ 64 w 146"/>
                  <a:gd name="T39" fmla="*/ 7 h 85"/>
                  <a:gd name="T40" fmla="*/ 88 w 146"/>
                  <a:gd name="T41" fmla="*/ 15 h 85"/>
                  <a:gd name="T42" fmla="*/ 111 w 146"/>
                  <a:gd name="T43" fmla="*/ 23 h 85"/>
                  <a:gd name="T44" fmla="*/ 134 w 146"/>
                  <a:gd name="T45" fmla="*/ 31 h 85"/>
                  <a:gd name="T46" fmla="*/ 160 w 146"/>
                  <a:gd name="T47" fmla="*/ 38 h 85"/>
                  <a:gd name="T48" fmla="*/ 183 w 146"/>
                  <a:gd name="T49" fmla="*/ 46 h 85"/>
                  <a:gd name="T50" fmla="*/ 205 w 146"/>
                  <a:gd name="T51" fmla="*/ 54 h 85"/>
                  <a:gd name="T52" fmla="*/ 226 w 146"/>
                  <a:gd name="T53" fmla="*/ 62 h 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6"/>
                  <a:gd name="T82" fmla="*/ 0 h 85"/>
                  <a:gd name="T83" fmla="*/ 146 w 146"/>
                  <a:gd name="T84" fmla="*/ 85 h 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6" h="85">
                    <a:moveTo>
                      <a:pt x="138" y="38"/>
                    </a:moveTo>
                    <a:lnTo>
                      <a:pt x="139" y="44"/>
                    </a:lnTo>
                    <a:lnTo>
                      <a:pt x="143" y="49"/>
                    </a:lnTo>
                    <a:lnTo>
                      <a:pt x="144" y="54"/>
                    </a:lnTo>
                    <a:lnTo>
                      <a:pt x="146" y="60"/>
                    </a:lnTo>
                    <a:lnTo>
                      <a:pt x="141" y="66"/>
                    </a:lnTo>
                    <a:lnTo>
                      <a:pt x="136" y="73"/>
                    </a:lnTo>
                    <a:lnTo>
                      <a:pt x="131" y="79"/>
                    </a:lnTo>
                    <a:lnTo>
                      <a:pt x="127" y="85"/>
                    </a:lnTo>
                    <a:lnTo>
                      <a:pt x="114" y="81"/>
                    </a:lnTo>
                    <a:lnTo>
                      <a:pt x="98" y="76"/>
                    </a:lnTo>
                    <a:lnTo>
                      <a:pt x="82" y="70"/>
                    </a:lnTo>
                    <a:lnTo>
                      <a:pt x="63" y="63"/>
                    </a:lnTo>
                    <a:lnTo>
                      <a:pt x="44" y="57"/>
                    </a:lnTo>
                    <a:lnTo>
                      <a:pt x="28" y="51"/>
                    </a:lnTo>
                    <a:lnTo>
                      <a:pt x="12" y="46"/>
                    </a:lnTo>
                    <a:lnTo>
                      <a:pt x="0" y="41"/>
                    </a:lnTo>
                    <a:lnTo>
                      <a:pt x="12" y="17"/>
                    </a:lnTo>
                    <a:lnTo>
                      <a:pt x="27" y="0"/>
                    </a:lnTo>
                    <a:lnTo>
                      <a:pt x="39" y="4"/>
                    </a:lnTo>
                    <a:lnTo>
                      <a:pt x="54" y="9"/>
                    </a:lnTo>
                    <a:lnTo>
                      <a:pt x="68" y="14"/>
                    </a:lnTo>
                    <a:lnTo>
                      <a:pt x="82" y="19"/>
                    </a:lnTo>
                    <a:lnTo>
                      <a:pt x="98" y="23"/>
                    </a:lnTo>
                    <a:lnTo>
                      <a:pt x="112" y="28"/>
                    </a:lnTo>
                    <a:lnTo>
                      <a:pt x="125" y="33"/>
                    </a:lnTo>
                    <a:lnTo>
                      <a:pt x="138" y="38"/>
                    </a:lnTo>
                    <a:close/>
                  </a:path>
                </a:pathLst>
              </a:custGeom>
              <a:solidFill>
                <a:srgbClr val="000000"/>
              </a:solidFill>
              <a:ln w="9525">
                <a:noFill/>
                <a:round/>
                <a:headEnd/>
                <a:tailEnd/>
              </a:ln>
            </p:spPr>
            <p:txBody>
              <a:bodyPr/>
              <a:lstStyle/>
              <a:p>
                <a:endParaRPr lang="en-US" sz="1725"/>
              </a:p>
            </p:txBody>
          </p:sp>
          <p:sp>
            <p:nvSpPr>
              <p:cNvPr id="5467" name="Freeform 775"/>
              <p:cNvSpPr>
                <a:spLocks/>
              </p:cNvSpPr>
              <p:nvPr/>
            </p:nvSpPr>
            <p:spPr bwMode="auto">
              <a:xfrm>
                <a:off x="1729" y="2825"/>
                <a:ext cx="225" cy="126"/>
              </a:xfrm>
              <a:custGeom>
                <a:avLst/>
                <a:gdLst>
                  <a:gd name="T0" fmla="*/ 212 w 138"/>
                  <a:gd name="T1" fmla="*/ 61 h 77"/>
                  <a:gd name="T2" fmla="*/ 215 w 138"/>
                  <a:gd name="T3" fmla="*/ 65 h 77"/>
                  <a:gd name="T4" fmla="*/ 220 w 138"/>
                  <a:gd name="T5" fmla="*/ 74 h 77"/>
                  <a:gd name="T6" fmla="*/ 223 w 138"/>
                  <a:gd name="T7" fmla="*/ 82 h 77"/>
                  <a:gd name="T8" fmla="*/ 225 w 138"/>
                  <a:gd name="T9" fmla="*/ 88 h 77"/>
                  <a:gd name="T10" fmla="*/ 217 w 138"/>
                  <a:gd name="T11" fmla="*/ 100 h 77"/>
                  <a:gd name="T12" fmla="*/ 212 w 138"/>
                  <a:gd name="T13" fmla="*/ 108 h 77"/>
                  <a:gd name="T14" fmla="*/ 204 w 138"/>
                  <a:gd name="T15" fmla="*/ 115 h 77"/>
                  <a:gd name="T16" fmla="*/ 197 w 138"/>
                  <a:gd name="T17" fmla="*/ 126 h 77"/>
                  <a:gd name="T18" fmla="*/ 179 w 138"/>
                  <a:gd name="T19" fmla="*/ 118 h 77"/>
                  <a:gd name="T20" fmla="*/ 153 w 138"/>
                  <a:gd name="T21" fmla="*/ 110 h 77"/>
                  <a:gd name="T22" fmla="*/ 127 w 138"/>
                  <a:gd name="T23" fmla="*/ 100 h 77"/>
                  <a:gd name="T24" fmla="*/ 98 w 138"/>
                  <a:gd name="T25" fmla="*/ 92 h 77"/>
                  <a:gd name="T26" fmla="*/ 70 w 138"/>
                  <a:gd name="T27" fmla="*/ 82 h 77"/>
                  <a:gd name="T28" fmla="*/ 44 w 138"/>
                  <a:gd name="T29" fmla="*/ 74 h 77"/>
                  <a:gd name="T30" fmla="*/ 18 w 138"/>
                  <a:gd name="T31" fmla="*/ 65 h 77"/>
                  <a:gd name="T32" fmla="*/ 0 w 138"/>
                  <a:gd name="T33" fmla="*/ 57 h 77"/>
                  <a:gd name="T34" fmla="*/ 15 w 138"/>
                  <a:gd name="T35" fmla="*/ 26 h 77"/>
                  <a:gd name="T36" fmla="*/ 36 w 138"/>
                  <a:gd name="T37" fmla="*/ 0 h 77"/>
                  <a:gd name="T38" fmla="*/ 212 w 138"/>
                  <a:gd name="T39" fmla="*/ 61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8"/>
                  <a:gd name="T61" fmla="*/ 0 h 77"/>
                  <a:gd name="T62" fmla="*/ 138 w 138"/>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8" h="77">
                    <a:moveTo>
                      <a:pt x="130" y="37"/>
                    </a:moveTo>
                    <a:lnTo>
                      <a:pt x="132" y="40"/>
                    </a:lnTo>
                    <a:lnTo>
                      <a:pt x="135" y="45"/>
                    </a:lnTo>
                    <a:lnTo>
                      <a:pt x="137" y="50"/>
                    </a:lnTo>
                    <a:lnTo>
                      <a:pt x="138" y="54"/>
                    </a:lnTo>
                    <a:lnTo>
                      <a:pt x="133" y="61"/>
                    </a:lnTo>
                    <a:lnTo>
                      <a:pt x="130" y="66"/>
                    </a:lnTo>
                    <a:lnTo>
                      <a:pt x="125" y="70"/>
                    </a:lnTo>
                    <a:lnTo>
                      <a:pt x="121" y="77"/>
                    </a:lnTo>
                    <a:lnTo>
                      <a:pt x="110" y="72"/>
                    </a:lnTo>
                    <a:lnTo>
                      <a:pt x="94" y="67"/>
                    </a:lnTo>
                    <a:lnTo>
                      <a:pt x="78" y="61"/>
                    </a:lnTo>
                    <a:lnTo>
                      <a:pt x="60" y="56"/>
                    </a:lnTo>
                    <a:lnTo>
                      <a:pt x="43" y="50"/>
                    </a:lnTo>
                    <a:lnTo>
                      <a:pt x="27" y="45"/>
                    </a:lnTo>
                    <a:lnTo>
                      <a:pt x="11" y="40"/>
                    </a:lnTo>
                    <a:lnTo>
                      <a:pt x="0" y="35"/>
                    </a:lnTo>
                    <a:lnTo>
                      <a:pt x="9" y="16"/>
                    </a:lnTo>
                    <a:lnTo>
                      <a:pt x="22" y="0"/>
                    </a:lnTo>
                    <a:lnTo>
                      <a:pt x="130" y="37"/>
                    </a:lnTo>
                    <a:close/>
                  </a:path>
                </a:pathLst>
              </a:custGeom>
              <a:solidFill>
                <a:srgbClr val="AFBCED"/>
              </a:solidFill>
              <a:ln w="9525">
                <a:noFill/>
                <a:round/>
                <a:headEnd/>
                <a:tailEnd/>
              </a:ln>
            </p:spPr>
            <p:txBody>
              <a:bodyPr/>
              <a:lstStyle/>
              <a:p>
                <a:endParaRPr lang="en-US" sz="1725"/>
              </a:p>
            </p:txBody>
          </p:sp>
          <p:sp>
            <p:nvSpPr>
              <p:cNvPr id="5468" name="Freeform 776"/>
              <p:cNvSpPr>
                <a:spLocks/>
              </p:cNvSpPr>
              <p:nvPr/>
            </p:nvSpPr>
            <p:spPr bwMode="auto">
              <a:xfrm>
                <a:off x="1743" y="2825"/>
                <a:ext cx="201" cy="87"/>
              </a:xfrm>
              <a:custGeom>
                <a:avLst/>
                <a:gdLst>
                  <a:gd name="T0" fmla="*/ 201 w 123"/>
                  <a:gd name="T1" fmla="*/ 64 h 53"/>
                  <a:gd name="T2" fmla="*/ 196 w 123"/>
                  <a:gd name="T3" fmla="*/ 69 h 53"/>
                  <a:gd name="T4" fmla="*/ 193 w 123"/>
                  <a:gd name="T5" fmla="*/ 74 h 53"/>
                  <a:gd name="T6" fmla="*/ 188 w 123"/>
                  <a:gd name="T7" fmla="*/ 82 h 53"/>
                  <a:gd name="T8" fmla="*/ 183 w 123"/>
                  <a:gd name="T9" fmla="*/ 87 h 53"/>
                  <a:gd name="T10" fmla="*/ 175 w 123"/>
                  <a:gd name="T11" fmla="*/ 84 h 53"/>
                  <a:gd name="T12" fmla="*/ 162 w 123"/>
                  <a:gd name="T13" fmla="*/ 79 h 53"/>
                  <a:gd name="T14" fmla="*/ 145 w 123"/>
                  <a:gd name="T15" fmla="*/ 74 h 53"/>
                  <a:gd name="T16" fmla="*/ 127 w 123"/>
                  <a:gd name="T17" fmla="*/ 69 h 53"/>
                  <a:gd name="T18" fmla="*/ 108 w 123"/>
                  <a:gd name="T19" fmla="*/ 64 h 53"/>
                  <a:gd name="T20" fmla="*/ 92 w 123"/>
                  <a:gd name="T21" fmla="*/ 57 h 53"/>
                  <a:gd name="T22" fmla="*/ 78 w 123"/>
                  <a:gd name="T23" fmla="*/ 53 h 53"/>
                  <a:gd name="T24" fmla="*/ 70 w 123"/>
                  <a:gd name="T25" fmla="*/ 51 h 53"/>
                  <a:gd name="T26" fmla="*/ 70 w 123"/>
                  <a:gd name="T27" fmla="*/ 51 h 53"/>
                  <a:gd name="T28" fmla="*/ 0 w 123"/>
                  <a:gd name="T29" fmla="*/ 26 h 53"/>
                  <a:gd name="T30" fmla="*/ 0 w 123"/>
                  <a:gd name="T31" fmla="*/ 26 h 53"/>
                  <a:gd name="T32" fmla="*/ 21 w 123"/>
                  <a:gd name="T33" fmla="*/ 0 h 53"/>
                  <a:gd name="T34" fmla="*/ 57 w 123"/>
                  <a:gd name="T35" fmla="*/ 13 h 53"/>
                  <a:gd name="T36" fmla="*/ 88 w 123"/>
                  <a:gd name="T37" fmla="*/ 25 h 53"/>
                  <a:gd name="T38" fmla="*/ 88 w 123"/>
                  <a:gd name="T39" fmla="*/ 25 h 53"/>
                  <a:gd name="T40" fmla="*/ 96 w 123"/>
                  <a:gd name="T41" fmla="*/ 26 h 53"/>
                  <a:gd name="T42" fmla="*/ 108 w 123"/>
                  <a:gd name="T43" fmla="*/ 31 h 53"/>
                  <a:gd name="T44" fmla="*/ 126 w 123"/>
                  <a:gd name="T45" fmla="*/ 38 h 53"/>
                  <a:gd name="T46" fmla="*/ 141 w 123"/>
                  <a:gd name="T47" fmla="*/ 43 h 53"/>
                  <a:gd name="T48" fmla="*/ 159 w 123"/>
                  <a:gd name="T49" fmla="*/ 48 h 53"/>
                  <a:gd name="T50" fmla="*/ 178 w 123"/>
                  <a:gd name="T51" fmla="*/ 53 h 53"/>
                  <a:gd name="T52" fmla="*/ 190 w 123"/>
                  <a:gd name="T53" fmla="*/ 57 h 53"/>
                  <a:gd name="T54" fmla="*/ 201 w 123"/>
                  <a:gd name="T55" fmla="*/ 61 h 53"/>
                  <a:gd name="T56" fmla="*/ 201 w 123"/>
                  <a:gd name="T57" fmla="*/ 61 h 53"/>
                  <a:gd name="T58" fmla="*/ 201 w 123"/>
                  <a:gd name="T59" fmla="*/ 61 h 53"/>
                  <a:gd name="T60" fmla="*/ 201 w 123"/>
                  <a:gd name="T61" fmla="*/ 61 h 53"/>
                  <a:gd name="T62" fmla="*/ 201 w 123"/>
                  <a:gd name="T63" fmla="*/ 64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3"/>
                  <a:gd name="T97" fmla="*/ 0 h 53"/>
                  <a:gd name="T98" fmla="*/ 123 w 123"/>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3" h="53">
                    <a:moveTo>
                      <a:pt x="123" y="39"/>
                    </a:moveTo>
                    <a:lnTo>
                      <a:pt x="120" y="42"/>
                    </a:lnTo>
                    <a:lnTo>
                      <a:pt x="118" y="45"/>
                    </a:lnTo>
                    <a:lnTo>
                      <a:pt x="115" y="50"/>
                    </a:lnTo>
                    <a:lnTo>
                      <a:pt x="112" y="53"/>
                    </a:lnTo>
                    <a:lnTo>
                      <a:pt x="107" y="51"/>
                    </a:lnTo>
                    <a:lnTo>
                      <a:pt x="99" y="48"/>
                    </a:lnTo>
                    <a:lnTo>
                      <a:pt x="89" y="45"/>
                    </a:lnTo>
                    <a:lnTo>
                      <a:pt x="78" y="42"/>
                    </a:lnTo>
                    <a:lnTo>
                      <a:pt x="66" y="39"/>
                    </a:lnTo>
                    <a:lnTo>
                      <a:pt x="56" y="35"/>
                    </a:lnTo>
                    <a:lnTo>
                      <a:pt x="48" y="32"/>
                    </a:lnTo>
                    <a:lnTo>
                      <a:pt x="43" y="31"/>
                    </a:lnTo>
                    <a:lnTo>
                      <a:pt x="0" y="16"/>
                    </a:lnTo>
                    <a:lnTo>
                      <a:pt x="13" y="0"/>
                    </a:lnTo>
                    <a:lnTo>
                      <a:pt x="35" y="8"/>
                    </a:lnTo>
                    <a:lnTo>
                      <a:pt x="54" y="15"/>
                    </a:lnTo>
                    <a:lnTo>
                      <a:pt x="59" y="16"/>
                    </a:lnTo>
                    <a:lnTo>
                      <a:pt x="66" y="19"/>
                    </a:lnTo>
                    <a:lnTo>
                      <a:pt x="77" y="23"/>
                    </a:lnTo>
                    <a:lnTo>
                      <a:pt x="86" y="26"/>
                    </a:lnTo>
                    <a:lnTo>
                      <a:pt x="97" y="29"/>
                    </a:lnTo>
                    <a:lnTo>
                      <a:pt x="109" y="32"/>
                    </a:lnTo>
                    <a:lnTo>
                      <a:pt x="116" y="35"/>
                    </a:lnTo>
                    <a:lnTo>
                      <a:pt x="123" y="37"/>
                    </a:lnTo>
                    <a:lnTo>
                      <a:pt x="123" y="39"/>
                    </a:lnTo>
                    <a:close/>
                  </a:path>
                </a:pathLst>
              </a:custGeom>
              <a:solidFill>
                <a:srgbClr val="D1D8F4"/>
              </a:solidFill>
              <a:ln w="9525">
                <a:noFill/>
                <a:round/>
                <a:headEnd/>
                <a:tailEnd/>
              </a:ln>
            </p:spPr>
            <p:txBody>
              <a:bodyPr/>
              <a:lstStyle/>
              <a:p>
                <a:endParaRPr lang="en-US" sz="1725"/>
              </a:p>
            </p:txBody>
          </p:sp>
          <p:sp>
            <p:nvSpPr>
              <p:cNvPr id="5469" name="Freeform 777"/>
              <p:cNvSpPr>
                <a:spLocks/>
              </p:cNvSpPr>
              <p:nvPr/>
            </p:nvSpPr>
            <p:spPr bwMode="auto">
              <a:xfrm>
                <a:off x="1923" y="2886"/>
                <a:ext cx="31" cy="65"/>
              </a:xfrm>
              <a:custGeom>
                <a:avLst/>
                <a:gdLst>
                  <a:gd name="T0" fmla="*/ 0 w 19"/>
                  <a:gd name="T1" fmla="*/ 23 h 40"/>
                  <a:gd name="T2" fmla="*/ 0 w 19"/>
                  <a:gd name="T3" fmla="*/ 34 h 40"/>
                  <a:gd name="T4" fmla="*/ 3 w 19"/>
                  <a:gd name="T5" fmla="*/ 44 h 40"/>
                  <a:gd name="T6" fmla="*/ 3 w 19"/>
                  <a:gd name="T7" fmla="*/ 54 h 40"/>
                  <a:gd name="T8" fmla="*/ 3 w 19"/>
                  <a:gd name="T9" fmla="*/ 65 h 40"/>
                  <a:gd name="T10" fmla="*/ 10 w 19"/>
                  <a:gd name="T11" fmla="*/ 54 h 40"/>
                  <a:gd name="T12" fmla="*/ 18 w 19"/>
                  <a:gd name="T13" fmla="*/ 47 h 40"/>
                  <a:gd name="T14" fmla="*/ 23 w 19"/>
                  <a:gd name="T15" fmla="*/ 39 h 40"/>
                  <a:gd name="T16" fmla="*/ 31 w 19"/>
                  <a:gd name="T17" fmla="*/ 28 h 40"/>
                  <a:gd name="T18" fmla="*/ 29 w 19"/>
                  <a:gd name="T19" fmla="*/ 21 h 40"/>
                  <a:gd name="T20" fmla="*/ 26 w 19"/>
                  <a:gd name="T21" fmla="*/ 13 h 40"/>
                  <a:gd name="T22" fmla="*/ 23 w 19"/>
                  <a:gd name="T23" fmla="*/ 8 h 40"/>
                  <a:gd name="T24" fmla="*/ 21 w 19"/>
                  <a:gd name="T25" fmla="*/ 0 h 40"/>
                  <a:gd name="T26" fmla="*/ 16 w 19"/>
                  <a:gd name="T27" fmla="*/ 5 h 40"/>
                  <a:gd name="T28" fmla="*/ 10 w 19"/>
                  <a:gd name="T29" fmla="*/ 10 h 40"/>
                  <a:gd name="T30" fmla="*/ 5 w 19"/>
                  <a:gd name="T31" fmla="*/ 18 h 40"/>
                  <a:gd name="T32" fmla="*/ 0 w 19"/>
                  <a:gd name="T33" fmla="*/ 2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40"/>
                  <a:gd name="T53" fmla="*/ 19 w 1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40">
                    <a:moveTo>
                      <a:pt x="0" y="14"/>
                    </a:moveTo>
                    <a:lnTo>
                      <a:pt x="0" y="21"/>
                    </a:lnTo>
                    <a:lnTo>
                      <a:pt x="2" y="27"/>
                    </a:lnTo>
                    <a:lnTo>
                      <a:pt x="2" y="33"/>
                    </a:lnTo>
                    <a:lnTo>
                      <a:pt x="2" y="40"/>
                    </a:lnTo>
                    <a:lnTo>
                      <a:pt x="6" y="33"/>
                    </a:lnTo>
                    <a:lnTo>
                      <a:pt x="11" y="29"/>
                    </a:lnTo>
                    <a:lnTo>
                      <a:pt x="14" y="24"/>
                    </a:lnTo>
                    <a:lnTo>
                      <a:pt x="19" y="17"/>
                    </a:lnTo>
                    <a:lnTo>
                      <a:pt x="18" y="13"/>
                    </a:lnTo>
                    <a:lnTo>
                      <a:pt x="16" y="8"/>
                    </a:lnTo>
                    <a:lnTo>
                      <a:pt x="14" y="5"/>
                    </a:lnTo>
                    <a:lnTo>
                      <a:pt x="13" y="0"/>
                    </a:lnTo>
                    <a:lnTo>
                      <a:pt x="10"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470" name="Freeform 778"/>
              <p:cNvSpPr>
                <a:spLocks/>
              </p:cNvSpPr>
              <p:nvPr/>
            </p:nvSpPr>
            <p:spPr bwMode="auto">
              <a:xfrm>
                <a:off x="1967" y="2845"/>
                <a:ext cx="105" cy="93"/>
              </a:xfrm>
              <a:custGeom>
                <a:avLst/>
                <a:gdLst>
                  <a:gd name="T0" fmla="*/ 92 w 64"/>
                  <a:gd name="T1" fmla="*/ 15 h 57"/>
                  <a:gd name="T2" fmla="*/ 94 w 64"/>
                  <a:gd name="T3" fmla="*/ 24 h 57"/>
                  <a:gd name="T4" fmla="*/ 100 w 64"/>
                  <a:gd name="T5" fmla="*/ 33 h 57"/>
                  <a:gd name="T6" fmla="*/ 102 w 64"/>
                  <a:gd name="T7" fmla="*/ 41 h 57"/>
                  <a:gd name="T8" fmla="*/ 105 w 64"/>
                  <a:gd name="T9" fmla="*/ 51 h 57"/>
                  <a:gd name="T10" fmla="*/ 97 w 64"/>
                  <a:gd name="T11" fmla="*/ 62 h 57"/>
                  <a:gd name="T12" fmla="*/ 89 w 64"/>
                  <a:gd name="T13" fmla="*/ 72 h 57"/>
                  <a:gd name="T14" fmla="*/ 80 w 64"/>
                  <a:gd name="T15" fmla="*/ 82 h 57"/>
                  <a:gd name="T16" fmla="*/ 71 w 64"/>
                  <a:gd name="T17" fmla="*/ 93 h 57"/>
                  <a:gd name="T18" fmla="*/ 53 w 64"/>
                  <a:gd name="T19" fmla="*/ 85 h 57"/>
                  <a:gd name="T20" fmla="*/ 36 w 64"/>
                  <a:gd name="T21" fmla="*/ 80 h 57"/>
                  <a:gd name="T22" fmla="*/ 18 w 64"/>
                  <a:gd name="T23" fmla="*/ 72 h 57"/>
                  <a:gd name="T24" fmla="*/ 0 w 64"/>
                  <a:gd name="T25" fmla="*/ 67 h 57"/>
                  <a:gd name="T26" fmla="*/ 5 w 64"/>
                  <a:gd name="T27" fmla="*/ 57 h 57"/>
                  <a:gd name="T28" fmla="*/ 13 w 64"/>
                  <a:gd name="T29" fmla="*/ 46 h 57"/>
                  <a:gd name="T30" fmla="*/ 18 w 64"/>
                  <a:gd name="T31" fmla="*/ 38 h 57"/>
                  <a:gd name="T32" fmla="*/ 23 w 64"/>
                  <a:gd name="T33" fmla="*/ 28 h 57"/>
                  <a:gd name="T34" fmla="*/ 30 w 64"/>
                  <a:gd name="T35" fmla="*/ 20 h 57"/>
                  <a:gd name="T36" fmla="*/ 34 w 64"/>
                  <a:gd name="T37" fmla="*/ 11 h 57"/>
                  <a:gd name="T38" fmla="*/ 39 w 64"/>
                  <a:gd name="T39" fmla="*/ 5 h 57"/>
                  <a:gd name="T40" fmla="*/ 44 w 64"/>
                  <a:gd name="T41" fmla="*/ 0 h 57"/>
                  <a:gd name="T42" fmla="*/ 57 w 64"/>
                  <a:gd name="T43" fmla="*/ 2 h 57"/>
                  <a:gd name="T44" fmla="*/ 67 w 64"/>
                  <a:gd name="T45" fmla="*/ 7 h 57"/>
                  <a:gd name="T46" fmla="*/ 80 w 64"/>
                  <a:gd name="T47" fmla="*/ 10 h 57"/>
                  <a:gd name="T48" fmla="*/ 92 w 64"/>
                  <a:gd name="T49" fmla="*/ 15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7"/>
                  <a:gd name="T77" fmla="*/ 64 w 64"/>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7">
                    <a:moveTo>
                      <a:pt x="56" y="9"/>
                    </a:moveTo>
                    <a:lnTo>
                      <a:pt x="57" y="15"/>
                    </a:lnTo>
                    <a:lnTo>
                      <a:pt x="61" y="20"/>
                    </a:lnTo>
                    <a:lnTo>
                      <a:pt x="62" y="25"/>
                    </a:lnTo>
                    <a:lnTo>
                      <a:pt x="64" y="31"/>
                    </a:lnTo>
                    <a:lnTo>
                      <a:pt x="59" y="38"/>
                    </a:lnTo>
                    <a:lnTo>
                      <a:pt x="54" y="44"/>
                    </a:lnTo>
                    <a:lnTo>
                      <a:pt x="49" y="50"/>
                    </a:lnTo>
                    <a:lnTo>
                      <a:pt x="43" y="57"/>
                    </a:lnTo>
                    <a:lnTo>
                      <a:pt x="32" y="52"/>
                    </a:lnTo>
                    <a:lnTo>
                      <a:pt x="22" y="49"/>
                    </a:lnTo>
                    <a:lnTo>
                      <a:pt x="11" y="44"/>
                    </a:lnTo>
                    <a:lnTo>
                      <a:pt x="0" y="41"/>
                    </a:lnTo>
                    <a:lnTo>
                      <a:pt x="3" y="35"/>
                    </a:lnTo>
                    <a:lnTo>
                      <a:pt x="8" y="28"/>
                    </a:lnTo>
                    <a:lnTo>
                      <a:pt x="11" y="23"/>
                    </a:lnTo>
                    <a:lnTo>
                      <a:pt x="14" y="17"/>
                    </a:lnTo>
                    <a:lnTo>
                      <a:pt x="18" y="12"/>
                    </a:lnTo>
                    <a:lnTo>
                      <a:pt x="21" y="7"/>
                    </a:lnTo>
                    <a:lnTo>
                      <a:pt x="24" y="3"/>
                    </a:lnTo>
                    <a:lnTo>
                      <a:pt x="27" y="0"/>
                    </a:lnTo>
                    <a:lnTo>
                      <a:pt x="35" y="1"/>
                    </a:lnTo>
                    <a:lnTo>
                      <a:pt x="41" y="4"/>
                    </a:lnTo>
                    <a:lnTo>
                      <a:pt x="49" y="6"/>
                    </a:lnTo>
                    <a:lnTo>
                      <a:pt x="56" y="9"/>
                    </a:lnTo>
                    <a:close/>
                  </a:path>
                </a:pathLst>
              </a:custGeom>
              <a:solidFill>
                <a:srgbClr val="000000"/>
              </a:solidFill>
              <a:ln w="9525">
                <a:noFill/>
                <a:round/>
                <a:headEnd/>
                <a:tailEnd/>
              </a:ln>
            </p:spPr>
            <p:txBody>
              <a:bodyPr/>
              <a:lstStyle/>
              <a:p>
                <a:endParaRPr lang="en-US" sz="1725"/>
              </a:p>
            </p:txBody>
          </p:sp>
          <p:sp>
            <p:nvSpPr>
              <p:cNvPr id="5471" name="Freeform 779"/>
              <p:cNvSpPr>
                <a:spLocks/>
              </p:cNvSpPr>
              <p:nvPr/>
            </p:nvSpPr>
            <p:spPr bwMode="auto">
              <a:xfrm>
                <a:off x="1979" y="2852"/>
                <a:ext cx="85" cy="78"/>
              </a:xfrm>
              <a:custGeom>
                <a:avLst/>
                <a:gdLst>
                  <a:gd name="T0" fmla="*/ 75 w 52"/>
                  <a:gd name="T1" fmla="*/ 13 h 48"/>
                  <a:gd name="T2" fmla="*/ 77 w 52"/>
                  <a:gd name="T3" fmla="*/ 21 h 48"/>
                  <a:gd name="T4" fmla="*/ 80 w 52"/>
                  <a:gd name="T5" fmla="*/ 29 h 48"/>
                  <a:gd name="T6" fmla="*/ 82 w 52"/>
                  <a:gd name="T7" fmla="*/ 37 h 48"/>
                  <a:gd name="T8" fmla="*/ 85 w 52"/>
                  <a:gd name="T9" fmla="*/ 44 h 48"/>
                  <a:gd name="T10" fmla="*/ 77 w 52"/>
                  <a:gd name="T11" fmla="*/ 52 h 48"/>
                  <a:gd name="T12" fmla="*/ 72 w 52"/>
                  <a:gd name="T13" fmla="*/ 60 h 48"/>
                  <a:gd name="T14" fmla="*/ 64 w 52"/>
                  <a:gd name="T15" fmla="*/ 70 h 48"/>
                  <a:gd name="T16" fmla="*/ 56 w 52"/>
                  <a:gd name="T17" fmla="*/ 78 h 48"/>
                  <a:gd name="T18" fmla="*/ 41 w 52"/>
                  <a:gd name="T19" fmla="*/ 73 h 48"/>
                  <a:gd name="T20" fmla="*/ 28 w 52"/>
                  <a:gd name="T21" fmla="*/ 65 h 48"/>
                  <a:gd name="T22" fmla="*/ 11 w 52"/>
                  <a:gd name="T23" fmla="*/ 60 h 48"/>
                  <a:gd name="T24" fmla="*/ 0 w 52"/>
                  <a:gd name="T25" fmla="*/ 55 h 48"/>
                  <a:gd name="T26" fmla="*/ 5 w 52"/>
                  <a:gd name="T27" fmla="*/ 47 h 48"/>
                  <a:gd name="T28" fmla="*/ 7 w 52"/>
                  <a:gd name="T29" fmla="*/ 39 h 48"/>
                  <a:gd name="T30" fmla="*/ 11 w 52"/>
                  <a:gd name="T31" fmla="*/ 31 h 48"/>
                  <a:gd name="T32" fmla="*/ 15 w 52"/>
                  <a:gd name="T33" fmla="*/ 24 h 48"/>
                  <a:gd name="T34" fmla="*/ 20 w 52"/>
                  <a:gd name="T35" fmla="*/ 18 h 48"/>
                  <a:gd name="T36" fmla="*/ 25 w 52"/>
                  <a:gd name="T37" fmla="*/ 11 h 48"/>
                  <a:gd name="T38" fmla="*/ 31 w 52"/>
                  <a:gd name="T39" fmla="*/ 5 h 48"/>
                  <a:gd name="T40" fmla="*/ 36 w 52"/>
                  <a:gd name="T41" fmla="*/ 0 h 48"/>
                  <a:gd name="T42" fmla="*/ 46 w 52"/>
                  <a:gd name="T43" fmla="*/ 3 h 48"/>
                  <a:gd name="T44" fmla="*/ 56 w 52"/>
                  <a:gd name="T45" fmla="*/ 8 h 48"/>
                  <a:gd name="T46" fmla="*/ 64 w 52"/>
                  <a:gd name="T47" fmla="*/ 11 h 48"/>
                  <a:gd name="T48" fmla="*/ 75 w 52"/>
                  <a:gd name="T49" fmla="*/ 13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8"/>
                  <a:gd name="T77" fmla="*/ 52 w 52"/>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8">
                    <a:moveTo>
                      <a:pt x="46" y="8"/>
                    </a:moveTo>
                    <a:lnTo>
                      <a:pt x="47" y="13"/>
                    </a:lnTo>
                    <a:lnTo>
                      <a:pt x="49" y="18"/>
                    </a:lnTo>
                    <a:lnTo>
                      <a:pt x="50" y="23"/>
                    </a:lnTo>
                    <a:lnTo>
                      <a:pt x="52" y="27"/>
                    </a:lnTo>
                    <a:lnTo>
                      <a:pt x="47" y="32"/>
                    </a:lnTo>
                    <a:lnTo>
                      <a:pt x="44" y="37"/>
                    </a:lnTo>
                    <a:lnTo>
                      <a:pt x="39" y="43"/>
                    </a:lnTo>
                    <a:lnTo>
                      <a:pt x="34" y="48"/>
                    </a:lnTo>
                    <a:lnTo>
                      <a:pt x="25" y="45"/>
                    </a:lnTo>
                    <a:lnTo>
                      <a:pt x="17" y="40"/>
                    </a:lnTo>
                    <a:lnTo>
                      <a:pt x="7" y="37"/>
                    </a:lnTo>
                    <a:lnTo>
                      <a:pt x="0" y="34"/>
                    </a:lnTo>
                    <a:lnTo>
                      <a:pt x="3" y="29"/>
                    </a:lnTo>
                    <a:lnTo>
                      <a:pt x="4" y="24"/>
                    </a:lnTo>
                    <a:lnTo>
                      <a:pt x="7" y="19"/>
                    </a:lnTo>
                    <a:lnTo>
                      <a:pt x="9" y="15"/>
                    </a:lnTo>
                    <a:lnTo>
                      <a:pt x="12" y="11"/>
                    </a:lnTo>
                    <a:lnTo>
                      <a:pt x="15" y="7"/>
                    </a:lnTo>
                    <a:lnTo>
                      <a:pt x="19" y="3"/>
                    </a:lnTo>
                    <a:lnTo>
                      <a:pt x="22" y="0"/>
                    </a:lnTo>
                    <a:lnTo>
                      <a:pt x="28" y="2"/>
                    </a:lnTo>
                    <a:lnTo>
                      <a:pt x="34" y="5"/>
                    </a:lnTo>
                    <a:lnTo>
                      <a:pt x="39" y="7"/>
                    </a:lnTo>
                    <a:lnTo>
                      <a:pt x="46" y="8"/>
                    </a:lnTo>
                    <a:close/>
                  </a:path>
                </a:pathLst>
              </a:custGeom>
              <a:solidFill>
                <a:srgbClr val="AFBCED"/>
              </a:solidFill>
              <a:ln w="9525">
                <a:noFill/>
                <a:round/>
                <a:headEnd/>
                <a:tailEnd/>
              </a:ln>
            </p:spPr>
            <p:txBody>
              <a:bodyPr/>
              <a:lstStyle/>
              <a:p>
                <a:endParaRPr lang="en-US" sz="1725"/>
              </a:p>
            </p:txBody>
          </p:sp>
          <p:sp>
            <p:nvSpPr>
              <p:cNvPr id="5472" name="Freeform 780"/>
              <p:cNvSpPr>
                <a:spLocks/>
              </p:cNvSpPr>
              <p:nvPr/>
            </p:nvSpPr>
            <p:spPr bwMode="auto">
              <a:xfrm>
                <a:off x="2034" y="2865"/>
                <a:ext cx="30" cy="65"/>
              </a:xfrm>
              <a:custGeom>
                <a:avLst/>
                <a:gdLst>
                  <a:gd name="T0" fmla="*/ 0 w 18"/>
                  <a:gd name="T1" fmla="*/ 24 h 40"/>
                  <a:gd name="T2" fmla="*/ 0 w 18"/>
                  <a:gd name="T3" fmla="*/ 34 h 40"/>
                  <a:gd name="T4" fmla="*/ 0 w 18"/>
                  <a:gd name="T5" fmla="*/ 44 h 40"/>
                  <a:gd name="T6" fmla="*/ 0 w 18"/>
                  <a:gd name="T7" fmla="*/ 55 h 40"/>
                  <a:gd name="T8" fmla="*/ 0 w 18"/>
                  <a:gd name="T9" fmla="*/ 65 h 40"/>
                  <a:gd name="T10" fmla="*/ 8 w 18"/>
                  <a:gd name="T11" fmla="*/ 57 h 40"/>
                  <a:gd name="T12" fmla="*/ 17 w 18"/>
                  <a:gd name="T13" fmla="*/ 47 h 40"/>
                  <a:gd name="T14" fmla="*/ 22 w 18"/>
                  <a:gd name="T15" fmla="*/ 39 h 40"/>
                  <a:gd name="T16" fmla="*/ 30 w 18"/>
                  <a:gd name="T17" fmla="*/ 31 h 40"/>
                  <a:gd name="T18" fmla="*/ 27 w 18"/>
                  <a:gd name="T19" fmla="*/ 24 h 40"/>
                  <a:gd name="T20" fmla="*/ 25 w 18"/>
                  <a:gd name="T21" fmla="*/ 16 h 40"/>
                  <a:gd name="T22" fmla="*/ 22 w 18"/>
                  <a:gd name="T23" fmla="*/ 8 h 40"/>
                  <a:gd name="T24" fmla="*/ 20 w 18"/>
                  <a:gd name="T25" fmla="*/ 0 h 40"/>
                  <a:gd name="T26" fmla="*/ 13 w 18"/>
                  <a:gd name="T27" fmla="*/ 5 h 40"/>
                  <a:gd name="T28" fmla="*/ 12 w 18"/>
                  <a:gd name="T29" fmla="*/ 11 h 40"/>
                  <a:gd name="T30" fmla="*/ 7 w 18"/>
                  <a:gd name="T31" fmla="*/ 18 h 40"/>
                  <a:gd name="T32" fmla="*/ 0 w 18"/>
                  <a:gd name="T33" fmla="*/ 24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40"/>
                  <a:gd name="T53" fmla="*/ 18 w 18"/>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40">
                    <a:moveTo>
                      <a:pt x="0" y="15"/>
                    </a:moveTo>
                    <a:lnTo>
                      <a:pt x="0" y="21"/>
                    </a:lnTo>
                    <a:lnTo>
                      <a:pt x="0" y="27"/>
                    </a:lnTo>
                    <a:lnTo>
                      <a:pt x="0" y="34"/>
                    </a:lnTo>
                    <a:lnTo>
                      <a:pt x="0" y="40"/>
                    </a:lnTo>
                    <a:lnTo>
                      <a:pt x="5" y="35"/>
                    </a:lnTo>
                    <a:lnTo>
                      <a:pt x="10" y="29"/>
                    </a:lnTo>
                    <a:lnTo>
                      <a:pt x="13" y="24"/>
                    </a:lnTo>
                    <a:lnTo>
                      <a:pt x="18" y="19"/>
                    </a:lnTo>
                    <a:lnTo>
                      <a:pt x="16" y="15"/>
                    </a:lnTo>
                    <a:lnTo>
                      <a:pt x="15" y="10"/>
                    </a:lnTo>
                    <a:lnTo>
                      <a:pt x="13" y="5"/>
                    </a:lnTo>
                    <a:lnTo>
                      <a:pt x="12" y="0"/>
                    </a:lnTo>
                    <a:lnTo>
                      <a:pt x="8" y="3"/>
                    </a:lnTo>
                    <a:lnTo>
                      <a:pt x="7" y="7"/>
                    </a:lnTo>
                    <a:lnTo>
                      <a:pt x="4" y="11"/>
                    </a:lnTo>
                    <a:lnTo>
                      <a:pt x="0" y="15"/>
                    </a:lnTo>
                    <a:close/>
                  </a:path>
                </a:pathLst>
              </a:custGeom>
              <a:solidFill>
                <a:srgbClr val="7AAAEA"/>
              </a:solidFill>
              <a:ln w="9525">
                <a:noFill/>
                <a:round/>
                <a:headEnd/>
                <a:tailEnd/>
              </a:ln>
            </p:spPr>
            <p:txBody>
              <a:bodyPr/>
              <a:lstStyle/>
              <a:p>
                <a:endParaRPr lang="en-US" sz="1725"/>
              </a:p>
            </p:txBody>
          </p:sp>
          <p:sp>
            <p:nvSpPr>
              <p:cNvPr id="5473" name="Freeform 781"/>
              <p:cNvSpPr>
                <a:spLocks/>
              </p:cNvSpPr>
              <p:nvPr/>
            </p:nvSpPr>
            <p:spPr bwMode="auto">
              <a:xfrm>
                <a:off x="1993" y="2850"/>
                <a:ext cx="61" cy="41"/>
              </a:xfrm>
              <a:custGeom>
                <a:avLst/>
                <a:gdLst>
                  <a:gd name="T0" fmla="*/ 61 w 37"/>
                  <a:gd name="T1" fmla="*/ 15 h 25"/>
                  <a:gd name="T2" fmla="*/ 54 w 37"/>
                  <a:gd name="T3" fmla="*/ 23 h 25"/>
                  <a:gd name="T4" fmla="*/ 53 w 37"/>
                  <a:gd name="T5" fmla="*/ 28 h 25"/>
                  <a:gd name="T6" fmla="*/ 48 w 37"/>
                  <a:gd name="T7" fmla="*/ 36 h 25"/>
                  <a:gd name="T8" fmla="*/ 41 w 37"/>
                  <a:gd name="T9" fmla="*/ 41 h 25"/>
                  <a:gd name="T10" fmla="*/ 31 w 37"/>
                  <a:gd name="T11" fmla="*/ 36 h 25"/>
                  <a:gd name="T12" fmla="*/ 21 w 37"/>
                  <a:gd name="T13" fmla="*/ 33 h 25"/>
                  <a:gd name="T14" fmla="*/ 10 w 37"/>
                  <a:gd name="T15" fmla="*/ 28 h 25"/>
                  <a:gd name="T16" fmla="*/ 0 w 37"/>
                  <a:gd name="T17" fmla="*/ 26 h 25"/>
                  <a:gd name="T18" fmla="*/ 5 w 37"/>
                  <a:gd name="T19" fmla="*/ 20 h 25"/>
                  <a:gd name="T20" fmla="*/ 10 w 37"/>
                  <a:gd name="T21" fmla="*/ 13 h 25"/>
                  <a:gd name="T22" fmla="*/ 16 w 37"/>
                  <a:gd name="T23" fmla="*/ 7 h 25"/>
                  <a:gd name="T24" fmla="*/ 21 w 37"/>
                  <a:gd name="T25" fmla="*/ 0 h 25"/>
                  <a:gd name="T26" fmla="*/ 31 w 37"/>
                  <a:gd name="T27" fmla="*/ 2 h 25"/>
                  <a:gd name="T28" fmla="*/ 41 w 37"/>
                  <a:gd name="T29" fmla="*/ 7 h 25"/>
                  <a:gd name="T30" fmla="*/ 49 w 37"/>
                  <a:gd name="T31" fmla="*/ 10 h 25"/>
                  <a:gd name="T32" fmla="*/ 61 w 37"/>
                  <a:gd name="T33" fmla="*/ 1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5"/>
                  <a:gd name="T53" fmla="*/ 37 w 37"/>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5">
                    <a:moveTo>
                      <a:pt x="37" y="9"/>
                    </a:moveTo>
                    <a:lnTo>
                      <a:pt x="33" y="14"/>
                    </a:lnTo>
                    <a:lnTo>
                      <a:pt x="32" y="17"/>
                    </a:lnTo>
                    <a:lnTo>
                      <a:pt x="29" y="22"/>
                    </a:lnTo>
                    <a:lnTo>
                      <a:pt x="25" y="25"/>
                    </a:lnTo>
                    <a:lnTo>
                      <a:pt x="19" y="22"/>
                    </a:lnTo>
                    <a:lnTo>
                      <a:pt x="13" y="20"/>
                    </a:lnTo>
                    <a:lnTo>
                      <a:pt x="6" y="17"/>
                    </a:lnTo>
                    <a:lnTo>
                      <a:pt x="0" y="16"/>
                    </a:lnTo>
                    <a:lnTo>
                      <a:pt x="3" y="12"/>
                    </a:lnTo>
                    <a:lnTo>
                      <a:pt x="6" y="8"/>
                    </a:lnTo>
                    <a:lnTo>
                      <a:pt x="10" y="4"/>
                    </a:lnTo>
                    <a:lnTo>
                      <a:pt x="13" y="0"/>
                    </a:lnTo>
                    <a:lnTo>
                      <a:pt x="19" y="1"/>
                    </a:lnTo>
                    <a:lnTo>
                      <a:pt x="25" y="4"/>
                    </a:lnTo>
                    <a:lnTo>
                      <a:pt x="30" y="6"/>
                    </a:lnTo>
                    <a:lnTo>
                      <a:pt x="37" y="9"/>
                    </a:lnTo>
                    <a:close/>
                  </a:path>
                </a:pathLst>
              </a:custGeom>
              <a:solidFill>
                <a:srgbClr val="D1D8F4"/>
              </a:solidFill>
              <a:ln w="9525">
                <a:noFill/>
                <a:round/>
                <a:headEnd/>
                <a:tailEnd/>
              </a:ln>
            </p:spPr>
            <p:txBody>
              <a:bodyPr/>
              <a:lstStyle/>
              <a:p>
                <a:endParaRPr lang="en-US" sz="1725"/>
              </a:p>
            </p:txBody>
          </p:sp>
          <p:sp>
            <p:nvSpPr>
              <p:cNvPr id="5474" name="Freeform 782"/>
              <p:cNvSpPr>
                <a:spLocks/>
              </p:cNvSpPr>
              <p:nvPr/>
            </p:nvSpPr>
            <p:spPr bwMode="auto">
              <a:xfrm>
                <a:off x="1922" y="2891"/>
                <a:ext cx="103" cy="91"/>
              </a:xfrm>
              <a:custGeom>
                <a:avLst/>
                <a:gdLst>
                  <a:gd name="T0" fmla="*/ 90 w 63"/>
                  <a:gd name="T1" fmla="*/ 16 h 56"/>
                  <a:gd name="T2" fmla="*/ 93 w 63"/>
                  <a:gd name="T3" fmla="*/ 23 h 56"/>
                  <a:gd name="T4" fmla="*/ 98 w 63"/>
                  <a:gd name="T5" fmla="*/ 31 h 56"/>
                  <a:gd name="T6" fmla="*/ 101 w 63"/>
                  <a:gd name="T7" fmla="*/ 42 h 56"/>
                  <a:gd name="T8" fmla="*/ 103 w 63"/>
                  <a:gd name="T9" fmla="*/ 49 h 56"/>
                  <a:gd name="T10" fmla="*/ 95 w 63"/>
                  <a:gd name="T11" fmla="*/ 60 h 56"/>
                  <a:gd name="T12" fmla="*/ 88 w 63"/>
                  <a:gd name="T13" fmla="*/ 70 h 56"/>
                  <a:gd name="T14" fmla="*/ 80 w 63"/>
                  <a:gd name="T15" fmla="*/ 80 h 56"/>
                  <a:gd name="T16" fmla="*/ 72 w 63"/>
                  <a:gd name="T17" fmla="*/ 91 h 56"/>
                  <a:gd name="T18" fmla="*/ 54 w 63"/>
                  <a:gd name="T19" fmla="*/ 86 h 56"/>
                  <a:gd name="T20" fmla="*/ 36 w 63"/>
                  <a:gd name="T21" fmla="*/ 78 h 56"/>
                  <a:gd name="T22" fmla="*/ 18 w 63"/>
                  <a:gd name="T23" fmla="*/ 73 h 56"/>
                  <a:gd name="T24" fmla="*/ 0 w 63"/>
                  <a:gd name="T25" fmla="*/ 65 h 56"/>
                  <a:gd name="T26" fmla="*/ 5 w 63"/>
                  <a:gd name="T27" fmla="*/ 55 h 56"/>
                  <a:gd name="T28" fmla="*/ 11 w 63"/>
                  <a:gd name="T29" fmla="*/ 44 h 56"/>
                  <a:gd name="T30" fmla="*/ 18 w 63"/>
                  <a:gd name="T31" fmla="*/ 36 h 56"/>
                  <a:gd name="T32" fmla="*/ 23 w 63"/>
                  <a:gd name="T33" fmla="*/ 26 h 56"/>
                  <a:gd name="T34" fmla="*/ 28 w 63"/>
                  <a:gd name="T35" fmla="*/ 21 h 56"/>
                  <a:gd name="T36" fmla="*/ 33 w 63"/>
                  <a:gd name="T37" fmla="*/ 13 h 56"/>
                  <a:gd name="T38" fmla="*/ 38 w 63"/>
                  <a:gd name="T39" fmla="*/ 5 h 56"/>
                  <a:gd name="T40" fmla="*/ 46 w 63"/>
                  <a:gd name="T41" fmla="*/ 0 h 56"/>
                  <a:gd name="T42" fmla="*/ 57 w 63"/>
                  <a:gd name="T43" fmla="*/ 3 h 56"/>
                  <a:gd name="T44" fmla="*/ 67 w 63"/>
                  <a:gd name="T45" fmla="*/ 8 h 56"/>
                  <a:gd name="T46" fmla="*/ 80 w 63"/>
                  <a:gd name="T47" fmla="*/ 11 h 56"/>
                  <a:gd name="T48" fmla="*/ 90 w 63"/>
                  <a:gd name="T49" fmla="*/ 16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56"/>
                  <a:gd name="T77" fmla="*/ 63 w 63"/>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56">
                    <a:moveTo>
                      <a:pt x="55" y="10"/>
                    </a:moveTo>
                    <a:lnTo>
                      <a:pt x="57" y="14"/>
                    </a:lnTo>
                    <a:lnTo>
                      <a:pt x="60" y="19"/>
                    </a:lnTo>
                    <a:lnTo>
                      <a:pt x="62" y="26"/>
                    </a:lnTo>
                    <a:lnTo>
                      <a:pt x="63" y="30"/>
                    </a:lnTo>
                    <a:lnTo>
                      <a:pt x="58" y="37"/>
                    </a:lnTo>
                    <a:lnTo>
                      <a:pt x="54" y="43"/>
                    </a:lnTo>
                    <a:lnTo>
                      <a:pt x="49" y="49"/>
                    </a:lnTo>
                    <a:lnTo>
                      <a:pt x="44" y="56"/>
                    </a:lnTo>
                    <a:lnTo>
                      <a:pt x="33" y="53"/>
                    </a:lnTo>
                    <a:lnTo>
                      <a:pt x="22" y="48"/>
                    </a:lnTo>
                    <a:lnTo>
                      <a:pt x="11" y="45"/>
                    </a:lnTo>
                    <a:lnTo>
                      <a:pt x="0" y="40"/>
                    </a:lnTo>
                    <a:lnTo>
                      <a:pt x="3" y="34"/>
                    </a:lnTo>
                    <a:lnTo>
                      <a:pt x="7" y="27"/>
                    </a:lnTo>
                    <a:lnTo>
                      <a:pt x="11" y="22"/>
                    </a:lnTo>
                    <a:lnTo>
                      <a:pt x="14" y="16"/>
                    </a:lnTo>
                    <a:lnTo>
                      <a:pt x="17" y="13"/>
                    </a:lnTo>
                    <a:lnTo>
                      <a:pt x="20" y="8"/>
                    </a:lnTo>
                    <a:lnTo>
                      <a:pt x="23" y="3"/>
                    </a:lnTo>
                    <a:lnTo>
                      <a:pt x="28" y="0"/>
                    </a:lnTo>
                    <a:lnTo>
                      <a:pt x="35" y="2"/>
                    </a:lnTo>
                    <a:lnTo>
                      <a:pt x="41" y="5"/>
                    </a:lnTo>
                    <a:lnTo>
                      <a:pt x="49" y="7"/>
                    </a:lnTo>
                    <a:lnTo>
                      <a:pt x="55" y="10"/>
                    </a:lnTo>
                    <a:close/>
                  </a:path>
                </a:pathLst>
              </a:custGeom>
              <a:solidFill>
                <a:srgbClr val="000000"/>
              </a:solidFill>
              <a:ln w="9525">
                <a:noFill/>
                <a:round/>
                <a:headEnd/>
                <a:tailEnd/>
              </a:ln>
            </p:spPr>
            <p:txBody>
              <a:bodyPr/>
              <a:lstStyle/>
              <a:p>
                <a:endParaRPr lang="en-US" sz="1725"/>
              </a:p>
            </p:txBody>
          </p:sp>
          <p:sp>
            <p:nvSpPr>
              <p:cNvPr id="5475" name="Freeform 783"/>
              <p:cNvSpPr>
                <a:spLocks/>
              </p:cNvSpPr>
              <p:nvPr/>
            </p:nvSpPr>
            <p:spPr bwMode="auto">
              <a:xfrm>
                <a:off x="1931" y="2899"/>
                <a:ext cx="85" cy="79"/>
              </a:xfrm>
              <a:custGeom>
                <a:avLst/>
                <a:gdLst>
                  <a:gd name="T0" fmla="*/ 75 w 52"/>
                  <a:gd name="T1" fmla="*/ 13 h 48"/>
                  <a:gd name="T2" fmla="*/ 78 w 52"/>
                  <a:gd name="T3" fmla="*/ 21 h 48"/>
                  <a:gd name="T4" fmla="*/ 80 w 52"/>
                  <a:gd name="T5" fmla="*/ 28 h 48"/>
                  <a:gd name="T6" fmla="*/ 83 w 52"/>
                  <a:gd name="T7" fmla="*/ 36 h 48"/>
                  <a:gd name="T8" fmla="*/ 85 w 52"/>
                  <a:gd name="T9" fmla="*/ 41 h 48"/>
                  <a:gd name="T10" fmla="*/ 78 w 52"/>
                  <a:gd name="T11" fmla="*/ 53 h 48"/>
                  <a:gd name="T12" fmla="*/ 72 w 52"/>
                  <a:gd name="T13" fmla="*/ 59 h 48"/>
                  <a:gd name="T14" fmla="*/ 65 w 52"/>
                  <a:gd name="T15" fmla="*/ 67 h 48"/>
                  <a:gd name="T16" fmla="*/ 59 w 52"/>
                  <a:gd name="T17" fmla="*/ 79 h 48"/>
                  <a:gd name="T18" fmla="*/ 44 w 52"/>
                  <a:gd name="T19" fmla="*/ 72 h 48"/>
                  <a:gd name="T20" fmla="*/ 31 w 52"/>
                  <a:gd name="T21" fmla="*/ 66 h 48"/>
                  <a:gd name="T22" fmla="*/ 15 w 52"/>
                  <a:gd name="T23" fmla="*/ 59 h 48"/>
                  <a:gd name="T24" fmla="*/ 0 w 52"/>
                  <a:gd name="T25" fmla="*/ 54 h 48"/>
                  <a:gd name="T26" fmla="*/ 5 w 52"/>
                  <a:gd name="T27" fmla="*/ 48 h 48"/>
                  <a:gd name="T28" fmla="*/ 10 w 52"/>
                  <a:gd name="T29" fmla="*/ 40 h 48"/>
                  <a:gd name="T30" fmla="*/ 13 w 52"/>
                  <a:gd name="T31" fmla="*/ 31 h 48"/>
                  <a:gd name="T32" fmla="*/ 18 w 52"/>
                  <a:gd name="T33" fmla="*/ 23 h 48"/>
                  <a:gd name="T34" fmla="*/ 23 w 52"/>
                  <a:gd name="T35" fmla="*/ 18 h 48"/>
                  <a:gd name="T36" fmla="*/ 28 w 52"/>
                  <a:gd name="T37" fmla="*/ 10 h 48"/>
                  <a:gd name="T38" fmla="*/ 31 w 52"/>
                  <a:gd name="T39" fmla="*/ 5 h 48"/>
                  <a:gd name="T40" fmla="*/ 36 w 52"/>
                  <a:gd name="T41" fmla="*/ 0 h 48"/>
                  <a:gd name="T42" fmla="*/ 47 w 52"/>
                  <a:gd name="T43" fmla="*/ 3 h 48"/>
                  <a:gd name="T44" fmla="*/ 57 w 52"/>
                  <a:gd name="T45" fmla="*/ 5 h 48"/>
                  <a:gd name="T46" fmla="*/ 67 w 52"/>
                  <a:gd name="T47" fmla="*/ 10 h 48"/>
                  <a:gd name="T48" fmla="*/ 75 w 52"/>
                  <a:gd name="T49" fmla="*/ 13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8"/>
                  <a:gd name="T77" fmla="*/ 52 w 52"/>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8">
                    <a:moveTo>
                      <a:pt x="46" y="8"/>
                    </a:moveTo>
                    <a:lnTo>
                      <a:pt x="48" y="13"/>
                    </a:lnTo>
                    <a:lnTo>
                      <a:pt x="49" y="17"/>
                    </a:lnTo>
                    <a:lnTo>
                      <a:pt x="51" y="22"/>
                    </a:lnTo>
                    <a:lnTo>
                      <a:pt x="52" y="25"/>
                    </a:lnTo>
                    <a:lnTo>
                      <a:pt x="48" y="32"/>
                    </a:lnTo>
                    <a:lnTo>
                      <a:pt x="44" y="36"/>
                    </a:lnTo>
                    <a:lnTo>
                      <a:pt x="40" y="41"/>
                    </a:lnTo>
                    <a:lnTo>
                      <a:pt x="36" y="48"/>
                    </a:lnTo>
                    <a:lnTo>
                      <a:pt x="27" y="44"/>
                    </a:lnTo>
                    <a:lnTo>
                      <a:pt x="19" y="40"/>
                    </a:lnTo>
                    <a:lnTo>
                      <a:pt x="9" y="36"/>
                    </a:lnTo>
                    <a:lnTo>
                      <a:pt x="0" y="33"/>
                    </a:lnTo>
                    <a:lnTo>
                      <a:pt x="3" y="29"/>
                    </a:lnTo>
                    <a:lnTo>
                      <a:pt x="6" y="24"/>
                    </a:lnTo>
                    <a:lnTo>
                      <a:pt x="8" y="19"/>
                    </a:lnTo>
                    <a:lnTo>
                      <a:pt x="11" y="14"/>
                    </a:lnTo>
                    <a:lnTo>
                      <a:pt x="14" y="11"/>
                    </a:lnTo>
                    <a:lnTo>
                      <a:pt x="17" y="6"/>
                    </a:lnTo>
                    <a:lnTo>
                      <a:pt x="19" y="3"/>
                    </a:lnTo>
                    <a:lnTo>
                      <a:pt x="22" y="0"/>
                    </a:lnTo>
                    <a:lnTo>
                      <a:pt x="29" y="2"/>
                    </a:lnTo>
                    <a:lnTo>
                      <a:pt x="35" y="3"/>
                    </a:lnTo>
                    <a:lnTo>
                      <a:pt x="41" y="6"/>
                    </a:lnTo>
                    <a:lnTo>
                      <a:pt x="46" y="8"/>
                    </a:lnTo>
                    <a:close/>
                  </a:path>
                </a:pathLst>
              </a:custGeom>
              <a:solidFill>
                <a:srgbClr val="AFBCED"/>
              </a:solidFill>
              <a:ln w="9525">
                <a:noFill/>
                <a:round/>
                <a:headEnd/>
                <a:tailEnd/>
              </a:ln>
            </p:spPr>
            <p:txBody>
              <a:bodyPr/>
              <a:lstStyle/>
              <a:p>
                <a:endParaRPr lang="en-US" sz="1725"/>
              </a:p>
            </p:txBody>
          </p:sp>
          <p:sp>
            <p:nvSpPr>
              <p:cNvPr id="5476" name="Freeform 784"/>
              <p:cNvSpPr>
                <a:spLocks/>
              </p:cNvSpPr>
              <p:nvPr/>
            </p:nvSpPr>
            <p:spPr bwMode="auto">
              <a:xfrm>
                <a:off x="1985" y="2912"/>
                <a:ext cx="31" cy="66"/>
              </a:xfrm>
              <a:custGeom>
                <a:avLst/>
                <a:gdLst>
                  <a:gd name="T0" fmla="*/ 0 w 19"/>
                  <a:gd name="T1" fmla="*/ 23 h 40"/>
                  <a:gd name="T2" fmla="*/ 3 w 19"/>
                  <a:gd name="T3" fmla="*/ 35 h 40"/>
                  <a:gd name="T4" fmla="*/ 3 w 19"/>
                  <a:gd name="T5" fmla="*/ 45 h 40"/>
                  <a:gd name="T6" fmla="*/ 5 w 19"/>
                  <a:gd name="T7" fmla="*/ 54 h 40"/>
                  <a:gd name="T8" fmla="*/ 5 w 19"/>
                  <a:gd name="T9" fmla="*/ 66 h 40"/>
                  <a:gd name="T10" fmla="*/ 11 w 19"/>
                  <a:gd name="T11" fmla="*/ 54 h 40"/>
                  <a:gd name="T12" fmla="*/ 18 w 19"/>
                  <a:gd name="T13" fmla="*/ 46 h 40"/>
                  <a:gd name="T14" fmla="*/ 24 w 19"/>
                  <a:gd name="T15" fmla="*/ 40 h 40"/>
                  <a:gd name="T16" fmla="*/ 31 w 19"/>
                  <a:gd name="T17" fmla="*/ 28 h 40"/>
                  <a:gd name="T18" fmla="*/ 29 w 19"/>
                  <a:gd name="T19" fmla="*/ 23 h 40"/>
                  <a:gd name="T20" fmla="*/ 26 w 19"/>
                  <a:gd name="T21" fmla="*/ 15 h 40"/>
                  <a:gd name="T22" fmla="*/ 24 w 19"/>
                  <a:gd name="T23" fmla="*/ 8 h 40"/>
                  <a:gd name="T24" fmla="*/ 21 w 19"/>
                  <a:gd name="T25" fmla="*/ 0 h 40"/>
                  <a:gd name="T26" fmla="*/ 16 w 19"/>
                  <a:gd name="T27" fmla="*/ 5 h 40"/>
                  <a:gd name="T28" fmla="*/ 11 w 19"/>
                  <a:gd name="T29" fmla="*/ 10 h 40"/>
                  <a:gd name="T30" fmla="*/ 5 w 19"/>
                  <a:gd name="T31" fmla="*/ 18 h 40"/>
                  <a:gd name="T32" fmla="*/ 0 w 19"/>
                  <a:gd name="T33" fmla="*/ 2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40"/>
                  <a:gd name="T53" fmla="*/ 19 w 1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40">
                    <a:moveTo>
                      <a:pt x="0" y="14"/>
                    </a:moveTo>
                    <a:lnTo>
                      <a:pt x="2" y="21"/>
                    </a:lnTo>
                    <a:lnTo>
                      <a:pt x="2" y="27"/>
                    </a:lnTo>
                    <a:lnTo>
                      <a:pt x="3" y="33"/>
                    </a:lnTo>
                    <a:lnTo>
                      <a:pt x="3" y="40"/>
                    </a:lnTo>
                    <a:lnTo>
                      <a:pt x="7" y="33"/>
                    </a:lnTo>
                    <a:lnTo>
                      <a:pt x="11" y="28"/>
                    </a:lnTo>
                    <a:lnTo>
                      <a:pt x="15" y="24"/>
                    </a:lnTo>
                    <a:lnTo>
                      <a:pt x="19" y="17"/>
                    </a:lnTo>
                    <a:lnTo>
                      <a:pt x="18" y="14"/>
                    </a:lnTo>
                    <a:lnTo>
                      <a:pt x="16" y="9"/>
                    </a:lnTo>
                    <a:lnTo>
                      <a:pt x="15" y="5"/>
                    </a:lnTo>
                    <a:lnTo>
                      <a:pt x="13" y="0"/>
                    </a:lnTo>
                    <a:lnTo>
                      <a:pt x="10" y="3"/>
                    </a:lnTo>
                    <a:lnTo>
                      <a:pt x="7" y="6"/>
                    </a:lnTo>
                    <a:lnTo>
                      <a:pt x="3" y="11"/>
                    </a:lnTo>
                    <a:lnTo>
                      <a:pt x="0" y="14"/>
                    </a:lnTo>
                    <a:close/>
                  </a:path>
                </a:pathLst>
              </a:custGeom>
              <a:solidFill>
                <a:srgbClr val="7AAAEA"/>
              </a:solidFill>
              <a:ln w="9525">
                <a:noFill/>
                <a:round/>
                <a:headEnd/>
                <a:tailEnd/>
              </a:ln>
            </p:spPr>
            <p:txBody>
              <a:bodyPr/>
              <a:lstStyle/>
              <a:p>
                <a:endParaRPr lang="en-US" sz="1725"/>
              </a:p>
            </p:txBody>
          </p:sp>
          <p:sp>
            <p:nvSpPr>
              <p:cNvPr id="5477" name="Freeform 785"/>
              <p:cNvSpPr>
                <a:spLocks/>
              </p:cNvSpPr>
              <p:nvPr/>
            </p:nvSpPr>
            <p:spPr bwMode="auto">
              <a:xfrm>
                <a:off x="1949" y="2896"/>
                <a:ext cx="58" cy="42"/>
              </a:xfrm>
              <a:custGeom>
                <a:avLst/>
                <a:gdLst>
                  <a:gd name="T0" fmla="*/ 58 w 35"/>
                  <a:gd name="T1" fmla="*/ 16 h 26"/>
                  <a:gd name="T2" fmla="*/ 53 w 35"/>
                  <a:gd name="T3" fmla="*/ 21 h 26"/>
                  <a:gd name="T4" fmla="*/ 50 w 35"/>
                  <a:gd name="T5" fmla="*/ 29 h 26"/>
                  <a:gd name="T6" fmla="*/ 45 w 35"/>
                  <a:gd name="T7" fmla="*/ 37 h 26"/>
                  <a:gd name="T8" fmla="*/ 40 w 35"/>
                  <a:gd name="T9" fmla="*/ 42 h 26"/>
                  <a:gd name="T10" fmla="*/ 30 w 35"/>
                  <a:gd name="T11" fmla="*/ 37 h 26"/>
                  <a:gd name="T12" fmla="*/ 22 w 35"/>
                  <a:gd name="T13" fmla="*/ 34 h 26"/>
                  <a:gd name="T14" fmla="*/ 10 w 35"/>
                  <a:gd name="T15" fmla="*/ 29 h 26"/>
                  <a:gd name="T16" fmla="*/ 0 w 35"/>
                  <a:gd name="T17" fmla="*/ 26 h 26"/>
                  <a:gd name="T18" fmla="*/ 5 w 35"/>
                  <a:gd name="T19" fmla="*/ 21 h 26"/>
                  <a:gd name="T20" fmla="*/ 10 w 35"/>
                  <a:gd name="T21" fmla="*/ 13 h 26"/>
                  <a:gd name="T22" fmla="*/ 13 w 35"/>
                  <a:gd name="T23" fmla="*/ 6 h 26"/>
                  <a:gd name="T24" fmla="*/ 18 w 35"/>
                  <a:gd name="T25" fmla="*/ 0 h 26"/>
                  <a:gd name="T26" fmla="*/ 30 w 35"/>
                  <a:gd name="T27" fmla="*/ 3 h 26"/>
                  <a:gd name="T28" fmla="*/ 40 w 35"/>
                  <a:gd name="T29" fmla="*/ 8 h 26"/>
                  <a:gd name="T30" fmla="*/ 50 w 35"/>
                  <a:gd name="T31" fmla="*/ 11 h 26"/>
                  <a:gd name="T32" fmla="*/ 58 w 35"/>
                  <a:gd name="T33" fmla="*/ 1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26"/>
                  <a:gd name="T53" fmla="*/ 35 w 35"/>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26">
                    <a:moveTo>
                      <a:pt x="35" y="10"/>
                    </a:moveTo>
                    <a:lnTo>
                      <a:pt x="32" y="13"/>
                    </a:lnTo>
                    <a:lnTo>
                      <a:pt x="30" y="18"/>
                    </a:lnTo>
                    <a:lnTo>
                      <a:pt x="27" y="23"/>
                    </a:lnTo>
                    <a:lnTo>
                      <a:pt x="24" y="26"/>
                    </a:lnTo>
                    <a:lnTo>
                      <a:pt x="18" y="23"/>
                    </a:lnTo>
                    <a:lnTo>
                      <a:pt x="13" y="21"/>
                    </a:lnTo>
                    <a:lnTo>
                      <a:pt x="6" y="18"/>
                    </a:lnTo>
                    <a:lnTo>
                      <a:pt x="0" y="16"/>
                    </a:lnTo>
                    <a:lnTo>
                      <a:pt x="3" y="13"/>
                    </a:lnTo>
                    <a:lnTo>
                      <a:pt x="6" y="8"/>
                    </a:lnTo>
                    <a:lnTo>
                      <a:pt x="8" y="4"/>
                    </a:lnTo>
                    <a:lnTo>
                      <a:pt x="11" y="0"/>
                    </a:lnTo>
                    <a:lnTo>
                      <a:pt x="18" y="2"/>
                    </a:lnTo>
                    <a:lnTo>
                      <a:pt x="24" y="5"/>
                    </a:lnTo>
                    <a:lnTo>
                      <a:pt x="30" y="7"/>
                    </a:lnTo>
                    <a:lnTo>
                      <a:pt x="35" y="10"/>
                    </a:lnTo>
                    <a:close/>
                  </a:path>
                </a:pathLst>
              </a:custGeom>
              <a:solidFill>
                <a:srgbClr val="D1D8F4"/>
              </a:solidFill>
              <a:ln w="9525">
                <a:noFill/>
                <a:round/>
                <a:headEnd/>
                <a:tailEnd/>
              </a:ln>
            </p:spPr>
            <p:txBody>
              <a:bodyPr/>
              <a:lstStyle/>
              <a:p>
                <a:endParaRPr lang="en-US" sz="1725"/>
              </a:p>
            </p:txBody>
          </p:sp>
          <p:sp>
            <p:nvSpPr>
              <p:cNvPr id="5478" name="Freeform 786"/>
              <p:cNvSpPr>
                <a:spLocks/>
              </p:cNvSpPr>
              <p:nvPr/>
            </p:nvSpPr>
            <p:spPr bwMode="auto">
              <a:xfrm>
                <a:off x="2034" y="2868"/>
                <a:ext cx="105" cy="93"/>
              </a:xfrm>
              <a:custGeom>
                <a:avLst/>
                <a:gdLst>
                  <a:gd name="T0" fmla="*/ 92 w 64"/>
                  <a:gd name="T1" fmla="*/ 15 h 57"/>
                  <a:gd name="T2" fmla="*/ 95 w 64"/>
                  <a:gd name="T3" fmla="*/ 26 h 57"/>
                  <a:gd name="T4" fmla="*/ 100 w 64"/>
                  <a:gd name="T5" fmla="*/ 34 h 57"/>
                  <a:gd name="T6" fmla="*/ 102 w 64"/>
                  <a:gd name="T7" fmla="*/ 41 h 57"/>
                  <a:gd name="T8" fmla="*/ 105 w 64"/>
                  <a:gd name="T9" fmla="*/ 52 h 57"/>
                  <a:gd name="T10" fmla="*/ 97 w 64"/>
                  <a:gd name="T11" fmla="*/ 62 h 57"/>
                  <a:gd name="T12" fmla="*/ 90 w 64"/>
                  <a:gd name="T13" fmla="*/ 72 h 57"/>
                  <a:gd name="T14" fmla="*/ 82 w 64"/>
                  <a:gd name="T15" fmla="*/ 83 h 57"/>
                  <a:gd name="T16" fmla="*/ 71 w 64"/>
                  <a:gd name="T17" fmla="*/ 93 h 57"/>
                  <a:gd name="T18" fmla="*/ 53 w 64"/>
                  <a:gd name="T19" fmla="*/ 85 h 57"/>
                  <a:gd name="T20" fmla="*/ 38 w 64"/>
                  <a:gd name="T21" fmla="*/ 80 h 57"/>
                  <a:gd name="T22" fmla="*/ 20 w 64"/>
                  <a:gd name="T23" fmla="*/ 72 h 57"/>
                  <a:gd name="T24" fmla="*/ 0 w 64"/>
                  <a:gd name="T25" fmla="*/ 67 h 57"/>
                  <a:gd name="T26" fmla="*/ 7 w 64"/>
                  <a:gd name="T27" fmla="*/ 57 h 57"/>
                  <a:gd name="T28" fmla="*/ 13 w 64"/>
                  <a:gd name="T29" fmla="*/ 46 h 57"/>
                  <a:gd name="T30" fmla="*/ 20 w 64"/>
                  <a:gd name="T31" fmla="*/ 39 h 57"/>
                  <a:gd name="T32" fmla="*/ 25 w 64"/>
                  <a:gd name="T33" fmla="*/ 28 h 57"/>
                  <a:gd name="T34" fmla="*/ 30 w 64"/>
                  <a:gd name="T35" fmla="*/ 21 h 57"/>
                  <a:gd name="T36" fmla="*/ 34 w 64"/>
                  <a:gd name="T37" fmla="*/ 13 h 57"/>
                  <a:gd name="T38" fmla="*/ 39 w 64"/>
                  <a:gd name="T39" fmla="*/ 8 h 57"/>
                  <a:gd name="T40" fmla="*/ 46 w 64"/>
                  <a:gd name="T41" fmla="*/ 0 h 57"/>
                  <a:gd name="T42" fmla="*/ 57 w 64"/>
                  <a:gd name="T43" fmla="*/ 2 h 57"/>
                  <a:gd name="T44" fmla="*/ 69 w 64"/>
                  <a:gd name="T45" fmla="*/ 8 h 57"/>
                  <a:gd name="T46" fmla="*/ 82 w 64"/>
                  <a:gd name="T47" fmla="*/ 10 h 57"/>
                  <a:gd name="T48" fmla="*/ 92 w 64"/>
                  <a:gd name="T49" fmla="*/ 15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7"/>
                  <a:gd name="T77" fmla="*/ 64 w 64"/>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7">
                    <a:moveTo>
                      <a:pt x="56" y="9"/>
                    </a:moveTo>
                    <a:lnTo>
                      <a:pt x="58" y="16"/>
                    </a:lnTo>
                    <a:lnTo>
                      <a:pt x="61" y="21"/>
                    </a:lnTo>
                    <a:lnTo>
                      <a:pt x="62" y="25"/>
                    </a:lnTo>
                    <a:lnTo>
                      <a:pt x="64" y="32"/>
                    </a:lnTo>
                    <a:lnTo>
                      <a:pt x="59" y="38"/>
                    </a:lnTo>
                    <a:lnTo>
                      <a:pt x="55" y="44"/>
                    </a:lnTo>
                    <a:lnTo>
                      <a:pt x="50" y="51"/>
                    </a:lnTo>
                    <a:lnTo>
                      <a:pt x="43" y="57"/>
                    </a:lnTo>
                    <a:lnTo>
                      <a:pt x="32" y="52"/>
                    </a:lnTo>
                    <a:lnTo>
                      <a:pt x="23" y="49"/>
                    </a:lnTo>
                    <a:lnTo>
                      <a:pt x="12" y="44"/>
                    </a:lnTo>
                    <a:lnTo>
                      <a:pt x="0" y="41"/>
                    </a:lnTo>
                    <a:lnTo>
                      <a:pt x="4" y="35"/>
                    </a:lnTo>
                    <a:lnTo>
                      <a:pt x="8" y="28"/>
                    </a:lnTo>
                    <a:lnTo>
                      <a:pt x="12" y="24"/>
                    </a:lnTo>
                    <a:lnTo>
                      <a:pt x="15" y="17"/>
                    </a:lnTo>
                    <a:lnTo>
                      <a:pt x="18" y="13"/>
                    </a:lnTo>
                    <a:lnTo>
                      <a:pt x="21" y="8"/>
                    </a:lnTo>
                    <a:lnTo>
                      <a:pt x="24" y="5"/>
                    </a:lnTo>
                    <a:lnTo>
                      <a:pt x="28" y="0"/>
                    </a:lnTo>
                    <a:lnTo>
                      <a:pt x="35" y="1"/>
                    </a:lnTo>
                    <a:lnTo>
                      <a:pt x="42" y="5"/>
                    </a:lnTo>
                    <a:lnTo>
                      <a:pt x="50" y="6"/>
                    </a:lnTo>
                    <a:lnTo>
                      <a:pt x="56" y="9"/>
                    </a:lnTo>
                    <a:close/>
                  </a:path>
                </a:pathLst>
              </a:custGeom>
              <a:solidFill>
                <a:srgbClr val="000000"/>
              </a:solidFill>
              <a:ln w="9525">
                <a:noFill/>
                <a:round/>
                <a:headEnd/>
                <a:tailEnd/>
              </a:ln>
            </p:spPr>
            <p:txBody>
              <a:bodyPr/>
              <a:lstStyle/>
              <a:p>
                <a:endParaRPr lang="en-US" sz="1725"/>
              </a:p>
            </p:txBody>
          </p:sp>
          <p:sp>
            <p:nvSpPr>
              <p:cNvPr id="5479" name="Freeform 787"/>
              <p:cNvSpPr>
                <a:spLocks/>
              </p:cNvSpPr>
              <p:nvPr/>
            </p:nvSpPr>
            <p:spPr bwMode="auto">
              <a:xfrm>
                <a:off x="2043" y="2876"/>
                <a:ext cx="88" cy="77"/>
              </a:xfrm>
              <a:custGeom>
                <a:avLst/>
                <a:gdLst>
                  <a:gd name="T0" fmla="*/ 78 w 54"/>
                  <a:gd name="T1" fmla="*/ 13 h 47"/>
                  <a:gd name="T2" fmla="*/ 81 w 54"/>
                  <a:gd name="T3" fmla="*/ 20 h 47"/>
                  <a:gd name="T4" fmla="*/ 83 w 54"/>
                  <a:gd name="T5" fmla="*/ 28 h 47"/>
                  <a:gd name="T6" fmla="*/ 86 w 54"/>
                  <a:gd name="T7" fmla="*/ 36 h 47"/>
                  <a:gd name="T8" fmla="*/ 88 w 54"/>
                  <a:gd name="T9" fmla="*/ 44 h 47"/>
                  <a:gd name="T10" fmla="*/ 81 w 54"/>
                  <a:gd name="T11" fmla="*/ 51 h 47"/>
                  <a:gd name="T12" fmla="*/ 75 w 54"/>
                  <a:gd name="T13" fmla="*/ 59 h 47"/>
                  <a:gd name="T14" fmla="*/ 68 w 54"/>
                  <a:gd name="T15" fmla="*/ 70 h 47"/>
                  <a:gd name="T16" fmla="*/ 62 w 54"/>
                  <a:gd name="T17" fmla="*/ 77 h 47"/>
                  <a:gd name="T18" fmla="*/ 47 w 54"/>
                  <a:gd name="T19" fmla="*/ 72 h 47"/>
                  <a:gd name="T20" fmla="*/ 31 w 54"/>
                  <a:gd name="T21" fmla="*/ 64 h 47"/>
                  <a:gd name="T22" fmla="*/ 16 w 54"/>
                  <a:gd name="T23" fmla="*/ 59 h 47"/>
                  <a:gd name="T24" fmla="*/ 0 w 54"/>
                  <a:gd name="T25" fmla="*/ 54 h 47"/>
                  <a:gd name="T26" fmla="*/ 5 w 54"/>
                  <a:gd name="T27" fmla="*/ 46 h 47"/>
                  <a:gd name="T28" fmla="*/ 11 w 54"/>
                  <a:gd name="T29" fmla="*/ 38 h 47"/>
                  <a:gd name="T30" fmla="*/ 16 w 54"/>
                  <a:gd name="T31" fmla="*/ 31 h 47"/>
                  <a:gd name="T32" fmla="*/ 21 w 54"/>
                  <a:gd name="T33" fmla="*/ 23 h 47"/>
                  <a:gd name="T34" fmla="*/ 26 w 54"/>
                  <a:gd name="T35" fmla="*/ 18 h 47"/>
                  <a:gd name="T36" fmla="*/ 31 w 54"/>
                  <a:gd name="T37" fmla="*/ 10 h 47"/>
                  <a:gd name="T38" fmla="*/ 34 w 54"/>
                  <a:gd name="T39" fmla="*/ 5 h 47"/>
                  <a:gd name="T40" fmla="*/ 39 w 54"/>
                  <a:gd name="T41" fmla="*/ 0 h 47"/>
                  <a:gd name="T42" fmla="*/ 49 w 54"/>
                  <a:gd name="T43" fmla="*/ 2 h 47"/>
                  <a:gd name="T44" fmla="*/ 60 w 54"/>
                  <a:gd name="T45" fmla="*/ 7 h 47"/>
                  <a:gd name="T46" fmla="*/ 68 w 54"/>
                  <a:gd name="T47" fmla="*/ 10 h 47"/>
                  <a:gd name="T48" fmla="*/ 78 w 54"/>
                  <a:gd name="T49" fmla="*/ 13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47"/>
                  <a:gd name="T77" fmla="*/ 54 w 54"/>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47">
                    <a:moveTo>
                      <a:pt x="48" y="8"/>
                    </a:moveTo>
                    <a:lnTo>
                      <a:pt x="50" y="12"/>
                    </a:lnTo>
                    <a:lnTo>
                      <a:pt x="51" y="17"/>
                    </a:lnTo>
                    <a:lnTo>
                      <a:pt x="53" y="22"/>
                    </a:lnTo>
                    <a:lnTo>
                      <a:pt x="54" y="27"/>
                    </a:lnTo>
                    <a:lnTo>
                      <a:pt x="50" y="31"/>
                    </a:lnTo>
                    <a:lnTo>
                      <a:pt x="46" y="36"/>
                    </a:lnTo>
                    <a:lnTo>
                      <a:pt x="42" y="43"/>
                    </a:lnTo>
                    <a:lnTo>
                      <a:pt x="38" y="47"/>
                    </a:lnTo>
                    <a:lnTo>
                      <a:pt x="29" y="44"/>
                    </a:lnTo>
                    <a:lnTo>
                      <a:pt x="19" y="39"/>
                    </a:lnTo>
                    <a:lnTo>
                      <a:pt x="10" y="36"/>
                    </a:lnTo>
                    <a:lnTo>
                      <a:pt x="0" y="33"/>
                    </a:lnTo>
                    <a:lnTo>
                      <a:pt x="3" y="28"/>
                    </a:lnTo>
                    <a:lnTo>
                      <a:pt x="7" y="23"/>
                    </a:lnTo>
                    <a:lnTo>
                      <a:pt x="10" y="19"/>
                    </a:lnTo>
                    <a:lnTo>
                      <a:pt x="13" y="14"/>
                    </a:lnTo>
                    <a:lnTo>
                      <a:pt x="16" y="11"/>
                    </a:lnTo>
                    <a:lnTo>
                      <a:pt x="19" y="6"/>
                    </a:lnTo>
                    <a:lnTo>
                      <a:pt x="21" y="3"/>
                    </a:lnTo>
                    <a:lnTo>
                      <a:pt x="24" y="0"/>
                    </a:lnTo>
                    <a:lnTo>
                      <a:pt x="30" y="1"/>
                    </a:lnTo>
                    <a:lnTo>
                      <a:pt x="37" y="4"/>
                    </a:lnTo>
                    <a:lnTo>
                      <a:pt x="42" y="6"/>
                    </a:lnTo>
                    <a:lnTo>
                      <a:pt x="48" y="8"/>
                    </a:lnTo>
                    <a:close/>
                  </a:path>
                </a:pathLst>
              </a:custGeom>
              <a:solidFill>
                <a:srgbClr val="AFBCED"/>
              </a:solidFill>
              <a:ln w="9525">
                <a:noFill/>
                <a:round/>
                <a:headEnd/>
                <a:tailEnd/>
              </a:ln>
            </p:spPr>
            <p:txBody>
              <a:bodyPr/>
              <a:lstStyle/>
              <a:p>
                <a:endParaRPr lang="en-US" sz="1725"/>
              </a:p>
            </p:txBody>
          </p:sp>
          <p:sp>
            <p:nvSpPr>
              <p:cNvPr id="5480" name="Freeform 788"/>
              <p:cNvSpPr>
                <a:spLocks/>
              </p:cNvSpPr>
              <p:nvPr/>
            </p:nvSpPr>
            <p:spPr bwMode="auto">
              <a:xfrm>
                <a:off x="2100" y="2889"/>
                <a:ext cx="31" cy="64"/>
              </a:xfrm>
              <a:custGeom>
                <a:avLst/>
                <a:gdLst>
                  <a:gd name="T0" fmla="*/ 0 w 19"/>
                  <a:gd name="T1" fmla="*/ 23 h 39"/>
                  <a:gd name="T2" fmla="*/ 3 w 19"/>
                  <a:gd name="T3" fmla="*/ 33 h 39"/>
                  <a:gd name="T4" fmla="*/ 3 w 19"/>
                  <a:gd name="T5" fmla="*/ 44 h 39"/>
                  <a:gd name="T6" fmla="*/ 3 w 19"/>
                  <a:gd name="T7" fmla="*/ 54 h 39"/>
                  <a:gd name="T8" fmla="*/ 5 w 19"/>
                  <a:gd name="T9" fmla="*/ 64 h 39"/>
                  <a:gd name="T10" fmla="*/ 11 w 19"/>
                  <a:gd name="T11" fmla="*/ 57 h 39"/>
                  <a:gd name="T12" fmla="*/ 18 w 19"/>
                  <a:gd name="T13" fmla="*/ 46 h 39"/>
                  <a:gd name="T14" fmla="*/ 24 w 19"/>
                  <a:gd name="T15" fmla="*/ 38 h 39"/>
                  <a:gd name="T16" fmla="*/ 31 w 19"/>
                  <a:gd name="T17" fmla="*/ 31 h 39"/>
                  <a:gd name="T18" fmla="*/ 29 w 19"/>
                  <a:gd name="T19" fmla="*/ 23 h 39"/>
                  <a:gd name="T20" fmla="*/ 26 w 19"/>
                  <a:gd name="T21" fmla="*/ 15 h 39"/>
                  <a:gd name="T22" fmla="*/ 24 w 19"/>
                  <a:gd name="T23" fmla="*/ 7 h 39"/>
                  <a:gd name="T24" fmla="*/ 21 w 19"/>
                  <a:gd name="T25" fmla="*/ 0 h 39"/>
                  <a:gd name="T26" fmla="*/ 16 w 19"/>
                  <a:gd name="T27" fmla="*/ 5 h 39"/>
                  <a:gd name="T28" fmla="*/ 11 w 19"/>
                  <a:gd name="T29" fmla="*/ 10 h 39"/>
                  <a:gd name="T30" fmla="*/ 5 w 19"/>
                  <a:gd name="T31" fmla="*/ 18 h 39"/>
                  <a:gd name="T32" fmla="*/ 0 w 19"/>
                  <a:gd name="T33" fmla="*/ 23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9"/>
                  <a:gd name="T53" fmla="*/ 19 w 1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9">
                    <a:moveTo>
                      <a:pt x="0" y="14"/>
                    </a:moveTo>
                    <a:lnTo>
                      <a:pt x="2" y="20"/>
                    </a:lnTo>
                    <a:lnTo>
                      <a:pt x="2" y="27"/>
                    </a:lnTo>
                    <a:lnTo>
                      <a:pt x="2" y="33"/>
                    </a:lnTo>
                    <a:lnTo>
                      <a:pt x="3" y="39"/>
                    </a:lnTo>
                    <a:lnTo>
                      <a:pt x="7" y="35"/>
                    </a:lnTo>
                    <a:lnTo>
                      <a:pt x="11" y="28"/>
                    </a:lnTo>
                    <a:lnTo>
                      <a:pt x="15" y="23"/>
                    </a:lnTo>
                    <a:lnTo>
                      <a:pt x="19" y="19"/>
                    </a:lnTo>
                    <a:lnTo>
                      <a:pt x="18" y="14"/>
                    </a:lnTo>
                    <a:lnTo>
                      <a:pt x="16" y="9"/>
                    </a:lnTo>
                    <a:lnTo>
                      <a:pt x="15" y="4"/>
                    </a:lnTo>
                    <a:lnTo>
                      <a:pt x="13" y="0"/>
                    </a:lnTo>
                    <a:lnTo>
                      <a:pt x="10" y="3"/>
                    </a:lnTo>
                    <a:lnTo>
                      <a:pt x="7" y="6"/>
                    </a:lnTo>
                    <a:lnTo>
                      <a:pt x="3" y="11"/>
                    </a:lnTo>
                    <a:lnTo>
                      <a:pt x="0" y="14"/>
                    </a:lnTo>
                    <a:close/>
                  </a:path>
                </a:pathLst>
              </a:custGeom>
              <a:solidFill>
                <a:srgbClr val="7AAAEA"/>
              </a:solidFill>
              <a:ln w="9525">
                <a:noFill/>
                <a:round/>
                <a:headEnd/>
                <a:tailEnd/>
              </a:ln>
            </p:spPr>
            <p:txBody>
              <a:bodyPr/>
              <a:lstStyle/>
              <a:p>
                <a:endParaRPr lang="en-US" sz="1725"/>
              </a:p>
            </p:txBody>
          </p:sp>
          <p:sp>
            <p:nvSpPr>
              <p:cNvPr id="5481" name="Freeform 789"/>
              <p:cNvSpPr>
                <a:spLocks/>
              </p:cNvSpPr>
              <p:nvPr/>
            </p:nvSpPr>
            <p:spPr bwMode="auto">
              <a:xfrm>
                <a:off x="2064" y="2876"/>
                <a:ext cx="57" cy="38"/>
              </a:xfrm>
              <a:custGeom>
                <a:avLst/>
                <a:gdLst>
                  <a:gd name="T0" fmla="*/ 57 w 35"/>
                  <a:gd name="T1" fmla="*/ 13 h 23"/>
                  <a:gd name="T2" fmla="*/ 52 w 35"/>
                  <a:gd name="T3" fmla="*/ 20 h 23"/>
                  <a:gd name="T4" fmla="*/ 49 w 35"/>
                  <a:gd name="T5" fmla="*/ 26 h 23"/>
                  <a:gd name="T6" fmla="*/ 44 w 35"/>
                  <a:gd name="T7" fmla="*/ 33 h 23"/>
                  <a:gd name="T8" fmla="*/ 39 w 35"/>
                  <a:gd name="T9" fmla="*/ 38 h 23"/>
                  <a:gd name="T10" fmla="*/ 28 w 35"/>
                  <a:gd name="T11" fmla="*/ 33 h 23"/>
                  <a:gd name="T12" fmla="*/ 21 w 35"/>
                  <a:gd name="T13" fmla="*/ 31 h 23"/>
                  <a:gd name="T14" fmla="*/ 10 w 35"/>
                  <a:gd name="T15" fmla="*/ 26 h 23"/>
                  <a:gd name="T16" fmla="*/ 0 w 35"/>
                  <a:gd name="T17" fmla="*/ 23 h 23"/>
                  <a:gd name="T18" fmla="*/ 5 w 35"/>
                  <a:gd name="T19" fmla="*/ 18 h 23"/>
                  <a:gd name="T20" fmla="*/ 10 w 35"/>
                  <a:gd name="T21" fmla="*/ 10 h 23"/>
                  <a:gd name="T22" fmla="*/ 13 w 35"/>
                  <a:gd name="T23" fmla="*/ 5 h 23"/>
                  <a:gd name="T24" fmla="*/ 18 w 35"/>
                  <a:gd name="T25" fmla="*/ 0 h 23"/>
                  <a:gd name="T26" fmla="*/ 28 w 35"/>
                  <a:gd name="T27" fmla="*/ 2 h 23"/>
                  <a:gd name="T28" fmla="*/ 39 w 35"/>
                  <a:gd name="T29" fmla="*/ 5 h 23"/>
                  <a:gd name="T30" fmla="*/ 47 w 35"/>
                  <a:gd name="T31" fmla="*/ 10 h 23"/>
                  <a:gd name="T32" fmla="*/ 57 w 35"/>
                  <a:gd name="T33" fmla="*/ 1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23"/>
                  <a:gd name="T53" fmla="*/ 35 w 3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23">
                    <a:moveTo>
                      <a:pt x="35" y="8"/>
                    </a:moveTo>
                    <a:lnTo>
                      <a:pt x="32" y="12"/>
                    </a:lnTo>
                    <a:lnTo>
                      <a:pt x="30" y="16"/>
                    </a:lnTo>
                    <a:lnTo>
                      <a:pt x="27" y="20"/>
                    </a:lnTo>
                    <a:lnTo>
                      <a:pt x="24" y="23"/>
                    </a:lnTo>
                    <a:lnTo>
                      <a:pt x="17" y="20"/>
                    </a:lnTo>
                    <a:lnTo>
                      <a:pt x="13" y="19"/>
                    </a:lnTo>
                    <a:lnTo>
                      <a:pt x="6" y="16"/>
                    </a:lnTo>
                    <a:lnTo>
                      <a:pt x="0" y="14"/>
                    </a:lnTo>
                    <a:lnTo>
                      <a:pt x="3" y="11"/>
                    </a:lnTo>
                    <a:lnTo>
                      <a:pt x="6" y="6"/>
                    </a:lnTo>
                    <a:lnTo>
                      <a:pt x="8" y="3"/>
                    </a:lnTo>
                    <a:lnTo>
                      <a:pt x="11" y="0"/>
                    </a:lnTo>
                    <a:lnTo>
                      <a:pt x="17" y="1"/>
                    </a:lnTo>
                    <a:lnTo>
                      <a:pt x="24" y="3"/>
                    </a:lnTo>
                    <a:lnTo>
                      <a:pt x="29" y="6"/>
                    </a:lnTo>
                    <a:lnTo>
                      <a:pt x="35" y="8"/>
                    </a:lnTo>
                    <a:close/>
                  </a:path>
                </a:pathLst>
              </a:custGeom>
              <a:solidFill>
                <a:srgbClr val="D1D8F4"/>
              </a:solidFill>
              <a:ln w="9525">
                <a:noFill/>
                <a:round/>
                <a:headEnd/>
                <a:tailEnd/>
              </a:ln>
            </p:spPr>
            <p:txBody>
              <a:bodyPr/>
              <a:lstStyle/>
              <a:p>
                <a:endParaRPr lang="en-US" sz="1725"/>
              </a:p>
            </p:txBody>
          </p:sp>
          <p:sp>
            <p:nvSpPr>
              <p:cNvPr id="5482" name="Freeform 790"/>
              <p:cNvSpPr>
                <a:spLocks/>
              </p:cNvSpPr>
              <p:nvPr/>
            </p:nvSpPr>
            <p:spPr bwMode="auto">
              <a:xfrm>
                <a:off x="2103" y="2886"/>
                <a:ext cx="172" cy="116"/>
              </a:xfrm>
              <a:custGeom>
                <a:avLst/>
                <a:gdLst>
                  <a:gd name="T0" fmla="*/ 159 w 105"/>
                  <a:gd name="T1" fmla="*/ 41 h 71"/>
                  <a:gd name="T2" fmla="*/ 161 w 105"/>
                  <a:gd name="T3" fmla="*/ 49 h 71"/>
                  <a:gd name="T4" fmla="*/ 164 w 105"/>
                  <a:gd name="T5" fmla="*/ 57 h 71"/>
                  <a:gd name="T6" fmla="*/ 169 w 105"/>
                  <a:gd name="T7" fmla="*/ 67 h 71"/>
                  <a:gd name="T8" fmla="*/ 172 w 105"/>
                  <a:gd name="T9" fmla="*/ 75 h 71"/>
                  <a:gd name="T10" fmla="*/ 161 w 105"/>
                  <a:gd name="T11" fmla="*/ 85 h 71"/>
                  <a:gd name="T12" fmla="*/ 154 w 105"/>
                  <a:gd name="T13" fmla="*/ 96 h 71"/>
                  <a:gd name="T14" fmla="*/ 146 w 105"/>
                  <a:gd name="T15" fmla="*/ 106 h 71"/>
                  <a:gd name="T16" fmla="*/ 138 w 105"/>
                  <a:gd name="T17" fmla="*/ 116 h 71"/>
                  <a:gd name="T18" fmla="*/ 120 w 105"/>
                  <a:gd name="T19" fmla="*/ 111 h 71"/>
                  <a:gd name="T20" fmla="*/ 103 w 105"/>
                  <a:gd name="T21" fmla="*/ 105 h 71"/>
                  <a:gd name="T22" fmla="*/ 88 w 105"/>
                  <a:gd name="T23" fmla="*/ 98 h 71"/>
                  <a:gd name="T24" fmla="*/ 70 w 105"/>
                  <a:gd name="T25" fmla="*/ 93 h 71"/>
                  <a:gd name="T26" fmla="*/ 70 w 105"/>
                  <a:gd name="T27" fmla="*/ 93 h 71"/>
                  <a:gd name="T28" fmla="*/ 0 w 105"/>
                  <a:gd name="T29" fmla="*/ 67 h 71"/>
                  <a:gd name="T30" fmla="*/ 21 w 105"/>
                  <a:gd name="T31" fmla="*/ 28 h 71"/>
                  <a:gd name="T32" fmla="*/ 44 w 105"/>
                  <a:gd name="T33" fmla="*/ 0 h 71"/>
                  <a:gd name="T34" fmla="*/ 62 w 105"/>
                  <a:gd name="T35" fmla="*/ 8 h 71"/>
                  <a:gd name="T36" fmla="*/ 77 w 105"/>
                  <a:gd name="T37" fmla="*/ 13 h 71"/>
                  <a:gd name="T38" fmla="*/ 90 w 105"/>
                  <a:gd name="T39" fmla="*/ 18 h 71"/>
                  <a:gd name="T40" fmla="*/ 102 w 105"/>
                  <a:gd name="T41" fmla="*/ 21 h 71"/>
                  <a:gd name="T42" fmla="*/ 111 w 105"/>
                  <a:gd name="T43" fmla="*/ 26 h 71"/>
                  <a:gd name="T44" fmla="*/ 124 w 105"/>
                  <a:gd name="T45" fmla="*/ 31 h 71"/>
                  <a:gd name="T46" fmla="*/ 141 w 105"/>
                  <a:gd name="T47" fmla="*/ 36 h 71"/>
                  <a:gd name="T48" fmla="*/ 159 w 105"/>
                  <a:gd name="T49" fmla="*/ 41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5"/>
                  <a:gd name="T76" fmla="*/ 0 h 71"/>
                  <a:gd name="T77" fmla="*/ 105 w 105"/>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5" h="71">
                    <a:moveTo>
                      <a:pt x="97" y="25"/>
                    </a:moveTo>
                    <a:lnTo>
                      <a:pt x="98" y="30"/>
                    </a:lnTo>
                    <a:lnTo>
                      <a:pt x="100" y="35"/>
                    </a:lnTo>
                    <a:lnTo>
                      <a:pt x="103" y="41"/>
                    </a:lnTo>
                    <a:lnTo>
                      <a:pt x="105" y="46"/>
                    </a:lnTo>
                    <a:lnTo>
                      <a:pt x="98" y="52"/>
                    </a:lnTo>
                    <a:lnTo>
                      <a:pt x="94" y="59"/>
                    </a:lnTo>
                    <a:lnTo>
                      <a:pt x="89" y="65"/>
                    </a:lnTo>
                    <a:lnTo>
                      <a:pt x="84" y="71"/>
                    </a:lnTo>
                    <a:lnTo>
                      <a:pt x="73" y="68"/>
                    </a:lnTo>
                    <a:lnTo>
                      <a:pt x="63" y="64"/>
                    </a:lnTo>
                    <a:lnTo>
                      <a:pt x="54" y="60"/>
                    </a:lnTo>
                    <a:lnTo>
                      <a:pt x="43" y="57"/>
                    </a:lnTo>
                    <a:lnTo>
                      <a:pt x="0" y="41"/>
                    </a:lnTo>
                    <a:lnTo>
                      <a:pt x="13" y="17"/>
                    </a:lnTo>
                    <a:lnTo>
                      <a:pt x="27" y="0"/>
                    </a:lnTo>
                    <a:lnTo>
                      <a:pt x="38" y="5"/>
                    </a:lnTo>
                    <a:lnTo>
                      <a:pt x="47" y="8"/>
                    </a:lnTo>
                    <a:lnTo>
                      <a:pt x="55" y="11"/>
                    </a:lnTo>
                    <a:lnTo>
                      <a:pt x="62" y="13"/>
                    </a:lnTo>
                    <a:lnTo>
                      <a:pt x="68" y="16"/>
                    </a:lnTo>
                    <a:lnTo>
                      <a:pt x="76" y="19"/>
                    </a:lnTo>
                    <a:lnTo>
                      <a:pt x="86" y="22"/>
                    </a:lnTo>
                    <a:lnTo>
                      <a:pt x="97" y="25"/>
                    </a:lnTo>
                    <a:close/>
                  </a:path>
                </a:pathLst>
              </a:custGeom>
              <a:solidFill>
                <a:srgbClr val="000000"/>
              </a:solidFill>
              <a:ln w="9525">
                <a:noFill/>
                <a:round/>
                <a:headEnd/>
                <a:tailEnd/>
              </a:ln>
            </p:spPr>
            <p:txBody>
              <a:bodyPr/>
              <a:lstStyle/>
              <a:p>
                <a:endParaRPr lang="en-US" sz="1725"/>
              </a:p>
            </p:txBody>
          </p:sp>
          <p:sp>
            <p:nvSpPr>
              <p:cNvPr id="5483" name="Freeform 791"/>
              <p:cNvSpPr>
                <a:spLocks/>
              </p:cNvSpPr>
              <p:nvPr/>
            </p:nvSpPr>
            <p:spPr bwMode="auto">
              <a:xfrm>
                <a:off x="2111" y="2894"/>
                <a:ext cx="156" cy="101"/>
              </a:xfrm>
              <a:custGeom>
                <a:avLst/>
                <a:gdLst>
                  <a:gd name="T0" fmla="*/ 143 w 95"/>
                  <a:gd name="T1" fmla="*/ 36 h 62"/>
                  <a:gd name="T2" fmla="*/ 146 w 95"/>
                  <a:gd name="T3" fmla="*/ 44 h 62"/>
                  <a:gd name="T4" fmla="*/ 151 w 95"/>
                  <a:gd name="T5" fmla="*/ 52 h 62"/>
                  <a:gd name="T6" fmla="*/ 153 w 95"/>
                  <a:gd name="T7" fmla="*/ 59 h 62"/>
                  <a:gd name="T8" fmla="*/ 156 w 95"/>
                  <a:gd name="T9" fmla="*/ 67 h 62"/>
                  <a:gd name="T10" fmla="*/ 148 w 95"/>
                  <a:gd name="T11" fmla="*/ 77 h 62"/>
                  <a:gd name="T12" fmla="*/ 140 w 95"/>
                  <a:gd name="T13" fmla="*/ 85 h 62"/>
                  <a:gd name="T14" fmla="*/ 133 w 95"/>
                  <a:gd name="T15" fmla="*/ 93 h 62"/>
                  <a:gd name="T16" fmla="*/ 126 w 95"/>
                  <a:gd name="T17" fmla="*/ 101 h 62"/>
                  <a:gd name="T18" fmla="*/ 115 w 95"/>
                  <a:gd name="T19" fmla="*/ 96 h 62"/>
                  <a:gd name="T20" fmla="*/ 99 w 95"/>
                  <a:gd name="T21" fmla="*/ 90 h 62"/>
                  <a:gd name="T22" fmla="*/ 82 w 95"/>
                  <a:gd name="T23" fmla="*/ 85 h 62"/>
                  <a:gd name="T24" fmla="*/ 69 w 95"/>
                  <a:gd name="T25" fmla="*/ 80 h 62"/>
                  <a:gd name="T26" fmla="*/ 69 w 95"/>
                  <a:gd name="T27" fmla="*/ 80 h 62"/>
                  <a:gd name="T28" fmla="*/ 69 w 95"/>
                  <a:gd name="T29" fmla="*/ 80 h 62"/>
                  <a:gd name="T30" fmla="*/ 69 w 95"/>
                  <a:gd name="T31" fmla="*/ 80 h 62"/>
                  <a:gd name="T32" fmla="*/ 69 w 95"/>
                  <a:gd name="T33" fmla="*/ 77 h 62"/>
                  <a:gd name="T34" fmla="*/ 0 w 95"/>
                  <a:gd name="T35" fmla="*/ 57 h 62"/>
                  <a:gd name="T36" fmla="*/ 18 w 95"/>
                  <a:gd name="T37" fmla="*/ 23 h 62"/>
                  <a:gd name="T38" fmla="*/ 38 w 95"/>
                  <a:gd name="T39" fmla="*/ 0 h 62"/>
                  <a:gd name="T40" fmla="*/ 143 w 95"/>
                  <a:gd name="T41" fmla="*/ 3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62"/>
                  <a:gd name="T65" fmla="*/ 95 w 95"/>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62">
                    <a:moveTo>
                      <a:pt x="87" y="22"/>
                    </a:moveTo>
                    <a:lnTo>
                      <a:pt x="89" y="27"/>
                    </a:lnTo>
                    <a:lnTo>
                      <a:pt x="92" y="32"/>
                    </a:lnTo>
                    <a:lnTo>
                      <a:pt x="93" y="36"/>
                    </a:lnTo>
                    <a:lnTo>
                      <a:pt x="95" y="41"/>
                    </a:lnTo>
                    <a:lnTo>
                      <a:pt x="90" y="47"/>
                    </a:lnTo>
                    <a:lnTo>
                      <a:pt x="85" y="52"/>
                    </a:lnTo>
                    <a:lnTo>
                      <a:pt x="81" y="57"/>
                    </a:lnTo>
                    <a:lnTo>
                      <a:pt x="77" y="62"/>
                    </a:lnTo>
                    <a:lnTo>
                      <a:pt x="70" y="59"/>
                    </a:lnTo>
                    <a:lnTo>
                      <a:pt x="60" y="55"/>
                    </a:lnTo>
                    <a:lnTo>
                      <a:pt x="50" y="52"/>
                    </a:lnTo>
                    <a:lnTo>
                      <a:pt x="42" y="49"/>
                    </a:lnTo>
                    <a:lnTo>
                      <a:pt x="42" y="47"/>
                    </a:lnTo>
                    <a:lnTo>
                      <a:pt x="0" y="35"/>
                    </a:lnTo>
                    <a:lnTo>
                      <a:pt x="11" y="14"/>
                    </a:lnTo>
                    <a:lnTo>
                      <a:pt x="23" y="0"/>
                    </a:lnTo>
                    <a:lnTo>
                      <a:pt x="87" y="22"/>
                    </a:lnTo>
                    <a:close/>
                  </a:path>
                </a:pathLst>
              </a:custGeom>
              <a:solidFill>
                <a:srgbClr val="AFBCED"/>
              </a:solidFill>
              <a:ln w="9525">
                <a:noFill/>
                <a:round/>
                <a:headEnd/>
                <a:tailEnd/>
              </a:ln>
            </p:spPr>
            <p:txBody>
              <a:bodyPr/>
              <a:lstStyle/>
              <a:p>
                <a:endParaRPr lang="en-US" sz="1725"/>
              </a:p>
            </p:txBody>
          </p:sp>
          <p:sp>
            <p:nvSpPr>
              <p:cNvPr id="5484" name="Freeform 792"/>
              <p:cNvSpPr>
                <a:spLocks/>
              </p:cNvSpPr>
              <p:nvPr/>
            </p:nvSpPr>
            <p:spPr bwMode="auto">
              <a:xfrm>
                <a:off x="2235" y="2933"/>
                <a:ext cx="32" cy="62"/>
              </a:xfrm>
              <a:custGeom>
                <a:avLst/>
                <a:gdLst>
                  <a:gd name="T0" fmla="*/ 0 w 19"/>
                  <a:gd name="T1" fmla="*/ 23 h 38"/>
                  <a:gd name="T2" fmla="*/ 0 w 19"/>
                  <a:gd name="T3" fmla="*/ 33 h 38"/>
                  <a:gd name="T4" fmla="*/ 0 w 19"/>
                  <a:gd name="T5" fmla="*/ 41 h 38"/>
                  <a:gd name="T6" fmla="*/ 0 w 19"/>
                  <a:gd name="T7" fmla="*/ 51 h 38"/>
                  <a:gd name="T8" fmla="*/ 2 w 19"/>
                  <a:gd name="T9" fmla="*/ 62 h 38"/>
                  <a:gd name="T10" fmla="*/ 8 w 19"/>
                  <a:gd name="T11" fmla="*/ 54 h 38"/>
                  <a:gd name="T12" fmla="*/ 15 w 19"/>
                  <a:gd name="T13" fmla="*/ 46 h 38"/>
                  <a:gd name="T14" fmla="*/ 24 w 19"/>
                  <a:gd name="T15" fmla="*/ 38 h 38"/>
                  <a:gd name="T16" fmla="*/ 32 w 19"/>
                  <a:gd name="T17" fmla="*/ 28 h 38"/>
                  <a:gd name="T18" fmla="*/ 29 w 19"/>
                  <a:gd name="T19" fmla="*/ 20 h 38"/>
                  <a:gd name="T20" fmla="*/ 27 w 19"/>
                  <a:gd name="T21" fmla="*/ 13 h 38"/>
                  <a:gd name="T22" fmla="*/ 24 w 19"/>
                  <a:gd name="T23" fmla="*/ 7 h 38"/>
                  <a:gd name="T24" fmla="*/ 22 w 19"/>
                  <a:gd name="T25" fmla="*/ 0 h 38"/>
                  <a:gd name="T26" fmla="*/ 15 w 19"/>
                  <a:gd name="T27" fmla="*/ 5 h 38"/>
                  <a:gd name="T28" fmla="*/ 10 w 19"/>
                  <a:gd name="T29" fmla="*/ 10 h 38"/>
                  <a:gd name="T30" fmla="*/ 5 w 19"/>
                  <a:gd name="T31" fmla="*/ 18 h 38"/>
                  <a:gd name="T32" fmla="*/ 0 w 19"/>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8"/>
                  <a:gd name="T53" fmla="*/ 19 w 19"/>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8">
                    <a:moveTo>
                      <a:pt x="0" y="14"/>
                    </a:moveTo>
                    <a:lnTo>
                      <a:pt x="0" y="20"/>
                    </a:lnTo>
                    <a:lnTo>
                      <a:pt x="0" y="25"/>
                    </a:lnTo>
                    <a:lnTo>
                      <a:pt x="0" y="31"/>
                    </a:lnTo>
                    <a:lnTo>
                      <a:pt x="1" y="38"/>
                    </a:lnTo>
                    <a:lnTo>
                      <a:pt x="5" y="33"/>
                    </a:lnTo>
                    <a:lnTo>
                      <a:pt x="9" y="28"/>
                    </a:lnTo>
                    <a:lnTo>
                      <a:pt x="14" y="23"/>
                    </a:lnTo>
                    <a:lnTo>
                      <a:pt x="19" y="17"/>
                    </a:lnTo>
                    <a:lnTo>
                      <a:pt x="17" y="12"/>
                    </a:lnTo>
                    <a:lnTo>
                      <a:pt x="16" y="8"/>
                    </a:lnTo>
                    <a:lnTo>
                      <a:pt x="14" y="4"/>
                    </a:lnTo>
                    <a:lnTo>
                      <a:pt x="13" y="0"/>
                    </a:lnTo>
                    <a:lnTo>
                      <a:pt x="9"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485" name="Freeform 793"/>
              <p:cNvSpPr>
                <a:spLocks/>
              </p:cNvSpPr>
              <p:nvPr/>
            </p:nvSpPr>
            <p:spPr bwMode="auto">
              <a:xfrm>
                <a:off x="2129" y="2894"/>
                <a:ext cx="128" cy="62"/>
              </a:xfrm>
              <a:custGeom>
                <a:avLst/>
                <a:gdLst>
                  <a:gd name="T0" fmla="*/ 128 w 78"/>
                  <a:gd name="T1" fmla="*/ 39 h 38"/>
                  <a:gd name="T2" fmla="*/ 121 w 78"/>
                  <a:gd name="T3" fmla="*/ 44 h 38"/>
                  <a:gd name="T4" fmla="*/ 117 w 78"/>
                  <a:gd name="T5" fmla="*/ 49 h 38"/>
                  <a:gd name="T6" fmla="*/ 112 w 78"/>
                  <a:gd name="T7" fmla="*/ 57 h 38"/>
                  <a:gd name="T8" fmla="*/ 107 w 78"/>
                  <a:gd name="T9" fmla="*/ 62 h 38"/>
                  <a:gd name="T10" fmla="*/ 98 w 78"/>
                  <a:gd name="T11" fmla="*/ 59 h 38"/>
                  <a:gd name="T12" fmla="*/ 89 w 78"/>
                  <a:gd name="T13" fmla="*/ 57 h 38"/>
                  <a:gd name="T14" fmla="*/ 80 w 78"/>
                  <a:gd name="T15" fmla="*/ 52 h 38"/>
                  <a:gd name="T16" fmla="*/ 71 w 78"/>
                  <a:gd name="T17" fmla="*/ 49 h 38"/>
                  <a:gd name="T18" fmla="*/ 71 w 78"/>
                  <a:gd name="T19" fmla="*/ 49 h 38"/>
                  <a:gd name="T20" fmla="*/ 0 w 78"/>
                  <a:gd name="T21" fmla="*/ 26 h 38"/>
                  <a:gd name="T22" fmla="*/ 20 w 78"/>
                  <a:gd name="T23" fmla="*/ 0 h 38"/>
                  <a:gd name="T24" fmla="*/ 89 w 78"/>
                  <a:gd name="T25" fmla="*/ 23 h 38"/>
                  <a:gd name="T26" fmla="*/ 89 w 78"/>
                  <a:gd name="T27" fmla="*/ 23 h 38"/>
                  <a:gd name="T28" fmla="*/ 98 w 78"/>
                  <a:gd name="T29" fmla="*/ 26 h 38"/>
                  <a:gd name="T30" fmla="*/ 108 w 78"/>
                  <a:gd name="T31" fmla="*/ 31 h 38"/>
                  <a:gd name="T32" fmla="*/ 117 w 78"/>
                  <a:gd name="T33" fmla="*/ 33 h 38"/>
                  <a:gd name="T34" fmla="*/ 128 w 78"/>
                  <a:gd name="T35" fmla="*/ 39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8"/>
                  <a:gd name="T55" fmla="*/ 0 h 38"/>
                  <a:gd name="T56" fmla="*/ 78 w 78"/>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8" h="38">
                    <a:moveTo>
                      <a:pt x="78" y="24"/>
                    </a:moveTo>
                    <a:lnTo>
                      <a:pt x="74" y="27"/>
                    </a:lnTo>
                    <a:lnTo>
                      <a:pt x="71" y="30"/>
                    </a:lnTo>
                    <a:lnTo>
                      <a:pt x="68" y="35"/>
                    </a:lnTo>
                    <a:lnTo>
                      <a:pt x="65" y="38"/>
                    </a:lnTo>
                    <a:lnTo>
                      <a:pt x="60" y="36"/>
                    </a:lnTo>
                    <a:lnTo>
                      <a:pt x="54" y="35"/>
                    </a:lnTo>
                    <a:lnTo>
                      <a:pt x="49" y="32"/>
                    </a:lnTo>
                    <a:lnTo>
                      <a:pt x="43" y="30"/>
                    </a:lnTo>
                    <a:lnTo>
                      <a:pt x="0" y="16"/>
                    </a:lnTo>
                    <a:lnTo>
                      <a:pt x="12" y="0"/>
                    </a:lnTo>
                    <a:lnTo>
                      <a:pt x="54" y="14"/>
                    </a:lnTo>
                    <a:lnTo>
                      <a:pt x="60" y="16"/>
                    </a:lnTo>
                    <a:lnTo>
                      <a:pt x="66" y="19"/>
                    </a:lnTo>
                    <a:lnTo>
                      <a:pt x="71" y="20"/>
                    </a:lnTo>
                    <a:lnTo>
                      <a:pt x="78" y="24"/>
                    </a:lnTo>
                    <a:close/>
                  </a:path>
                </a:pathLst>
              </a:custGeom>
              <a:solidFill>
                <a:srgbClr val="D1D8F4"/>
              </a:solidFill>
              <a:ln w="9525">
                <a:noFill/>
                <a:round/>
                <a:headEnd/>
                <a:tailEnd/>
              </a:ln>
            </p:spPr>
            <p:txBody>
              <a:bodyPr/>
              <a:lstStyle/>
              <a:p>
                <a:endParaRPr lang="en-US" sz="1725"/>
              </a:p>
            </p:txBody>
          </p:sp>
          <p:sp>
            <p:nvSpPr>
              <p:cNvPr id="5486" name="Freeform 794"/>
              <p:cNvSpPr>
                <a:spLocks/>
              </p:cNvSpPr>
              <p:nvPr/>
            </p:nvSpPr>
            <p:spPr bwMode="auto">
              <a:xfrm>
                <a:off x="2231" y="2992"/>
                <a:ext cx="101" cy="93"/>
              </a:xfrm>
              <a:custGeom>
                <a:avLst/>
                <a:gdLst>
                  <a:gd name="T0" fmla="*/ 88 w 62"/>
                  <a:gd name="T1" fmla="*/ 18 h 57"/>
                  <a:gd name="T2" fmla="*/ 90 w 62"/>
                  <a:gd name="T3" fmla="*/ 26 h 57"/>
                  <a:gd name="T4" fmla="*/ 96 w 62"/>
                  <a:gd name="T5" fmla="*/ 34 h 57"/>
                  <a:gd name="T6" fmla="*/ 98 w 62"/>
                  <a:gd name="T7" fmla="*/ 42 h 57"/>
                  <a:gd name="T8" fmla="*/ 101 w 62"/>
                  <a:gd name="T9" fmla="*/ 52 h 57"/>
                  <a:gd name="T10" fmla="*/ 93 w 62"/>
                  <a:gd name="T11" fmla="*/ 62 h 57"/>
                  <a:gd name="T12" fmla="*/ 85 w 62"/>
                  <a:gd name="T13" fmla="*/ 73 h 57"/>
                  <a:gd name="T14" fmla="*/ 77 w 62"/>
                  <a:gd name="T15" fmla="*/ 83 h 57"/>
                  <a:gd name="T16" fmla="*/ 70 w 62"/>
                  <a:gd name="T17" fmla="*/ 93 h 57"/>
                  <a:gd name="T18" fmla="*/ 51 w 62"/>
                  <a:gd name="T19" fmla="*/ 88 h 57"/>
                  <a:gd name="T20" fmla="*/ 36 w 62"/>
                  <a:gd name="T21" fmla="*/ 80 h 57"/>
                  <a:gd name="T22" fmla="*/ 18 w 62"/>
                  <a:gd name="T23" fmla="*/ 73 h 57"/>
                  <a:gd name="T24" fmla="*/ 0 w 62"/>
                  <a:gd name="T25" fmla="*/ 67 h 57"/>
                  <a:gd name="T26" fmla="*/ 5 w 62"/>
                  <a:gd name="T27" fmla="*/ 57 h 57"/>
                  <a:gd name="T28" fmla="*/ 10 w 62"/>
                  <a:gd name="T29" fmla="*/ 47 h 57"/>
                  <a:gd name="T30" fmla="*/ 15 w 62"/>
                  <a:gd name="T31" fmla="*/ 39 h 57"/>
                  <a:gd name="T32" fmla="*/ 20 w 62"/>
                  <a:gd name="T33" fmla="*/ 29 h 57"/>
                  <a:gd name="T34" fmla="*/ 26 w 62"/>
                  <a:gd name="T35" fmla="*/ 21 h 57"/>
                  <a:gd name="T36" fmla="*/ 33 w 62"/>
                  <a:gd name="T37" fmla="*/ 13 h 57"/>
                  <a:gd name="T38" fmla="*/ 39 w 62"/>
                  <a:gd name="T39" fmla="*/ 8 h 57"/>
                  <a:gd name="T40" fmla="*/ 44 w 62"/>
                  <a:gd name="T41" fmla="*/ 0 h 57"/>
                  <a:gd name="T42" fmla="*/ 54 w 62"/>
                  <a:gd name="T43" fmla="*/ 5 h 57"/>
                  <a:gd name="T44" fmla="*/ 67 w 62"/>
                  <a:gd name="T45" fmla="*/ 8 h 57"/>
                  <a:gd name="T46" fmla="*/ 77 w 62"/>
                  <a:gd name="T47" fmla="*/ 13 h 57"/>
                  <a:gd name="T48" fmla="*/ 88 w 62"/>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4" y="11"/>
                    </a:moveTo>
                    <a:lnTo>
                      <a:pt x="55" y="16"/>
                    </a:lnTo>
                    <a:lnTo>
                      <a:pt x="59" y="21"/>
                    </a:lnTo>
                    <a:lnTo>
                      <a:pt x="60" y="26"/>
                    </a:lnTo>
                    <a:lnTo>
                      <a:pt x="62" y="32"/>
                    </a:lnTo>
                    <a:lnTo>
                      <a:pt x="57" y="38"/>
                    </a:lnTo>
                    <a:lnTo>
                      <a:pt x="52" y="45"/>
                    </a:lnTo>
                    <a:lnTo>
                      <a:pt x="47" y="51"/>
                    </a:lnTo>
                    <a:lnTo>
                      <a:pt x="43" y="57"/>
                    </a:lnTo>
                    <a:lnTo>
                      <a:pt x="31" y="54"/>
                    </a:lnTo>
                    <a:lnTo>
                      <a:pt x="22" y="49"/>
                    </a:lnTo>
                    <a:lnTo>
                      <a:pt x="11" y="45"/>
                    </a:lnTo>
                    <a:lnTo>
                      <a:pt x="0" y="41"/>
                    </a:lnTo>
                    <a:lnTo>
                      <a:pt x="3" y="35"/>
                    </a:lnTo>
                    <a:lnTo>
                      <a:pt x="6" y="29"/>
                    </a:lnTo>
                    <a:lnTo>
                      <a:pt x="9" y="24"/>
                    </a:lnTo>
                    <a:lnTo>
                      <a:pt x="12" y="18"/>
                    </a:lnTo>
                    <a:lnTo>
                      <a:pt x="16" y="13"/>
                    </a:lnTo>
                    <a:lnTo>
                      <a:pt x="20" y="8"/>
                    </a:lnTo>
                    <a:lnTo>
                      <a:pt x="24" y="5"/>
                    </a:lnTo>
                    <a:lnTo>
                      <a:pt x="27" y="0"/>
                    </a:lnTo>
                    <a:lnTo>
                      <a:pt x="33" y="3"/>
                    </a:lnTo>
                    <a:lnTo>
                      <a:pt x="41" y="5"/>
                    </a:lnTo>
                    <a:lnTo>
                      <a:pt x="47" y="8"/>
                    </a:lnTo>
                    <a:lnTo>
                      <a:pt x="54" y="11"/>
                    </a:lnTo>
                    <a:close/>
                  </a:path>
                </a:pathLst>
              </a:custGeom>
              <a:solidFill>
                <a:srgbClr val="000000"/>
              </a:solidFill>
              <a:ln w="9525">
                <a:noFill/>
                <a:round/>
                <a:headEnd/>
                <a:tailEnd/>
              </a:ln>
            </p:spPr>
            <p:txBody>
              <a:bodyPr/>
              <a:lstStyle/>
              <a:p>
                <a:endParaRPr lang="en-US" sz="1725"/>
              </a:p>
            </p:txBody>
          </p:sp>
          <p:sp>
            <p:nvSpPr>
              <p:cNvPr id="5487" name="Freeform 795"/>
              <p:cNvSpPr>
                <a:spLocks/>
              </p:cNvSpPr>
              <p:nvPr/>
            </p:nvSpPr>
            <p:spPr bwMode="auto">
              <a:xfrm>
                <a:off x="2237" y="3000"/>
                <a:ext cx="90" cy="79"/>
              </a:xfrm>
              <a:custGeom>
                <a:avLst/>
                <a:gdLst>
                  <a:gd name="T0" fmla="*/ 79 w 55"/>
                  <a:gd name="T1" fmla="*/ 15 h 48"/>
                  <a:gd name="T2" fmla="*/ 82 w 55"/>
                  <a:gd name="T3" fmla="*/ 21 h 48"/>
                  <a:gd name="T4" fmla="*/ 83 w 55"/>
                  <a:gd name="T5" fmla="*/ 28 h 48"/>
                  <a:gd name="T6" fmla="*/ 87 w 55"/>
                  <a:gd name="T7" fmla="*/ 36 h 48"/>
                  <a:gd name="T8" fmla="*/ 90 w 55"/>
                  <a:gd name="T9" fmla="*/ 44 h 48"/>
                  <a:gd name="T10" fmla="*/ 82 w 55"/>
                  <a:gd name="T11" fmla="*/ 53 h 48"/>
                  <a:gd name="T12" fmla="*/ 74 w 55"/>
                  <a:gd name="T13" fmla="*/ 59 h 48"/>
                  <a:gd name="T14" fmla="*/ 65 w 55"/>
                  <a:gd name="T15" fmla="*/ 71 h 48"/>
                  <a:gd name="T16" fmla="*/ 61 w 55"/>
                  <a:gd name="T17" fmla="*/ 79 h 48"/>
                  <a:gd name="T18" fmla="*/ 44 w 55"/>
                  <a:gd name="T19" fmla="*/ 72 h 48"/>
                  <a:gd name="T20" fmla="*/ 33 w 55"/>
                  <a:gd name="T21" fmla="*/ 67 h 48"/>
                  <a:gd name="T22" fmla="*/ 16 w 55"/>
                  <a:gd name="T23" fmla="*/ 63 h 48"/>
                  <a:gd name="T24" fmla="*/ 0 w 55"/>
                  <a:gd name="T25" fmla="*/ 58 h 48"/>
                  <a:gd name="T26" fmla="*/ 7 w 55"/>
                  <a:gd name="T27" fmla="*/ 49 h 48"/>
                  <a:gd name="T28" fmla="*/ 8 w 55"/>
                  <a:gd name="T29" fmla="*/ 40 h 48"/>
                  <a:gd name="T30" fmla="*/ 13 w 55"/>
                  <a:gd name="T31" fmla="*/ 31 h 48"/>
                  <a:gd name="T32" fmla="*/ 16 w 55"/>
                  <a:gd name="T33" fmla="*/ 23 h 48"/>
                  <a:gd name="T34" fmla="*/ 21 w 55"/>
                  <a:gd name="T35" fmla="*/ 18 h 48"/>
                  <a:gd name="T36" fmla="*/ 26 w 55"/>
                  <a:gd name="T37" fmla="*/ 10 h 48"/>
                  <a:gd name="T38" fmla="*/ 33 w 55"/>
                  <a:gd name="T39" fmla="*/ 5 h 48"/>
                  <a:gd name="T40" fmla="*/ 38 w 55"/>
                  <a:gd name="T41" fmla="*/ 0 h 48"/>
                  <a:gd name="T42" fmla="*/ 47 w 55"/>
                  <a:gd name="T43" fmla="*/ 2 h 48"/>
                  <a:gd name="T44" fmla="*/ 57 w 55"/>
                  <a:gd name="T45" fmla="*/ 8 h 48"/>
                  <a:gd name="T46" fmla="*/ 69 w 55"/>
                  <a:gd name="T47" fmla="*/ 10 h 48"/>
                  <a:gd name="T48" fmla="*/ 79 w 55"/>
                  <a:gd name="T49" fmla="*/ 15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48"/>
                  <a:gd name="T77" fmla="*/ 55 w 55"/>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48">
                    <a:moveTo>
                      <a:pt x="48" y="9"/>
                    </a:moveTo>
                    <a:lnTo>
                      <a:pt x="50" y="13"/>
                    </a:lnTo>
                    <a:lnTo>
                      <a:pt x="51" y="17"/>
                    </a:lnTo>
                    <a:lnTo>
                      <a:pt x="53" y="22"/>
                    </a:lnTo>
                    <a:lnTo>
                      <a:pt x="55" y="27"/>
                    </a:lnTo>
                    <a:lnTo>
                      <a:pt x="50" y="32"/>
                    </a:lnTo>
                    <a:lnTo>
                      <a:pt x="45" y="36"/>
                    </a:lnTo>
                    <a:lnTo>
                      <a:pt x="40" y="43"/>
                    </a:lnTo>
                    <a:lnTo>
                      <a:pt x="37" y="48"/>
                    </a:lnTo>
                    <a:lnTo>
                      <a:pt x="27" y="44"/>
                    </a:lnTo>
                    <a:lnTo>
                      <a:pt x="20" y="41"/>
                    </a:lnTo>
                    <a:lnTo>
                      <a:pt x="10" y="38"/>
                    </a:lnTo>
                    <a:lnTo>
                      <a:pt x="0" y="35"/>
                    </a:lnTo>
                    <a:lnTo>
                      <a:pt x="4" y="30"/>
                    </a:lnTo>
                    <a:lnTo>
                      <a:pt x="5" y="24"/>
                    </a:lnTo>
                    <a:lnTo>
                      <a:pt x="8" y="19"/>
                    </a:lnTo>
                    <a:lnTo>
                      <a:pt x="10" y="14"/>
                    </a:lnTo>
                    <a:lnTo>
                      <a:pt x="13" y="11"/>
                    </a:lnTo>
                    <a:lnTo>
                      <a:pt x="16" y="6"/>
                    </a:lnTo>
                    <a:lnTo>
                      <a:pt x="20" y="3"/>
                    </a:lnTo>
                    <a:lnTo>
                      <a:pt x="23" y="0"/>
                    </a:lnTo>
                    <a:lnTo>
                      <a:pt x="29" y="1"/>
                    </a:lnTo>
                    <a:lnTo>
                      <a:pt x="35" y="5"/>
                    </a:lnTo>
                    <a:lnTo>
                      <a:pt x="42" y="6"/>
                    </a:lnTo>
                    <a:lnTo>
                      <a:pt x="48" y="9"/>
                    </a:lnTo>
                    <a:close/>
                  </a:path>
                </a:pathLst>
              </a:custGeom>
              <a:solidFill>
                <a:srgbClr val="AFBCED"/>
              </a:solidFill>
              <a:ln w="9525">
                <a:noFill/>
                <a:round/>
                <a:headEnd/>
                <a:tailEnd/>
              </a:ln>
            </p:spPr>
            <p:txBody>
              <a:bodyPr/>
              <a:lstStyle/>
              <a:p>
                <a:endParaRPr lang="en-US" sz="1725"/>
              </a:p>
            </p:txBody>
          </p:sp>
          <p:sp>
            <p:nvSpPr>
              <p:cNvPr id="5488" name="Freeform 796"/>
              <p:cNvSpPr>
                <a:spLocks/>
              </p:cNvSpPr>
              <p:nvPr/>
            </p:nvSpPr>
            <p:spPr bwMode="auto">
              <a:xfrm>
                <a:off x="2294" y="3015"/>
                <a:ext cx="33" cy="64"/>
              </a:xfrm>
              <a:custGeom>
                <a:avLst/>
                <a:gdLst>
                  <a:gd name="T0" fmla="*/ 0 w 20"/>
                  <a:gd name="T1" fmla="*/ 25 h 39"/>
                  <a:gd name="T2" fmla="*/ 0 w 20"/>
                  <a:gd name="T3" fmla="*/ 34 h 39"/>
                  <a:gd name="T4" fmla="*/ 3 w 20"/>
                  <a:gd name="T5" fmla="*/ 43 h 39"/>
                  <a:gd name="T6" fmla="*/ 3 w 20"/>
                  <a:gd name="T7" fmla="*/ 53 h 39"/>
                  <a:gd name="T8" fmla="*/ 3 w 20"/>
                  <a:gd name="T9" fmla="*/ 64 h 39"/>
                  <a:gd name="T10" fmla="*/ 8 w 20"/>
                  <a:gd name="T11" fmla="*/ 56 h 39"/>
                  <a:gd name="T12" fmla="*/ 17 w 20"/>
                  <a:gd name="T13" fmla="*/ 44 h 39"/>
                  <a:gd name="T14" fmla="*/ 25 w 20"/>
                  <a:gd name="T15" fmla="*/ 38 h 39"/>
                  <a:gd name="T16" fmla="*/ 33 w 20"/>
                  <a:gd name="T17" fmla="*/ 30 h 39"/>
                  <a:gd name="T18" fmla="*/ 30 w 20"/>
                  <a:gd name="T19" fmla="*/ 21 h 39"/>
                  <a:gd name="T20" fmla="*/ 26 w 20"/>
                  <a:gd name="T21" fmla="*/ 13 h 39"/>
                  <a:gd name="T22" fmla="*/ 25 w 20"/>
                  <a:gd name="T23" fmla="*/ 7 h 39"/>
                  <a:gd name="T24" fmla="*/ 21 w 20"/>
                  <a:gd name="T25" fmla="*/ 0 h 39"/>
                  <a:gd name="T26" fmla="*/ 17 w 20"/>
                  <a:gd name="T27" fmla="*/ 7 h 39"/>
                  <a:gd name="T28" fmla="*/ 12 w 20"/>
                  <a:gd name="T29" fmla="*/ 11 h 39"/>
                  <a:gd name="T30" fmla="*/ 7 w 20"/>
                  <a:gd name="T31" fmla="*/ 20 h 39"/>
                  <a:gd name="T32" fmla="*/ 0 w 20"/>
                  <a:gd name="T33" fmla="*/ 25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9"/>
                  <a:gd name="T53" fmla="*/ 20 w 2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9">
                    <a:moveTo>
                      <a:pt x="0" y="15"/>
                    </a:moveTo>
                    <a:lnTo>
                      <a:pt x="0" y="21"/>
                    </a:lnTo>
                    <a:lnTo>
                      <a:pt x="2" y="26"/>
                    </a:lnTo>
                    <a:lnTo>
                      <a:pt x="2" y="32"/>
                    </a:lnTo>
                    <a:lnTo>
                      <a:pt x="2" y="39"/>
                    </a:lnTo>
                    <a:lnTo>
                      <a:pt x="5" y="34"/>
                    </a:lnTo>
                    <a:lnTo>
                      <a:pt x="10" y="27"/>
                    </a:lnTo>
                    <a:lnTo>
                      <a:pt x="15" y="23"/>
                    </a:lnTo>
                    <a:lnTo>
                      <a:pt x="20" y="18"/>
                    </a:lnTo>
                    <a:lnTo>
                      <a:pt x="18" y="13"/>
                    </a:lnTo>
                    <a:lnTo>
                      <a:pt x="16" y="8"/>
                    </a:lnTo>
                    <a:lnTo>
                      <a:pt x="15" y="4"/>
                    </a:lnTo>
                    <a:lnTo>
                      <a:pt x="13" y="0"/>
                    </a:lnTo>
                    <a:lnTo>
                      <a:pt x="10" y="4"/>
                    </a:lnTo>
                    <a:lnTo>
                      <a:pt x="7" y="7"/>
                    </a:lnTo>
                    <a:lnTo>
                      <a:pt x="4" y="12"/>
                    </a:lnTo>
                    <a:lnTo>
                      <a:pt x="0" y="15"/>
                    </a:lnTo>
                    <a:close/>
                  </a:path>
                </a:pathLst>
              </a:custGeom>
              <a:solidFill>
                <a:srgbClr val="7AAAEA"/>
              </a:solidFill>
              <a:ln w="9525">
                <a:noFill/>
                <a:round/>
                <a:headEnd/>
                <a:tailEnd/>
              </a:ln>
            </p:spPr>
            <p:txBody>
              <a:bodyPr/>
              <a:lstStyle/>
              <a:p>
                <a:endParaRPr lang="en-US" sz="1725"/>
              </a:p>
            </p:txBody>
          </p:sp>
          <p:sp>
            <p:nvSpPr>
              <p:cNvPr id="5489" name="Freeform 797"/>
              <p:cNvSpPr>
                <a:spLocks/>
              </p:cNvSpPr>
              <p:nvPr/>
            </p:nvSpPr>
            <p:spPr bwMode="auto">
              <a:xfrm>
                <a:off x="2253" y="3000"/>
                <a:ext cx="63" cy="40"/>
              </a:xfrm>
              <a:custGeom>
                <a:avLst/>
                <a:gdLst>
                  <a:gd name="T0" fmla="*/ 63 w 38"/>
                  <a:gd name="T1" fmla="*/ 15 h 24"/>
                  <a:gd name="T2" fmla="*/ 58 w 38"/>
                  <a:gd name="T3" fmla="*/ 22 h 24"/>
                  <a:gd name="T4" fmla="*/ 53 w 38"/>
                  <a:gd name="T5" fmla="*/ 27 h 24"/>
                  <a:gd name="T6" fmla="*/ 48 w 38"/>
                  <a:gd name="T7" fmla="*/ 35 h 24"/>
                  <a:gd name="T8" fmla="*/ 41 w 38"/>
                  <a:gd name="T9" fmla="*/ 40 h 24"/>
                  <a:gd name="T10" fmla="*/ 32 w 38"/>
                  <a:gd name="T11" fmla="*/ 35 h 24"/>
                  <a:gd name="T12" fmla="*/ 22 w 38"/>
                  <a:gd name="T13" fmla="*/ 32 h 24"/>
                  <a:gd name="T14" fmla="*/ 10 w 38"/>
                  <a:gd name="T15" fmla="*/ 27 h 24"/>
                  <a:gd name="T16" fmla="*/ 0 w 38"/>
                  <a:gd name="T17" fmla="*/ 23 h 24"/>
                  <a:gd name="T18" fmla="*/ 5 w 38"/>
                  <a:gd name="T19" fmla="*/ 18 h 24"/>
                  <a:gd name="T20" fmla="*/ 10 w 38"/>
                  <a:gd name="T21" fmla="*/ 10 h 24"/>
                  <a:gd name="T22" fmla="*/ 17 w 38"/>
                  <a:gd name="T23" fmla="*/ 5 h 24"/>
                  <a:gd name="T24" fmla="*/ 22 w 38"/>
                  <a:gd name="T25" fmla="*/ 0 h 24"/>
                  <a:gd name="T26" fmla="*/ 32 w 38"/>
                  <a:gd name="T27" fmla="*/ 2 h 24"/>
                  <a:gd name="T28" fmla="*/ 41 w 38"/>
                  <a:gd name="T29" fmla="*/ 8 h 24"/>
                  <a:gd name="T30" fmla="*/ 53 w 38"/>
                  <a:gd name="T31" fmla="*/ 10 h 24"/>
                  <a:gd name="T32" fmla="*/ 63 w 38"/>
                  <a:gd name="T33" fmla="*/ 15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4"/>
                  <a:gd name="T53" fmla="*/ 38 w 3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4">
                    <a:moveTo>
                      <a:pt x="38" y="9"/>
                    </a:moveTo>
                    <a:lnTo>
                      <a:pt x="35" y="13"/>
                    </a:lnTo>
                    <a:lnTo>
                      <a:pt x="32" y="16"/>
                    </a:lnTo>
                    <a:lnTo>
                      <a:pt x="29" y="21"/>
                    </a:lnTo>
                    <a:lnTo>
                      <a:pt x="25" y="24"/>
                    </a:lnTo>
                    <a:lnTo>
                      <a:pt x="19" y="21"/>
                    </a:lnTo>
                    <a:lnTo>
                      <a:pt x="13" y="19"/>
                    </a:lnTo>
                    <a:lnTo>
                      <a:pt x="6" y="16"/>
                    </a:lnTo>
                    <a:lnTo>
                      <a:pt x="0" y="14"/>
                    </a:lnTo>
                    <a:lnTo>
                      <a:pt x="3" y="11"/>
                    </a:lnTo>
                    <a:lnTo>
                      <a:pt x="6" y="6"/>
                    </a:lnTo>
                    <a:lnTo>
                      <a:pt x="10" y="3"/>
                    </a:lnTo>
                    <a:lnTo>
                      <a:pt x="13" y="0"/>
                    </a:lnTo>
                    <a:lnTo>
                      <a:pt x="19" y="1"/>
                    </a:lnTo>
                    <a:lnTo>
                      <a:pt x="25" y="5"/>
                    </a:lnTo>
                    <a:lnTo>
                      <a:pt x="32" y="6"/>
                    </a:lnTo>
                    <a:lnTo>
                      <a:pt x="38" y="9"/>
                    </a:lnTo>
                    <a:close/>
                  </a:path>
                </a:pathLst>
              </a:custGeom>
              <a:solidFill>
                <a:srgbClr val="D1D8F4"/>
              </a:solidFill>
              <a:ln w="9525">
                <a:noFill/>
                <a:round/>
                <a:headEnd/>
                <a:tailEnd/>
              </a:ln>
            </p:spPr>
            <p:txBody>
              <a:bodyPr/>
              <a:lstStyle/>
              <a:p>
                <a:endParaRPr lang="en-US" sz="1725"/>
              </a:p>
            </p:txBody>
          </p:sp>
          <p:sp>
            <p:nvSpPr>
              <p:cNvPr id="5490" name="Freeform 798"/>
              <p:cNvSpPr>
                <a:spLocks/>
              </p:cNvSpPr>
              <p:nvPr/>
            </p:nvSpPr>
            <p:spPr bwMode="auto">
              <a:xfrm>
                <a:off x="1993" y="2914"/>
                <a:ext cx="99" cy="95"/>
              </a:xfrm>
              <a:custGeom>
                <a:avLst/>
                <a:gdLst>
                  <a:gd name="T0" fmla="*/ 89 w 60"/>
                  <a:gd name="T1" fmla="*/ 16 h 58"/>
                  <a:gd name="T2" fmla="*/ 92 w 60"/>
                  <a:gd name="T3" fmla="*/ 26 h 58"/>
                  <a:gd name="T4" fmla="*/ 94 w 60"/>
                  <a:gd name="T5" fmla="*/ 34 h 58"/>
                  <a:gd name="T6" fmla="*/ 97 w 60"/>
                  <a:gd name="T7" fmla="*/ 43 h 58"/>
                  <a:gd name="T8" fmla="*/ 99 w 60"/>
                  <a:gd name="T9" fmla="*/ 52 h 58"/>
                  <a:gd name="T10" fmla="*/ 92 w 60"/>
                  <a:gd name="T11" fmla="*/ 64 h 58"/>
                  <a:gd name="T12" fmla="*/ 84 w 60"/>
                  <a:gd name="T13" fmla="*/ 74 h 58"/>
                  <a:gd name="T14" fmla="*/ 76 w 60"/>
                  <a:gd name="T15" fmla="*/ 84 h 58"/>
                  <a:gd name="T16" fmla="*/ 68 w 60"/>
                  <a:gd name="T17" fmla="*/ 95 h 58"/>
                  <a:gd name="T18" fmla="*/ 53 w 60"/>
                  <a:gd name="T19" fmla="*/ 87 h 58"/>
                  <a:gd name="T20" fmla="*/ 35 w 60"/>
                  <a:gd name="T21" fmla="*/ 82 h 58"/>
                  <a:gd name="T22" fmla="*/ 17 w 60"/>
                  <a:gd name="T23" fmla="*/ 74 h 58"/>
                  <a:gd name="T24" fmla="*/ 0 w 60"/>
                  <a:gd name="T25" fmla="*/ 69 h 58"/>
                  <a:gd name="T26" fmla="*/ 5 w 60"/>
                  <a:gd name="T27" fmla="*/ 57 h 58"/>
                  <a:gd name="T28" fmla="*/ 10 w 60"/>
                  <a:gd name="T29" fmla="*/ 48 h 58"/>
                  <a:gd name="T30" fmla="*/ 17 w 60"/>
                  <a:gd name="T31" fmla="*/ 39 h 58"/>
                  <a:gd name="T32" fmla="*/ 21 w 60"/>
                  <a:gd name="T33" fmla="*/ 29 h 58"/>
                  <a:gd name="T34" fmla="*/ 26 w 60"/>
                  <a:gd name="T35" fmla="*/ 21 h 58"/>
                  <a:gd name="T36" fmla="*/ 31 w 60"/>
                  <a:gd name="T37" fmla="*/ 13 h 58"/>
                  <a:gd name="T38" fmla="*/ 36 w 60"/>
                  <a:gd name="T39" fmla="*/ 8 h 58"/>
                  <a:gd name="T40" fmla="*/ 41 w 60"/>
                  <a:gd name="T41" fmla="*/ 0 h 58"/>
                  <a:gd name="T42" fmla="*/ 54 w 60"/>
                  <a:gd name="T43" fmla="*/ 3 h 58"/>
                  <a:gd name="T44" fmla="*/ 66 w 60"/>
                  <a:gd name="T45" fmla="*/ 8 h 58"/>
                  <a:gd name="T46" fmla="*/ 79 w 60"/>
                  <a:gd name="T47" fmla="*/ 11 h 58"/>
                  <a:gd name="T48" fmla="*/ 89 w 60"/>
                  <a:gd name="T49" fmla="*/ 1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58"/>
                  <a:gd name="T77" fmla="*/ 60 w 60"/>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58">
                    <a:moveTo>
                      <a:pt x="54" y="10"/>
                    </a:moveTo>
                    <a:lnTo>
                      <a:pt x="56" y="16"/>
                    </a:lnTo>
                    <a:lnTo>
                      <a:pt x="57" y="21"/>
                    </a:lnTo>
                    <a:lnTo>
                      <a:pt x="59" y="26"/>
                    </a:lnTo>
                    <a:lnTo>
                      <a:pt x="60" y="32"/>
                    </a:lnTo>
                    <a:lnTo>
                      <a:pt x="56" y="39"/>
                    </a:lnTo>
                    <a:lnTo>
                      <a:pt x="51" y="45"/>
                    </a:lnTo>
                    <a:lnTo>
                      <a:pt x="46" y="51"/>
                    </a:lnTo>
                    <a:lnTo>
                      <a:pt x="41" y="58"/>
                    </a:lnTo>
                    <a:lnTo>
                      <a:pt x="32" y="53"/>
                    </a:lnTo>
                    <a:lnTo>
                      <a:pt x="21" y="50"/>
                    </a:lnTo>
                    <a:lnTo>
                      <a:pt x="10" y="45"/>
                    </a:lnTo>
                    <a:lnTo>
                      <a:pt x="0" y="42"/>
                    </a:lnTo>
                    <a:lnTo>
                      <a:pt x="3" y="35"/>
                    </a:lnTo>
                    <a:lnTo>
                      <a:pt x="6" y="29"/>
                    </a:lnTo>
                    <a:lnTo>
                      <a:pt x="10" y="24"/>
                    </a:lnTo>
                    <a:lnTo>
                      <a:pt x="13" y="18"/>
                    </a:lnTo>
                    <a:lnTo>
                      <a:pt x="16" y="13"/>
                    </a:lnTo>
                    <a:lnTo>
                      <a:pt x="19" y="8"/>
                    </a:lnTo>
                    <a:lnTo>
                      <a:pt x="22" y="5"/>
                    </a:lnTo>
                    <a:lnTo>
                      <a:pt x="25" y="0"/>
                    </a:lnTo>
                    <a:lnTo>
                      <a:pt x="33" y="2"/>
                    </a:lnTo>
                    <a:lnTo>
                      <a:pt x="40" y="5"/>
                    </a:lnTo>
                    <a:lnTo>
                      <a:pt x="48" y="7"/>
                    </a:lnTo>
                    <a:lnTo>
                      <a:pt x="54" y="10"/>
                    </a:lnTo>
                    <a:close/>
                  </a:path>
                </a:pathLst>
              </a:custGeom>
              <a:solidFill>
                <a:srgbClr val="000000"/>
              </a:solidFill>
              <a:ln w="9525">
                <a:noFill/>
                <a:round/>
                <a:headEnd/>
                <a:tailEnd/>
              </a:ln>
            </p:spPr>
            <p:txBody>
              <a:bodyPr/>
              <a:lstStyle/>
              <a:p>
                <a:endParaRPr lang="en-US" sz="1725"/>
              </a:p>
            </p:txBody>
          </p:sp>
          <p:sp>
            <p:nvSpPr>
              <p:cNvPr id="5491" name="Freeform 799"/>
              <p:cNvSpPr>
                <a:spLocks/>
              </p:cNvSpPr>
              <p:nvPr/>
            </p:nvSpPr>
            <p:spPr bwMode="auto">
              <a:xfrm>
                <a:off x="2002" y="2922"/>
                <a:ext cx="85" cy="78"/>
              </a:xfrm>
              <a:custGeom>
                <a:avLst/>
                <a:gdLst>
                  <a:gd name="T0" fmla="*/ 78 w 52"/>
                  <a:gd name="T1" fmla="*/ 13 h 48"/>
                  <a:gd name="T2" fmla="*/ 80 w 52"/>
                  <a:gd name="T3" fmla="*/ 21 h 48"/>
                  <a:gd name="T4" fmla="*/ 83 w 52"/>
                  <a:gd name="T5" fmla="*/ 29 h 48"/>
                  <a:gd name="T6" fmla="*/ 83 w 52"/>
                  <a:gd name="T7" fmla="*/ 36 h 48"/>
                  <a:gd name="T8" fmla="*/ 85 w 52"/>
                  <a:gd name="T9" fmla="*/ 44 h 48"/>
                  <a:gd name="T10" fmla="*/ 80 w 52"/>
                  <a:gd name="T11" fmla="*/ 52 h 48"/>
                  <a:gd name="T12" fmla="*/ 72 w 52"/>
                  <a:gd name="T13" fmla="*/ 60 h 48"/>
                  <a:gd name="T14" fmla="*/ 65 w 52"/>
                  <a:gd name="T15" fmla="*/ 70 h 48"/>
                  <a:gd name="T16" fmla="*/ 59 w 52"/>
                  <a:gd name="T17" fmla="*/ 78 h 48"/>
                  <a:gd name="T18" fmla="*/ 44 w 52"/>
                  <a:gd name="T19" fmla="*/ 73 h 48"/>
                  <a:gd name="T20" fmla="*/ 31 w 52"/>
                  <a:gd name="T21" fmla="*/ 65 h 48"/>
                  <a:gd name="T22" fmla="*/ 15 w 52"/>
                  <a:gd name="T23" fmla="*/ 60 h 48"/>
                  <a:gd name="T24" fmla="*/ 0 w 52"/>
                  <a:gd name="T25" fmla="*/ 55 h 48"/>
                  <a:gd name="T26" fmla="*/ 5 w 52"/>
                  <a:gd name="T27" fmla="*/ 47 h 48"/>
                  <a:gd name="T28" fmla="*/ 8 w 52"/>
                  <a:gd name="T29" fmla="*/ 39 h 48"/>
                  <a:gd name="T30" fmla="*/ 13 w 52"/>
                  <a:gd name="T31" fmla="*/ 31 h 48"/>
                  <a:gd name="T32" fmla="*/ 18 w 52"/>
                  <a:gd name="T33" fmla="*/ 24 h 48"/>
                  <a:gd name="T34" fmla="*/ 23 w 52"/>
                  <a:gd name="T35" fmla="*/ 18 h 48"/>
                  <a:gd name="T36" fmla="*/ 28 w 52"/>
                  <a:gd name="T37" fmla="*/ 11 h 48"/>
                  <a:gd name="T38" fmla="*/ 31 w 52"/>
                  <a:gd name="T39" fmla="*/ 5 h 48"/>
                  <a:gd name="T40" fmla="*/ 36 w 52"/>
                  <a:gd name="T41" fmla="*/ 0 h 48"/>
                  <a:gd name="T42" fmla="*/ 46 w 52"/>
                  <a:gd name="T43" fmla="*/ 3 h 48"/>
                  <a:gd name="T44" fmla="*/ 57 w 52"/>
                  <a:gd name="T45" fmla="*/ 8 h 48"/>
                  <a:gd name="T46" fmla="*/ 67 w 52"/>
                  <a:gd name="T47" fmla="*/ 11 h 48"/>
                  <a:gd name="T48" fmla="*/ 78 w 52"/>
                  <a:gd name="T49" fmla="*/ 13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8"/>
                  <a:gd name="T77" fmla="*/ 52 w 52"/>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8">
                    <a:moveTo>
                      <a:pt x="48" y="8"/>
                    </a:moveTo>
                    <a:lnTo>
                      <a:pt x="49" y="13"/>
                    </a:lnTo>
                    <a:lnTo>
                      <a:pt x="51" y="18"/>
                    </a:lnTo>
                    <a:lnTo>
                      <a:pt x="51" y="22"/>
                    </a:lnTo>
                    <a:lnTo>
                      <a:pt x="52" y="27"/>
                    </a:lnTo>
                    <a:lnTo>
                      <a:pt x="49" y="32"/>
                    </a:lnTo>
                    <a:lnTo>
                      <a:pt x="44" y="37"/>
                    </a:lnTo>
                    <a:lnTo>
                      <a:pt x="40" y="43"/>
                    </a:lnTo>
                    <a:lnTo>
                      <a:pt x="36" y="48"/>
                    </a:lnTo>
                    <a:lnTo>
                      <a:pt x="27" y="45"/>
                    </a:lnTo>
                    <a:lnTo>
                      <a:pt x="19" y="40"/>
                    </a:lnTo>
                    <a:lnTo>
                      <a:pt x="9" y="37"/>
                    </a:lnTo>
                    <a:lnTo>
                      <a:pt x="0" y="34"/>
                    </a:lnTo>
                    <a:lnTo>
                      <a:pt x="3" y="29"/>
                    </a:lnTo>
                    <a:lnTo>
                      <a:pt x="5" y="24"/>
                    </a:lnTo>
                    <a:lnTo>
                      <a:pt x="8" y="19"/>
                    </a:lnTo>
                    <a:lnTo>
                      <a:pt x="11" y="15"/>
                    </a:lnTo>
                    <a:lnTo>
                      <a:pt x="14" y="11"/>
                    </a:lnTo>
                    <a:lnTo>
                      <a:pt x="17" y="7"/>
                    </a:lnTo>
                    <a:lnTo>
                      <a:pt x="19" y="3"/>
                    </a:lnTo>
                    <a:lnTo>
                      <a:pt x="22" y="0"/>
                    </a:lnTo>
                    <a:lnTo>
                      <a:pt x="28" y="2"/>
                    </a:lnTo>
                    <a:lnTo>
                      <a:pt x="35" y="5"/>
                    </a:lnTo>
                    <a:lnTo>
                      <a:pt x="41" y="7"/>
                    </a:lnTo>
                    <a:lnTo>
                      <a:pt x="48" y="8"/>
                    </a:lnTo>
                    <a:close/>
                  </a:path>
                </a:pathLst>
              </a:custGeom>
              <a:solidFill>
                <a:srgbClr val="AFBCED"/>
              </a:solidFill>
              <a:ln w="9525">
                <a:noFill/>
                <a:round/>
                <a:headEnd/>
                <a:tailEnd/>
              </a:ln>
            </p:spPr>
            <p:txBody>
              <a:bodyPr/>
              <a:lstStyle/>
              <a:p>
                <a:endParaRPr lang="en-US" sz="1725"/>
              </a:p>
            </p:txBody>
          </p:sp>
          <p:sp>
            <p:nvSpPr>
              <p:cNvPr id="5492" name="Freeform 800"/>
              <p:cNvSpPr>
                <a:spLocks/>
              </p:cNvSpPr>
              <p:nvPr/>
            </p:nvSpPr>
            <p:spPr bwMode="auto">
              <a:xfrm>
                <a:off x="2059" y="2935"/>
                <a:ext cx="28" cy="65"/>
              </a:xfrm>
              <a:custGeom>
                <a:avLst/>
                <a:gdLst>
                  <a:gd name="T0" fmla="*/ 0 w 17"/>
                  <a:gd name="T1" fmla="*/ 23 h 40"/>
                  <a:gd name="T2" fmla="*/ 0 w 17"/>
                  <a:gd name="T3" fmla="*/ 34 h 40"/>
                  <a:gd name="T4" fmla="*/ 0 w 17"/>
                  <a:gd name="T5" fmla="*/ 44 h 40"/>
                  <a:gd name="T6" fmla="*/ 0 w 17"/>
                  <a:gd name="T7" fmla="*/ 55 h 40"/>
                  <a:gd name="T8" fmla="*/ 2 w 17"/>
                  <a:gd name="T9" fmla="*/ 65 h 40"/>
                  <a:gd name="T10" fmla="*/ 8 w 17"/>
                  <a:gd name="T11" fmla="*/ 57 h 40"/>
                  <a:gd name="T12" fmla="*/ 15 w 17"/>
                  <a:gd name="T13" fmla="*/ 47 h 40"/>
                  <a:gd name="T14" fmla="*/ 23 w 17"/>
                  <a:gd name="T15" fmla="*/ 39 h 40"/>
                  <a:gd name="T16" fmla="*/ 28 w 17"/>
                  <a:gd name="T17" fmla="*/ 31 h 40"/>
                  <a:gd name="T18" fmla="*/ 26 w 17"/>
                  <a:gd name="T19" fmla="*/ 23 h 40"/>
                  <a:gd name="T20" fmla="*/ 23 w 17"/>
                  <a:gd name="T21" fmla="*/ 16 h 40"/>
                  <a:gd name="T22" fmla="*/ 21 w 17"/>
                  <a:gd name="T23" fmla="*/ 8 h 40"/>
                  <a:gd name="T24" fmla="*/ 18 w 17"/>
                  <a:gd name="T25" fmla="*/ 0 h 40"/>
                  <a:gd name="T26" fmla="*/ 13 w 17"/>
                  <a:gd name="T27" fmla="*/ 5 h 40"/>
                  <a:gd name="T28" fmla="*/ 10 w 17"/>
                  <a:gd name="T29" fmla="*/ 11 h 40"/>
                  <a:gd name="T30" fmla="*/ 5 w 17"/>
                  <a:gd name="T31" fmla="*/ 18 h 40"/>
                  <a:gd name="T32" fmla="*/ 0 w 17"/>
                  <a:gd name="T33" fmla="*/ 2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40"/>
                  <a:gd name="T53" fmla="*/ 17 w 17"/>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40">
                    <a:moveTo>
                      <a:pt x="0" y="14"/>
                    </a:moveTo>
                    <a:lnTo>
                      <a:pt x="0" y="21"/>
                    </a:lnTo>
                    <a:lnTo>
                      <a:pt x="0" y="27"/>
                    </a:lnTo>
                    <a:lnTo>
                      <a:pt x="0" y="34"/>
                    </a:lnTo>
                    <a:lnTo>
                      <a:pt x="1" y="40"/>
                    </a:lnTo>
                    <a:lnTo>
                      <a:pt x="5" y="35"/>
                    </a:lnTo>
                    <a:lnTo>
                      <a:pt x="9" y="29"/>
                    </a:lnTo>
                    <a:lnTo>
                      <a:pt x="14" y="24"/>
                    </a:lnTo>
                    <a:lnTo>
                      <a:pt x="17" y="19"/>
                    </a:lnTo>
                    <a:lnTo>
                      <a:pt x="16" y="14"/>
                    </a:lnTo>
                    <a:lnTo>
                      <a:pt x="14" y="10"/>
                    </a:lnTo>
                    <a:lnTo>
                      <a:pt x="13" y="5"/>
                    </a:lnTo>
                    <a:lnTo>
                      <a:pt x="11" y="0"/>
                    </a:lnTo>
                    <a:lnTo>
                      <a:pt x="8" y="3"/>
                    </a:lnTo>
                    <a:lnTo>
                      <a:pt x="6" y="7"/>
                    </a:lnTo>
                    <a:lnTo>
                      <a:pt x="3" y="11"/>
                    </a:lnTo>
                    <a:lnTo>
                      <a:pt x="0" y="14"/>
                    </a:lnTo>
                    <a:close/>
                  </a:path>
                </a:pathLst>
              </a:custGeom>
              <a:solidFill>
                <a:srgbClr val="7AAAEA"/>
              </a:solidFill>
              <a:ln w="9525">
                <a:noFill/>
                <a:round/>
                <a:headEnd/>
                <a:tailEnd/>
              </a:ln>
            </p:spPr>
            <p:txBody>
              <a:bodyPr/>
              <a:lstStyle/>
              <a:p>
                <a:endParaRPr lang="en-US" sz="1725"/>
              </a:p>
            </p:txBody>
          </p:sp>
          <p:sp>
            <p:nvSpPr>
              <p:cNvPr id="5493" name="Freeform 801"/>
              <p:cNvSpPr>
                <a:spLocks/>
              </p:cNvSpPr>
              <p:nvPr/>
            </p:nvSpPr>
            <p:spPr bwMode="auto">
              <a:xfrm>
                <a:off x="2020" y="2922"/>
                <a:ext cx="60" cy="39"/>
              </a:xfrm>
              <a:custGeom>
                <a:avLst/>
                <a:gdLst>
                  <a:gd name="T0" fmla="*/ 60 w 37"/>
                  <a:gd name="T1" fmla="*/ 13 h 24"/>
                  <a:gd name="T2" fmla="*/ 54 w 37"/>
                  <a:gd name="T3" fmla="*/ 21 h 24"/>
                  <a:gd name="T4" fmla="*/ 49 w 37"/>
                  <a:gd name="T5" fmla="*/ 26 h 24"/>
                  <a:gd name="T6" fmla="*/ 44 w 37"/>
                  <a:gd name="T7" fmla="*/ 34 h 24"/>
                  <a:gd name="T8" fmla="*/ 39 w 37"/>
                  <a:gd name="T9" fmla="*/ 39 h 24"/>
                  <a:gd name="T10" fmla="*/ 28 w 37"/>
                  <a:gd name="T11" fmla="*/ 34 h 24"/>
                  <a:gd name="T12" fmla="*/ 18 w 37"/>
                  <a:gd name="T13" fmla="*/ 31 h 24"/>
                  <a:gd name="T14" fmla="*/ 10 w 37"/>
                  <a:gd name="T15" fmla="*/ 26 h 24"/>
                  <a:gd name="T16" fmla="*/ 0 w 37"/>
                  <a:gd name="T17" fmla="*/ 24 h 24"/>
                  <a:gd name="T18" fmla="*/ 5 w 37"/>
                  <a:gd name="T19" fmla="*/ 18 h 24"/>
                  <a:gd name="T20" fmla="*/ 10 w 37"/>
                  <a:gd name="T21" fmla="*/ 11 h 24"/>
                  <a:gd name="T22" fmla="*/ 13 w 37"/>
                  <a:gd name="T23" fmla="*/ 5 h 24"/>
                  <a:gd name="T24" fmla="*/ 18 w 37"/>
                  <a:gd name="T25" fmla="*/ 0 h 24"/>
                  <a:gd name="T26" fmla="*/ 28 w 37"/>
                  <a:gd name="T27" fmla="*/ 3 h 24"/>
                  <a:gd name="T28" fmla="*/ 39 w 37"/>
                  <a:gd name="T29" fmla="*/ 5 h 24"/>
                  <a:gd name="T30" fmla="*/ 49 w 37"/>
                  <a:gd name="T31" fmla="*/ 11 h 24"/>
                  <a:gd name="T32" fmla="*/ 60 w 37"/>
                  <a:gd name="T33" fmla="*/ 13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4"/>
                  <a:gd name="T53" fmla="*/ 37 w 3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4">
                    <a:moveTo>
                      <a:pt x="37" y="8"/>
                    </a:moveTo>
                    <a:lnTo>
                      <a:pt x="33" y="13"/>
                    </a:lnTo>
                    <a:lnTo>
                      <a:pt x="30" y="16"/>
                    </a:lnTo>
                    <a:lnTo>
                      <a:pt x="27" y="21"/>
                    </a:lnTo>
                    <a:lnTo>
                      <a:pt x="24" y="24"/>
                    </a:lnTo>
                    <a:lnTo>
                      <a:pt x="17" y="21"/>
                    </a:lnTo>
                    <a:lnTo>
                      <a:pt x="11" y="19"/>
                    </a:lnTo>
                    <a:lnTo>
                      <a:pt x="6" y="16"/>
                    </a:lnTo>
                    <a:lnTo>
                      <a:pt x="0" y="15"/>
                    </a:lnTo>
                    <a:lnTo>
                      <a:pt x="3" y="11"/>
                    </a:lnTo>
                    <a:lnTo>
                      <a:pt x="6" y="7"/>
                    </a:lnTo>
                    <a:lnTo>
                      <a:pt x="8" y="3"/>
                    </a:lnTo>
                    <a:lnTo>
                      <a:pt x="11" y="0"/>
                    </a:lnTo>
                    <a:lnTo>
                      <a:pt x="17" y="2"/>
                    </a:lnTo>
                    <a:lnTo>
                      <a:pt x="24" y="3"/>
                    </a:lnTo>
                    <a:lnTo>
                      <a:pt x="30" y="7"/>
                    </a:lnTo>
                    <a:lnTo>
                      <a:pt x="37" y="8"/>
                    </a:lnTo>
                    <a:close/>
                  </a:path>
                </a:pathLst>
              </a:custGeom>
              <a:solidFill>
                <a:srgbClr val="D1D8F4"/>
              </a:solidFill>
              <a:ln w="9525">
                <a:noFill/>
                <a:round/>
                <a:headEnd/>
                <a:tailEnd/>
              </a:ln>
            </p:spPr>
            <p:txBody>
              <a:bodyPr/>
              <a:lstStyle/>
              <a:p>
                <a:endParaRPr lang="en-US" sz="1725"/>
              </a:p>
            </p:txBody>
          </p:sp>
          <p:sp>
            <p:nvSpPr>
              <p:cNvPr id="5494" name="Freeform 802"/>
              <p:cNvSpPr>
                <a:spLocks/>
              </p:cNvSpPr>
              <p:nvPr/>
            </p:nvSpPr>
            <p:spPr bwMode="auto">
              <a:xfrm>
                <a:off x="2345" y="2971"/>
                <a:ext cx="101" cy="92"/>
              </a:xfrm>
              <a:custGeom>
                <a:avLst/>
                <a:gdLst>
                  <a:gd name="T0" fmla="*/ 88 w 62"/>
                  <a:gd name="T1" fmla="*/ 16 h 56"/>
                  <a:gd name="T2" fmla="*/ 90 w 62"/>
                  <a:gd name="T3" fmla="*/ 25 h 56"/>
                  <a:gd name="T4" fmla="*/ 93 w 62"/>
                  <a:gd name="T5" fmla="*/ 31 h 56"/>
                  <a:gd name="T6" fmla="*/ 98 w 62"/>
                  <a:gd name="T7" fmla="*/ 43 h 56"/>
                  <a:gd name="T8" fmla="*/ 101 w 62"/>
                  <a:gd name="T9" fmla="*/ 51 h 56"/>
                  <a:gd name="T10" fmla="*/ 93 w 62"/>
                  <a:gd name="T11" fmla="*/ 61 h 56"/>
                  <a:gd name="T12" fmla="*/ 85 w 62"/>
                  <a:gd name="T13" fmla="*/ 71 h 56"/>
                  <a:gd name="T14" fmla="*/ 77 w 62"/>
                  <a:gd name="T15" fmla="*/ 82 h 56"/>
                  <a:gd name="T16" fmla="*/ 67 w 62"/>
                  <a:gd name="T17" fmla="*/ 92 h 56"/>
                  <a:gd name="T18" fmla="*/ 51 w 62"/>
                  <a:gd name="T19" fmla="*/ 87 h 56"/>
                  <a:gd name="T20" fmla="*/ 33 w 62"/>
                  <a:gd name="T21" fmla="*/ 79 h 56"/>
                  <a:gd name="T22" fmla="*/ 18 w 62"/>
                  <a:gd name="T23" fmla="*/ 74 h 56"/>
                  <a:gd name="T24" fmla="*/ 0 w 62"/>
                  <a:gd name="T25" fmla="*/ 66 h 56"/>
                  <a:gd name="T26" fmla="*/ 5 w 62"/>
                  <a:gd name="T27" fmla="*/ 56 h 56"/>
                  <a:gd name="T28" fmla="*/ 10 w 62"/>
                  <a:gd name="T29" fmla="*/ 44 h 56"/>
                  <a:gd name="T30" fmla="*/ 15 w 62"/>
                  <a:gd name="T31" fmla="*/ 38 h 56"/>
                  <a:gd name="T32" fmla="*/ 20 w 62"/>
                  <a:gd name="T33" fmla="*/ 26 h 56"/>
                  <a:gd name="T34" fmla="*/ 26 w 62"/>
                  <a:gd name="T35" fmla="*/ 21 h 56"/>
                  <a:gd name="T36" fmla="*/ 31 w 62"/>
                  <a:gd name="T37" fmla="*/ 13 h 56"/>
                  <a:gd name="T38" fmla="*/ 36 w 62"/>
                  <a:gd name="T39" fmla="*/ 7 h 56"/>
                  <a:gd name="T40" fmla="*/ 41 w 62"/>
                  <a:gd name="T41" fmla="*/ 0 h 56"/>
                  <a:gd name="T42" fmla="*/ 54 w 62"/>
                  <a:gd name="T43" fmla="*/ 3 h 56"/>
                  <a:gd name="T44" fmla="*/ 64 w 62"/>
                  <a:gd name="T45" fmla="*/ 8 h 56"/>
                  <a:gd name="T46" fmla="*/ 77 w 62"/>
                  <a:gd name="T47" fmla="*/ 12 h 56"/>
                  <a:gd name="T48" fmla="*/ 88 w 62"/>
                  <a:gd name="T49" fmla="*/ 16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6"/>
                  <a:gd name="T77" fmla="*/ 62 w 62"/>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6">
                    <a:moveTo>
                      <a:pt x="54" y="10"/>
                    </a:moveTo>
                    <a:lnTo>
                      <a:pt x="55" y="15"/>
                    </a:lnTo>
                    <a:lnTo>
                      <a:pt x="57" y="19"/>
                    </a:lnTo>
                    <a:lnTo>
                      <a:pt x="60" y="26"/>
                    </a:lnTo>
                    <a:lnTo>
                      <a:pt x="62" y="31"/>
                    </a:lnTo>
                    <a:lnTo>
                      <a:pt x="57" y="37"/>
                    </a:lnTo>
                    <a:lnTo>
                      <a:pt x="52" y="43"/>
                    </a:lnTo>
                    <a:lnTo>
                      <a:pt x="47" y="50"/>
                    </a:lnTo>
                    <a:lnTo>
                      <a:pt x="41" y="56"/>
                    </a:lnTo>
                    <a:lnTo>
                      <a:pt x="31" y="53"/>
                    </a:lnTo>
                    <a:lnTo>
                      <a:pt x="20" y="48"/>
                    </a:lnTo>
                    <a:lnTo>
                      <a:pt x="11" y="45"/>
                    </a:lnTo>
                    <a:lnTo>
                      <a:pt x="0" y="40"/>
                    </a:lnTo>
                    <a:lnTo>
                      <a:pt x="3" y="34"/>
                    </a:lnTo>
                    <a:lnTo>
                      <a:pt x="6" y="27"/>
                    </a:lnTo>
                    <a:lnTo>
                      <a:pt x="9" y="23"/>
                    </a:lnTo>
                    <a:lnTo>
                      <a:pt x="12" y="16"/>
                    </a:lnTo>
                    <a:lnTo>
                      <a:pt x="16" y="13"/>
                    </a:lnTo>
                    <a:lnTo>
                      <a:pt x="19" y="8"/>
                    </a:lnTo>
                    <a:lnTo>
                      <a:pt x="22" y="4"/>
                    </a:lnTo>
                    <a:lnTo>
                      <a:pt x="25" y="0"/>
                    </a:lnTo>
                    <a:lnTo>
                      <a:pt x="33" y="2"/>
                    </a:lnTo>
                    <a:lnTo>
                      <a:pt x="39" y="5"/>
                    </a:lnTo>
                    <a:lnTo>
                      <a:pt x="47" y="7"/>
                    </a:lnTo>
                    <a:lnTo>
                      <a:pt x="54" y="10"/>
                    </a:lnTo>
                    <a:close/>
                  </a:path>
                </a:pathLst>
              </a:custGeom>
              <a:solidFill>
                <a:srgbClr val="000000"/>
              </a:solidFill>
              <a:ln w="9525">
                <a:noFill/>
                <a:round/>
                <a:headEnd/>
                <a:tailEnd/>
              </a:ln>
            </p:spPr>
            <p:txBody>
              <a:bodyPr/>
              <a:lstStyle/>
              <a:p>
                <a:endParaRPr lang="en-US" sz="1725"/>
              </a:p>
            </p:txBody>
          </p:sp>
          <p:sp>
            <p:nvSpPr>
              <p:cNvPr id="5495" name="Freeform 803"/>
              <p:cNvSpPr>
                <a:spLocks/>
              </p:cNvSpPr>
              <p:nvPr/>
            </p:nvSpPr>
            <p:spPr bwMode="auto">
              <a:xfrm>
                <a:off x="2352" y="2979"/>
                <a:ext cx="86" cy="79"/>
              </a:xfrm>
              <a:custGeom>
                <a:avLst/>
                <a:gdLst>
                  <a:gd name="T0" fmla="*/ 78 w 53"/>
                  <a:gd name="T1" fmla="*/ 13 h 48"/>
                  <a:gd name="T2" fmla="*/ 81 w 53"/>
                  <a:gd name="T3" fmla="*/ 21 h 48"/>
                  <a:gd name="T4" fmla="*/ 83 w 53"/>
                  <a:gd name="T5" fmla="*/ 30 h 48"/>
                  <a:gd name="T6" fmla="*/ 83 w 53"/>
                  <a:gd name="T7" fmla="*/ 36 h 48"/>
                  <a:gd name="T8" fmla="*/ 86 w 53"/>
                  <a:gd name="T9" fmla="*/ 43 h 48"/>
                  <a:gd name="T10" fmla="*/ 81 w 53"/>
                  <a:gd name="T11" fmla="*/ 53 h 48"/>
                  <a:gd name="T12" fmla="*/ 73 w 53"/>
                  <a:gd name="T13" fmla="*/ 61 h 48"/>
                  <a:gd name="T14" fmla="*/ 65 w 53"/>
                  <a:gd name="T15" fmla="*/ 67 h 48"/>
                  <a:gd name="T16" fmla="*/ 60 w 53"/>
                  <a:gd name="T17" fmla="*/ 79 h 48"/>
                  <a:gd name="T18" fmla="*/ 44 w 53"/>
                  <a:gd name="T19" fmla="*/ 74 h 48"/>
                  <a:gd name="T20" fmla="*/ 31 w 53"/>
                  <a:gd name="T21" fmla="*/ 66 h 48"/>
                  <a:gd name="T22" fmla="*/ 16 w 53"/>
                  <a:gd name="T23" fmla="*/ 61 h 48"/>
                  <a:gd name="T24" fmla="*/ 0 w 53"/>
                  <a:gd name="T25" fmla="*/ 56 h 48"/>
                  <a:gd name="T26" fmla="*/ 6 w 53"/>
                  <a:gd name="T27" fmla="*/ 48 h 48"/>
                  <a:gd name="T28" fmla="*/ 8 w 53"/>
                  <a:gd name="T29" fmla="*/ 40 h 48"/>
                  <a:gd name="T30" fmla="*/ 13 w 53"/>
                  <a:gd name="T31" fmla="*/ 31 h 48"/>
                  <a:gd name="T32" fmla="*/ 16 w 53"/>
                  <a:gd name="T33" fmla="*/ 23 h 48"/>
                  <a:gd name="T34" fmla="*/ 21 w 53"/>
                  <a:gd name="T35" fmla="*/ 18 h 48"/>
                  <a:gd name="T36" fmla="*/ 26 w 53"/>
                  <a:gd name="T37" fmla="*/ 12 h 48"/>
                  <a:gd name="T38" fmla="*/ 31 w 53"/>
                  <a:gd name="T39" fmla="*/ 5 h 48"/>
                  <a:gd name="T40" fmla="*/ 37 w 53"/>
                  <a:gd name="T41" fmla="*/ 0 h 48"/>
                  <a:gd name="T42" fmla="*/ 47 w 53"/>
                  <a:gd name="T43" fmla="*/ 3 h 48"/>
                  <a:gd name="T44" fmla="*/ 57 w 53"/>
                  <a:gd name="T45" fmla="*/ 5 h 48"/>
                  <a:gd name="T46" fmla="*/ 68 w 53"/>
                  <a:gd name="T47" fmla="*/ 12 h 48"/>
                  <a:gd name="T48" fmla="*/ 78 w 53"/>
                  <a:gd name="T49" fmla="*/ 13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48"/>
                  <a:gd name="T77" fmla="*/ 53 w 53"/>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48">
                    <a:moveTo>
                      <a:pt x="48" y="8"/>
                    </a:moveTo>
                    <a:lnTo>
                      <a:pt x="50" y="13"/>
                    </a:lnTo>
                    <a:lnTo>
                      <a:pt x="51" y="18"/>
                    </a:lnTo>
                    <a:lnTo>
                      <a:pt x="51" y="22"/>
                    </a:lnTo>
                    <a:lnTo>
                      <a:pt x="53" y="26"/>
                    </a:lnTo>
                    <a:lnTo>
                      <a:pt x="50" y="32"/>
                    </a:lnTo>
                    <a:lnTo>
                      <a:pt x="45" y="37"/>
                    </a:lnTo>
                    <a:lnTo>
                      <a:pt x="40" y="41"/>
                    </a:lnTo>
                    <a:lnTo>
                      <a:pt x="37" y="48"/>
                    </a:lnTo>
                    <a:lnTo>
                      <a:pt x="27" y="45"/>
                    </a:lnTo>
                    <a:lnTo>
                      <a:pt x="19" y="40"/>
                    </a:lnTo>
                    <a:lnTo>
                      <a:pt x="10" y="37"/>
                    </a:lnTo>
                    <a:lnTo>
                      <a:pt x="0" y="34"/>
                    </a:lnTo>
                    <a:lnTo>
                      <a:pt x="4" y="29"/>
                    </a:lnTo>
                    <a:lnTo>
                      <a:pt x="5" y="24"/>
                    </a:lnTo>
                    <a:lnTo>
                      <a:pt x="8" y="19"/>
                    </a:lnTo>
                    <a:lnTo>
                      <a:pt x="10" y="14"/>
                    </a:lnTo>
                    <a:lnTo>
                      <a:pt x="13" y="11"/>
                    </a:lnTo>
                    <a:lnTo>
                      <a:pt x="16" y="7"/>
                    </a:lnTo>
                    <a:lnTo>
                      <a:pt x="19" y="3"/>
                    </a:lnTo>
                    <a:lnTo>
                      <a:pt x="23" y="0"/>
                    </a:lnTo>
                    <a:lnTo>
                      <a:pt x="29" y="2"/>
                    </a:lnTo>
                    <a:lnTo>
                      <a:pt x="35" y="3"/>
                    </a:lnTo>
                    <a:lnTo>
                      <a:pt x="42" y="7"/>
                    </a:lnTo>
                    <a:lnTo>
                      <a:pt x="48" y="8"/>
                    </a:lnTo>
                    <a:close/>
                  </a:path>
                </a:pathLst>
              </a:custGeom>
              <a:solidFill>
                <a:srgbClr val="AFBCED"/>
              </a:solidFill>
              <a:ln w="9525">
                <a:noFill/>
                <a:round/>
                <a:headEnd/>
                <a:tailEnd/>
              </a:ln>
            </p:spPr>
            <p:txBody>
              <a:bodyPr/>
              <a:lstStyle/>
              <a:p>
                <a:endParaRPr lang="en-US" sz="1725"/>
              </a:p>
            </p:txBody>
          </p:sp>
          <p:sp>
            <p:nvSpPr>
              <p:cNvPr id="5496" name="Freeform 804"/>
              <p:cNvSpPr>
                <a:spLocks/>
              </p:cNvSpPr>
              <p:nvPr/>
            </p:nvSpPr>
            <p:spPr bwMode="auto">
              <a:xfrm>
                <a:off x="2407" y="2992"/>
                <a:ext cx="31" cy="66"/>
              </a:xfrm>
              <a:custGeom>
                <a:avLst/>
                <a:gdLst>
                  <a:gd name="T0" fmla="*/ 0 w 19"/>
                  <a:gd name="T1" fmla="*/ 23 h 40"/>
                  <a:gd name="T2" fmla="*/ 2 w 19"/>
                  <a:gd name="T3" fmla="*/ 35 h 40"/>
                  <a:gd name="T4" fmla="*/ 2 w 19"/>
                  <a:gd name="T5" fmla="*/ 45 h 40"/>
                  <a:gd name="T6" fmla="*/ 2 w 19"/>
                  <a:gd name="T7" fmla="*/ 54 h 40"/>
                  <a:gd name="T8" fmla="*/ 5 w 19"/>
                  <a:gd name="T9" fmla="*/ 66 h 40"/>
                  <a:gd name="T10" fmla="*/ 10 w 19"/>
                  <a:gd name="T11" fmla="*/ 54 h 40"/>
                  <a:gd name="T12" fmla="*/ 18 w 19"/>
                  <a:gd name="T13" fmla="*/ 48 h 40"/>
                  <a:gd name="T14" fmla="*/ 26 w 19"/>
                  <a:gd name="T15" fmla="*/ 40 h 40"/>
                  <a:gd name="T16" fmla="*/ 31 w 19"/>
                  <a:gd name="T17" fmla="*/ 30 h 40"/>
                  <a:gd name="T18" fmla="*/ 28 w 19"/>
                  <a:gd name="T19" fmla="*/ 21 h 40"/>
                  <a:gd name="T20" fmla="*/ 26 w 19"/>
                  <a:gd name="T21" fmla="*/ 13 h 40"/>
                  <a:gd name="T22" fmla="*/ 23 w 19"/>
                  <a:gd name="T23" fmla="*/ 8 h 40"/>
                  <a:gd name="T24" fmla="*/ 21 w 19"/>
                  <a:gd name="T25" fmla="*/ 0 h 40"/>
                  <a:gd name="T26" fmla="*/ 15 w 19"/>
                  <a:gd name="T27" fmla="*/ 5 h 40"/>
                  <a:gd name="T28" fmla="*/ 10 w 19"/>
                  <a:gd name="T29" fmla="*/ 10 h 40"/>
                  <a:gd name="T30" fmla="*/ 5 w 19"/>
                  <a:gd name="T31" fmla="*/ 18 h 40"/>
                  <a:gd name="T32" fmla="*/ 0 w 19"/>
                  <a:gd name="T33" fmla="*/ 2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40"/>
                  <a:gd name="T53" fmla="*/ 19 w 1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40">
                    <a:moveTo>
                      <a:pt x="0" y="14"/>
                    </a:moveTo>
                    <a:lnTo>
                      <a:pt x="1" y="21"/>
                    </a:lnTo>
                    <a:lnTo>
                      <a:pt x="1" y="27"/>
                    </a:lnTo>
                    <a:lnTo>
                      <a:pt x="1" y="33"/>
                    </a:lnTo>
                    <a:lnTo>
                      <a:pt x="3" y="40"/>
                    </a:lnTo>
                    <a:lnTo>
                      <a:pt x="6" y="33"/>
                    </a:lnTo>
                    <a:lnTo>
                      <a:pt x="11" y="29"/>
                    </a:lnTo>
                    <a:lnTo>
                      <a:pt x="16" y="24"/>
                    </a:lnTo>
                    <a:lnTo>
                      <a:pt x="19" y="18"/>
                    </a:lnTo>
                    <a:lnTo>
                      <a:pt x="17" y="13"/>
                    </a:lnTo>
                    <a:lnTo>
                      <a:pt x="16" y="8"/>
                    </a:lnTo>
                    <a:lnTo>
                      <a:pt x="14" y="5"/>
                    </a:lnTo>
                    <a:lnTo>
                      <a:pt x="13" y="0"/>
                    </a:lnTo>
                    <a:lnTo>
                      <a:pt x="9"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497" name="Freeform 805"/>
              <p:cNvSpPr>
                <a:spLocks/>
              </p:cNvSpPr>
              <p:nvPr/>
            </p:nvSpPr>
            <p:spPr bwMode="auto">
              <a:xfrm>
                <a:off x="2368" y="2978"/>
                <a:ext cx="62" cy="40"/>
              </a:xfrm>
              <a:custGeom>
                <a:avLst/>
                <a:gdLst>
                  <a:gd name="T0" fmla="*/ 62 w 38"/>
                  <a:gd name="T1" fmla="*/ 14 h 25"/>
                  <a:gd name="T2" fmla="*/ 57 w 38"/>
                  <a:gd name="T3" fmla="*/ 19 h 25"/>
                  <a:gd name="T4" fmla="*/ 52 w 38"/>
                  <a:gd name="T5" fmla="*/ 27 h 25"/>
                  <a:gd name="T6" fmla="*/ 47 w 38"/>
                  <a:gd name="T7" fmla="*/ 32 h 25"/>
                  <a:gd name="T8" fmla="*/ 41 w 38"/>
                  <a:gd name="T9" fmla="*/ 40 h 25"/>
                  <a:gd name="T10" fmla="*/ 31 w 38"/>
                  <a:gd name="T11" fmla="*/ 35 h 25"/>
                  <a:gd name="T12" fmla="*/ 21 w 38"/>
                  <a:gd name="T13" fmla="*/ 32 h 25"/>
                  <a:gd name="T14" fmla="*/ 10 w 38"/>
                  <a:gd name="T15" fmla="*/ 27 h 25"/>
                  <a:gd name="T16" fmla="*/ 0 w 38"/>
                  <a:gd name="T17" fmla="*/ 24 h 25"/>
                  <a:gd name="T18" fmla="*/ 5 w 38"/>
                  <a:gd name="T19" fmla="*/ 19 h 25"/>
                  <a:gd name="T20" fmla="*/ 10 w 38"/>
                  <a:gd name="T21" fmla="*/ 13 h 25"/>
                  <a:gd name="T22" fmla="*/ 15 w 38"/>
                  <a:gd name="T23" fmla="*/ 5 h 25"/>
                  <a:gd name="T24" fmla="*/ 21 w 38"/>
                  <a:gd name="T25" fmla="*/ 0 h 25"/>
                  <a:gd name="T26" fmla="*/ 31 w 38"/>
                  <a:gd name="T27" fmla="*/ 2 h 25"/>
                  <a:gd name="T28" fmla="*/ 41 w 38"/>
                  <a:gd name="T29" fmla="*/ 6 h 25"/>
                  <a:gd name="T30" fmla="*/ 52 w 38"/>
                  <a:gd name="T31" fmla="*/ 10 h 25"/>
                  <a:gd name="T32" fmla="*/ 62 w 38"/>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5"/>
                  <a:gd name="T53" fmla="*/ 38 w 3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5">
                    <a:moveTo>
                      <a:pt x="38" y="9"/>
                    </a:moveTo>
                    <a:lnTo>
                      <a:pt x="35" y="12"/>
                    </a:lnTo>
                    <a:lnTo>
                      <a:pt x="32" y="17"/>
                    </a:lnTo>
                    <a:lnTo>
                      <a:pt x="29" y="20"/>
                    </a:lnTo>
                    <a:lnTo>
                      <a:pt x="25" y="25"/>
                    </a:lnTo>
                    <a:lnTo>
                      <a:pt x="19" y="22"/>
                    </a:lnTo>
                    <a:lnTo>
                      <a:pt x="13" y="20"/>
                    </a:lnTo>
                    <a:lnTo>
                      <a:pt x="6" y="17"/>
                    </a:lnTo>
                    <a:lnTo>
                      <a:pt x="0" y="15"/>
                    </a:lnTo>
                    <a:lnTo>
                      <a:pt x="3" y="12"/>
                    </a:lnTo>
                    <a:lnTo>
                      <a:pt x="6" y="8"/>
                    </a:lnTo>
                    <a:lnTo>
                      <a:pt x="9" y="3"/>
                    </a:lnTo>
                    <a:lnTo>
                      <a:pt x="13" y="0"/>
                    </a:lnTo>
                    <a:lnTo>
                      <a:pt x="19" y="1"/>
                    </a:lnTo>
                    <a:lnTo>
                      <a:pt x="25" y="4"/>
                    </a:lnTo>
                    <a:lnTo>
                      <a:pt x="32" y="6"/>
                    </a:lnTo>
                    <a:lnTo>
                      <a:pt x="38" y="9"/>
                    </a:lnTo>
                    <a:close/>
                  </a:path>
                </a:pathLst>
              </a:custGeom>
              <a:solidFill>
                <a:srgbClr val="D1D8F4"/>
              </a:solidFill>
              <a:ln w="9525">
                <a:noFill/>
                <a:round/>
                <a:headEnd/>
                <a:tailEnd/>
              </a:ln>
            </p:spPr>
            <p:txBody>
              <a:bodyPr/>
              <a:lstStyle/>
              <a:p>
                <a:endParaRPr lang="en-US" sz="1725"/>
              </a:p>
            </p:txBody>
          </p:sp>
          <p:sp>
            <p:nvSpPr>
              <p:cNvPr id="5498" name="Freeform 806"/>
              <p:cNvSpPr>
                <a:spLocks/>
              </p:cNvSpPr>
              <p:nvPr/>
            </p:nvSpPr>
            <p:spPr bwMode="auto">
              <a:xfrm>
                <a:off x="2298" y="3015"/>
                <a:ext cx="101" cy="95"/>
              </a:xfrm>
              <a:custGeom>
                <a:avLst/>
                <a:gdLst>
                  <a:gd name="T0" fmla="*/ 88 w 62"/>
                  <a:gd name="T1" fmla="*/ 20 h 58"/>
                  <a:gd name="T2" fmla="*/ 91 w 62"/>
                  <a:gd name="T3" fmla="*/ 26 h 58"/>
                  <a:gd name="T4" fmla="*/ 96 w 62"/>
                  <a:gd name="T5" fmla="*/ 34 h 58"/>
                  <a:gd name="T6" fmla="*/ 98 w 62"/>
                  <a:gd name="T7" fmla="*/ 44 h 58"/>
                  <a:gd name="T8" fmla="*/ 101 w 62"/>
                  <a:gd name="T9" fmla="*/ 52 h 58"/>
                  <a:gd name="T10" fmla="*/ 93 w 62"/>
                  <a:gd name="T11" fmla="*/ 64 h 58"/>
                  <a:gd name="T12" fmla="*/ 85 w 62"/>
                  <a:gd name="T13" fmla="*/ 74 h 58"/>
                  <a:gd name="T14" fmla="*/ 78 w 62"/>
                  <a:gd name="T15" fmla="*/ 84 h 58"/>
                  <a:gd name="T16" fmla="*/ 70 w 62"/>
                  <a:gd name="T17" fmla="*/ 95 h 58"/>
                  <a:gd name="T18" fmla="*/ 52 w 62"/>
                  <a:gd name="T19" fmla="*/ 88 h 58"/>
                  <a:gd name="T20" fmla="*/ 36 w 62"/>
                  <a:gd name="T21" fmla="*/ 82 h 58"/>
                  <a:gd name="T22" fmla="*/ 18 w 62"/>
                  <a:gd name="T23" fmla="*/ 74 h 58"/>
                  <a:gd name="T24" fmla="*/ 0 w 62"/>
                  <a:gd name="T25" fmla="*/ 69 h 58"/>
                  <a:gd name="T26" fmla="*/ 5 w 62"/>
                  <a:gd name="T27" fmla="*/ 57 h 58"/>
                  <a:gd name="T28" fmla="*/ 10 w 62"/>
                  <a:gd name="T29" fmla="*/ 48 h 58"/>
                  <a:gd name="T30" fmla="*/ 16 w 62"/>
                  <a:gd name="T31" fmla="*/ 39 h 58"/>
                  <a:gd name="T32" fmla="*/ 21 w 62"/>
                  <a:gd name="T33" fmla="*/ 29 h 58"/>
                  <a:gd name="T34" fmla="*/ 26 w 62"/>
                  <a:gd name="T35" fmla="*/ 21 h 58"/>
                  <a:gd name="T36" fmla="*/ 31 w 62"/>
                  <a:gd name="T37" fmla="*/ 13 h 58"/>
                  <a:gd name="T38" fmla="*/ 36 w 62"/>
                  <a:gd name="T39" fmla="*/ 8 h 58"/>
                  <a:gd name="T40" fmla="*/ 41 w 62"/>
                  <a:gd name="T41" fmla="*/ 0 h 58"/>
                  <a:gd name="T42" fmla="*/ 54 w 62"/>
                  <a:gd name="T43" fmla="*/ 7 h 58"/>
                  <a:gd name="T44" fmla="*/ 67 w 62"/>
                  <a:gd name="T45" fmla="*/ 8 h 58"/>
                  <a:gd name="T46" fmla="*/ 78 w 62"/>
                  <a:gd name="T47" fmla="*/ 13 h 58"/>
                  <a:gd name="T48" fmla="*/ 88 w 62"/>
                  <a:gd name="T49" fmla="*/ 20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8"/>
                  <a:gd name="T77" fmla="*/ 62 w 62"/>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8">
                    <a:moveTo>
                      <a:pt x="54" y="12"/>
                    </a:moveTo>
                    <a:lnTo>
                      <a:pt x="56" y="16"/>
                    </a:lnTo>
                    <a:lnTo>
                      <a:pt x="59" y="21"/>
                    </a:lnTo>
                    <a:lnTo>
                      <a:pt x="60" y="27"/>
                    </a:lnTo>
                    <a:lnTo>
                      <a:pt x="62" y="32"/>
                    </a:lnTo>
                    <a:lnTo>
                      <a:pt x="57" y="39"/>
                    </a:lnTo>
                    <a:lnTo>
                      <a:pt x="52" y="45"/>
                    </a:lnTo>
                    <a:lnTo>
                      <a:pt x="48" y="51"/>
                    </a:lnTo>
                    <a:lnTo>
                      <a:pt x="43" y="58"/>
                    </a:lnTo>
                    <a:lnTo>
                      <a:pt x="32" y="54"/>
                    </a:lnTo>
                    <a:lnTo>
                      <a:pt x="22" y="50"/>
                    </a:lnTo>
                    <a:lnTo>
                      <a:pt x="11" y="45"/>
                    </a:lnTo>
                    <a:lnTo>
                      <a:pt x="0" y="42"/>
                    </a:lnTo>
                    <a:lnTo>
                      <a:pt x="3" y="35"/>
                    </a:lnTo>
                    <a:lnTo>
                      <a:pt x="6" y="29"/>
                    </a:lnTo>
                    <a:lnTo>
                      <a:pt x="10" y="24"/>
                    </a:lnTo>
                    <a:lnTo>
                      <a:pt x="13" y="18"/>
                    </a:lnTo>
                    <a:lnTo>
                      <a:pt x="16" y="13"/>
                    </a:lnTo>
                    <a:lnTo>
                      <a:pt x="19" y="8"/>
                    </a:lnTo>
                    <a:lnTo>
                      <a:pt x="22" y="5"/>
                    </a:lnTo>
                    <a:lnTo>
                      <a:pt x="25" y="0"/>
                    </a:lnTo>
                    <a:lnTo>
                      <a:pt x="33" y="4"/>
                    </a:lnTo>
                    <a:lnTo>
                      <a:pt x="41" y="5"/>
                    </a:lnTo>
                    <a:lnTo>
                      <a:pt x="48" y="8"/>
                    </a:lnTo>
                    <a:lnTo>
                      <a:pt x="54" y="12"/>
                    </a:lnTo>
                    <a:close/>
                  </a:path>
                </a:pathLst>
              </a:custGeom>
              <a:solidFill>
                <a:srgbClr val="000000"/>
              </a:solidFill>
              <a:ln w="9525">
                <a:noFill/>
                <a:round/>
                <a:headEnd/>
                <a:tailEnd/>
              </a:ln>
            </p:spPr>
            <p:txBody>
              <a:bodyPr/>
              <a:lstStyle/>
              <a:p>
                <a:endParaRPr lang="en-US" sz="1725"/>
              </a:p>
            </p:txBody>
          </p:sp>
          <p:sp>
            <p:nvSpPr>
              <p:cNvPr id="5499" name="Freeform 807"/>
              <p:cNvSpPr>
                <a:spLocks/>
              </p:cNvSpPr>
              <p:nvPr/>
            </p:nvSpPr>
            <p:spPr bwMode="auto">
              <a:xfrm>
                <a:off x="2306" y="3023"/>
                <a:ext cx="88" cy="79"/>
              </a:xfrm>
              <a:custGeom>
                <a:avLst/>
                <a:gdLst>
                  <a:gd name="T0" fmla="*/ 77 w 54"/>
                  <a:gd name="T1" fmla="*/ 16 h 48"/>
                  <a:gd name="T2" fmla="*/ 80 w 54"/>
                  <a:gd name="T3" fmla="*/ 21 h 48"/>
                  <a:gd name="T4" fmla="*/ 83 w 54"/>
                  <a:gd name="T5" fmla="*/ 30 h 48"/>
                  <a:gd name="T6" fmla="*/ 85 w 54"/>
                  <a:gd name="T7" fmla="*/ 36 h 48"/>
                  <a:gd name="T8" fmla="*/ 88 w 54"/>
                  <a:gd name="T9" fmla="*/ 44 h 48"/>
                  <a:gd name="T10" fmla="*/ 80 w 54"/>
                  <a:gd name="T11" fmla="*/ 53 h 48"/>
                  <a:gd name="T12" fmla="*/ 75 w 54"/>
                  <a:gd name="T13" fmla="*/ 61 h 48"/>
                  <a:gd name="T14" fmla="*/ 67 w 54"/>
                  <a:gd name="T15" fmla="*/ 71 h 48"/>
                  <a:gd name="T16" fmla="*/ 59 w 54"/>
                  <a:gd name="T17" fmla="*/ 79 h 48"/>
                  <a:gd name="T18" fmla="*/ 44 w 54"/>
                  <a:gd name="T19" fmla="*/ 74 h 48"/>
                  <a:gd name="T20" fmla="*/ 31 w 54"/>
                  <a:gd name="T21" fmla="*/ 67 h 48"/>
                  <a:gd name="T22" fmla="*/ 15 w 54"/>
                  <a:gd name="T23" fmla="*/ 63 h 48"/>
                  <a:gd name="T24" fmla="*/ 0 w 54"/>
                  <a:gd name="T25" fmla="*/ 58 h 48"/>
                  <a:gd name="T26" fmla="*/ 5 w 54"/>
                  <a:gd name="T27" fmla="*/ 49 h 48"/>
                  <a:gd name="T28" fmla="*/ 8 w 54"/>
                  <a:gd name="T29" fmla="*/ 43 h 48"/>
                  <a:gd name="T30" fmla="*/ 13 w 54"/>
                  <a:gd name="T31" fmla="*/ 35 h 48"/>
                  <a:gd name="T32" fmla="*/ 15 w 54"/>
                  <a:gd name="T33" fmla="*/ 23 h 48"/>
                  <a:gd name="T34" fmla="*/ 21 w 54"/>
                  <a:gd name="T35" fmla="*/ 18 h 48"/>
                  <a:gd name="T36" fmla="*/ 26 w 54"/>
                  <a:gd name="T37" fmla="*/ 12 h 48"/>
                  <a:gd name="T38" fmla="*/ 31 w 54"/>
                  <a:gd name="T39" fmla="*/ 5 h 48"/>
                  <a:gd name="T40" fmla="*/ 36 w 54"/>
                  <a:gd name="T41" fmla="*/ 0 h 48"/>
                  <a:gd name="T42" fmla="*/ 46 w 54"/>
                  <a:gd name="T43" fmla="*/ 3 h 48"/>
                  <a:gd name="T44" fmla="*/ 57 w 54"/>
                  <a:gd name="T45" fmla="*/ 8 h 48"/>
                  <a:gd name="T46" fmla="*/ 67 w 54"/>
                  <a:gd name="T47" fmla="*/ 12 h 48"/>
                  <a:gd name="T48" fmla="*/ 77 w 54"/>
                  <a:gd name="T49" fmla="*/ 16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48"/>
                  <a:gd name="T77" fmla="*/ 54 w 54"/>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48">
                    <a:moveTo>
                      <a:pt x="47" y="10"/>
                    </a:moveTo>
                    <a:lnTo>
                      <a:pt x="49" y="13"/>
                    </a:lnTo>
                    <a:lnTo>
                      <a:pt x="51" y="18"/>
                    </a:lnTo>
                    <a:lnTo>
                      <a:pt x="52" y="22"/>
                    </a:lnTo>
                    <a:lnTo>
                      <a:pt x="54" y="27"/>
                    </a:lnTo>
                    <a:lnTo>
                      <a:pt x="49" y="32"/>
                    </a:lnTo>
                    <a:lnTo>
                      <a:pt x="46" y="37"/>
                    </a:lnTo>
                    <a:lnTo>
                      <a:pt x="41" y="43"/>
                    </a:lnTo>
                    <a:lnTo>
                      <a:pt x="36" y="48"/>
                    </a:lnTo>
                    <a:lnTo>
                      <a:pt x="27" y="45"/>
                    </a:lnTo>
                    <a:lnTo>
                      <a:pt x="19" y="41"/>
                    </a:lnTo>
                    <a:lnTo>
                      <a:pt x="9" y="38"/>
                    </a:lnTo>
                    <a:lnTo>
                      <a:pt x="0" y="35"/>
                    </a:lnTo>
                    <a:lnTo>
                      <a:pt x="3" y="30"/>
                    </a:lnTo>
                    <a:lnTo>
                      <a:pt x="5" y="26"/>
                    </a:lnTo>
                    <a:lnTo>
                      <a:pt x="8" y="21"/>
                    </a:lnTo>
                    <a:lnTo>
                      <a:pt x="9" y="14"/>
                    </a:lnTo>
                    <a:lnTo>
                      <a:pt x="13" y="11"/>
                    </a:lnTo>
                    <a:lnTo>
                      <a:pt x="16" y="7"/>
                    </a:lnTo>
                    <a:lnTo>
                      <a:pt x="19" y="3"/>
                    </a:lnTo>
                    <a:lnTo>
                      <a:pt x="22" y="0"/>
                    </a:lnTo>
                    <a:lnTo>
                      <a:pt x="28" y="2"/>
                    </a:lnTo>
                    <a:lnTo>
                      <a:pt x="35" y="5"/>
                    </a:lnTo>
                    <a:lnTo>
                      <a:pt x="41" y="7"/>
                    </a:lnTo>
                    <a:lnTo>
                      <a:pt x="47" y="10"/>
                    </a:lnTo>
                    <a:close/>
                  </a:path>
                </a:pathLst>
              </a:custGeom>
              <a:solidFill>
                <a:srgbClr val="AFBCED"/>
              </a:solidFill>
              <a:ln w="9525">
                <a:noFill/>
                <a:round/>
                <a:headEnd/>
                <a:tailEnd/>
              </a:ln>
            </p:spPr>
            <p:txBody>
              <a:bodyPr/>
              <a:lstStyle/>
              <a:p>
                <a:endParaRPr lang="en-US" sz="1725"/>
              </a:p>
            </p:txBody>
          </p:sp>
          <p:sp>
            <p:nvSpPr>
              <p:cNvPr id="5500" name="Freeform 808"/>
              <p:cNvSpPr>
                <a:spLocks/>
              </p:cNvSpPr>
              <p:nvPr/>
            </p:nvSpPr>
            <p:spPr bwMode="auto">
              <a:xfrm>
                <a:off x="2363" y="3040"/>
                <a:ext cx="31" cy="62"/>
              </a:xfrm>
              <a:custGeom>
                <a:avLst/>
                <a:gdLst>
                  <a:gd name="T0" fmla="*/ 0 w 19"/>
                  <a:gd name="T1" fmla="*/ 23 h 38"/>
                  <a:gd name="T2" fmla="*/ 0 w 19"/>
                  <a:gd name="T3" fmla="*/ 33 h 38"/>
                  <a:gd name="T4" fmla="*/ 2 w 19"/>
                  <a:gd name="T5" fmla="*/ 41 h 38"/>
                  <a:gd name="T6" fmla="*/ 2 w 19"/>
                  <a:gd name="T7" fmla="*/ 51 h 38"/>
                  <a:gd name="T8" fmla="*/ 2 w 19"/>
                  <a:gd name="T9" fmla="*/ 62 h 38"/>
                  <a:gd name="T10" fmla="*/ 10 w 19"/>
                  <a:gd name="T11" fmla="*/ 54 h 38"/>
                  <a:gd name="T12" fmla="*/ 18 w 19"/>
                  <a:gd name="T13" fmla="*/ 44 h 38"/>
                  <a:gd name="T14" fmla="*/ 23 w 19"/>
                  <a:gd name="T15" fmla="*/ 36 h 38"/>
                  <a:gd name="T16" fmla="*/ 31 w 19"/>
                  <a:gd name="T17" fmla="*/ 28 h 38"/>
                  <a:gd name="T18" fmla="*/ 28 w 19"/>
                  <a:gd name="T19" fmla="*/ 20 h 38"/>
                  <a:gd name="T20" fmla="*/ 26 w 19"/>
                  <a:gd name="T21" fmla="*/ 13 h 38"/>
                  <a:gd name="T22" fmla="*/ 23 w 19"/>
                  <a:gd name="T23" fmla="*/ 5 h 38"/>
                  <a:gd name="T24" fmla="*/ 20 w 19"/>
                  <a:gd name="T25" fmla="*/ 0 h 38"/>
                  <a:gd name="T26" fmla="*/ 15 w 19"/>
                  <a:gd name="T27" fmla="*/ 5 h 38"/>
                  <a:gd name="T28" fmla="*/ 10 w 19"/>
                  <a:gd name="T29" fmla="*/ 10 h 38"/>
                  <a:gd name="T30" fmla="*/ 5 w 19"/>
                  <a:gd name="T31" fmla="*/ 18 h 38"/>
                  <a:gd name="T32" fmla="*/ 0 w 19"/>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8"/>
                  <a:gd name="T53" fmla="*/ 19 w 19"/>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8">
                    <a:moveTo>
                      <a:pt x="0" y="14"/>
                    </a:moveTo>
                    <a:lnTo>
                      <a:pt x="0" y="20"/>
                    </a:lnTo>
                    <a:lnTo>
                      <a:pt x="1" y="25"/>
                    </a:lnTo>
                    <a:lnTo>
                      <a:pt x="1" y="31"/>
                    </a:lnTo>
                    <a:lnTo>
                      <a:pt x="1" y="38"/>
                    </a:lnTo>
                    <a:lnTo>
                      <a:pt x="6" y="33"/>
                    </a:lnTo>
                    <a:lnTo>
                      <a:pt x="11" y="27"/>
                    </a:lnTo>
                    <a:lnTo>
                      <a:pt x="14" y="22"/>
                    </a:lnTo>
                    <a:lnTo>
                      <a:pt x="19" y="17"/>
                    </a:lnTo>
                    <a:lnTo>
                      <a:pt x="17" y="12"/>
                    </a:lnTo>
                    <a:lnTo>
                      <a:pt x="16" y="8"/>
                    </a:lnTo>
                    <a:lnTo>
                      <a:pt x="14" y="3"/>
                    </a:lnTo>
                    <a:lnTo>
                      <a:pt x="12" y="0"/>
                    </a:lnTo>
                    <a:lnTo>
                      <a:pt x="9"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501" name="Freeform 809"/>
              <p:cNvSpPr>
                <a:spLocks/>
              </p:cNvSpPr>
              <p:nvPr/>
            </p:nvSpPr>
            <p:spPr bwMode="auto">
              <a:xfrm>
                <a:off x="2321" y="3023"/>
                <a:ext cx="62" cy="40"/>
              </a:xfrm>
              <a:custGeom>
                <a:avLst/>
                <a:gdLst>
                  <a:gd name="T0" fmla="*/ 62 w 38"/>
                  <a:gd name="T1" fmla="*/ 17 h 24"/>
                  <a:gd name="T2" fmla="*/ 57 w 38"/>
                  <a:gd name="T3" fmla="*/ 22 h 24"/>
                  <a:gd name="T4" fmla="*/ 52 w 38"/>
                  <a:gd name="T5" fmla="*/ 27 h 24"/>
                  <a:gd name="T6" fmla="*/ 47 w 38"/>
                  <a:gd name="T7" fmla="*/ 35 h 24"/>
                  <a:gd name="T8" fmla="*/ 42 w 38"/>
                  <a:gd name="T9" fmla="*/ 40 h 24"/>
                  <a:gd name="T10" fmla="*/ 31 w 38"/>
                  <a:gd name="T11" fmla="*/ 35 h 24"/>
                  <a:gd name="T12" fmla="*/ 21 w 38"/>
                  <a:gd name="T13" fmla="*/ 32 h 24"/>
                  <a:gd name="T14" fmla="*/ 11 w 38"/>
                  <a:gd name="T15" fmla="*/ 27 h 24"/>
                  <a:gd name="T16" fmla="*/ 0 w 38"/>
                  <a:gd name="T17" fmla="*/ 23 h 24"/>
                  <a:gd name="T18" fmla="*/ 7 w 38"/>
                  <a:gd name="T19" fmla="*/ 18 h 24"/>
                  <a:gd name="T20" fmla="*/ 11 w 38"/>
                  <a:gd name="T21" fmla="*/ 12 h 24"/>
                  <a:gd name="T22" fmla="*/ 16 w 38"/>
                  <a:gd name="T23" fmla="*/ 5 h 24"/>
                  <a:gd name="T24" fmla="*/ 21 w 38"/>
                  <a:gd name="T25" fmla="*/ 0 h 24"/>
                  <a:gd name="T26" fmla="*/ 31 w 38"/>
                  <a:gd name="T27" fmla="*/ 3 h 24"/>
                  <a:gd name="T28" fmla="*/ 42 w 38"/>
                  <a:gd name="T29" fmla="*/ 8 h 24"/>
                  <a:gd name="T30" fmla="*/ 52 w 38"/>
                  <a:gd name="T31" fmla="*/ 12 h 24"/>
                  <a:gd name="T32" fmla="*/ 62 w 38"/>
                  <a:gd name="T33" fmla="*/ 1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4"/>
                  <a:gd name="T53" fmla="*/ 38 w 3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4">
                    <a:moveTo>
                      <a:pt x="38" y="10"/>
                    </a:moveTo>
                    <a:lnTo>
                      <a:pt x="35" y="13"/>
                    </a:lnTo>
                    <a:lnTo>
                      <a:pt x="32" y="16"/>
                    </a:lnTo>
                    <a:lnTo>
                      <a:pt x="29" y="21"/>
                    </a:lnTo>
                    <a:lnTo>
                      <a:pt x="26" y="24"/>
                    </a:lnTo>
                    <a:lnTo>
                      <a:pt x="19" y="21"/>
                    </a:lnTo>
                    <a:lnTo>
                      <a:pt x="13" y="19"/>
                    </a:lnTo>
                    <a:lnTo>
                      <a:pt x="7" y="16"/>
                    </a:lnTo>
                    <a:lnTo>
                      <a:pt x="0" y="14"/>
                    </a:lnTo>
                    <a:lnTo>
                      <a:pt x="4" y="11"/>
                    </a:lnTo>
                    <a:lnTo>
                      <a:pt x="7" y="7"/>
                    </a:lnTo>
                    <a:lnTo>
                      <a:pt x="10" y="3"/>
                    </a:lnTo>
                    <a:lnTo>
                      <a:pt x="13" y="0"/>
                    </a:lnTo>
                    <a:lnTo>
                      <a:pt x="19" y="2"/>
                    </a:lnTo>
                    <a:lnTo>
                      <a:pt x="26" y="5"/>
                    </a:lnTo>
                    <a:lnTo>
                      <a:pt x="32" y="7"/>
                    </a:lnTo>
                    <a:lnTo>
                      <a:pt x="38" y="10"/>
                    </a:lnTo>
                    <a:close/>
                  </a:path>
                </a:pathLst>
              </a:custGeom>
              <a:solidFill>
                <a:srgbClr val="D1D8F4"/>
              </a:solidFill>
              <a:ln w="9525">
                <a:noFill/>
                <a:round/>
                <a:headEnd/>
                <a:tailEnd/>
              </a:ln>
            </p:spPr>
            <p:txBody>
              <a:bodyPr/>
              <a:lstStyle/>
              <a:p>
                <a:endParaRPr lang="en-US" sz="1725"/>
              </a:p>
            </p:txBody>
          </p:sp>
          <p:sp>
            <p:nvSpPr>
              <p:cNvPr id="5502" name="Freeform 810"/>
              <p:cNvSpPr>
                <a:spLocks/>
              </p:cNvSpPr>
              <p:nvPr/>
            </p:nvSpPr>
            <p:spPr bwMode="auto">
              <a:xfrm>
                <a:off x="2061" y="2938"/>
                <a:ext cx="101" cy="93"/>
              </a:xfrm>
              <a:custGeom>
                <a:avLst/>
                <a:gdLst>
                  <a:gd name="T0" fmla="*/ 88 w 62"/>
                  <a:gd name="T1" fmla="*/ 15 h 57"/>
                  <a:gd name="T2" fmla="*/ 91 w 62"/>
                  <a:gd name="T3" fmla="*/ 26 h 57"/>
                  <a:gd name="T4" fmla="*/ 96 w 62"/>
                  <a:gd name="T5" fmla="*/ 33 h 57"/>
                  <a:gd name="T6" fmla="*/ 99 w 62"/>
                  <a:gd name="T7" fmla="*/ 41 h 57"/>
                  <a:gd name="T8" fmla="*/ 101 w 62"/>
                  <a:gd name="T9" fmla="*/ 52 h 57"/>
                  <a:gd name="T10" fmla="*/ 94 w 62"/>
                  <a:gd name="T11" fmla="*/ 62 h 57"/>
                  <a:gd name="T12" fmla="*/ 86 w 62"/>
                  <a:gd name="T13" fmla="*/ 72 h 57"/>
                  <a:gd name="T14" fmla="*/ 78 w 62"/>
                  <a:gd name="T15" fmla="*/ 83 h 57"/>
                  <a:gd name="T16" fmla="*/ 70 w 62"/>
                  <a:gd name="T17" fmla="*/ 93 h 57"/>
                  <a:gd name="T18" fmla="*/ 52 w 62"/>
                  <a:gd name="T19" fmla="*/ 85 h 57"/>
                  <a:gd name="T20" fmla="*/ 34 w 62"/>
                  <a:gd name="T21" fmla="*/ 80 h 57"/>
                  <a:gd name="T22" fmla="*/ 16 w 62"/>
                  <a:gd name="T23" fmla="*/ 72 h 57"/>
                  <a:gd name="T24" fmla="*/ 0 w 62"/>
                  <a:gd name="T25" fmla="*/ 67 h 57"/>
                  <a:gd name="T26" fmla="*/ 7 w 62"/>
                  <a:gd name="T27" fmla="*/ 57 h 57"/>
                  <a:gd name="T28" fmla="*/ 11 w 62"/>
                  <a:gd name="T29" fmla="*/ 46 h 57"/>
                  <a:gd name="T30" fmla="*/ 16 w 62"/>
                  <a:gd name="T31" fmla="*/ 39 h 57"/>
                  <a:gd name="T32" fmla="*/ 21 w 62"/>
                  <a:gd name="T33" fmla="*/ 28 h 57"/>
                  <a:gd name="T34" fmla="*/ 26 w 62"/>
                  <a:gd name="T35" fmla="*/ 20 h 57"/>
                  <a:gd name="T36" fmla="*/ 34 w 62"/>
                  <a:gd name="T37" fmla="*/ 13 h 57"/>
                  <a:gd name="T38" fmla="*/ 39 w 62"/>
                  <a:gd name="T39" fmla="*/ 8 h 57"/>
                  <a:gd name="T40" fmla="*/ 44 w 62"/>
                  <a:gd name="T41" fmla="*/ 0 h 57"/>
                  <a:gd name="T42" fmla="*/ 55 w 62"/>
                  <a:gd name="T43" fmla="*/ 2 h 57"/>
                  <a:gd name="T44" fmla="*/ 65 w 62"/>
                  <a:gd name="T45" fmla="*/ 8 h 57"/>
                  <a:gd name="T46" fmla="*/ 78 w 62"/>
                  <a:gd name="T47" fmla="*/ 10 h 57"/>
                  <a:gd name="T48" fmla="*/ 88 w 62"/>
                  <a:gd name="T49" fmla="*/ 15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4" y="9"/>
                    </a:moveTo>
                    <a:lnTo>
                      <a:pt x="56" y="16"/>
                    </a:lnTo>
                    <a:lnTo>
                      <a:pt x="59" y="20"/>
                    </a:lnTo>
                    <a:lnTo>
                      <a:pt x="61" y="25"/>
                    </a:lnTo>
                    <a:lnTo>
                      <a:pt x="62" y="32"/>
                    </a:lnTo>
                    <a:lnTo>
                      <a:pt x="58" y="38"/>
                    </a:lnTo>
                    <a:lnTo>
                      <a:pt x="53" y="44"/>
                    </a:lnTo>
                    <a:lnTo>
                      <a:pt x="48" y="51"/>
                    </a:lnTo>
                    <a:lnTo>
                      <a:pt x="43" y="57"/>
                    </a:lnTo>
                    <a:lnTo>
                      <a:pt x="32" y="52"/>
                    </a:lnTo>
                    <a:lnTo>
                      <a:pt x="21" y="49"/>
                    </a:lnTo>
                    <a:lnTo>
                      <a:pt x="10" y="44"/>
                    </a:lnTo>
                    <a:lnTo>
                      <a:pt x="0" y="41"/>
                    </a:lnTo>
                    <a:lnTo>
                      <a:pt x="4" y="35"/>
                    </a:lnTo>
                    <a:lnTo>
                      <a:pt x="7" y="28"/>
                    </a:lnTo>
                    <a:lnTo>
                      <a:pt x="10" y="24"/>
                    </a:lnTo>
                    <a:lnTo>
                      <a:pt x="13" y="17"/>
                    </a:lnTo>
                    <a:lnTo>
                      <a:pt x="16" y="12"/>
                    </a:lnTo>
                    <a:lnTo>
                      <a:pt x="21" y="8"/>
                    </a:lnTo>
                    <a:lnTo>
                      <a:pt x="24" y="5"/>
                    </a:lnTo>
                    <a:lnTo>
                      <a:pt x="27" y="0"/>
                    </a:lnTo>
                    <a:lnTo>
                      <a:pt x="34" y="1"/>
                    </a:lnTo>
                    <a:lnTo>
                      <a:pt x="40" y="5"/>
                    </a:lnTo>
                    <a:lnTo>
                      <a:pt x="48" y="6"/>
                    </a:lnTo>
                    <a:lnTo>
                      <a:pt x="54" y="9"/>
                    </a:lnTo>
                    <a:close/>
                  </a:path>
                </a:pathLst>
              </a:custGeom>
              <a:solidFill>
                <a:srgbClr val="000000"/>
              </a:solidFill>
              <a:ln w="9525">
                <a:noFill/>
                <a:round/>
                <a:headEnd/>
                <a:tailEnd/>
              </a:ln>
            </p:spPr>
            <p:txBody>
              <a:bodyPr/>
              <a:lstStyle/>
              <a:p>
                <a:endParaRPr lang="en-US" sz="1725"/>
              </a:p>
            </p:txBody>
          </p:sp>
          <p:sp>
            <p:nvSpPr>
              <p:cNvPr id="5503" name="Freeform 811"/>
              <p:cNvSpPr>
                <a:spLocks/>
              </p:cNvSpPr>
              <p:nvPr/>
            </p:nvSpPr>
            <p:spPr bwMode="auto">
              <a:xfrm>
                <a:off x="2069" y="2946"/>
                <a:ext cx="86" cy="77"/>
              </a:xfrm>
              <a:custGeom>
                <a:avLst/>
                <a:gdLst>
                  <a:gd name="T0" fmla="*/ 78 w 53"/>
                  <a:gd name="T1" fmla="*/ 11 h 47"/>
                  <a:gd name="T2" fmla="*/ 80 w 53"/>
                  <a:gd name="T3" fmla="*/ 20 h 47"/>
                  <a:gd name="T4" fmla="*/ 83 w 53"/>
                  <a:gd name="T5" fmla="*/ 28 h 47"/>
                  <a:gd name="T6" fmla="*/ 83 w 53"/>
                  <a:gd name="T7" fmla="*/ 36 h 47"/>
                  <a:gd name="T8" fmla="*/ 86 w 53"/>
                  <a:gd name="T9" fmla="*/ 44 h 47"/>
                  <a:gd name="T10" fmla="*/ 80 w 53"/>
                  <a:gd name="T11" fmla="*/ 51 h 47"/>
                  <a:gd name="T12" fmla="*/ 73 w 53"/>
                  <a:gd name="T13" fmla="*/ 59 h 47"/>
                  <a:gd name="T14" fmla="*/ 65 w 53"/>
                  <a:gd name="T15" fmla="*/ 69 h 47"/>
                  <a:gd name="T16" fmla="*/ 60 w 53"/>
                  <a:gd name="T17" fmla="*/ 77 h 47"/>
                  <a:gd name="T18" fmla="*/ 44 w 53"/>
                  <a:gd name="T19" fmla="*/ 72 h 47"/>
                  <a:gd name="T20" fmla="*/ 31 w 53"/>
                  <a:gd name="T21" fmla="*/ 64 h 47"/>
                  <a:gd name="T22" fmla="*/ 16 w 53"/>
                  <a:gd name="T23" fmla="*/ 59 h 47"/>
                  <a:gd name="T24" fmla="*/ 0 w 53"/>
                  <a:gd name="T25" fmla="*/ 54 h 47"/>
                  <a:gd name="T26" fmla="*/ 5 w 53"/>
                  <a:gd name="T27" fmla="*/ 46 h 47"/>
                  <a:gd name="T28" fmla="*/ 8 w 53"/>
                  <a:gd name="T29" fmla="*/ 38 h 47"/>
                  <a:gd name="T30" fmla="*/ 13 w 53"/>
                  <a:gd name="T31" fmla="*/ 31 h 47"/>
                  <a:gd name="T32" fmla="*/ 18 w 53"/>
                  <a:gd name="T33" fmla="*/ 23 h 47"/>
                  <a:gd name="T34" fmla="*/ 23 w 53"/>
                  <a:gd name="T35" fmla="*/ 18 h 47"/>
                  <a:gd name="T36" fmla="*/ 29 w 53"/>
                  <a:gd name="T37" fmla="*/ 10 h 47"/>
                  <a:gd name="T38" fmla="*/ 31 w 53"/>
                  <a:gd name="T39" fmla="*/ 5 h 47"/>
                  <a:gd name="T40" fmla="*/ 36 w 53"/>
                  <a:gd name="T41" fmla="*/ 0 h 47"/>
                  <a:gd name="T42" fmla="*/ 47 w 53"/>
                  <a:gd name="T43" fmla="*/ 2 h 47"/>
                  <a:gd name="T44" fmla="*/ 57 w 53"/>
                  <a:gd name="T45" fmla="*/ 7 h 47"/>
                  <a:gd name="T46" fmla="*/ 67 w 53"/>
                  <a:gd name="T47" fmla="*/ 10 h 47"/>
                  <a:gd name="T48" fmla="*/ 78 w 53"/>
                  <a:gd name="T49" fmla="*/ 11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47"/>
                  <a:gd name="T77" fmla="*/ 53 w 53"/>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47">
                    <a:moveTo>
                      <a:pt x="48" y="7"/>
                    </a:moveTo>
                    <a:lnTo>
                      <a:pt x="49" y="12"/>
                    </a:lnTo>
                    <a:lnTo>
                      <a:pt x="51" y="17"/>
                    </a:lnTo>
                    <a:lnTo>
                      <a:pt x="51" y="22"/>
                    </a:lnTo>
                    <a:lnTo>
                      <a:pt x="53" y="27"/>
                    </a:lnTo>
                    <a:lnTo>
                      <a:pt x="49" y="31"/>
                    </a:lnTo>
                    <a:lnTo>
                      <a:pt x="45" y="36"/>
                    </a:lnTo>
                    <a:lnTo>
                      <a:pt x="40" y="42"/>
                    </a:lnTo>
                    <a:lnTo>
                      <a:pt x="37" y="47"/>
                    </a:lnTo>
                    <a:lnTo>
                      <a:pt x="27" y="44"/>
                    </a:lnTo>
                    <a:lnTo>
                      <a:pt x="19" y="39"/>
                    </a:lnTo>
                    <a:lnTo>
                      <a:pt x="10" y="36"/>
                    </a:lnTo>
                    <a:lnTo>
                      <a:pt x="0" y="33"/>
                    </a:lnTo>
                    <a:lnTo>
                      <a:pt x="3" y="28"/>
                    </a:lnTo>
                    <a:lnTo>
                      <a:pt x="5" y="23"/>
                    </a:lnTo>
                    <a:lnTo>
                      <a:pt x="8" y="19"/>
                    </a:lnTo>
                    <a:lnTo>
                      <a:pt x="11" y="14"/>
                    </a:lnTo>
                    <a:lnTo>
                      <a:pt x="14" y="11"/>
                    </a:lnTo>
                    <a:lnTo>
                      <a:pt x="18" y="6"/>
                    </a:lnTo>
                    <a:lnTo>
                      <a:pt x="19" y="3"/>
                    </a:lnTo>
                    <a:lnTo>
                      <a:pt x="22" y="0"/>
                    </a:lnTo>
                    <a:lnTo>
                      <a:pt x="29" y="1"/>
                    </a:lnTo>
                    <a:lnTo>
                      <a:pt x="35" y="4"/>
                    </a:lnTo>
                    <a:lnTo>
                      <a:pt x="41" y="6"/>
                    </a:lnTo>
                    <a:lnTo>
                      <a:pt x="48" y="7"/>
                    </a:lnTo>
                    <a:close/>
                  </a:path>
                </a:pathLst>
              </a:custGeom>
              <a:solidFill>
                <a:srgbClr val="AFBCED"/>
              </a:solidFill>
              <a:ln w="9525">
                <a:noFill/>
                <a:round/>
                <a:headEnd/>
                <a:tailEnd/>
              </a:ln>
            </p:spPr>
            <p:txBody>
              <a:bodyPr/>
              <a:lstStyle/>
              <a:p>
                <a:endParaRPr lang="en-US" sz="1725"/>
              </a:p>
            </p:txBody>
          </p:sp>
          <p:sp>
            <p:nvSpPr>
              <p:cNvPr id="5504" name="Freeform 812"/>
              <p:cNvSpPr>
                <a:spLocks/>
              </p:cNvSpPr>
              <p:nvPr/>
            </p:nvSpPr>
            <p:spPr bwMode="auto">
              <a:xfrm>
                <a:off x="2126" y="2958"/>
                <a:ext cx="29" cy="65"/>
              </a:xfrm>
              <a:custGeom>
                <a:avLst/>
                <a:gdLst>
                  <a:gd name="T0" fmla="*/ 0 w 18"/>
                  <a:gd name="T1" fmla="*/ 24 h 40"/>
                  <a:gd name="T2" fmla="*/ 0 w 18"/>
                  <a:gd name="T3" fmla="*/ 34 h 40"/>
                  <a:gd name="T4" fmla="*/ 0 w 18"/>
                  <a:gd name="T5" fmla="*/ 44 h 40"/>
                  <a:gd name="T6" fmla="*/ 0 w 18"/>
                  <a:gd name="T7" fmla="*/ 55 h 40"/>
                  <a:gd name="T8" fmla="*/ 3 w 18"/>
                  <a:gd name="T9" fmla="*/ 65 h 40"/>
                  <a:gd name="T10" fmla="*/ 8 w 18"/>
                  <a:gd name="T11" fmla="*/ 57 h 40"/>
                  <a:gd name="T12" fmla="*/ 16 w 18"/>
                  <a:gd name="T13" fmla="*/ 47 h 40"/>
                  <a:gd name="T14" fmla="*/ 23 w 18"/>
                  <a:gd name="T15" fmla="*/ 39 h 40"/>
                  <a:gd name="T16" fmla="*/ 29 w 18"/>
                  <a:gd name="T17" fmla="*/ 33 h 40"/>
                  <a:gd name="T18" fmla="*/ 26 w 18"/>
                  <a:gd name="T19" fmla="*/ 24 h 40"/>
                  <a:gd name="T20" fmla="*/ 26 w 18"/>
                  <a:gd name="T21" fmla="*/ 16 h 40"/>
                  <a:gd name="T22" fmla="*/ 23 w 18"/>
                  <a:gd name="T23" fmla="*/ 8 h 40"/>
                  <a:gd name="T24" fmla="*/ 21 w 18"/>
                  <a:gd name="T25" fmla="*/ 0 h 40"/>
                  <a:gd name="T26" fmla="*/ 16 w 18"/>
                  <a:gd name="T27" fmla="*/ 7 h 40"/>
                  <a:gd name="T28" fmla="*/ 10 w 18"/>
                  <a:gd name="T29" fmla="*/ 11 h 40"/>
                  <a:gd name="T30" fmla="*/ 5 w 18"/>
                  <a:gd name="T31" fmla="*/ 19 h 40"/>
                  <a:gd name="T32" fmla="*/ 0 w 18"/>
                  <a:gd name="T33" fmla="*/ 24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40"/>
                  <a:gd name="T53" fmla="*/ 18 w 18"/>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40">
                    <a:moveTo>
                      <a:pt x="0" y="15"/>
                    </a:moveTo>
                    <a:lnTo>
                      <a:pt x="0" y="21"/>
                    </a:lnTo>
                    <a:lnTo>
                      <a:pt x="0" y="27"/>
                    </a:lnTo>
                    <a:lnTo>
                      <a:pt x="0" y="34"/>
                    </a:lnTo>
                    <a:lnTo>
                      <a:pt x="2" y="40"/>
                    </a:lnTo>
                    <a:lnTo>
                      <a:pt x="5" y="35"/>
                    </a:lnTo>
                    <a:lnTo>
                      <a:pt x="10" y="29"/>
                    </a:lnTo>
                    <a:lnTo>
                      <a:pt x="14" y="24"/>
                    </a:lnTo>
                    <a:lnTo>
                      <a:pt x="18" y="20"/>
                    </a:lnTo>
                    <a:lnTo>
                      <a:pt x="16" y="15"/>
                    </a:lnTo>
                    <a:lnTo>
                      <a:pt x="16" y="10"/>
                    </a:lnTo>
                    <a:lnTo>
                      <a:pt x="14" y="5"/>
                    </a:lnTo>
                    <a:lnTo>
                      <a:pt x="13" y="0"/>
                    </a:lnTo>
                    <a:lnTo>
                      <a:pt x="10" y="4"/>
                    </a:lnTo>
                    <a:lnTo>
                      <a:pt x="6" y="7"/>
                    </a:lnTo>
                    <a:lnTo>
                      <a:pt x="3" y="12"/>
                    </a:lnTo>
                    <a:lnTo>
                      <a:pt x="0" y="15"/>
                    </a:lnTo>
                    <a:close/>
                  </a:path>
                </a:pathLst>
              </a:custGeom>
              <a:solidFill>
                <a:srgbClr val="7AAAEA"/>
              </a:solidFill>
              <a:ln w="9525">
                <a:noFill/>
                <a:round/>
                <a:headEnd/>
                <a:tailEnd/>
              </a:ln>
            </p:spPr>
            <p:txBody>
              <a:bodyPr/>
              <a:lstStyle/>
              <a:p>
                <a:endParaRPr lang="en-US" sz="1725"/>
              </a:p>
            </p:txBody>
          </p:sp>
          <p:sp>
            <p:nvSpPr>
              <p:cNvPr id="5505" name="Freeform 813"/>
              <p:cNvSpPr>
                <a:spLocks/>
              </p:cNvSpPr>
              <p:nvPr/>
            </p:nvSpPr>
            <p:spPr bwMode="auto">
              <a:xfrm>
                <a:off x="2087" y="2946"/>
                <a:ext cx="60" cy="38"/>
              </a:xfrm>
              <a:custGeom>
                <a:avLst/>
                <a:gdLst>
                  <a:gd name="T0" fmla="*/ 60 w 37"/>
                  <a:gd name="T1" fmla="*/ 12 h 23"/>
                  <a:gd name="T2" fmla="*/ 55 w 37"/>
                  <a:gd name="T3" fmla="*/ 20 h 23"/>
                  <a:gd name="T4" fmla="*/ 49 w 37"/>
                  <a:gd name="T5" fmla="*/ 25 h 23"/>
                  <a:gd name="T6" fmla="*/ 44 w 37"/>
                  <a:gd name="T7" fmla="*/ 33 h 23"/>
                  <a:gd name="T8" fmla="*/ 39 w 37"/>
                  <a:gd name="T9" fmla="*/ 38 h 23"/>
                  <a:gd name="T10" fmla="*/ 29 w 37"/>
                  <a:gd name="T11" fmla="*/ 33 h 23"/>
                  <a:gd name="T12" fmla="*/ 18 w 37"/>
                  <a:gd name="T13" fmla="*/ 31 h 23"/>
                  <a:gd name="T14" fmla="*/ 11 w 37"/>
                  <a:gd name="T15" fmla="*/ 25 h 23"/>
                  <a:gd name="T16" fmla="*/ 0 w 37"/>
                  <a:gd name="T17" fmla="*/ 23 h 23"/>
                  <a:gd name="T18" fmla="*/ 5 w 37"/>
                  <a:gd name="T19" fmla="*/ 18 h 23"/>
                  <a:gd name="T20" fmla="*/ 11 w 37"/>
                  <a:gd name="T21" fmla="*/ 10 h 23"/>
                  <a:gd name="T22" fmla="*/ 13 w 37"/>
                  <a:gd name="T23" fmla="*/ 5 h 23"/>
                  <a:gd name="T24" fmla="*/ 18 w 37"/>
                  <a:gd name="T25" fmla="*/ 0 h 23"/>
                  <a:gd name="T26" fmla="*/ 29 w 37"/>
                  <a:gd name="T27" fmla="*/ 2 h 23"/>
                  <a:gd name="T28" fmla="*/ 39 w 37"/>
                  <a:gd name="T29" fmla="*/ 7 h 23"/>
                  <a:gd name="T30" fmla="*/ 49 w 37"/>
                  <a:gd name="T31" fmla="*/ 10 h 23"/>
                  <a:gd name="T32" fmla="*/ 60 w 37"/>
                  <a:gd name="T33" fmla="*/ 12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3"/>
                  <a:gd name="T53" fmla="*/ 37 w 3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3">
                    <a:moveTo>
                      <a:pt x="37" y="7"/>
                    </a:moveTo>
                    <a:lnTo>
                      <a:pt x="34" y="12"/>
                    </a:lnTo>
                    <a:lnTo>
                      <a:pt x="30" y="15"/>
                    </a:lnTo>
                    <a:lnTo>
                      <a:pt x="27" y="20"/>
                    </a:lnTo>
                    <a:lnTo>
                      <a:pt x="24" y="23"/>
                    </a:lnTo>
                    <a:lnTo>
                      <a:pt x="18" y="20"/>
                    </a:lnTo>
                    <a:lnTo>
                      <a:pt x="11" y="19"/>
                    </a:lnTo>
                    <a:lnTo>
                      <a:pt x="7" y="15"/>
                    </a:lnTo>
                    <a:lnTo>
                      <a:pt x="0" y="14"/>
                    </a:lnTo>
                    <a:lnTo>
                      <a:pt x="3" y="11"/>
                    </a:lnTo>
                    <a:lnTo>
                      <a:pt x="7" y="6"/>
                    </a:lnTo>
                    <a:lnTo>
                      <a:pt x="8" y="3"/>
                    </a:lnTo>
                    <a:lnTo>
                      <a:pt x="11" y="0"/>
                    </a:lnTo>
                    <a:lnTo>
                      <a:pt x="18" y="1"/>
                    </a:lnTo>
                    <a:lnTo>
                      <a:pt x="24" y="4"/>
                    </a:lnTo>
                    <a:lnTo>
                      <a:pt x="30" y="6"/>
                    </a:lnTo>
                    <a:lnTo>
                      <a:pt x="37" y="7"/>
                    </a:lnTo>
                    <a:close/>
                  </a:path>
                </a:pathLst>
              </a:custGeom>
              <a:solidFill>
                <a:srgbClr val="D1D8F4"/>
              </a:solidFill>
              <a:ln w="9525">
                <a:noFill/>
                <a:round/>
                <a:headEnd/>
                <a:tailEnd/>
              </a:ln>
            </p:spPr>
            <p:txBody>
              <a:bodyPr/>
              <a:lstStyle/>
              <a:p>
                <a:endParaRPr lang="en-US" sz="1725"/>
              </a:p>
            </p:txBody>
          </p:sp>
          <p:sp>
            <p:nvSpPr>
              <p:cNvPr id="5506" name="Freeform 814"/>
              <p:cNvSpPr>
                <a:spLocks/>
              </p:cNvSpPr>
              <p:nvPr/>
            </p:nvSpPr>
            <p:spPr bwMode="auto">
              <a:xfrm>
                <a:off x="2365" y="3040"/>
                <a:ext cx="101" cy="93"/>
              </a:xfrm>
              <a:custGeom>
                <a:avLst/>
                <a:gdLst>
                  <a:gd name="T0" fmla="*/ 91 w 62"/>
                  <a:gd name="T1" fmla="*/ 18 h 57"/>
                  <a:gd name="T2" fmla="*/ 94 w 62"/>
                  <a:gd name="T3" fmla="*/ 26 h 57"/>
                  <a:gd name="T4" fmla="*/ 96 w 62"/>
                  <a:gd name="T5" fmla="*/ 33 h 57"/>
                  <a:gd name="T6" fmla="*/ 99 w 62"/>
                  <a:gd name="T7" fmla="*/ 44 h 57"/>
                  <a:gd name="T8" fmla="*/ 101 w 62"/>
                  <a:gd name="T9" fmla="*/ 51 h 57"/>
                  <a:gd name="T10" fmla="*/ 94 w 62"/>
                  <a:gd name="T11" fmla="*/ 62 h 57"/>
                  <a:gd name="T12" fmla="*/ 86 w 62"/>
                  <a:gd name="T13" fmla="*/ 72 h 57"/>
                  <a:gd name="T14" fmla="*/ 78 w 62"/>
                  <a:gd name="T15" fmla="*/ 83 h 57"/>
                  <a:gd name="T16" fmla="*/ 70 w 62"/>
                  <a:gd name="T17" fmla="*/ 93 h 57"/>
                  <a:gd name="T18" fmla="*/ 52 w 62"/>
                  <a:gd name="T19" fmla="*/ 88 h 57"/>
                  <a:gd name="T20" fmla="*/ 37 w 62"/>
                  <a:gd name="T21" fmla="*/ 80 h 57"/>
                  <a:gd name="T22" fmla="*/ 18 w 62"/>
                  <a:gd name="T23" fmla="*/ 72 h 57"/>
                  <a:gd name="T24" fmla="*/ 0 w 62"/>
                  <a:gd name="T25" fmla="*/ 67 h 57"/>
                  <a:gd name="T26" fmla="*/ 7 w 62"/>
                  <a:gd name="T27" fmla="*/ 57 h 57"/>
                  <a:gd name="T28" fmla="*/ 11 w 62"/>
                  <a:gd name="T29" fmla="*/ 46 h 57"/>
                  <a:gd name="T30" fmla="*/ 16 w 62"/>
                  <a:gd name="T31" fmla="*/ 39 h 57"/>
                  <a:gd name="T32" fmla="*/ 21 w 62"/>
                  <a:gd name="T33" fmla="*/ 28 h 57"/>
                  <a:gd name="T34" fmla="*/ 26 w 62"/>
                  <a:gd name="T35" fmla="*/ 23 h 57"/>
                  <a:gd name="T36" fmla="*/ 31 w 62"/>
                  <a:gd name="T37" fmla="*/ 15 h 57"/>
                  <a:gd name="T38" fmla="*/ 37 w 62"/>
                  <a:gd name="T39" fmla="*/ 7 h 57"/>
                  <a:gd name="T40" fmla="*/ 42 w 62"/>
                  <a:gd name="T41" fmla="*/ 0 h 57"/>
                  <a:gd name="T42" fmla="*/ 55 w 62"/>
                  <a:gd name="T43" fmla="*/ 5 h 57"/>
                  <a:gd name="T44" fmla="*/ 68 w 62"/>
                  <a:gd name="T45" fmla="*/ 7 h 57"/>
                  <a:gd name="T46" fmla="*/ 78 w 62"/>
                  <a:gd name="T47" fmla="*/ 13 h 57"/>
                  <a:gd name="T48" fmla="*/ 91 w 62"/>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6" y="11"/>
                    </a:moveTo>
                    <a:lnTo>
                      <a:pt x="58" y="16"/>
                    </a:lnTo>
                    <a:lnTo>
                      <a:pt x="59" y="20"/>
                    </a:lnTo>
                    <a:lnTo>
                      <a:pt x="61" y="27"/>
                    </a:lnTo>
                    <a:lnTo>
                      <a:pt x="62" y="31"/>
                    </a:lnTo>
                    <a:lnTo>
                      <a:pt x="58" y="38"/>
                    </a:lnTo>
                    <a:lnTo>
                      <a:pt x="53" y="44"/>
                    </a:lnTo>
                    <a:lnTo>
                      <a:pt x="48" y="51"/>
                    </a:lnTo>
                    <a:lnTo>
                      <a:pt x="43" y="57"/>
                    </a:lnTo>
                    <a:lnTo>
                      <a:pt x="32" y="54"/>
                    </a:lnTo>
                    <a:lnTo>
                      <a:pt x="23" y="49"/>
                    </a:lnTo>
                    <a:lnTo>
                      <a:pt x="11" y="44"/>
                    </a:lnTo>
                    <a:lnTo>
                      <a:pt x="0" y="41"/>
                    </a:lnTo>
                    <a:lnTo>
                      <a:pt x="4" y="35"/>
                    </a:lnTo>
                    <a:lnTo>
                      <a:pt x="7" y="28"/>
                    </a:lnTo>
                    <a:lnTo>
                      <a:pt x="10" y="24"/>
                    </a:lnTo>
                    <a:lnTo>
                      <a:pt x="13" y="17"/>
                    </a:lnTo>
                    <a:lnTo>
                      <a:pt x="16" y="14"/>
                    </a:lnTo>
                    <a:lnTo>
                      <a:pt x="19" y="9"/>
                    </a:lnTo>
                    <a:lnTo>
                      <a:pt x="23" y="4"/>
                    </a:lnTo>
                    <a:lnTo>
                      <a:pt x="26" y="0"/>
                    </a:lnTo>
                    <a:lnTo>
                      <a:pt x="34" y="3"/>
                    </a:lnTo>
                    <a:lnTo>
                      <a:pt x="42" y="4"/>
                    </a:lnTo>
                    <a:lnTo>
                      <a:pt x="48" y="8"/>
                    </a:lnTo>
                    <a:lnTo>
                      <a:pt x="56" y="11"/>
                    </a:lnTo>
                    <a:close/>
                  </a:path>
                </a:pathLst>
              </a:custGeom>
              <a:solidFill>
                <a:srgbClr val="000000"/>
              </a:solidFill>
              <a:ln w="9525">
                <a:noFill/>
                <a:round/>
                <a:headEnd/>
                <a:tailEnd/>
              </a:ln>
            </p:spPr>
            <p:txBody>
              <a:bodyPr/>
              <a:lstStyle/>
              <a:p>
                <a:endParaRPr lang="en-US" sz="1725"/>
              </a:p>
            </p:txBody>
          </p:sp>
          <p:sp>
            <p:nvSpPr>
              <p:cNvPr id="5507" name="Freeform 815"/>
              <p:cNvSpPr>
                <a:spLocks/>
              </p:cNvSpPr>
              <p:nvPr/>
            </p:nvSpPr>
            <p:spPr bwMode="auto">
              <a:xfrm>
                <a:off x="2373" y="3046"/>
                <a:ext cx="88" cy="79"/>
              </a:xfrm>
              <a:custGeom>
                <a:avLst/>
                <a:gdLst>
                  <a:gd name="T0" fmla="*/ 78 w 54"/>
                  <a:gd name="T1" fmla="*/ 16 h 48"/>
                  <a:gd name="T2" fmla="*/ 80 w 54"/>
                  <a:gd name="T3" fmla="*/ 25 h 48"/>
                  <a:gd name="T4" fmla="*/ 83 w 54"/>
                  <a:gd name="T5" fmla="*/ 30 h 48"/>
                  <a:gd name="T6" fmla="*/ 86 w 54"/>
                  <a:gd name="T7" fmla="*/ 38 h 48"/>
                  <a:gd name="T8" fmla="*/ 88 w 54"/>
                  <a:gd name="T9" fmla="*/ 44 h 48"/>
                  <a:gd name="T10" fmla="*/ 80 w 54"/>
                  <a:gd name="T11" fmla="*/ 53 h 48"/>
                  <a:gd name="T12" fmla="*/ 75 w 54"/>
                  <a:gd name="T13" fmla="*/ 61 h 48"/>
                  <a:gd name="T14" fmla="*/ 67 w 54"/>
                  <a:gd name="T15" fmla="*/ 71 h 48"/>
                  <a:gd name="T16" fmla="*/ 60 w 54"/>
                  <a:gd name="T17" fmla="*/ 79 h 48"/>
                  <a:gd name="T18" fmla="*/ 47 w 54"/>
                  <a:gd name="T19" fmla="*/ 74 h 48"/>
                  <a:gd name="T20" fmla="*/ 31 w 54"/>
                  <a:gd name="T21" fmla="*/ 69 h 48"/>
                  <a:gd name="T22" fmla="*/ 16 w 54"/>
                  <a:gd name="T23" fmla="*/ 64 h 48"/>
                  <a:gd name="T24" fmla="*/ 0 w 54"/>
                  <a:gd name="T25" fmla="*/ 58 h 48"/>
                  <a:gd name="T26" fmla="*/ 5 w 54"/>
                  <a:gd name="T27" fmla="*/ 51 h 48"/>
                  <a:gd name="T28" fmla="*/ 10 w 54"/>
                  <a:gd name="T29" fmla="*/ 43 h 48"/>
                  <a:gd name="T30" fmla="*/ 13 w 54"/>
                  <a:gd name="T31" fmla="*/ 35 h 48"/>
                  <a:gd name="T32" fmla="*/ 18 w 54"/>
                  <a:gd name="T33" fmla="*/ 26 h 48"/>
                  <a:gd name="T34" fmla="*/ 23 w 54"/>
                  <a:gd name="T35" fmla="*/ 20 h 48"/>
                  <a:gd name="T36" fmla="*/ 29 w 54"/>
                  <a:gd name="T37" fmla="*/ 13 h 48"/>
                  <a:gd name="T38" fmla="*/ 31 w 54"/>
                  <a:gd name="T39" fmla="*/ 7 h 48"/>
                  <a:gd name="T40" fmla="*/ 36 w 54"/>
                  <a:gd name="T41" fmla="*/ 0 h 48"/>
                  <a:gd name="T42" fmla="*/ 47 w 54"/>
                  <a:gd name="T43" fmla="*/ 3 h 48"/>
                  <a:gd name="T44" fmla="*/ 57 w 54"/>
                  <a:gd name="T45" fmla="*/ 8 h 48"/>
                  <a:gd name="T46" fmla="*/ 67 w 54"/>
                  <a:gd name="T47" fmla="*/ 12 h 48"/>
                  <a:gd name="T48" fmla="*/ 78 w 54"/>
                  <a:gd name="T49" fmla="*/ 16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48"/>
                  <a:gd name="T77" fmla="*/ 54 w 54"/>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48">
                    <a:moveTo>
                      <a:pt x="48" y="10"/>
                    </a:moveTo>
                    <a:lnTo>
                      <a:pt x="49" y="15"/>
                    </a:lnTo>
                    <a:lnTo>
                      <a:pt x="51" y="18"/>
                    </a:lnTo>
                    <a:lnTo>
                      <a:pt x="53" y="23"/>
                    </a:lnTo>
                    <a:lnTo>
                      <a:pt x="54" y="27"/>
                    </a:lnTo>
                    <a:lnTo>
                      <a:pt x="49" y="32"/>
                    </a:lnTo>
                    <a:lnTo>
                      <a:pt x="46" y="37"/>
                    </a:lnTo>
                    <a:lnTo>
                      <a:pt x="41" y="43"/>
                    </a:lnTo>
                    <a:lnTo>
                      <a:pt x="37" y="48"/>
                    </a:lnTo>
                    <a:lnTo>
                      <a:pt x="29" y="45"/>
                    </a:lnTo>
                    <a:lnTo>
                      <a:pt x="19" y="42"/>
                    </a:lnTo>
                    <a:lnTo>
                      <a:pt x="10" y="39"/>
                    </a:lnTo>
                    <a:lnTo>
                      <a:pt x="0" y="35"/>
                    </a:lnTo>
                    <a:lnTo>
                      <a:pt x="3" y="31"/>
                    </a:lnTo>
                    <a:lnTo>
                      <a:pt x="6" y="26"/>
                    </a:lnTo>
                    <a:lnTo>
                      <a:pt x="8" y="21"/>
                    </a:lnTo>
                    <a:lnTo>
                      <a:pt x="11" y="16"/>
                    </a:lnTo>
                    <a:lnTo>
                      <a:pt x="14" y="12"/>
                    </a:lnTo>
                    <a:lnTo>
                      <a:pt x="18" y="8"/>
                    </a:lnTo>
                    <a:lnTo>
                      <a:pt x="19" y="4"/>
                    </a:lnTo>
                    <a:lnTo>
                      <a:pt x="22" y="0"/>
                    </a:lnTo>
                    <a:lnTo>
                      <a:pt x="29" y="2"/>
                    </a:lnTo>
                    <a:lnTo>
                      <a:pt x="35" y="5"/>
                    </a:lnTo>
                    <a:lnTo>
                      <a:pt x="41" y="7"/>
                    </a:lnTo>
                    <a:lnTo>
                      <a:pt x="48" y="10"/>
                    </a:lnTo>
                    <a:close/>
                  </a:path>
                </a:pathLst>
              </a:custGeom>
              <a:solidFill>
                <a:srgbClr val="AFBCED"/>
              </a:solidFill>
              <a:ln w="9525">
                <a:noFill/>
                <a:round/>
                <a:headEnd/>
                <a:tailEnd/>
              </a:ln>
            </p:spPr>
            <p:txBody>
              <a:bodyPr/>
              <a:lstStyle/>
              <a:p>
                <a:endParaRPr lang="en-US" sz="1725"/>
              </a:p>
            </p:txBody>
          </p:sp>
          <p:sp>
            <p:nvSpPr>
              <p:cNvPr id="5508" name="Freeform 816"/>
              <p:cNvSpPr>
                <a:spLocks/>
              </p:cNvSpPr>
              <p:nvPr/>
            </p:nvSpPr>
            <p:spPr bwMode="auto">
              <a:xfrm>
                <a:off x="2430" y="3063"/>
                <a:ext cx="31" cy="62"/>
              </a:xfrm>
              <a:custGeom>
                <a:avLst/>
                <a:gdLst>
                  <a:gd name="T0" fmla="*/ 0 w 19"/>
                  <a:gd name="T1" fmla="*/ 23 h 38"/>
                  <a:gd name="T2" fmla="*/ 3 w 19"/>
                  <a:gd name="T3" fmla="*/ 34 h 38"/>
                  <a:gd name="T4" fmla="*/ 3 w 19"/>
                  <a:gd name="T5" fmla="*/ 41 h 38"/>
                  <a:gd name="T6" fmla="*/ 3 w 19"/>
                  <a:gd name="T7" fmla="*/ 52 h 38"/>
                  <a:gd name="T8" fmla="*/ 3 w 19"/>
                  <a:gd name="T9" fmla="*/ 62 h 38"/>
                  <a:gd name="T10" fmla="*/ 10 w 19"/>
                  <a:gd name="T11" fmla="*/ 54 h 38"/>
                  <a:gd name="T12" fmla="*/ 18 w 19"/>
                  <a:gd name="T13" fmla="*/ 44 h 38"/>
                  <a:gd name="T14" fmla="*/ 23 w 19"/>
                  <a:gd name="T15" fmla="*/ 36 h 38"/>
                  <a:gd name="T16" fmla="*/ 31 w 19"/>
                  <a:gd name="T17" fmla="*/ 28 h 38"/>
                  <a:gd name="T18" fmla="*/ 29 w 19"/>
                  <a:gd name="T19" fmla="*/ 21 h 38"/>
                  <a:gd name="T20" fmla="*/ 26 w 19"/>
                  <a:gd name="T21" fmla="*/ 13 h 38"/>
                  <a:gd name="T22" fmla="*/ 23 w 19"/>
                  <a:gd name="T23" fmla="*/ 8 h 38"/>
                  <a:gd name="T24" fmla="*/ 21 w 19"/>
                  <a:gd name="T25" fmla="*/ 0 h 38"/>
                  <a:gd name="T26" fmla="*/ 16 w 19"/>
                  <a:gd name="T27" fmla="*/ 5 h 38"/>
                  <a:gd name="T28" fmla="*/ 10 w 19"/>
                  <a:gd name="T29" fmla="*/ 10 h 38"/>
                  <a:gd name="T30" fmla="*/ 5 w 19"/>
                  <a:gd name="T31" fmla="*/ 18 h 38"/>
                  <a:gd name="T32" fmla="*/ 0 w 19"/>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8"/>
                  <a:gd name="T53" fmla="*/ 19 w 19"/>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8">
                    <a:moveTo>
                      <a:pt x="0" y="14"/>
                    </a:moveTo>
                    <a:lnTo>
                      <a:pt x="2" y="21"/>
                    </a:lnTo>
                    <a:lnTo>
                      <a:pt x="2" y="25"/>
                    </a:lnTo>
                    <a:lnTo>
                      <a:pt x="2" y="32"/>
                    </a:lnTo>
                    <a:lnTo>
                      <a:pt x="2" y="38"/>
                    </a:lnTo>
                    <a:lnTo>
                      <a:pt x="6" y="33"/>
                    </a:lnTo>
                    <a:lnTo>
                      <a:pt x="11" y="27"/>
                    </a:lnTo>
                    <a:lnTo>
                      <a:pt x="14" y="22"/>
                    </a:lnTo>
                    <a:lnTo>
                      <a:pt x="19" y="17"/>
                    </a:lnTo>
                    <a:lnTo>
                      <a:pt x="18" y="13"/>
                    </a:lnTo>
                    <a:lnTo>
                      <a:pt x="16" y="8"/>
                    </a:lnTo>
                    <a:lnTo>
                      <a:pt x="14" y="5"/>
                    </a:lnTo>
                    <a:lnTo>
                      <a:pt x="13" y="0"/>
                    </a:lnTo>
                    <a:lnTo>
                      <a:pt x="10"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509" name="Freeform 817"/>
              <p:cNvSpPr>
                <a:spLocks/>
              </p:cNvSpPr>
              <p:nvPr/>
            </p:nvSpPr>
            <p:spPr bwMode="auto">
              <a:xfrm>
                <a:off x="2391" y="3046"/>
                <a:ext cx="60" cy="39"/>
              </a:xfrm>
              <a:custGeom>
                <a:avLst/>
                <a:gdLst>
                  <a:gd name="T0" fmla="*/ 60 w 37"/>
                  <a:gd name="T1" fmla="*/ 16 h 24"/>
                  <a:gd name="T2" fmla="*/ 55 w 37"/>
                  <a:gd name="T3" fmla="*/ 21 h 24"/>
                  <a:gd name="T4" fmla="*/ 49 w 37"/>
                  <a:gd name="T5" fmla="*/ 26 h 24"/>
                  <a:gd name="T6" fmla="*/ 44 w 37"/>
                  <a:gd name="T7" fmla="*/ 34 h 24"/>
                  <a:gd name="T8" fmla="*/ 39 w 37"/>
                  <a:gd name="T9" fmla="*/ 39 h 24"/>
                  <a:gd name="T10" fmla="*/ 29 w 37"/>
                  <a:gd name="T11" fmla="*/ 37 h 24"/>
                  <a:gd name="T12" fmla="*/ 21 w 37"/>
                  <a:gd name="T13" fmla="*/ 33 h 24"/>
                  <a:gd name="T14" fmla="*/ 11 w 37"/>
                  <a:gd name="T15" fmla="*/ 29 h 24"/>
                  <a:gd name="T16" fmla="*/ 0 w 37"/>
                  <a:gd name="T17" fmla="*/ 26 h 24"/>
                  <a:gd name="T18" fmla="*/ 5 w 37"/>
                  <a:gd name="T19" fmla="*/ 20 h 24"/>
                  <a:gd name="T20" fmla="*/ 11 w 37"/>
                  <a:gd name="T21" fmla="*/ 13 h 24"/>
                  <a:gd name="T22" fmla="*/ 16 w 37"/>
                  <a:gd name="T23" fmla="*/ 7 h 24"/>
                  <a:gd name="T24" fmla="*/ 21 w 37"/>
                  <a:gd name="T25" fmla="*/ 0 h 24"/>
                  <a:gd name="T26" fmla="*/ 31 w 37"/>
                  <a:gd name="T27" fmla="*/ 3 h 24"/>
                  <a:gd name="T28" fmla="*/ 39 w 37"/>
                  <a:gd name="T29" fmla="*/ 8 h 24"/>
                  <a:gd name="T30" fmla="*/ 49 w 37"/>
                  <a:gd name="T31" fmla="*/ 11 h 24"/>
                  <a:gd name="T32" fmla="*/ 60 w 37"/>
                  <a:gd name="T33" fmla="*/ 1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4"/>
                  <a:gd name="T53" fmla="*/ 37 w 3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4">
                    <a:moveTo>
                      <a:pt x="37" y="10"/>
                    </a:moveTo>
                    <a:lnTo>
                      <a:pt x="34" y="13"/>
                    </a:lnTo>
                    <a:lnTo>
                      <a:pt x="30" y="16"/>
                    </a:lnTo>
                    <a:lnTo>
                      <a:pt x="27" y="21"/>
                    </a:lnTo>
                    <a:lnTo>
                      <a:pt x="24" y="24"/>
                    </a:lnTo>
                    <a:lnTo>
                      <a:pt x="18" y="23"/>
                    </a:lnTo>
                    <a:lnTo>
                      <a:pt x="13" y="20"/>
                    </a:lnTo>
                    <a:lnTo>
                      <a:pt x="7" y="18"/>
                    </a:lnTo>
                    <a:lnTo>
                      <a:pt x="0" y="16"/>
                    </a:lnTo>
                    <a:lnTo>
                      <a:pt x="3" y="12"/>
                    </a:lnTo>
                    <a:lnTo>
                      <a:pt x="7" y="8"/>
                    </a:lnTo>
                    <a:lnTo>
                      <a:pt x="10" y="4"/>
                    </a:lnTo>
                    <a:lnTo>
                      <a:pt x="13" y="0"/>
                    </a:lnTo>
                    <a:lnTo>
                      <a:pt x="19" y="2"/>
                    </a:lnTo>
                    <a:lnTo>
                      <a:pt x="24" y="5"/>
                    </a:lnTo>
                    <a:lnTo>
                      <a:pt x="30" y="7"/>
                    </a:lnTo>
                    <a:lnTo>
                      <a:pt x="37" y="10"/>
                    </a:lnTo>
                    <a:close/>
                  </a:path>
                </a:pathLst>
              </a:custGeom>
              <a:solidFill>
                <a:srgbClr val="D1D8F4"/>
              </a:solidFill>
              <a:ln w="9525">
                <a:noFill/>
                <a:round/>
                <a:headEnd/>
                <a:tailEnd/>
              </a:ln>
            </p:spPr>
            <p:txBody>
              <a:bodyPr/>
              <a:lstStyle/>
              <a:p>
                <a:endParaRPr lang="en-US" sz="1725"/>
              </a:p>
            </p:txBody>
          </p:sp>
          <p:sp>
            <p:nvSpPr>
              <p:cNvPr id="5510" name="Freeform 818"/>
              <p:cNvSpPr>
                <a:spLocks/>
              </p:cNvSpPr>
              <p:nvPr/>
            </p:nvSpPr>
            <p:spPr bwMode="auto">
              <a:xfrm>
                <a:off x="2126" y="2961"/>
                <a:ext cx="100" cy="93"/>
              </a:xfrm>
              <a:custGeom>
                <a:avLst/>
                <a:gdLst>
                  <a:gd name="T0" fmla="*/ 89 w 61"/>
                  <a:gd name="T1" fmla="*/ 18 h 57"/>
                  <a:gd name="T2" fmla="*/ 92 w 61"/>
                  <a:gd name="T3" fmla="*/ 26 h 57"/>
                  <a:gd name="T4" fmla="*/ 93 w 61"/>
                  <a:gd name="T5" fmla="*/ 34 h 57"/>
                  <a:gd name="T6" fmla="*/ 97 w 61"/>
                  <a:gd name="T7" fmla="*/ 41 h 57"/>
                  <a:gd name="T8" fmla="*/ 100 w 61"/>
                  <a:gd name="T9" fmla="*/ 52 h 57"/>
                  <a:gd name="T10" fmla="*/ 92 w 61"/>
                  <a:gd name="T11" fmla="*/ 62 h 57"/>
                  <a:gd name="T12" fmla="*/ 84 w 61"/>
                  <a:gd name="T13" fmla="*/ 73 h 57"/>
                  <a:gd name="T14" fmla="*/ 75 w 61"/>
                  <a:gd name="T15" fmla="*/ 83 h 57"/>
                  <a:gd name="T16" fmla="*/ 67 w 61"/>
                  <a:gd name="T17" fmla="*/ 93 h 57"/>
                  <a:gd name="T18" fmla="*/ 49 w 61"/>
                  <a:gd name="T19" fmla="*/ 88 h 57"/>
                  <a:gd name="T20" fmla="*/ 34 w 61"/>
                  <a:gd name="T21" fmla="*/ 80 h 57"/>
                  <a:gd name="T22" fmla="*/ 16 w 61"/>
                  <a:gd name="T23" fmla="*/ 73 h 57"/>
                  <a:gd name="T24" fmla="*/ 0 w 61"/>
                  <a:gd name="T25" fmla="*/ 67 h 57"/>
                  <a:gd name="T26" fmla="*/ 5 w 61"/>
                  <a:gd name="T27" fmla="*/ 57 h 57"/>
                  <a:gd name="T28" fmla="*/ 10 w 61"/>
                  <a:gd name="T29" fmla="*/ 47 h 57"/>
                  <a:gd name="T30" fmla="*/ 16 w 61"/>
                  <a:gd name="T31" fmla="*/ 39 h 57"/>
                  <a:gd name="T32" fmla="*/ 21 w 61"/>
                  <a:gd name="T33" fmla="*/ 29 h 57"/>
                  <a:gd name="T34" fmla="*/ 26 w 61"/>
                  <a:gd name="T35" fmla="*/ 21 h 57"/>
                  <a:gd name="T36" fmla="*/ 31 w 61"/>
                  <a:gd name="T37" fmla="*/ 13 h 57"/>
                  <a:gd name="T38" fmla="*/ 36 w 61"/>
                  <a:gd name="T39" fmla="*/ 8 h 57"/>
                  <a:gd name="T40" fmla="*/ 43 w 61"/>
                  <a:gd name="T41" fmla="*/ 0 h 57"/>
                  <a:gd name="T42" fmla="*/ 54 w 61"/>
                  <a:gd name="T43" fmla="*/ 5 h 57"/>
                  <a:gd name="T44" fmla="*/ 66 w 61"/>
                  <a:gd name="T45" fmla="*/ 8 h 57"/>
                  <a:gd name="T46" fmla="*/ 79 w 61"/>
                  <a:gd name="T47" fmla="*/ 13 h 57"/>
                  <a:gd name="T48" fmla="*/ 89 w 61"/>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57"/>
                  <a:gd name="T77" fmla="*/ 61 w 61"/>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57">
                    <a:moveTo>
                      <a:pt x="54" y="11"/>
                    </a:moveTo>
                    <a:lnTo>
                      <a:pt x="56" y="16"/>
                    </a:lnTo>
                    <a:lnTo>
                      <a:pt x="57" y="21"/>
                    </a:lnTo>
                    <a:lnTo>
                      <a:pt x="59" y="25"/>
                    </a:lnTo>
                    <a:lnTo>
                      <a:pt x="61" y="32"/>
                    </a:lnTo>
                    <a:lnTo>
                      <a:pt x="56" y="38"/>
                    </a:lnTo>
                    <a:lnTo>
                      <a:pt x="51" y="45"/>
                    </a:lnTo>
                    <a:lnTo>
                      <a:pt x="46" y="51"/>
                    </a:lnTo>
                    <a:lnTo>
                      <a:pt x="41" y="57"/>
                    </a:lnTo>
                    <a:lnTo>
                      <a:pt x="30" y="54"/>
                    </a:lnTo>
                    <a:lnTo>
                      <a:pt x="21" y="49"/>
                    </a:lnTo>
                    <a:lnTo>
                      <a:pt x="10" y="45"/>
                    </a:lnTo>
                    <a:lnTo>
                      <a:pt x="0" y="41"/>
                    </a:lnTo>
                    <a:lnTo>
                      <a:pt x="3" y="35"/>
                    </a:lnTo>
                    <a:lnTo>
                      <a:pt x="6" y="29"/>
                    </a:lnTo>
                    <a:lnTo>
                      <a:pt x="10" y="24"/>
                    </a:lnTo>
                    <a:lnTo>
                      <a:pt x="13" y="18"/>
                    </a:lnTo>
                    <a:lnTo>
                      <a:pt x="16" y="13"/>
                    </a:lnTo>
                    <a:lnTo>
                      <a:pt x="19" y="8"/>
                    </a:lnTo>
                    <a:lnTo>
                      <a:pt x="22" y="5"/>
                    </a:lnTo>
                    <a:lnTo>
                      <a:pt x="26" y="0"/>
                    </a:lnTo>
                    <a:lnTo>
                      <a:pt x="33" y="3"/>
                    </a:lnTo>
                    <a:lnTo>
                      <a:pt x="40" y="5"/>
                    </a:lnTo>
                    <a:lnTo>
                      <a:pt x="48" y="8"/>
                    </a:lnTo>
                    <a:lnTo>
                      <a:pt x="54" y="11"/>
                    </a:lnTo>
                    <a:close/>
                  </a:path>
                </a:pathLst>
              </a:custGeom>
              <a:solidFill>
                <a:srgbClr val="000000"/>
              </a:solidFill>
              <a:ln w="9525">
                <a:noFill/>
                <a:round/>
                <a:headEnd/>
                <a:tailEnd/>
              </a:ln>
            </p:spPr>
            <p:txBody>
              <a:bodyPr/>
              <a:lstStyle/>
              <a:p>
                <a:endParaRPr lang="en-US" sz="1725"/>
              </a:p>
            </p:txBody>
          </p:sp>
          <p:sp>
            <p:nvSpPr>
              <p:cNvPr id="5511" name="Freeform 819"/>
              <p:cNvSpPr>
                <a:spLocks/>
              </p:cNvSpPr>
              <p:nvPr/>
            </p:nvSpPr>
            <p:spPr bwMode="auto">
              <a:xfrm>
                <a:off x="2134" y="2969"/>
                <a:ext cx="85" cy="77"/>
              </a:xfrm>
              <a:custGeom>
                <a:avLst/>
                <a:gdLst>
                  <a:gd name="T0" fmla="*/ 75 w 52"/>
                  <a:gd name="T1" fmla="*/ 15 h 47"/>
                  <a:gd name="T2" fmla="*/ 78 w 52"/>
                  <a:gd name="T3" fmla="*/ 21 h 47"/>
                  <a:gd name="T4" fmla="*/ 80 w 52"/>
                  <a:gd name="T5" fmla="*/ 28 h 47"/>
                  <a:gd name="T6" fmla="*/ 83 w 52"/>
                  <a:gd name="T7" fmla="*/ 36 h 47"/>
                  <a:gd name="T8" fmla="*/ 85 w 52"/>
                  <a:gd name="T9" fmla="*/ 44 h 47"/>
                  <a:gd name="T10" fmla="*/ 80 w 52"/>
                  <a:gd name="T11" fmla="*/ 52 h 47"/>
                  <a:gd name="T12" fmla="*/ 72 w 52"/>
                  <a:gd name="T13" fmla="*/ 59 h 47"/>
                  <a:gd name="T14" fmla="*/ 65 w 52"/>
                  <a:gd name="T15" fmla="*/ 70 h 47"/>
                  <a:gd name="T16" fmla="*/ 57 w 52"/>
                  <a:gd name="T17" fmla="*/ 77 h 47"/>
                  <a:gd name="T18" fmla="*/ 44 w 52"/>
                  <a:gd name="T19" fmla="*/ 72 h 47"/>
                  <a:gd name="T20" fmla="*/ 28 w 52"/>
                  <a:gd name="T21" fmla="*/ 67 h 47"/>
                  <a:gd name="T22" fmla="*/ 13 w 52"/>
                  <a:gd name="T23" fmla="*/ 62 h 47"/>
                  <a:gd name="T24" fmla="*/ 0 w 52"/>
                  <a:gd name="T25" fmla="*/ 57 h 47"/>
                  <a:gd name="T26" fmla="*/ 5 w 52"/>
                  <a:gd name="T27" fmla="*/ 46 h 47"/>
                  <a:gd name="T28" fmla="*/ 8 w 52"/>
                  <a:gd name="T29" fmla="*/ 39 h 47"/>
                  <a:gd name="T30" fmla="*/ 13 w 52"/>
                  <a:gd name="T31" fmla="*/ 31 h 47"/>
                  <a:gd name="T32" fmla="*/ 15 w 52"/>
                  <a:gd name="T33" fmla="*/ 23 h 47"/>
                  <a:gd name="T34" fmla="*/ 21 w 52"/>
                  <a:gd name="T35" fmla="*/ 18 h 47"/>
                  <a:gd name="T36" fmla="*/ 26 w 52"/>
                  <a:gd name="T37" fmla="*/ 10 h 47"/>
                  <a:gd name="T38" fmla="*/ 28 w 52"/>
                  <a:gd name="T39" fmla="*/ 5 h 47"/>
                  <a:gd name="T40" fmla="*/ 34 w 52"/>
                  <a:gd name="T41" fmla="*/ 0 h 47"/>
                  <a:gd name="T42" fmla="*/ 44 w 52"/>
                  <a:gd name="T43" fmla="*/ 2 h 47"/>
                  <a:gd name="T44" fmla="*/ 54 w 52"/>
                  <a:gd name="T45" fmla="*/ 8 h 47"/>
                  <a:gd name="T46" fmla="*/ 65 w 52"/>
                  <a:gd name="T47" fmla="*/ 10 h 47"/>
                  <a:gd name="T48" fmla="*/ 75 w 52"/>
                  <a:gd name="T49" fmla="*/ 15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7"/>
                  <a:gd name="T77" fmla="*/ 52 w 52"/>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7">
                    <a:moveTo>
                      <a:pt x="46" y="9"/>
                    </a:moveTo>
                    <a:lnTo>
                      <a:pt x="48" y="13"/>
                    </a:lnTo>
                    <a:lnTo>
                      <a:pt x="49" y="17"/>
                    </a:lnTo>
                    <a:lnTo>
                      <a:pt x="51" y="22"/>
                    </a:lnTo>
                    <a:lnTo>
                      <a:pt x="52" y="27"/>
                    </a:lnTo>
                    <a:lnTo>
                      <a:pt x="49" y="32"/>
                    </a:lnTo>
                    <a:lnTo>
                      <a:pt x="44" y="36"/>
                    </a:lnTo>
                    <a:lnTo>
                      <a:pt x="40" y="43"/>
                    </a:lnTo>
                    <a:lnTo>
                      <a:pt x="35" y="47"/>
                    </a:lnTo>
                    <a:lnTo>
                      <a:pt x="27" y="44"/>
                    </a:lnTo>
                    <a:lnTo>
                      <a:pt x="17" y="41"/>
                    </a:lnTo>
                    <a:lnTo>
                      <a:pt x="8" y="38"/>
                    </a:lnTo>
                    <a:lnTo>
                      <a:pt x="0" y="35"/>
                    </a:lnTo>
                    <a:lnTo>
                      <a:pt x="3" y="28"/>
                    </a:lnTo>
                    <a:lnTo>
                      <a:pt x="5" y="24"/>
                    </a:lnTo>
                    <a:lnTo>
                      <a:pt x="8" y="19"/>
                    </a:lnTo>
                    <a:lnTo>
                      <a:pt x="9" y="14"/>
                    </a:lnTo>
                    <a:lnTo>
                      <a:pt x="13" y="11"/>
                    </a:lnTo>
                    <a:lnTo>
                      <a:pt x="16" y="6"/>
                    </a:lnTo>
                    <a:lnTo>
                      <a:pt x="17" y="3"/>
                    </a:lnTo>
                    <a:lnTo>
                      <a:pt x="21" y="0"/>
                    </a:lnTo>
                    <a:lnTo>
                      <a:pt x="27" y="1"/>
                    </a:lnTo>
                    <a:lnTo>
                      <a:pt x="33" y="5"/>
                    </a:lnTo>
                    <a:lnTo>
                      <a:pt x="40" y="6"/>
                    </a:lnTo>
                    <a:lnTo>
                      <a:pt x="46" y="9"/>
                    </a:lnTo>
                    <a:close/>
                  </a:path>
                </a:pathLst>
              </a:custGeom>
              <a:solidFill>
                <a:srgbClr val="AFBCED"/>
              </a:solidFill>
              <a:ln w="9525">
                <a:noFill/>
                <a:round/>
                <a:headEnd/>
                <a:tailEnd/>
              </a:ln>
            </p:spPr>
            <p:txBody>
              <a:bodyPr/>
              <a:lstStyle/>
              <a:p>
                <a:endParaRPr lang="en-US" sz="1725"/>
              </a:p>
            </p:txBody>
          </p:sp>
          <p:sp>
            <p:nvSpPr>
              <p:cNvPr id="5512" name="Freeform 820"/>
              <p:cNvSpPr>
                <a:spLocks/>
              </p:cNvSpPr>
              <p:nvPr/>
            </p:nvSpPr>
            <p:spPr bwMode="auto">
              <a:xfrm>
                <a:off x="2191" y="2984"/>
                <a:ext cx="28" cy="62"/>
              </a:xfrm>
              <a:custGeom>
                <a:avLst/>
                <a:gdLst>
                  <a:gd name="T0" fmla="*/ 0 w 17"/>
                  <a:gd name="T1" fmla="*/ 24 h 38"/>
                  <a:gd name="T2" fmla="*/ 0 w 17"/>
                  <a:gd name="T3" fmla="*/ 34 h 38"/>
                  <a:gd name="T4" fmla="*/ 0 w 17"/>
                  <a:gd name="T5" fmla="*/ 42 h 38"/>
                  <a:gd name="T6" fmla="*/ 0 w 17"/>
                  <a:gd name="T7" fmla="*/ 52 h 38"/>
                  <a:gd name="T8" fmla="*/ 0 w 17"/>
                  <a:gd name="T9" fmla="*/ 62 h 38"/>
                  <a:gd name="T10" fmla="*/ 8 w 17"/>
                  <a:gd name="T11" fmla="*/ 55 h 38"/>
                  <a:gd name="T12" fmla="*/ 15 w 17"/>
                  <a:gd name="T13" fmla="*/ 44 h 38"/>
                  <a:gd name="T14" fmla="*/ 23 w 17"/>
                  <a:gd name="T15" fmla="*/ 38 h 38"/>
                  <a:gd name="T16" fmla="*/ 28 w 17"/>
                  <a:gd name="T17" fmla="*/ 29 h 38"/>
                  <a:gd name="T18" fmla="*/ 26 w 17"/>
                  <a:gd name="T19" fmla="*/ 21 h 38"/>
                  <a:gd name="T20" fmla="*/ 23 w 17"/>
                  <a:gd name="T21" fmla="*/ 13 h 38"/>
                  <a:gd name="T22" fmla="*/ 21 w 17"/>
                  <a:gd name="T23" fmla="*/ 7 h 38"/>
                  <a:gd name="T24" fmla="*/ 18 w 17"/>
                  <a:gd name="T25" fmla="*/ 0 h 38"/>
                  <a:gd name="T26" fmla="*/ 13 w 17"/>
                  <a:gd name="T27" fmla="*/ 7 h 38"/>
                  <a:gd name="T28" fmla="*/ 10 w 17"/>
                  <a:gd name="T29" fmla="*/ 11 h 38"/>
                  <a:gd name="T30" fmla="*/ 5 w 17"/>
                  <a:gd name="T31" fmla="*/ 18 h 38"/>
                  <a:gd name="T32" fmla="*/ 0 w 17"/>
                  <a:gd name="T33" fmla="*/ 24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8"/>
                  <a:gd name="T53" fmla="*/ 17 w 17"/>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8">
                    <a:moveTo>
                      <a:pt x="0" y="15"/>
                    </a:moveTo>
                    <a:lnTo>
                      <a:pt x="0" y="21"/>
                    </a:lnTo>
                    <a:lnTo>
                      <a:pt x="0" y="26"/>
                    </a:lnTo>
                    <a:lnTo>
                      <a:pt x="0" y="32"/>
                    </a:lnTo>
                    <a:lnTo>
                      <a:pt x="0" y="38"/>
                    </a:lnTo>
                    <a:lnTo>
                      <a:pt x="5" y="34"/>
                    </a:lnTo>
                    <a:lnTo>
                      <a:pt x="9" y="27"/>
                    </a:lnTo>
                    <a:lnTo>
                      <a:pt x="14" y="23"/>
                    </a:lnTo>
                    <a:lnTo>
                      <a:pt x="17" y="18"/>
                    </a:lnTo>
                    <a:lnTo>
                      <a:pt x="16" y="13"/>
                    </a:lnTo>
                    <a:lnTo>
                      <a:pt x="14" y="8"/>
                    </a:lnTo>
                    <a:lnTo>
                      <a:pt x="13" y="4"/>
                    </a:lnTo>
                    <a:lnTo>
                      <a:pt x="11" y="0"/>
                    </a:lnTo>
                    <a:lnTo>
                      <a:pt x="8" y="4"/>
                    </a:lnTo>
                    <a:lnTo>
                      <a:pt x="6" y="7"/>
                    </a:lnTo>
                    <a:lnTo>
                      <a:pt x="3" y="11"/>
                    </a:lnTo>
                    <a:lnTo>
                      <a:pt x="0" y="15"/>
                    </a:lnTo>
                    <a:close/>
                  </a:path>
                </a:pathLst>
              </a:custGeom>
              <a:solidFill>
                <a:srgbClr val="7AAAEA"/>
              </a:solidFill>
              <a:ln w="9525">
                <a:noFill/>
                <a:round/>
                <a:headEnd/>
                <a:tailEnd/>
              </a:ln>
            </p:spPr>
            <p:txBody>
              <a:bodyPr/>
              <a:lstStyle/>
              <a:p>
                <a:endParaRPr lang="en-US" sz="1725"/>
              </a:p>
            </p:txBody>
          </p:sp>
          <p:sp>
            <p:nvSpPr>
              <p:cNvPr id="5513" name="Freeform 821"/>
              <p:cNvSpPr>
                <a:spLocks/>
              </p:cNvSpPr>
              <p:nvPr/>
            </p:nvSpPr>
            <p:spPr bwMode="auto">
              <a:xfrm>
                <a:off x="2149" y="2969"/>
                <a:ext cx="60" cy="40"/>
              </a:xfrm>
              <a:custGeom>
                <a:avLst/>
                <a:gdLst>
                  <a:gd name="T0" fmla="*/ 60 w 37"/>
                  <a:gd name="T1" fmla="*/ 15 h 24"/>
                  <a:gd name="T2" fmla="*/ 55 w 37"/>
                  <a:gd name="T3" fmla="*/ 22 h 24"/>
                  <a:gd name="T4" fmla="*/ 52 w 37"/>
                  <a:gd name="T5" fmla="*/ 27 h 24"/>
                  <a:gd name="T6" fmla="*/ 47 w 37"/>
                  <a:gd name="T7" fmla="*/ 33 h 24"/>
                  <a:gd name="T8" fmla="*/ 42 w 37"/>
                  <a:gd name="T9" fmla="*/ 40 h 24"/>
                  <a:gd name="T10" fmla="*/ 31 w 37"/>
                  <a:gd name="T11" fmla="*/ 33 h 24"/>
                  <a:gd name="T12" fmla="*/ 21 w 37"/>
                  <a:gd name="T13" fmla="*/ 32 h 24"/>
                  <a:gd name="T14" fmla="*/ 11 w 37"/>
                  <a:gd name="T15" fmla="*/ 27 h 24"/>
                  <a:gd name="T16" fmla="*/ 0 w 37"/>
                  <a:gd name="T17" fmla="*/ 23 h 24"/>
                  <a:gd name="T18" fmla="*/ 6 w 37"/>
                  <a:gd name="T19" fmla="*/ 18 h 24"/>
                  <a:gd name="T20" fmla="*/ 11 w 37"/>
                  <a:gd name="T21" fmla="*/ 10 h 24"/>
                  <a:gd name="T22" fmla="*/ 13 w 37"/>
                  <a:gd name="T23" fmla="*/ 5 h 24"/>
                  <a:gd name="T24" fmla="*/ 19 w 37"/>
                  <a:gd name="T25" fmla="*/ 0 h 24"/>
                  <a:gd name="T26" fmla="*/ 29 w 37"/>
                  <a:gd name="T27" fmla="*/ 2 h 24"/>
                  <a:gd name="T28" fmla="*/ 39 w 37"/>
                  <a:gd name="T29" fmla="*/ 8 h 24"/>
                  <a:gd name="T30" fmla="*/ 50 w 37"/>
                  <a:gd name="T31" fmla="*/ 10 h 24"/>
                  <a:gd name="T32" fmla="*/ 60 w 37"/>
                  <a:gd name="T33" fmla="*/ 15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4"/>
                  <a:gd name="T53" fmla="*/ 37 w 3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4">
                    <a:moveTo>
                      <a:pt x="37" y="9"/>
                    </a:moveTo>
                    <a:lnTo>
                      <a:pt x="34" y="13"/>
                    </a:lnTo>
                    <a:lnTo>
                      <a:pt x="32" y="16"/>
                    </a:lnTo>
                    <a:lnTo>
                      <a:pt x="29" y="20"/>
                    </a:lnTo>
                    <a:lnTo>
                      <a:pt x="26" y="24"/>
                    </a:lnTo>
                    <a:lnTo>
                      <a:pt x="19" y="20"/>
                    </a:lnTo>
                    <a:lnTo>
                      <a:pt x="13" y="19"/>
                    </a:lnTo>
                    <a:lnTo>
                      <a:pt x="7" y="16"/>
                    </a:lnTo>
                    <a:lnTo>
                      <a:pt x="0" y="14"/>
                    </a:lnTo>
                    <a:lnTo>
                      <a:pt x="4" y="11"/>
                    </a:lnTo>
                    <a:lnTo>
                      <a:pt x="7" y="6"/>
                    </a:lnTo>
                    <a:lnTo>
                      <a:pt x="8" y="3"/>
                    </a:lnTo>
                    <a:lnTo>
                      <a:pt x="12" y="0"/>
                    </a:lnTo>
                    <a:lnTo>
                      <a:pt x="18" y="1"/>
                    </a:lnTo>
                    <a:lnTo>
                      <a:pt x="24" y="5"/>
                    </a:lnTo>
                    <a:lnTo>
                      <a:pt x="31" y="6"/>
                    </a:lnTo>
                    <a:lnTo>
                      <a:pt x="37" y="9"/>
                    </a:lnTo>
                    <a:close/>
                  </a:path>
                </a:pathLst>
              </a:custGeom>
              <a:solidFill>
                <a:srgbClr val="D1D8F4"/>
              </a:solidFill>
              <a:ln w="9525">
                <a:noFill/>
                <a:round/>
                <a:headEnd/>
                <a:tailEnd/>
              </a:ln>
            </p:spPr>
            <p:txBody>
              <a:bodyPr/>
              <a:lstStyle/>
              <a:p>
                <a:endParaRPr lang="en-US" sz="1725"/>
              </a:p>
            </p:txBody>
          </p:sp>
          <p:sp>
            <p:nvSpPr>
              <p:cNvPr id="5514" name="Freeform 822"/>
              <p:cNvSpPr>
                <a:spLocks/>
              </p:cNvSpPr>
              <p:nvPr/>
            </p:nvSpPr>
            <p:spPr bwMode="auto">
              <a:xfrm>
                <a:off x="2510" y="3031"/>
                <a:ext cx="105" cy="94"/>
              </a:xfrm>
              <a:custGeom>
                <a:avLst/>
                <a:gdLst>
                  <a:gd name="T0" fmla="*/ 92 w 64"/>
                  <a:gd name="T1" fmla="*/ 18 h 57"/>
                  <a:gd name="T2" fmla="*/ 95 w 64"/>
                  <a:gd name="T3" fmla="*/ 26 h 57"/>
                  <a:gd name="T4" fmla="*/ 97 w 64"/>
                  <a:gd name="T5" fmla="*/ 35 h 57"/>
                  <a:gd name="T6" fmla="*/ 102 w 64"/>
                  <a:gd name="T7" fmla="*/ 45 h 57"/>
                  <a:gd name="T8" fmla="*/ 105 w 64"/>
                  <a:gd name="T9" fmla="*/ 53 h 57"/>
                  <a:gd name="T10" fmla="*/ 97 w 64"/>
                  <a:gd name="T11" fmla="*/ 63 h 57"/>
                  <a:gd name="T12" fmla="*/ 89 w 64"/>
                  <a:gd name="T13" fmla="*/ 73 h 57"/>
                  <a:gd name="T14" fmla="*/ 79 w 64"/>
                  <a:gd name="T15" fmla="*/ 84 h 57"/>
                  <a:gd name="T16" fmla="*/ 71 w 64"/>
                  <a:gd name="T17" fmla="*/ 94 h 57"/>
                  <a:gd name="T18" fmla="*/ 53 w 64"/>
                  <a:gd name="T19" fmla="*/ 89 h 57"/>
                  <a:gd name="T20" fmla="*/ 38 w 64"/>
                  <a:gd name="T21" fmla="*/ 81 h 57"/>
                  <a:gd name="T22" fmla="*/ 20 w 64"/>
                  <a:gd name="T23" fmla="*/ 76 h 57"/>
                  <a:gd name="T24" fmla="*/ 0 w 64"/>
                  <a:gd name="T25" fmla="*/ 68 h 57"/>
                  <a:gd name="T26" fmla="*/ 7 w 64"/>
                  <a:gd name="T27" fmla="*/ 58 h 57"/>
                  <a:gd name="T28" fmla="*/ 11 w 64"/>
                  <a:gd name="T29" fmla="*/ 48 h 57"/>
                  <a:gd name="T30" fmla="*/ 16 w 64"/>
                  <a:gd name="T31" fmla="*/ 40 h 57"/>
                  <a:gd name="T32" fmla="*/ 21 w 64"/>
                  <a:gd name="T33" fmla="*/ 28 h 57"/>
                  <a:gd name="T34" fmla="*/ 26 w 64"/>
                  <a:gd name="T35" fmla="*/ 23 h 57"/>
                  <a:gd name="T36" fmla="*/ 34 w 64"/>
                  <a:gd name="T37" fmla="*/ 15 h 57"/>
                  <a:gd name="T38" fmla="*/ 39 w 64"/>
                  <a:gd name="T39" fmla="*/ 8 h 57"/>
                  <a:gd name="T40" fmla="*/ 44 w 64"/>
                  <a:gd name="T41" fmla="*/ 0 h 57"/>
                  <a:gd name="T42" fmla="*/ 57 w 64"/>
                  <a:gd name="T43" fmla="*/ 5 h 57"/>
                  <a:gd name="T44" fmla="*/ 69 w 64"/>
                  <a:gd name="T45" fmla="*/ 10 h 57"/>
                  <a:gd name="T46" fmla="*/ 82 w 64"/>
                  <a:gd name="T47" fmla="*/ 13 h 57"/>
                  <a:gd name="T48" fmla="*/ 92 w 64"/>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7"/>
                  <a:gd name="T77" fmla="*/ 64 w 64"/>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7">
                    <a:moveTo>
                      <a:pt x="56" y="11"/>
                    </a:moveTo>
                    <a:lnTo>
                      <a:pt x="58" y="16"/>
                    </a:lnTo>
                    <a:lnTo>
                      <a:pt x="59" y="21"/>
                    </a:lnTo>
                    <a:lnTo>
                      <a:pt x="62" y="27"/>
                    </a:lnTo>
                    <a:lnTo>
                      <a:pt x="64" y="32"/>
                    </a:lnTo>
                    <a:lnTo>
                      <a:pt x="59" y="38"/>
                    </a:lnTo>
                    <a:lnTo>
                      <a:pt x="54" y="44"/>
                    </a:lnTo>
                    <a:lnTo>
                      <a:pt x="48" y="51"/>
                    </a:lnTo>
                    <a:lnTo>
                      <a:pt x="43" y="57"/>
                    </a:lnTo>
                    <a:lnTo>
                      <a:pt x="32" y="54"/>
                    </a:lnTo>
                    <a:lnTo>
                      <a:pt x="23" y="49"/>
                    </a:lnTo>
                    <a:lnTo>
                      <a:pt x="12" y="46"/>
                    </a:lnTo>
                    <a:lnTo>
                      <a:pt x="0" y="41"/>
                    </a:lnTo>
                    <a:lnTo>
                      <a:pt x="4" y="35"/>
                    </a:lnTo>
                    <a:lnTo>
                      <a:pt x="7" y="29"/>
                    </a:lnTo>
                    <a:lnTo>
                      <a:pt x="10" y="24"/>
                    </a:lnTo>
                    <a:lnTo>
                      <a:pt x="13" y="17"/>
                    </a:lnTo>
                    <a:lnTo>
                      <a:pt x="16" y="14"/>
                    </a:lnTo>
                    <a:lnTo>
                      <a:pt x="21" y="9"/>
                    </a:lnTo>
                    <a:lnTo>
                      <a:pt x="24" y="5"/>
                    </a:lnTo>
                    <a:lnTo>
                      <a:pt x="27" y="0"/>
                    </a:lnTo>
                    <a:lnTo>
                      <a:pt x="35" y="3"/>
                    </a:lnTo>
                    <a:lnTo>
                      <a:pt x="42" y="6"/>
                    </a:lnTo>
                    <a:lnTo>
                      <a:pt x="50" y="8"/>
                    </a:lnTo>
                    <a:lnTo>
                      <a:pt x="56" y="11"/>
                    </a:lnTo>
                    <a:close/>
                  </a:path>
                </a:pathLst>
              </a:custGeom>
              <a:solidFill>
                <a:srgbClr val="000000"/>
              </a:solidFill>
              <a:ln w="9525">
                <a:noFill/>
                <a:round/>
                <a:headEnd/>
                <a:tailEnd/>
              </a:ln>
            </p:spPr>
            <p:txBody>
              <a:bodyPr/>
              <a:lstStyle/>
              <a:p>
                <a:endParaRPr lang="en-US" sz="1725"/>
              </a:p>
            </p:txBody>
          </p:sp>
          <p:sp>
            <p:nvSpPr>
              <p:cNvPr id="5515" name="Freeform 823"/>
              <p:cNvSpPr>
                <a:spLocks/>
              </p:cNvSpPr>
              <p:nvPr/>
            </p:nvSpPr>
            <p:spPr bwMode="auto">
              <a:xfrm>
                <a:off x="2522" y="3040"/>
                <a:ext cx="85" cy="80"/>
              </a:xfrm>
              <a:custGeom>
                <a:avLst/>
                <a:gdLst>
                  <a:gd name="T0" fmla="*/ 75 w 52"/>
                  <a:gd name="T1" fmla="*/ 15 h 49"/>
                  <a:gd name="T2" fmla="*/ 77 w 52"/>
                  <a:gd name="T3" fmla="*/ 23 h 49"/>
                  <a:gd name="T4" fmla="*/ 80 w 52"/>
                  <a:gd name="T5" fmla="*/ 28 h 49"/>
                  <a:gd name="T6" fmla="*/ 83 w 52"/>
                  <a:gd name="T7" fmla="*/ 36 h 49"/>
                  <a:gd name="T8" fmla="*/ 85 w 52"/>
                  <a:gd name="T9" fmla="*/ 44 h 49"/>
                  <a:gd name="T10" fmla="*/ 77 w 52"/>
                  <a:gd name="T11" fmla="*/ 54 h 49"/>
                  <a:gd name="T12" fmla="*/ 72 w 52"/>
                  <a:gd name="T13" fmla="*/ 62 h 49"/>
                  <a:gd name="T14" fmla="*/ 64 w 52"/>
                  <a:gd name="T15" fmla="*/ 70 h 49"/>
                  <a:gd name="T16" fmla="*/ 57 w 52"/>
                  <a:gd name="T17" fmla="*/ 80 h 49"/>
                  <a:gd name="T18" fmla="*/ 44 w 52"/>
                  <a:gd name="T19" fmla="*/ 75 h 49"/>
                  <a:gd name="T20" fmla="*/ 28 w 52"/>
                  <a:gd name="T21" fmla="*/ 67 h 49"/>
                  <a:gd name="T22" fmla="*/ 13 w 52"/>
                  <a:gd name="T23" fmla="*/ 62 h 49"/>
                  <a:gd name="T24" fmla="*/ 0 w 52"/>
                  <a:gd name="T25" fmla="*/ 57 h 49"/>
                  <a:gd name="T26" fmla="*/ 5 w 52"/>
                  <a:gd name="T27" fmla="*/ 49 h 49"/>
                  <a:gd name="T28" fmla="*/ 8 w 52"/>
                  <a:gd name="T29" fmla="*/ 41 h 49"/>
                  <a:gd name="T30" fmla="*/ 13 w 52"/>
                  <a:gd name="T31" fmla="*/ 33 h 49"/>
                  <a:gd name="T32" fmla="*/ 15 w 52"/>
                  <a:gd name="T33" fmla="*/ 26 h 49"/>
                  <a:gd name="T34" fmla="*/ 20 w 52"/>
                  <a:gd name="T35" fmla="*/ 20 h 49"/>
                  <a:gd name="T36" fmla="*/ 26 w 52"/>
                  <a:gd name="T37" fmla="*/ 13 h 49"/>
                  <a:gd name="T38" fmla="*/ 31 w 52"/>
                  <a:gd name="T39" fmla="*/ 5 h 49"/>
                  <a:gd name="T40" fmla="*/ 36 w 52"/>
                  <a:gd name="T41" fmla="*/ 0 h 49"/>
                  <a:gd name="T42" fmla="*/ 46 w 52"/>
                  <a:gd name="T43" fmla="*/ 2 h 49"/>
                  <a:gd name="T44" fmla="*/ 57 w 52"/>
                  <a:gd name="T45" fmla="*/ 7 h 49"/>
                  <a:gd name="T46" fmla="*/ 64 w 52"/>
                  <a:gd name="T47" fmla="*/ 10 h 49"/>
                  <a:gd name="T48" fmla="*/ 75 w 52"/>
                  <a:gd name="T49" fmla="*/ 15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9"/>
                  <a:gd name="T77" fmla="*/ 52 w 52"/>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9">
                    <a:moveTo>
                      <a:pt x="46" y="9"/>
                    </a:moveTo>
                    <a:lnTo>
                      <a:pt x="47" y="14"/>
                    </a:lnTo>
                    <a:lnTo>
                      <a:pt x="49" y="17"/>
                    </a:lnTo>
                    <a:lnTo>
                      <a:pt x="51" y="22"/>
                    </a:lnTo>
                    <a:lnTo>
                      <a:pt x="52" y="27"/>
                    </a:lnTo>
                    <a:lnTo>
                      <a:pt x="47" y="33"/>
                    </a:lnTo>
                    <a:lnTo>
                      <a:pt x="44" y="38"/>
                    </a:lnTo>
                    <a:lnTo>
                      <a:pt x="39" y="43"/>
                    </a:lnTo>
                    <a:lnTo>
                      <a:pt x="35" y="49"/>
                    </a:lnTo>
                    <a:lnTo>
                      <a:pt x="27" y="46"/>
                    </a:lnTo>
                    <a:lnTo>
                      <a:pt x="17" y="41"/>
                    </a:lnTo>
                    <a:lnTo>
                      <a:pt x="8" y="38"/>
                    </a:lnTo>
                    <a:lnTo>
                      <a:pt x="0" y="35"/>
                    </a:lnTo>
                    <a:lnTo>
                      <a:pt x="3" y="30"/>
                    </a:lnTo>
                    <a:lnTo>
                      <a:pt x="5" y="25"/>
                    </a:lnTo>
                    <a:lnTo>
                      <a:pt x="8" y="20"/>
                    </a:lnTo>
                    <a:lnTo>
                      <a:pt x="9" y="16"/>
                    </a:lnTo>
                    <a:lnTo>
                      <a:pt x="12" y="12"/>
                    </a:lnTo>
                    <a:lnTo>
                      <a:pt x="16" y="8"/>
                    </a:lnTo>
                    <a:lnTo>
                      <a:pt x="19" y="3"/>
                    </a:lnTo>
                    <a:lnTo>
                      <a:pt x="22" y="0"/>
                    </a:lnTo>
                    <a:lnTo>
                      <a:pt x="28" y="1"/>
                    </a:lnTo>
                    <a:lnTo>
                      <a:pt x="35" y="4"/>
                    </a:lnTo>
                    <a:lnTo>
                      <a:pt x="39" y="6"/>
                    </a:lnTo>
                    <a:lnTo>
                      <a:pt x="46" y="9"/>
                    </a:lnTo>
                    <a:close/>
                  </a:path>
                </a:pathLst>
              </a:custGeom>
              <a:solidFill>
                <a:srgbClr val="AFBCED"/>
              </a:solidFill>
              <a:ln w="9525">
                <a:noFill/>
                <a:round/>
                <a:headEnd/>
                <a:tailEnd/>
              </a:ln>
            </p:spPr>
            <p:txBody>
              <a:bodyPr/>
              <a:lstStyle/>
              <a:p>
                <a:endParaRPr lang="en-US" sz="1725"/>
              </a:p>
            </p:txBody>
          </p:sp>
          <p:sp>
            <p:nvSpPr>
              <p:cNvPr id="5516" name="Freeform 824"/>
              <p:cNvSpPr>
                <a:spLocks/>
              </p:cNvSpPr>
              <p:nvPr/>
            </p:nvSpPr>
            <p:spPr bwMode="auto">
              <a:xfrm>
                <a:off x="2579" y="3054"/>
                <a:ext cx="28" cy="66"/>
              </a:xfrm>
              <a:custGeom>
                <a:avLst/>
                <a:gdLst>
                  <a:gd name="T0" fmla="*/ 0 w 17"/>
                  <a:gd name="T1" fmla="*/ 25 h 40"/>
                  <a:gd name="T2" fmla="*/ 0 w 17"/>
                  <a:gd name="T3" fmla="*/ 35 h 40"/>
                  <a:gd name="T4" fmla="*/ 0 w 17"/>
                  <a:gd name="T5" fmla="*/ 45 h 40"/>
                  <a:gd name="T6" fmla="*/ 0 w 17"/>
                  <a:gd name="T7" fmla="*/ 56 h 40"/>
                  <a:gd name="T8" fmla="*/ 0 w 17"/>
                  <a:gd name="T9" fmla="*/ 66 h 40"/>
                  <a:gd name="T10" fmla="*/ 7 w 17"/>
                  <a:gd name="T11" fmla="*/ 56 h 40"/>
                  <a:gd name="T12" fmla="*/ 15 w 17"/>
                  <a:gd name="T13" fmla="*/ 48 h 40"/>
                  <a:gd name="T14" fmla="*/ 20 w 17"/>
                  <a:gd name="T15" fmla="*/ 40 h 40"/>
                  <a:gd name="T16" fmla="*/ 28 w 17"/>
                  <a:gd name="T17" fmla="*/ 30 h 40"/>
                  <a:gd name="T18" fmla="*/ 26 w 17"/>
                  <a:gd name="T19" fmla="*/ 21 h 40"/>
                  <a:gd name="T20" fmla="*/ 23 w 17"/>
                  <a:gd name="T21" fmla="*/ 13 h 40"/>
                  <a:gd name="T22" fmla="*/ 20 w 17"/>
                  <a:gd name="T23" fmla="*/ 8 h 40"/>
                  <a:gd name="T24" fmla="*/ 18 w 17"/>
                  <a:gd name="T25" fmla="*/ 0 h 40"/>
                  <a:gd name="T26" fmla="*/ 13 w 17"/>
                  <a:gd name="T27" fmla="*/ 5 h 40"/>
                  <a:gd name="T28" fmla="*/ 10 w 17"/>
                  <a:gd name="T29" fmla="*/ 12 h 40"/>
                  <a:gd name="T30" fmla="*/ 5 w 17"/>
                  <a:gd name="T31" fmla="*/ 18 h 40"/>
                  <a:gd name="T32" fmla="*/ 0 w 17"/>
                  <a:gd name="T33" fmla="*/ 2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40"/>
                  <a:gd name="T53" fmla="*/ 17 w 17"/>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40">
                    <a:moveTo>
                      <a:pt x="0" y="15"/>
                    </a:moveTo>
                    <a:lnTo>
                      <a:pt x="0" y="21"/>
                    </a:lnTo>
                    <a:lnTo>
                      <a:pt x="0" y="27"/>
                    </a:lnTo>
                    <a:lnTo>
                      <a:pt x="0" y="34"/>
                    </a:lnTo>
                    <a:lnTo>
                      <a:pt x="0" y="40"/>
                    </a:lnTo>
                    <a:lnTo>
                      <a:pt x="4" y="34"/>
                    </a:lnTo>
                    <a:lnTo>
                      <a:pt x="9" y="29"/>
                    </a:lnTo>
                    <a:lnTo>
                      <a:pt x="12" y="24"/>
                    </a:lnTo>
                    <a:lnTo>
                      <a:pt x="17" y="18"/>
                    </a:lnTo>
                    <a:lnTo>
                      <a:pt x="16" y="13"/>
                    </a:lnTo>
                    <a:lnTo>
                      <a:pt x="14" y="8"/>
                    </a:lnTo>
                    <a:lnTo>
                      <a:pt x="12" y="5"/>
                    </a:lnTo>
                    <a:lnTo>
                      <a:pt x="11" y="0"/>
                    </a:lnTo>
                    <a:lnTo>
                      <a:pt x="8" y="3"/>
                    </a:lnTo>
                    <a:lnTo>
                      <a:pt x="6" y="7"/>
                    </a:lnTo>
                    <a:lnTo>
                      <a:pt x="3" y="11"/>
                    </a:lnTo>
                    <a:lnTo>
                      <a:pt x="0" y="15"/>
                    </a:lnTo>
                    <a:close/>
                  </a:path>
                </a:pathLst>
              </a:custGeom>
              <a:solidFill>
                <a:srgbClr val="7AAAEA"/>
              </a:solidFill>
              <a:ln w="9525">
                <a:noFill/>
                <a:round/>
                <a:headEnd/>
                <a:tailEnd/>
              </a:ln>
            </p:spPr>
            <p:txBody>
              <a:bodyPr/>
              <a:lstStyle/>
              <a:p>
                <a:endParaRPr lang="en-US" sz="1725"/>
              </a:p>
            </p:txBody>
          </p:sp>
          <p:sp>
            <p:nvSpPr>
              <p:cNvPr id="5517" name="Freeform 825"/>
              <p:cNvSpPr>
                <a:spLocks/>
              </p:cNvSpPr>
              <p:nvPr/>
            </p:nvSpPr>
            <p:spPr bwMode="auto">
              <a:xfrm>
                <a:off x="2536" y="3040"/>
                <a:ext cx="61" cy="41"/>
              </a:xfrm>
              <a:custGeom>
                <a:avLst/>
                <a:gdLst>
                  <a:gd name="T0" fmla="*/ 61 w 37"/>
                  <a:gd name="T1" fmla="*/ 15 h 25"/>
                  <a:gd name="T2" fmla="*/ 56 w 37"/>
                  <a:gd name="T3" fmla="*/ 20 h 25"/>
                  <a:gd name="T4" fmla="*/ 53 w 37"/>
                  <a:gd name="T5" fmla="*/ 28 h 25"/>
                  <a:gd name="T6" fmla="*/ 48 w 37"/>
                  <a:gd name="T7" fmla="*/ 33 h 25"/>
                  <a:gd name="T8" fmla="*/ 43 w 37"/>
                  <a:gd name="T9" fmla="*/ 41 h 25"/>
                  <a:gd name="T10" fmla="*/ 31 w 37"/>
                  <a:gd name="T11" fmla="*/ 36 h 25"/>
                  <a:gd name="T12" fmla="*/ 21 w 37"/>
                  <a:gd name="T13" fmla="*/ 33 h 25"/>
                  <a:gd name="T14" fmla="*/ 12 w 37"/>
                  <a:gd name="T15" fmla="*/ 28 h 25"/>
                  <a:gd name="T16" fmla="*/ 0 w 37"/>
                  <a:gd name="T17" fmla="*/ 26 h 25"/>
                  <a:gd name="T18" fmla="*/ 5 w 37"/>
                  <a:gd name="T19" fmla="*/ 18 h 25"/>
                  <a:gd name="T20" fmla="*/ 12 w 37"/>
                  <a:gd name="T21" fmla="*/ 13 h 25"/>
                  <a:gd name="T22" fmla="*/ 16 w 37"/>
                  <a:gd name="T23" fmla="*/ 5 h 25"/>
                  <a:gd name="T24" fmla="*/ 21 w 37"/>
                  <a:gd name="T25" fmla="*/ 0 h 25"/>
                  <a:gd name="T26" fmla="*/ 31 w 37"/>
                  <a:gd name="T27" fmla="*/ 2 h 25"/>
                  <a:gd name="T28" fmla="*/ 43 w 37"/>
                  <a:gd name="T29" fmla="*/ 7 h 25"/>
                  <a:gd name="T30" fmla="*/ 49 w 37"/>
                  <a:gd name="T31" fmla="*/ 10 h 25"/>
                  <a:gd name="T32" fmla="*/ 61 w 37"/>
                  <a:gd name="T33" fmla="*/ 1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5"/>
                  <a:gd name="T53" fmla="*/ 37 w 37"/>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5">
                    <a:moveTo>
                      <a:pt x="37" y="9"/>
                    </a:moveTo>
                    <a:lnTo>
                      <a:pt x="34" y="12"/>
                    </a:lnTo>
                    <a:lnTo>
                      <a:pt x="32" y="17"/>
                    </a:lnTo>
                    <a:lnTo>
                      <a:pt x="29" y="20"/>
                    </a:lnTo>
                    <a:lnTo>
                      <a:pt x="26" y="25"/>
                    </a:lnTo>
                    <a:lnTo>
                      <a:pt x="19" y="22"/>
                    </a:lnTo>
                    <a:lnTo>
                      <a:pt x="13" y="20"/>
                    </a:lnTo>
                    <a:lnTo>
                      <a:pt x="7" y="17"/>
                    </a:lnTo>
                    <a:lnTo>
                      <a:pt x="0" y="16"/>
                    </a:lnTo>
                    <a:lnTo>
                      <a:pt x="3" y="11"/>
                    </a:lnTo>
                    <a:lnTo>
                      <a:pt x="7" y="8"/>
                    </a:lnTo>
                    <a:lnTo>
                      <a:pt x="10" y="3"/>
                    </a:lnTo>
                    <a:lnTo>
                      <a:pt x="13" y="0"/>
                    </a:lnTo>
                    <a:lnTo>
                      <a:pt x="19" y="1"/>
                    </a:lnTo>
                    <a:lnTo>
                      <a:pt x="26" y="4"/>
                    </a:lnTo>
                    <a:lnTo>
                      <a:pt x="30" y="6"/>
                    </a:lnTo>
                    <a:lnTo>
                      <a:pt x="37" y="9"/>
                    </a:lnTo>
                    <a:close/>
                  </a:path>
                </a:pathLst>
              </a:custGeom>
              <a:solidFill>
                <a:srgbClr val="D1D8F4"/>
              </a:solidFill>
              <a:ln w="9525">
                <a:noFill/>
                <a:round/>
                <a:headEnd/>
                <a:tailEnd/>
              </a:ln>
            </p:spPr>
            <p:txBody>
              <a:bodyPr/>
              <a:lstStyle/>
              <a:p>
                <a:endParaRPr lang="en-US" sz="1725"/>
              </a:p>
            </p:txBody>
          </p:sp>
          <p:sp>
            <p:nvSpPr>
              <p:cNvPr id="5518" name="Freeform 826"/>
              <p:cNvSpPr>
                <a:spLocks/>
              </p:cNvSpPr>
              <p:nvPr/>
            </p:nvSpPr>
            <p:spPr bwMode="auto">
              <a:xfrm>
                <a:off x="2464" y="3079"/>
                <a:ext cx="103" cy="93"/>
              </a:xfrm>
              <a:custGeom>
                <a:avLst/>
                <a:gdLst>
                  <a:gd name="T0" fmla="*/ 90 w 63"/>
                  <a:gd name="T1" fmla="*/ 18 h 57"/>
                  <a:gd name="T2" fmla="*/ 93 w 63"/>
                  <a:gd name="T3" fmla="*/ 24 h 57"/>
                  <a:gd name="T4" fmla="*/ 98 w 63"/>
                  <a:gd name="T5" fmla="*/ 33 h 57"/>
                  <a:gd name="T6" fmla="*/ 101 w 63"/>
                  <a:gd name="T7" fmla="*/ 41 h 57"/>
                  <a:gd name="T8" fmla="*/ 103 w 63"/>
                  <a:gd name="T9" fmla="*/ 51 h 57"/>
                  <a:gd name="T10" fmla="*/ 96 w 63"/>
                  <a:gd name="T11" fmla="*/ 62 h 57"/>
                  <a:gd name="T12" fmla="*/ 88 w 63"/>
                  <a:gd name="T13" fmla="*/ 72 h 57"/>
                  <a:gd name="T14" fmla="*/ 80 w 63"/>
                  <a:gd name="T15" fmla="*/ 82 h 57"/>
                  <a:gd name="T16" fmla="*/ 70 w 63"/>
                  <a:gd name="T17" fmla="*/ 93 h 57"/>
                  <a:gd name="T18" fmla="*/ 52 w 63"/>
                  <a:gd name="T19" fmla="*/ 88 h 57"/>
                  <a:gd name="T20" fmla="*/ 36 w 63"/>
                  <a:gd name="T21" fmla="*/ 80 h 57"/>
                  <a:gd name="T22" fmla="*/ 18 w 63"/>
                  <a:gd name="T23" fmla="*/ 72 h 57"/>
                  <a:gd name="T24" fmla="*/ 0 w 63"/>
                  <a:gd name="T25" fmla="*/ 67 h 57"/>
                  <a:gd name="T26" fmla="*/ 5 w 63"/>
                  <a:gd name="T27" fmla="*/ 57 h 57"/>
                  <a:gd name="T28" fmla="*/ 13 w 63"/>
                  <a:gd name="T29" fmla="*/ 46 h 57"/>
                  <a:gd name="T30" fmla="*/ 18 w 63"/>
                  <a:gd name="T31" fmla="*/ 38 h 57"/>
                  <a:gd name="T32" fmla="*/ 23 w 63"/>
                  <a:gd name="T33" fmla="*/ 28 h 57"/>
                  <a:gd name="T34" fmla="*/ 28 w 63"/>
                  <a:gd name="T35" fmla="*/ 20 h 57"/>
                  <a:gd name="T36" fmla="*/ 33 w 63"/>
                  <a:gd name="T37" fmla="*/ 11 h 57"/>
                  <a:gd name="T38" fmla="*/ 39 w 63"/>
                  <a:gd name="T39" fmla="*/ 7 h 57"/>
                  <a:gd name="T40" fmla="*/ 44 w 63"/>
                  <a:gd name="T41" fmla="*/ 0 h 57"/>
                  <a:gd name="T42" fmla="*/ 57 w 63"/>
                  <a:gd name="T43" fmla="*/ 5 h 57"/>
                  <a:gd name="T44" fmla="*/ 67 w 63"/>
                  <a:gd name="T45" fmla="*/ 7 h 57"/>
                  <a:gd name="T46" fmla="*/ 80 w 63"/>
                  <a:gd name="T47" fmla="*/ 11 h 57"/>
                  <a:gd name="T48" fmla="*/ 90 w 63"/>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57"/>
                  <a:gd name="T77" fmla="*/ 63 w 63"/>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57">
                    <a:moveTo>
                      <a:pt x="55" y="11"/>
                    </a:moveTo>
                    <a:lnTo>
                      <a:pt x="57" y="15"/>
                    </a:lnTo>
                    <a:lnTo>
                      <a:pt x="60" y="20"/>
                    </a:lnTo>
                    <a:lnTo>
                      <a:pt x="62" y="25"/>
                    </a:lnTo>
                    <a:lnTo>
                      <a:pt x="63" y="31"/>
                    </a:lnTo>
                    <a:lnTo>
                      <a:pt x="59" y="38"/>
                    </a:lnTo>
                    <a:lnTo>
                      <a:pt x="54" y="44"/>
                    </a:lnTo>
                    <a:lnTo>
                      <a:pt x="49" y="50"/>
                    </a:lnTo>
                    <a:lnTo>
                      <a:pt x="43" y="57"/>
                    </a:lnTo>
                    <a:lnTo>
                      <a:pt x="32" y="54"/>
                    </a:lnTo>
                    <a:lnTo>
                      <a:pt x="22" y="49"/>
                    </a:lnTo>
                    <a:lnTo>
                      <a:pt x="11" y="44"/>
                    </a:lnTo>
                    <a:lnTo>
                      <a:pt x="0" y="41"/>
                    </a:lnTo>
                    <a:lnTo>
                      <a:pt x="3" y="35"/>
                    </a:lnTo>
                    <a:lnTo>
                      <a:pt x="8" y="28"/>
                    </a:lnTo>
                    <a:lnTo>
                      <a:pt x="11" y="23"/>
                    </a:lnTo>
                    <a:lnTo>
                      <a:pt x="14" y="17"/>
                    </a:lnTo>
                    <a:lnTo>
                      <a:pt x="17" y="12"/>
                    </a:lnTo>
                    <a:lnTo>
                      <a:pt x="20" y="7"/>
                    </a:lnTo>
                    <a:lnTo>
                      <a:pt x="24" y="4"/>
                    </a:lnTo>
                    <a:lnTo>
                      <a:pt x="27" y="0"/>
                    </a:lnTo>
                    <a:lnTo>
                      <a:pt x="35" y="3"/>
                    </a:lnTo>
                    <a:lnTo>
                      <a:pt x="41" y="4"/>
                    </a:lnTo>
                    <a:lnTo>
                      <a:pt x="49" y="7"/>
                    </a:lnTo>
                    <a:lnTo>
                      <a:pt x="55" y="11"/>
                    </a:lnTo>
                    <a:close/>
                  </a:path>
                </a:pathLst>
              </a:custGeom>
              <a:solidFill>
                <a:srgbClr val="000000"/>
              </a:solidFill>
              <a:ln w="9525">
                <a:noFill/>
                <a:round/>
                <a:headEnd/>
                <a:tailEnd/>
              </a:ln>
            </p:spPr>
            <p:txBody>
              <a:bodyPr/>
              <a:lstStyle/>
              <a:p>
                <a:endParaRPr lang="en-US" sz="1725"/>
              </a:p>
            </p:txBody>
          </p:sp>
          <p:sp>
            <p:nvSpPr>
              <p:cNvPr id="5519" name="Freeform 827"/>
              <p:cNvSpPr>
                <a:spLocks/>
              </p:cNvSpPr>
              <p:nvPr/>
            </p:nvSpPr>
            <p:spPr bwMode="auto">
              <a:xfrm>
                <a:off x="2474" y="3085"/>
                <a:ext cx="87" cy="79"/>
              </a:xfrm>
              <a:custGeom>
                <a:avLst/>
                <a:gdLst>
                  <a:gd name="T0" fmla="*/ 76 w 53"/>
                  <a:gd name="T1" fmla="*/ 16 h 48"/>
                  <a:gd name="T2" fmla="*/ 79 w 53"/>
                  <a:gd name="T3" fmla="*/ 21 h 48"/>
                  <a:gd name="T4" fmla="*/ 80 w 53"/>
                  <a:gd name="T5" fmla="*/ 30 h 48"/>
                  <a:gd name="T6" fmla="*/ 84 w 53"/>
                  <a:gd name="T7" fmla="*/ 38 h 48"/>
                  <a:gd name="T8" fmla="*/ 87 w 53"/>
                  <a:gd name="T9" fmla="*/ 44 h 48"/>
                  <a:gd name="T10" fmla="*/ 79 w 53"/>
                  <a:gd name="T11" fmla="*/ 53 h 48"/>
                  <a:gd name="T12" fmla="*/ 74 w 53"/>
                  <a:gd name="T13" fmla="*/ 61 h 48"/>
                  <a:gd name="T14" fmla="*/ 66 w 53"/>
                  <a:gd name="T15" fmla="*/ 71 h 48"/>
                  <a:gd name="T16" fmla="*/ 57 w 53"/>
                  <a:gd name="T17" fmla="*/ 79 h 48"/>
                  <a:gd name="T18" fmla="*/ 44 w 53"/>
                  <a:gd name="T19" fmla="*/ 74 h 48"/>
                  <a:gd name="T20" fmla="*/ 30 w 53"/>
                  <a:gd name="T21" fmla="*/ 69 h 48"/>
                  <a:gd name="T22" fmla="*/ 13 w 53"/>
                  <a:gd name="T23" fmla="*/ 63 h 48"/>
                  <a:gd name="T24" fmla="*/ 0 w 53"/>
                  <a:gd name="T25" fmla="*/ 58 h 48"/>
                  <a:gd name="T26" fmla="*/ 5 w 53"/>
                  <a:gd name="T27" fmla="*/ 48 h 48"/>
                  <a:gd name="T28" fmla="*/ 8 w 53"/>
                  <a:gd name="T29" fmla="*/ 40 h 48"/>
                  <a:gd name="T30" fmla="*/ 13 w 53"/>
                  <a:gd name="T31" fmla="*/ 31 h 48"/>
                  <a:gd name="T32" fmla="*/ 18 w 53"/>
                  <a:gd name="T33" fmla="*/ 25 h 48"/>
                  <a:gd name="T34" fmla="*/ 23 w 53"/>
                  <a:gd name="T35" fmla="*/ 18 h 48"/>
                  <a:gd name="T36" fmla="*/ 30 w 53"/>
                  <a:gd name="T37" fmla="*/ 12 h 48"/>
                  <a:gd name="T38" fmla="*/ 31 w 53"/>
                  <a:gd name="T39" fmla="*/ 5 h 48"/>
                  <a:gd name="T40" fmla="*/ 36 w 53"/>
                  <a:gd name="T41" fmla="*/ 0 h 48"/>
                  <a:gd name="T42" fmla="*/ 48 w 53"/>
                  <a:gd name="T43" fmla="*/ 3 h 48"/>
                  <a:gd name="T44" fmla="*/ 57 w 53"/>
                  <a:gd name="T45" fmla="*/ 8 h 48"/>
                  <a:gd name="T46" fmla="*/ 66 w 53"/>
                  <a:gd name="T47" fmla="*/ 12 h 48"/>
                  <a:gd name="T48" fmla="*/ 76 w 53"/>
                  <a:gd name="T49" fmla="*/ 16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48"/>
                  <a:gd name="T77" fmla="*/ 53 w 53"/>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48">
                    <a:moveTo>
                      <a:pt x="46" y="10"/>
                    </a:moveTo>
                    <a:lnTo>
                      <a:pt x="48" y="13"/>
                    </a:lnTo>
                    <a:lnTo>
                      <a:pt x="49" y="18"/>
                    </a:lnTo>
                    <a:lnTo>
                      <a:pt x="51" y="23"/>
                    </a:lnTo>
                    <a:lnTo>
                      <a:pt x="53" y="27"/>
                    </a:lnTo>
                    <a:lnTo>
                      <a:pt x="48" y="32"/>
                    </a:lnTo>
                    <a:lnTo>
                      <a:pt x="45" y="37"/>
                    </a:lnTo>
                    <a:lnTo>
                      <a:pt x="40" y="43"/>
                    </a:lnTo>
                    <a:lnTo>
                      <a:pt x="35" y="48"/>
                    </a:lnTo>
                    <a:lnTo>
                      <a:pt x="27" y="45"/>
                    </a:lnTo>
                    <a:lnTo>
                      <a:pt x="18" y="42"/>
                    </a:lnTo>
                    <a:lnTo>
                      <a:pt x="8" y="38"/>
                    </a:lnTo>
                    <a:lnTo>
                      <a:pt x="0" y="35"/>
                    </a:lnTo>
                    <a:lnTo>
                      <a:pt x="3" y="29"/>
                    </a:lnTo>
                    <a:lnTo>
                      <a:pt x="5" y="24"/>
                    </a:lnTo>
                    <a:lnTo>
                      <a:pt x="8" y="19"/>
                    </a:lnTo>
                    <a:lnTo>
                      <a:pt x="11" y="15"/>
                    </a:lnTo>
                    <a:lnTo>
                      <a:pt x="14" y="11"/>
                    </a:lnTo>
                    <a:lnTo>
                      <a:pt x="18" y="7"/>
                    </a:lnTo>
                    <a:lnTo>
                      <a:pt x="19" y="3"/>
                    </a:lnTo>
                    <a:lnTo>
                      <a:pt x="22" y="0"/>
                    </a:lnTo>
                    <a:lnTo>
                      <a:pt x="29" y="2"/>
                    </a:lnTo>
                    <a:lnTo>
                      <a:pt x="35" y="5"/>
                    </a:lnTo>
                    <a:lnTo>
                      <a:pt x="40" y="7"/>
                    </a:lnTo>
                    <a:lnTo>
                      <a:pt x="46" y="10"/>
                    </a:lnTo>
                    <a:close/>
                  </a:path>
                </a:pathLst>
              </a:custGeom>
              <a:solidFill>
                <a:srgbClr val="AFBCED"/>
              </a:solidFill>
              <a:ln w="9525">
                <a:noFill/>
                <a:round/>
                <a:headEnd/>
                <a:tailEnd/>
              </a:ln>
            </p:spPr>
            <p:txBody>
              <a:bodyPr/>
              <a:lstStyle/>
              <a:p>
                <a:endParaRPr lang="en-US" sz="1725"/>
              </a:p>
            </p:txBody>
          </p:sp>
          <p:sp>
            <p:nvSpPr>
              <p:cNvPr id="5520" name="Freeform 828"/>
              <p:cNvSpPr>
                <a:spLocks/>
              </p:cNvSpPr>
              <p:nvPr/>
            </p:nvSpPr>
            <p:spPr bwMode="auto">
              <a:xfrm>
                <a:off x="2531" y="3102"/>
                <a:ext cx="30" cy="62"/>
              </a:xfrm>
              <a:custGeom>
                <a:avLst/>
                <a:gdLst>
                  <a:gd name="T0" fmla="*/ 0 w 18"/>
                  <a:gd name="T1" fmla="*/ 23 h 38"/>
                  <a:gd name="T2" fmla="*/ 0 w 18"/>
                  <a:gd name="T3" fmla="*/ 34 h 38"/>
                  <a:gd name="T4" fmla="*/ 0 w 18"/>
                  <a:gd name="T5" fmla="*/ 41 h 38"/>
                  <a:gd name="T6" fmla="*/ 0 w 18"/>
                  <a:gd name="T7" fmla="*/ 52 h 38"/>
                  <a:gd name="T8" fmla="*/ 0 w 18"/>
                  <a:gd name="T9" fmla="*/ 62 h 38"/>
                  <a:gd name="T10" fmla="*/ 8 w 18"/>
                  <a:gd name="T11" fmla="*/ 54 h 38"/>
                  <a:gd name="T12" fmla="*/ 17 w 18"/>
                  <a:gd name="T13" fmla="*/ 44 h 38"/>
                  <a:gd name="T14" fmla="*/ 22 w 18"/>
                  <a:gd name="T15" fmla="*/ 36 h 38"/>
                  <a:gd name="T16" fmla="*/ 30 w 18"/>
                  <a:gd name="T17" fmla="*/ 28 h 38"/>
                  <a:gd name="T18" fmla="*/ 27 w 18"/>
                  <a:gd name="T19" fmla="*/ 21 h 38"/>
                  <a:gd name="T20" fmla="*/ 23 w 18"/>
                  <a:gd name="T21" fmla="*/ 13 h 38"/>
                  <a:gd name="T22" fmla="*/ 22 w 18"/>
                  <a:gd name="T23" fmla="*/ 5 h 38"/>
                  <a:gd name="T24" fmla="*/ 18 w 18"/>
                  <a:gd name="T25" fmla="*/ 0 h 38"/>
                  <a:gd name="T26" fmla="*/ 13 w 18"/>
                  <a:gd name="T27" fmla="*/ 5 h 38"/>
                  <a:gd name="T28" fmla="*/ 10 w 18"/>
                  <a:gd name="T29" fmla="*/ 10 h 38"/>
                  <a:gd name="T30" fmla="*/ 5 w 18"/>
                  <a:gd name="T31" fmla="*/ 18 h 38"/>
                  <a:gd name="T32" fmla="*/ 0 w 18"/>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8"/>
                  <a:gd name="T53" fmla="*/ 18 w 1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8">
                    <a:moveTo>
                      <a:pt x="0" y="14"/>
                    </a:moveTo>
                    <a:lnTo>
                      <a:pt x="0" y="21"/>
                    </a:lnTo>
                    <a:lnTo>
                      <a:pt x="0" y="25"/>
                    </a:lnTo>
                    <a:lnTo>
                      <a:pt x="0" y="32"/>
                    </a:lnTo>
                    <a:lnTo>
                      <a:pt x="0" y="38"/>
                    </a:lnTo>
                    <a:lnTo>
                      <a:pt x="5" y="33"/>
                    </a:lnTo>
                    <a:lnTo>
                      <a:pt x="10" y="27"/>
                    </a:lnTo>
                    <a:lnTo>
                      <a:pt x="13" y="22"/>
                    </a:lnTo>
                    <a:lnTo>
                      <a:pt x="18" y="17"/>
                    </a:lnTo>
                    <a:lnTo>
                      <a:pt x="16" y="13"/>
                    </a:lnTo>
                    <a:lnTo>
                      <a:pt x="14" y="8"/>
                    </a:lnTo>
                    <a:lnTo>
                      <a:pt x="13" y="3"/>
                    </a:lnTo>
                    <a:lnTo>
                      <a:pt x="11" y="0"/>
                    </a:lnTo>
                    <a:lnTo>
                      <a:pt x="8" y="3"/>
                    </a:lnTo>
                    <a:lnTo>
                      <a:pt x="6" y="6"/>
                    </a:lnTo>
                    <a:lnTo>
                      <a:pt x="3" y="11"/>
                    </a:lnTo>
                    <a:lnTo>
                      <a:pt x="0" y="14"/>
                    </a:lnTo>
                    <a:close/>
                  </a:path>
                </a:pathLst>
              </a:custGeom>
              <a:solidFill>
                <a:srgbClr val="7AAAEA"/>
              </a:solidFill>
              <a:ln w="9525">
                <a:noFill/>
                <a:round/>
                <a:headEnd/>
                <a:tailEnd/>
              </a:ln>
            </p:spPr>
            <p:txBody>
              <a:bodyPr/>
              <a:lstStyle/>
              <a:p>
                <a:endParaRPr lang="en-US" sz="1725"/>
              </a:p>
            </p:txBody>
          </p:sp>
          <p:sp>
            <p:nvSpPr>
              <p:cNvPr id="5521" name="Freeform 829"/>
              <p:cNvSpPr>
                <a:spLocks/>
              </p:cNvSpPr>
              <p:nvPr/>
            </p:nvSpPr>
            <p:spPr bwMode="auto">
              <a:xfrm>
                <a:off x="2491" y="3085"/>
                <a:ext cx="58" cy="40"/>
              </a:xfrm>
              <a:custGeom>
                <a:avLst/>
                <a:gdLst>
                  <a:gd name="T0" fmla="*/ 58 w 36"/>
                  <a:gd name="T1" fmla="*/ 17 h 24"/>
                  <a:gd name="T2" fmla="*/ 53 w 36"/>
                  <a:gd name="T3" fmla="*/ 22 h 24"/>
                  <a:gd name="T4" fmla="*/ 50 w 36"/>
                  <a:gd name="T5" fmla="*/ 27 h 24"/>
                  <a:gd name="T6" fmla="*/ 45 w 36"/>
                  <a:gd name="T7" fmla="*/ 35 h 24"/>
                  <a:gd name="T8" fmla="*/ 40 w 36"/>
                  <a:gd name="T9" fmla="*/ 40 h 24"/>
                  <a:gd name="T10" fmla="*/ 31 w 36"/>
                  <a:gd name="T11" fmla="*/ 35 h 24"/>
                  <a:gd name="T12" fmla="*/ 19 w 36"/>
                  <a:gd name="T13" fmla="*/ 32 h 24"/>
                  <a:gd name="T14" fmla="*/ 10 w 36"/>
                  <a:gd name="T15" fmla="*/ 27 h 24"/>
                  <a:gd name="T16" fmla="*/ 0 w 36"/>
                  <a:gd name="T17" fmla="*/ 25 h 24"/>
                  <a:gd name="T18" fmla="*/ 5 w 36"/>
                  <a:gd name="T19" fmla="*/ 18 h 24"/>
                  <a:gd name="T20" fmla="*/ 10 w 36"/>
                  <a:gd name="T21" fmla="*/ 12 h 24"/>
                  <a:gd name="T22" fmla="*/ 15 w 36"/>
                  <a:gd name="T23" fmla="*/ 5 h 24"/>
                  <a:gd name="T24" fmla="*/ 19 w 36"/>
                  <a:gd name="T25" fmla="*/ 0 h 24"/>
                  <a:gd name="T26" fmla="*/ 31 w 36"/>
                  <a:gd name="T27" fmla="*/ 3 h 24"/>
                  <a:gd name="T28" fmla="*/ 40 w 36"/>
                  <a:gd name="T29" fmla="*/ 8 h 24"/>
                  <a:gd name="T30" fmla="*/ 48 w 36"/>
                  <a:gd name="T31" fmla="*/ 12 h 24"/>
                  <a:gd name="T32" fmla="*/ 58 w 36"/>
                  <a:gd name="T33" fmla="*/ 1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0"/>
                    </a:moveTo>
                    <a:lnTo>
                      <a:pt x="33" y="13"/>
                    </a:lnTo>
                    <a:lnTo>
                      <a:pt x="31" y="16"/>
                    </a:lnTo>
                    <a:lnTo>
                      <a:pt x="28" y="21"/>
                    </a:lnTo>
                    <a:lnTo>
                      <a:pt x="25" y="24"/>
                    </a:lnTo>
                    <a:lnTo>
                      <a:pt x="19" y="21"/>
                    </a:lnTo>
                    <a:lnTo>
                      <a:pt x="12" y="19"/>
                    </a:lnTo>
                    <a:lnTo>
                      <a:pt x="6" y="16"/>
                    </a:lnTo>
                    <a:lnTo>
                      <a:pt x="0" y="15"/>
                    </a:lnTo>
                    <a:lnTo>
                      <a:pt x="3" y="11"/>
                    </a:lnTo>
                    <a:lnTo>
                      <a:pt x="6" y="7"/>
                    </a:lnTo>
                    <a:lnTo>
                      <a:pt x="9" y="3"/>
                    </a:lnTo>
                    <a:lnTo>
                      <a:pt x="12" y="0"/>
                    </a:lnTo>
                    <a:lnTo>
                      <a:pt x="19" y="2"/>
                    </a:lnTo>
                    <a:lnTo>
                      <a:pt x="25" y="5"/>
                    </a:lnTo>
                    <a:lnTo>
                      <a:pt x="30" y="7"/>
                    </a:lnTo>
                    <a:lnTo>
                      <a:pt x="36" y="10"/>
                    </a:lnTo>
                    <a:close/>
                  </a:path>
                </a:pathLst>
              </a:custGeom>
              <a:solidFill>
                <a:srgbClr val="D1D8F4"/>
              </a:solidFill>
              <a:ln w="9525">
                <a:noFill/>
                <a:round/>
                <a:headEnd/>
                <a:tailEnd/>
              </a:ln>
            </p:spPr>
            <p:txBody>
              <a:bodyPr/>
              <a:lstStyle/>
              <a:p>
                <a:endParaRPr lang="en-US" sz="1725"/>
              </a:p>
            </p:txBody>
          </p:sp>
          <p:sp>
            <p:nvSpPr>
              <p:cNvPr id="5522" name="Freeform 830"/>
              <p:cNvSpPr>
                <a:spLocks/>
              </p:cNvSpPr>
              <p:nvPr/>
            </p:nvSpPr>
            <p:spPr bwMode="auto">
              <a:xfrm>
                <a:off x="2579" y="3054"/>
                <a:ext cx="103" cy="94"/>
              </a:xfrm>
              <a:custGeom>
                <a:avLst/>
                <a:gdLst>
                  <a:gd name="T0" fmla="*/ 90 w 63"/>
                  <a:gd name="T1" fmla="*/ 18 h 57"/>
                  <a:gd name="T2" fmla="*/ 93 w 63"/>
                  <a:gd name="T3" fmla="*/ 26 h 57"/>
                  <a:gd name="T4" fmla="*/ 98 w 63"/>
                  <a:gd name="T5" fmla="*/ 35 h 57"/>
                  <a:gd name="T6" fmla="*/ 101 w 63"/>
                  <a:gd name="T7" fmla="*/ 45 h 57"/>
                  <a:gd name="T8" fmla="*/ 103 w 63"/>
                  <a:gd name="T9" fmla="*/ 53 h 57"/>
                  <a:gd name="T10" fmla="*/ 96 w 63"/>
                  <a:gd name="T11" fmla="*/ 63 h 57"/>
                  <a:gd name="T12" fmla="*/ 88 w 63"/>
                  <a:gd name="T13" fmla="*/ 74 h 57"/>
                  <a:gd name="T14" fmla="*/ 77 w 63"/>
                  <a:gd name="T15" fmla="*/ 84 h 57"/>
                  <a:gd name="T16" fmla="*/ 70 w 63"/>
                  <a:gd name="T17" fmla="*/ 94 h 57"/>
                  <a:gd name="T18" fmla="*/ 51 w 63"/>
                  <a:gd name="T19" fmla="*/ 89 h 57"/>
                  <a:gd name="T20" fmla="*/ 36 w 63"/>
                  <a:gd name="T21" fmla="*/ 82 h 57"/>
                  <a:gd name="T22" fmla="*/ 18 w 63"/>
                  <a:gd name="T23" fmla="*/ 76 h 57"/>
                  <a:gd name="T24" fmla="*/ 0 w 63"/>
                  <a:gd name="T25" fmla="*/ 69 h 57"/>
                  <a:gd name="T26" fmla="*/ 5 w 63"/>
                  <a:gd name="T27" fmla="*/ 58 h 57"/>
                  <a:gd name="T28" fmla="*/ 13 w 63"/>
                  <a:gd name="T29" fmla="*/ 48 h 57"/>
                  <a:gd name="T30" fmla="*/ 18 w 63"/>
                  <a:gd name="T31" fmla="*/ 40 h 57"/>
                  <a:gd name="T32" fmla="*/ 23 w 63"/>
                  <a:gd name="T33" fmla="*/ 30 h 57"/>
                  <a:gd name="T34" fmla="*/ 28 w 63"/>
                  <a:gd name="T35" fmla="*/ 25 h 57"/>
                  <a:gd name="T36" fmla="*/ 33 w 63"/>
                  <a:gd name="T37" fmla="*/ 16 h 57"/>
                  <a:gd name="T38" fmla="*/ 39 w 63"/>
                  <a:gd name="T39" fmla="*/ 8 h 57"/>
                  <a:gd name="T40" fmla="*/ 44 w 63"/>
                  <a:gd name="T41" fmla="*/ 0 h 57"/>
                  <a:gd name="T42" fmla="*/ 57 w 63"/>
                  <a:gd name="T43" fmla="*/ 5 h 57"/>
                  <a:gd name="T44" fmla="*/ 67 w 63"/>
                  <a:gd name="T45" fmla="*/ 12 h 57"/>
                  <a:gd name="T46" fmla="*/ 80 w 63"/>
                  <a:gd name="T47" fmla="*/ 13 h 57"/>
                  <a:gd name="T48" fmla="*/ 90 w 63"/>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57"/>
                  <a:gd name="T77" fmla="*/ 63 w 63"/>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57">
                    <a:moveTo>
                      <a:pt x="55" y="11"/>
                    </a:moveTo>
                    <a:lnTo>
                      <a:pt x="57" y="16"/>
                    </a:lnTo>
                    <a:lnTo>
                      <a:pt x="60" y="21"/>
                    </a:lnTo>
                    <a:lnTo>
                      <a:pt x="62" y="27"/>
                    </a:lnTo>
                    <a:lnTo>
                      <a:pt x="63" y="32"/>
                    </a:lnTo>
                    <a:lnTo>
                      <a:pt x="59" y="38"/>
                    </a:lnTo>
                    <a:lnTo>
                      <a:pt x="54" y="45"/>
                    </a:lnTo>
                    <a:lnTo>
                      <a:pt x="47" y="51"/>
                    </a:lnTo>
                    <a:lnTo>
                      <a:pt x="43" y="57"/>
                    </a:lnTo>
                    <a:lnTo>
                      <a:pt x="31" y="54"/>
                    </a:lnTo>
                    <a:lnTo>
                      <a:pt x="22" y="50"/>
                    </a:lnTo>
                    <a:lnTo>
                      <a:pt x="11" y="46"/>
                    </a:lnTo>
                    <a:lnTo>
                      <a:pt x="0" y="42"/>
                    </a:lnTo>
                    <a:lnTo>
                      <a:pt x="3" y="35"/>
                    </a:lnTo>
                    <a:lnTo>
                      <a:pt x="8" y="29"/>
                    </a:lnTo>
                    <a:lnTo>
                      <a:pt x="11" y="24"/>
                    </a:lnTo>
                    <a:lnTo>
                      <a:pt x="14" y="18"/>
                    </a:lnTo>
                    <a:lnTo>
                      <a:pt x="17" y="15"/>
                    </a:lnTo>
                    <a:lnTo>
                      <a:pt x="20" y="10"/>
                    </a:lnTo>
                    <a:lnTo>
                      <a:pt x="24" y="5"/>
                    </a:lnTo>
                    <a:lnTo>
                      <a:pt x="27" y="0"/>
                    </a:lnTo>
                    <a:lnTo>
                      <a:pt x="35" y="3"/>
                    </a:lnTo>
                    <a:lnTo>
                      <a:pt x="41" y="7"/>
                    </a:lnTo>
                    <a:lnTo>
                      <a:pt x="49" y="8"/>
                    </a:lnTo>
                    <a:lnTo>
                      <a:pt x="55" y="11"/>
                    </a:lnTo>
                    <a:close/>
                  </a:path>
                </a:pathLst>
              </a:custGeom>
              <a:solidFill>
                <a:srgbClr val="000000"/>
              </a:solidFill>
              <a:ln w="9525">
                <a:noFill/>
                <a:round/>
                <a:headEnd/>
                <a:tailEnd/>
              </a:ln>
            </p:spPr>
            <p:txBody>
              <a:bodyPr/>
              <a:lstStyle/>
              <a:p>
                <a:endParaRPr lang="en-US" sz="1725"/>
              </a:p>
            </p:txBody>
          </p:sp>
          <p:sp>
            <p:nvSpPr>
              <p:cNvPr id="5523" name="Freeform 831"/>
              <p:cNvSpPr>
                <a:spLocks/>
              </p:cNvSpPr>
              <p:nvPr/>
            </p:nvSpPr>
            <p:spPr bwMode="auto">
              <a:xfrm>
                <a:off x="2589" y="3063"/>
                <a:ext cx="86" cy="80"/>
              </a:xfrm>
              <a:custGeom>
                <a:avLst/>
                <a:gdLst>
                  <a:gd name="T0" fmla="*/ 75 w 53"/>
                  <a:gd name="T1" fmla="*/ 16 h 49"/>
                  <a:gd name="T2" fmla="*/ 78 w 53"/>
                  <a:gd name="T3" fmla="*/ 23 h 49"/>
                  <a:gd name="T4" fmla="*/ 80 w 53"/>
                  <a:gd name="T5" fmla="*/ 28 h 49"/>
                  <a:gd name="T6" fmla="*/ 83 w 53"/>
                  <a:gd name="T7" fmla="*/ 36 h 49"/>
                  <a:gd name="T8" fmla="*/ 86 w 53"/>
                  <a:gd name="T9" fmla="*/ 44 h 49"/>
                  <a:gd name="T10" fmla="*/ 78 w 53"/>
                  <a:gd name="T11" fmla="*/ 54 h 49"/>
                  <a:gd name="T12" fmla="*/ 73 w 53"/>
                  <a:gd name="T13" fmla="*/ 62 h 49"/>
                  <a:gd name="T14" fmla="*/ 65 w 53"/>
                  <a:gd name="T15" fmla="*/ 70 h 49"/>
                  <a:gd name="T16" fmla="*/ 57 w 53"/>
                  <a:gd name="T17" fmla="*/ 80 h 49"/>
                  <a:gd name="T18" fmla="*/ 44 w 53"/>
                  <a:gd name="T19" fmla="*/ 75 h 49"/>
                  <a:gd name="T20" fmla="*/ 29 w 53"/>
                  <a:gd name="T21" fmla="*/ 67 h 49"/>
                  <a:gd name="T22" fmla="*/ 13 w 53"/>
                  <a:gd name="T23" fmla="*/ 62 h 49"/>
                  <a:gd name="T24" fmla="*/ 0 w 53"/>
                  <a:gd name="T25" fmla="*/ 57 h 49"/>
                  <a:gd name="T26" fmla="*/ 5 w 53"/>
                  <a:gd name="T27" fmla="*/ 49 h 49"/>
                  <a:gd name="T28" fmla="*/ 8 w 53"/>
                  <a:gd name="T29" fmla="*/ 41 h 49"/>
                  <a:gd name="T30" fmla="*/ 13 w 53"/>
                  <a:gd name="T31" fmla="*/ 34 h 49"/>
                  <a:gd name="T32" fmla="*/ 16 w 53"/>
                  <a:gd name="T33" fmla="*/ 26 h 49"/>
                  <a:gd name="T34" fmla="*/ 21 w 53"/>
                  <a:gd name="T35" fmla="*/ 21 h 49"/>
                  <a:gd name="T36" fmla="*/ 26 w 53"/>
                  <a:gd name="T37" fmla="*/ 13 h 49"/>
                  <a:gd name="T38" fmla="*/ 31 w 53"/>
                  <a:gd name="T39" fmla="*/ 5 h 49"/>
                  <a:gd name="T40" fmla="*/ 36 w 53"/>
                  <a:gd name="T41" fmla="*/ 0 h 49"/>
                  <a:gd name="T42" fmla="*/ 47 w 53"/>
                  <a:gd name="T43" fmla="*/ 3 h 49"/>
                  <a:gd name="T44" fmla="*/ 57 w 53"/>
                  <a:gd name="T45" fmla="*/ 8 h 49"/>
                  <a:gd name="T46" fmla="*/ 65 w 53"/>
                  <a:gd name="T47" fmla="*/ 10 h 49"/>
                  <a:gd name="T48" fmla="*/ 75 w 53"/>
                  <a:gd name="T49" fmla="*/ 16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49"/>
                  <a:gd name="T77" fmla="*/ 53 w 53"/>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49">
                    <a:moveTo>
                      <a:pt x="46" y="10"/>
                    </a:moveTo>
                    <a:lnTo>
                      <a:pt x="48" y="14"/>
                    </a:lnTo>
                    <a:lnTo>
                      <a:pt x="49" y="17"/>
                    </a:lnTo>
                    <a:lnTo>
                      <a:pt x="51" y="22"/>
                    </a:lnTo>
                    <a:lnTo>
                      <a:pt x="53" y="27"/>
                    </a:lnTo>
                    <a:lnTo>
                      <a:pt x="48" y="33"/>
                    </a:lnTo>
                    <a:lnTo>
                      <a:pt x="45" y="38"/>
                    </a:lnTo>
                    <a:lnTo>
                      <a:pt x="40" y="43"/>
                    </a:lnTo>
                    <a:lnTo>
                      <a:pt x="35" y="49"/>
                    </a:lnTo>
                    <a:lnTo>
                      <a:pt x="27" y="46"/>
                    </a:lnTo>
                    <a:lnTo>
                      <a:pt x="18" y="41"/>
                    </a:lnTo>
                    <a:lnTo>
                      <a:pt x="8" y="38"/>
                    </a:lnTo>
                    <a:lnTo>
                      <a:pt x="0" y="35"/>
                    </a:lnTo>
                    <a:lnTo>
                      <a:pt x="3" y="30"/>
                    </a:lnTo>
                    <a:lnTo>
                      <a:pt x="5" y="25"/>
                    </a:lnTo>
                    <a:lnTo>
                      <a:pt x="8" y="21"/>
                    </a:lnTo>
                    <a:lnTo>
                      <a:pt x="10" y="16"/>
                    </a:lnTo>
                    <a:lnTo>
                      <a:pt x="13" y="13"/>
                    </a:lnTo>
                    <a:lnTo>
                      <a:pt x="16" y="8"/>
                    </a:lnTo>
                    <a:lnTo>
                      <a:pt x="19" y="3"/>
                    </a:lnTo>
                    <a:lnTo>
                      <a:pt x="22" y="0"/>
                    </a:lnTo>
                    <a:lnTo>
                      <a:pt x="29" y="2"/>
                    </a:lnTo>
                    <a:lnTo>
                      <a:pt x="35" y="5"/>
                    </a:lnTo>
                    <a:lnTo>
                      <a:pt x="40" y="6"/>
                    </a:lnTo>
                    <a:lnTo>
                      <a:pt x="46" y="10"/>
                    </a:lnTo>
                    <a:close/>
                  </a:path>
                </a:pathLst>
              </a:custGeom>
              <a:solidFill>
                <a:srgbClr val="AFBCED"/>
              </a:solidFill>
              <a:ln w="9525">
                <a:noFill/>
                <a:round/>
                <a:headEnd/>
                <a:tailEnd/>
              </a:ln>
            </p:spPr>
            <p:txBody>
              <a:bodyPr/>
              <a:lstStyle/>
              <a:p>
                <a:endParaRPr lang="en-US" sz="1725"/>
              </a:p>
            </p:txBody>
          </p:sp>
          <p:sp>
            <p:nvSpPr>
              <p:cNvPr id="5524" name="Freeform 832"/>
              <p:cNvSpPr>
                <a:spLocks/>
              </p:cNvSpPr>
              <p:nvPr/>
            </p:nvSpPr>
            <p:spPr bwMode="auto">
              <a:xfrm>
                <a:off x="2646" y="3079"/>
                <a:ext cx="29" cy="64"/>
              </a:xfrm>
              <a:custGeom>
                <a:avLst/>
                <a:gdLst>
                  <a:gd name="T0" fmla="*/ 0 w 18"/>
                  <a:gd name="T1" fmla="*/ 23 h 39"/>
                  <a:gd name="T2" fmla="*/ 0 w 18"/>
                  <a:gd name="T3" fmla="*/ 33 h 39"/>
                  <a:gd name="T4" fmla="*/ 0 w 18"/>
                  <a:gd name="T5" fmla="*/ 44 h 39"/>
                  <a:gd name="T6" fmla="*/ 0 w 18"/>
                  <a:gd name="T7" fmla="*/ 54 h 39"/>
                  <a:gd name="T8" fmla="*/ 0 w 18"/>
                  <a:gd name="T9" fmla="*/ 64 h 39"/>
                  <a:gd name="T10" fmla="*/ 8 w 18"/>
                  <a:gd name="T11" fmla="*/ 54 h 39"/>
                  <a:gd name="T12" fmla="*/ 16 w 18"/>
                  <a:gd name="T13" fmla="*/ 46 h 39"/>
                  <a:gd name="T14" fmla="*/ 21 w 18"/>
                  <a:gd name="T15" fmla="*/ 38 h 39"/>
                  <a:gd name="T16" fmla="*/ 29 w 18"/>
                  <a:gd name="T17" fmla="*/ 28 h 39"/>
                  <a:gd name="T18" fmla="*/ 26 w 18"/>
                  <a:gd name="T19" fmla="*/ 20 h 39"/>
                  <a:gd name="T20" fmla="*/ 23 w 18"/>
                  <a:gd name="T21" fmla="*/ 11 h 39"/>
                  <a:gd name="T22" fmla="*/ 21 w 18"/>
                  <a:gd name="T23" fmla="*/ 7 h 39"/>
                  <a:gd name="T24" fmla="*/ 18 w 18"/>
                  <a:gd name="T25" fmla="*/ 0 h 39"/>
                  <a:gd name="T26" fmla="*/ 13 w 18"/>
                  <a:gd name="T27" fmla="*/ 5 h 39"/>
                  <a:gd name="T28" fmla="*/ 8 w 18"/>
                  <a:gd name="T29" fmla="*/ 10 h 39"/>
                  <a:gd name="T30" fmla="*/ 5 w 18"/>
                  <a:gd name="T31" fmla="*/ 18 h 39"/>
                  <a:gd name="T32" fmla="*/ 0 w 18"/>
                  <a:gd name="T33" fmla="*/ 23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9"/>
                  <a:gd name="T53" fmla="*/ 18 w 18"/>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9">
                    <a:moveTo>
                      <a:pt x="0" y="14"/>
                    </a:moveTo>
                    <a:lnTo>
                      <a:pt x="0" y="20"/>
                    </a:lnTo>
                    <a:lnTo>
                      <a:pt x="0" y="27"/>
                    </a:lnTo>
                    <a:lnTo>
                      <a:pt x="0" y="33"/>
                    </a:lnTo>
                    <a:lnTo>
                      <a:pt x="0" y="39"/>
                    </a:lnTo>
                    <a:lnTo>
                      <a:pt x="5" y="33"/>
                    </a:lnTo>
                    <a:lnTo>
                      <a:pt x="10" y="28"/>
                    </a:lnTo>
                    <a:lnTo>
                      <a:pt x="13" y="23"/>
                    </a:lnTo>
                    <a:lnTo>
                      <a:pt x="18" y="17"/>
                    </a:lnTo>
                    <a:lnTo>
                      <a:pt x="16" y="12"/>
                    </a:lnTo>
                    <a:lnTo>
                      <a:pt x="14" y="7"/>
                    </a:lnTo>
                    <a:lnTo>
                      <a:pt x="13" y="4"/>
                    </a:lnTo>
                    <a:lnTo>
                      <a:pt x="11" y="0"/>
                    </a:lnTo>
                    <a:lnTo>
                      <a:pt x="8" y="3"/>
                    </a:lnTo>
                    <a:lnTo>
                      <a:pt x="5" y="6"/>
                    </a:lnTo>
                    <a:lnTo>
                      <a:pt x="3" y="11"/>
                    </a:lnTo>
                    <a:lnTo>
                      <a:pt x="0" y="14"/>
                    </a:lnTo>
                    <a:close/>
                  </a:path>
                </a:pathLst>
              </a:custGeom>
              <a:solidFill>
                <a:srgbClr val="7AAAEA"/>
              </a:solidFill>
              <a:ln w="9525">
                <a:noFill/>
                <a:round/>
                <a:headEnd/>
                <a:tailEnd/>
              </a:ln>
            </p:spPr>
            <p:txBody>
              <a:bodyPr/>
              <a:lstStyle/>
              <a:p>
                <a:endParaRPr lang="en-US" sz="1725"/>
              </a:p>
            </p:txBody>
          </p:sp>
          <p:sp>
            <p:nvSpPr>
              <p:cNvPr id="5525" name="Freeform 833"/>
              <p:cNvSpPr>
                <a:spLocks/>
              </p:cNvSpPr>
              <p:nvPr/>
            </p:nvSpPr>
            <p:spPr bwMode="auto">
              <a:xfrm>
                <a:off x="2605" y="3063"/>
                <a:ext cx="59" cy="40"/>
              </a:xfrm>
              <a:custGeom>
                <a:avLst/>
                <a:gdLst>
                  <a:gd name="T0" fmla="*/ 59 w 36"/>
                  <a:gd name="T1" fmla="*/ 16 h 25"/>
                  <a:gd name="T2" fmla="*/ 54 w 36"/>
                  <a:gd name="T3" fmla="*/ 21 h 25"/>
                  <a:gd name="T4" fmla="*/ 49 w 36"/>
                  <a:gd name="T5" fmla="*/ 27 h 25"/>
                  <a:gd name="T6" fmla="*/ 46 w 36"/>
                  <a:gd name="T7" fmla="*/ 34 h 25"/>
                  <a:gd name="T8" fmla="*/ 41 w 36"/>
                  <a:gd name="T9" fmla="*/ 40 h 25"/>
                  <a:gd name="T10" fmla="*/ 31 w 36"/>
                  <a:gd name="T11" fmla="*/ 35 h 25"/>
                  <a:gd name="T12" fmla="*/ 20 w 36"/>
                  <a:gd name="T13" fmla="*/ 34 h 25"/>
                  <a:gd name="T14" fmla="*/ 10 w 36"/>
                  <a:gd name="T15" fmla="*/ 27 h 25"/>
                  <a:gd name="T16" fmla="*/ 0 w 36"/>
                  <a:gd name="T17" fmla="*/ 26 h 25"/>
                  <a:gd name="T18" fmla="*/ 5 w 36"/>
                  <a:gd name="T19" fmla="*/ 18 h 25"/>
                  <a:gd name="T20" fmla="*/ 10 w 36"/>
                  <a:gd name="T21" fmla="*/ 13 h 25"/>
                  <a:gd name="T22" fmla="*/ 15 w 36"/>
                  <a:gd name="T23" fmla="*/ 5 h 25"/>
                  <a:gd name="T24" fmla="*/ 20 w 36"/>
                  <a:gd name="T25" fmla="*/ 0 h 25"/>
                  <a:gd name="T26" fmla="*/ 31 w 36"/>
                  <a:gd name="T27" fmla="*/ 3 h 25"/>
                  <a:gd name="T28" fmla="*/ 41 w 36"/>
                  <a:gd name="T29" fmla="*/ 8 h 25"/>
                  <a:gd name="T30" fmla="*/ 49 w 36"/>
                  <a:gd name="T31" fmla="*/ 10 h 25"/>
                  <a:gd name="T32" fmla="*/ 59 w 36"/>
                  <a:gd name="T33" fmla="*/ 1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5"/>
                  <a:gd name="T53" fmla="*/ 36 w 36"/>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5">
                    <a:moveTo>
                      <a:pt x="36" y="10"/>
                    </a:moveTo>
                    <a:lnTo>
                      <a:pt x="33" y="13"/>
                    </a:lnTo>
                    <a:lnTo>
                      <a:pt x="30" y="17"/>
                    </a:lnTo>
                    <a:lnTo>
                      <a:pt x="28" y="21"/>
                    </a:lnTo>
                    <a:lnTo>
                      <a:pt x="25" y="25"/>
                    </a:lnTo>
                    <a:lnTo>
                      <a:pt x="19" y="22"/>
                    </a:lnTo>
                    <a:lnTo>
                      <a:pt x="12" y="21"/>
                    </a:lnTo>
                    <a:lnTo>
                      <a:pt x="6" y="17"/>
                    </a:lnTo>
                    <a:lnTo>
                      <a:pt x="0" y="16"/>
                    </a:lnTo>
                    <a:lnTo>
                      <a:pt x="3" y="11"/>
                    </a:lnTo>
                    <a:lnTo>
                      <a:pt x="6" y="8"/>
                    </a:lnTo>
                    <a:lnTo>
                      <a:pt x="9" y="3"/>
                    </a:lnTo>
                    <a:lnTo>
                      <a:pt x="12" y="0"/>
                    </a:lnTo>
                    <a:lnTo>
                      <a:pt x="19" y="2"/>
                    </a:lnTo>
                    <a:lnTo>
                      <a:pt x="25" y="5"/>
                    </a:lnTo>
                    <a:lnTo>
                      <a:pt x="30" y="6"/>
                    </a:lnTo>
                    <a:lnTo>
                      <a:pt x="36" y="10"/>
                    </a:lnTo>
                    <a:close/>
                  </a:path>
                </a:pathLst>
              </a:custGeom>
              <a:solidFill>
                <a:srgbClr val="D1D8F4"/>
              </a:solidFill>
              <a:ln w="9525">
                <a:noFill/>
                <a:round/>
                <a:headEnd/>
                <a:tailEnd/>
              </a:ln>
            </p:spPr>
            <p:txBody>
              <a:bodyPr/>
              <a:lstStyle/>
              <a:p>
                <a:endParaRPr lang="en-US" sz="1725"/>
              </a:p>
            </p:txBody>
          </p:sp>
          <p:sp>
            <p:nvSpPr>
              <p:cNvPr id="5526" name="Freeform 834"/>
              <p:cNvSpPr>
                <a:spLocks/>
              </p:cNvSpPr>
              <p:nvPr/>
            </p:nvSpPr>
            <p:spPr bwMode="auto">
              <a:xfrm>
                <a:off x="2531" y="3102"/>
                <a:ext cx="105" cy="93"/>
              </a:xfrm>
              <a:custGeom>
                <a:avLst/>
                <a:gdLst>
                  <a:gd name="T0" fmla="*/ 92 w 64"/>
                  <a:gd name="T1" fmla="*/ 18 h 57"/>
                  <a:gd name="T2" fmla="*/ 94 w 64"/>
                  <a:gd name="T3" fmla="*/ 26 h 57"/>
                  <a:gd name="T4" fmla="*/ 98 w 64"/>
                  <a:gd name="T5" fmla="*/ 34 h 57"/>
                  <a:gd name="T6" fmla="*/ 102 w 64"/>
                  <a:gd name="T7" fmla="*/ 41 h 57"/>
                  <a:gd name="T8" fmla="*/ 105 w 64"/>
                  <a:gd name="T9" fmla="*/ 52 h 57"/>
                  <a:gd name="T10" fmla="*/ 97 w 64"/>
                  <a:gd name="T11" fmla="*/ 62 h 57"/>
                  <a:gd name="T12" fmla="*/ 89 w 64"/>
                  <a:gd name="T13" fmla="*/ 72 h 57"/>
                  <a:gd name="T14" fmla="*/ 80 w 64"/>
                  <a:gd name="T15" fmla="*/ 83 h 57"/>
                  <a:gd name="T16" fmla="*/ 71 w 64"/>
                  <a:gd name="T17" fmla="*/ 93 h 57"/>
                  <a:gd name="T18" fmla="*/ 53 w 64"/>
                  <a:gd name="T19" fmla="*/ 88 h 57"/>
                  <a:gd name="T20" fmla="*/ 36 w 64"/>
                  <a:gd name="T21" fmla="*/ 80 h 57"/>
                  <a:gd name="T22" fmla="*/ 18 w 64"/>
                  <a:gd name="T23" fmla="*/ 72 h 57"/>
                  <a:gd name="T24" fmla="*/ 0 w 64"/>
                  <a:gd name="T25" fmla="*/ 67 h 57"/>
                  <a:gd name="T26" fmla="*/ 5 w 64"/>
                  <a:gd name="T27" fmla="*/ 57 h 57"/>
                  <a:gd name="T28" fmla="*/ 13 w 64"/>
                  <a:gd name="T29" fmla="*/ 46 h 57"/>
                  <a:gd name="T30" fmla="*/ 18 w 64"/>
                  <a:gd name="T31" fmla="*/ 39 h 57"/>
                  <a:gd name="T32" fmla="*/ 23 w 64"/>
                  <a:gd name="T33" fmla="*/ 28 h 57"/>
                  <a:gd name="T34" fmla="*/ 30 w 64"/>
                  <a:gd name="T35" fmla="*/ 21 h 57"/>
                  <a:gd name="T36" fmla="*/ 34 w 64"/>
                  <a:gd name="T37" fmla="*/ 13 h 57"/>
                  <a:gd name="T38" fmla="*/ 39 w 64"/>
                  <a:gd name="T39" fmla="*/ 8 h 57"/>
                  <a:gd name="T40" fmla="*/ 44 w 64"/>
                  <a:gd name="T41" fmla="*/ 0 h 57"/>
                  <a:gd name="T42" fmla="*/ 57 w 64"/>
                  <a:gd name="T43" fmla="*/ 5 h 57"/>
                  <a:gd name="T44" fmla="*/ 67 w 64"/>
                  <a:gd name="T45" fmla="*/ 8 h 57"/>
                  <a:gd name="T46" fmla="*/ 80 w 64"/>
                  <a:gd name="T47" fmla="*/ 13 h 57"/>
                  <a:gd name="T48" fmla="*/ 92 w 64"/>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7"/>
                  <a:gd name="T77" fmla="*/ 64 w 64"/>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7">
                    <a:moveTo>
                      <a:pt x="56" y="11"/>
                    </a:moveTo>
                    <a:lnTo>
                      <a:pt x="57" y="16"/>
                    </a:lnTo>
                    <a:lnTo>
                      <a:pt x="60" y="21"/>
                    </a:lnTo>
                    <a:lnTo>
                      <a:pt x="62" y="25"/>
                    </a:lnTo>
                    <a:lnTo>
                      <a:pt x="64" y="32"/>
                    </a:lnTo>
                    <a:lnTo>
                      <a:pt x="59" y="38"/>
                    </a:lnTo>
                    <a:lnTo>
                      <a:pt x="54" y="44"/>
                    </a:lnTo>
                    <a:lnTo>
                      <a:pt x="49" y="51"/>
                    </a:lnTo>
                    <a:lnTo>
                      <a:pt x="43" y="57"/>
                    </a:lnTo>
                    <a:lnTo>
                      <a:pt x="32" y="54"/>
                    </a:lnTo>
                    <a:lnTo>
                      <a:pt x="22" y="49"/>
                    </a:lnTo>
                    <a:lnTo>
                      <a:pt x="11" y="44"/>
                    </a:lnTo>
                    <a:lnTo>
                      <a:pt x="0" y="41"/>
                    </a:lnTo>
                    <a:lnTo>
                      <a:pt x="3" y="35"/>
                    </a:lnTo>
                    <a:lnTo>
                      <a:pt x="8" y="28"/>
                    </a:lnTo>
                    <a:lnTo>
                      <a:pt x="11" y="24"/>
                    </a:lnTo>
                    <a:lnTo>
                      <a:pt x="14" y="17"/>
                    </a:lnTo>
                    <a:lnTo>
                      <a:pt x="18" y="13"/>
                    </a:lnTo>
                    <a:lnTo>
                      <a:pt x="21" y="8"/>
                    </a:lnTo>
                    <a:lnTo>
                      <a:pt x="24" y="5"/>
                    </a:lnTo>
                    <a:lnTo>
                      <a:pt x="27" y="0"/>
                    </a:lnTo>
                    <a:lnTo>
                      <a:pt x="35" y="3"/>
                    </a:lnTo>
                    <a:lnTo>
                      <a:pt x="41" y="5"/>
                    </a:lnTo>
                    <a:lnTo>
                      <a:pt x="49" y="8"/>
                    </a:lnTo>
                    <a:lnTo>
                      <a:pt x="56" y="11"/>
                    </a:lnTo>
                    <a:close/>
                  </a:path>
                </a:pathLst>
              </a:custGeom>
              <a:solidFill>
                <a:srgbClr val="000000"/>
              </a:solidFill>
              <a:ln w="9525">
                <a:noFill/>
                <a:round/>
                <a:headEnd/>
                <a:tailEnd/>
              </a:ln>
            </p:spPr>
            <p:txBody>
              <a:bodyPr/>
              <a:lstStyle/>
              <a:p>
                <a:endParaRPr lang="en-US" sz="1725"/>
              </a:p>
            </p:txBody>
          </p:sp>
          <p:sp>
            <p:nvSpPr>
              <p:cNvPr id="5527" name="Freeform 835"/>
              <p:cNvSpPr>
                <a:spLocks/>
              </p:cNvSpPr>
              <p:nvPr/>
            </p:nvSpPr>
            <p:spPr bwMode="auto">
              <a:xfrm>
                <a:off x="2541" y="3110"/>
                <a:ext cx="87" cy="77"/>
              </a:xfrm>
              <a:custGeom>
                <a:avLst/>
                <a:gdLst>
                  <a:gd name="T0" fmla="*/ 77 w 53"/>
                  <a:gd name="T1" fmla="*/ 15 h 47"/>
                  <a:gd name="T2" fmla="*/ 79 w 53"/>
                  <a:gd name="T3" fmla="*/ 20 h 47"/>
                  <a:gd name="T4" fmla="*/ 82 w 53"/>
                  <a:gd name="T5" fmla="*/ 28 h 47"/>
                  <a:gd name="T6" fmla="*/ 84 w 53"/>
                  <a:gd name="T7" fmla="*/ 36 h 47"/>
                  <a:gd name="T8" fmla="*/ 87 w 53"/>
                  <a:gd name="T9" fmla="*/ 44 h 47"/>
                  <a:gd name="T10" fmla="*/ 79 w 53"/>
                  <a:gd name="T11" fmla="*/ 51 h 47"/>
                  <a:gd name="T12" fmla="*/ 74 w 53"/>
                  <a:gd name="T13" fmla="*/ 59 h 47"/>
                  <a:gd name="T14" fmla="*/ 66 w 53"/>
                  <a:gd name="T15" fmla="*/ 70 h 47"/>
                  <a:gd name="T16" fmla="*/ 61 w 53"/>
                  <a:gd name="T17" fmla="*/ 77 h 47"/>
                  <a:gd name="T18" fmla="*/ 44 w 53"/>
                  <a:gd name="T19" fmla="*/ 72 h 47"/>
                  <a:gd name="T20" fmla="*/ 30 w 53"/>
                  <a:gd name="T21" fmla="*/ 67 h 47"/>
                  <a:gd name="T22" fmla="*/ 13 w 53"/>
                  <a:gd name="T23" fmla="*/ 62 h 47"/>
                  <a:gd name="T24" fmla="*/ 0 w 53"/>
                  <a:gd name="T25" fmla="*/ 57 h 47"/>
                  <a:gd name="T26" fmla="*/ 7 w 53"/>
                  <a:gd name="T27" fmla="*/ 49 h 47"/>
                  <a:gd name="T28" fmla="*/ 8 w 53"/>
                  <a:gd name="T29" fmla="*/ 38 h 47"/>
                  <a:gd name="T30" fmla="*/ 13 w 53"/>
                  <a:gd name="T31" fmla="*/ 31 h 47"/>
                  <a:gd name="T32" fmla="*/ 20 w 53"/>
                  <a:gd name="T33" fmla="*/ 23 h 47"/>
                  <a:gd name="T34" fmla="*/ 25 w 53"/>
                  <a:gd name="T35" fmla="*/ 18 h 47"/>
                  <a:gd name="T36" fmla="*/ 26 w 53"/>
                  <a:gd name="T37" fmla="*/ 10 h 47"/>
                  <a:gd name="T38" fmla="*/ 33 w 53"/>
                  <a:gd name="T39" fmla="*/ 5 h 47"/>
                  <a:gd name="T40" fmla="*/ 38 w 53"/>
                  <a:gd name="T41" fmla="*/ 0 h 47"/>
                  <a:gd name="T42" fmla="*/ 48 w 53"/>
                  <a:gd name="T43" fmla="*/ 2 h 47"/>
                  <a:gd name="T44" fmla="*/ 57 w 53"/>
                  <a:gd name="T45" fmla="*/ 7 h 47"/>
                  <a:gd name="T46" fmla="*/ 66 w 53"/>
                  <a:gd name="T47" fmla="*/ 10 h 47"/>
                  <a:gd name="T48" fmla="*/ 77 w 53"/>
                  <a:gd name="T49" fmla="*/ 15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47"/>
                  <a:gd name="T77" fmla="*/ 53 w 53"/>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47">
                    <a:moveTo>
                      <a:pt x="47" y="9"/>
                    </a:moveTo>
                    <a:lnTo>
                      <a:pt x="48" y="12"/>
                    </a:lnTo>
                    <a:lnTo>
                      <a:pt x="50" y="17"/>
                    </a:lnTo>
                    <a:lnTo>
                      <a:pt x="51" y="22"/>
                    </a:lnTo>
                    <a:lnTo>
                      <a:pt x="53" y="27"/>
                    </a:lnTo>
                    <a:lnTo>
                      <a:pt x="48" y="31"/>
                    </a:lnTo>
                    <a:lnTo>
                      <a:pt x="45" y="36"/>
                    </a:lnTo>
                    <a:lnTo>
                      <a:pt x="40" y="43"/>
                    </a:lnTo>
                    <a:lnTo>
                      <a:pt x="37" y="47"/>
                    </a:lnTo>
                    <a:lnTo>
                      <a:pt x="27" y="44"/>
                    </a:lnTo>
                    <a:lnTo>
                      <a:pt x="18" y="41"/>
                    </a:lnTo>
                    <a:lnTo>
                      <a:pt x="8" y="38"/>
                    </a:lnTo>
                    <a:lnTo>
                      <a:pt x="0" y="35"/>
                    </a:lnTo>
                    <a:lnTo>
                      <a:pt x="4" y="30"/>
                    </a:lnTo>
                    <a:lnTo>
                      <a:pt x="5" y="23"/>
                    </a:lnTo>
                    <a:lnTo>
                      <a:pt x="8" y="19"/>
                    </a:lnTo>
                    <a:lnTo>
                      <a:pt x="12" y="14"/>
                    </a:lnTo>
                    <a:lnTo>
                      <a:pt x="15" y="11"/>
                    </a:lnTo>
                    <a:lnTo>
                      <a:pt x="16" y="6"/>
                    </a:lnTo>
                    <a:lnTo>
                      <a:pt x="20" y="3"/>
                    </a:lnTo>
                    <a:lnTo>
                      <a:pt x="23" y="0"/>
                    </a:lnTo>
                    <a:lnTo>
                      <a:pt x="29" y="1"/>
                    </a:lnTo>
                    <a:lnTo>
                      <a:pt x="35" y="4"/>
                    </a:lnTo>
                    <a:lnTo>
                      <a:pt x="40" y="6"/>
                    </a:lnTo>
                    <a:lnTo>
                      <a:pt x="47" y="9"/>
                    </a:lnTo>
                    <a:close/>
                  </a:path>
                </a:pathLst>
              </a:custGeom>
              <a:solidFill>
                <a:srgbClr val="AFBCED"/>
              </a:solidFill>
              <a:ln w="9525">
                <a:noFill/>
                <a:round/>
                <a:headEnd/>
                <a:tailEnd/>
              </a:ln>
            </p:spPr>
            <p:txBody>
              <a:bodyPr/>
              <a:lstStyle/>
              <a:p>
                <a:endParaRPr lang="en-US" sz="1725"/>
              </a:p>
            </p:txBody>
          </p:sp>
          <p:sp>
            <p:nvSpPr>
              <p:cNvPr id="5528" name="Freeform 836"/>
              <p:cNvSpPr>
                <a:spLocks/>
              </p:cNvSpPr>
              <p:nvPr/>
            </p:nvSpPr>
            <p:spPr bwMode="auto">
              <a:xfrm>
                <a:off x="2599" y="3125"/>
                <a:ext cx="29" cy="62"/>
              </a:xfrm>
              <a:custGeom>
                <a:avLst/>
                <a:gdLst>
                  <a:gd name="T0" fmla="*/ 0 w 18"/>
                  <a:gd name="T1" fmla="*/ 23 h 38"/>
                  <a:gd name="T2" fmla="*/ 0 w 18"/>
                  <a:gd name="T3" fmla="*/ 34 h 38"/>
                  <a:gd name="T4" fmla="*/ 0 w 18"/>
                  <a:gd name="T5" fmla="*/ 42 h 38"/>
                  <a:gd name="T6" fmla="*/ 0 w 18"/>
                  <a:gd name="T7" fmla="*/ 52 h 38"/>
                  <a:gd name="T8" fmla="*/ 3 w 18"/>
                  <a:gd name="T9" fmla="*/ 62 h 38"/>
                  <a:gd name="T10" fmla="*/ 8 w 18"/>
                  <a:gd name="T11" fmla="*/ 55 h 38"/>
                  <a:gd name="T12" fmla="*/ 16 w 18"/>
                  <a:gd name="T13" fmla="*/ 44 h 38"/>
                  <a:gd name="T14" fmla="*/ 21 w 18"/>
                  <a:gd name="T15" fmla="*/ 36 h 38"/>
                  <a:gd name="T16" fmla="*/ 29 w 18"/>
                  <a:gd name="T17" fmla="*/ 29 h 38"/>
                  <a:gd name="T18" fmla="*/ 26 w 18"/>
                  <a:gd name="T19" fmla="*/ 21 h 38"/>
                  <a:gd name="T20" fmla="*/ 24 w 18"/>
                  <a:gd name="T21" fmla="*/ 13 h 38"/>
                  <a:gd name="T22" fmla="*/ 21 w 18"/>
                  <a:gd name="T23" fmla="*/ 5 h 38"/>
                  <a:gd name="T24" fmla="*/ 19 w 18"/>
                  <a:gd name="T25" fmla="*/ 0 h 38"/>
                  <a:gd name="T26" fmla="*/ 13 w 18"/>
                  <a:gd name="T27" fmla="*/ 5 h 38"/>
                  <a:gd name="T28" fmla="*/ 11 w 18"/>
                  <a:gd name="T29" fmla="*/ 11 h 38"/>
                  <a:gd name="T30" fmla="*/ 6 w 18"/>
                  <a:gd name="T31" fmla="*/ 18 h 38"/>
                  <a:gd name="T32" fmla="*/ 0 w 18"/>
                  <a:gd name="T33" fmla="*/ 2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8"/>
                  <a:gd name="T53" fmla="*/ 18 w 1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8">
                    <a:moveTo>
                      <a:pt x="0" y="14"/>
                    </a:moveTo>
                    <a:lnTo>
                      <a:pt x="0" y="21"/>
                    </a:lnTo>
                    <a:lnTo>
                      <a:pt x="0" y="26"/>
                    </a:lnTo>
                    <a:lnTo>
                      <a:pt x="0" y="32"/>
                    </a:lnTo>
                    <a:lnTo>
                      <a:pt x="2" y="38"/>
                    </a:lnTo>
                    <a:lnTo>
                      <a:pt x="5" y="34"/>
                    </a:lnTo>
                    <a:lnTo>
                      <a:pt x="10" y="27"/>
                    </a:lnTo>
                    <a:lnTo>
                      <a:pt x="13" y="22"/>
                    </a:lnTo>
                    <a:lnTo>
                      <a:pt x="18" y="18"/>
                    </a:lnTo>
                    <a:lnTo>
                      <a:pt x="16" y="13"/>
                    </a:lnTo>
                    <a:lnTo>
                      <a:pt x="15" y="8"/>
                    </a:lnTo>
                    <a:lnTo>
                      <a:pt x="13" y="3"/>
                    </a:lnTo>
                    <a:lnTo>
                      <a:pt x="12" y="0"/>
                    </a:lnTo>
                    <a:lnTo>
                      <a:pt x="8" y="3"/>
                    </a:lnTo>
                    <a:lnTo>
                      <a:pt x="7" y="7"/>
                    </a:lnTo>
                    <a:lnTo>
                      <a:pt x="4" y="11"/>
                    </a:lnTo>
                    <a:lnTo>
                      <a:pt x="0" y="14"/>
                    </a:lnTo>
                    <a:close/>
                  </a:path>
                </a:pathLst>
              </a:custGeom>
              <a:solidFill>
                <a:srgbClr val="7AAAEA"/>
              </a:solidFill>
              <a:ln w="9525">
                <a:noFill/>
                <a:round/>
                <a:headEnd/>
                <a:tailEnd/>
              </a:ln>
            </p:spPr>
            <p:txBody>
              <a:bodyPr/>
              <a:lstStyle/>
              <a:p>
                <a:endParaRPr lang="en-US" sz="1725"/>
              </a:p>
            </p:txBody>
          </p:sp>
          <p:sp>
            <p:nvSpPr>
              <p:cNvPr id="5529" name="Freeform 837"/>
              <p:cNvSpPr>
                <a:spLocks/>
              </p:cNvSpPr>
              <p:nvPr/>
            </p:nvSpPr>
            <p:spPr bwMode="auto">
              <a:xfrm>
                <a:off x="2561" y="3110"/>
                <a:ext cx="57" cy="38"/>
              </a:xfrm>
              <a:custGeom>
                <a:avLst/>
                <a:gdLst>
                  <a:gd name="T0" fmla="*/ 57 w 35"/>
                  <a:gd name="T1" fmla="*/ 15 h 23"/>
                  <a:gd name="T2" fmla="*/ 50 w 35"/>
                  <a:gd name="T3" fmla="*/ 20 h 23"/>
                  <a:gd name="T4" fmla="*/ 49 w 35"/>
                  <a:gd name="T5" fmla="*/ 26 h 23"/>
                  <a:gd name="T6" fmla="*/ 44 w 35"/>
                  <a:gd name="T7" fmla="*/ 33 h 23"/>
                  <a:gd name="T8" fmla="*/ 37 w 35"/>
                  <a:gd name="T9" fmla="*/ 38 h 23"/>
                  <a:gd name="T10" fmla="*/ 28 w 35"/>
                  <a:gd name="T11" fmla="*/ 33 h 23"/>
                  <a:gd name="T12" fmla="*/ 18 w 35"/>
                  <a:gd name="T13" fmla="*/ 31 h 23"/>
                  <a:gd name="T14" fmla="*/ 7 w 35"/>
                  <a:gd name="T15" fmla="*/ 26 h 23"/>
                  <a:gd name="T16" fmla="*/ 0 w 35"/>
                  <a:gd name="T17" fmla="*/ 23 h 23"/>
                  <a:gd name="T18" fmla="*/ 5 w 35"/>
                  <a:gd name="T19" fmla="*/ 18 h 23"/>
                  <a:gd name="T20" fmla="*/ 7 w 35"/>
                  <a:gd name="T21" fmla="*/ 10 h 23"/>
                  <a:gd name="T22" fmla="*/ 13 w 35"/>
                  <a:gd name="T23" fmla="*/ 5 h 23"/>
                  <a:gd name="T24" fmla="*/ 18 w 35"/>
                  <a:gd name="T25" fmla="*/ 0 h 23"/>
                  <a:gd name="T26" fmla="*/ 28 w 35"/>
                  <a:gd name="T27" fmla="*/ 2 h 23"/>
                  <a:gd name="T28" fmla="*/ 37 w 35"/>
                  <a:gd name="T29" fmla="*/ 7 h 23"/>
                  <a:gd name="T30" fmla="*/ 49 w 35"/>
                  <a:gd name="T31" fmla="*/ 10 h 23"/>
                  <a:gd name="T32" fmla="*/ 57 w 35"/>
                  <a:gd name="T33" fmla="*/ 15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23"/>
                  <a:gd name="T53" fmla="*/ 35 w 3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23">
                    <a:moveTo>
                      <a:pt x="35" y="9"/>
                    </a:moveTo>
                    <a:lnTo>
                      <a:pt x="31" y="12"/>
                    </a:lnTo>
                    <a:lnTo>
                      <a:pt x="30" y="16"/>
                    </a:lnTo>
                    <a:lnTo>
                      <a:pt x="27" y="20"/>
                    </a:lnTo>
                    <a:lnTo>
                      <a:pt x="23" y="23"/>
                    </a:lnTo>
                    <a:lnTo>
                      <a:pt x="17" y="20"/>
                    </a:lnTo>
                    <a:lnTo>
                      <a:pt x="11" y="19"/>
                    </a:lnTo>
                    <a:lnTo>
                      <a:pt x="4" y="16"/>
                    </a:lnTo>
                    <a:lnTo>
                      <a:pt x="0" y="14"/>
                    </a:lnTo>
                    <a:lnTo>
                      <a:pt x="3" y="11"/>
                    </a:lnTo>
                    <a:lnTo>
                      <a:pt x="4" y="6"/>
                    </a:lnTo>
                    <a:lnTo>
                      <a:pt x="8" y="3"/>
                    </a:lnTo>
                    <a:lnTo>
                      <a:pt x="11" y="0"/>
                    </a:lnTo>
                    <a:lnTo>
                      <a:pt x="17" y="1"/>
                    </a:lnTo>
                    <a:lnTo>
                      <a:pt x="23" y="4"/>
                    </a:lnTo>
                    <a:lnTo>
                      <a:pt x="30" y="6"/>
                    </a:lnTo>
                    <a:lnTo>
                      <a:pt x="35" y="9"/>
                    </a:lnTo>
                    <a:close/>
                  </a:path>
                </a:pathLst>
              </a:custGeom>
              <a:solidFill>
                <a:srgbClr val="D1D8F4"/>
              </a:solidFill>
              <a:ln w="9525">
                <a:noFill/>
                <a:round/>
                <a:headEnd/>
                <a:tailEnd/>
              </a:ln>
            </p:spPr>
            <p:txBody>
              <a:bodyPr/>
              <a:lstStyle/>
              <a:p>
                <a:endParaRPr lang="en-US" sz="1725"/>
              </a:p>
            </p:txBody>
          </p:sp>
          <p:sp>
            <p:nvSpPr>
              <p:cNvPr id="5530" name="Freeform 838"/>
              <p:cNvSpPr>
                <a:spLocks/>
              </p:cNvSpPr>
              <p:nvPr/>
            </p:nvSpPr>
            <p:spPr bwMode="auto">
              <a:xfrm>
                <a:off x="2646" y="3081"/>
                <a:ext cx="105" cy="91"/>
              </a:xfrm>
              <a:custGeom>
                <a:avLst/>
                <a:gdLst>
                  <a:gd name="T0" fmla="*/ 92 w 64"/>
                  <a:gd name="T1" fmla="*/ 16 h 56"/>
                  <a:gd name="T2" fmla="*/ 94 w 64"/>
                  <a:gd name="T3" fmla="*/ 23 h 56"/>
                  <a:gd name="T4" fmla="*/ 98 w 64"/>
                  <a:gd name="T5" fmla="*/ 31 h 56"/>
                  <a:gd name="T6" fmla="*/ 102 w 64"/>
                  <a:gd name="T7" fmla="*/ 42 h 56"/>
                  <a:gd name="T8" fmla="*/ 105 w 64"/>
                  <a:gd name="T9" fmla="*/ 49 h 56"/>
                  <a:gd name="T10" fmla="*/ 97 w 64"/>
                  <a:gd name="T11" fmla="*/ 60 h 56"/>
                  <a:gd name="T12" fmla="*/ 89 w 64"/>
                  <a:gd name="T13" fmla="*/ 70 h 56"/>
                  <a:gd name="T14" fmla="*/ 80 w 64"/>
                  <a:gd name="T15" fmla="*/ 80 h 56"/>
                  <a:gd name="T16" fmla="*/ 71 w 64"/>
                  <a:gd name="T17" fmla="*/ 91 h 56"/>
                  <a:gd name="T18" fmla="*/ 53 w 64"/>
                  <a:gd name="T19" fmla="*/ 86 h 56"/>
                  <a:gd name="T20" fmla="*/ 36 w 64"/>
                  <a:gd name="T21" fmla="*/ 78 h 56"/>
                  <a:gd name="T22" fmla="*/ 18 w 64"/>
                  <a:gd name="T23" fmla="*/ 73 h 56"/>
                  <a:gd name="T24" fmla="*/ 0 w 64"/>
                  <a:gd name="T25" fmla="*/ 65 h 56"/>
                  <a:gd name="T26" fmla="*/ 5 w 64"/>
                  <a:gd name="T27" fmla="*/ 55 h 56"/>
                  <a:gd name="T28" fmla="*/ 13 w 64"/>
                  <a:gd name="T29" fmla="*/ 44 h 56"/>
                  <a:gd name="T30" fmla="*/ 18 w 64"/>
                  <a:gd name="T31" fmla="*/ 36 h 56"/>
                  <a:gd name="T32" fmla="*/ 23 w 64"/>
                  <a:gd name="T33" fmla="*/ 26 h 56"/>
                  <a:gd name="T34" fmla="*/ 30 w 64"/>
                  <a:gd name="T35" fmla="*/ 21 h 56"/>
                  <a:gd name="T36" fmla="*/ 34 w 64"/>
                  <a:gd name="T37" fmla="*/ 13 h 56"/>
                  <a:gd name="T38" fmla="*/ 39 w 64"/>
                  <a:gd name="T39" fmla="*/ 5 h 56"/>
                  <a:gd name="T40" fmla="*/ 44 w 64"/>
                  <a:gd name="T41" fmla="*/ 0 h 56"/>
                  <a:gd name="T42" fmla="*/ 57 w 64"/>
                  <a:gd name="T43" fmla="*/ 3 h 56"/>
                  <a:gd name="T44" fmla="*/ 67 w 64"/>
                  <a:gd name="T45" fmla="*/ 8 h 56"/>
                  <a:gd name="T46" fmla="*/ 80 w 64"/>
                  <a:gd name="T47" fmla="*/ 10 h 56"/>
                  <a:gd name="T48" fmla="*/ 92 w 64"/>
                  <a:gd name="T49" fmla="*/ 16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6"/>
                  <a:gd name="T77" fmla="*/ 64 w 64"/>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6">
                    <a:moveTo>
                      <a:pt x="56" y="10"/>
                    </a:moveTo>
                    <a:lnTo>
                      <a:pt x="57" y="14"/>
                    </a:lnTo>
                    <a:lnTo>
                      <a:pt x="60" y="19"/>
                    </a:lnTo>
                    <a:lnTo>
                      <a:pt x="62" y="26"/>
                    </a:lnTo>
                    <a:lnTo>
                      <a:pt x="64" y="30"/>
                    </a:lnTo>
                    <a:lnTo>
                      <a:pt x="59" y="37"/>
                    </a:lnTo>
                    <a:lnTo>
                      <a:pt x="54" y="43"/>
                    </a:lnTo>
                    <a:lnTo>
                      <a:pt x="49" y="49"/>
                    </a:lnTo>
                    <a:lnTo>
                      <a:pt x="43" y="56"/>
                    </a:lnTo>
                    <a:lnTo>
                      <a:pt x="32" y="53"/>
                    </a:lnTo>
                    <a:lnTo>
                      <a:pt x="22" y="48"/>
                    </a:lnTo>
                    <a:lnTo>
                      <a:pt x="11" y="45"/>
                    </a:lnTo>
                    <a:lnTo>
                      <a:pt x="0" y="40"/>
                    </a:lnTo>
                    <a:lnTo>
                      <a:pt x="3" y="34"/>
                    </a:lnTo>
                    <a:lnTo>
                      <a:pt x="8" y="27"/>
                    </a:lnTo>
                    <a:lnTo>
                      <a:pt x="11" y="22"/>
                    </a:lnTo>
                    <a:lnTo>
                      <a:pt x="14" y="16"/>
                    </a:lnTo>
                    <a:lnTo>
                      <a:pt x="18" y="13"/>
                    </a:lnTo>
                    <a:lnTo>
                      <a:pt x="21" y="8"/>
                    </a:lnTo>
                    <a:lnTo>
                      <a:pt x="24" y="3"/>
                    </a:lnTo>
                    <a:lnTo>
                      <a:pt x="27" y="0"/>
                    </a:lnTo>
                    <a:lnTo>
                      <a:pt x="35" y="2"/>
                    </a:lnTo>
                    <a:lnTo>
                      <a:pt x="41" y="5"/>
                    </a:lnTo>
                    <a:lnTo>
                      <a:pt x="49" y="6"/>
                    </a:lnTo>
                    <a:lnTo>
                      <a:pt x="56" y="10"/>
                    </a:lnTo>
                    <a:close/>
                  </a:path>
                </a:pathLst>
              </a:custGeom>
              <a:solidFill>
                <a:srgbClr val="000000"/>
              </a:solidFill>
              <a:ln w="9525">
                <a:noFill/>
                <a:round/>
                <a:headEnd/>
                <a:tailEnd/>
              </a:ln>
            </p:spPr>
            <p:txBody>
              <a:bodyPr/>
              <a:lstStyle/>
              <a:p>
                <a:endParaRPr lang="en-US" sz="1725"/>
              </a:p>
            </p:txBody>
          </p:sp>
          <p:sp>
            <p:nvSpPr>
              <p:cNvPr id="5531" name="Freeform 839"/>
              <p:cNvSpPr>
                <a:spLocks/>
              </p:cNvSpPr>
              <p:nvPr/>
            </p:nvSpPr>
            <p:spPr bwMode="auto">
              <a:xfrm>
                <a:off x="2656" y="3085"/>
                <a:ext cx="86" cy="82"/>
              </a:xfrm>
              <a:custGeom>
                <a:avLst/>
                <a:gdLst>
                  <a:gd name="T0" fmla="*/ 75 w 53"/>
                  <a:gd name="T1" fmla="*/ 16 h 50"/>
                  <a:gd name="T2" fmla="*/ 78 w 53"/>
                  <a:gd name="T3" fmla="*/ 25 h 50"/>
                  <a:gd name="T4" fmla="*/ 81 w 53"/>
                  <a:gd name="T5" fmla="*/ 30 h 50"/>
                  <a:gd name="T6" fmla="*/ 83 w 53"/>
                  <a:gd name="T7" fmla="*/ 38 h 50"/>
                  <a:gd name="T8" fmla="*/ 86 w 53"/>
                  <a:gd name="T9" fmla="*/ 44 h 50"/>
                  <a:gd name="T10" fmla="*/ 78 w 53"/>
                  <a:gd name="T11" fmla="*/ 56 h 50"/>
                  <a:gd name="T12" fmla="*/ 73 w 53"/>
                  <a:gd name="T13" fmla="*/ 62 h 50"/>
                  <a:gd name="T14" fmla="*/ 65 w 53"/>
                  <a:gd name="T15" fmla="*/ 71 h 50"/>
                  <a:gd name="T16" fmla="*/ 60 w 53"/>
                  <a:gd name="T17" fmla="*/ 82 h 50"/>
                  <a:gd name="T18" fmla="*/ 44 w 53"/>
                  <a:gd name="T19" fmla="*/ 75 h 50"/>
                  <a:gd name="T20" fmla="*/ 29 w 53"/>
                  <a:gd name="T21" fmla="*/ 69 h 50"/>
                  <a:gd name="T22" fmla="*/ 13 w 53"/>
                  <a:gd name="T23" fmla="*/ 62 h 50"/>
                  <a:gd name="T24" fmla="*/ 0 w 53"/>
                  <a:gd name="T25" fmla="*/ 57 h 50"/>
                  <a:gd name="T26" fmla="*/ 6 w 53"/>
                  <a:gd name="T27" fmla="*/ 51 h 50"/>
                  <a:gd name="T28" fmla="*/ 8 w 53"/>
                  <a:gd name="T29" fmla="*/ 43 h 50"/>
                  <a:gd name="T30" fmla="*/ 13 w 53"/>
                  <a:gd name="T31" fmla="*/ 34 h 50"/>
                  <a:gd name="T32" fmla="*/ 16 w 53"/>
                  <a:gd name="T33" fmla="*/ 26 h 50"/>
                  <a:gd name="T34" fmla="*/ 21 w 53"/>
                  <a:gd name="T35" fmla="*/ 21 h 50"/>
                  <a:gd name="T36" fmla="*/ 26 w 53"/>
                  <a:gd name="T37" fmla="*/ 13 h 50"/>
                  <a:gd name="T38" fmla="*/ 31 w 53"/>
                  <a:gd name="T39" fmla="*/ 8 h 50"/>
                  <a:gd name="T40" fmla="*/ 37 w 53"/>
                  <a:gd name="T41" fmla="*/ 0 h 50"/>
                  <a:gd name="T42" fmla="*/ 47 w 53"/>
                  <a:gd name="T43" fmla="*/ 3 h 50"/>
                  <a:gd name="T44" fmla="*/ 57 w 53"/>
                  <a:gd name="T45" fmla="*/ 8 h 50"/>
                  <a:gd name="T46" fmla="*/ 65 w 53"/>
                  <a:gd name="T47" fmla="*/ 11 h 50"/>
                  <a:gd name="T48" fmla="*/ 75 w 53"/>
                  <a:gd name="T49" fmla="*/ 16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50"/>
                  <a:gd name="T77" fmla="*/ 53 w 53"/>
                  <a:gd name="T78" fmla="*/ 50 h 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50">
                    <a:moveTo>
                      <a:pt x="46" y="10"/>
                    </a:moveTo>
                    <a:lnTo>
                      <a:pt x="48" y="15"/>
                    </a:lnTo>
                    <a:lnTo>
                      <a:pt x="50" y="18"/>
                    </a:lnTo>
                    <a:lnTo>
                      <a:pt x="51" y="23"/>
                    </a:lnTo>
                    <a:lnTo>
                      <a:pt x="53" y="27"/>
                    </a:lnTo>
                    <a:lnTo>
                      <a:pt x="48" y="34"/>
                    </a:lnTo>
                    <a:lnTo>
                      <a:pt x="45" y="38"/>
                    </a:lnTo>
                    <a:lnTo>
                      <a:pt x="40" y="43"/>
                    </a:lnTo>
                    <a:lnTo>
                      <a:pt x="37" y="50"/>
                    </a:lnTo>
                    <a:lnTo>
                      <a:pt x="27" y="46"/>
                    </a:lnTo>
                    <a:lnTo>
                      <a:pt x="18" y="42"/>
                    </a:lnTo>
                    <a:lnTo>
                      <a:pt x="8" y="38"/>
                    </a:lnTo>
                    <a:lnTo>
                      <a:pt x="0" y="35"/>
                    </a:lnTo>
                    <a:lnTo>
                      <a:pt x="4" y="31"/>
                    </a:lnTo>
                    <a:lnTo>
                      <a:pt x="5" y="26"/>
                    </a:lnTo>
                    <a:lnTo>
                      <a:pt x="8" y="21"/>
                    </a:lnTo>
                    <a:lnTo>
                      <a:pt x="10" y="16"/>
                    </a:lnTo>
                    <a:lnTo>
                      <a:pt x="13" y="13"/>
                    </a:lnTo>
                    <a:lnTo>
                      <a:pt x="16" y="8"/>
                    </a:lnTo>
                    <a:lnTo>
                      <a:pt x="19" y="5"/>
                    </a:lnTo>
                    <a:lnTo>
                      <a:pt x="23" y="0"/>
                    </a:lnTo>
                    <a:lnTo>
                      <a:pt x="29" y="2"/>
                    </a:lnTo>
                    <a:lnTo>
                      <a:pt x="35" y="5"/>
                    </a:lnTo>
                    <a:lnTo>
                      <a:pt x="40" y="7"/>
                    </a:lnTo>
                    <a:lnTo>
                      <a:pt x="46" y="10"/>
                    </a:lnTo>
                    <a:close/>
                  </a:path>
                </a:pathLst>
              </a:custGeom>
              <a:solidFill>
                <a:srgbClr val="AFBCED"/>
              </a:solidFill>
              <a:ln w="9525">
                <a:noFill/>
                <a:round/>
                <a:headEnd/>
                <a:tailEnd/>
              </a:ln>
            </p:spPr>
            <p:txBody>
              <a:bodyPr/>
              <a:lstStyle/>
              <a:p>
                <a:endParaRPr lang="en-US" sz="1725"/>
              </a:p>
            </p:txBody>
          </p:sp>
          <p:sp>
            <p:nvSpPr>
              <p:cNvPr id="5532" name="Freeform 840"/>
              <p:cNvSpPr>
                <a:spLocks/>
              </p:cNvSpPr>
              <p:nvPr/>
            </p:nvSpPr>
            <p:spPr bwMode="auto">
              <a:xfrm>
                <a:off x="2713" y="3102"/>
                <a:ext cx="29" cy="65"/>
              </a:xfrm>
              <a:custGeom>
                <a:avLst/>
                <a:gdLst>
                  <a:gd name="T0" fmla="*/ 0 w 18"/>
                  <a:gd name="T1" fmla="*/ 23 h 40"/>
                  <a:gd name="T2" fmla="*/ 0 w 18"/>
                  <a:gd name="T3" fmla="*/ 34 h 40"/>
                  <a:gd name="T4" fmla="*/ 0 w 18"/>
                  <a:gd name="T5" fmla="*/ 44 h 40"/>
                  <a:gd name="T6" fmla="*/ 0 w 18"/>
                  <a:gd name="T7" fmla="*/ 54 h 40"/>
                  <a:gd name="T8" fmla="*/ 3 w 18"/>
                  <a:gd name="T9" fmla="*/ 65 h 40"/>
                  <a:gd name="T10" fmla="*/ 8 w 18"/>
                  <a:gd name="T11" fmla="*/ 54 h 40"/>
                  <a:gd name="T12" fmla="*/ 16 w 18"/>
                  <a:gd name="T13" fmla="*/ 45 h 40"/>
                  <a:gd name="T14" fmla="*/ 21 w 18"/>
                  <a:gd name="T15" fmla="*/ 39 h 40"/>
                  <a:gd name="T16" fmla="*/ 29 w 18"/>
                  <a:gd name="T17" fmla="*/ 28 h 40"/>
                  <a:gd name="T18" fmla="*/ 26 w 18"/>
                  <a:gd name="T19" fmla="*/ 21 h 40"/>
                  <a:gd name="T20" fmla="*/ 24 w 18"/>
                  <a:gd name="T21" fmla="*/ 13 h 40"/>
                  <a:gd name="T22" fmla="*/ 21 w 18"/>
                  <a:gd name="T23" fmla="*/ 8 h 40"/>
                  <a:gd name="T24" fmla="*/ 18 w 18"/>
                  <a:gd name="T25" fmla="*/ 0 h 40"/>
                  <a:gd name="T26" fmla="*/ 13 w 18"/>
                  <a:gd name="T27" fmla="*/ 5 h 40"/>
                  <a:gd name="T28" fmla="*/ 11 w 18"/>
                  <a:gd name="T29" fmla="*/ 10 h 40"/>
                  <a:gd name="T30" fmla="*/ 6 w 18"/>
                  <a:gd name="T31" fmla="*/ 18 h 40"/>
                  <a:gd name="T32" fmla="*/ 0 w 18"/>
                  <a:gd name="T33" fmla="*/ 2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40"/>
                  <a:gd name="T53" fmla="*/ 18 w 18"/>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40">
                    <a:moveTo>
                      <a:pt x="0" y="14"/>
                    </a:moveTo>
                    <a:lnTo>
                      <a:pt x="0" y="21"/>
                    </a:lnTo>
                    <a:lnTo>
                      <a:pt x="0" y="27"/>
                    </a:lnTo>
                    <a:lnTo>
                      <a:pt x="0" y="33"/>
                    </a:lnTo>
                    <a:lnTo>
                      <a:pt x="2" y="40"/>
                    </a:lnTo>
                    <a:lnTo>
                      <a:pt x="5" y="33"/>
                    </a:lnTo>
                    <a:lnTo>
                      <a:pt x="10" y="28"/>
                    </a:lnTo>
                    <a:lnTo>
                      <a:pt x="13" y="24"/>
                    </a:lnTo>
                    <a:lnTo>
                      <a:pt x="18" y="17"/>
                    </a:lnTo>
                    <a:lnTo>
                      <a:pt x="16" y="13"/>
                    </a:lnTo>
                    <a:lnTo>
                      <a:pt x="15" y="8"/>
                    </a:lnTo>
                    <a:lnTo>
                      <a:pt x="13" y="5"/>
                    </a:lnTo>
                    <a:lnTo>
                      <a:pt x="11" y="0"/>
                    </a:lnTo>
                    <a:lnTo>
                      <a:pt x="8" y="3"/>
                    </a:lnTo>
                    <a:lnTo>
                      <a:pt x="7" y="6"/>
                    </a:lnTo>
                    <a:lnTo>
                      <a:pt x="4" y="11"/>
                    </a:lnTo>
                    <a:lnTo>
                      <a:pt x="0" y="14"/>
                    </a:lnTo>
                    <a:close/>
                  </a:path>
                </a:pathLst>
              </a:custGeom>
              <a:solidFill>
                <a:srgbClr val="7AAAEA"/>
              </a:solidFill>
              <a:ln w="9525">
                <a:noFill/>
                <a:round/>
                <a:headEnd/>
                <a:tailEnd/>
              </a:ln>
            </p:spPr>
            <p:txBody>
              <a:bodyPr/>
              <a:lstStyle/>
              <a:p>
                <a:endParaRPr lang="en-US" sz="1725"/>
              </a:p>
            </p:txBody>
          </p:sp>
          <p:sp>
            <p:nvSpPr>
              <p:cNvPr id="5533" name="Freeform 841"/>
              <p:cNvSpPr>
                <a:spLocks/>
              </p:cNvSpPr>
              <p:nvPr/>
            </p:nvSpPr>
            <p:spPr bwMode="auto">
              <a:xfrm>
                <a:off x="2672" y="3085"/>
                <a:ext cx="59" cy="43"/>
              </a:xfrm>
              <a:custGeom>
                <a:avLst/>
                <a:gdLst>
                  <a:gd name="T0" fmla="*/ 59 w 36"/>
                  <a:gd name="T1" fmla="*/ 17 h 26"/>
                  <a:gd name="T2" fmla="*/ 54 w 36"/>
                  <a:gd name="T3" fmla="*/ 22 h 26"/>
                  <a:gd name="T4" fmla="*/ 52 w 36"/>
                  <a:gd name="T5" fmla="*/ 30 h 26"/>
                  <a:gd name="T6" fmla="*/ 48 w 36"/>
                  <a:gd name="T7" fmla="*/ 35 h 26"/>
                  <a:gd name="T8" fmla="*/ 41 w 36"/>
                  <a:gd name="T9" fmla="*/ 43 h 26"/>
                  <a:gd name="T10" fmla="*/ 31 w 36"/>
                  <a:gd name="T11" fmla="*/ 38 h 26"/>
                  <a:gd name="T12" fmla="*/ 21 w 36"/>
                  <a:gd name="T13" fmla="*/ 35 h 26"/>
                  <a:gd name="T14" fmla="*/ 10 w 36"/>
                  <a:gd name="T15" fmla="*/ 30 h 26"/>
                  <a:gd name="T16" fmla="*/ 0 w 36"/>
                  <a:gd name="T17" fmla="*/ 26 h 26"/>
                  <a:gd name="T18" fmla="*/ 5 w 36"/>
                  <a:gd name="T19" fmla="*/ 22 h 26"/>
                  <a:gd name="T20" fmla="*/ 10 w 36"/>
                  <a:gd name="T21" fmla="*/ 13 h 26"/>
                  <a:gd name="T22" fmla="*/ 15 w 36"/>
                  <a:gd name="T23" fmla="*/ 5 h 26"/>
                  <a:gd name="T24" fmla="*/ 21 w 36"/>
                  <a:gd name="T25" fmla="*/ 0 h 26"/>
                  <a:gd name="T26" fmla="*/ 31 w 36"/>
                  <a:gd name="T27" fmla="*/ 3 h 26"/>
                  <a:gd name="T28" fmla="*/ 41 w 36"/>
                  <a:gd name="T29" fmla="*/ 8 h 26"/>
                  <a:gd name="T30" fmla="*/ 49 w 36"/>
                  <a:gd name="T31" fmla="*/ 12 h 26"/>
                  <a:gd name="T32" fmla="*/ 59 w 36"/>
                  <a:gd name="T33" fmla="*/ 1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6"/>
                  <a:gd name="T53" fmla="*/ 36 w 3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6">
                    <a:moveTo>
                      <a:pt x="36" y="10"/>
                    </a:moveTo>
                    <a:lnTo>
                      <a:pt x="33" y="13"/>
                    </a:lnTo>
                    <a:lnTo>
                      <a:pt x="32" y="18"/>
                    </a:lnTo>
                    <a:lnTo>
                      <a:pt x="29" y="21"/>
                    </a:lnTo>
                    <a:lnTo>
                      <a:pt x="25" y="26"/>
                    </a:lnTo>
                    <a:lnTo>
                      <a:pt x="19" y="23"/>
                    </a:lnTo>
                    <a:lnTo>
                      <a:pt x="13" y="21"/>
                    </a:lnTo>
                    <a:lnTo>
                      <a:pt x="6" y="18"/>
                    </a:lnTo>
                    <a:lnTo>
                      <a:pt x="0" y="16"/>
                    </a:lnTo>
                    <a:lnTo>
                      <a:pt x="3" y="13"/>
                    </a:lnTo>
                    <a:lnTo>
                      <a:pt x="6" y="8"/>
                    </a:lnTo>
                    <a:lnTo>
                      <a:pt x="9" y="3"/>
                    </a:lnTo>
                    <a:lnTo>
                      <a:pt x="13" y="0"/>
                    </a:lnTo>
                    <a:lnTo>
                      <a:pt x="19" y="2"/>
                    </a:lnTo>
                    <a:lnTo>
                      <a:pt x="25" y="5"/>
                    </a:lnTo>
                    <a:lnTo>
                      <a:pt x="30" y="7"/>
                    </a:lnTo>
                    <a:lnTo>
                      <a:pt x="36" y="10"/>
                    </a:lnTo>
                    <a:close/>
                  </a:path>
                </a:pathLst>
              </a:custGeom>
              <a:solidFill>
                <a:srgbClr val="D1D8F4"/>
              </a:solidFill>
              <a:ln w="9525">
                <a:noFill/>
                <a:round/>
                <a:headEnd/>
                <a:tailEnd/>
              </a:ln>
            </p:spPr>
            <p:txBody>
              <a:bodyPr/>
              <a:lstStyle/>
              <a:p>
                <a:endParaRPr lang="en-US" sz="1725"/>
              </a:p>
            </p:txBody>
          </p:sp>
          <p:sp>
            <p:nvSpPr>
              <p:cNvPr id="5534" name="Freeform 842"/>
              <p:cNvSpPr>
                <a:spLocks/>
              </p:cNvSpPr>
              <p:nvPr/>
            </p:nvSpPr>
            <p:spPr bwMode="auto">
              <a:xfrm>
                <a:off x="2602" y="3125"/>
                <a:ext cx="101" cy="93"/>
              </a:xfrm>
              <a:custGeom>
                <a:avLst/>
                <a:gdLst>
                  <a:gd name="T0" fmla="*/ 88 w 62"/>
                  <a:gd name="T1" fmla="*/ 18 h 57"/>
                  <a:gd name="T2" fmla="*/ 91 w 62"/>
                  <a:gd name="T3" fmla="*/ 26 h 57"/>
                  <a:gd name="T4" fmla="*/ 96 w 62"/>
                  <a:gd name="T5" fmla="*/ 34 h 57"/>
                  <a:gd name="T6" fmla="*/ 98 w 62"/>
                  <a:gd name="T7" fmla="*/ 44 h 57"/>
                  <a:gd name="T8" fmla="*/ 101 w 62"/>
                  <a:gd name="T9" fmla="*/ 52 h 57"/>
                  <a:gd name="T10" fmla="*/ 93 w 62"/>
                  <a:gd name="T11" fmla="*/ 62 h 57"/>
                  <a:gd name="T12" fmla="*/ 85 w 62"/>
                  <a:gd name="T13" fmla="*/ 73 h 57"/>
                  <a:gd name="T14" fmla="*/ 78 w 62"/>
                  <a:gd name="T15" fmla="*/ 83 h 57"/>
                  <a:gd name="T16" fmla="*/ 70 w 62"/>
                  <a:gd name="T17" fmla="*/ 93 h 57"/>
                  <a:gd name="T18" fmla="*/ 52 w 62"/>
                  <a:gd name="T19" fmla="*/ 88 h 57"/>
                  <a:gd name="T20" fmla="*/ 34 w 62"/>
                  <a:gd name="T21" fmla="*/ 80 h 57"/>
                  <a:gd name="T22" fmla="*/ 18 w 62"/>
                  <a:gd name="T23" fmla="*/ 73 h 57"/>
                  <a:gd name="T24" fmla="*/ 0 w 62"/>
                  <a:gd name="T25" fmla="*/ 67 h 57"/>
                  <a:gd name="T26" fmla="*/ 5 w 62"/>
                  <a:gd name="T27" fmla="*/ 57 h 57"/>
                  <a:gd name="T28" fmla="*/ 10 w 62"/>
                  <a:gd name="T29" fmla="*/ 47 h 57"/>
                  <a:gd name="T30" fmla="*/ 16 w 62"/>
                  <a:gd name="T31" fmla="*/ 39 h 57"/>
                  <a:gd name="T32" fmla="*/ 21 w 62"/>
                  <a:gd name="T33" fmla="*/ 29 h 57"/>
                  <a:gd name="T34" fmla="*/ 26 w 62"/>
                  <a:gd name="T35" fmla="*/ 21 h 57"/>
                  <a:gd name="T36" fmla="*/ 31 w 62"/>
                  <a:gd name="T37" fmla="*/ 13 h 57"/>
                  <a:gd name="T38" fmla="*/ 36 w 62"/>
                  <a:gd name="T39" fmla="*/ 8 h 57"/>
                  <a:gd name="T40" fmla="*/ 44 w 62"/>
                  <a:gd name="T41" fmla="*/ 0 h 57"/>
                  <a:gd name="T42" fmla="*/ 54 w 62"/>
                  <a:gd name="T43" fmla="*/ 5 h 57"/>
                  <a:gd name="T44" fmla="*/ 67 w 62"/>
                  <a:gd name="T45" fmla="*/ 8 h 57"/>
                  <a:gd name="T46" fmla="*/ 78 w 62"/>
                  <a:gd name="T47" fmla="*/ 13 h 57"/>
                  <a:gd name="T48" fmla="*/ 88 w 62"/>
                  <a:gd name="T49" fmla="*/ 18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7"/>
                  <a:gd name="T77" fmla="*/ 62 w 62"/>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7">
                    <a:moveTo>
                      <a:pt x="54" y="11"/>
                    </a:moveTo>
                    <a:lnTo>
                      <a:pt x="56" y="16"/>
                    </a:lnTo>
                    <a:lnTo>
                      <a:pt x="59" y="21"/>
                    </a:lnTo>
                    <a:lnTo>
                      <a:pt x="60" y="27"/>
                    </a:lnTo>
                    <a:lnTo>
                      <a:pt x="62" y="32"/>
                    </a:lnTo>
                    <a:lnTo>
                      <a:pt x="57" y="38"/>
                    </a:lnTo>
                    <a:lnTo>
                      <a:pt x="52" y="45"/>
                    </a:lnTo>
                    <a:lnTo>
                      <a:pt x="48" y="51"/>
                    </a:lnTo>
                    <a:lnTo>
                      <a:pt x="43" y="57"/>
                    </a:lnTo>
                    <a:lnTo>
                      <a:pt x="32" y="54"/>
                    </a:lnTo>
                    <a:lnTo>
                      <a:pt x="21" y="49"/>
                    </a:lnTo>
                    <a:lnTo>
                      <a:pt x="11" y="45"/>
                    </a:lnTo>
                    <a:lnTo>
                      <a:pt x="0" y="41"/>
                    </a:lnTo>
                    <a:lnTo>
                      <a:pt x="3" y="35"/>
                    </a:lnTo>
                    <a:lnTo>
                      <a:pt x="6" y="29"/>
                    </a:lnTo>
                    <a:lnTo>
                      <a:pt x="10" y="24"/>
                    </a:lnTo>
                    <a:lnTo>
                      <a:pt x="13" y="18"/>
                    </a:lnTo>
                    <a:lnTo>
                      <a:pt x="16" y="13"/>
                    </a:lnTo>
                    <a:lnTo>
                      <a:pt x="19" y="8"/>
                    </a:lnTo>
                    <a:lnTo>
                      <a:pt x="22" y="5"/>
                    </a:lnTo>
                    <a:lnTo>
                      <a:pt x="27" y="0"/>
                    </a:lnTo>
                    <a:lnTo>
                      <a:pt x="33" y="3"/>
                    </a:lnTo>
                    <a:lnTo>
                      <a:pt x="41" y="5"/>
                    </a:lnTo>
                    <a:lnTo>
                      <a:pt x="48" y="8"/>
                    </a:lnTo>
                    <a:lnTo>
                      <a:pt x="54" y="11"/>
                    </a:lnTo>
                    <a:close/>
                  </a:path>
                </a:pathLst>
              </a:custGeom>
              <a:solidFill>
                <a:srgbClr val="000000"/>
              </a:solidFill>
              <a:ln w="9525">
                <a:noFill/>
                <a:round/>
                <a:headEnd/>
                <a:tailEnd/>
              </a:ln>
            </p:spPr>
            <p:txBody>
              <a:bodyPr/>
              <a:lstStyle/>
              <a:p>
                <a:endParaRPr lang="en-US" sz="1725"/>
              </a:p>
            </p:txBody>
          </p:sp>
          <p:sp>
            <p:nvSpPr>
              <p:cNvPr id="5535" name="Freeform 843"/>
              <p:cNvSpPr>
                <a:spLocks/>
              </p:cNvSpPr>
              <p:nvPr/>
            </p:nvSpPr>
            <p:spPr bwMode="auto">
              <a:xfrm>
                <a:off x="2610" y="3133"/>
                <a:ext cx="85" cy="78"/>
              </a:xfrm>
              <a:custGeom>
                <a:avLst/>
                <a:gdLst>
                  <a:gd name="T0" fmla="*/ 75 w 52"/>
                  <a:gd name="T1" fmla="*/ 15 h 48"/>
                  <a:gd name="T2" fmla="*/ 77 w 52"/>
                  <a:gd name="T3" fmla="*/ 21 h 48"/>
                  <a:gd name="T4" fmla="*/ 80 w 52"/>
                  <a:gd name="T5" fmla="*/ 28 h 48"/>
                  <a:gd name="T6" fmla="*/ 83 w 52"/>
                  <a:gd name="T7" fmla="*/ 36 h 48"/>
                  <a:gd name="T8" fmla="*/ 85 w 52"/>
                  <a:gd name="T9" fmla="*/ 44 h 48"/>
                  <a:gd name="T10" fmla="*/ 77 w 52"/>
                  <a:gd name="T11" fmla="*/ 52 h 48"/>
                  <a:gd name="T12" fmla="*/ 72 w 52"/>
                  <a:gd name="T13" fmla="*/ 59 h 48"/>
                  <a:gd name="T14" fmla="*/ 65 w 52"/>
                  <a:gd name="T15" fmla="*/ 70 h 48"/>
                  <a:gd name="T16" fmla="*/ 59 w 52"/>
                  <a:gd name="T17" fmla="*/ 78 h 48"/>
                  <a:gd name="T18" fmla="*/ 44 w 52"/>
                  <a:gd name="T19" fmla="*/ 72 h 48"/>
                  <a:gd name="T20" fmla="*/ 31 w 52"/>
                  <a:gd name="T21" fmla="*/ 67 h 48"/>
                  <a:gd name="T22" fmla="*/ 15 w 52"/>
                  <a:gd name="T23" fmla="*/ 62 h 48"/>
                  <a:gd name="T24" fmla="*/ 0 w 52"/>
                  <a:gd name="T25" fmla="*/ 57 h 48"/>
                  <a:gd name="T26" fmla="*/ 5 w 52"/>
                  <a:gd name="T27" fmla="*/ 49 h 48"/>
                  <a:gd name="T28" fmla="*/ 10 w 52"/>
                  <a:gd name="T29" fmla="*/ 41 h 48"/>
                  <a:gd name="T30" fmla="*/ 13 w 52"/>
                  <a:gd name="T31" fmla="*/ 34 h 48"/>
                  <a:gd name="T32" fmla="*/ 18 w 52"/>
                  <a:gd name="T33" fmla="*/ 23 h 48"/>
                  <a:gd name="T34" fmla="*/ 23 w 52"/>
                  <a:gd name="T35" fmla="*/ 18 h 48"/>
                  <a:gd name="T36" fmla="*/ 28 w 52"/>
                  <a:gd name="T37" fmla="*/ 10 h 48"/>
                  <a:gd name="T38" fmla="*/ 31 w 52"/>
                  <a:gd name="T39" fmla="*/ 5 h 48"/>
                  <a:gd name="T40" fmla="*/ 36 w 52"/>
                  <a:gd name="T41" fmla="*/ 0 h 48"/>
                  <a:gd name="T42" fmla="*/ 46 w 52"/>
                  <a:gd name="T43" fmla="*/ 3 h 48"/>
                  <a:gd name="T44" fmla="*/ 57 w 52"/>
                  <a:gd name="T45" fmla="*/ 8 h 48"/>
                  <a:gd name="T46" fmla="*/ 67 w 52"/>
                  <a:gd name="T47" fmla="*/ 10 h 48"/>
                  <a:gd name="T48" fmla="*/ 75 w 52"/>
                  <a:gd name="T49" fmla="*/ 15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8"/>
                  <a:gd name="T77" fmla="*/ 52 w 52"/>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8">
                    <a:moveTo>
                      <a:pt x="46" y="9"/>
                    </a:moveTo>
                    <a:lnTo>
                      <a:pt x="47" y="13"/>
                    </a:lnTo>
                    <a:lnTo>
                      <a:pt x="49" y="17"/>
                    </a:lnTo>
                    <a:lnTo>
                      <a:pt x="51" y="22"/>
                    </a:lnTo>
                    <a:lnTo>
                      <a:pt x="52" y="27"/>
                    </a:lnTo>
                    <a:lnTo>
                      <a:pt x="47" y="32"/>
                    </a:lnTo>
                    <a:lnTo>
                      <a:pt x="44" y="36"/>
                    </a:lnTo>
                    <a:lnTo>
                      <a:pt x="40" y="43"/>
                    </a:lnTo>
                    <a:lnTo>
                      <a:pt x="36" y="48"/>
                    </a:lnTo>
                    <a:lnTo>
                      <a:pt x="27" y="44"/>
                    </a:lnTo>
                    <a:lnTo>
                      <a:pt x="19" y="41"/>
                    </a:lnTo>
                    <a:lnTo>
                      <a:pt x="9" y="38"/>
                    </a:lnTo>
                    <a:lnTo>
                      <a:pt x="0" y="35"/>
                    </a:lnTo>
                    <a:lnTo>
                      <a:pt x="3" y="30"/>
                    </a:lnTo>
                    <a:lnTo>
                      <a:pt x="6" y="25"/>
                    </a:lnTo>
                    <a:lnTo>
                      <a:pt x="8" y="21"/>
                    </a:lnTo>
                    <a:lnTo>
                      <a:pt x="11" y="14"/>
                    </a:lnTo>
                    <a:lnTo>
                      <a:pt x="14" y="11"/>
                    </a:lnTo>
                    <a:lnTo>
                      <a:pt x="17" y="6"/>
                    </a:lnTo>
                    <a:lnTo>
                      <a:pt x="19" y="3"/>
                    </a:lnTo>
                    <a:lnTo>
                      <a:pt x="22" y="0"/>
                    </a:lnTo>
                    <a:lnTo>
                      <a:pt x="28" y="2"/>
                    </a:lnTo>
                    <a:lnTo>
                      <a:pt x="35" y="5"/>
                    </a:lnTo>
                    <a:lnTo>
                      <a:pt x="41" y="6"/>
                    </a:lnTo>
                    <a:lnTo>
                      <a:pt x="46" y="9"/>
                    </a:lnTo>
                    <a:close/>
                  </a:path>
                </a:pathLst>
              </a:custGeom>
              <a:solidFill>
                <a:srgbClr val="AFBCED"/>
              </a:solidFill>
              <a:ln w="9525" cap="flat" cmpd="sng">
                <a:noFill/>
                <a:prstDash val="solid"/>
                <a:round/>
                <a:headEnd type="none" w="med" len="med"/>
                <a:tailEnd type="none" w="med" len="med"/>
              </a:ln>
            </p:spPr>
            <p:txBody>
              <a:bodyPr/>
              <a:lstStyle/>
              <a:p>
                <a:endParaRPr lang="en-US" sz="1725"/>
              </a:p>
            </p:txBody>
          </p:sp>
          <p:sp>
            <p:nvSpPr>
              <p:cNvPr id="5536" name="Freeform 844"/>
              <p:cNvSpPr>
                <a:spLocks/>
              </p:cNvSpPr>
              <p:nvPr/>
            </p:nvSpPr>
            <p:spPr bwMode="auto">
              <a:xfrm>
                <a:off x="2664" y="3148"/>
                <a:ext cx="31" cy="63"/>
              </a:xfrm>
              <a:custGeom>
                <a:avLst/>
                <a:gdLst>
                  <a:gd name="T0" fmla="*/ 0 w 19"/>
                  <a:gd name="T1" fmla="*/ 24 h 39"/>
                  <a:gd name="T2" fmla="*/ 3 w 19"/>
                  <a:gd name="T3" fmla="*/ 34 h 39"/>
                  <a:gd name="T4" fmla="*/ 3 w 19"/>
                  <a:gd name="T5" fmla="*/ 42 h 39"/>
                  <a:gd name="T6" fmla="*/ 5 w 19"/>
                  <a:gd name="T7" fmla="*/ 52 h 39"/>
                  <a:gd name="T8" fmla="*/ 5 w 19"/>
                  <a:gd name="T9" fmla="*/ 63 h 39"/>
                  <a:gd name="T10" fmla="*/ 11 w 19"/>
                  <a:gd name="T11" fmla="*/ 55 h 39"/>
                  <a:gd name="T12" fmla="*/ 18 w 19"/>
                  <a:gd name="T13" fmla="*/ 44 h 39"/>
                  <a:gd name="T14" fmla="*/ 23 w 19"/>
                  <a:gd name="T15" fmla="*/ 37 h 39"/>
                  <a:gd name="T16" fmla="*/ 31 w 19"/>
                  <a:gd name="T17" fmla="*/ 29 h 39"/>
                  <a:gd name="T18" fmla="*/ 29 w 19"/>
                  <a:gd name="T19" fmla="*/ 21 h 39"/>
                  <a:gd name="T20" fmla="*/ 26 w 19"/>
                  <a:gd name="T21" fmla="*/ 13 h 39"/>
                  <a:gd name="T22" fmla="*/ 23 w 19"/>
                  <a:gd name="T23" fmla="*/ 6 h 39"/>
                  <a:gd name="T24" fmla="*/ 21 w 19"/>
                  <a:gd name="T25" fmla="*/ 0 h 39"/>
                  <a:gd name="T26" fmla="*/ 16 w 19"/>
                  <a:gd name="T27" fmla="*/ 6 h 39"/>
                  <a:gd name="T28" fmla="*/ 13 w 19"/>
                  <a:gd name="T29" fmla="*/ 11 h 39"/>
                  <a:gd name="T30" fmla="*/ 8 w 19"/>
                  <a:gd name="T31" fmla="*/ 19 h 39"/>
                  <a:gd name="T32" fmla="*/ 0 w 19"/>
                  <a:gd name="T33" fmla="*/ 2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9"/>
                  <a:gd name="T53" fmla="*/ 19 w 1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9">
                    <a:moveTo>
                      <a:pt x="0" y="15"/>
                    </a:moveTo>
                    <a:lnTo>
                      <a:pt x="2" y="21"/>
                    </a:lnTo>
                    <a:lnTo>
                      <a:pt x="2" y="26"/>
                    </a:lnTo>
                    <a:lnTo>
                      <a:pt x="3" y="32"/>
                    </a:lnTo>
                    <a:lnTo>
                      <a:pt x="3" y="39"/>
                    </a:lnTo>
                    <a:lnTo>
                      <a:pt x="7" y="34"/>
                    </a:lnTo>
                    <a:lnTo>
                      <a:pt x="11" y="27"/>
                    </a:lnTo>
                    <a:lnTo>
                      <a:pt x="14" y="23"/>
                    </a:lnTo>
                    <a:lnTo>
                      <a:pt x="19" y="18"/>
                    </a:lnTo>
                    <a:lnTo>
                      <a:pt x="18" y="13"/>
                    </a:lnTo>
                    <a:lnTo>
                      <a:pt x="16" y="8"/>
                    </a:lnTo>
                    <a:lnTo>
                      <a:pt x="14" y="4"/>
                    </a:lnTo>
                    <a:lnTo>
                      <a:pt x="13" y="0"/>
                    </a:lnTo>
                    <a:lnTo>
                      <a:pt x="10" y="4"/>
                    </a:lnTo>
                    <a:lnTo>
                      <a:pt x="8" y="7"/>
                    </a:lnTo>
                    <a:lnTo>
                      <a:pt x="5" y="12"/>
                    </a:lnTo>
                    <a:lnTo>
                      <a:pt x="0" y="15"/>
                    </a:lnTo>
                    <a:close/>
                  </a:path>
                </a:pathLst>
              </a:custGeom>
              <a:solidFill>
                <a:srgbClr val="7AAAEA"/>
              </a:solidFill>
              <a:ln w="9525">
                <a:noFill/>
                <a:round/>
                <a:headEnd/>
                <a:tailEnd/>
              </a:ln>
            </p:spPr>
            <p:txBody>
              <a:bodyPr/>
              <a:lstStyle/>
              <a:p>
                <a:endParaRPr lang="en-US" sz="1725"/>
              </a:p>
            </p:txBody>
          </p:sp>
          <p:sp>
            <p:nvSpPr>
              <p:cNvPr id="5537" name="Freeform 845"/>
              <p:cNvSpPr>
                <a:spLocks/>
              </p:cNvSpPr>
              <p:nvPr/>
            </p:nvSpPr>
            <p:spPr bwMode="auto">
              <a:xfrm>
                <a:off x="2628" y="3133"/>
                <a:ext cx="57" cy="39"/>
              </a:xfrm>
              <a:custGeom>
                <a:avLst/>
                <a:gdLst>
                  <a:gd name="T0" fmla="*/ 57 w 35"/>
                  <a:gd name="T1" fmla="*/ 15 h 24"/>
                  <a:gd name="T2" fmla="*/ 52 w 35"/>
                  <a:gd name="T3" fmla="*/ 21 h 24"/>
                  <a:gd name="T4" fmla="*/ 49 w 35"/>
                  <a:gd name="T5" fmla="*/ 26 h 24"/>
                  <a:gd name="T6" fmla="*/ 44 w 35"/>
                  <a:gd name="T7" fmla="*/ 34 h 24"/>
                  <a:gd name="T8" fmla="*/ 39 w 35"/>
                  <a:gd name="T9" fmla="*/ 39 h 24"/>
                  <a:gd name="T10" fmla="*/ 28 w 35"/>
                  <a:gd name="T11" fmla="*/ 34 h 24"/>
                  <a:gd name="T12" fmla="*/ 21 w 35"/>
                  <a:gd name="T13" fmla="*/ 31 h 24"/>
                  <a:gd name="T14" fmla="*/ 10 w 35"/>
                  <a:gd name="T15" fmla="*/ 26 h 24"/>
                  <a:gd name="T16" fmla="*/ 0 w 35"/>
                  <a:gd name="T17" fmla="*/ 23 h 24"/>
                  <a:gd name="T18" fmla="*/ 5 w 35"/>
                  <a:gd name="T19" fmla="*/ 18 h 24"/>
                  <a:gd name="T20" fmla="*/ 10 w 35"/>
                  <a:gd name="T21" fmla="*/ 10 h 24"/>
                  <a:gd name="T22" fmla="*/ 13 w 35"/>
                  <a:gd name="T23" fmla="*/ 5 h 24"/>
                  <a:gd name="T24" fmla="*/ 18 w 35"/>
                  <a:gd name="T25" fmla="*/ 0 h 24"/>
                  <a:gd name="T26" fmla="*/ 28 w 35"/>
                  <a:gd name="T27" fmla="*/ 3 h 24"/>
                  <a:gd name="T28" fmla="*/ 39 w 35"/>
                  <a:gd name="T29" fmla="*/ 8 h 24"/>
                  <a:gd name="T30" fmla="*/ 49 w 35"/>
                  <a:gd name="T31" fmla="*/ 10 h 24"/>
                  <a:gd name="T32" fmla="*/ 57 w 35"/>
                  <a:gd name="T33" fmla="*/ 15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24"/>
                  <a:gd name="T53" fmla="*/ 35 w 3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24">
                    <a:moveTo>
                      <a:pt x="35" y="9"/>
                    </a:moveTo>
                    <a:lnTo>
                      <a:pt x="32" y="13"/>
                    </a:lnTo>
                    <a:lnTo>
                      <a:pt x="30" y="16"/>
                    </a:lnTo>
                    <a:lnTo>
                      <a:pt x="27" y="21"/>
                    </a:lnTo>
                    <a:lnTo>
                      <a:pt x="24" y="24"/>
                    </a:lnTo>
                    <a:lnTo>
                      <a:pt x="17" y="21"/>
                    </a:lnTo>
                    <a:lnTo>
                      <a:pt x="13" y="19"/>
                    </a:lnTo>
                    <a:lnTo>
                      <a:pt x="6" y="16"/>
                    </a:lnTo>
                    <a:lnTo>
                      <a:pt x="0" y="14"/>
                    </a:lnTo>
                    <a:lnTo>
                      <a:pt x="3" y="11"/>
                    </a:lnTo>
                    <a:lnTo>
                      <a:pt x="6" y="6"/>
                    </a:lnTo>
                    <a:lnTo>
                      <a:pt x="8" y="3"/>
                    </a:lnTo>
                    <a:lnTo>
                      <a:pt x="11" y="0"/>
                    </a:lnTo>
                    <a:lnTo>
                      <a:pt x="17" y="2"/>
                    </a:lnTo>
                    <a:lnTo>
                      <a:pt x="24" y="5"/>
                    </a:lnTo>
                    <a:lnTo>
                      <a:pt x="30" y="6"/>
                    </a:lnTo>
                    <a:lnTo>
                      <a:pt x="35" y="9"/>
                    </a:lnTo>
                    <a:close/>
                  </a:path>
                </a:pathLst>
              </a:custGeom>
              <a:solidFill>
                <a:srgbClr val="D1D8F4"/>
              </a:solidFill>
              <a:ln w="9525">
                <a:noFill/>
                <a:round/>
                <a:headEnd/>
                <a:tailEnd/>
              </a:ln>
            </p:spPr>
            <p:txBody>
              <a:bodyPr/>
              <a:lstStyle/>
              <a:p>
                <a:endParaRPr lang="en-US" sz="1725"/>
              </a:p>
            </p:txBody>
          </p:sp>
          <p:sp>
            <p:nvSpPr>
              <p:cNvPr id="5538" name="Freeform 846"/>
              <p:cNvSpPr>
                <a:spLocks/>
              </p:cNvSpPr>
              <p:nvPr/>
            </p:nvSpPr>
            <p:spPr bwMode="auto">
              <a:xfrm>
                <a:off x="2664" y="3103"/>
                <a:ext cx="150" cy="141"/>
              </a:xfrm>
              <a:custGeom>
                <a:avLst/>
                <a:gdLst>
                  <a:gd name="T0" fmla="*/ 137 w 92"/>
                  <a:gd name="T1" fmla="*/ 16 h 86"/>
                  <a:gd name="T2" fmla="*/ 150 w 92"/>
                  <a:gd name="T3" fmla="*/ 52 h 86"/>
                  <a:gd name="T4" fmla="*/ 73 w 92"/>
                  <a:gd name="T5" fmla="*/ 141 h 86"/>
                  <a:gd name="T6" fmla="*/ 0 w 92"/>
                  <a:gd name="T7" fmla="*/ 113 h 86"/>
                  <a:gd name="T8" fmla="*/ 21 w 92"/>
                  <a:gd name="T9" fmla="*/ 74 h 86"/>
                  <a:gd name="T10" fmla="*/ 91 w 92"/>
                  <a:gd name="T11" fmla="*/ 0 h 86"/>
                  <a:gd name="T12" fmla="*/ 137 w 92"/>
                  <a:gd name="T13" fmla="*/ 16 h 86"/>
                  <a:gd name="T14" fmla="*/ 0 60000 65536"/>
                  <a:gd name="T15" fmla="*/ 0 60000 65536"/>
                  <a:gd name="T16" fmla="*/ 0 60000 65536"/>
                  <a:gd name="T17" fmla="*/ 0 60000 65536"/>
                  <a:gd name="T18" fmla="*/ 0 60000 65536"/>
                  <a:gd name="T19" fmla="*/ 0 60000 65536"/>
                  <a:gd name="T20" fmla="*/ 0 60000 65536"/>
                  <a:gd name="T21" fmla="*/ 0 w 92"/>
                  <a:gd name="T22" fmla="*/ 0 h 86"/>
                  <a:gd name="T23" fmla="*/ 92 w 92"/>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86">
                    <a:moveTo>
                      <a:pt x="84" y="10"/>
                    </a:moveTo>
                    <a:lnTo>
                      <a:pt x="92" y="32"/>
                    </a:lnTo>
                    <a:lnTo>
                      <a:pt x="45" y="86"/>
                    </a:lnTo>
                    <a:lnTo>
                      <a:pt x="0" y="69"/>
                    </a:lnTo>
                    <a:lnTo>
                      <a:pt x="13" y="45"/>
                    </a:lnTo>
                    <a:lnTo>
                      <a:pt x="56" y="0"/>
                    </a:lnTo>
                    <a:lnTo>
                      <a:pt x="84" y="10"/>
                    </a:lnTo>
                    <a:close/>
                  </a:path>
                </a:pathLst>
              </a:custGeom>
              <a:solidFill>
                <a:srgbClr val="000000"/>
              </a:solidFill>
              <a:ln w="9525">
                <a:noFill/>
                <a:round/>
                <a:headEnd/>
                <a:tailEnd/>
              </a:ln>
            </p:spPr>
            <p:txBody>
              <a:bodyPr/>
              <a:lstStyle/>
              <a:p>
                <a:endParaRPr lang="en-US" sz="1725"/>
              </a:p>
            </p:txBody>
          </p:sp>
          <p:sp>
            <p:nvSpPr>
              <p:cNvPr id="5539" name="Freeform 847"/>
              <p:cNvSpPr>
                <a:spLocks/>
              </p:cNvSpPr>
              <p:nvPr/>
            </p:nvSpPr>
            <p:spPr bwMode="auto">
              <a:xfrm>
                <a:off x="2675" y="3110"/>
                <a:ext cx="133" cy="126"/>
              </a:xfrm>
              <a:custGeom>
                <a:avLst/>
                <a:gdLst>
                  <a:gd name="T0" fmla="*/ 122 w 81"/>
                  <a:gd name="T1" fmla="*/ 15 h 77"/>
                  <a:gd name="T2" fmla="*/ 133 w 81"/>
                  <a:gd name="T3" fmla="*/ 44 h 77"/>
                  <a:gd name="T4" fmla="*/ 56 w 81"/>
                  <a:gd name="T5" fmla="*/ 126 h 77"/>
                  <a:gd name="T6" fmla="*/ 0 w 81"/>
                  <a:gd name="T7" fmla="*/ 103 h 77"/>
                  <a:gd name="T8" fmla="*/ 18 w 81"/>
                  <a:gd name="T9" fmla="*/ 72 h 77"/>
                  <a:gd name="T10" fmla="*/ 82 w 81"/>
                  <a:gd name="T11" fmla="*/ 0 h 77"/>
                  <a:gd name="T12" fmla="*/ 122 w 81"/>
                  <a:gd name="T13" fmla="*/ 15 h 77"/>
                  <a:gd name="T14" fmla="*/ 0 60000 65536"/>
                  <a:gd name="T15" fmla="*/ 0 60000 65536"/>
                  <a:gd name="T16" fmla="*/ 0 60000 65536"/>
                  <a:gd name="T17" fmla="*/ 0 60000 65536"/>
                  <a:gd name="T18" fmla="*/ 0 60000 65536"/>
                  <a:gd name="T19" fmla="*/ 0 60000 65536"/>
                  <a:gd name="T20" fmla="*/ 0 60000 65536"/>
                  <a:gd name="T21" fmla="*/ 0 w 81"/>
                  <a:gd name="T22" fmla="*/ 0 h 77"/>
                  <a:gd name="T23" fmla="*/ 81 w 81"/>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77">
                    <a:moveTo>
                      <a:pt x="74" y="9"/>
                    </a:moveTo>
                    <a:lnTo>
                      <a:pt x="81" y="27"/>
                    </a:lnTo>
                    <a:lnTo>
                      <a:pt x="34" y="77"/>
                    </a:lnTo>
                    <a:lnTo>
                      <a:pt x="0" y="63"/>
                    </a:lnTo>
                    <a:lnTo>
                      <a:pt x="11" y="44"/>
                    </a:lnTo>
                    <a:lnTo>
                      <a:pt x="50" y="0"/>
                    </a:lnTo>
                    <a:lnTo>
                      <a:pt x="74" y="9"/>
                    </a:lnTo>
                    <a:close/>
                  </a:path>
                </a:pathLst>
              </a:custGeom>
              <a:solidFill>
                <a:srgbClr val="AFBCED"/>
              </a:solidFill>
              <a:ln w="9525">
                <a:noFill/>
                <a:round/>
                <a:headEnd/>
                <a:tailEnd/>
              </a:ln>
            </p:spPr>
            <p:txBody>
              <a:bodyPr/>
              <a:lstStyle/>
              <a:p>
                <a:endParaRPr lang="en-US" sz="1725"/>
              </a:p>
            </p:txBody>
          </p:sp>
          <p:sp>
            <p:nvSpPr>
              <p:cNvPr id="5540" name="Freeform 848"/>
              <p:cNvSpPr>
                <a:spLocks/>
              </p:cNvSpPr>
              <p:nvPr/>
            </p:nvSpPr>
            <p:spPr bwMode="auto">
              <a:xfrm>
                <a:off x="2731" y="3125"/>
                <a:ext cx="77" cy="111"/>
              </a:xfrm>
              <a:custGeom>
                <a:avLst/>
                <a:gdLst>
                  <a:gd name="T0" fmla="*/ 0 w 47"/>
                  <a:gd name="T1" fmla="*/ 70 h 68"/>
                  <a:gd name="T2" fmla="*/ 0 w 47"/>
                  <a:gd name="T3" fmla="*/ 111 h 68"/>
                  <a:gd name="T4" fmla="*/ 77 w 47"/>
                  <a:gd name="T5" fmla="*/ 29 h 68"/>
                  <a:gd name="T6" fmla="*/ 66 w 47"/>
                  <a:gd name="T7" fmla="*/ 0 h 68"/>
                  <a:gd name="T8" fmla="*/ 0 w 47"/>
                  <a:gd name="T9" fmla="*/ 70 h 68"/>
                  <a:gd name="T10" fmla="*/ 0 60000 65536"/>
                  <a:gd name="T11" fmla="*/ 0 60000 65536"/>
                  <a:gd name="T12" fmla="*/ 0 60000 65536"/>
                  <a:gd name="T13" fmla="*/ 0 60000 65536"/>
                  <a:gd name="T14" fmla="*/ 0 60000 65536"/>
                  <a:gd name="T15" fmla="*/ 0 w 47"/>
                  <a:gd name="T16" fmla="*/ 0 h 68"/>
                  <a:gd name="T17" fmla="*/ 47 w 47"/>
                  <a:gd name="T18" fmla="*/ 68 h 68"/>
                </a:gdLst>
                <a:ahLst/>
                <a:cxnLst>
                  <a:cxn ang="T10">
                    <a:pos x="T0" y="T1"/>
                  </a:cxn>
                  <a:cxn ang="T11">
                    <a:pos x="T2" y="T3"/>
                  </a:cxn>
                  <a:cxn ang="T12">
                    <a:pos x="T4" y="T5"/>
                  </a:cxn>
                  <a:cxn ang="T13">
                    <a:pos x="T6" y="T7"/>
                  </a:cxn>
                  <a:cxn ang="T14">
                    <a:pos x="T8" y="T9"/>
                  </a:cxn>
                </a:cxnLst>
                <a:rect l="T15" t="T16" r="T17" b="T18"/>
                <a:pathLst>
                  <a:path w="47" h="68">
                    <a:moveTo>
                      <a:pt x="0" y="43"/>
                    </a:moveTo>
                    <a:lnTo>
                      <a:pt x="0" y="68"/>
                    </a:lnTo>
                    <a:lnTo>
                      <a:pt x="47" y="18"/>
                    </a:lnTo>
                    <a:lnTo>
                      <a:pt x="40" y="0"/>
                    </a:lnTo>
                    <a:lnTo>
                      <a:pt x="0" y="43"/>
                    </a:lnTo>
                    <a:close/>
                  </a:path>
                </a:pathLst>
              </a:custGeom>
              <a:solidFill>
                <a:srgbClr val="7AAAEA"/>
              </a:solidFill>
              <a:ln w="9525">
                <a:noFill/>
                <a:round/>
                <a:headEnd/>
                <a:tailEnd/>
              </a:ln>
            </p:spPr>
            <p:txBody>
              <a:bodyPr/>
              <a:lstStyle/>
              <a:p>
                <a:endParaRPr lang="en-US" sz="1725"/>
              </a:p>
            </p:txBody>
          </p:sp>
          <p:sp>
            <p:nvSpPr>
              <p:cNvPr id="5541" name="Freeform 849"/>
              <p:cNvSpPr>
                <a:spLocks/>
              </p:cNvSpPr>
              <p:nvPr/>
            </p:nvSpPr>
            <p:spPr bwMode="auto">
              <a:xfrm>
                <a:off x="2693" y="3110"/>
                <a:ext cx="103" cy="88"/>
              </a:xfrm>
              <a:custGeom>
                <a:avLst/>
                <a:gdLst>
                  <a:gd name="T0" fmla="*/ 38 w 63"/>
                  <a:gd name="T1" fmla="*/ 88 h 54"/>
                  <a:gd name="T2" fmla="*/ 0 w 63"/>
                  <a:gd name="T3" fmla="*/ 72 h 54"/>
                  <a:gd name="T4" fmla="*/ 0 w 63"/>
                  <a:gd name="T5" fmla="*/ 72 h 54"/>
                  <a:gd name="T6" fmla="*/ 64 w 63"/>
                  <a:gd name="T7" fmla="*/ 0 h 54"/>
                  <a:gd name="T8" fmla="*/ 103 w 63"/>
                  <a:gd name="T9" fmla="*/ 15 h 54"/>
                  <a:gd name="T10" fmla="*/ 38 w 63"/>
                  <a:gd name="T11" fmla="*/ 88 h 54"/>
                  <a:gd name="T12" fmla="*/ 0 60000 65536"/>
                  <a:gd name="T13" fmla="*/ 0 60000 65536"/>
                  <a:gd name="T14" fmla="*/ 0 60000 65536"/>
                  <a:gd name="T15" fmla="*/ 0 60000 65536"/>
                  <a:gd name="T16" fmla="*/ 0 60000 65536"/>
                  <a:gd name="T17" fmla="*/ 0 60000 65536"/>
                  <a:gd name="T18" fmla="*/ 0 w 63"/>
                  <a:gd name="T19" fmla="*/ 0 h 54"/>
                  <a:gd name="T20" fmla="*/ 63 w 63"/>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63" h="54">
                    <a:moveTo>
                      <a:pt x="23" y="54"/>
                    </a:moveTo>
                    <a:lnTo>
                      <a:pt x="0" y="44"/>
                    </a:lnTo>
                    <a:lnTo>
                      <a:pt x="39" y="0"/>
                    </a:lnTo>
                    <a:lnTo>
                      <a:pt x="63" y="9"/>
                    </a:lnTo>
                    <a:lnTo>
                      <a:pt x="23" y="54"/>
                    </a:lnTo>
                    <a:close/>
                  </a:path>
                </a:pathLst>
              </a:custGeom>
              <a:solidFill>
                <a:srgbClr val="D1D8F4"/>
              </a:solidFill>
              <a:ln w="9525">
                <a:noFill/>
                <a:round/>
                <a:headEnd/>
                <a:tailEnd/>
              </a:ln>
            </p:spPr>
            <p:txBody>
              <a:bodyPr/>
              <a:lstStyle/>
              <a:p>
                <a:endParaRPr lang="en-US" sz="1725"/>
              </a:p>
            </p:txBody>
          </p:sp>
          <p:sp>
            <p:nvSpPr>
              <p:cNvPr id="5542" name="Freeform 850"/>
              <p:cNvSpPr>
                <a:spLocks/>
              </p:cNvSpPr>
              <p:nvPr/>
            </p:nvSpPr>
            <p:spPr bwMode="auto">
              <a:xfrm>
                <a:off x="3218" y="1995"/>
                <a:ext cx="221" cy="719"/>
              </a:xfrm>
              <a:custGeom>
                <a:avLst/>
                <a:gdLst>
                  <a:gd name="T0" fmla="*/ 0 w 135"/>
                  <a:gd name="T1" fmla="*/ 428 h 440"/>
                  <a:gd name="T2" fmla="*/ 10 w 135"/>
                  <a:gd name="T3" fmla="*/ 719 h 440"/>
                  <a:gd name="T4" fmla="*/ 221 w 135"/>
                  <a:gd name="T5" fmla="*/ 294 h 440"/>
                  <a:gd name="T6" fmla="*/ 208 w 135"/>
                  <a:gd name="T7" fmla="*/ 0 h 440"/>
                  <a:gd name="T8" fmla="*/ 0 w 135"/>
                  <a:gd name="T9" fmla="*/ 428 h 440"/>
                  <a:gd name="T10" fmla="*/ 0 60000 65536"/>
                  <a:gd name="T11" fmla="*/ 0 60000 65536"/>
                  <a:gd name="T12" fmla="*/ 0 60000 65536"/>
                  <a:gd name="T13" fmla="*/ 0 60000 65536"/>
                  <a:gd name="T14" fmla="*/ 0 60000 65536"/>
                  <a:gd name="T15" fmla="*/ 0 w 135"/>
                  <a:gd name="T16" fmla="*/ 0 h 440"/>
                  <a:gd name="T17" fmla="*/ 135 w 135"/>
                  <a:gd name="T18" fmla="*/ 440 h 440"/>
                </a:gdLst>
                <a:ahLst/>
                <a:cxnLst>
                  <a:cxn ang="T10">
                    <a:pos x="T0" y="T1"/>
                  </a:cxn>
                  <a:cxn ang="T11">
                    <a:pos x="T2" y="T3"/>
                  </a:cxn>
                  <a:cxn ang="T12">
                    <a:pos x="T4" y="T5"/>
                  </a:cxn>
                  <a:cxn ang="T13">
                    <a:pos x="T6" y="T7"/>
                  </a:cxn>
                  <a:cxn ang="T14">
                    <a:pos x="T8" y="T9"/>
                  </a:cxn>
                </a:cxnLst>
                <a:rect l="T15" t="T16" r="T17" b="T18"/>
                <a:pathLst>
                  <a:path w="135" h="440">
                    <a:moveTo>
                      <a:pt x="0" y="262"/>
                    </a:moveTo>
                    <a:lnTo>
                      <a:pt x="6" y="440"/>
                    </a:lnTo>
                    <a:lnTo>
                      <a:pt x="135" y="180"/>
                    </a:lnTo>
                    <a:lnTo>
                      <a:pt x="127" y="0"/>
                    </a:lnTo>
                    <a:lnTo>
                      <a:pt x="0" y="262"/>
                    </a:lnTo>
                    <a:close/>
                  </a:path>
                </a:pathLst>
              </a:custGeom>
              <a:solidFill>
                <a:srgbClr val="E2A58E"/>
              </a:solidFill>
              <a:ln w="9525">
                <a:noFill/>
                <a:round/>
                <a:headEnd/>
                <a:tailEnd/>
              </a:ln>
            </p:spPr>
            <p:txBody>
              <a:bodyPr/>
              <a:lstStyle/>
              <a:p>
                <a:endParaRPr lang="en-US" sz="1725"/>
              </a:p>
            </p:txBody>
          </p:sp>
          <p:sp>
            <p:nvSpPr>
              <p:cNvPr id="5543" name="Freeform 851"/>
              <p:cNvSpPr>
                <a:spLocks/>
              </p:cNvSpPr>
              <p:nvPr/>
            </p:nvSpPr>
            <p:spPr bwMode="auto">
              <a:xfrm>
                <a:off x="2168" y="1815"/>
                <a:ext cx="1039" cy="567"/>
              </a:xfrm>
              <a:custGeom>
                <a:avLst/>
                <a:gdLst>
                  <a:gd name="T0" fmla="*/ 571 w 635"/>
                  <a:gd name="T1" fmla="*/ 3 h 347"/>
                  <a:gd name="T2" fmla="*/ 672 w 635"/>
                  <a:gd name="T3" fmla="*/ 13 h 347"/>
                  <a:gd name="T4" fmla="*/ 766 w 635"/>
                  <a:gd name="T5" fmla="*/ 34 h 347"/>
                  <a:gd name="T6" fmla="*/ 849 w 635"/>
                  <a:gd name="T7" fmla="*/ 65 h 347"/>
                  <a:gd name="T8" fmla="*/ 920 w 635"/>
                  <a:gd name="T9" fmla="*/ 105 h 347"/>
                  <a:gd name="T10" fmla="*/ 977 w 635"/>
                  <a:gd name="T11" fmla="*/ 149 h 347"/>
                  <a:gd name="T12" fmla="*/ 1016 w 635"/>
                  <a:gd name="T13" fmla="*/ 201 h 347"/>
                  <a:gd name="T14" fmla="*/ 1037 w 635"/>
                  <a:gd name="T15" fmla="*/ 255 h 347"/>
                  <a:gd name="T16" fmla="*/ 1037 w 635"/>
                  <a:gd name="T17" fmla="*/ 312 h 347"/>
                  <a:gd name="T18" fmla="*/ 1016 w 635"/>
                  <a:gd name="T19" fmla="*/ 366 h 347"/>
                  <a:gd name="T20" fmla="*/ 977 w 635"/>
                  <a:gd name="T21" fmla="*/ 418 h 347"/>
                  <a:gd name="T22" fmla="*/ 920 w 635"/>
                  <a:gd name="T23" fmla="*/ 462 h 347"/>
                  <a:gd name="T24" fmla="*/ 849 w 635"/>
                  <a:gd name="T25" fmla="*/ 502 h 347"/>
                  <a:gd name="T26" fmla="*/ 766 w 635"/>
                  <a:gd name="T27" fmla="*/ 533 h 347"/>
                  <a:gd name="T28" fmla="*/ 672 w 635"/>
                  <a:gd name="T29" fmla="*/ 554 h 347"/>
                  <a:gd name="T30" fmla="*/ 571 w 635"/>
                  <a:gd name="T31" fmla="*/ 564 h 347"/>
                  <a:gd name="T32" fmla="*/ 468 w 635"/>
                  <a:gd name="T33" fmla="*/ 564 h 347"/>
                  <a:gd name="T34" fmla="*/ 367 w 635"/>
                  <a:gd name="T35" fmla="*/ 554 h 347"/>
                  <a:gd name="T36" fmla="*/ 272 w 635"/>
                  <a:gd name="T37" fmla="*/ 533 h 347"/>
                  <a:gd name="T38" fmla="*/ 190 w 635"/>
                  <a:gd name="T39" fmla="*/ 502 h 347"/>
                  <a:gd name="T40" fmla="*/ 119 w 635"/>
                  <a:gd name="T41" fmla="*/ 462 h 347"/>
                  <a:gd name="T42" fmla="*/ 62 w 635"/>
                  <a:gd name="T43" fmla="*/ 418 h 347"/>
                  <a:gd name="T44" fmla="*/ 23 w 635"/>
                  <a:gd name="T45" fmla="*/ 366 h 347"/>
                  <a:gd name="T46" fmla="*/ 2 w 635"/>
                  <a:gd name="T47" fmla="*/ 312 h 347"/>
                  <a:gd name="T48" fmla="*/ 2 w 635"/>
                  <a:gd name="T49" fmla="*/ 255 h 347"/>
                  <a:gd name="T50" fmla="*/ 23 w 635"/>
                  <a:gd name="T51" fmla="*/ 201 h 347"/>
                  <a:gd name="T52" fmla="*/ 62 w 635"/>
                  <a:gd name="T53" fmla="*/ 149 h 347"/>
                  <a:gd name="T54" fmla="*/ 119 w 635"/>
                  <a:gd name="T55" fmla="*/ 105 h 347"/>
                  <a:gd name="T56" fmla="*/ 190 w 635"/>
                  <a:gd name="T57" fmla="*/ 65 h 347"/>
                  <a:gd name="T58" fmla="*/ 272 w 635"/>
                  <a:gd name="T59" fmla="*/ 34 h 347"/>
                  <a:gd name="T60" fmla="*/ 367 w 635"/>
                  <a:gd name="T61" fmla="*/ 13 h 347"/>
                  <a:gd name="T62" fmla="*/ 468 w 635"/>
                  <a:gd name="T63" fmla="*/ 3 h 3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5"/>
                  <a:gd name="T97" fmla="*/ 0 h 347"/>
                  <a:gd name="T98" fmla="*/ 635 w 635"/>
                  <a:gd name="T99" fmla="*/ 347 h 3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5" h="347">
                    <a:moveTo>
                      <a:pt x="317" y="0"/>
                    </a:moveTo>
                    <a:lnTo>
                      <a:pt x="349" y="2"/>
                    </a:lnTo>
                    <a:lnTo>
                      <a:pt x="381" y="4"/>
                    </a:lnTo>
                    <a:lnTo>
                      <a:pt x="411" y="8"/>
                    </a:lnTo>
                    <a:lnTo>
                      <a:pt x="441" y="15"/>
                    </a:lnTo>
                    <a:lnTo>
                      <a:pt x="468" y="21"/>
                    </a:lnTo>
                    <a:lnTo>
                      <a:pt x="495" y="31"/>
                    </a:lnTo>
                    <a:lnTo>
                      <a:pt x="519" y="40"/>
                    </a:lnTo>
                    <a:lnTo>
                      <a:pt x="542" y="51"/>
                    </a:lnTo>
                    <a:lnTo>
                      <a:pt x="562" y="64"/>
                    </a:lnTo>
                    <a:lnTo>
                      <a:pt x="581" y="77"/>
                    </a:lnTo>
                    <a:lnTo>
                      <a:pt x="597" y="91"/>
                    </a:lnTo>
                    <a:lnTo>
                      <a:pt x="610" y="107"/>
                    </a:lnTo>
                    <a:lnTo>
                      <a:pt x="621" y="123"/>
                    </a:lnTo>
                    <a:lnTo>
                      <a:pt x="629" y="139"/>
                    </a:lnTo>
                    <a:lnTo>
                      <a:pt x="634" y="156"/>
                    </a:lnTo>
                    <a:lnTo>
                      <a:pt x="635" y="174"/>
                    </a:lnTo>
                    <a:lnTo>
                      <a:pt x="634" y="191"/>
                    </a:lnTo>
                    <a:lnTo>
                      <a:pt x="629" y="209"/>
                    </a:lnTo>
                    <a:lnTo>
                      <a:pt x="621" y="224"/>
                    </a:lnTo>
                    <a:lnTo>
                      <a:pt x="610" y="240"/>
                    </a:lnTo>
                    <a:lnTo>
                      <a:pt x="597" y="256"/>
                    </a:lnTo>
                    <a:lnTo>
                      <a:pt x="581" y="270"/>
                    </a:lnTo>
                    <a:lnTo>
                      <a:pt x="562" y="283"/>
                    </a:lnTo>
                    <a:lnTo>
                      <a:pt x="542" y="296"/>
                    </a:lnTo>
                    <a:lnTo>
                      <a:pt x="519" y="307"/>
                    </a:lnTo>
                    <a:lnTo>
                      <a:pt x="495" y="317"/>
                    </a:lnTo>
                    <a:lnTo>
                      <a:pt x="468" y="326"/>
                    </a:lnTo>
                    <a:lnTo>
                      <a:pt x="441" y="332"/>
                    </a:lnTo>
                    <a:lnTo>
                      <a:pt x="411" y="339"/>
                    </a:lnTo>
                    <a:lnTo>
                      <a:pt x="381" y="344"/>
                    </a:lnTo>
                    <a:lnTo>
                      <a:pt x="349" y="345"/>
                    </a:lnTo>
                    <a:lnTo>
                      <a:pt x="317" y="347"/>
                    </a:lnTo>
                    <a:lnTo>
                      <a:pt x="286" y="345"/>
                    </a:lnTo>
                    <a:lnTo>
                      <a:pt x="254" y="344"/>
                    </a:lnTo>
                    <a:lnTo>
                      <a:pt x="224" y="339"/>
                    </a:lnTo>
                    <a:lnTo>
                      <a:pt x="193" y="332"/>
                    </a:lnTo>
                    <a:lnTo>
                      <a:pt x="166" y="326"/>
                    </a:lnTo>
                    <a:lnTo>
                      <a:pt x="139" y="317"/>
                    </a:lnTo>
                    <a:lnTo>
                      <a:pt x="116" y="307"/>
                    </a:lnTo>
                    <a:lnTo>
                      <a:pt x="93" y="296"/>
                    </a:lnTo>
                    <a:lnTo>
                      <a:pt x="73" y="283"/>
                    </a:lnTo>
                    <a:lnTo>
                      <a:pt x="54" y="270"/>
                    </a:lnTo>
                    <a:lnTo>
                      <a:pt x="38" y="256"/>
                    </a:lnTo>
                    <a:lnTo>
                      <a:pt x="25" y="240"/>
                    </a:lnTo>
                    <a:lnTo>
                      <a:pt x="14" y="224"/>
                    </a:lnTo>
                    <a:lnTo>
                      <a:pt x="6" y="209"/>
                    </a:lnTo>
                    <a:lnTo>
                      <a:pt x="1" y="191"/>
                    </a:lnTo>
                    <a:lnTo>
                      <a:pt x="0" y="174"/>
                    </a:lnTo>
                    <a:lnTo>
                      <a:pt x="1" y="156"/>
                    </a:lnTo>
                    <a:lnTo>
                      <a:pt x="6" y="139"/>
                    </a:lnTo>
                    <a:lnTo>
                      <a:pt x="14" y="123"/>
                    </a:lnTo>
                    <a:lnTo>
                      <a:pt x="25" y="107"/>
                    </a:lnTo>
                    <a:lnTo>
                      <a:pt x="38" y="91"/>
                    </a:lnTo>
                    <a:lnTo>
                      <a:pt x="54" y="77"/>
                    </a:lnTo>
                    <a:lnTo>
                      <a:pt x="73" y="64"/>
                    </a:lnTo>
                    <a:lnTo>
                      <a:pt x="93" y="51"/>
                    </a:lnTo>
                    <a:lnTo>
                      <a:pt x="116" y="40"/>
                    </a:lnTo>
                    <a:lnTo>
                      <a:pt x="139" y="31"/>
                    </a:lnTo>
                    <a:lnTo>
                      <a:pt x="166" y="21"/>
                    </a:lnTo>
                    <a:lnTo>
                      <a:pt x="193" y="15"/>
                    </a:lnTo>
                    <a:lnTo>
                      <a:pt x="224" y="8"/>
                    </a:lnTo>
                    <a:lnTo>
                      <a:pt x="254" y="4"/>
                    </a:lnTo>
                    <a:lnTo>
                      <a:pt x="286" y="2"/>
                    </a:lnTo>
                    <a:lnTo>
                      <a:pt x="317" y="0"/>
                    </a:lnTo>
                    <a:close/>
                  </a:path>
                </a:pathLst>
              </a:custGeom>
              <a:solidFill>
                <a:srgbClr val="000000"/>
              </a:solidFill>
              <a:ln w="9525">
                <a:noFill/>
                <a:round/>
                <a:headEnd/>
                <a:tailEnd/>
              </a:ln>
            </p:spPr>
            <p:txBody>
              <a:bodyPr/>
              <a:lstStyle/>
              <a:p>
                <a:endParaRPr lang="en-US" sz="1725"/>
              </a:p>
            </p:txBody>
          </p:sp>
          <p:sp>
            <p:nvSpPr>
              <p:cNvPr id="5544" name="Freeform 852"/>
              <p:cNvSpPr>
                <a:spLocks/>
              </p:cNvSpPr>
              <p:nvPr/>
            </p:nvSpPr>
            <p:spPr bwMode="auto">
              <a:xfrm>
                <a:off x="2191" y="1828"/>
                <a:ext cx="990" cy="541"/>
              </a:xfrm>
              <a:custGeom>
                <a:avLst/>
                <a:gdLst>
                  <a:gd name="T0" fmla="*/ 547 w 605"/>
                  <a:gd name="T1" fmla="*/ 3 h 331"/>
                  <a:gd name="T2" fmla="*/ 645 w 605"/>
                  <a:gd name="T3" fmla="*/ 13 h 331"/>
                  <a:gd name="T4" fmla="*/ 733 w 605"/>
                  <a:gd name="T5" fmla="*/ 34 h 331"/>
                  <a:gd name="T6" fmla="*/ 812 w 605"/>
                  <a:gd name="T7" fmla="*/ 62 h 331"/>
                  <a:gd name="T8" fmla="*/ 879 w 605"/>
                  <a:gd name="T9" fmla="*/ 100 h 331"/>
                  <a:gd name="T10" fmla="*/ 931 w 605"/>
                  <a:gd name="T11" fmla="*/ 144 h 331"/>
                  <a:gd name="T12" fmla="*/ 967 w 605"/>
                  <a:gd name="T13" fmla="*/ 190 h 331"/>
                  <a:gd name="T14" fmla="*/ 988 w 605"/>
                  <a:gd name="T15" fmla="*/ 242 h 331"/>
                  <a:gd name="T16" fmla="*/ 988 w 605"/>
                  <a:gd name="T17" fmla="*/ 299 h 331"/>
                  <a:gd name="T18" fmla="*/ 967 w 605"/>
                  <a:gd name="T19" fmla="*/ 351 h 331"/>
                  <a:gd name="T20" fmla="*/ 931 w 605"/>
                  <a:gd name="T21" fmla="*/ 397 h 331"/>
                  <a:gd name="T22" fmla="*/ 879 w 605"/>
                  <a:gd name="T23" fmla="*/ 441 h 331"/>
                  <a:gd name="T24" fmla="*/ 812 w 605"/>
                  <a:gd name="T25" fmla="*/ 479 h 331"/>
                  <a:gd name="T26" fmla="*/ 733 w 605"/>
                  <a:gd name="T27" fmla="*/ 507 h 331"/>
                  <a:gd name="T28" fmla="*/ 645 w 605"/>
                  <a:gd name="T29" fmla="*/ 528 h 331"/>
                  <a:gd name="T30" fmla="*/ 547 w 605"/>
                  <a:gd name="T31" fmla="*/ 538 h 331"/>
                  <a:gd name="T32" fmla="*/ 447 w 605"/>
                  <a:gd name="T33" fmla="*/ 538 h 331"/>
                  <a:gd name="T34" fmla="*/ 349 w 605"/>
                  <a:gd name="T35" fmla="*/ 528 h 331"/>
                  <a:gd name="T36" fmla="*/ 260 w 605"/>
                  <a:gd name="T37" fmla="*/ 507 h 331"/>
                  <a:gd name="T38" fmla="*/ 182 w 605"/>
                  <a:gd name="T39" fmla="*/ 479 h 331"/>
                  <a:gd name="T40" fmla="*/ 115 w 605"/>
                  <a:gd name="T41" fmla="*/ 441 h 331"/>
                  <a:gd name="T42" fmla="*/ 59 w 605"/>
                  <a:gd name="T43" fmla="*/ 397 h 331"/>
                  <a:gd name="T44" fmla="*/ 23 w 605"/>
                  <a:gd name="T45" fmla="*/ 351 h 331"/>
                  <a:gd name="T46" fmla="*/ 2 w 605"/>
                  <a:gd name="T47" fmla="*/ 299 h 331"/>
                  <a:gd name="T48" fmla="*/ 2 w 605"/>
                  <a:gd name="T49" fmla="*/ 242 h 331"/>
                  <a:gd name="T50" fmla="*/ 23 w 605"/>
                  <a:gd name="T51" fmla="*/ 190 h 331"/>
                  <a:gd name="T52" fmla="*/ 59 w 605"/>
                  <a:gd name="T53" fmla="*/ 144 h 331"/>
                  <a:gd name="T54" fmla="*/ 115 w 605"/>
                  <a:gd name="T55" fmla="*/ 100 h 331"/>
                  <a:gd name="T56" fmla="*/ 182 w 605"/>
                  <a:gd name="T57" fmla="*/ 62 h 331"/>
                  <a:gd name="T58" fmla="*/ 260 w 605"/>
                  <a:gd name="T59" fmla="*/ 34 h 331"/>
                  <a:gd name="T60" fmla="*/ 349 w 605"/>
                  <a:gd name="T61" fmla="*/ 13 h 331"/>
                  <a:gd name="T62" fmla="*/ 447 w 605"/>
                  <a:gd name="T63" fmla="*/ 3 h 3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5"/>
                  <a:gd name="T97" fmla="*/ 0 h 331"/>
                  <a:gd name="T98" fmla="*/ 605 w 605"/>
                  <a:gd name="T99" fmla="*/ 331 h 3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5" h="331">
                    <a:moveTo>
                      <a:pt x="303" y="0"/>
                    </a:moveTo>
                    <a:lnTo>
                      <a:pt x="334" y="2"/>
                    </a:lnTo>
                    <a:lnTo>
                      <a:pt x="364" y="3"/>
                    </a:lnTo>
                    <a:lnTo>
                      <a:pt x="394" y="8"/>
                    </a:lnTo>
                    <a:lnTo>
                      <a:pt x="421" y="13"/>
                    </a:lnTo>
                    <a:lnTo>
                      <a:pt x="448" y="21"/>
                    </a:lnTo>
                    <a:lnTo>
                      <a:pt x="472" y="29"/>
                    </a:lnTo>
                    <a:lnTo>
                      <a:pt x="496" y="38"/>
                    </a:lnTo>
                    <a:lnTo>
                      <a:pt x="516" y="50"/>
                    </a:lnTo>
                    <a:lnTo>
                      <a:pt x="537" y="61"/>
                    </a:lnTo>
                    <a:lnTo>
                      <a:pt x="555" y="73"/>
                    </a:lnTo>
                    <a:lnTo>
                      <a:pt x="569" y="88"/>
                    </a:lnTo>
                    <a:lnTo>
                      <a:pt x="582" y="102"/>
                    </a:lnTo>
                    <a:lnTo>
                      <a:pt x="591" y="116"/>
                    </a:lnTo>
                    <a:lnTo>
                      <a:pt x="599" y="132"/>
                    </a:lnTo>
                    <a:lnTo>
                      <a:pt x="604" y="148"/>
                    </a:lnTo>
                    <a:lnTo>
                      <a:pt x="605" y="166"/>
                    </a:lnTo>
                    <a:lnTo>
                      <a:pt x="604" y="183"/>
                    </a:lnTo>
                    <a:lnTo>
                      <a:pt x="599" y="199"/>
                    </a:lnTo>
                    <a:lnTo>
                      <a:pt x="591" y="215"/>
                    </a:lnTo>
                    <a:lnTo>
                      <a:pt x="582" y="229"/>
                    </a:lnTo>
                    <a:lnTo>
                      <a:pt x="569" y="243"/>
                    </a:lnTo>
                    <a:lnTo>
                      <a:pt x="555" y="258"/>
                    </a:lnTo>
                    <a:lnTo>
                      <a:pt x="537" y="270"/>
                    </a:lnTo>
                    <a:lnTo>
                      <a:pt x="516" y="282"/>
                    </a:lnTo>
                    <a:lnTo>
                      <a:pt x="496" y="293"/>
                    </a:lnTo>
                    <a:lnTo>
                      <a:pt x="472" y="302"/>
                    </a:lnTo>
                    <a:lnTo>
                      <a:pt x="448" y="310"/>
                    </a:lnTo>
                    <a:lnTo>
                      <a:pt x="421" y="318"/>
                    </a:lnTo>
                    <a:lnTo>
                      <a:pt x="394" y="323"/>
                    </a:lnTo>
                    <a:lnTo>
                      <a:pt x="364" y="328"/>
                    </a:lnTo>
                    <a:lnTo>
                      <a:pt x="334" y="329"/>
                    </a:lnTo>
                    <a:lnTo>
                      <a:pt x="303" y="331"/>
                    </a:lnTo>
                    <a:lnTo>
                      <a:pt x="273" y="329"/>
                    </a:lnTo>
                    <a:lnTo>
                      <a:pt x="243" y="328"/>
                    </a:lnTo>
                    <a:lnTo>
                      <a:pt x="213" y="323"/>
                    </a:lnTo>
                    <a:lnTo>
                      <a:pt x="186" y="318"/>
                    </a:lnTo>
                    <a:lnTo>
                      <a:pt x="159" y="310"/>
                    </a:lnTo>
                    <a:lnTo>
                      <a:pt x="133" y="302"/>
                    </a:lnTo>
                    <a:lnTo>
                      <a:pt x="111" y="293"/>
                    </a:lnTo>
                    <a:lnTo>
                      <a:pt x="89" y="282"/>
                    </a:lnTo>
                    <a:lnTo>
                      <a:pt x="70" y="270"/>
                    </a:lnTo>
                    <a:lnTo>
                      <a:pt x="52" y="258"/>
                    </a:lnTo>
                    <a:lnTo>
                      <a:pt x="36" y="243"/>
                    </a:lnTo>
                    <a:lnTo>
                      <a:pt x="24" y="229"/>
                    </a:lnTo>
                    <a:lnTo>
                      <a:pt x="14" y="215"/>
                    </a:lnTo>
                    <a:lnTo>
                      <a:pt x="6" y="199"/>
                    </a:lnTo>
                    <a:lnTo>
                      <a:pt x="1" y="183"/>
                    </a:lnTo>
                    <a:lnTo>
                      <a:pt x="0" y="166"/>
                    </a:lnTo>
                    <a:lnTo>
                      <a:pt x="1" y="148"/>
                    </a:lnTo>
                    <a:lnTo>
                      <a:pt x="6" y="132"/>
                    </a:lnTo>
                    <a:lnTo>
                      <a:pt x="14" y="116"/>
                    </a:lnTo>
                    <a:lnTo>
                      <a:pt x="24" y="102"/>
                    </a:lnTo>
                    <a:lnTo>
                      <a:pt x="36" y="88"/>
                    </a:lnTo>
                    <a:lnTo>
                      <a:pt x="52" y="73"/>
                    </a:lnTo>
                    <a:lnTo>
                      <a:pt x="70" y="61"/>
                    </a:lnTo>
                    <a:lnTo>
                      <a:pt x="89" y="50"/>
                    </a:lnTo>
                    <a:lnTo>
                      <a:pt x="111" y="38"/>
                    </a:lnTo>
                    <a:lnTo>
                      <a:pt x="133" y="29"/>
                    </a:lnTo>
                    <a:lnTo>
                      <a:pt x="159" y="21"/>
                    </a:lnTo>
                    <a:lnTo>
                      <a:pt x="186" y="13"/>
                    </a:lnTo>
                    <a:lnTo>
                      <a:pt x="213" y="8"/>
                    </a:lnTo>
                    <a:lnTo>
                      <a:pt x="243" y="3"/>
                    </a:lnTo>
                    <a:lnTo>
                      <a:pt x="273" y="2"/>
                    </a:lnTo>
                    <a:lnTo>
                      <a:pt x="303" y="0"/>
                    </a:lnTo>
                    <a:close/>
                  </a:path>
                </a:pathLst>
              </a:custGeom>
              <a:solidFill>
                <a:srgbClr val="FFCCC1"/>
              </a:solidFill>
              <a:ln w="9525">
                <a:noFill/>
                <a:round/>
                <a:headEnd/>
                <a:tailEnd/>
              </a:ln>
            </p:spPr>
            <p:txBody>
              <a:bodyPr/>
              <a:lstStyle/>
              <a:p>
                <a:endParaRPr lang="en-US" sz="1725"/>
              </a:p>
            </p:txBody>
          </p:sp>
          <p:sp>
            <p:nvSpPr>
              <p:cNvPr id="5545" name="Freeform 853"/>
              <p:cNvSpPr>
                <a:spLocks/>
              </p:cNvSpPr>
              <p:nvPr/>
            </p:nvSpPr>
            <p:spPr bwMode="auto">
              <a:xfrm>
                <a:off x="2226" y="1828"/>
                <a:ext cx="955" cy="507"/>
              </a:xfrm>
              <a:custGeom>
                <a:avLst/>
                <a:gdLst>
                  <a:gd name="T0" fmla="*/ 909 w 584"/>
                  <a:gd name="T1" fmla="*/ 388 h 310"/>
                  <a:gd name="T2" fmla="*/ 873 w 584"/>
                  <a:gd name="T3" fmla="*/ 414 h 310"/>
                  <a:gd name="T4" fmla="*/ 831 w 584"/>
                  <a:gd name="T5" fmla="*/ 437 h 310"/>
                  <a:gd name="T6" fmla="*/ 785 w 584"/>
                  <a:gd name="T7" fmla="*/ 458 h 310"/>
                  <a:gd name="T8" fmla="*/ 734 w 584"/>
                  <a:gd name="T9" fmla="*/ 473 h 310"/>
                  <a:gd name="T10" fmla="*/ 677 w 584"/>
                  <a:gd name="T11" fmla="*/ 489 h 310"/>
                  <a:gd name="T12" fmla="*/ 620 w 584"/>
                  <a:gd name="T13" fmla="*/ 499 h 310"/>
                  <a:gd name="T14" fmla="*/ 558 w 584"/>
                  <a:gd name="T15" fmla="*/ 505 h 310"/>
                  <a:gd name="T16" fmla="*/ 495 w 584"/>
                  <a:gd name="T17" fmla="*/ 507 h 310"/>
                  <a:gd name="T18" fmla="*/ 446 w 584"/>
                  <a:gd name="T19" fmla="*/ 505 h 310"/>
                  <a:gd name="T20" fmla="*/ 397 w 584"/>
                  <a:gd name="T21" fmla="*/ 502 h 310"/>
                  <a:gd name="T22" fmla="*/ 348 w 584"/>
                  <a:gd name="T23" fmla="*/ 494 h 310"/>
                  <a:gd name="T24" fmla="*/ 304 w 584"/>
                  <a:gd name="T25" fmla="*/ 486 h 310"/>
                  <a:gd name="T26" fmla="*/ 258 w 584"/>
                  <a:gd name="T27" fmla="*/ 476 h 310"/>
                  <a:gd name="T28" fmla="*/ 217 w 584"/>
                  <a:gd name="T29" fmla="*/ 461 h 310"/>
                  <a:gd name="T30" fmla="*/ 182 w 584"/>
                  <a:gd name="T31" fmla="*/ 448 h 310"/>
                  <a:gd name="T32" fmla="*/ 146 w 584"/>
                  <a:gd name="T33" fmla="*/ 428 h 310"/>
                  <a:gd name="T34" fmla="*/ 113 w 584"/>
                  <a:gd name="T35" fmla="*/ 411 h 310"/>
                  <a:gd name="T36" fmla="*/ 85 w 584"/>
                  <a:gd name="T37" fmla="*/ 391 h 310"/>
                  <a:gd name="T38" fmla="*/ 59 w 584"/>
                  <a:gd name="T39" fmla="*/ 366 h 310"/>
                  <a:gd name="T40" fmla="*/ 38 w 584"/>
                  <a:gd name="T41" fmla="*/ 343 h 310"/>
                  <a:gd name="T42" fmla="*/ 23 w 584"/>
                  <a:gd name="T43" fmla="*/ 321 h 310"/>
                  <a:gd name="T44" fmla="*/ 10 w 584"/>
                  <a:gd name="T45" fmla="*/ 294 h 310"/>
                  <a:gd name="T46" fmla="*/ 2 w 584"/>
                  <a:gd name="T47" fmla="*/ 268 h 310"/>
                  <a:gd name="T48" fmla="*/ 0 w 584"/>
                  <a:gd name="T49" fmla="*/ 239 h 310"/>
                  <a:gd name="T50" fmla="*/ 2 w 584"/>
                  <a:gd name="T51" fmla="*/ 208 h 310"/>
                  <a:gd name="T52" fmla="*/ 11 w 584"/>
                  <a:gd name="T53" fmla="*/ 177 h 310"/>
                  <a:gd name="T54" fmla="*/ 28 w 584"/>
                  <a:gd name="T55" fmla="*/ 149 h 310"/>
                  <a:gd name="T56" fmla="*/ 51 w 584"/>
                  <a:gd name="T57" fmla="*/ 119 h 310"/>
                  <a:gd name="T58" fmla="*/ 88 w 584"/>
                  <a:gd name="T59" fmla="*/ 95 h 310"/>
                  <a:gd name="T60" fmla="*/ 129 w 584"/>
                  <a:gd name="T61" fmla="*/ 70 h 310"/>
                  <a:gd name="T62" fmla="*/ 177 w 584"/>
                  <a:gd name="T63" fmla="*/ 52 h 310"/>
                  <a:gd name="T64" fmla="*/ 226 w 584"/>
                  <a:gd name="T65" fmla="*/ 34 h 310"/>
                  <a:gd name="T66" fmla="*/ 280 w 584"/>
                  <a:gd name="T67" fmla="*/ 18 h 310"/>
                  <a:gd name="T68" fmla="*/ 337 w 584"/>
                  <a:gd name="T69" fmla="*/ 8 h 310"/>
                  <a:gd name="T70" fmla="*/ 399 w 584"/>
                  <a:gd name="T71" fmla="*/ 3 h 310"/>
                  <a:gd name="T72" fmla="*/ 461 w 584"/>
                  <a:gd name="T73" fmla="*/ 0 h 310"/>
                  <a:gd name="T74" fmla="*/ 512 w 584"/>
                  <a:gd name="T75" fmla="*/ 3 h 310"/>
                  <a:gd name="T76" fmla="*/ 561 w 584"/>
                  <a:gd name="T77" fmla="*/ 5 h 310"/>
                  <a:gd name="T78" fmla="*/ 610 w 584"/>
                  <a:gd name="T79" fmla="*/ 13 h 310"/>
                  <a:gd name="T80" fmla="*/ 654 w 584"/>
                  <a:gd name="T81" fmla="*/ 21 h 310"/>
                  <a:gd name="T82" fmla="*/ 698 w 584"/>
                  <a:gd name="T83" fmla="*/ 34 h 310"/>
                  <a:gd name="T84" fmla="*/ 738 w 584"/>
                  <a:gd name="T85" fmla="*/ 47 h 310"/>
                  <a:gd name="T86" fmla="*/ 777 w 584"/>
                  <a:gd name="T87" fmla="*/ 62 h 310"/>
                  <a:gd name="T88" fmla="*/ 809 w 584"/>
                  <a:gd name="T89" fmla="*/ 82 h 310"/>
                  <a:gd name="T90" fmla="*/ 844 w 584"/>
                  <a:gd name="T91" fmla="*/ 100 h 310"/>
                  <a:gd name="T92" fmla="*/ 873 w 584"/>
                  <a:gd name="T93" fmla="*/ 119 h 310"/>
                  <a:gd name="T94" fmla="*/ 896 w 584"/>
                  <a:gd name="T95" fmla="*/ 144 h 310"/>
                  <a:gd name="T96" fmla="*/ 917 w 584"/>
                  <a:gd name="T97" fmla="*/ 167 h 310"/>
                  <a:gd name="T98" fmla="*/ 932 w 584"/>
                  <a:gd name="T99" fmla="*/ 190 h 310"/>
                  <a:gd name="T100" fmla="*/ 945 w 584"/>
                  <a:gd name="T101" fmla="*/ 216 h 310"/>
                  <a:gd name="T102" fmla="*/ 953 w 584"/>
                  <a:gd name="T103" fmla="*/ 242 h 310"/>
                  <a:gd name="T104" fmla="*/ 955 w 584"/>
                  <a:gd name="T105" fmla="*/ 271 h 310"/>
                  <a:gd name="T106" fmla="*/ 953 w 584"/>
                  <a:gd name="T107" fmla="*/ 303 h 310"/>
                  <a:gd name="T108" fmla="*/ 945 w 584"/>
                  <a:gd name="T109" fmla="*/ 334 h 310"/>
                  <a:gd name="T110" fmla="*/ 930 w 584"/>
                  <a:gd name="T111" fmla="*/ 361 h 310"/>
                  <a:gd name="T112" fmla="*/ 909 w 584"/>
                  <a:gd name="T113" fmla="*/ 388 h 3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4"/>
                  <a:gd name="T172" fmla="*/ 0 h 310"/>
                  <a:gd name="T173" fmla="*/ 584 w 584"/>
                  <a:gd name="T174" fmla="*/ 310 h 3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4" h="310">
                    <a:moveTo>
                      <a:pt x="556" y="237"/>
                    </a:moveTo>
                    <a:lnTo>
                      <a:pt x="534" y="253"/>
                    </a:lnTo>
                    <a:lnTo>
                      <a:pt x="508" y="267"/>
                    </a:lnTo>
                    <a:lnTo>
                      <a:pt x="480" y="280"/>
                    </a:lnTo>
                    <a:lnTo>
                      <a:pt x="449" y="289"/>
                    </a:lnTo>
                    <a:lnTo>
                      <a:pt x="414" y="299"/>
                    </a:lnTo>
                    <a:lnTo>
                      <a:pt x="379" y="305"/>
                    </a:lnTo>
                    <a:lnTo>
                      <a:pt x="341" y="309"/>
                    </a:lnTo>
                    <a:lnTo>
                      <a:pt x="303" y="310"/>
                    </a:lnTo>
                    <a:lnTo>
                      <a:pt x="273" y="309"/>
                    </a:lnTo>
                    <a:lnTo>
                      <a:pt x="243" y="307"/>
                    </a:lnTo>
                    <a:lnTo>
                      <a:pt x="213" y="302"/>
                    </a:lnTo>
                    <a:lnTo>
                      <a:pt x="186" y="297"/>
                    </a:lnTo>
                    <a:lnTo>
                      <a:pt x="158" y="291"/>
                    </a:lnTo>
                    <a:lnTo>
                      <a:pt x="133" y="282"/>
                    </a:lnTo>
                    <a:lnTo>
                      <a:pt x="111" y="274"/>
                    </a:lnTo>
                    <a:lnTo>
                      <a:pt x="89" y="262"/>
                    </a:lnTo>
                    <a:lnTo>
                      <a:pt x="69" y="251"/>
                    </a:lnTo>
                    <a:lnTo>
                      <a:pt x="52" y="239"/>
                    </a:lnTo>
                    <a:lnTo>
                      <a:pt x="36" y="224"/>
                    </a:lnTo>
                    <a:lnTo>
                      <a:pt x="23" y="210"/>
                    </a:lnTo>
                    <a:lnTo>
                      <a:pt x="14" y="196"/>
                    </a:lnTo>
                    <a:lnTo>
                      <a:pt x="6" y="180"/>
                    </a:lnTo>
                    <a:lnTo>
                      <a:pt x="1" y="164"/>
                    </a:lnTo>
                    <a:lnTo>
                      <a:pt x="0" y="146"/>
                    </a:lnTo>
                    <a:lnTo>
                      <a:pt x="1" y="127"/>
                    </a:lnTo>
                    <a:lnTo>
                      <a:pt x="7" y="108"/>
                    </a:lnTo>
                    <a:lnTo>
                      <a:pt x="17" y="91"/>
                    </a:lnTo>
                    <a:lnTo>
                      <a:pt x="31" y="73"/>
                    </a:lnTo>
                    <a:lnTo>
                      <a:pt x="54" y="58"/>
                    </a:lnTo>
                    <a:lnTo>
                      <a:pt x="79" y="43"/>
                    </a:lnTo>
                    <a:lnTo>
                      <a:pt x="108" y="32"/>
                    </a:lnTo>
                    <a:lnTo>
                      <a:pt x="138" y="21"/>
                    </a:lnTo>
                    <a:lnTo>
                      <a:pt x="171" y="11"/>
                    </a:lnTo>
                    <a:lnTo>
                      <a:pt x="206" y="5"/>
                    </a:lnTo>
                    <a:lnTo>
                      <a:pt x="244" y="2"/>
                    </a:lnTo>
                    <a:lnTo>
                      <a:pt x="282" y="0"/>
                    </a:lnTo>
                    <a:lnTo>
                      <a:pt x="313" y="2"/>
                    </a:lnTo>
                    <a:lnTo>
                      <a:pt x="343" y="3"/>
                    </a:lnTo>
                    <a:lnTo>
                      <a:pt x="373" y="8"/>
                    </a:lnTo>
                    <a:lnTo>
                      <a:pt x="400" y="13"/>
                    </a:lnTo>
                    <a:lnTo>
                      <a:pt x="427" y="21"/>
                    </a:lnTo>
                    <a:lnTo>
                      <a:pt x="451" y="29"/>
                    </a:lnTo>
                    <a:lnTo>
                      <a:pt x="475" y="38"/>
                    </a:lnTo>
                    <a:lnTo>
                      <a:pt x="495" y="50"/>
                    </a:lnTo>
                    <a:lnTo>
                      <a:pt x="516" y="61"/>
                    </a:lnTo>
                    <a:lnTo>
                      <a:pt x="534" y="73"/>
                    </a:lnTo>
                    <a:lnTo>
                      <a:pt x="548" y="88"/>
                    </a:lnTo>
                    <a:lnTo>
                      <a:pt x="561" y="102"/>
                    </a:lnTo>
                    <a:lnTo>
                      <a:pt x="570" y="116"/>
                    </a:lnTo>
                    <a:lnTo>
                      <a:pt x="578" y="132"/>
                    </a:lnTo>
                    <a:lnTo>
                      <a:pt x="583" y="148"/>
                    </a:lnTo>
                    <a:lnTo>
                      <a:pt x="584" y="166"/>
                    </a:lnTo>
                    <a:lnTo>
                      <a:pt x="583" y="185"/>
                    </a:lnTo>
                    <a:lnTo>
                      <a:pt x="578" y="204"/>
                    </a:lnTo>
                    <a:lnTo>
                      <a:pt x="569" y="221"/>
                    </a:lnTo>
                    <a:lnTo>
                      <a:pt x="556" y="237"/>
                    </a:lnTo>
                    <a:close/>
                  </a:path>
                </a:pathLst>
              </a:custGeom>
              <a:solidFill>
                <a:srgbClr val="DB9B84"/>
              </a:solidFill>
              <a:ln w="9525">
                <a:noFill/>
                <a:round/>
                <a:headEnd/>
                <a:tailEnd/>
              </a:ln>
            </p:spPr>
            <p:txBody>
              <a:bodyPr/>
              <a:lstStyle/>
              <a:p>
                <a:endParaRPr lang="en-US" sz="1725"/>
              </a:p>
            </p:txBody>
          </p:sp>
          <p:sp>
            <p:nvSpPr>
              <p:cNvPr id="5546" name="Freeform 854"/>
              <p:cNvSpPr>
                <a:spLocks/>
              </p:cNvSpPr>
              <p:nvPr/>
            </p:nvSpPr>
            <p:spPr bwMode="auto">
              <a:xfrm>
                <a:off x="1900" y="1078"/>
                <a:ext cx="1500" cy="1134"/>
              </a:xfrm>
              <a:custGeom>
                <a:avLst/>
                <a:gdLst>
                  <a:gd name="T0" fmla="*/ 1497 w 917"/>
                  <a:gd name="T1" fmla="*/ 283 h 694"/>
                  <a:gd name="T2" fmla="*/ 1500 w 917"/>
                  <a:gd name="T3" fmla="*/ 842 h 694"/>
                  <a:gd name="T4" fmla="*/ 965 w 917"/>
                  <a:gd name="T5" fmla="*/ 1134 h 694"/>
                  <a:gd name="T6" fmla="*/ 769 w 917"/>
                  <a:gd name="T7" fmla="*/ 913 h 694"/>
                  <a:gd name="T8" fmla="*/ 330 w 917"/>
                  <a:gd name="T9" fmla="*/ 845 h 694"/>
                  <a:gd name="T10" fmla="*/ 330 w 917"/>
                  <a:gd name="T11" fmla="*/ 418 h 694"/>
                  <a:gd name="T12" fmla="*/ 288 w 917"/>
                  <a:gd name="T13" fmla="*/ 371 h 694"/>
                  <a:gd name="T14" fmla="*/ 247 w 917"/>
                  <a:gd name="T15" fmla="*/ 325 h 694"/>
                  <a:gd name="T16" fmla="*/ 204 w 917"/>
                  <a:gd name="T17" fmla="*/ 278 h 694"/>
                  <a:gd name="T18" fmla="*/ 167 w 917"/>
                  <a:gd name="T19" fmla="*/ 232 h 694"/>
                  <a:gd name="T20" fmla="*/ 124 w 917"/>
                  <a:gd name="T21" fmla="*/ 188 h 694"/>
                  <a:gd name="T22" fmla="*/ 83 w 917"/>
                  <a:gd name="T23" fmla="*/ 141 h 694"/>
                  <a:gd name="T24" fmla="*/ 41 w 917"/>
                  <a:gd name="T25" fmla="*/ 93 h 694"/>
                  <a:gd name="T26" fmla="*/ 0 w 917"/>
                  <a:gd name="T27" fmla="*/ 47 h 694"/>
                  <a:gd name="T28" fmla="*/ 15 w 917"/>
                  <a:gd name="T29" fmla="*/ 42 h 694"/>
                  <a:gd name="T30" fmla="*/ 39 w 917"/>
                  <a:gd name="T31" fmla="*/ 34 h 694"/>
                  <a:gd name="T32" fmla="*/ 70 w 917"/>
                  <a:gd name="T33" fmla="*/ 29 h 694"/>
                  <a:gd name="T34" fmla="*/ 103 w 917"/>
                  <a:gd name="T35" fmla="*/ 23 h 694"/>
                  <a:gd name="T36" fmla="*/ 146 w 917"/>
                  <a:gd name="T37" fmla="*/ 18 h 694"/>
                  <a:gd name="T38" fmla="*/ 190 w 917"/>
                  <a:gd name="T39" fmla="*/ 13 h 694"/>
                  <a:gd name="T40" fmla="*/ 236 w 917"/>
                  <a:gd name="T41" fmla="*/ 8 h 694"/>
                  <a:gd name="T42" fmla="*/ 286 w 917"/>
                  <a:gd name="T43" fmla="*/ 5 h 694"/>
                  <a:gd name="T44" fmla="*/ 337 w 917"/>
                  <a:gd name="T45" fmla="*/ 3 h 694"/>
                  <a:gd name="T46" fmla="*/ 389 w 917"/>
                  <a:gd name="T47" fmla="*/ 0 h 694"/>
                  <a:gd name="T48" fmla="*/ 442 w 917"/>
                  <a:gd name="T49" fmla="*/ 0 h 694"/>
                  <a:gd name="T50" fmla="*/ 494 w 917"/>
                  <a:gd name="T51" fmla="*/ 0 h 694"/>
                  <a:gd name="T52" fmla="*/ 543 w 917"/>
                  <a:gd name="T53" fmla="*/ 3 h 694"/>
                  <a:gd name="T54" fmla="*/ 592 w 917"/>
                  <a:gd name="T55" fmla="*/ 5 h 694"/>
                  <a:gd name="T56" fmla="*/ 636 w 917"/>
                  <a:gd name="T57" fmla="*/ 8 h 694"/>
                  <a:gd name="T58" fmla="*/ 679 w 917"/>
                  <a:gd name="T59" fmla="*/ 13 h 694"/>
                  <a:gd name="T60" fmla="*/ 720 w 917"/>
                  <a:gd name="T61" fmla="*/ 21 h 694"/>
                  <a:gd name="T62" fmla="*/ 762 w 917"/>
                  <a:gd name="T63" fmla="*/ 29 h 694"/>
                  <a:gd name="T64" fmla="*/ 806 w 917"/>
                  <a:gd name="T65" fmla="*/ 39 h 694"/>
                  <a:gd name="T66" fmla="*/ 852 w 917"/>
                  <a:gd name="T67" fmla="*/ 49 h 694"/>
                  <a:gd name="T68" fmla="*/ 901 w 917"/>
                  <a:gd name="T69" fmla="*/ 60 h 694"/>
                  <a:gd name="T70" fmla="*/ 952 w 917"/>
                  <a:gd name="T71" fmla="*/ 75 h 694"/>
                  <a:gd name="T72" fmla="*/ 1001 w 917"/>
                  <a:gd name="T73" fmla="*/ 88 h 694"/>
                  <a:gd name="T74" fmla="*/ 1053 w 917"/>
                  <a:gd name="T75" fmla="*/ 105 h 694"/>
                  <a:gd name="T76" fmla="*/ 1107 w 917"/>
                  <a:gd name="T77" fmla="*/ 123 h 694"/>
                  <a:gd name="T78" fmla="*/ 1161 w 917"/>
                  <a:gd name="T79" fmla="*/ 141 h 694"/>
                  <a:gd name="T80" fmla="*/ 1217 w 917"/>
                  <a:gd name="T81" fmla="*/ 162 h 694"/>
                  <a:gd name="T82" fmla="*/ 1271 w 917"/>
                  <a:gd name="T83" fmla="*/ 185 h 694"/>
                  <a:gd name="T84" fmla="*/ 1328 w 917"/>
                  <a:gd name="T85" fmla="*/ 206 h 694"/>
                  <a:gd name="T86" fmla="*/ 1382 w 917"/>
                  <a:gd name="T87" fmla="*/ 232 h 694"/>
                  <a:gd name="T88" fmla="*/ 1439 w 917"/>
                  <a:gd name="T89" fmla="*/ 257 h 694"/>
                  <a:gd name="T90" fmla="*/ 1497 w 917"/>
                  <a:gd name="T91" fmla="*/ 283 h 6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7"/>
                  <a:gd name="T139" fmla="*/ 0 h 694"/>
                  <a:gd name="T140" fmla="*/ 917 w 917"/>
                  <a:gd name="T141" fmla="*/ 694 h 6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7" h="694">
                    <a:moveTo>
                      <a:pt x="915" y="173"/>
                    </a:moveTo>
                    <a:lnTo>
                      <a:pt x="917" y="515"/>
                    </a:lnTo>
                    <a:lnTo>
                      <a:pt x="590" y="694"/>
                    </a:lnTo>
                    <a:lnTo>
                      <a:pt x="470" y="559"/>
                    </a:lnTo>
                    <a:lnTo>
                      <a:pt x="202" y="517"/>
                    </a:lnTo>
                    <a:lnTo>
                      <a:pt x="202" y="256"/>
                    </a:lnTo>
                    <a:lnTo>
                      <a:pt x="176" y="227"/>
                    </a:lnTo>
                    <a:lnTo>
                      <a:pt x="151" y="199"/>
                    </a:lnTo>
                    <a:lnTo>
                      <a:pt x="125" y="170"/>
                    </a:lnTo>
                    <a:lnTo>
                      <a:pt x="102" y="142"/>
                    </a:lnTo>
                    <a:lnTo>
                      <a:pt x="76" y="115"/>
                    </a:lnTo>
                    <a:lnTo>
                      <a:pt x="51" y="86"/>
                    </a:lnTo>
                    <a:lnTo>
                      <a:pt x="25" y="57"/>
                    </a:lnTo>
                    <a:lnTo>
                      <a:pt x="0" y="29"/>
                    </a:lnTo>
                    <a:lnTo>
                      <a:pt x="9" y="26"/>
                    </a:lnTo>
                    <a:lnTo>
                      <a:pt x="24" y="21"/>
                    </a:lnTo>
                    <a:lnTo>
                      <a:pt x="43" y="18"/>
                    </a:lnTo>
                    <a:lnTo>
                      <a:pt x="63" y="14"/>
                    </a:lnTo>
                    <a:lnTo>
                      <a:pt x="89" y="11"/>
                    </a:lnTo>
                    <a:lnTo>
                      <a:pt x="116" y="8"/>
                    </a:lnTo>
                    <a:lnTo>
                      <a:pt x="144" y="5"/>
                    </a:lnTo>
                    <a:lnTo>
                      <a:pt x="175" y="3"/>
                    </a:lnTo>
                    <a:lnTo>
                      <a:pt x="206" y="2"/>
                    </a:lnTo>
                    <a:lnTo>
                      <a:pt x="238" y="0"/>
                    </a:lnTo>
                    <a:lnTo>
                      <a:pt x="270" y="0"/>
                    </a:lnTo>
                    <a:lnTo>
                      <a:pt x="302" y="0"/>
                    </a:lnTo>
                    <a:lnTo>
                      <a:pt x="332" y="2"/>
                    </a:lnTo>
                    <a:lnTo>
                      <a:pt x="362" y="3"/>
                    </a:lnTo>
                    <a:lnTo>
                      <a:pt x="389" y="5"/>
                    </a:lnTo>
                    <a:lnTo>
                      <a:pt x="415" y="8"/>
                    </a:lnTo>
                    <a:lnTo>
                      <a:pt x="440" y="13"/>
                    </a:lnTo>
                    <a:lnTo>
                      <a:pt x="466" y="18"/>
                    </a:lnTo>
                    <a:lnTo>
                      <a:pt x="493" y="24"/>
                    </a:lnTo>
                    <a:lnTo>
                      <a:pt x="521" y="30"/>
                    </a:lnTo>
                    <a:lnTo>
                      <a:pt x="551" y="37"/>
                    </a:lnTo>
                    <a:lnTo>
                      <a:pt x="582" y="46"/>
                    </a:lnTo>
                    <a:lnTo>
                      <a:pt x="612" y="54"/>
                    </a:lnTo>
                    <a:lnTo>
                      <a:pt x="644" y="64"/>
                    </a:lnTo>
                    <a:lnTo>
                      <a:pt x="677" y="75"/>
                    </a:lnTo>
                    <a:lnTo>
                      <a:pt x="710" y="86"/>
                    </a:lnTo>
                    <a:lnTo>
                      <a:pt x="744" y="99"/>
                    </a:lnTo>
                    <a:lnTo>
                      <a:pt x="777" y="113"/>
                    </a:lnTo>
                    <a:lnTo>
                      <a:pt x="812" y="126"/>
                    </a:lnTo>
                    <a:lnTo>
                      <a:pt x="845" y="142"/>
                    </a:lnTo>
                    <a:lnTo>
                      <a:pt x="880" y="157"/>
                    </a:lnTo>
                    <a:lnTo>
                      <a:pt x="915" y="173"/>
                    </a:lnTo>
                    <a:close/>
                  </a:path>
                </a:pathLst>
              </a:custGeom>
              <a:solidFill>
                <a:srgbClr val="000000"/>
              </a:solidFill>
              <a:ln w="9525">
                <a:noFill/>
                <a:round/>
                <a:headEnd/>
                <a:tailEnd/>
              </a:ln>
            </p:spPr>
            <p:txBody>
              <a:bodyPr/>
              <a:lstStyle/>
              <a:p>
                <a:endParaRPr lang="en-US" sz="1725"/>
              </a:p>
            </p:txBody>
          </p:sp>
          <p:sp>
            <p:nvSpPr>
              <p:cNvPr id="5547" name="Freeform 855"/>
              <p:cNvSpPr>
                <a:spLocks/>
              </p:cNvSpPr>
              <p:nvPr/>
            </p:nvSpPr>
            <p:spPr bwMode="auto">
              <a:xfrm>
                <a:off x="2082" y="1063"/>
                <a:ext cx="1393" cy="1149"/>
              </a:xfrm>
              <a:custGeom>
                <a:avLst/>
                <a:gdLst>
                  <a:gd name="T0" fmla="*/ 1393 w 852"/>
                  <a:gd name="T1" fmla="*/ 111 h 703"/>
                  <a:gd name="T2" fmla="*/ 1391 w 852"/>
                  <a:gd name="T3" fmla="*/ 711 h 703"/>
                  <a:gd name="T4" fmla="*/ 788 w 852"/>
                  <a:gd name="T5" fmla="*/ 1149 h 703"/>
                  <a:gd name="T6" fmla="*/ 0 w 852"/>
                  <a:gd name="T7" fmla="*/ 838 h 703"/>
                  <a:gd name="T8" fmla="*/ 237 w 852"/>
                  <a:gd name="T9" fmla="*/ 134 h 703"/>
                  <a:gd name="T10" fmla="*/ 821 w 852"/>
                  <a:gd name="T11" fmla="*/ 0 h 703"/>
                  <a:gd name="T12" fmla="*/ 1393 w 852"/>
                  <a:gd name="T13" fmla="*/ 111 h 703"/>
                  <a:gd name="T14" fmla="*/ 0 60000 65536"/>
                  <a:gd name="T15" fmla="*/ 0 60000 65536"/>
                  <a:gd name="T16" fmla="*/ 0 60000 65536"/>
                  <a:gd name="T17" fmla="*/ 0 60000 65536"/>
                  <a:gd name="T18" fmla="*/ 0 60000 65536"/>
                  <a:gd name="T19" fmla="*/ 0 60000 65536"/>
                  <a:gd name="T20" fmla="*/ 0 60000 65536"/>
                  <a:gd name="T21" fmla="*/ 0 w 852"/>
                  <a:gd name="T22" fmla="*/ 0 h 703"/>
                  <a:gd name="T23" fmla="*/ 852 w 852"/>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2" h="703">
                    <a:moveTo>
                      <a:pt x="852" y="68"/>
                    </a:moveTo>
                    <a:lnTo>
                      <a:pt x="851" y="435"/>
                    </a:lnTo>
                    <a:lnTo>
                      <a:pt x="482" y="703"/>
                    </a:lnTo>
                    <a:lnTo>
                      <a:pt x="0" y="513"/>
                    </a:lnTo>
                    <a:lnTo>
                      <a:pt x="145" y="82"/>
                    </a:lnTo>
                    <a:lnTo>
                      <a:pt x="502" y="0"/>
                    </a:lnTo>
                    <a:lnTo>
                      <a:pt x="852" y="68"/>
                    </a:lnTo>
                    <a:close/>
                  </a:path>
                </a:pathLst>
              </a:custGeom>
              <a:solidFill>
                <a:srgbClr val="000000"/>
              </a:solidFill>
              <a:ln w="9525">
                <a:noFill/>
                <a:round/>
                <a:headEnd/>
                <a:tailEnd/>
              </a:ln>
            </p:spPr>
            <p:txBody>
              <a:bodyPr/>
              <a:lstStyle/>
              <a:p>
                <a:endParaRPr lang="en-US" sz="1725"/>
              </a:p>
            </p:txBody>
          </p:sp>
          <p:sp>
            <p:nvSpPr>
              <p:cNvPr id="5548" name="Freeform 856"/>
              <p:cNvSpPr>
                <a:spLocks noEditPoints="1"/>
              </p:cNvSpPr>
              <p:nvPr/>
            </p:nvSpPr>
            <p:spPr bwMode="auto">
              <a:xfrm>
                <a:off x="1936" y="1104"/>
                <a:ext cx="1305" cy="1084"/>
              </a:xfrm>
              <a:custGeom>
                <a:avLst/>
                <a:gdLst>
                  <a:gd name="T0" fmla="*/ 1128 w 798"/>
                  <a:gd name="T1" fmla="*/ 945 h 663"/>
                  <a:gd name="T2" fmla="*/ 1125 w 798"/>
                  <a:gd name="T3" fmla="*/ 940 h 663"/>
                  <a:gd name="T4" fmla="*/ 754 w 798"/>
                  <a:gd name="T5" fmla="*/ 896 h 663"/>
                  <a:gd name="T6" fmla="*/ 312 w 798"/>
                  <a:gd name="T7" fmla="*/ 806 h 663"/>
                  <a:gd name="T8" fmla="*/ 273 w 798"/>
                  <a:gd name="T9" fmla="*/ 353 h 663"/>
                  <a:gd name="T10" fmla="*/ 195 w 798"/>
                  <a:gd name="T11" fmla="*/ 265 h 663"/>
                  <a:gd name="T12" fmla="*/ 118 w 798"/>
                  <a:gd name="T13" fmla="*/ 177 h 663"/>
                  <a:gd name="T14" fmla="*/ 39 w 798"/>
                  <a:gd name="T15" fmla="*/ 88 h 663"/>
                  <a:gd name="T16" fmla="*/ 16 w 798"/>
                  <a:gd name="T17" fmla="*/ 39 h 663"/>
                  <a:gd name="T18" fmla="*/ 65 w 798"/>
                  <a:gd name="T19" fmla="*/ 26 h 663"/>
                  <a:gd name="T20" fmla="*/ 136 w 798"/>
                  <a:gd name="T21" fmla="*/ 16 h 663"/>
                  <a:gd name="T22" fmla="*/ 221 w 798"/>
                  <a:gd name="T23" fmla="*/ 8 h 663"/>
                  <a:gd name="T24" fmla="*/ 317 w 798"/>
                  <a:gd name="T25" fmla="*/ 3 h 663"/>
                  <a:gd name="T26" fmla="*/ 419 w 798"/>
                  <a:gd name="T27" fmla="*/ 0 h 663"/>
                  <a:gd name="T28" fmla="*/ 515 w 798"/>
                  <a:gd name="T29" fmla="*/ 3 h 663"/>
                  <a:gd name="T30" fmla="*/ 605 w 798"/>
                  <a:gd name="T31" fmla="*/ 8 h 663"/>
                  <a:gd name="T32" fmla="*/ 682 w 798"/>
                  <a:gd name="T33" fmla="*/ 18 h 663"/>
                  <a:gd name="T34" fmla="*/ 757 w 798"/>
                  <a:gd name="T35" fmla="*/ 34 h 663"/>
                  <a:gd name="T36" fmla="*/ 829 w 798"/>
                  <a:gd name="T37" fmla="*/ 49 h 663"/>
                  <a:gd name="T38" fmla="*/ 903 w 798"/>
                  <a:gd name="T39" fmla="*/ 70 h 663"/>
                  <a:gd name="T40" fmla="*/ 980 w 798"/>
                  <a:gd name="T41" fmla="*/ 96 h 663"/>
                  <a:gd name="T42" fmla="*/ 1063 w 798"/>
                  <a:gd name="T43" fmla="*/ 128 h 663"/>
                  <a:gd name="T44" fmla="*/ 1155 w 798"/>
                  <a:gd name="T45" fmla="*/ 163 h 663"/>
                  <a:gd name="T46" fmla="*/ 1253 w 798"/>
                  <a:gd name="T47" fmla="*/ 208 h 663"/>
                  <a:gd name="T48" fmla="*/ 1279 w 798"/>
                  <a:gd name="T49" fmla="*/ 229 h 663"/>
                  <a:gd name="T50" fmla="*/ 1230 w 798"/>
                  <a:gd name="T51" fmla="*/ 213 h 663"/>
                  <a:gd name="T52" fmla="*/ 1177 w 798"/>
                  <a:gd name="T53" fmla="*/ 199 h 663"/>
                  <a:gd name="T54" fmla="*/ 1125 w 798"/>
                  <a:gd name="T55" fmla="*/ 190 h 663"/>
                  <a:gd name="T56" fmla="*/ 1061 w 798"/>
                  <a:gd name="T57" fmla="*/ 180 h 663"/>
                  <a:gd name="T58" fmla="*/ 970 w 798"/>
                  <a:gd name="T59" fmla="*/ 173 h 663"/>
                  <a:gd name="T60" fmla="*/ 873 w 798"/>
                  <a:gd name="T61" fmla="*/ 173 h 663"/>
                  <a:gd name="T62" fmla="*/ 772 w 798"/>
                  <a:gd name="T63" fmla="*/ 177 h 663"/>
                  <a:gd name="T64" fmla="*/ 675 w 798"/>
                  <a:gd name="T65" fmla="*/ 181 h 663"/>
                  <a:gd name="T66" fmla="*/ 590 w 798"/>
                  <a:gd name="T67" fmla="*/ 190 h 663"/>
                  <a:gd name="T68" fmla="*/ 517 w 798"/>
                  <a:gd name="T69" fmla="*/ 199 h 663"/>
                  <a:gd name="T70" fmla="*/ 468 w 798"/>
                  <a:gd name="T71" fmla="*/ 213 h 663"/>
                  <a:gd name="T72" fmla="*/ 492 w 798"/>
                  <a:gd name="T73" fmla="*/ 262 h 663"/>
                  <a:gd name="T74" fmla="*/ 569 w 798"/>
                  <a:gd name="T75" fmla="*/ 352 h 663"/>
                  <a:gd name="T76" fmla="*/ 649 w 798"/>
                  <a:gd name="T77" fmla="*/ 437 h 663"/>
                  <a:gd name="T78" fmla="*/ 728 w 798"/>
                  <a:gd name="T79" fmla="*/ 525 h 663"/>
                  <a:gd name="T80" fmla="*/ 754 w 798"/>
                  <a:gd name="T81" fmla="*/ 896 h 6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8"/>
                  <a:gd name="T124" fmla="*/ 0 h 663"/>
                  <a:gd name="T125" fmla="*/ 798 w 798"/>
                  <a:gd name="T126" fmla="*/ 663 h 6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8" h="663">
                    <a:moveTo>
                      <a:pt x="688" y="575"/>
                    </a:moveTo>
                    <a:lnTo>
                      <a:pt x="690" y="578"/>
                    </a:lnTo>
                    <a:lnTo>
                      <a:pt x="561" y="663"/>
                    </a:lnTo>
                    <a:lnTo>
                      <a:pt x="688" y="575"/>
                    </a:lnTo>
                    <a:close/>
                    <a:moveTo>
                      <a:pt x="461" y="548"/>
                    </a:moveTo>
                    <a:lnTo>
                      <a:pt x="448" y="534"/>
                    </a:lnTo>
                    <a:lnTo>
                      <a:pt x="191" y="493"/>
                    </a:lnTo>
                    <a:lnTo>
                      <a:pt x="191" y="243"/>
                    </a:lnTo>
                    <a:lnTo>
                      <a:pt x="167" y="216"/>
                    </a:lnTo>
                    <a:lnTo>
                      <a:pt x="143" y="189"/>
                    </a:lnTo>
                    <a:lnTo>
                      <a:pt x="119" y="162"/>
                    </a:lnTo>
                    <a:lnTo>
                      <a:pt x="95" y="135"/>
                    </a:lnTo>
                    <a:lnTo>
                      <a:pt x="72" y="108"/>
                    </a:lnTo>
                    <a:lnTo>
                      <a:pt x="48" y="81"/>
                    </a:lnTo>
                    <a:lnTo>
                      <a:pt x="24" y="54"/>
                    </a:lnTo>
                    <a:lnTo>
                      <a:pt x="0" y="27"/>
                    </a:lnTo>
                    <a:lnTo>
                      <a:pt x="10" y="24"/>
                    </a:lnTo>
                    <a:lnTo>
                      <a:pt x="22" y="19"/>
                    </a:lnTo>
                    <a:lnTo>
                      <a:pt x="40" y="16"/>
                    </a:lnTo>
                    <a:lnTo>
                      <a:pt x="59" y="13"/>
                    </a:lnTo>
                    <a:lnTo>
                      <a:pt x="83" y="10"/>
                    </a:lnTo>
                    <a:lnTo>
                      <a:pt x="108" y="6"/>
                    </a:lnTo>
                    <a:lnTo>
                      <a:pt x="135" y="5"/>
                    </a:lnTo>
                    <a:lnTo>
                      <a:pt x="164" y="3"/>
                    </a:lnTo>
                    <a:lnTo>
                      <a:pt x="194" y="2"/>
                    </a:lnTo>
                    <a:lnTo>
                      <a:pt x="224" y="0"/>
                    </a:lnTo>
                    <a:lnTo>
                      <a:pt x="256" y="0"/>
                    </a:lnTo>
                    <a:lnTo>
                      <a:pt x="286" y="0"/>
                    </a:lnTo>
                    <a:lnTo>
                      <a:pt x="315" y="2"/>
                    </a:lnTo>
                    <a:lnTo>
                      <a:pt x="343" y="3"/>
                    </a:lnTo>
                    <a:lnTo>
                      <a:pt x="370" y="5"/>
                    </a:lnTo>
                    <a:lnTo>
                      <a:pt x="394" y="8"/>
                    </a:lnTo>
                    <a:lnTo>
                      <a:pt x="417" y="11"/>
                    </a:lnTo>
                    <a:lnTo>
                      <a:pt x="439" y="16"/>
                    </a:lnTo>
                    <a:lnTo>
                      <a:pt x="463" y="21"/>
                    </a:lnTo>
                    <a:lnTo>
                      <a:pt x="485" y="25"/>
                    </a:lnTo>
                    <a:lnTo>
                      <a:pt x="507" y="30"/>
                    </a:lnTo>
                    <a:lnTo>
                      <a:pt x="529" y="37"/>
                    </a:lnTo>
                    <a:lnTo>
                      <a:pt x="552" y="43"/>
                    </a:lnTo>
                    <a:lnTo>
                      <a:pt x="576" y="51"/>
                    </a:lnTo>
                    <a:lnTo>
                      <a:pt x="599" y="59"/>
                    </a:lnTo>
                    <a:lnTo>
                      <a:pt x="625" y="68"/>
                    </a:lnTo>
                    <a:lnTo>
                      <a:pt x="650" y="78"/>
                    </a:lnTo>
                    <a:lnTo>
                      <a:pt x="677" y="89"/>
                    </a:lnTo>
                    <a:lnTo>
                      <a:pt x="706" y="100"/>
                    </a:lnTo>
                    <a:lnTo>
                      <a:pt x="734" y="113"/>
                    </a:lnTo>
                    <a:lnTo>
                      <a:pt x="766" y="127"/>
                    </a:lnTo>
                    <a:lnTo>
                      <a:pt x="798" y="143"/>
                    </a:lnTo>
                    <a:lnTo>
                      <a:pt x="782" y="140"/>
                    </a:lnTo>
                    <a:lnTo>
                      <a:pt x="768" y="135"/>
                    </a:lnTo>
                    <a:lnTo>
                      <a:pt x="752" y="130"/>
                    </a:lnTo>
                    <a:lnTo>
                      <a:pt x="736" y="127"/>
                    </a:lnTo>
                    <a:lnTo>
                      <a:pt x="720" y="122"/>
                    </a:lnTo>
                    <a:lnTo>
                      <a:pt x="704" y="119"/>
                    </a:lnTo>
                    <a:lnTo>
                      <a:pt x="688" y="116"/>
                    </a:lnTo>
                    <a:lnTo>
                      <a:pt x="672" y="113"/>
                    </a:lnTo>
                    <a:lnTo>
                      <a:pt x="649" y="110"/>
                    </a:lnTo>
                    <a:lnTo>
                      <a:pt x="622" y="108"/>
                    </a:lnTo>
                    <a:lnTo>
                      <a:pt x="593" y="106"/>
                    </a:lnTo>
                    <a:lnTo>
                      <a:pt x="564" y="106"/>
                    </a:lnTo>
                    <a:lnTo>
                      <a:pt x="534" y="106"/>
                    </a:lnTo>
                    <a:lnTo>
                      <a:pt x="504" y="106"/>
                    </a:lnTo>
                    <a:lnTo>
                      <a:pt x="472" y="108"/>
                    </a:lnTo>
                    <a:lnTo>
                      <a:pt x="444" y="108"/>
                    </a:lnTo>
                    <a:lnTo>
                      <a:pt x="413" y="111"/>
                    </a:lnTo>
                    <a:lnTo>
                      <a:pt x="386" y="113"/>
                    </a:lnTo>
                    <a:lnTo>
                      <a:pt x="361" y="116"/>
                    </a:lnTo>
                    <a:lnTo>
                      <a:pt x="337" y="119"/>
                    </a:lnTo>
                    <a:lnTo>
                      <a:pt x="316" y="122"/>
                    </a:lnTo>
                    <a:lnTo>
                      <a:pt x="299" y="126"/>
                    </a:lnTo>
                    <a:lnTo>
                      <a:pt x="286" y="130"/>
                    </a:lnTo>
                    <a:lnTo>
                      <a:pt x="277" y="133"/>
                    </a:lnTo>
                    <a:lnTo>
                      <a:pt x="301" y="160"/>
                    </a:lnTo>
                    <a:lnTo>
                      <a:pt x="324" y="187"/>
                    </a:lnTo>
                    <a:lnTo>
                      <a:pt x="348" y="215"/>
                    </a:lnTo>
                    <a:lnTo>
                      <a:pt x="374" y="240"/>
                    </a:lnTo>
                    <a:lnTo>
                      <a:pt x="397" y="267"/>
                    </a:lnTo>
                    <a:lnTo>
                      <a:pt x="421" y="294"/>
                    </a:lnTo>
                    <a:lnTo>
                      <a:pt x="445" y="321"/>
                    </a:lnTo>
                    <a:lnTo>
                      <a:pt x="469" y="348"/>
                    </a:lnTo>
                    <a:lnTo>
                      <a:pt x="461" y="548"/>
                    </a:lnTo>
                    <a:close/>
                  </a:path>
                </a:pathLst>
              </a:custGeom>
              <a:solidFill>
                <a:srgbClr val="B76860"/>
              </a:solidFill>
              <a:ln w="9525">
                <a:noFill/>
                <a:round/>
                <a:headEnd/>
                <a:tailEnd/>
              </a:ln>
            </p:spPr>
            <p:txBody>
              <a:bodyPr/>
              <a:lstStyle/>
              <a:p>
                <a:endParaRPr lang="en-US" sz="1725"/>
              </a:p>
            </p:txBody>
          </p:sp>
          <p:sp>
            <p:nvSpPr>
              <p:cNvPr id="5549" name="Freeform 857"/>
              <p:cNvSpPr>
                <a:spLocks/>
              </p:cNvSpPr>
              <p:nvPr/>
            </p:nvSpPr>
            <p:spPr bwMode="auto">
              <a:xfrm>
                <a:off x="2381" y="1285"/>
                <a:ext cx="857" cy="903"/>
              </a:xfrm>
              <a:custGeom>
                <a:avLst/>
                <a:gdLst>
                  <a:gd name="T0" fmla="*/ 309 w 524"/>
                  <a:gd name="T1" fmla="*/ 715 h 552"/>
                  <a:gd name="T2" fmla="*/ 322 w 524"/>
                  <a:gd name="T3" fmla="*/ 388 h 552"/>
                  <a:gd name="T4" fmla="*/ 283 w 524"/>
                  <a:gd name="T5" fmla="*/ 344 h 552"/>
                  <a:gd name="T6" fmla="*/ 242 w 524"/>
                  <a:gd name="T7" fmla="*/ 303 h 552"/>
                  <a:gd name="T8" fmla="*/ 203 w 524"/>
                  <a:gd name="T9" fmla="*/ 260 h 552"/>
                  <a:gd name="T10" fmla="*/ 160 w 524"/>
                  <a:gd name="T11" fmla="*/ 216 h 552"/>
                  <a:gd name="T12" fmla="*/ 119 w 524"/>
                  <a:gd name="T13" fmla="*/ 175 h 552"/>
                  <a:gd name="T14" fmla="*/ 80 w 524"/>
                  <a:gd name="T15" fmla="*/ 133 h 552"/>
                  <a:gd name="T16" fmla="*/ 39 w 524"/>
                  <a:gd name="T17" fmla="*/ 88 h 552"/>
                  <a:gd name="T18" fmla="*/ 0 w 524"/>
                  <a:gd name="T19" fmla="*/ 44 h 552"/>
                  <a:gd name="T20" fmla="*/ 15 w 524"/>
                  <a:gd name="T21" fmla="*/ 39 h 552"/>
                  <a:gd name="T22" fmla="*/ 36 w 524"/>
                  <a:gd name="T23" fmla="*/ 31 h 552"/>
                  <a:gd name="T24" fmla="*/ 65 w 524"/>
                  <a:gd name="T25" fmla="*/ 26 h 552"/>
                  <a:gd name="T26" fmla="*/ 98 w 524"/>
                  <a:gd name="T27" fmla="*/ 21 h 552"/>
                  <a:gd name="T28" fmla="*/ 137 w 524"/>
                  <a:gd name="T29" fmla="*/ 16 h 552"/>
                  <a:gd name="T30" fmla="*/ 180 w 524"/>
                  <a:gd name="T31" fmla="*/ 11 h 552"/>
                  <a:gd name="T32" fmla="*/ 224 w 524"/>
                  <a:gd name="T33" fmla="*/ 8 h 552"/>
                  <a:gd name="T34" fmla="*/ 273 w 524"/>
                  <a:gd name="T35" fmla="*/ 5 h 552"/>
                  <a:gd name="T36" fmla="*/ 319 w 524"/>
                  <a:gd name="T37" fmla="*/ 3 h 552"/>
                  <a:gd name="T38" fmla="*/ 371 w 524"/>
                  <a:gd name="T39" fmla="*/ 0 h 552"/>
                  <a:gd name="T40" fmla="*/ 420 w 524"/>
                  <a:gd name="T41" fmla="*/ 0 h 552"/>
                  <a:gd name="T42" fmla="*/ 471 w 524"/>
                  <a:gd name="T43" fmla="*/ 0 h 552"/>
                  <a:gd name="T44" fmla="*/ 517 w 524"/>
                  <a:gd name="T45" fmla="*/ 3 h 552"/>
                  <a:gd name="T46" fmla="*/ 564 w 524"/>
                  <a:gd name="T47" fmla="*/ 5 h 552"/>
                  <a:gd name="T48" fmla="*/ 608 w 524"/>
                  <a:gd name="T49" fmla="*/ 8 h 552"/>
                  <a:gd name="T50" fmla="*/ 648 w 524"/>
                  <a:gd name="T51" fmla="*/ 13 h 552"/>
                  <a:gd name="T52" fmla="*/ 674 w 524"/>
                  <a:gd name="T53" fmla="*/ 18 h 552"/>
                  <a:gd name="T54" fmla="*/ 698 w 524"/>
                  <a:gd name="T55" fmla="*/ 25 h 552"/>
                  <a:gd name="T56" fmla="*/ 725 w 524"/>
                  <a:gd name="T57" fmla="*/ 29 h 552"/>
                  <a:gd name="T58" fmla="*/ 754 w 524"/>
                  <a:gd name="T59" fmla="*/ 36 h 552"/>
                  <a:gd name="T60" fmla="*/ 780 w 524"/>
                  <a:gd name="T61" fmla="*/ 43 h 552"/>
                  <a:gd name="T62" fmla="*/ 806 w 524"/>
                  <a:gd name="T63" fmla="*/ 49 h 552"/>
                  <a:gd name="T64" fmla="*/ 832 w 524"/>
                  <a:gd name="T65" fmla="*/ 57 h 552"/>
                  <a:gd name="T66" fmla="*/ 857 w 524"/>
                  <a:gd name="T67" fmla="*/ 62 h 552"/>
                  <a:gd name="T68" fmla="*/ 654 w 524"/>
                  <a:gd name="T69" fmla="*/ 229 h 552"/>
                  <a:gd name="T70" fmla="*/ 684 w 524"/>
                  <a:gd name="T71" fmla="*/ 764 h 552"/>
                  <a:gd name="T72" fmla="*/ 473 w 524"/>
                  <a:gd name="T73" fmla="*/ 903 h 552"/>
                  <a:gd name="T74" fmla="*/ 309 w 524"/>
                  <a:gd name="T75" fmla="*/ 715 h 5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4"/>
                  <a:gd name="T115" fmla="*/ 0 h 552"/>
                  <a:gd name="T116" fmla="*/ 524 w 524"/>
                  <a:gd name="T117" fmla="*/ 552 h 5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4" h="552">
                    <a:moveTo>
                      <a:pt x="189" y="437"/>
                    </a:moveTo>
                    <a:lnTo>
                      <a:pt x="197" y="237"/>
                    </a:lnTo>
                    <a:lnTo>
                      <a:pt x="173" y="210"/>
                    </a:lnTo>
                    <a:lnTo>
                      <a:pt x="148" y="185"/>
                    </a:lnTo>
                    <a:lnTo>
                      <a:pt x="124" y="159"/>
                    </a:lnTo>
                    <a:lnTo>
                      <a:pt x="98" y="132"/>
                    </a:lnTo>
                    <a:lnTo>
                      <a:pt x="73" y="107"/>
                    </a:lnTo>
                    <a:lnTo>
                      <a:pt x="49" y="81"/>
                    </a:lnTo>
                    <a:lnTo>
                      <a:pt x="24" y="54"/>
                    </a:lnTo>
                    <a:lnTo>
                      <a:pt x="0" y="27"/>
                    </a:lnTo>
                    <a:lnTo>
                      <a:pt x="9" y="24"/>
                    </a:lnTo>
                    <a:lnTo>
                      <a:pt x="22" y="19"/>
                    </a:lnTo>
                    <a:lnTo>
                      <a:pt x="40" y="16"/>
                    </a:lnTo>
                    <a:lnTo>
                      <a:pt x="60" y="13"/>
                    </a:lnTo>
                    <a:lnTo>
                      <a:pt x="84" y="10"/>
                    </a:lnTo>
                    <a:lnTo>
                      <a:pt x="110" y="7"/>
                    </a:lnTo>
                    <a:lnTo>
                      <a:pt x="137" y="5"/>
                    </a:lnTo>
                    <a:lnTo>
                      <a:pt x="167" y="3"/>
                    </a:lnTo>
                    <a:lnTo>
                      <a:pt x="195" y="2"/>
                    </a:lnTo>
                    <a:lnTo>
                      <a:pt x="227" y="0"/>
                    </a:lnTo>
                    <a:lnTo>
                      <a:pt x="257" y="0"/>
                    </a:lnTo>
                    <a:lnTo>
                      <a:pt x="288" y="0"/>
                    </a:lnTo>
                    <a:lnTo>
                      <a:pt x="316" y="2"/>
                    </a:lnTo>
                    <a:lnTo>
                      <a:pt x="345" y="3"/>
                    </a:lnTo>
                    <a:lnTo>
                      <a:pt x="372" y="5"/>
                    </a:lnTo>
                    <a:lnTo>
                      <a:pt x="396" y="8"/>
                    </a:lnTo>
                    <a:lnTo>
                      <a:pt x="412" y="11"/>
                    </a:lnTo>
                    <a:lnTo>
                      <a:pt x="427" y="15"/>
                    </a:lnTo>
                    <a:lnTo>
                      <a:pt x="443" y="18"/>
                    </a:lnTo>
                    <a:lnTo>
                      <a:pt x="461" y="22"/>
                    </a:lnTo>
                    <a:lnTo>
                      <a:pt x="477" y="26"/>
                    </a:lnTo>
                    <a:lnTo>
                      <a:pt x="493" y="30"/>
                    </a:lnTo>
                    <a:lnTo>
                      <a:pt x="509" y="35"/>
                    </a:lnTo>
                    <a:lnTo>
                      <a:pt x="524" y="38"/>
                    </a:lnTo>
                    <a:lnTo>
                      <a:pt x="400" y="140"/>
                    </a:lnTo>
                    <a:lnTo>
                      <a:pt x="418" y="467"/>
                    </a:lnTo>
                    <a:lnTo>
                      <a:pt x="289" y="552"/>
                    </a:lnTo>
                    <a:lnTo>
                      <a:pt x="189" y="437"/>
                    </a:lnTo>
                    <a:close/>
                  </a:path>
                </a:pathLst>
              </a:custGeom>
              <a:solidFill>
                <a:srgbClr val="E2A58E"/>
              </a:solidFill>
              <a:ln w="9525">
                <a:noFill/>
                <a:round/>
                <a:headEnd/>
                <a:tailEnd/>
              </a:ln>
            </p:spPr>
            <p:txBody>
              <a:bodyPr/>
              <a:lstStyle/>
              <a:p>
                <a:endParaRPr lang="en-US" sz="1725"/>
              </a:p>
            </p:txBody>
          </p:sp>
          <p:sp>
            <p:nvSpPr>
              <p:cNvPr id="5550" name="Freeform 858"/>
              <p:cNvSpPr>
                <a:spLocks/>
              </p:cNvSpPr>
              <p:nvPr/>
            </p:nvSpPr>
            <p:spPr bwMode="auto">
              <a:xfrm>
                <a:off x="1897" y="1122"/>
                <a:ext cx="973" cy="1090"/>
              </a:xfrm>
              <a:custGeom>
                <a:avLst/>
                <a:gdLst>
                  <a:gd name="T0" fmla="*/ 0 w 595"/>
                  <a:gd name="T1" fmla="*/ 0 h 667"/>
                  <a:gd name="T2" fmla="*/ 973 w 595"/>
                  <a:gd name="T3" fmla="*/ 154 h 667"/>
                  <a:gd name="T4" fmla="*/ 973 w 595"/>
                  <a:gd name="T5" fmla="*/ 1090 h 667"/>
                  <a:gd name="T6" fmla="*/ 0 w 595"/>
                  <a:gd name="T7" fmla="*/ 938 h 667"/>
                  <a:gd name="T8" fmla="*/ 0 w 595"/>
                  <a:gd name="T9" fmla="*/ 0 h 667"/>
                  <a:gd name="T10" fmla="*/ 0 60000 65536"/>
                  <a:gd name="T11" fmla="*/ 0 60000 65536"/>
                  <a:gd name="T12" fmla="*/ 0 60000 65536"/>
                  <a:gd name="T13" fmla="*/ 0 60000 65536"/>
                  <a:gd name="T14" fmla="*/ 0 60000 65536"/>
                  <a:gd name="T15" fmla="*/ 0 w 595"/>
                  <a:gd name="T16" fmla="*/ 0 h 667"/>
                  <a:gd name="T17" fmla="*/ 595 w 595"/>
                  <a:gd name="T18" fmla="*/ 667 h 667"/>
                </a:gdLst>
                <a:ahLst/>
                <a:cxnLst>
                  <a:cxn ang="T10">
                    <a:pos x="T0" y="T1"/>
                  </a:cxn>
                  <a:cxn ang="T11">
                    <a:pos x="T2" y="T3"/>
                  </a:cxn>
                  <a:cxn ang="T12">
                    <a:pos x="T4" y="T5"/>
                  </a:cxn>
                  <a:cxn ang="T13">
                    <a:pos x="T6" y="T7"/>
                  </a:cxn>
                  <a:cxn ang="T14">
                    <a:pos x="T8" y="T9"/>
                  </a:cxn>
                </a:cxnLst>
                <a:rect l="T15" t="T16" r="T17" b="T18"/>
                <a:pathLst>
                  <a:path w="595" h="667">
                    <a:moveTo>
                      <a:pt x="0" y="0"/>
                    </a:moveTo>
                    <a:lnTo>
                      <a:pt x="595" y="94"/>
                    </a:lnTo>
                    <a:lnTo>
                      <a:pt x="595" y="667"/>
                    </a:lnTo>
                    <a:lnTo>
                      <a:pt x="0" y="574"/>
                    </a:lnTo>
                    <a:lnTo>
                      <a:pt x="0" y="0"/>
                    </a:lnTo>
                    <a:close/>
                  </a:path>
                </a:pathLst>
              </a:custGeom>
              <a:solidFill>
                <a:srgbClr val="000000"/>
              </a:solidFill>
              <a:ln w="9525">
                <a:noFill/>
                <a:round/>
                <a:headEnd/>
                <a:tailEnd/>
              </a:ln>
            </p:spPr>
            <p:txBody>
              <a:bodyPr/>
              <a:lstStyle/>
              <a:p>
                <a:endParaRPr lang="en-US" sz="1725"/>
              </a:p>
            </p:txBody>
          </p:sp>
          <p:sp>
            <p:nvSpPr>
              <p:cNvPr id="5551" name="Freeform 859"/>
              <p:cNvSpPr>
                <a:spLocks/>
              </p:cNvSpPr>
              <p:nvPr/>
            </p:nvSpPr>
            <p:spPr bwMode="auto">
              <a:xfrm>
                <a:off x="1915" y="1140"/>
                <a:ext cx="937" cy="1054"/>
              </a:xfrm>
              <a:custGeom>
                <a:avLst/>
                <a:gdLst>
                  <a:gd name="T0" fmla="*/ 0 w 573"/>
                  <a:gd name="T1" fmla="*/ 0 h 645"/>
                  <a:gd name="T2" fmla="*/ 937 w 573"/>
                  <a:gd name="T3" fmla="*/ 149 h 645"/>
                  <a:gd name="T4" fmla="*/ 937 w 573"/>
                  <a:gd name="T5" fmla="*/ 1054 h 645"/>
                  <a:gd name="T6" fmla="*/ 0 w 573"/>
                  <a:gd name="T7" fmla="*/ 907 h 645"/>
                  <a:gd name="T8" fmla="*/ 0 w 573"/>
                  <a:gd name="T9" fmla="*/ 0 h 645"/>
                  <a:gd name="T10" fmla="*/ 0 60000 65536"/>
                  <a:gd name="T11" fmla="*/ 0 60000 65536"/>
                  <a:gd name="T12" fmla="*/ 0 60000 65536"/>
                  <a:gd name="T13" fmla="*/ 0 60000 65536"/>
                  <a:gd name="T14" fmla="*/ 0 60000 65536"/>
                  <a:gd name="T15" fmla="*/ 0 w 573"/>
                  <a:gd name="T16" fmla="*/ 0 h 645"/>
                  <a:gd name="T17" fmla="*/ 573 w 573"/>
                  <a:gd name="T18" fmla="*/ 645 h 645"/>
                </a:gdLst>
                <a:ahLst/>
                <a:cxnLst>
                  <a:cxn ang="T10">
                    <a:pos x="T0" y="T1"/>
                  </a:cxn>
                  <a:cxn ang="T11">
                    <a:pos x="T2" y="T3"/>
                  </a:cxn>
                  <a:cxn ang="T12">
                    <a:pos x="T4" y="T5"/>
                  </a:cxn>
                  <a:cxn ang="T13">
                    <a:pos x="T6" y="T7"/>
                  </a:cxn>
                  <a:cxn ang="T14">
                    <a:pos x="T8" y="T9"/>
                  </a:cxn>
                </a:cxnLst>
                <a:rect l="T15" t="T16" r="T17" b="T18"/>
                <a:pathLst>
                  <a:path w="573" h="645">
                    <a:moveTo>
                      <a:pt x="0" y="0"/>
                    </a:moveTo>
                    <a:lnTo>
                      <a:pt x="573" y="91"/>
                    </a:lnTo>
                    <a:lnTo>
                      <a:pt x="573" y="645"/>
                    </a:lnTo>
                    <a:lnTo>
                      <a:pt x="0" y="555"/>
                    </a:lnTo>
                    <a:lnTo>
                      <a:pt x="0" y="0"/>
                    </a:lnTo>
                    <a:close/>
                  </a:path>
                </a:pathLst>
              </a:custGeom>
              <a:solidFill>
                <a:srgbClr val="F2C1A5"/>
              </a:solidFill>
              <a:ln w="9525">
                <a:noFill/>
                <a:round/>
                <a:headEnd/>
                <a:tailEnd/>
              </a:ln>
            </p:spPr>
            <p:txBody>
              <a:bodyPr/>
              <a:lstStyle/>
              <a:p>
                <a:endParaRPr lang="en-US" sz="1725"/>
              </a:p>
            </p:txBody>
          </p:sp>
          <p:sp>
            <p:nvSpPr>
              <p:cNvPr id="5552" name="Freeform 860"/>
              <p:cNvSpPr>
                <a:spLocks/>
              </p:cNvSpPr>
              <p:nvPr/>
            </p:nvSpPr>
            <p:spPr bwMode="auto">
              <a:xfrm>
                <a:off x="1990" y="1228"/>
                <a:ext cx="783" cy="837"/>
              </a:xfrm>
              <a:custGeom>
                <a:avLst/>
                <a:gdLst>
                  <a:gd name="T0" fmla="*/ 0 w 479"/>
                  <a:gd name="T1" fmla="*/ 0 h 512"/>
                  <a:gd name="T2" fmla="*/ 783 w 479"/>
                  <a:gd name="T3" fmla="*/ 118 h 512"/>
                  <a:gd name="T4" fmla="*/ 783 w 479"/>
                  <a:gd name="T5" fmla="*/ 837 h 512"/>
                  <a:gd name="T6" fmla="*/ 0 w 479"/>
                  <a:gd name="T7" fmla="*/ 718 h 512"/>
                  <a:gd name="T8" fmla="*/ 0 w 479"/>
                  <a:gd name="T9" fmla="*/ 0 h 512"/>
                  <a:gd name="T10" fmla="*/ 0 60000 65536"/>
                  <a:gd name="T11" fmla="*/ 0 60000 65536"/>
                  <a:gd name="T12" fmla="*/ 0 60000 65536"/>
                  <a:gd name="T13" fmla="*/ 0 60000 65536"/>
                  <a:gd name="T14" fmla="*/ 0 60000 65536"/>
                  <a:gd name="T15" fmla="*/ 0 w 479"/>
                  <a:gd name="T16" fmla="*/ 0 h 512"/>
                  <a:gd name="T17" fmla="*/ 479 w 479"/>
                  <a:gd name="T18" fmla="*/ 512 h 512"/>
                </a:gdLst>
                <a:ahLst/>
                <a:cxnLst>
                  <a:cxn ang="T10">
                    <a:pos x="T0" y="T1"/>
                  </a:cxn>
                  <a:cxn ang="T11">
                    <a:pos x="T2" y="T3"/>
                  </a:cxn>
                  <a:cxn ang="T12">
                    <a:pos x="T4" y="T5"/>
                  </a:cxn>
                  <a:cxn ang="T13">
                    <a:pos x="T6" y="T7"/>
                  </a:cxn>
                  <a:cxn ang="T14">
                    <a:pos x="T8" y="T9"/>
                  </a:cxn>
                </a:cxnLst>
                <a:rect l="T15" t="T16" r="T17" b="T18"/>
                <a:pathLst>
                  <a:path w="479" h="512">
                    <a:moveTo>
                      <a:pt x="0" y="0"/>
                    </a:moveTo>
                    <a:lnTo>
                      <a:pt x="479" y="72"/>
                    </a:lnTo>
                    <a:lnTo>
                      <a:pt x="479" y="512"/>
                    </a:lnTo>
                    <a:lnTo>
                      <a:pt x="0" y="439"/>
                    </a:lnTo>
                    <a:lnTo>
                      <a:pt x="0" y="0"/>
                    </a:lnTo>
                    <a:close/>
                  </a:path>
                </a:pathLst>
              </a:custGeom>
              <a:solidFill>
                <a:srgbClr val="E2A58E"/>
              </a:solidFill>
              <a:ln w="9525">
                <a:noFill/>
                <a:round/>
                <a:headEnd/>
                <a:tailEnd/>
              </a:ln>
            </p:spPr>
            <p:txBody>
              <a:bodyPr/>
              <a:lstStyle/>
              <a:p>
                <a:endParaRPr lang="en-US" sz="1725"/>
              </a:p>
            </p:txBody>
          </p:sp>
          <p:sp>
            <p:nvSpPr>
              <p:cNvPr id="5553" name="Freeform 861"/>
              <p:cNvSpPr>
                <a:spLocks/>
              </p:cNvSpPr>
              <p:nvPr/>
            </p:nvSpPr>
            <p:spPr bwMode="auto">
              <a:xfrm>
                <a:off x="2030" y="1271"/>
                <a:ext cx="704" cy="752"/>
              </a:xfrm>
              <a:custGeom>
                <a:avLst/>
                <a:gdLst>
                  <a:gd name="T0" fmla="*/ 0 w 431"/>
                  <a:gd name="T1" fmla="*/ 0 h 460"/>
                  <a:gd name="T2" fmla="*/ 704 w 431"/>
                  <a:gd name="T3" fmla="*/ 106 h 460"/>
                  <a:gd name="T4" fmla="*/ 704 w 431"/>
                  <a:gd name="T5" fmla="*/ 752 h 460"/>
                  <a:gd name="T6" fmla="*/ 0 w 431"/>
                  <a:gd name="T7" fmla="*/ 646 h 460"/>
                  <a:gd name="T8" fmla="*/ 0 w 431"/>
                  <a:gd name="T9" fmla="*/ 0 h 460"/>
                  <a:gd name="T10" fmla="*/ 0 60000 65536"/>
                  <a:gd name="T11" fmla="*/ 0 60000 65536"/>
                  <a:gd name="T12" fmla="*/ 0 60000 65536"/>
                  <a:gd name="T13" fmla="*/ 0 60000 65536"/>
                  <a:gd name="T14" fmla="*/ 0 60000 65536"/>
                  <a:gd name="T15" fmla="*/ 0 w 431"/>
                  <a:gd name="T16" fmla="*/ 0 h 460"/>
                  <a:gd name="T17" fmla="*/ 431 w 431"/>
                  <a:gd name="T18" fmla="*/ 460 h 460"/>
                </a:gdLst>
                <a:ahLst/>
                <a:cxnLst>
                  <a:cxn ang="T10">
                    <a:pos x="T0" y="T1"/>
                  </a:cxn>
                  <a:cxn ang="T11">
                    <a:pos x="T2" y="T3"/>
                  </a:cxn>
                  <a:cxn ang="T12">
                    <a:pos x="T4" y="T5"/>
                  </a:cxn>
                  <a:cxn ang="T13">
                    <a:pos x="T6" y="T7"/>
                  </a:cxn>
                  <a:cxn ang="T14">
                    <a:pos x="T8" y="T9"/>
                  </a:cxn>
                </a:cxnLst>
                <a:rect l="T15" t="T16" r="T17" b="T18"/>
                <a:pathLst>
                  <a:path w="431" h="460">
                    <a:moveTo>
                      <a:pt x="0" y="0"/>
                    </a:moveTo>
                    <a:lnTo>
                      <a:pt x="431" y="65"/>
                    </a:lnTo>
                    <a:lnTo>
                      <a:pt x="431" y="460"/>
                    </a:lnTo>
                    <a:lnTo>
                      <a:pt x="0" y="395"/>
                    </a:lnTo>
                    <a:lnTo>
                      <a:pt x="0" y="0"/>
                    </a:lnTo>
                    <a:close/>
                  </a:path>
                </a:pathLst>
              </a:custGeom>
              <a:solidFill>
                <a:srgbClr val="000000"/>
              </a:solidFill>
              <a:ln w="9525">
                <a:noFill/>
                <a:round/>
                <a:headEnd/>
                <a:tailEnd/>
              </a:ln>
            </p:spPr>
            <p:txBody>
              <a:bodyPr/>
              <a:lstStyle/>
              <a:p>
                <a:endParaRPr lang="en-US" sz="1725"/>
              </a:p>
            </p:txBody>
          </p:sp>
          <p:sp>
            <p:nvSpPr>
              <p:cNvPr id="5554" name="Freeform 862"/>
              <p:cNvSpPr>
                <a:spLocks/>
              </p:cNvSpPr>
              <p:nvPr/>
            </p:nvSpPr>
            <p:spPr bwMode="auto">
              <a:xfrm>
                <a:off x="2043" y="1284"/>
                <a:ext cx="678" cy="727"/>
              </a:xfrm>
              <a:custGeom>
                <a:avLst/>
                <a:gdLst>
                  <a:gd name="T0" fmla="*/ 0 w 415"/>
                  <a:gd name="T1" fmla="*/ 0 h 445"/>
                  <a:gd name="T2" fmla="*/ 678 w 415"/>
                  <a:gd name="T3" fmla="*/ 103 h 445"/>
                  <a:gd name="T4" fmla="*/ 678 w 415"/>
                  <a:gd name="T5" fmla="*/ 727 h 445"/>
                  <a:gd name="T6" fmla="*/ 0 w 415"/>
                  <a:gd name="T7" fmla="*/ 622 h 445"/>
                  <a:gd name="T8" fmla="*/ 0 w 415"/>
                  <a:gd name="T9" fmla="*/ 0 h 445"/>
                  <a:gd name="T10" fmla="*/ 0 60000 65536"/>
                  <a:gd name="T11" fmla="*/ 0 60000 65536"/>
                  <a:gd name="T12" fmla="*/ 0 60000 65536"/>
                  <a:gd name="T13" fmla="*/ 0 60000 65536"/>
                  <a:gd name="T14" fmla="*/ 0 60000 65536"/>
                  <a:gd name="T15" fmla="*/ 0 w 415"/>
                  <a:gd name="T16" fmla="*/ 0 h 445"/>
                  <a:gd name="T17" fmla="*/ 415 w 415"/>
                  <a:gd name="T18" fmla="*/ 445 h 445"/>
                </a:gdLst>
                <a:ahLst/>
                <a:cxnLst>
                  <a:cxn ang="T10">
                    <a:pos x="T0" y="T1"/>
                  </a:cxn>
                  <a:cxn ang="T11">
                    <a:pos x="T2" y="T3"/>
                  </a:cxn>
                  <a:cxn ang="T12">
                    <a:pos x="T4" y="T5"/>
                  </a:cxn>
                  <a:cxn ang="T13">
                    <a:pos x="T6" y="T7"/>
                  </a:cxn>
                  <a:cxn ang="T14">
                    <a:pos x="T8" y="T9"/>
                  </a:cxn>
                </a:cxnLst>
                <a:rect l="T15" t="T16" r="T17" b="T18"/>
                <a:pathLst>
                  <a:path w="415" h="445">
                    <a:moveTo>
                      <a:pt x="0" y="0"/>
                    </a:moveTo>
                    <a:lnTo>
                      <a:pt x="415" y="63"/>
                    </a:lnTo>
                    <a:lnTo>
                      <a:pt x="415" y="445"/>
                    </a:lnTo>
                    <a:lnTo>
                      <a:pt x="0" y="381"/>
                    </a:lnTo>
                    <a:lnTo>
                      <a:pt x="0" y="0"/>
                    </a:lnTo>
                    <a:close/>
                  </a:path>
                </a:pathLst>
              </a:custGeom>
              <a:solidFill>
                <a:srgbClr val="B7C1E8"/>
              </a:solidFill>
              <a:ln w="9525">
                <a:noFill/>
                <a:round/>
                <a:headEnd/>
                <a:tailEnd/>
              </a:ln>
            </p:spPr>
            <p:txBody>
              <a:bodyPr/>
              <a:lstStyle/>
              <a:p>
                <a:endParaRPr lang="en-US" sz="1725"/>
              </a:p>
            </p:txBody>
          </p:sp>
          <p:sp>
            <p:nvSpPr>
              <p:cNvPr id="5555" name="Freeform 863"/>
              <p:cNvSpPr>
                <a:spLocks/>
              </p:cNvSpPr>
              <p:nvPr/>
            </p:nvSpPr>
            <p:spPr bwMode="auto">
              <a:xfrm>
                <a:off x="2054" y="1320"/>
                <a:ext cx="582" cy="507"/>
              </a:xfrm>
              <a:custGeom>
                <a:avLst/>
                <a:gdLst>
                  <a:gd name="T0" fmla="*/ 7 w 356"/>
                  <a:gd name="T1" fmla="*/ 0 h 310"/>
                  <a:gd name="T2" fmla="*/ 0 w 356"/>
                  <a:gd name="T3" fmla="*/ 507 h 310"/>
                  <a:gd name="T4" fmla="*/ 5 w 356"/>
                  <a:gd name="T5" fmla="*/ 499 h 310"/>
                  <a:gd name="T6" fmla="*/ 20 w 356"/>
                  <a:gd name="T7" fmla="*/ 476 h 310"/>
                  <a:gd name="T8" fmla="*/ 46 w 356"/>
                  <a:gd name="T9" fmla="*/ 438 h 310"/>
                  <a:gd name="T10" fmla="*/ 80 w 356"/>
                  <a:gd name="T11" fmla="*/ 397 h 310"/>
                  <a:gd name="T12" fmla="*/ 121 w 356"/>
                  <a:gd name="T13" fmla="*/ 348 h 310"/>
                  <a:gd name="T14" fmla="*/ 173 w 356"/>
                  <a:gd name="T15" fmla="*/ 296 h 310"/>
                  <a:gd name="T16" fmla="*/ 231 w 356"/>
                  <a:gd name="T17" fmla="*/ 244 h 310"/>
                  <a:gd name="T18" fmla="*/ 296 w 356"/>
                  <a:gd name="T19" fmla="*/ 195 h 310"/>
                  <a:gd name="T20" fmla="*/ 361 w 356"/>
                  <a:gd name="T21" fmla="*/ 155 h 310"/>
                  <a:gd name="T22" fmla="*/ 419 w 356"/>
                  <a:gd name="T23" fmla="*/ 124 h 310"/>
                  <a:gd name="T24" fmla="*/ 468 w 356"/>
                  <a:gd name="T25" fmla="*/ 103 h 310"/>
                  <a:gd name="T26" fmla="*/ 508 w 356"/>
                  <a:gd name="T27" fmla="*/ 90 h 310"/>
                  <a:gd name="T28" fmla="*/ 539 w 356"/>
                  <a:gd name="T29" fmla="*/ 85 h 310"/>
                  <a:gd name="T30" fmla="*/ 564 w 356"/>
                  <a:gd name="T31" fmla="*/ 80 h 310"/>
                  <a:gd name="T32" fmla="*/ 575 w 356"/>
                  <a:gd name="T33" fmla="*/ 80 h 310"/>
                  <a:gd name="T34" fmla="*/ 582 w 356"/>
                  <a:gd name="T35" fmla="*/ 80 h 310"/>
                  <a:gd name="T36" fmla="*/ 7 w 356"/>
                  <a:gd name="T37" fmla="*/ 0 h 3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6"/>
                  <a:gd name="T58" fmla="*/ 0 h 310"/>
                  <a:gd name="T59" fmla="*/ 356 w 356"/>
                  <a:gd name="T60" fmla="*/ 310 h 3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6" h="310">
                    <a:moveTo>
                      <a:pt x="4" y="0"/>
                    </a:moveTo>
                    <a:lnTo>
                      <a:pt x="0" y="310"/>
                    </a:lnTo>
                    <a:lnTo>
                      <a:pt x="3" y="305"/>
                    </a:lnTo>
                    <a:lnTo>
                      <a:pt x="12" y="291"/>
                    </a:lnTo>
                    <a:lnTo>
                      <a:pt x="28" y="268"/>
                    </a:lnTo>
                    <a:lnTo>
                      <a:pt x="49" y="243"/>
                    </a:lnTo>
                    <a:lnTo>
                      <a:pt x="74" y="213"/>
                    </a:lnTo>
                    <a:lnTo>
                      <a:pt x="106" y="181"/>
                    </a:lnTo>
                    <a:lnTo>
                      <a:pt x="141" y="149"/>
                    </a:lnTo>
                    <a:lnTo>
                      <a:pt x="181" y="119"/>
                    </a:lnTo>
                    <a:lnTo>
                      <a:pt x="221" y="95"/>
                    </a:lnTo>
                    <a:lnTo>
                      <a:pt x="256" y="76"/>
                    </a:lnTo>
                    <a:lnTo>
                      <a:pt x="286" y="63"/>
                    </a:lnTo>
                    <a:lnTo>
                      <a:pt x="311" y="55"/>
                    </a:lnTo>
                    <a:lnTo>
                      <a:pt x="330" y="52"/>
                    </a:lnTo>
                    <a:lnTo>
                      <a:pt x="345" y="49"/>
                    </a:lnTo>
                    <a:lnTo>
                      <a:pt x="352" y="49"/>
                    </a:lnTo>
                    <a:lnTo>
                      <a:pt x="356" y="49"/>
                    </a:lnTo>
                    <a:lnTo>
                      <a:pt x="4" y="0"/>
                    </a:lnTo>
                    <a:close/>
                  </a:path>
                </a:pathLst>
              </a:custGeom>
              <a:solidFill>
                <a:srgbClr val="93A5E0"/>
              </a:solidFill>
              <a:ln w="9525">
                <a:noFill/>
                <a:round/>
                <a:headEnd/>
                <a:tailEnd/>
              </a:ln>
            </p:spPr>
            <p:txBody>
              <a:bodyPr/>
              <a:lstStyle/>
              <a:p>
                <a:endParaRPr lang="en-US" sz="1725"/>
              </a:p>
            </p:txBody>
          </p:sp>
          <p:sp>
            <p:nvSpPr>
              <p:cNvPr id="5556" name="Freeform 864"/>
              <p:cNvSpPr>
                <a:spLocks/>
              </p:cNvSpPr>
              <p:nvPr/>
            </p:nvSpPr>
            <p:spPr bwMode="auto">
              <a:xfrm>
                <a:off x="3052" y="1189"/>
                <a:ext cx="408" cy="853"/>
              </a:xfrm>
              <a:custGeom>
                <a:avLst/>
                <a:gdLst>
                  <a:gd name="T0" fmla="*/ 0 w 250"/>
                  <a:gd name="T1" fmla="*/ 333 h 522"/>
                  <a:gd name="T2" fmla="*/ 408 w 250"/>
                  <a:gd name="T3" fmla="*/ 0 h 522"/>
                  <a:gd name="T4" fmla="*/ 408 w 250"/>
                  <a:gd name="T5" fmla="*/ 575 h 522"/>
                  <a:gd name="T6" fmla="*/ 23 w 250"/>
                  <a:gd name="T7" fmla="*/ 853 h 522"/>
                  <a:gd name="T8" fmla="*/ 0 w 250"/>
                  <a:gd name="T9" fmla="*/ 333 h 522"/>
                  <a:gd name="T10" fmla="*/ 0 60000 65536"/>
                  <a:gd name="T11" fmla="*/ 0 60000 65536"/>
                  <a:gd name="T12" fmla="*/ 0 60000 65536"/>
                  <a:gd name="T13" fmla="*/ 0 60000 65536"/>
                  <a:gd name="T14" fmla="*/ 0 60000 65536"/>
                  <a:gd name="T15" fmla="*/ 0 w 250"/>
                  <a:gd name="T16" fmla="*/ 0 h 522"/>
                  <a:gd name="T17" fmla="*/ 250 w 250"/>
                  <a:gd name="T18" fmla="*/ 522 h 522"/>
                </a:gdLst>
                <a:ahLst/>
                <a:cxnLst>
                  <a:cxn ang="T10">
                    <a:pos x="T0" y="T1"/>
                  </a:cxn>
                  <a:cxn ang="T11">
                    <a:pos x="T2" y="T3"/>
                  </a:cxn>
                  <a:cxn ang="T12">
                    <a:pos x="T4" y="T5"/>
                  </a:cxn>
                  <a:cxn ang="T13">
                    <a:pos x="T6" y="T7"/>
                  </a:cxn>
                  <a:cxn ang="T14">
                    <a:pos x="T8" y="T9"/>
                  </a:cxn>
                </a:cxnLst>
                <a:rect l="T15" t="T16" r="T17" b="T18"/>
                <a:pathLst>
                  <a:path w="250" h="522">
                    <a:moveTo>
                      <a:pt x="0" y="204"/>
                    </a:moveTo>
                    <a:lnTo>
                      <a:pt x="250" y="0"/>
                    </a:lnTo>
                    <a:lnTo>
                      <a:pt x="250" y="352"/>
                    </a:lnTo>
                    <a:lnTo>
                      <a:pt x="14" y="522"/>
                    </a:lnTo>
                    <a:lnTo>
                      <a:pt x="0" y="204"/>
                    </a:lnTo>
                    <a:close/>
                  </a:path>
                </a:pathLst>
              </a:custGeom>
              <a:solidFill>
                <a:srgbClr val="E2A58E"/>
              </a:solidFill>
              <a:ln w="9525">
                <a:noFill/>
                <a:round/>
                <a:headEnd/>
                <a:tailEnd/>
              </a:ln>
            </p:spPr>
            <p:txBody>
              <a:bodyPr/>
              <a:lstStyle/>
              <a:p>
                <a:endParaRPr lang="en-US" sz="1725"/>
              </a:p>
            </p:txBody>
          </p:sp>
          <p:sp>
            <p:nvSpPr>
              <p:cNvPr id="5557" name="Freeform 865"/>
              <p:cNvSpPr>
                <a:spLocks/>
              </p:cNvSpPr>
              <p:nvPr/>
            </p:nvSpPr>
            <p:spPr bwMode="auto">
              <a:xfrm>
                <a:off x="2725" y="1078"/>
                <a:ext cx="722" cy="257"/>
              </a:xfrm>
              <a:custGeom>
                <a:avLst/>
                <a:gdLst>
                  <a:gd name="T0" fmla="*/ 0 w 442"/>
                  <a:gd name="T1" fmla="*/ 43 h 157"/>
                  <a:gd name="T2" fmla="*/ 10 w 442"/>
                  <a:gd name="T3" fmla="*/ 44 h 157"/>
                  <a:gd name="T4" fmla="*/ 33 w 442"/>
                  <a:gd name="T5" fmla="*/ 52 h 157"/>
                  <a:gd name="T6" fmla="*/ 70 w 442"/>
                  <a:gd name="T7" fmla="*/ 65 h 157"/>
                  <a:gd name="T8" fmla="*/ 114 w 442"/>
                  <a:gd name="T9" fmla="*/ 79 h 157"/>
                  <a:gd name="T10" fmla="*/ 160 w 442"/>
                  <a:gd name="T11" fmla="*/ 93 h 157"/>
                  <a:gd name="T12" fmla="*/ 204 w 442"/>
                  <a:gd name="T13" fmla="*/ 110 h 157"/>
                  <a:gd name="T14" fmla="*/ 243 w 442"/>
                  <a:gd name="T15" fmla="*/ 124 h 157"/>
                  <a:gd name="T16" fmla="*/ 273 w 442"/>
                  <a:gd name="T17" fmla="*/ 136 h 157"/>
                  <a:gd name="T18" fmla="*/ 301 w 442"/>
                  <a:gd name="T19" fmla="*/ 149 h 157"/>
                  <a:gd name="T20" fmla="*/ 336 w 442"/>
                  <a:gd name="T21" fmla="*/ 167 h 157"/>
                  <a:gd name="T22" fmla="*/ 379 w 442"/>
                  <a:gd name="T23" fmla="*/ 188 h 157"/>
                  <a:gd name="T24" fmla="*/ 423 w 442"/>
                  <a:gd name="T25" fmla="*/ 208 h 157"/>
                  <a:gd name="T26" fmla="*/ 464 w 442"/>
                  <a:gd name="T27" fmla="*/ 226 h 157"/>
                  <a:gd name="T28" fmla="*/ 501 w 442"/>
                  <a:gd name="T29" fmla="*/ 242 h 157"/>
                  <a:gd name="T30" fmla="*/ 524 w 442"/>
                  <a:gd name="T31" fmla="*/ 255 h 157"/>
                  <a:gd name="T32" fmla="*/ 534 w 442"/>
                  <a:gd name="T33" fmla="*/ 257 h 157"/>
                  <a:gd name="T34" fmla="*/ 722 w 442"/>
                  <a:gd name="T35" fmla="*/ 106 h 157"/>
                  <a:gd name="T36" fmla="*/ 181 w 442"/>
                  <a:gd name="T37" fmla="*/ 0 h 157"/>
                  <a:gd name="T38" fmla="*/ 0 w 442"/>
                  <a:gd name="T39" fmla="*/ 43 h 1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2"/>
                  <a:gd name="T61" fmla="*/ 0 h 157"/>
                  <a:gd name="T62" fmla="*/ 442 w 442"/>
                  <a:gd name="T63" fmla="*/ 157 h 1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2" h="157">
                    <a:moveTo>
                      <a:pt x="0" y="26"/>
                    </a:moveTo>
                    <a:lnTo>
                      <a:pt x="6" y="27"/>
                    </a:lnTo>
                    <a:lnTo>
                      <a:pt x="20" y="32"/>
                    </a:lnTo>
                    <a:lnTo>
                      <a:pt x="43" y="40"/>
                    </a:lnTo>
                    <a:lnTo>
                      <a:pt x="70" y="48"/>
                    </a:lnTo>
                    <a:lnTo>
                      <a:pt x="98" y="57"/>
                    </a:lnTo>
                    <a:lnTo>
                      <a:pt x="125" y="67"/>
                    </a:lnTo>
                    <a:lnTo>
                      <a:pt x="149" y="76"/>
                    </a:lnTo>
                    <a:lnTo>
                      <a:pt x="167" y="83"/>
                    </a:lnTo>
                    <a:lnTo>
                      <a:pt x="184" y="91"/>
                    </a:lnTo>
                    <a:lnTo>
                      <a:pt x="206" y="102"/>
                    </a:lnTo>
                    <a:lnTo>
                      <a:pt x="232" y="115"/>
                    </a:lnTo>
                    <a:lnTo>
                      <a:pt x="259" y="127"/>
                    </a:lnTo>
                    <a:lnTo>
                      <a:pt x="284" y="138"/>
                    </a:lnTo>
                    <a:lnTo>
                      <a:pt x="307" y="148"/>
                    </a:lnTo>
                    <a:lnTo>
                      <a:pt x="321" y="156"/>
                    </a:lnTo>
                    <a:lnTo>
                      <a:pt x="327" y="157"/>
                    </a:lnTo>
                    <a:lnTo>
                      <a:pt x="442" y="65"/>
                    </a:lnTo>
                    <a:lnTo>
                      <a:pt x="111" y="0"/>
                    </a:lnTo>
                    <a:lnTo>
                      <a:pt x="0" y="26"/>
                    </a:lnTo>
                    <a:close/>
                  </a:path>
                </a:pathLst>
              </a:custGeom>
              <a:solidFill>
                <a:srgbClr val="F2C1A5"/>
              </a:solidFill>
              <a:ln w="9525">
                <a:noFill/>
                <a:round/>
                <a:headEnd/>
                <a:tailEnd/>
              </a:ln>
            </p:spPr>
            <p:txBody>
              <a:bodyPr/>
              <a:lstStyle/>
              <a:p>
                <a:endParaRPr lang="en-US" sz="1725"/>
              </a:p>
            </p:txBody>
          </p:sp>
          <p:sp>
            <p:nvSpPr>
              <p:cNvPr id="5558" name="Freeform 866"/>
              <p:cNvSpPr>
                <a:spLocks/>
              </p:cNvSpPr>
              <p:nvPr/>
            </p:nvSpPr>
            <p:spPr bwMode="auto">
              <a:xfrm>
                <a:off x="2999" y="1837"/>
                <a:ext cx="388" cy="277"/>
              </a:xfrm>
              <a:custGeom>
                <a:avLst/>
                <a:gdLst>
                  <a:gd name="T0" fmla="*/ 388 w 237"/>
                  <a:gd name="T1" fmla="*/ 0 h 170"/>
                  <a:gd name="T2" fmla="*/ 383 w 237"/>
                  <a:gd name="T3" fmla="*/ 75 h 170"/>
                  <a:gd name="T4" fmla="*/ 0 w 237"/>
                  <a:gd name="T5" fmla="*/ 277 h 170"/>
                  <a:gd name="T6" fmla="*/ 388 w 237"/>
                  <a:gd name="T7" fmla="*/ 0 h 170"/>
                  <a:gd name="T8" fmla="*/ 0 60000 65536"/>
                  <a:gd name="T9" fmla="*/ 0 60000 65536"/>
                  <a:gd name="T10" fmla="*/ 0 60000 65536"/>
                  <a:gd name="T11" fmla="*/ 0 60000 65536"/>
                  <a:gd name="T12" fmla="*/ 0 w 237"/>
                  <a:gd name="T13" fmla="*/ 0 h 170"/>
                  <a:gd name="T14" fmla="*/ 237 w 237"/>
                  <a:gd name="T15" fmla="*/ 170 h 170"/>
                </a:gdLst>
                <a:ahLst/>
                <a:cxnLst>
                  <a:cxn ang="T8">
                    <a:pos x="T0" y="T1"/>
                  </a:cxn>
                  <a:cxn ang="T9">
                    <a:pos x="T2" y="T3"/>
                  </a:cxn>
                  <a:cxn ang="T10">
                    <a:pos x="T4" y="T5"/>
                  </a:cxn>
                  <a:cxn ang="T11">
                    <a:pos x="T6" y="T7"/>
                  </a:cxn>
                </a:cxnLst>
                <a:rect l="T12" t="T13" r="T14" b="T15"/>
                <a:pathLst>
                  <a:path w="237" h="170">
                    <a:moveTo>
                      <a:pt x="237" y="0"/>
                    </a:moveTo>
                    <a:lnTo>
                      <a:pt x="234" y="46"/>
                    </a:lnTo>
                    <a:lnTo>
                      <a:pt x="0" y="170"/>
                    </a:lnTo>
                    <a:lnTo>
                      <a:pt x="237" y="0"/>
                    </a:lnTo>
                    <a:close/>
                  </a:path>
                </a:pathLst>
              </a:custGeom>
              <a:solidFill>
                <a:srgbClr val="B76860"/>
              </a:solidFill>
              <a:ln w="9525">
                <a:noFill/>
                <a:round/>
                <a:headEnd/>
                <a:tailEnd/>
              </a:ln>
            </p:spPr>
            <p:txBody>
              <a:bodyPr/>
              <a:lstStyle/>
              <a:p>
                <a:endParaRPr lang="en-US" sz="1725"/>
              </a:p>
            </p:txBody>
          </p:sp>
          <p:sp>
            <p:nvSpPr>
              <p:cNvPr id="5559" name="Freeform 867"/>
              <p:cNvSpPr>
                <a:spLocks/>
              </p:cNvSpPr>
              <p:nvPr/>
            </p:nvSpPr>
            <p:spPr bwMode="auto">
              <a:xfrm>
                <a:off x="2072" y="1351"/>
                <a:ext cx="306" cy="343"/>
              </a:xfrm>
              <a:custGeom>
                <a:avLst/>
                <a:gdLst>
                  <a:gd name="T0" fmla="*/ 0 w 187"/>
                  <a:gd name="T1" fmla="*/ 0 h 210"/>
                  <a:gd name="T2" fmla="*/ 5 w 187"/>
                  <a:gd name="T3" fmla="*/ 343 h 210"/>
                  <a:gd name="T4" fmla="*/ 10 w 187"/>
                  <a:gd name="T5" fmla="*/ 309 h 210"/>
                  <a:gd name="T6" fmla="*/ 28 w 187"/>
                  <a:gd name="T7" fmla="*/ 234 h 210"/>
                  <a:gd name="T8" fmla="*/ 49 w 187"/>
                  <a:gd name="T9" fmla="*/ 154 h 210"/>
                  <a:gd name="T10" fmla="*/ 72 w 187"/>
                  <a:gd name="T11" fmla="*/ 98 h 210"/>
                  <a:gd name="T12" fmla="*/ 90 w 187"/>
                  <a:gd name="T13" fmla="*/ 85 h 210"/>
                  <a:gd name="T14" fmla="*/ 121 w 187"/>
                  <a:gd name="T15" fmla="*/ 72 h 210"/>
                  <a:gd name="T16" fmla="*/ 159 w 187"/>
                  <a:gd name="T17" fmla="*/ 65 h 210"/>
                  <a:gd name="T18" fmla="*/ 200 w 187"/>
                  <a:gd name="T19" fmla="*/ 57 h 210"/>
                  <a:gd name="T20" fmla="*/ 239 w 187"/>
                  <a:gd name="T21" fmla="*/ 49 h 210"/>
                  <a:gd name="T22" fmla="*/ 273 w 187"/>
                  <a:gd name="T23" fmla="*/ 47 h 210"/>
                  <a:gd name="T24" fmla="*/ 296 w 187"/>
                  <a:gd name="T25" fmla="*/ 44 h 210"/>
                  <a:gd name="T26" fmla="*/ 306 w 187"/>
                  <a:gd name="T27" fmla="*/ 41 h 210"/>
                  <a:gd name="T28" fmla="*/ 0 w 187"/>
                  <a:gd name="T29" fmla="*/ 0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7"/>
                  <a:gd name="T46" fmla="*/ 0 h 210"/>
                  <a:gd name="T47" fmla="*/ 187 w 187"/>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7" h="210">
                    <a:moveTo>
                      <a:pt x="0" y="0"/>
                    </a:moveTo>
                    <a:lnTo>
                      <a:pt x="3" y="210"/>
                    </a:lnTo>
                    <a:lnTo>
                      <a:pt x="6" y="189"/>
                    </a:lnTo>
                    <a:lnTo>
                      <a:pt x="17" y="143"/>
                    </a:lnTo>
                    <a:lnTo>
                      <a:pt x="30" y="94"/>
                    </a:lnTo>
                    <a:lnTo>
                      <a:pt x="44" y="60"/>
                    </a:lnTo>
                    <a:lnTo>
                      <a:pt x="55" y="52"/>
                    </a:lnTo>
                    <a:lnTo>
                      <a:pt x="74" y="44"/>
                    </a:lnTo>
                    <a:lnTo>
                      <a:pt x="97" y="40"/>
                    </a:lnTo>
                    <a:lnTo>
                      <a:pt x="122" y="35"/>
                    </a:lnTo>
                    <a:lnTo>
                      <a:pt x="146" y="30"/>
                    </a:lnTo>
                    <a:lnTo>
                      <a:pt x="167" y="29"/>
                    </a:lnTo>
                    <a:lnTo>
                      <a:pt x="181" y="27"/>
                    </a:lnTo>
                    <a:lnTo>
                      <a:pt x="187" y="25"/>
                    </a:lnTo>
                    <a:lnTo>
                      <a:pt x="0" y="0"/>
                    </a:lnTo>
                    <a:close/>
                  </a:path>
                </a:pathLst>
              </a:custGeom>
              <a:solidFill>
                <a:srgbClr val="778ED3"/>
              </a:solidFill>
              <a:ln w="9525">
                <a:noFill/>
                <a:round/>
                <a:headEnd/>
                <a:tailEnd/>
              </a:ln>
            </p:spPr>
            <p:txBody>
              <a:bodyPr/>
              <a:lstStyle/>
              <a:p>
                <a:endParaRPr lang="en-US" sz="1725"/>
              </a:p>
            </p:txBody>
          </p:sp>
          <p:sp>
            <p:nvSpPr>
              <p:cNvPr id="5560" name="Freeform 868"/>
              <p:cNvSpPr>
                <a:spLocks/>
              </p:cNvSpPr>
              <p:nvPr/>
            </p:nvSpPr>
            <p:spPr bwMode="auto">
              <a:xfrm>
                <a:off x="2389" y="1626"/>
                <a:ext cx="305" cy="343"/>
              </a:xfrm>
              <a:custGeom>
                <a:avLst/>
                <a:gdLst>
                  <a:gd name="T0" fmla="*/ 305 w 186"/>
                  <a:gd name="T1" fmla="*/ 343 h 210"/>
                  <a:gd name="T2" fmla="*/ 292 w 186"/>
                  <a:gd name="T3" fmla="*/ 0 h 210"/>
                  <a:gd name="T4" fmla="*/ 287 w 186"/>
                  <a:gd name="T5" fmla="*/ 34 h 210"/>
                  <a:gd name="T6" fmla="*/ 274 w 186"/>
                  <a:gd name="T7" fmla="*/ 109 h 210"/>
                  <a:gd name="T8" fmla="*/ 254 w 186"/>
                  <a:gd name="T9" fmla="*/ 193 h 210"/>
                  <a:gd name="T10" fmla="*/ 234 w 186"/>
                  <a:gd name="T11" fmla="*/ 247 h 210"/>
                  <a:gd name="T12" fmla="*/ 216 w 186"/>
                  <a:gd name="T13" fmla="*/ 263 h 210"/>
                  <a:gd name="T14" fmla="*/ 185 w 186"/>
                  <a:gd name="T15" fmla="*/ 273 h 210"/>
                  <a:gd name="T16" fmla="*/ 148 w 186"/>
                  <a:gd name="T17" fmla="*/ 284 h 210"/>
                  <a:gd name="T18" fmla="*/ 108 w 186"/>
                  <a:gd name="T19" fmla="*/ 294 h 210"/>
                  <a:gd name="T20" fmla="*/ 71 w 186"/>
                  <a:gd name="T21" fmla="*/ 299 h 210"/>
                  <a:gd name="T22" fmla="*/ 36 w 186"/>
                  <a:gd name="T23" fmla="*/ 304 h 210"/>
                  <a:gd name="T24" fmla="*/ 10 w 186"/>
                  <a:gd name="T25" fmla="*/ 309 h 210"/>
                  <a:gd name="T26" fmla="*/ 0 w 186"/>
                  <a:gd name="T27" fmla="*/ 312 h 210"/>
                  <a:gd name="T28" fmla="*/ 305 w 186"/>
                  <a:gd name="T29" fmla="*/ 343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6"/>
                  <a:gd name="T46" fmla="*/ 0 h 210"/>
                  <a:gd name="T47" fmla="*/ 186 w 186"/>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6" h="210">
                    <a:moveTo>
                      <a:pt x="186" y="210"/>
                    </a:moveTo>
                    <a:lnTo>
                      <a:pt x="178" y="0"/>
                    </a:lnTo>
                    <a:lnTo>
                      <a:pt x="175" y="21"/>
                    </a:lnTo>
                    <a:lnTo>
                      <a:pt x="167" y="67"/>
                    </a:lnTo>
                    <a:lnTo>
                      <a:pt x="155" y="118"/>
                    </a:lnTo>
                    <a:lnTo>
                      <a:pt x="143" y="151"/>
                    </a:lnTo>
                    <a:lnTo>
                      <a:pt x="132" y="161"/>
                    </a:lnTo>
                    <a:lnTo>
                      <a:pt x="113" y="167"/>
                    </a:lnTo>
                    <a:lnTo>
                      <a:pt x="90" y="174"/>
                    </a:lnTo>
                    <a:lnTo>
                      <a:pt x="66" y="180"/>
                    </a:lnTo>
                    <a:lnTo>
                      <a:pt x="43" y="183"/>
                    </a:lnTo>
                    <a:lnTo>
                      <a:pt x="22" y="186"/>
                    </a:lnTo>
                    <a:lnTo>
                      <a:pt x="6" y="189"/>
                    </a:lnTo>
                    <a:lnTo>
                      <a:pt x="0" y="191"/>
                    </a:lnTo>
                    <a:lnTo>
                      <a:pt x="186" y="210"/>
                    </a:lnTo>
                    <a:close/>
                  </a:path>
                </a:pathLst>
              </a:custGeom>
              <a:solidFill>
                <a:srgbClr val="D6DBF2"/>
              </a:solidFill>
              <a:ln w="9525">
                <a:noFill/>
                <a:round/>
                <a:headEnd/>
                <a:tailEnd/>
              </a:ln>
            </p:spPr>
            <p:txBody>
              <a:bodyPr/>
              <a:lstStyle/>
              <a:p>
                <a:endParaRPr lang="en-US" sz="1725"/>
              </a:p>
            </p:txBody>
          </p:sp>
          <p:sp>
            <p:nvSpPr>
              <p:cNvPr id="5561" name="Freeform 869"/>
              <p:cNvSpPr>
                <a:spLocks/>
              </p:cNvSpPr>
              <p:nvPr/>
            </p:nvSpPr>
            <p:spPr bwMode="auto">
              <a:xfrm>
                <a:off x="3197" y="1447"/>
                <a:ext cx="213" cy="463"/>
              </a:xfrm>
              <a:custGeom>
                <a:avLst/>
                <a:gdLst>
                  <a:gd name="T0" fmla="*/ 195 w 130"/>
                  <a:gd name="T1" fmla="*/ 0 h 283"/>
                  <a:gd name="T2" fmla="*/ 213 w 130"/>
                  <a:gd name="T3" fmla="*/ 296 h 283"/>
                  <a:gd name="T4" fmla="*/ 0 w 130"/>
                  <a:gd name="T5" fmla="*/ 463 h 283"/>
                  <a:gd name="T6" fmla="*/ 8 w 130"/>
                  <a:gd name="T7" fmla="*/ 455 h 283"/>
                  <a:gd name="T8" fmla="*/ 23 w 130"/>
                  <a:gd name="T9" fmla="*/ 434 h 283"/>
                  <a:gd name="T10" fmla="*/ 49 w 130"/>
                  <a:gd name="T11" fmla="*/ 406 h 283"/>
                  <a:gd name="T12" fmla="*/ 79 w 130"/>
                  <a:gd name="T13" fmla="*/ 368 h 283"/>
                  <a:gd name="T14" fmla="*/ 107 w 130"/>
                  <a:gd name="T15" fmla="*/ 330 h 283"/>
                  <a:gd name="T16" fmla="*/ 133 w 130"/>
                  <a:gd name="T17" fmla="*/ 293 h 283"/>
                  <a:gd name="T18" fmla="*/ 154 w 130"/>
                  <a:gd name="T19" fmla="*/ 260 h 283"/>
                  <a:gd name="T20" fmla="*/ 164 w 130"/>
                  <a:gd name="T21" fmla="*/ 234 h 283"/>
                  <a:gd name="T22" fmla="*/ 175 w 130"/>
                  <a:gd name="T23" fmla="*/ 172 h 283"/>
                  <a:gd name="T24" fmla="*/ 185 w 130"/>
                  <a:gd name="T25" fmla="*/ 88 h 283"/>
                  <a:gd name="T26" fmla="*/ 193 w 130"/>
                  <a:gd name="T27" fmla="*/ 20 h 283"/>
                  <a:gd name="T28" fmla="*/ 195 w 130"/>
                  <a:gd name="T29" fmla="*/ 0 h 2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0"/>
                  <a:gd name="T46" fmla="*/ 0 h 283"/>
                  <a:gd name="T47" fmla="*/ 130 w 130"/>
                  <a:gd name="T48" fmla="*/ 283 h 2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0" h="283">
                    <a:moveTo>
                      <a:pt x="119" y="0"/>
                    </a:moveTo>
                    <a:lnTo>
                      <a:pt x="130" y="181"/>
                    </a:lnTo>
                    <a:lnTo>
                      <a:pt x="0" y="283"/>
                    </a:lnTo>
                    <a:lnTo>
                      <a:pt x="5" y="278"/>
                    </a:lnTo>
                    <a:lnTo>
                      <a:pt x="14" y="265"/>
                    </a:lnTo>
                    <a:lnTo>
                      <a:pt x="30" y="248"/>
                    </a:lnTo>
                    <a:lnTo>
                      <a:pt x="48" y="225"/>
                    </a:lnTo>
                    <a:lnTo>
                      <a:pt x="65" y="202"/>
                    </a:lnTo>
                    <a:lnTo>
                      <a:pt x="81" y="179"/>
                    </a:lnTo>
                    <a:lnTo>
                      <a:pt x="94" y="159"/>
                    </a:lnTo>
                    <a:lnTo>
                      <a:pt x="100" y="143"/>
                    </a:lnTo>
                    <a:lnTo>
                      <a:pt x="107" y="105"/>
                    </a:lnTo>
                    <a:lnTo>
                      <a:pt x="113" y="54"/>
                    </a:lnTo>
                    <a:lnTo>
                      <a:pt x="118" y="12"/>
                    </a:lnTo>
                    <a:lnTo>
                      <a:pt x="119" y="0"/>
                    </a:lnTo>
                    <a:close/>
                  </a:path>
                </a:pathLst>
              </a:custGeom>
              <a:solidFill>
                <a:srgbClr val="F2C1A5"/>
              </a:solidFill>
              <a:ln w="9525">
                <a:noFill/>
                <a:round/>
                <a:headEnd/>
                <a:tailEnd/>
              </a:ln>
            </p:spPr>
            <p:txBody>
              <a:bodyPr/>
              <a:lstStyle/>
              <a:p>
                <a:endParaRPr lang="en-US" sz="1725"/>
              </a:p>
            </p:txBody>
          </p:sp>
          <p:sp>
            <p:nvSpPr>
              <p:cNvPr id="5562" name="Freeform 870"/>
              <p:cNvSpPr>
                <a:spLocks/>
              </p:cNvSpPr>
              <p:nvPr/>
            </p:nvSpPr>
            <p:spPr bwMode="auto">
              <a:xfrm>
                <a:off x="2687" y="2525"/>
                <a:ext cx="312" cy="42"/>
              </a:xfrm>
              <a:custGeom>
                <a:avLst/>
                <a:gdLst>
                  <a:gd name="T0" fmla="*/ 312 w 191"/>
                  <a:gd name="T1" fmla="*/ 23 h 26"/>
                  <a:gd name="T2" fmla="*/ 312 w 191"/>
                  <a:gd name="T3" fmla="*/ 36 h 26"/>
                  <a:gd name="T4" fmla="*/ 216 w 191"/>
                  <a:gd name="T5" fmla="*/ 31 h 26"/>
                  <a:gd name="T6" fmla="*/ 206 w 191"/>
                  <a:gd name="T7" fmla="*/ 34 h 26"/>
                  <a:gd name="T8" fmla="*/ 191 w 191"/>
                  <a:gd name="T9" fmla="*/ 39 h 26"/>
                  <a:gd name="T10" fmla="*/ 172 w 191"/>
                  <a:gd name="T11" fmla="*/ 42 h 26"/>
                  <a:gd name="T12" fmla="*/ 154 w 191"/>
                  <a:gd name="T13" fmla="*/ 42 h 26"/>
                  <a:gd name="T14" fmla="*/ 134 w 191"/>
                  <a:gd name="T15" fmla="*/ 39 h 26"/>
                  <a:gd name="T16" fmla="*/ 114 w 191"/>
                  <a:gd name="T17" fmla="*/ 34 h 26"/>
                  <a:gd name="T18" fmla="*/ 100 w 191"/>
                  <a:gd name="T19" fmla="*/ 31 h 26"/>
                  <a:gd name="T20" fmla="*/ 90 w 191"/>
                  <a:gd name="T21" fmla="*/ 26 h 26"/>
                  <a:gd name="T22" fmla="*/ 0 w 191"/>
                  <a:gd name="T23" fmla="*/ 18 h 26"/>
                  <a:gd name="T24" fmla="*/ 0 w 191"/>
                  <a:gd name="T25" fmla="*/ 3 h 26"/>
                  <a:gd name="T26" fmla="*/ 91 w 191"/>
                  <a:gd name="T27" fmla="*/ 8 h 26"/>
                  <a:gd name="T28" fmla="*/ 101 w 191"/>
                  <a:gd name="T29" fmla="*/ 5 h 26"/>
                  <a:gd name="T30" fmla="*/ 114 w 191"/>
                  <a:gd name="T31" fmla="*/ 0 h 26"/>
                  <a:gd name="T32" fmla="*/ 131 w 191"/>
                  <a:gd name="T33" fmla="*/ 0 h 26"/>
                  <a:gd name="T34" fmla="*/ 149 w 191"/>
                  <a:gd name="T35" fmla="*/ 0 h 26"/>
                  <a:gd name="T36" fmla="*/ 172 w 191"/>
                  <a:gd name="T37" fmla="*/ 3 h 26"/>
                  <a:gd name="T38" fmla="*/ 196 w 191"/>
                  <a:gd name="T39" fmla="*/ 5 h 26"/>
                  <a:gd name="T40" fmla="*/ 211 w 191"/>
                  <a:gd name="T41" fmla="*/ 13 h 26"/>
                  <a:gd name="T42" fmla="*/ 222 w 191"/>
                  <a:gd name="T43" fmla="*/ 18 h 26"/>
                  <a:gd name="T44" fmla="*/ 312 w 191"/>
                  <a:gd name="T45" fmla="*/ 23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1"/>
                  <a:gd name="T70" fmla="*/ 0 h 26"/>
                  <a:gd name="T71" fmla="*/ 191 w 191"/>
                  <a:gd name="T72" fmla="*/ 26 h 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1" h="26">
                    <a:moveTo>
                      <a:pt x="191" y="14"/>
                    </a:moveTo>
                    <a:lnTo>
                      <a:pt x="191" y="22"/>
                    </a:lnTo>
                    <a:lnTo>
                      <a:pt x="132" y="19"/>
                    </a:lnTo>
                    <a:lnTo>
                      <a:pt x="126" y="21"/>
                    </a:lnTo>
                    <a:lnTo>
                      <a:pt x="117" y="24"/>
                    </a:lnTo>
                    <a:lnTo>
                      <a:pt x="105" y="26"/>
                    </a:lnTo>
                    <a:lnTo>
                      <a:pt x="94" y="26"/>
                    </a:lnTo>
                    <a:lnTo>
                      <a:pt x="82" y="24"/>
                    </a:lnTo>
                    <a:lnTo>
                      <a:pt x="70" y="21"/>
                    </a:lnTo>
                    <a:lnTo>
                      <a:pt x="61" y="19"/>
                    </a:lnTo>
                    <a:lnTo>
                      <a:pt x="55" y="16"/>
                    </a:lnTo>
                    <a:lnTo>
                      <a:pt x="0" y="11"/>
                    </a:lnTo>
                    <a:lnTo>
                      <a:pt x="0" y="2"/>
                    </a:lnTo>
                    <a:lnTo>
                      <a:pt x="56" y="5"/>
                    </a:lnTo>
                    <a:lnTo>
                      <a:pt x="62" y="3"/>
                    </a:lnTo>
                    <a:lnTo>
                      <a:pt x="70" y="0"/>
                    </a:lnTo>
                    <a:lnTo>
                      <a:pt x="80" y="0"/>
                    </a:lnTo>
                    <a:lnTo>
                      <a:pt x="91" y="0"/>
                    </a:lnTo>
                    <a:lnTo>
                      <a:pt x="105" y="2"/>
                    </a:lnTo>
                    <a:lnTo>
                      <a:pt x="120" y="3"/>
                    </a:lnTo>
                    <a:lnTo>
                      <a:pt x="129" y="8"/>
                    </a:lnTo>
                    <a:lnTo>
                      <a:pt x="136" y="11"/>
                    </a:lnTo>
                    <a:lnTo>
                      <a:pt x="191" y="14"/>
                    </a:lnTo>
                    <a:close/>
                  </a:path>
                </a:pathLst>
              </a:custGeom>
              <a:solidFill>
                <a:srgbClr val="B76860"/>
              </a:solidFill>
              <a:ln w="9525">
                <a:noFill/>
                <a:round/>
                <a:headEnd/>
                <a:tailEnd/>
              </a:ln>
            </p:spPr>
            <p:txBody>
              <a:bodyPr/>
              <a:lstStyle/>
              <a:p>
                <a:endParaRPr lang="en-US" sz="1725"/>
              </a:p>
            </p:txBody>
          </p:sp>
          <p:sp>
            <p:nvSpPr>
              <p:cNvPr id="5563" name="Freeform 871"/>
              <p:cNvSpPr>
                <a:spLocks/>
              </p:cNvSpPr>
              <p:nvPr/>
            </p:nvSpPr>
            <p:spPr bwMode="auto">
              <a:xfrm>
                <a:off x="1958" y="2123"/>
                <a:ext cx="306" cy="204"/>
              </a:xfrm>
              <a:custGeom>
                <a:avLst/>
                <a:gdLst>
                  <a:gd name="T0" fmla="*/ 83 w 187"/>
                  <a:gd name="T1" fmla="*/ 0 h 125"/>
                  <a:gd name="T2" fmla="*/ 0 w 187"/>
                  <a:gd name="T3" fmla="*/ 184 h 125"/>
                  <a:gd name="T4" fmla="*/ 306 w 187"/>
                  <a:gd name="T5" fmla="*/ 204 h 125"/>
                  <a:gd name="T6" fmla="*/ 299 w 187"/>
                  <a:gd name="T7" fmla="*/ 202 h 125"/>
                  <a:gd name="T8" fmla="*/ 280 w 187"/>
                  <a:gd name="T9" fmla="*/ 197 h 125"/>
                  <a:gd name="T10" fmla="*/ 255 w 187"/>
                  <a:gd name="T11" fmla="*/ 186 h 125"/>
                  <a:gd name="T12" fmla="*/ 221 w 187"/>
                  <a:gd name="T13" fmla="*/ 176 h 125"/>
                  <a:gd name="T14" fmla="*/ 187 w 187"/>
                  <a:gd name="T15" fmla="*/ 160 h 125"/>
                  <a:gd name="T16" fmla="*/ 154 w 187"/>
                  <a:gd name="T17" fmla="*/ 142 h 125"/>
                  <a:gd name="T18" fmla="*/ 128 w 187"/>
                  <a:gd name="T19" fmla="*/ 124 h 125"/>
                  <a:gd name="T20" fmla="*/ 106 w 187"/>
                  <a:gd name="T21" fmla="*/ 103 h 125"/>
                  <a:gd name="T22" fmla="*/ 93 w 187"/>
                  <a:gd name="T23" fmla="*/ 70 h 125"/>
                  <a:gd name="T24" fmla="*/ 85 w 187"/>
                  <a:gd name="T25" fmla="*/ 36 h 125"/>
                  <a:gd name="T26" fmla="*/ 83 w 187"/>
                  <a:gd name="T27" fmla="*/ 10 h 125"/>
                  <a:gd name="T28" fmla="*/ 83 w 187"/>
                  <a:gd name="T29" fmla="*/ 0 h 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7"/>
                  <a:gd name="T46" fmla="*/ 0 h 125"/>
                  <a:gd name="T47" fmla="*/ 187 w 187"/>
                  <a:gd name="T48" fmla="*/ 125 h 1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7" h="125">
                    <a:moveTo>
                      <a:pt x="51" y="0"/>
                    </a:moveTo>
                    <a:lnTo>
                      <a:pt x="0" y="113"/>
                    </a:lnTo>
                    <a:lnTo>
                      <a:pt x="187" y="125"/>
                    </a:lnTo>
                    <a:lnTo>
                      <a:pt x="183" y="124"/>
                    </a:lnTo>
                    <a:lnTo>
                      <a:pt x="171" y="121"/>
                    </a:lnTo>
                    <a:lnTo>
                      <a:pt x="156" y="114"/>
                    </a:lnTo>
                    <a:lnTo>
                      <a:pt x="135" y="108"/>
                    </a:lnTo>
                    <a:lnTo>
                      <a:pt x="114" y="98"/>
                    </a:lnTo>
                    <a:lnTo>
                      <a:pt x="94" y="87"/>
                    </a:lnTo>
                    <a:lnTo>
                      <a:pt x="78" y="76"/>
                    </a:lnTo>
                    <a:lnTo>
                      <a:pt x="65" y="63"/>
                    </a:lnTo>
                    <a:lnTo>
                      <a:pt x="57" y="43"/>
                    </a:lnTo>
                    <a:lnTo>
                      <a:pt x="52" y="22"/>
                    </a:lnTo>
                    <a:lnTo>
                      <a:pt x="51" y="6"/>
                    </a:lnTo>
                    <a:lnTo>
                      <a:pt x="51" y="0"/>
                    </a:lnTo>
                    <a:close/>
                  </a:path>
                </a:pathLst>
              </a:custGeom>
              <a:solidFill>
                <a:srgbClr val="E2A58E"/>
              </a:solidFill>
              <a:ln w="9525">
                <a:noFill/>
                <a:round/>
                <a:headEnd/>
                <a:tailEnd/>
              </a:ln>
            </p:spPr>
            <p:txBody>
              <a:bodyPr/>
              <a:lstStyle/>
              <a:p>
                <a:endParaRPr lang="en-US" sz="1725"/>
              </a:p>
            </p:txBody>
          </p:sp>
          <p:sp>
            <p:nvSpPr>
              <p:cNvPr id="5564" name="Freeform 872"/>
              <p:cNvSpPr>
                <a:spLocks/>
              </p:cNvSpPr>
              <p:nvPr/>
            </p:nvSpPr>
            <p:spPr bwMode="auto">
              <a:xfrm>
                <a:off x="3034" y="1132"/>
                <a:ext cx="331" cy="157"/>
              </a:xfrm>
              <a:custGeom>
                <a:avLst/>
                <a:gdLst>
                  <a:gd name="T0" fmla="*/ 0 w 203"/>
                  <a:gd name="T1" fmla="*/ 0 h 96"/>
                  <a:gd name="T2" fmla="*/ 331 w 203"/>
                  <a:gd name="T3" fmla="*/ 65 h 96"/>
                  <a:gd name="T4" fmla="*/ 217 w 203"/>
                  <a:gd name="T5" fmla="*/ 157 h 96"/>
                  <a:gd name="T6" fmla="*/ 0 w 203"/>
                  <a:gd name="T7" fmla="*/ 0 h 96"/>
                  <a:gd name="T8" fmla="*/ 0 60000 65536"/>
                  <a:gd name="T9" fmla="*/ 0 60000 65536"/>
                  <a:gd name="T10" fmla="*/ 0 60000 65536"/>
                  <a:gd name="T11" fmla="*/ 0 60000 65536"/>
                  <a:gd name="T12" fmla="*/ 0 w 203"/>
                  <a:gd name="T13" fmla="*/ 0 h 96"/>
                  <a:gd name="T14" fmla="*/ 203 w 203"/>
                  <a:gd name="T15" fmla="*/ 96 h 96"/>
                </a:gdLst>
                <a:ahLst/>
                <a:cxnLst>
                  <a:cxn ang="T8">
                    <a:pos x="T0" y="T1"/>
                  </a:cxn>
                  <a:cxn ang="T9">
                    <a:pos x="T2" y="T3"/>
                  </a:cxn>
                  <a:cxn ang="T10">
                    <a:pos x="T4" y="T5"/>
                  </a:cxn>
                  <a:cxn ang="T11">
                    <a:pos x="T6" y="T7"/>
                  </a:cxn>
                </a:cxnLst>
                <a:rect l="T12" t="T13" r="T14" b="T15"/>
                <a:pathLst>
                  <a:path w="203" h="96">
                    <a:moveTo>
                      <a:pt x="0" y="0"/>
                    </a:moveTo>
                    <a:lnTo>
                      <a:pt x="203" y="40"/>
                    </a:lnTo>
                    <a:lnTo>
                      <a:pt x="133" y="96"/>
                    </a:lnTo>
                    <a:lnTo>
                      <a:pt x="0" y="0"/>
                    </a:lnTo>
                    <a:close/>
                  </a:path>
                </a:pathLst>
              </a:custGeom>
              <a:solidFill>
                <a:srgbClr val="FFD6C1"/>
              </a:solidFill>
              <a:ln w="9525">
                <a:noFill/>
                <a:round/>
                <a:headEnd/>
                <a:tailEnd/>
              </a:ln>
            </p:spPr>
            <p:txBody>
              <a:bodyPr/>
              <a:lstStyle/>
              <a:p>
                <a:endParaRPr lang="en-US" sz="1725"/>
              </a:p>
            </p:txBody>
          </p:sp>
          <p:sp>
            <p:nvSpPr>
              <p:cNvPr id="5565" name="Freeform 873"/>
              <p:cNvSpPr>
                <a:spLocks/>
              </p:cNvSpPr>
              <p:nvPr/>
            </p:nvSpPr>
            <p:spPr bwMode="auto">
              <a:xfrm>
                <a:off x="3272" y="2093"/>
                <a:ext cx="138" cy="481"/>
              </a:xfrm>
              <a:custGeom>
                <a:avLst/>
                <a:gdLst>
                  <a:gd name="T0" fmla="*/ 138 w 84"/>
                  <a:gd name="T1" fmla="*/ 0 h 294"/>
                  <a:gd name="T2" fmla="*/ 0 w 84"/>
                  <a:gd name="T3" fmla="*/ 481 h 294"/>
                  <a:gd name="T4" fmla="*/ 138 w 84"/>
                  <a:gd name="T5" fmla="*/ 180 h 294"/>
                  <a:gd name="T6" fmla="*/ 138 w 84"/>
                  <a:gd name="T7" fmla="*/ 0 h 294"/>
                  <a:gd name="T8" fmla="*/ 0 60000 65536"/>
                  <a:gd name="T9" fmla="*/ 0 60000 65536"/>
                  <a:gd name="T10" fmla="*/ 0 60000 65536"/>
                  <a:gd name="T11" fmla="*/ 0 60000 65536"/>
                  <a:gd name="T12" fmla="*/ 0 w 84"/>
                  <a:gd name="T13" fmla="*/ 0 h 294"/>
                  <a:gd name="T14" fmla="*/ 84 w 84"/>
                  <a:gd name="T15" fmla="*/ 294 h 294"/>
                </a:gdLst>
                <a:ahLst/>
                <a:cxnLst>
                  <a:cxn ang="T8">
                    <a:pos x="T0" y="T1"/>
                  </a:cxn>
                  <a:cxn ang="T9">
                    <a:pos x="T2" y="T3"/>
                  </a:cxn>
                  <a:cxn ang="T10">
                    <a:pos x="T4" y="T5"/>
                  </a:cxn>
                  <a:cxn ang="T11">
                    <a:pos x="T6" y="T7"/>
                  </a:cxn>
                </a:cxnLst>
                <a:rect l="T12" t="T13" r="T14" b="T15"/>
                <a:pathLst>
                  <a:path w="84" h="294">
                    <a:moveTo>
                      <a:pt x="84" y="0"/>
                    </a:moveTo>
                    <a:lnTo>
                      <a:pt x="0" y="294"/>
                    </a:lnTo>
                    <a:lnTo>
                      <a:pt x="84" y="110"/>
                    </a:lnTo>
                    <a:lnTo>
                      <a:pt x="84" y="0"/>
                    </a:lnTo>
                    <a:close/>
                  </a:path>
                </a:pathLst>
              </a:custGeom>
              <a:solidFill>
                <a:srgbClr val="F2C1A5"/>
              </a:solidFill>
              <a:ln w="9525">
                <a:noFill/>
                <a:round/>
                <a:headEnd/>
                <a:tailEnd/>
              </a:ln>
            </p:spPr>
            <p:txBody>
              <a:bodyPr/>
              <a:lstStyle/>
              <a:p>
                <a:endParaRPr lang="en-US" sz="1725"/>
              </a:p>
            </p:txBody>
          </p:sp>
          <p:sp>
            <p:nvSpPr>
              <p:cNvPr id="5566" name="Freeform 874"/>
              <p:cNvSpPr>
                <a:spLocks/>
              </p:cNvSpPr>
              <p:nvPr/>
            </p:nvSpPr>
            <p:spPr bwMode="auto">
              <a:xfrm>
                <a:off x="3289" y="2365"/>
                <a:ext cx="160" cy="591"/>
              </a:xfrm>
              <a:custGeom>
                <a:avLst/>
                <a:gdLst>
                  <a:gd name="T0" fmla="*/ 160 w 98"/>
                  <a:gd name="T1" fmla="*/ 0 h 362"/>
                  <a:gd name="T2" fmla="*/ 158 w 98"/>
                  <a:gd name="T3" fmla="*/ 24 h 362"/>
                  <a:gd name="T4" fmla="*/ 152 w 98"/>
                  <a:gd name="T5" fmla="*/ 54 h 362"/>
                  <a:gd name="T6" fmla="*/ 147 w 98"/>
                  <a:gd name="T7" fmla="*/ 85 h 362"/>
                  <a:gd name="T8" fmla="*/ 139 w 98"/>
                  <a:gd name="T9" fmla="*/ 116 h 362"/>
                  <a:gd name="T10" fmla="*/ 127 w 98"/>
                  <a:gd name="T11" fmla="*/ 150 h 362"/>
                  <a:gd name="T12" fmla="*/ 111 w 98"/>
                  <a:gd name="T13" fmla="*/ 186 h 362"/>
                  <a:gd name="T14" fmla="*/ 93 w 98"/>
                  <a:gd name="T15" fmla="*/ 225 h 362"/>
                  <a:gd name="T16" fmla="*/ 72 w 98"/>
                  <a:gd name="T17" fmla="*/ 258 h 362"/>
                  <a:gd name="T18" fmla="*/ 62 w 98"/>
                  <a:gd name="T19" fmla="*/ 269 h 362"/>
                  <a:gd name="T20" fmla="*/ 51 w 98"/>
                  <a:gd name="T21" fmla="*/ 282 h 362"/>
                  <a:gd name="T22" fmla="*/ 44 w 98"/>
                  <a:gd name="T23" fmla="*/ 297 h 362"/>
                  <a:gd name="T24" fmla="*/ 39 w 98"/>
                  <a:gd name="T25" fmla="*/ 310 h 362"/>
                  <a:gd name="T26" fmla="*/ 31 w 98"/>
                  <a:gd name="T27" fmla="*/ 327 h 362"/>
                  <a:gd name="T28" fmla="*/ 26 w 98"/>
                  <a:gd name="T29" fmla="*/ 344 h 362"/>
                  <a:gd name="T30" fmla="*/ 18 w 98"/>
                  <a:gd name="T31" fmla="*/ 362 h 362"/>
                  <a:gd name="T32" fmla="*/ 15 w 98"/>
                  <a:gd name="T33" fmla="*/ 380 h 362"/>
                  <a:gd name="T34" fmla="*/ 13 w 98"/>
                  <a:gd name="T35" fmla="*/ 402 h 362"/>
                  <a:gd name="T36" fmla="*/ 13 w 98"/>
                  <a:gd name="T37" fmla="*/ 424 h 362"/>
                  <a:gd name="T38" fmla="*/ 15 w 98"/>
                  <a:gd name="T39" fmla="*/ 451 h 362"/>
                  <a:gd name="T40" fmla="*/ 18 w 98"/>
                  <a:gd name="T41" fmla="*/ 472 h 362"/>
                  <a:gd name="T42" fmla="*/ 20 w 98"/>
                  <a:gd name="T43" fmla="*/ 487 h 362"/>
                  <a:gd name="T44" fmla="*/ 23 w 98"/>
                  <a:gd name="T45" fmla="*/ 504 h 362"/>
                  <a:gd name="T46" fmla="*/ 28 w 98"/>
                  <a:gd name="T47" fmla="*/ 526 h 362"/>
                  <a:gd name="T48" fmla="*/ 36 w 98"/>
                  <a:gd name="T49" fmla="*/ 544 h 362"/>
                  <a:gd name="T50" fmla="*/ 41 w 98"/>
                  <a:gd name="T51" fmla="*/ 557 h 362"/>
                  <a:gd name="T52" fmla="*/ 46 w 98"/>
                  <a:gd name="T53" fmla="*/ 568 h 362"/>
                  <a:gd name="T54" fmla="*/ 54 w 98"/>
                  <a:gd name="T55" fmla="*/ 581 h 362"/>
                  <a:gd name="T56" fmla="*/ 59 w 98"/>
                  <a:gd name="T57" fmla="*/ 591 h 362"/>
                  <a:gd name="T58" fmla="*/ 46 w 98"/>
                  <a:gd name="T59" fmla="*/ 575 h 362"/>
                  <a:gd name="T60" fmla="*/ 33 w 98"/>
                  <a:gd name="T61" fmla="*/ 557 h 362"/>
                  <a:gd name="T62" fmla="*/ 23 w 98"/>
                  <a:gd name="T63" fmla="*/ 537 h 362"/>
                  <a:gd name="T64" fmla="*/ 15 w 98"/>
                  <a:gd name="T65" fmla="*/ 516 h 362"/>
                  <a:gd name="T66" fmla="*/ 10 w 98"/>
                  <a:gd name="T67" fmla="*/ 498 h 362"/>
                  <a:gd name="T68" fmla="*/ 5 w 98"/>
                  <a:gd name="T69" fmla="*/ 477 h 362"/>
                  <a:gd name="T70" fmla="*/ 2 w 98"/>
                  <a:gd name="T71" fmla="*/ 459 h 362"/>
                  <a:gd name="T72" fmla="*/ 0 w 98"/>
                  <a:gd name="T73" fmla="*/ 438 h 362"/>
                  <a:gd name="T74" fmla="*/ 0 w 98"/>
                  <a:gd name="T75" fmla="*/ 415 h 362"/>
                  <a:gd name="T76" fmla="*/ 0 w 98"/>
                  <a:gd name="T77" fmla="*/ 393 h 362"/>
                  <a:gd name="T78" fmla="*/ 5 w 98"/>
                  <a:gd name="T79" fmla="*/ 371 h 362"/>
                  <a:gd name="T80" fmla="*/ 7 w 98"/>
                  <a:gd name="T81" fmla="*/ 349 h 362"/>
                  <a:gd name="T82" fmla="*/ 15 w 98"/>
                  <a:gd name="T83" fmla="*/ 327 h 362"/>
                  <a:gd name="T84" fmla="*/ 26 w 98"/>
                  <a:gd name="T85" fmla="*/ 296 h 362"/>
                  <a:gd name="T86" fmla="*/ 41 w 98"/>
                  <a:gd name="T87" fmla="*/ 264 h 362"/>
                  <a:gd name="T88" fmla="*/ 59 w 98"/>
                  <a:gd name="T89" fmla="*/ 235 h 362"/>
                  <a:gd name="T90" fmla="*/ 72 w 98"/>
                  <a:gd name="T91" fmla="*/ 220 h 362"/>
                  <a:gd name="T92" fmla="*/ 83 w 98"/>
                  <a:gd name="T93" fmla="*/ 204 h 362"/>
                  <a:gd name="T94" fmla="*/ 95 w 98"/>
                  <a:gd name="T95" fmla="*/ 186 h 362"/>
                  <a:gd name="T96" fmla="*/ 103 w 98"/>
                  <a:gd name="T97" fmla="*/ 165 h 362"/>
                  <a:gd name="T98" fmla="*/ 114 w 98"/>
                  <a:gd name="T99" fmla="*/ 145 h 362"/>
                  <a:gd name="T100" fmla="*/ 124 w 98"/>
                  <a:gd name="T101" fmla="*/ 121 h 362"/>
                  <a:gd name="T102" fmla="*/ 134 w 98"/>
                  <a:gd name="T103" fmla="*/ 98 h 362"/>
                  <a:gd name="T104" fmla="*/ 145 w 98"/>
                  <a:gd name="T105" fmla="*/ 72 h 362"/>
                  <a:gd name="T106" fmla="*/ 150 w 98"/>
                  <a:gd name="T107" fmla="*/ 54 h 362"/>
                  <a:gd name="T108" fmla="*/ 152 w 98"/>
                  <a:gd name="T109" fmla="*/ 36 h 362"/>
                  <a:gd name="T110" fmla="*/ 158 w 98"/>
                  <a:gd name="T111" fmla="*/ 18 h 362"/>
                  <a:gd name="T112" fmla="*/ 160 w 98"/>
                  <a:gd name="T113" fmla="*/ 0 h 3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
                  <a:gd name="T172" fmla="*/ 0 h 362"/>
                  <a:gd name="T173" fmla="*/ 98 w 98"/>
                  <a:gd name="T174" fmla="*/ 362 h 3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 h="362">
                    <a:moveTo>
                      <a:pt x="98" y="0"/>
                    </a:moveTo>
                    <a:lnTo>
                      <a:pt x="97" y="15"/>
                    </a:lnTo>
                    <a:lnTo>
                      <a:pt x="93" y="33"/>
                    </a:lnTo>
                    <a:lnTo>
                      <a:pt x="90" y="52"/>
                    </a:lnTo>
                    <a:lnTo>
                      <a:pt x="85" y="71"/>
                    </a:lnTo>
                    <a:lnTo>
                      <a:pt x="78" y="92"/>
                    </a:lnTo>
                    <a:lnTo>
                      <a:pt x="68" y="114"/>
                    </a:lnTo>
                    <a:lnTo>
                      <a:pt x="57" y="138"/>
                    </a:lnTo>
                    <a:lnTo>
                      <a:pt x="44" y="158"/>
                    </a:lnTo>
                    <a:lnTo>
                      <a:pt x="38" y="165"/>
                    </a:lnTo>
                    <a:lnTo>
                      <a:pt x="31" y="173"/>
                    </a:lnTo>
                    <a:lnTo>
                      <a:pt x="27" y="182"/>
                    </a:lnTo>
                    <a:lnTo>
                      <a:pt x="24" y="190"/>
                    </a:lnTo>
                    <a:lnTo>
                      <a:pt x="19" y="200"/>
                    </a:lnTo>
                    <a:lnTo>
                      <a:pt x="16" y="211"/>
                    </a:lnTo>
                    <a:lnTo>
                      <a:pt x="11" y="222"/>
                    </a:lnTo>
                    <a:lnTo>
                      <a:pt x="9" y="233"/>
                    </a:lnTo>
                    <a:lnTo>
                      <a:pt x="8" y="246"/>
                    </a:lnTo>
                    <a:lnTo>
                      <a:pt x="8" y="260"/>
                    </a:lnTo>
                    <a:lnTo>
                      <a:pt x="9" y="276"/>
                    </a:lnTo>
                    <a:lnTo>
                      <a:pt x="11" y="289"/>
                    </a:lnTo>
                    <a:lnTo>
                      <a:pt x="12" y="298"/>
                    </a:lnTo>
                    <a:lnTo>
                      <a:pt x="14" y="309"/>
                    </a:lnTo>
                    <a:lnTo>
                      <a:pt x="17" y="322"/>
                    </a:lnTo>
                    <a:lnTo>
                      <a:pt x="22" y="333"/>
                    </a:lnTo>
                    <a:lnTo>
                      <a:pt x="25" y="341"/>
                    </a:lnTo>
                    <a:lnTo>
                      <a:pt x="28" y="348"/>
                    </a:lnTo>
                    <a:lnTo>
                      <a:pt x="33" y="356"/>
                    </a:lnTo>
                    <a:lnTo>
                      <a:pt x="36" y="362"/>
                    </a:lnTo>
                    <a:lnTo>
                      <a:pt x="28" y="352"/>
                    </a:lnTo>
                    <a:lnTo>
                      <a:pt x="20" y="341"/>
                    </a:lnTo>
                    <a:lnTo>
                      <a:pt x="14" y="329"/>
                    </a:lnTo>
                    <a:lnTo>
                      <a:pt x="9" y="316"/>
                    </a:lnTo>
                    <a:lnTo>
                      <a:pt x="6" y="305"/>
                    </a:lnTo>
                    <a:lnTo>
                      <a:pt x="3" y="292"/>
                    </a:lnTo>
                    <a:lnTo>
                      <a:pt x="1" y="281"/>
                    </a:lnTo>
                    <a:lnTo>
                      <a:pt x="0" y="268"/>
                    </a:lnTo>
                    <a:lnTo>
                      <a:pt x="0" y="254"/>
                    </a:lnTo>
                    <a:lnTo>
                      <a:pt x="0" y="241"/>
                    </a:lnTo>
                    <a:lnTo>
                      <a:pt x="3" y="227"/>
                    </a:lnTo>
                    <a:lnTo>
                      <a:pt x="4" y="214"/>
                    </a:lnTo>
                    <a:lnTo>
                      <a:pt x="9" y="200"/>
                    </a:lnTo>
                    <a:lnTo>
                      <a:pt x="16" y="181"/>
                    </a:lnTo>
                    <a:lnTo>
                      <a:pt x="25" y="162"/>
                    </a:lnTo>
                    <a:lnTo>
                      <a:pt x="36" y="144"/>
                    </a:lnTo>
                    <a:lnTo>
                      <a:pt x="44" y="135"/>
                    </a:lnTo>
                    <a:lnTo>
                      <a:pt x="51" y="125"/>
                    </a:lnTo>
                    <a:lnTo>
                      <a:pt x="58" y="114"/>
                    </a:lnTo>
                    <a:lnTo>
                      <a:pt x="63" y="101"/>
                    </a:lnTo>
                    <a:lnTo>
                      <a:pt x="70" y="89"/>
                    </a:lnTo>
                    <a:lnTo>
                      <a:pt x="76" y="74"/>
                    </a:lnTo>
                    <a:lnTo>
                      <a:pt x="82" y="60"/>
                    </a:lnTo>
                    <a:lnTo>
                      <a:pt x="89" y="44"/>
                    </a:lnTo>
                    <a:lnTo>
                      <a:pt x="92" y="33"/>
                    </a:lnTo>
                    <a:lnTo>
                      <a:pt x="93" y="22"/>
                    </a:lnTo>
                    <a:lnTo>
                      <a:pt x="97" y="11"/>
                    </a:lnTo>
                    <a:lnTo>
                      <a:pt x="98" y="0"/>
                    </a:lnTo>
                    <a:close/>
                  </a:path>
                </a:pathLst>
              </a:custGeom>
              <a:solidFill>
                <a:srgbClr val="FFD116"/>
              </a:solidFill>
              <a:ln w="9525">
                <a:noFill/>
                <a:round/>
                <a:headEnd/>
                <a:tailEnd/>
              </a:ln>
            </p:spPr>
            <p:txBody>
              <a:bodyPr/>
              <a:lstStyle/>
              <a:p>
                <a:endParaRPr lang="en-US" sz="1725"/>
              </a:p>
            </p:txBody>
          </p:sp>
          <p:sp>
            <p:nvSpPr>
              <p:cNvPr id="5567" name="Freeform 875"/>
              <p:cNvSpPr>
                <a:spLocks/>
              </p:cNvSpPr>
              <p:nvPr/>
            </p:nvSpPr>
            <p:spPr bwMode="auto">
              <a:xfrm>
                <a:off x="2901" y="1330"/>
                <a:ext cx="231" cy="435"/>
              </a:xfrm>
              <a:custGeom>
                <a:avLst/>
                <a:gdLst>
                  <a:gd name="T0" fmla="*/ 0 w 141"/>
                  <a:gd name="T1" fmla="*/ 0 h 266"/>
                  <a:gd name="T2" fmla="*/ 13 w 141"/>
                  <a:gd name="T3" fmla="*/ 435 h 266"/>
                  <a:gd name="T4" fmla="*/ 15 w 141"/>
                  <a:gd name="T5" fmla="*/ 396 h 266"/>
                  <a:gd name="T6" fmla="*/ 26 w 141"/>
                  <a:gd name="T7" fmla="*/ 303 h 266"/>
                  <a:gd name="T8" fmla="*/ 41 w 141"/>
                  <a:gd name="T9" fmla="*/ 198 h 266"/>
                  <a:gd name="T10" fmla="*/ 67 w 141"/>
                  <a:gd name="T11" fmla="*/ 126 h 266"/>
                  <a:gd name="T12" fmla="*/ 85 w 141"/>
                  <a:gd name="T13" fmla="*/ 105 h 266"/>
                  <a:gd name="T14" fmla="*/ 110 w 141"/>
                  <a:gd name="T15" fmla="*/ 87 h 266"/>
                  <a:gd name="T16" fmla="*/ 138 w 141"/>
                  <a:gd name="T17" fmla="*/ 70 h 266"/>
                  <a:gd name="T18" fmla="*/ 164 w 141"/>
                  <a:gd name="T19" fmla="*/ 57 h 266"/>
                  <a:gd name="T20" fmla="*/ 190 w 141"/>
                  <a:gd name="T21" fmla="*/ 47 h 266"/>
                  <a:gd name="T22" fmla="*/ 211 w 141"/>
                  <a:gd name="T23" fmla="*/ 39 h 266"/>
                  <a:gd name="T24" fmla="*/ 226 w 141"/>
                  <a:gd name="T25" fmla="*/ 36 h 266"/>
                  <a:gd name="T26" fmla="*/ 231 w 141"/>
                  <a:gd name="T27" fmla="*/ 34 h 266"/>
                  <a:gd name="T28" fmla="*/ 0 w 141"/>
                  <a:gd name="T29" fmla="*/ 0 h 2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
                  <a:gd name="T46" fmla="*/ 0 h 266"/>
                  <a:gd name="T47" fmla="*/ 141 w 141"/>
                  <a:gd name="T48" fmla="*/ 266 h 2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 h="266">
                    <a:moveTo>
                      <a:pt x="0" y="0"/>
                    </a:moveTo>
                    <a:lnTo>
                      <a:pt x="8" y="266"/>
                    </a:lnTo>
                    <a:lnTo>
                      <a:pt x="9" y="242"/>
                    </a:lnTo>
                    <a:lnTo>
                      <a:pt x="16" y="185"/>
                    </a:lnTo>
                    <a:lnTo>
                      <a:pt x="25" y="121"/>
                    </a:lnTo>
                    <a:lnTo>
                      <a:pt x="41" y="77"/>
                    </a:lnTo>
                    <a:lnTo>
                      <a:pt x="52" y="64"/>
                    </a:lnTo>
                    <a:lnTo>
                      <a:pt x="67" y="53"/>
                    </a:lnTo>
                    <a:lnTo>
                      <a:pt x="84" y="43"/>
                    </a:lnTo>
                    <a:lnTo>
                      <a:pt x="100" y="35"/>
                    </a:lnTo>
                    <a:lnTo>
                      <a:pt x="116" y="29"/>
                    </a:lnTo>
                    <a:lnTo>
                      <a:pt x="129" y="24"/>
                    </a:lnTo>
                    <a:lnTo>
                      <a:pt x="138" y="22"/>
                    </a:lnTo>
                    <a:lnTo>
                      <a:pt x="141" y="21"/>
                    </a:lnTo>
                    <a:lnTo>
                      <a:pt x="0" y="0"/>
                    </a:lnTo>
                    <a:close/>
                  </a:path>
                </a:pathLst>
              </a:custGeom>
              <a:solidFill>
                <a:srgbClr val="F9C6B7"/>
              </a:solidFill>
              <a:ln w="9525">
                <a:noFill/>
                <a:round/>
                <a:headEnd/>
                <a:tailEnd/>
              </a:ln>
            </p:spPr>
            <p:txBody>
              <a:bodyPr/>
              <a:lstStyle/>
              <a:p>
                <a:endParaRPr lang="en-US" sz="1725"/>
              </a:p>
            </p:txBody>
          </p:sp>
        </p:grpSp>
        <p:cxnSp>
          <p:nvCxnSpPr>
            <p:cNvPr id="5150" name="AutoShape 876"/>
            <p:cNvCxnSpPr>
              <a:cxnSpLocks noChangeShapeType="1"/>
              <a:endCxn id="5563" idx="13"/>
            </p:cNvCxnSpPr>
            <p:nvPr/>
          </p:nvCxnSpPr>
          <p:spPr bwMode="auto">
            <a:xfrm flipV="1">
              <a:off x="5341938" y="4211638"/>
              <a:ext cx="915987" cy="601662"/>
            </a:xfrm>
            <a:prstGeom prst="straightConnector1">
              <a:avLst/>
            </a:prstGeom>
            <a:noFill/>
            <a:ln w="9525">
              <a:solidFill>
                <a:schemeClr val="tx1"/>
              </a:solidFill>
              <a:round/>
              <a:headEnd/>
              <a:tailEnd/>
            </a:ln>
          </p:spPr>
        </p:cxnSp>
        <p:pic>
          <p:nvPicPr>
            <p:cNvPr id="5151" name="Picture 878" descr="j0223530"/>
            <p:cNvPicPr>
              <a:picLocks noChangeAspect="1" noChangeArrowheads="1"/>
            </p:cNvPicPr>
            <p:nvPr/>
          </p:nvPicPr>
          <p:blipFill>
            <a:blip r:embed="rId4" cstate="print"/>
            <a:srcRect/>
            <a:stretch>
              <a:fillRect/>
            </a:stretch>
          </p:blipFill>
          <p:spPr bwMode="auto">
            <a:xfrm>
              <a:off x="1811338" y="4630738"/>
              <a:ext cx="479425" cy="214312"/>
            </a:xfrm>
            <a:prstGeom prst="rect">
              <a:avLst/>
            </a:prstGeom>
            <a:noFill/>
            <a:ln w="9525">
              <a:noFill/>
              <a:miter lim="800000"/>
              <a:headEnd/>
              <a:tailEnd/>
            </a:ln>
          </p:spPr>
        </p:pic>
        <p:sp>
          <p:nvSpPr>
            <p:cNvPr id="5152" name="Cloud"/>
            <p:cNvSpPr>
              <a:spLocks noEditPoints="1" noChangeArrowheads="1"/>
            </p:cNvSpPr>
            <p:nvPr/>
          </p:nvSpPr>
          <p:spPr bwMode="auto">
            <a:xfrm rot="19428392" flipH="1">
              <a:off x="204788" y="4202113"/>
              <a:ext cx="1811337" cy="1233487"/>
            </a:xfrm>
            <a:custGeom>
              <a:avLst/>
              <a:gdLst>
                <a:gd name="T0" fmla="*/ 471115 w 21600"/>
                <a:gd name="T1" fmla="*/ 35219710 h 21600"/>
                <a:gd name="T2" fmla="*/ 75947761 w 21600"/>
                <a:gd name="T3" fmla="*/ 70364383 h 21600"/>
                <a:gd name="T4" fmla="*/ 151768895 w 21600"/>
                <a:gd name="T5" fmla="*/ 35219710 h 21600"/>
                <a:gd name="T6" fmla="*/ 75947761 w 21600"/>
                <a:gd name="T7" fmla="*/ 402745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p:spPr>
          <p:txBody>
            <a:bodyPr/>
            <a:lstStyle/>
            <a:p>
              <a:r>
                <a:rPr lang="en-US" sz="1200" dirty="0">
                  <a:latin typeface="Tahoma" pitchFamily="34" charset="0"/>
                </a:rPr>
                <a:t>Further networks</a:t>
              </a:r>
            </a:p>
          </p:txBody>
        </p:sp>
        <p:sp>
          <p:nvSpPr>
            <p:cNvPr id="5153" name="Text Box 880"/>
            <p:cNvSpPr txBox="1">
              <a:spLocks noChangeArrowheads="1"/>
            </p:cNvSpPr>
            <p:nvPr/>
          </p:nvSpPr>
          <p:spPr bwMode="auto">
            <a:xfrm>
              <a:off x="1513577" y="4213225"/>
              <a:ext cx="1120393" cy="369332"/>
            </a:xfrm>
            <a:prstGeom prst="rect">
              <a:avLst/>
            </a:prstGeom>
            <a:solidFill>
              <a:schemeClr val="bg1"/>
            </a:solidFill>
            <a:ln w="9525">
              <a:noFill/>
              <a:miter lim="800000"/>
              <a:headEnd/>
              <a:tailEnd/>
            </a:ln>
          </p:spPr>
          <p:txBody>
            <a:bodyPr wrap="none">
              <a:spAutoFit/>
            </a:bodyPr>
            <a:lstStyle/>
            <a:p>
              <a:r>
                <a:rPr lang="en-US" sz="1200">
                  <a:latin typeface="Tahoma" pitchFamily="34" charset="0"/>
                </a:rPr>
                <a:t>Gateways</a:t>
              </a:r>
            </a:p>
          </p:txBody>
        </p:sp>
        <p:cxnSp>
          <p:nvCxnSpPr>
            <p:cNvPr id="5154" name="AutoShape 881"/>
            <p:cNvCxnSpPr>
              <a:cxnSpLocks noChangeShapeType="1"/>
            </p:cNvCxnSpPr>
            <p:nvPr/>
          </p:nvCxnSpPr>
          <p:spPr bwMode="auto">
            <a:xfrm>
              <a:off x="2290763" y="4738688"/>
              <a:ext cx="1698625" cy="131762"/>
            </a:xfrm>
            <a:prstGeom prst="straightConnector1">
              <a:avLst/>
            </a:prstGeom>
            <a:noFill/>
            <a:ln w="12700">
              <a:solidFill>
                <a:srgbClr val="003065"/>
              </a:solidFill>
              <a:round/>
              <a:headEnd/>
              <a:tailEnd/>
            </a:ln>
          </p:spPr>
        </p:cxnSp>
        <p:cxnSp>
          <p:nvCxnSpPr>
            <p:cNvPr id="5155" name="AutoShape 882"/>
            <p:cNvCxnSpPr>
              <a:cxnSpLocks noChangeShapeType="1"/>
              <a:stCxn id="5618" idx="4"/>
            </p:cNvCxnSpPr>
            <p:nvPr/>
          </p:nvCxnSpPr>
          <p:spPr bwMode="auto">
            <a:xfrm flipH="1" flipV="1">
              <a:off x="2290763" y="4738688"/>
              <a:ext cx="573087" cy="260350"/>
            </a:xfrm>
            <a:prstGeom prst="straightConnector1">
              <a:avLst/>
            </a:prstGeom>
            <a:noFill/>
            <a:ln w="12700">
              <a:solidFill>
                <a:srgbClr val="003065"/>
              </a:solidFill>
              <a:round/>
              <a:headEnd/>
              <a:tailEnd/>
            </a:ln>
          </p:spPr>
        </p:cxnSp>
      </p:grpSp>
    </p:spTree>
    <p:extLst>
      <p:ext uri="{BB962C8B-B14F-4D97-AF65-F5344CB8AC3E}">
        <p14:creationId xmlns:p14="http://schemas.microsoft.com/office/powerpoint/2010/main" val="2200296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sz="2700" dirty="0"/>
              <a:t>Infrastructure-based wireless networks – Limits? </a:t>
            </a:r>
          </a:p>
        </p:txBody>
      </p:sp>
      <p:sp>
        <p:nvSpPr>
          <p:cNvPr id="6147" name="Rectangle 3"/>
          <p:cNvSpPr>
            <a:spLocks noGrp="1" noChangeArrowheads="1"/>
          </p:cNvSpPr>
          <p:nvPr>
            <p:ph idx="1"/>
          </p:nvPr>
        </p:nvSpPr>
        <p:spPr/>
        <p:txBody>
          <a:bodyPr>
            <a:normAutofit fontScale="92500" lnSpcReduction="20000"/>
          </a:bodyPr>
          <a:lstStyle/>
          <a:p>
            <a:r>
              <a:rPr lang="en-US" dirty="0" smtClean="0"/>
              <a:t>What if …   </a:t>
            </a:r>
          </a:p>
          <a:p>
            <a:pPr lvl="1"/>
            <a:r>
              <a:rPr lang="en-US" dirty="0" smtClean="0"/>
              <a:t>No infrastructure is available? – E.g., in disaster areas</a:t>
            </a:r>
          </a:p>
          <a:p>
            <a:pPr lvl="1"/>
            <a:r>
              <a:rPr lang="en-US" dirty="0" smtClean="0"/>
              <a:t>It is too expensive/inconvenient to set up? – </a:t>
            </a:r>
            <a:r>
              <a:rPr lang="en-US" dirty="0" smtClean="0">
                <a:solidFill>
                  <a:srgbClr val="FF0000"/>
                </a:solidFill>
              </a:rPr>
              <a:t>E.g., in bridges, tunnels, other smart city infrastructure. </a:t>
            </a:r>
          </a:p>
          <a:p>
            <a:pPr lvl="1"/>
            <a:r>
              <a:rPr lang="en-US" dirty="0" smtClean="0"/>
              <a:t>There is no time to set it up? – E.g., in military operations</a:t>
            </a:r>
          </a:p>
          <a:p>
            <a:pPr>
              <a:buFont typeface="Symbol" pitchFamily="18" charset="2"/>
              <a:buNone/>
            </a:pPr>
            <a:endParaRPr lang="en-US" dirty="0" smtClean="0"/>
          </a:p>
          <a:p>
            <a:pPr lvl="1"/>
            <a:endParaRPr lang="en-US" dirty="0" smtClean="0"/>
          </a:p>
          <a:p>
            <a:pPr>
              <a:buFont typeface="Symbol" pitchFamily="18" charset="2"/>
              <a:buNone/>
            </a:pPr>
            <a:r>
              <a:rPr lang="en-US" dirty="0" smtClean="0"/>
              <a:t> </a:t>
            </a:r>
          </a:p>
        </p:txBody>
      </p:sp>
    </p:spTree>
    <p:extLst>
      <p:ext uri="{BB962C8B-B14F-4D97-AF65-F5344CB8AC3E}">
        <p14:creationId xmlns:p14="http://schemas.microsoft.com/office/powerpoint/2010/main" val="3668021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2400" dirty="0"/>
              <a:t>Wireless Sensor Network (WSN) Application Examples</a:t>
            </a:r>
          </a:p>
        </p:txBody>
      </p:sp>
      <p:sp>
        <p:nvSpPr>
          <p:cNvPr id="7171" name="Rectangle 3"/>
          <p:cNvSpPr>
            <a:spLocks noGrp="1" noChangeArrowheads="1"/>
          </p:cNvSpPr>
          <p:nvPr>
            <p:ph idx="1"/>
          </p:nvPr>
        </p:nvSpPr>
        <p:spPr/>
        <p:txBody>
          <a:bodyPr>
            <a:normAutofit fontScale="92500" lnSpcReduction="20000"/>
          </a:bodyPr>
          <a:lstStyle/>
          <a:p>
            <a:r>
              <a:rPr lang="en-US" sz="2400" dirty="0" smtClean="0"/>
              <a:t>Wireless  </a:t>
            </a:r>
            <a:r>
              <a:rPr lang="en-US" sz="2400" dirty="0"/>
              <a:t>Sensor  Network  consists  of  spatially  distributed autonomous  sensors  to  monitor  physical  or  environmental conditions,  such  as  temperature,  sound,  vibration,  pressure, motion  or  pollutants  and  to  cooperatively  pass  their  data through the network to a main location.</a:t>
            </a:r>
          </a:p>
          <a:p>
            <a:endParaRPr lang="en-US" sz="2400" dirty="0" smtClean="0"/>
          </a:p>
          <a:p>
            <a:r>
              <a:rPr lang="en-US" sz="2400" dirty="0" smtClean="0"/>
              <a:t>Intelligent </a:t>
            </a:r>
            <a:r>
              <a:rPr lang="en-US" sz="2400" dirty="0"/>
              <a:t>buildings (or bridges)</a:t>
            </a:r>
          </a:p>
          <a:p>
            <a:pPr lvl="1"/>
            <a:r>
              <a:rPr lang="en-US" sz="1800" dirty="0"/>
              <a:t>Reduce energy wastage by proper humidity, ventilation, air conditioning (HVAC) control </a:t>
            </a:r>
          </a:p>
          <a:p>
            <a:pPr lvl="2"/>
            <a:r>
              <a:rPr lang="en-US" sz="1400" dirty="0"/>
              <a:t>Needs measurements about room occupancy, temperature, air flow, … </a:t>
            </a:r>
          </a:p>
          <a:p>
            <a:pPr lvl="1"/>
            <a:r>
              <a:rPr lang="en-US" sz="1800" dirty="0"/>
              <a:t>Monitor mechanical stress </a:t>
            </a:r>
            <a:r>
              <a:rPr lang="en-US" sz="1800" dirty="0" smtClean="0"/>
              <a:t>on bridges and overpasses</a:t>
            </a:r>
          </a:p>
          <a:p>
            <a:pPr lvl="1"/>
            <a:r>
              <a:rPr lang="en-US" sz="1800" dirty="0" smtClean="0"/>
              <a:t>Monitor stress and torsion on buildings after </a:t>
            </a:r>
            <a:r>
              <a:rPr lang="en-US" sz="1800" dirty="0"/>
              <a:t>earthquakes</a:t>
            </a:r>
          </a:p>
          <a:p>
            <a:endParaRPr lang="en-US" dirty="0" smtClean="0"/>
          </a:p>
        </p:txBody>
      </p:sp>
      <p:grpSp>
        <p:nvGrpSpPr>
          <p:cNvPr id="4" name="Group 338"/>
          <p:cNvGrpSpPr>
            <a:grpSpLocks/>
          </p:cNvGrpSpPr>
          <p:nvPr/>
        </p:nvGrpSpPr>
        <p:grpSpPr bwMode="auto">
          <a:xfrm>
            <a:off x="8025407" y="3599260"/>
            <a:ext cx="721519" cy="1172766"/>
            <a:chOff x="2023" y="2185"/>
            <a:chExt cx="606" cy="985"/>
          </a:xfrm>
        </p:grpSpPr>
        <p:pic>
          <p:nvPicPr>
            <p:cNvPr id="7341" name="Picture 5" descr="BL00420_[1]"/>
            <p:cNvPicPr>
              <a:picLocks noChangeAspect="1" noChangeArrowheads="1"/>
            </p:cNvPicPr>
            <p:nvPr/>
          </p:nvPicPr>
          <p:blipFill>
            <a:blip r:embed="rId3" cstate="print"/>
            <a:srcRect/>
            <a:stretch>
              <a:fillRect/>
            </a:stretch>
          </p:blipFill>
          <p:spPr bwMode="auto">
            <a:xfrm>
              <a:off x="2023" y="2185"/>
              <a:ext cx="606" cy="969"/>
            </a:xfrm>
            <a:prstGeom prst="rect">
              <a:avLst/>
            </a:prstGeom>
            <a:noFill/>
            <a:ln w="9525">
              <a:noFill/>
              <a:miter lim="800000"/>
              <a:headEnd/>
              <a:tailEnd/>
            </a:ln>
          </p:spPr>
        </p:pic>
        <p:sp>
          <p:nvSpPr>
            <p:cNvPr id="7342" name="Oval 79"/>
            <p:cNvSpPr>
              <a:spLocks noChangeArrowheads="1"/>
            </p:cNvSpPr>
            <p:nvPr/>
          </p:nvSpPr>
          <p:spPr bwMode="auto">
            <a:xfrm>
              <a:off x="2182" y="2271"/>
              <a:ext cx="82" cy="78"/>
            </a:xfrm>
            <a:prstGeom prst="ellipse">
              <a:avLst/>
            </a:prstGeom>
            <a:solidFill>
              <a:schemeClr val="hlink"/>
            </a:solidFill>
            <a:ln w="9525">
              <a:solidFill>
                <a:schemeClr val="tx1"/>
              </a:solidFill>
              <a:miter lim="800000"/>
              <a:headEnd/>
              <a:tailEnd/>
            </a:ln>
          </p:spPr>
          <p:txBody>
            <a:bodyPr wrap="none" anchor="ctr"/>
            <a:lstStyle/>
            <a:p>
              <a:endParaRPr lang="en-US" sz="1725"/>
            </a:p>
          </p:txBody>
        </p:sp>
        <p:sp>
          <p:nvSpPr>
            <p:cNvPr id="7343" name="Oval 80"/>
            <p:cNvSpPr>
              <a:spLocks noChangeArrowheads="1"/>
            </p:cNvSpPr>
            <p:nvPr/>
          </p:nvSpPr>
          <p:spPr bwMode="auto">
            <a:xfrm>
              <a:off x="2375" y="2412"/>
              <a:ext cx="82" cy="77"/>
            </a:xfrm>
            <a:prstGeom prst="ellipse">
              <a:avLst/>
            </a:prstGeom>
            <a:solidFill>
              <a:schemeClr val="hlink"/>
            </a:solidFill>
            <a:ln w="9525">
              <a:solidFill>
                <a:schemeClr val="tx1"/>
              </a:solidFill>
              <a:miter lim="800000"/>
              <a:headEnd/>
              <a:tailEnd/>
            </a:ln>
          </p:spPr>
          <p:txBody>
            <a:bodyPr wrap="none" anchor="ctr"/>
            <a:lstStyle/>
            <a:p>
              <a:endParaRPr lang="en-US" sz="1725"/>
            </a:p>
          </p:txBody>
        </p:sp>
        <p:sp>
          <p:nvSpPr>
            <p:cNvPr id="7344" name="Oval 81"/>
            <p:cNvSpPr>
              <a:spLocks noChangeArrowheads="1"/>
            </p:cNvSpPr>
            <p:nvPr/>
          </p:nvSpPr>
          <p:spPr bwMode="auto">
            <a:xfrm>
              <a:off x="2239" y="2830"/>
              <a:ext cx="82" cy="78"/>
            </a:xfrm>
            <a:prstGeom prst="ellipse">
              <a:avLst/>
            </a:prstGeom>
            <a:solidFill>
              <a:schemeClr val="hlink"/>
            </a:solidFill>
            <a:ln w="9525">
              <a:solidFill>
                <a:schemeClr val="tx1"/>
              </a:solidFill>
              <a:miter lim="800000"/>
              <a:headEnd/>
              <a:tailEnd/>
            </a:ln>
          </p:spPr>
          <p:txBody>
            <a:bodyPr wrap="none" anchor="ctr"/>
            <a:lstStyle/>
            <a:p>
              <a:endParaRPr lang="en-US" sz="1725"/>
            </a:p>
          </p:txBody>
        </p:sp>
        <p:sp>
          <p:nvSpPr>
            <p:cNvPr id="7345" name="Oval 82"/>
            <p:cNvSpPr>
              <a:spLocks noChangeArrowheads="1"/>
            </p:cNvSpPr>
            <p:nvPr/>
          </p:nvSpPr>
          <p:spPr bwMode="auto">
            <a:xfrm>
              <a:off x="2537" y="2836"/>
              <a:ext cx="82" cy="78"/>
            </a:xfrm>
            <a:prstGeom prst="ellipse">
              <a:avLst/>
            </a:prstGeom>
            <a:solidFill>
              <a:schemeClr val="hlink"/>
            </a:solidFill>
            <a:ln w="9525">
              <a:solidFill>
                <a:schemeClr val="tx1"/>
              </a:solidFill>
              <a:miter lim="800000"/>
              <a:headEnd/>
              <a:tailEnd/>
            </a:ln>
          </p:spPr>
          <p:txBody>
            <a:bodyPr wrap="none" anchor="ctr"/>
            <a:lstStyle/>
            <a:p>
              <a:endParaRPr lang="en-US" sz="1725"/>
            </a:p>
          </p:txBody>
        </p:sp>
        <p:sp>
          <p:nvSpPr>
            <p:cNvPr id="7346" name="Oval 83"/>
            <p:cNvSpPr>
              <a:spLocks noChangeArrowheads="1"/>
            </p:cNvSpPr>
            <p:nvPr/>
          </p:nvSpPr>
          <p:spPr bwMode="auto">
            <a:xfrm>
              <a:off x="2162" y="3092"/>
              <a:ext cx="82" cy="78"/>
            </a:xfrm>
            <a:prstGeom prst="ellipse">
              <a:avLst/>
            </a:prstGeom>
            <a:solidFill>
              <a:schemeClr val="hlink"/>
            </a:solidFill>
            <a:ln w="9525">
              <a:solidFill>
                <a:schemeClr val="tx1"/>
              </a:solidFill>
              <a:miter lim="800000"/>
              <a:headEnd/>
              <a:tailEnd/>
            </a:ln>
          </p:spPr>
          <p:txBody>
            <a:bodyPr wrap="none" anchor="ctr"/>
            <a:lstStyle/>
            <a:p>
              <a:endParaRPr lang="en-US" sz="1725"/>
            </a:p>
          </p:txBody>
        </p:sp>
      </p:grpSp>
      <p:grpSp>
        <p:nvGrpSpPr>
          <p:cNvPr id="2" name="Group 1"/>
          <p:cNvGrpSpPr/>
          <p:nvPr/>
        </p:nvGrpSpPr>
        <p:grpSpPr>
          <a:xfrm>
            <a:off x="6767222" y="3869532"/>
            <a:ext cx="983456" cy="948929"/>
            <a:chOff x="6110288" y="3869532"/>
            <a:chExt cx="983456" cy="948929"/>
          </a:xfrm>
        </p:grpSpPr>
        <p:pic>
          <p:nvPicPr>
            <p:cNvPr id="7181" name="Picture 339" descr="j0263048"/>
            <p:cNvPicPr>
              <a:picLocks noChangeAspect="1" noChangeArrowheads="1"/>
            </p:cNvPicPr>
            <p:nvPr/>
          </p:nvPicPr>
          <p:blipFill>
            <a:blip r:embed="rId4" cstate="print"/>
            <a:srcRect/>
            <a:stretch>
              <a:fillRect/>
            </a:stretch>
          </p:blipFill>
          <p:spPr bwMode="auto">
            <a:xfrm>
              <a:off x="6110288" y="3869532"/>
              <a:ext cx="983456" cy="948929"/>
            </a:xfrm>
            <a:prstGeom prst="rect">
              <a:avLst/>
            </a:prstGeom>
            <a:noFill/>
            <a:ln w="9525">
              <a:noFill/>
              <a:miter lim="800000"/>
              <a:headEnd/>
              <a:tailEnd/>
            </a:ln>
          </p:spPr>
        </p:pic>
        <p:sp>
          <p:nvSpPr>
            <p:cNvPr id="7182" name="Oval 340"/>
            <p:cNvSpPr>
              <a:spLocks noChangeArrowheads="1"/>
            </p:cNvSpPr>
            <p:nvPr/>
          </p:nvSpPr>
          <p:spPr bwMode="auto">
            <a:xfrm>
              <a:off x="6110288" y="4085035"/>
              <a:ext cx="97631" cy="92869"/>
            </a:xfrm>
            <a:prstGeom prst="ellipse">
              <a:avLst/>
            </a:prstGeom>
            <a:solidFill>
              <a:schemeClr val="hlink"/>
            </a:solidFill>
            <a:ln w="9525">
              <a:solidFill>
                <a:schemeClr val="tx1"/>
              </a:solidFill>
              <a:miter lim="800000"/>
              <a:headEnd/>
              <a:tailEnd/>
            </a:ln>
          </p:spPr>
          <p:txBody>
            <a:bodyPr wrap="none" anchor="ctr"/>
            <a:lstStyle/>
            <a:p>
              <a:endParaRPr lang="en-US" sz="1725"/>
            </a:p>
          </p:txBody>
        </p:sp>
        <p:sp>
          <p:nvSpPr>
            <p:cNvPr id="7183" name="Oval 341"/>
            <p:cNvSpPr>
              <a:spLocks noChangeArrowheads="1"/>
            </p:cNvSpPr>
            <p:nvPr/>
          </p:nvSpPr>
          <p:spPr bwMode="auto">
            <a:xfrm>
              <a:off x="6296026" y="4063604"/>
              <a:ext cx="97631" cy="92869"/>
            </a:xfrm>
            <a:prstGeom prst="ellipse">
              <a:avLst/>
            </a:prstGeom>
            <a:solidFill>
              <a:schemeClr val="hlink"/>
            </a:solidFill>
            <a:ln w="9525">
              <a:solidFill>
                <a:schemeClr val="tx1"/>
              </a:solidFill>
              <a:miter lim="800000"/>
              <a:headEnd/>
              <a:tailEnd/>
            </a:ln>
          </p:spPr>
          <p:txBody>
            <a:bodyPr wrap="none" anchor="ctr"/>
            <a:lstStyle/>
            <a:p>
              <a:endParaRPr lang="en-US" sz="1725"/>
            </a:p>
          </p:txBody>
        </p:sp>
        <p:sp>
          <p:nvSpPr>
            <p:cNvPr id="7184" name="Oval 342"/>
            <p:cNvSpPr>
              <a:spLocks noChangeArrowheads="1"/>
            </p:cNvSpPr>
            <p:nvPr/>
          </p:nvSpPr>
          <p:spPr bwMode="auto">
            <a:xfrm>
              <a:off x="6513910" y="4035029"/>
              <a:ext cx="97631" cy="92869"/>
            </a:xfrm>
            <a:prstGeom prst="ellipse">
              <a:avLst/>
            </a:prstGeom>
            <a:solidFill>
              <a:schemeClr val="hlink"/>
            </a:solidFill>
            <a:ln w="9525">
              <a:solidFill>
                <a:schemeClr val="tx1"/>
              </a:solidFill>
              <a:miter lim="800000"/>
              <a:headEnd/>
              <a:tailEnd/>
            </a:ln>
          </p:spPr>
          <p:txBody>
            <a:bodyPr wrap="none" anchor="ctr"/>
            <a:lstStyle/>
            <a:p>
              <a:endParaRPr lang="en-US" sz="1725"/>
            </a:p>
          </p:txBody>
        </p:sp>
        <p:sp>
          <p:nvSpPr>
            <p:cNvPr id="7185" name="Oval 343"/>
            <p:cNvSpPr>
              <a:spLocks noChangeArrowheads="1"/>
            </p:cNvSpPr>
            <p:nvPr/>
          </p:nvSpPr>
          <p:spPr bwMode="auto">
            <a:xfrm>
              <a:off x="6803232" y="3971925"/>
              <a:ext cx="97631" cy="92869"/>
            </a:xfrm>
            <a:prstGeom prst="ellipse">
              <a:avLst/>
            </a:prstGeom>
            <a:solidFill>
              <a:schemeClr val="hlink"/>
            </a:solidFill>
            <a:ln w="9525">
              <a:solidFill>
                <a:schemeClr val="tx1"/>
              </a:solidFill>
              <a:miter lim="800000"/>
              <a:headEnd/>
              <a:tailEnd/>
            </a:ln>
          </p:spPr>
          <p:txBody>
            <a:bodyPr wrap="none" anchor="ctr"/>
            <a:lstStyle/>
            <a:p>
              <a:endParaRPr lang="en-US" sz="1725"/>
            </a:p>
          </p:txBody>
        </p:sp>
      </p:grpSp>
    </p:spTree>
    <p:extLst>
      <p:ext uri="{BB962C8B-B14F-4D97-AF65-F5344CB8AC3E}">
        <p14:creationId xmlns:p14="http://schemas.microsoft.com/office/powerpoint/2010/main" val="146281564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573</TotalTime>
  <Words>3006</Words>
  <Application>Microsoft Office PowerPoint</Application>
  <PresentationFormat>On-screen Show (16:9)</PresentationFormat>
  <Paragraphs>372</Paragraphs>
  <Slides>52</Slides>
  <Notes>28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4" baseType="lpstr">
      <vt:lpstr>Arial</vt:lpstr>
      <vt:lpstr>Calibri</vt:lpstr>
      <vt:lpstr>cmsy10</vt:lpstr>
      <vt:lpstr>Georgia</vt:lpstr>
      <vt:lpstr>Helvetica</vt:lpstr>
      <vt:lpstr>Helvetica Light</vt:lpstr>
      <vt:lpstr>Helvetica Neue</vt:lpstr>
      <vt:lpstr>Symbol</vt:lpstr>
      <vt:lpstr>Tahoma</vt:lpstr>
      <vt:lpstr>Times New Roman</vt:lpstr>
      <vt:lpstr>Office Theme</vt:lpstr>
      <vt:lpstr>Visio</vt:lpstr>
      <vt:lpstr>A Framework for Wireless Sensor Network Security  Babak D. Beheshti Professor &amp; Associate Dean, School of Engineering &amp; Computing Sciences, New York Institute of Technology Old Westbury, NY, USA </vt:lpstr>
      <vt:lpstr>PowerPoint Presentation</vt:lpstr>
      <vt:lpstr>PowerPoint Presentation</vt:lpstr>
      <vt:lpstr>Abstract</vt:lpstr>
      <vt:lpstr>PowerPoint Presentation</vt:lpstr>
      <vt:lpstr>How Does This Research Fit into the Sustainable FEW Systems Domain? </vt:lpstr>
      <vt:lpstr>Infrastructure-based wireless networks</vt:lpstr>
      <vt:lpstr>Infrastructure-based wireless networks – Limits? </vt:lpstr>
      <vt:lpstr>Wireless Sensor Network (WSN) Application Examples</vt:lpstr>
      <vt:lpstr>Battery-operated devices –  energy-efficient operation</vt:lpstr>
      <vt:lpstr>Structuring WSN application types</vt:lpstr>
      <vt:lpstr>Hardware Platform</vt:lpstr>
      <vt:lpstr>Basic Anatomy of a Sensor Node</vt:lpstr>
      <vt:lpstr>Standards and Specifications</vt:lpstr>
      <vt:lpstr>PowerPoint Presentation</vt:lpstr>
      <vt:lpstr>What is this Research all about?</vt:lpstr>
      <vt:lpstr>SWE &amp; SensorML</vt:lpstr>
      <vt:lpstr>The Sensor Web Enablement (SWE) Family of Standards</vt:lpstr>
      <vt:lpstr>SWE standards include the following OpenGIS® Specifications</vt:lpstr>
      <vt:lpstr>A Complex System</vt:lpstr>
      <vt:lpstr>Sensor Model Language (SensorML)</vt:lpstr>
      <vt:lpstr>PowerPoint Presentation</vt:lpstr>
      <vt:lpstr>Integrated Technical Reference Model (I-TRM)</vt:lpstr>
      <vt:lpstr>PowerPoint Presentation</vt:lpstr>
      <vt:lpstr>An Adaptive Feedback System</vt:lpstr>
      <vt:lpstr>Control Technical Reference Model (C-TRM)</vt:lpstr>
      <vt:lpstr>PowerPoint Presentation</vt:lpstr>
      <vt:lpstr>Information-Centric  Technical Reference Model (IC-TRM)</vt:lpstr>
      <vt:lpstr>PowerPoint Presentation</vt:lpstr>
      <vt:lpstr>Behavior Technical Reference Model (B-TRM)</vt:lpstr>
      <vt:lpstr>PowerPoint Presentation</vt:lpstr>
      <vt:lpstr>PowerPoint Presentation</vt:lpstr>
      <vt:lpstr>Implementation Software Architecture</vt:lpstr>
      <vt:lpstr>PowerPoint Presentation</vt:lpstr>
      <vt:lpstr>PowerPoint Presentation</vt:lpstr>
      <vt:lpstr>Security Technical Reference Model (S-TRM)</vt:lpstr>
      <vt:lpstr>PowerPoint Presentation</vt:lpstr>
      <vt:lpstr>Physical Layer</vt:lpstr>
      <vt:lpstr>Link Layer</vt:lpstr>
      <vt:lpstr>Link Layer</vt:lpstr>
      <vt:lpstr>Link Layer</vt:lpstr>
      <vt:lpstr>Network Layer</vt:lpstr>
      <vt:lpstr>Network Layer</vt:lpstr>
      <vt:lpstr>Transport Layer</vt:lpstr>
      <vt:lpstr>Transport Layer</vt:lpstr>
      <vt:lpstr>Trust Management Layer</vt:lpstr>
      <vt:lpstr>Trust Management Layer</vt:lpstr>
      <vt:lpstr>Trust Management Layer</vt:lpstr>
      <vt:lpstr>Application Layer</vt:lpstr>
      <vt:lpstr>PowerPoint Presentation</vt:lpstr>
      <vt:lpstr>Future Work</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Presentation Title Presentation Title</dc:title>
  <cp:lastModifiedBy>Babak Beheshti</cp:lastModifiedBy>
  <cp:revision>177</cp:revision>
  <dcterms:modified xsi:type="dcterms:W3CDTF">2015-10-21T06:21:03Z</dcterms:modified>
</cp:coreProperties>
</file>