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4.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80" r:id="rId5"/>
    <p:sldMasterId id="2147483792" r:id="rId6"/>
    <p:sldMasterId id="2147483804" r:id="rId7"/>
    <p:sldMasterId id="2147483816" r:id="rId8"/>
    <p:sldMasterId id="2147483828" r:id="rId9"/>
    <p:sldMasterId id="2147483840" r:id="rId10"/>
    <p:sldMasterId id="2147483853" r:id="rId11"/>
    <p:sldMasterId id="2147483865" r:id="rId12"/>
  </p:sldMasterIdLst>
  <p:notesMasterIdLst>
    <p:notesMasterId r:id="rId49"/>
  </p:notesMasterIdLst>
  <p:sldIdLst>
    <p:sldId id="256" r:id="rId13"/>
    <p:sldId id="375" r:id="rId14"/>
    <p:sldId id="366" r:id="rId15"/>
    <p:sldId id="363" r:id="rId16"/>
    <p:sldId id="364" r:id="rId17"/>
    <p:sldId id="367" r:id="rId18"/>
    <p:sldId id="365" r:id="rId19"/>
    <p:sldId id="370" r:id="rId20"/>
    <p:sldId id="355" r:id="rId21"/>
    <p:sldId id="296" r:id="rId22"/>
    <p:sldId id="333" r:id="rId23"/>
    <p:sldId id="362" r:id="rId24"/>
    <p:sldId id="298" r:id="rId25"/>
    <p:sldId id="299" r:id="rId26"/>
    <p:sldId id="373" r:id="rId27"/>
    <p:sldId id="343" r:id="rId28"/>
    <p:sldId id="372" r:id="rId29"/>
    <p:sldId id="335" r:id="rId30"/>
    <p:sldId id="304" r:id="rId31"/>
    <p:sldId id="306" r:id="rId32"/>
    <p:sldId id="324" r:id="rId33"/>
    <p:sldId id="309" r:id="rId34"/>
    <p:sldId id="310" r:id="rId35"/>
    <p:sldId id="311" r:id="rId36"/>
    <p:sldId id="312" r:id="rId37"/>
    <p:sldId id="313" r:id="rId38"/>
    <p:sldId id="371" r:id="rId39"/>
    <p:sldId id="359" r:id="rId40"/>
    <p:sldId id="360" r:id="rId41"/>
    <p:sldId id="344" r:id="rId42"/>
    <p:sldId id="374" r:id="rId43"/>
    <p:sldId id="350" r:id="rId44"/>
    <p:sldId id="351" r:id="rId45"/>
    <p:sldId id="314" r:id="rId46"/>
    <p:sldId id="325" r:id="rId47"/>
    <p:sldId id="37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ell, Josh" initials="N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F57B"/>
    <a:srgbClr val="5B9BD5"/>
    <a:srgbClr val="558ED5"/>
    <a:srgbClr val="EC3E63"/>
    <a:srgbClr val="955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6" autoAdjust="0"/>
    <p:restoredTop sz="95405" autoAdjust="0"/>
  </p:normalViewPr>
  <p:slideViewPr>
    <p:cSldViewPr snapToGrid="0">
      <p:cViewPr varScale="1">
        <p:scale>
          <a:sx n="89" d="100"/>
          <a:sy n="89" d="100"/>
        </p:scale>
        <p:origin x="1229" y="77"/>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slideMaster" Target="slideMasters/slideMaster8.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file:///C:\Zhongming%20Lu\Research%20Topics\Community%20Design\ABM%20For%20NEW%20DEVELOPMENT\ABM.V11\Running20121104\Running%20Summar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Zhongming%20Lu\Research%20Topics\Community%20Design\ABM%20For%20NEW%20DEVELOPMENT\ABM.V11\Running20121104\Running%20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view3D>
      <c:rotX val="50"/>
      <c:rotY val="160"/>
      <c:depthPercent val="100"/>
      <c:rAngAx val="0"/>
      <c:perspective val="0"/>
    </c:view3D>
    <c:floor>
      <c:thickness val="0"/>
    </c:floor>
    <c:sideWall>
      <c:thickness val="0"/>
    </c:sideWall>
    <c:backWall>
      <c:thickness val="0"/>
    </c:backWall>
    <c:plotArea>
      <c:layout>
        <c:manualLayout>
          <c:layoutTarget val="inner"/>
          <c:xMode val="edge"/>
          <c:yMode val="edge"/>
          <c:x val="0.12037037037037036"/>
          <c:y val="6.3406742125984253E-2"/>
          <c:w val="0.73302469135802473"/>
          <c:h val="0.70239583333333344"/>
        </c:manualLayout>
      </c:layout>
      <c:pie3DChart>
        <c:varyColors val="1"/>
        <c:ser>
          <c:idx val="0"/>
          <c:order val="0"/>
          <c:dLbls>
            <c:dLbl>
              <c:idx val="0"/>
              <c:layout>
                <c:manualLayout>
                  <c:x val="-0.15946151696315738"/>
                  <c:y val="3.718380905511811E-2"/>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1"/>
              <c:layout>
                <c:manualLayout>
                  <c:x val="-0.14223242927967336"/>
                  <c:y val="-0.14348978838582677"/>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2"/>
              <c:layout>
                <c:manualLayout>
                  <c:x val="3.1805555555555531E-2"/>
                  <c:y val="-0.15252501640419946"/>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1763888888888883"/>
                      <c:h val="0.11562500000000001"/>
                    </c:manualLayout>
                  </c15:layout>
                </c:ext>
              </c:extLst>
            </c:dLbl>
            <c:dLbl>
              <c:idx val="3"/>
              <c:layout>
                <c:manualLayout>
                  <c:x val="1.180859337027316E-3"/>
                  <c:y val="-0.16693364501312336"/>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4"/>
              <c:layout>
                <c:manualLayout>
                  <c:x val="0.16505492369009442"/>
                  <c:y val="-0.10769767060367454"/>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5"/>
              <c:layout>
                <c:manualLayout>
                  <c:x val="0.14956364829396326"/>
                  <c:y val="5.3204355314960629E-2"/>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6"/>
              <c:layout>
                <c:manualLayout>
                  <c:x val="9.9953825216292411E-2"/>
                  <c:y val="0.15273437500000001"/>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7"/>
              <c:layout>
                <c:manualLayout>
                  <c:x val="-0.11558752903545533"/>
                  <c:y val="0.10170248989146605"/>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numFmt formatCode="0%" sourceLinked="0"/>
            <c:spPr>
              <a:noFill/>
              <a:ln>
                <a:noFill/>
              </a:ln>
              <a:effectLst/>
            </c:spPr>
            <c:showLegendKey val="0"/>
            <c:showVal val="0"/>
            <c:showCatName val="1"/>
            <c:showSerName val="0"/>
            <c:showPercent val="1"/>
            <c:showBubbleSize val="0"/>
            <c:separator>; </c:separator>
            <c:showLeaderLines val="1"/>
            <c:leaderLines>
              <c:spPr>
                <a:ln w="19050"/>
              </c:spPr>
            </c:leaderLines>
            <c:extLst>
              <c:ext xmlns:c15="http://schemas.microsoft.com/office/drawing/2012/chart" uri="{CE6537A1-D6FC-4f65-9D91-7224C49458BB}"/>
            </c:extLst>
          </c:dLbls>
          <c:cat>
            <c:strRef>
              <c:f>Sheet3!$C$24:$C$31</c:f>
              <c:strCache>
                <c:ptCount val="8"/>
                <c:pt idx="0">
                  <c:v>Public Supply</c:v>
                </c:pt>
                <c:pt idx="1">
                  <c:v>Industrial</c:v>
                </c:pt>
                <c:pt idx="2">
                  <c:v>Thermoelectric</c:v>
                </c:pt>
                <c:pt idx="3">
                  <c:v>Irrigation</c:v>
                </c:pt>
                <c:pt idx="4">
                  <c:v>Aquaculture</c:v>
                </c:pt>
                <c:pt idx="5">
                  <c:v>Livestock</c:v>
                </c:pt>
                <c:pt idx="6">
                  <c:v>Domestic</c:v>
                </c:pt>
                <c:pt idx="7">
                  <c:v>Mining</c:v>
                </c:pt>
              </c:strCache>
            </c:strRef>
          </c:cat>
          <c:val>
            <c:numRef>
              <c:f>Sheet3!$D$24:$D$31</c:f>
              <c:numCache>
                <c:formatCode>0.00%</c:formatCode>
                <c:ptCount val="8"/>
                <c:pt idx="0">
                  <c:v>0.13</c:v>
                </c:pt>
                <c:pt idx="1">
                  <c:v>0.05</c:v>
                </c:pt>
                <c:pt idx="2">
                  <c:v>0.39000000000000712</c:v>
                </c:pt>
                <c:pt idx="3">
                  <c:v>0.4</c:v>
                </c:pt>
                <c:pt idx="4">
                  <c:v>1.0000000000000005E-2</c:v>
                </c:pt>
                <c:pt idx="5">
                  <c:v>1.0000000000000005E-2</c:v>
                </c:pt>
                <c:pt idx="6">
                  <c:v>1.0000000000000005E-2</c:v>
                </c:pt>
                <c:pt idx="7">
                  <c:v>1.0000000000000005E-2</c:v>
                </c:pt>
              </c:numCache>
            </c:numRef>
          </c:val>
        </c:ser>
        <c:dLbls>
          <c:showLegendKey val="0"/>
          <c:showVal val="0"/>
          <c:showCatName val="0"/>
          <c:showSerName val="0"/>
          <c:showPercent val="1"/>
          <c:showBubbleSize val="0"/>
          <c:showLeaderLines val="1"/>
        </c:dLbls>
      </c:pie3DChart>
    </c:plotArea>
    <c:plotVisOnly val="1"/>
    <c:dispBlanksAs val="gap"/>
    <c:showDLblsOverMax val="0"/>
  </c:chart>
  <c:spPr>
    <a:ln w="25400">
      <a:noFill/>
    </a:ln>
  </c:spPr>
  <c:txPr>
    <a:bodyPr/>
    <a:lstStyle/>
    <a:p>
      <a:pPr>
        <a:defRPr sz="1800" b="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768976983313884E-2"/>
          <c:y val="2.4743941890984555E-2"/>
          <c:w val="0.80909817193903399"/>
          <c:h val="0.5082109503753891"/>
        </c:manualLayout>
      </c:layout>
      <c:scatterChart>
        <c:scatterStyle val="lineMarker"/>
        <c:varyColors val="0"/>
        <c:ser>
          <c:idx val="0"/>
          <c:order val="0"/>
          <c:tx>
            <c:v>Percentage of households as compared to total households after 30 years</c:v>
          </c:tx>
          <c:spPr>
            <a:ln w="28575">
              <a:noFill/>
            </a:ln>
          </c:spPr>
          <c:marker>
            <c:symbol val="circle"/>
            <c:size val="6"/>
            <c:spPr>
              <a:solidFill>
                <a:schemeClr val="tx2">
                  <a:lumMod val="60000"/>
                  <a:lumOff val="40000"/>
                </a:schemeClr>
              </a:solidFill>
            </c:spPr>
          </c:marker>
          <c:xVal>
            <c:numRef>
              <c:f>BAUMSD!$A$1:$A$30</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BAUMSD!$E$1:$E$30</c:f>
              <c:numCache>
                <c:formatCode>General</c:formatCode>
                <c:ptCount val="30"/>
                <c:pt idx="0">
                  <c:v>4.074113276959053E-2</c:v>
                </c:pt>
                <c:pt idx="1">
                  <c:v>7.1973664786776886E-2</c:v>
                </c:pt>
                <c:pt idx="2">
                  <c:v>0.10607895537081959</c:v>
                </c:pt>
                <c:pt idx="3">
                  <c:v>0.13866379025003797</c:v>
                </c:pt>
                <c:pt idx="4">
                  <c:v>0.17191840445254597</c:v>
                </c:pt>
                <c:pt idx="5">
                  <c:v>0.20533904746193657</c:v>
                </c:pt>
                <c:pt idx="6">
                  <c:v>0.23855896907793145</c:v>
                </c:pt>
                <c:pt idx="7">
                  <c:v>0.2717530482570335</c:v>
                </c:pt>
                <c:pt idx="8">
                  <c:v>0.30484092564068943</c:v>
                </c:pt>
                <c:pt idx="9">
                  <c:v>0.33802190659835335</c:v>
                </c:pt>
                <c:pt idx="10">
                  <c:v>0.37127722881283032</c:v>
                </c:pt>
                <c:pt idx="11">
                  <c:v>0.40451909879988468</c:v>
                </c:pt>
                <c:pt idx="12">
                  <c:v>0.43771105394307797</c:v>
                </c:pt>
                <c:pt idx="13">
                  <c:v>0.47110656252754646</c:v>
                </c:pt>
                <c:pt idx="14">
                  <c:v>0.50417072151021758</c:v>
                </c:pt>
                <c:pt idx="15">
                  <c:v>0.53735347249780663</c:v>
                </c:pt>
                <c:pt idx="16">
                  <c:v>0.5705358694794096</c:v>
                </c:pt>
                <c:pt idx="17">
                  <c:v>0.60374517091586022</c:v>
                </c:pt>
                <c:pt idx="18">
                  <c:v>0.63664648714551275</c:v>
                </c:pt>
                <c:pt idx="19">
                  <c:v>0.66983596424681235</c:v>
                </c:pt>
                <c:pt idx="20">
                  <c:v>0.70280631164350527</c:v>
                </c:pt>
                <c:pt idx="21">
                  <c:v>0.73599614275078962</c:v>
                </c:pt>
                <c:pt idx="22">
                  <c:v>0.76919978009148304</c:v>
                </c:pt>
                <c:pt idx="23">
                  <c:v>0.80214640908719193</c:v>
                </c:pt>
                <c:pt idx="24">
                  <c:v>0.83514897102850505</c:v>
                </c:pt>
                <c:pt idx="25">
                  <c:v>0.86811082228156222</c:v>
                </c:pt>
                <c:pt idx="26">
                  <c:v>0.90116082102484019</c:v>
                </c:pt>
                <c:pt idx="27">
                  <c:v>0.93411417613426151</c:v>
                </c:pt>
                <c:pt idx="28">
                  <c:v>0.9671397484645885</c:v>
                </c:pt>
                <c:pt idx="29">
                  <c:v>1</c:v>
                </c:pt>
              </c:numCache>
            </c:numRef>
          </c:yVal>
          <c:smooth val="0"/>
        </c:ser>
        <c:ser>
          <c:idx val="1"/>
          <c:order val="1"/>
          <c:tx>
            <c:v>Percentage of households in single-family houses as compared to total households after 30 years</c:v>
          </c:tx>
          <c:spPr>
            <a:ln w="28575">
              <a:noFill/>
            </a:ln>
          </c:spPr>
          <c:marker>
            <c:symbol val="circle"/>
            <c:size val="6"/>
            <c:spPr>
              <a:solidFill>
                <a:srgbClr val="FF0000"/>
              </a:solidFill>
            </c:spPr>
          </c:marker>
          <c:dLbls>
            <c:dLbl>
              <c:idx val="29"/>
              <c:layout>
                <c:manualLayout>
                  <c:x val="0"/>
                  <c:y val="-2.3255813953488372E-2"/>
                </c:manualLayout>
              </c:layout>
              <c:numFmt formatCode="0%" sourceLinked="0"/>
              <c:spPr/>
              <c:txPr>
                <a:bodyPr/>
                <a:lstStyle/>
                <a:p>
                  <a:pPr>
                    <a:defRPr sz="1100" b="1"/>
                  </a:pPr>
                  <a:endParaRPr lang="en-US"/>
                </a:p>
              </c:txP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1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BAUMSD!$A$1:$A$30</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BAUMSD!$F$1:$F$30</c:f>
              <c:numCache>
                <c:formatCode>General</c:formatCode>
                <c:ptCount val="30"/>
                <c:pt idx="0">
                  <c:v>2.4336141426806998E-2</c:v>
                </c:pt>
                <c:pt idx="1">
                  <c:v>4.3499547403348403E-2</c:v>
                </c:pt>
                <c:pt idx="2">
                  <c:v>6.3628681706492926E-2</c:v>
                </c:pt>
                <c:pt idx="3">
                  <c:v>8.5793704428367049E-2</c:v>
                </c:pt>
                <c:pt idx="4">
                  <c:v>0.10724151102498547</c:v>
                </c:pt>
                <c:pt idx="5">
                  <c:v>0.12883623010530637</c:v>
                </c:pt>
                <c:pt idx="6">
                  <c:v>0.15034811178517804</c:v>
                </c:pt>
                <c:pt idx="7">
                  <c:v>0.17189149999769918</c:v>
                </c:pt>
                <c:pt idx="8">
                  <c:v>0.19346851877877838</c:v>
                </c:pt>
                <c:pt idx="9">
                  <c:v>0.21503562539228291</c:v>
                </c:pt>
                <c:pt idx="10">
                  <c:v>0.23676345072289826</c:v>
                </c:pt>
                <c:pt idx="11">
                  <c:v>0.25854437695123678</c:v>
                </c:pt>
                <c:pt idx="12">
                  <c:v>0.28007218890042596</c:v>
                </c:pt>
                <c:pt idx="13">
                  <c:v>0.30190869406838222</c:v>
                </c:pt>
                <c:pt idx="14">
                  <c:v>0.32342730186196594</c:v>
                </c:pt>
                <c:pt idx="15">
                  <c:v>0.34509777822303861</c:v>
                </c:pt>
                <c:pt idx="16">
                  <c:v>0.36678206081752057</c:v>
                </c:pt>
                <c:pt idx="17">
                  <c:v>0.38832190897019353</c:v>
                </c:pt>
                <c:pt idx="18">
                  <c:v>0.40978068975234161</c:v>
                </c:pt>
                <c:pt idx="19">
                  <c:v>0.43150143496325982</c:v>
                </c:pt>
                <c:pt idx="20">
                  <c:v>0.45317226533031807</c:v>
                </c:pt>
                <c:pt idx="21">
                  <c:v>0.4747684004345778</c:v>
                </c:pt>
                <c:pt idx="22">
                  <c:v>0.49649303971132924</c:v>
                </c:pt>
                <c:pt idx="23">
                  <c:v>0.51800350536726059</c:v>
                </c:pt>
                <c:pt idx="24">
                  <c:v>0.53955078764561559</c:v>
                </c:pt>
                <c:pt idx="25">
                  <c:v>0.5610573592357152</c:v>
                </c:pt>
                <c:pt idx="26">
                  <c:v>0.58260499552005429</c:v>
                </c:pt>
                <c:pt idx="27">
                  <c:v>0.60415758788818075</c:v>
                </c:pt>
                <c:pt idx="28">
                  <c:v>0.62560716451472365</c:v>
                </c:pt>
                <c:pt idx="29">
                  <c:v>0.64712966637414127</c:v>
                </c:pt>
              </c:numCache>
            </c:numRef>
          </c:yVal>
          <c:smooth val="0"/>
        </c:ser>
        <c:ser>
          <c:idx val="2"/>
          <c:order val="2"/>
          <c:tx>
            <c:v>Percentage of households in apartments as compared to total households after 30 years</c:v>
          </c:tx>
          <c:spPr>
            <a:ln w="28575">
              <a:noFill/>
            </a:ln>
          </c:spPr>
          <c:marker>
            <c:symbol val="circle"/>
            <c:size val="6"/>
          </c:marker>
          <c:dLbls>
            <c:dLbl>
              <c:idx val="29"/>
              <c:layout/>
              <c:numFmt formatCode="0%" sourceLinked="0"/>
              <c:spPr/>
              <c:txPr>
                <a:bodyPr/>
                <a:lstStyle/>
                <a:p>
                  <a:pPr algn="ctr">
                    <a:defRPr lang="en-US" sz="1100" b="1" i="0" u="none" strike="noStrike" kern="1200" baseline="0">
                      <a:solidFill>
                        <a:srgbClr val="292934"/>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lang="en-US" sz="1100" b="0" i="0" u="none" strike="noStrike" kern="1200" baseline="0">
                    <a:solidFill>
                      <a:srgbClr val="29293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BAUMSD!$A$1:$A$30</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BAUMSD!$G$1:$G$30</c:f>
              <c:numCache>
                <c:formatCode>General</c:formatCode>
                <c:ptCount val="30"/>
                <c:pt idx="0">
                  <c:v>1.6404991342783663E-2</c:v>
                </c:pt>
                <c:pt idx="1">
                  <c:v>2.8474117383428525E-2</c:v>
                </c:pt>
                <c:pt idx="2">
                  <c:v>4.2450273664326584E-2</c:v>
                </c:pt>
                <c:pt idx="3">
                  <c:v>5.2870085821670902E-2</c:v>
                </c:pt>
                <c:pt idx="4">
                  <c:v>6.4676893427560292E-2</c:v>
                </c:pt>
                <c:pt idx="5">
                  <c:v>7.6502817356630337E-2</c:v>
                </c:pt>
                <c:pt idx="6">
                  <c:v>8.8210857292753395E-2</c:v>
                </c:pt>
                <c:pt idx="7">
                  <c:v>9.9861548259334867E-2</c:v>
                </c:pt>
                <c:pt idx="8">
                  <c:v>0.11137240686191049</c:v>
                </c:pt>
                <c:pt idx="9">
                  <c:v>0.12298628120607021</c:v>
                </c:pt>
                <c:pt idx="10">
                  <c:v>0.1345137780899324</c:v>
                </c:pt>
                <c:pt idx="11">
                  <c:v>0.14597472184864757</c:v>
                </c:pt>
                <c:pt idx="12">
                  <c:v>0.15763886504265243</c:v>
                </c:pt>
                <c:pt idx="13">
                  <c:v>0.16919786845916421</c:v>
                </c:pt>
                <c:pt idx="14">
                  <c:v>0.18074341964825272</c:v>
                </c:pt>
                <c:pt idx="15">
                  <c:v>0.19225569427476738</c:v>
                </c:pt>
                <c:pt idx="16">
                  <c:v>0.20375380866188922</c:v>
                </c:pt>
                <c:pt idx="17">
                  <c:v>0.21542326194566644</c:v>
                </c:pt>
                <c:pt idx="18">
                  <c:v>0.22686579739317073</c:v>
                </c:pt>
                <c:pt idx="19">
                  <c:v>0.23833452928355178</c:v>
                </c:pt>
                <c:pt idx="20">
                  <c:v>0.24963404631318697</c:v>
                </c:pt>
                <c:pt idx="21">
                  <c:v>0.2612277423162116</c:v>
                </c:pt>
                <c:pt idx="22">
                  <c:v>0.27270674038015286</c:v>
                </c:pt>
                <c:pt idx="23">
                  <c:v>0.28414290371993062</c:v>
                </c:pt>
                <c:pt idx="24">
                  <c:v>0.29559818338288907</c:v>
                </c:pt>
                <c:pt idx="25">
                  <c:v>0.30705346304584702</c:v>
                </c:pt>
                <c:pt idx="26">
                  <c:v>0.31855582550478634</c:v>
                </c:pt>
                <c:pt idx="27">
                  <c:v>0.32995658824608143</c:v>
                </c:pt>
                <c:pt idx="28">
                  <c:v>0.34153258394986502</c:v>
                </c:pt>
                <c:pt idx="29">
                  <c:v>0.35287033362586107</c:v>
                </c:pt>
              </c:numCache>
            </c:numRef>
          </c:yVal>
          <c:smooth val="0"/>
        </c:ser>
        <c:dLbls>
          <c:showLegendKey val="0"/>
          <c:showVal val="0"/>
          <c:showCatName val="0"/>
          <c:showSerName val="0"/>
          <c:showPercent val="0"/>
          <c:showBubbleSize val="0"/>
        </c:dLbls>
        <c:axId val="197014528"/>
        <c:axId val="196983280"/>
      </c:scatterChart>
      <c:valAx>
        <c:axId val="197014528"/>
        <c:scaling>
          <c:orientation val="minMax"/>
          <c:max val="30"/>
          <c:min val="0"/>
        </c:scaling>
        <c:delete val="0"/>
        <c:axPos val="b"/>
        <c:title>
          <c:tx>
            <c:rich>
              <a:bodyPr/>
              <a:lstStyle/>
              <a:p>
                <a:pPr>
                  <a:defRPr/>
                </a:pPr>
                <a:r>
                  <a:rPr lang="en-US" dirty="0" smtClean="0"/>
                  <a:t>Year</a:t>
                </a:r>
                <a:endParaRPr lang="en-US" dirty="0"/>
              </a:p>
            </c:rich>
          </c:tx>
          <c:layout>
            <c:manualLayout>
              <c:xMode val="edge"/>
              <c:yMode val="edge"/>
              <c:x val="0.47321689334287848"/>
              <c:y val="0.58997711041933709"/>
            </c:manualLayout>
          </c:layout>
          <c:overlay val="0"/>
        </c:title>
        <c:numFmt formatCode="General" sourceLinked="1"/>
        <c:majorTickMark val="in"/>
        <c:minorTickMark val="none"/>
        <c:tickLblPos val="nextTo"/>
        <c:spPr>
          <a:ln>
            <a:solidFill>
              <a:sysClr val="windowText" lastClr="000000"/>
            </a:solidFill>
          </a:ln>
        </c:spPr>
        <c:txPr>
          <a:bodyPr/>
          <a:lstStyle/>
          <a:p>
            <a:pPr>
              <a:defRPr b="1"/>
            </a:pPr>
            <a:endParaRPr lang="en-US"/>
          </a:p>
        </c:txPr>
        <c:crossAx val="196983280"/>
        <c:crosses val="autoZero"/>
        <c:crossBetween val="midCat"/>
      </c:valAx>
      <c:valAx>
        <c:axId val="196983280"/>
        <c:scaling>
          <c:orientation val="minMax"/>
          <c:max val="1"/>
          <c:min val="0"/>
        </c:scaling>
        <c:delete val="0"/>
        <c:axPos val="l"/>
        <c:numFmt formatCode="0%" sourceLinked="0"/>
        <c:majorTickMark val="out"/>
        <c:minorTickMark val="none"/>
        <c:tickLblPos val="nextTo"/>
        <c:spPr>
          <a:ln>
            <a:solidFill>
              <a:sysClr val="windowText" lastClr="000000"/>
            </a:solidFill>
          </a:ln>
        </c:spPr>
        <c:txPr>
          <a:bodyPr/>
          <a:lstStyle/>
          <a:p>
            <a:pPr>
              <a:defRPr b="1"/>
            </a:pPr>
            <a:endParaRPr lang="en-US"/>
          </a:p>
        </c:txPr>
        <c:crossAx val="197014528"/>
        <c:crosses val="autoZero"/>
        <c:crossBetween val="midCat"/>
        <c:majorUnit val="0.2"/>
      </c:valAx>
      <c:spPr>
        <a:ln>
          <a:solidFill>
            <a:schemeClr val="tx1"/>
          </a:solidFill>
        </a:ln>
      </c:spPr>
    </c:plotArea>
    <c:legend>
      <c:legendPos val="r"/>
      <c:layout>
        <c:manualLayout>
          <c:xMode val="edge"/>
          <c:yMode val="edge"/>
          <c:x val="6.4590789787640282E-3"/>
          <c:y val="0.65213239333455464"/>
          <c:w val="0.9699572064361528"/>
          <c:h val="0.32827351522920173"/>
        </c:manualLayout>
      </c:layout>
      <c:overlay val="0"/>
      <c:txPr>
        <a:bodyPr/>
        <a:lstStyle/>
        <a:p>
          <a:pPr>
            <a:defRPr sz="1100" b="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22977809592002"/>
          <c:y val="6.5476061182007439E-2"/>
          <c:w val="0.7914702767417231"/>
          <c:h val="0.76495474703593092"/>
        </c:manualLayout>
      </c:layout>
      <c:scatterChart>
        <c:scatterStyle val="lineMarker"/>
        <c:varyColors val="0"/>
        <c:ser>
          <c:idx val="0"/>
          <c:order val="0"/>
          <c:spPr>
            <a:ln w="28575">
              <a:noFill/>
            </a:ln>
          </c:spPr>
          <c:marker>
            <c:symbol val="circle"/>
            <c:size val="6"/>
            <c:spPr>
              <a:solidFill>
                <a:schemeClr val="tx2">
                  <a:lumMod val="60000"/>
                  <a:lumOff val="40000"/>
                </a:schemeClr>
              </a:solidFill>
            </c:spPr>
          </c:marker>
          <c:xVal>
            <c:numRef>
              <c:f>BAUMSD!$A$32:$A$61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BAUMSD!$E$32:$E$61</c:f>
              <c:numCache>
                <c:formatCode>General</c:formatCode>
                <c:ptCount val="30"/>
                <c:pt idx="0">
                  <c:v>3.833464049804336E-2</c:v>
                </c:pt>
                <c:pt idx="1">
                  <c:v>6.7966006480642285E-2</c:v>
                </c:pt>
                <c:pt idx="2">
                  <c:v>0.10095947698937796</c:v>
                </c:pt>
                <c:pt idx="3">
                  <c:v>0.13395125135013394</c:v>
                </c:pt>
                <c:pt idx="4">
                  <c:v>0.16668419352912778</c:v>
                </c:pt>
                <c:pt idx="5">
                  <c:v>0.20063598764661505</c:v>
                </c:pt>
                <c:pt idx="6">
                  <c:v>0.2339011810617618</c:v>
                </c:pt>
                <c:pt idx="7">
                  <c:v>0.26733870311168562</c:v>
                </c:pt>
                <c:pt idx="8">
                  <c:v>0.30073823144685491</c:v>
                </c:pt>
                <c:pt idx="9">
                  <c:v>0.33410790757757552</c:v>
                </c:pt>
                <c:pt idx="10">
                  <c:v>0.36728320514977714</c:v>
                </c:pt>
                <c:pt idx="11">
                  <c:v>0.40076788011354691</c:v>
                </c:pt>
                <c:pt idx="12">
                  <c:v>0.4340398581206138</c:v>
                </c:pt>
                <c:pt idx="13">
                  <c:v>0.46746279329790941</c:v>
                </c:pt>
                <c:pt idx="14">
                  <c:v>0.50080702720892745</c:v>
                </c:pt>
                <c:pt idx="15">
                  <c:v>0.53402303233265125</c:v>
                </c:pt>
                <c:pt idx="16">
                  <c:v>0.56732723715133981</c:v>
                </c:pt>
                <c:pt idx="17">
                  <c:v>0.60039703431918123</c:v>
                </c:pt>
                <c:pt idx="18">
                  <c:v>0.63373176980151003</c:v>
                </c:pt>
                <c:pt idx="19">
                  <c:v>0.66721407015810918</c:v>
                </c:pt>
                <c:pt idx="20">
                  <c:v>0.70049893888982373</c:v>
                </c:pt>
                <c:pt idx="21">
                  <c:v>0.73387675653084916</c:v>
                </c:pt>
                <c:pt idx="22">
                  <c:v>0.76703305724567383</c:v>
                </c:pt>
                <c:pt idx="23">
                  <c:v>0.80036507889123409</c:v>
                </c:pt>
                <c:pt idx="24">
                  <c:v>0.83363841381668646</c:v>
                </c:pt>
                <c:pt idx="25">
                  <c:v>0.86692463946678666</c:v>
                </c:pt>
                <c:pt idx="26">
                  <c:v>0.90012809309545661</c:v>
                </c:pt>
                <c:pt idx="27">
                  <c:v>0.93351710531314958</c:v>
                </c:pt>
                <c:pt idx="28">
                  <c:v>0.96672089817141771</c:v>
                </c:pt>
                <c:pt idx="29">
                  <c:v>1</c:v>
                </c:pt>
              </c:numCache>
            </c:numRef>
          </c:yVal>
          <c:smooth val="0"/>
        </c:ser>
        <c:ser>
          <c:idx val="1"/>
          <c:order val="1"/>
          <c:spPr>
            <a:ln w="28575">
              <a:noFill/>
            </a:ln>
          </c:spPr>
          <c:marker>
            <c:symbol val="circle"/>
            <c:size val="6"/>
            <c:spPr>
              <a:solidFill>
                <a:srgbClr val="FF0000"/>
              </a:solidFill>
            </c:spPr>
          </c:marker>
          <c:dLbls>
            <c:dLbl>
              <c:idx val="29"/>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100"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BAUMSD!$A$32:$A$61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BAUMSD!$F$32:$F$61</c:f>
              <c:numCache>
                <c:formatCode>General</c:formatCode>
                <c:ptCount val="30"/>
                <c:pt idx="0">
                  <c:v>2.1789734641040809E-2</c:v>
                </c:pt>
                <c:pt idx="1">
                  <c:v>3.8238977751966226E-2</c:v>
                </c:pt>
                <c:pt idx="2">
                  <c:v>5.5312742549161215E-2</c:v>
                </c:pt>
                <c:pt idx="3">
                  <c:v>7.2903493250688053E-2</c:v>
                </c:pt>
                <c:pt idx="4">
                  <c:v>8.940701309697624E-2</c:v>
                </c:pt>
                <c:pt idx="5">
                  <c:v>0.10562965083776142</c:v>
                </c:pt>
                <c:pt idx="6">
                  <c:v>0.12036442757041062</c:v>
                </c:pt>
                <c:pt idx="7">
                  <c:v>0.13445806036658506</c:v>
                </c:pt>
                <c:pt idx="8">
                  <c:v>0.14799773123246227</c:v>
                </c:pt>
                <c:pt idx="9">
                  <c:v>0.1613847487801304</c:v>
                </c:pt>
                <c:pt idx="10">
                  <c:v>0.17469069045435059</c:v>
                </c:pt>
                <c:pt idx="11">
                  <c:v>0.18764993948144046</c:v>
                </c:pt>
                <c:pt idx="12">
                  <c:v>0.20070552971379868</c:v>
                </c:pt>
                <c:pt idx="13">
                  <c:v>0.21360812739835325</c:v>
                </c:pt>
                <c:pt idx="14">
                  <c:v>0.22632211342752154</c:v>
                </c:pt>
                <c:pt idx="15">
                  <c:v>0.23905509631406691</c:v>
                </c:pt>
                <c:pt idx="16">
                  <c:v>0.25172532172534884</c:v>
                </c:pt>
                <c:pt idx="17">
                  <c:v>0.26441929320835245</c:v>
                </c:pt>
                <c:pt idx="18">
                  <c:v>0.27697689439375667</c:v>
                </c:pt>
                <c:pt idx="19">
                  <c:v>0.2896064122535158</c:v>
                </c:pt>
                <c:pt idx="20">
                  <c:v>0.30208463371345212</c:v>
                </c:pt>
                <c:pt idx="21">
                  <c:v>0.31458083434197648</c:v>
                </c:pt>
                <c:pt idx="22">
                  <c:v>0.326885031019155</c:v>
                </c:pt>
                <c:pt idx="23">
                  <c:v>0.33925402054917198</c:v>
                </c:pt>
                <c:pt idx="24">
                  <c:v>0.35149410283270288</c:v>
                </c:pt>
                <c:pt idx="25">
                  <c:v>0.36374504046330575</c:v>
                </c:pt>
                <c:pt idx="26">
                  <c:v>0.37596782203744078</c:v>
                </c:pt>
                <c:pt idx="27">
                  <c:v>0.388228258096732</c:v>
                </c:pt>
                <c:pt idx="28">
                  <c:v>0.40039744139469546</c:v>
                </c:pt>
                <c:pt idx="29">
                  <c:v>0.41268026660732432</c:v>
                </c:pt>
              </c:numCache>
            </c:numRef>
          </c:yVal>
          <c:smooth val="0"/>
        </c:ser>
        <c:ser>
          <c:idx val="2"/>
          <c:order val="2"/>
          <c:spPr>
            <a:ln w="28575">
              <a:noFill/>
            </a:ln>
          </c:spPr>
          <c:marker>
            <c:symbol val="circle"/>
            <c:size val="6"/>
          </c:marker>
          <c:dLbls>
            <c:dLbl>
              <c:idx val="29"/>
              <c:layout>
                <c:manualLayout>
                  <c:x val="0"/>
                  <c:y val="-2.8735632183908056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100"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BAUMSD!$A$32:$A$61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BAUMSD!$G$32:$G$61</c:f>
              <c:numCache>
                <c:formatCode>General</c:formatCode>
                <c:ptCount val="30"/>
                <c:pt idx="0">
                  <c:v>1.6544905857002534E-2</c:v>
                </c:pt>
                <c:pt idx="1">
                  <c:v>2.9727028728676042E-2</c:v>
                </c:pt>
                <c:pt idx="2">
                  <c:v>4.5646734440216934E-2</c:v>
                </c:pt>
                <c:pt idx="3">
                  <c:v>6.1047758099445806E-2</c:v>
                </c:pt>
                <c:pt idx="4">
                  <c:v>7.7277180432151371E-2</c:v>
                </c:pt>
                <c:pt idx="5">
                  <c:v>9.5006336808853745E-2</c:v>
                </c:pt>
                <c:pt idx="6">
                  <c:v>0.11353675349135113</c:v>
                </c:pt>
                <c:pt idx="7">
                  <c:v>0.1328806427451002</c:v>
                </c:pt>
                <c:pt idx="8">
                  <c:v>0.15274050021439334</c:v>
                </c:pt>
                <c:pt idx="9">
                  <c:v>0.17272315879744488</c:v>
                </c:pt>
                <c:pt idx="10">
                  <c:v>0.19259251469542621</c:v>
                </c:pt>
                <c:pt idx="11">
                  <c:v>0.21311794063210704</c:v>
                </c:pt>
                <c:pt idx="12">
                  <c:v>0.23333432840681498</c:v>
                </c:pt>
                <c:pt idx="13">
                  <c:v>0.25385466589955619</c:v>
                </c:pt>
                <c:pt idx="14">
                  <c:v>0.27448491378140644</c:v>
                </c:pt>
                <c:pt idx="15">
                  <c:v>0.29496793601858434</c:v>
                </c:pt>
                <c:pt idx="16">
                  <c:v>0.31560191542599098</c:v>
                </c:pt>
                <c:pt idx="17">
                  <c:v>0.33597774111082845</c:v>
                </c:pt>
                <c:pt idx="18">
                  <c:v>0.35675487540775441</c:v>
                </c:pt>
                <c:pt idx="19">
                  <c:v>0.37760765790459266</c:v>
                </c:pt>
                <c:pt idx="20">
                  <c:v>0.39841430517637294</c:v>
                </c:pt>
                <c:pt idx="21">
                  <c:v>0.41929592218887218</c:v>
                </c:pt>
                <c:pt idx="22">
                  <c:v>0.44014802622651822</c:v>
                </c:pt>
                <c:pt idx="23">
                  <c:v>0.46111105834206284</c:v>
                </c:pt>
                <c:pt idx="24">
                  <c:v>0.48214431098398292</c:v>
                </c:pt>
                <c:pt idx="25">
                  <c:v>0.50317959900347964</c:v>
                </c:pt>
                <c:pt idx="26">
                  <c:v>0.52416027105801644</c:v>
                </c:pt>
                <c:pt idx="27">
                  <c:v>0.54528884721641768</c:v>
                </c:pt>
                <c:pt idx="28">
                  <c:v>0.5663234567767218</c:v>
                </c:pt>
                <c:pt idx="29">
                  <c:v>0.58731973339267551</c:v>
                </c:pt>
              </c:numCache>
            </c:numRef>
          </c:yVal>
          <c:smooth val="0"/>
        </c:ser>
        <c:dLbls>
          <c:showLegendKey val="0"/>
          <c:showVal val="0"/>
          <c:showCatName val="0"/>
          <c:showSerName val="0"/>
          <c:showPercent val="0"/>
          <c:showBubbleSize val="0"/>
        </c:dLbls>
        <c:axId val="197428936"/>
        <c:axId val="197441328"/>
      </c:scatterChart>
      <c:valAx>
        <c:axId val="197428936"/>
        <c:scaling>
          <c:orientation val="minMax"/>
          <c:max val="30"/>
        </c:scaling>
        <c:delete val="0"/>
        <c:axPos val="b"/>
        <c:title>
          <c:tx>
            <c:rich>
              <a:bodyPr/>
              <a:lstStyle/>
              <a:p>
                <a:pPr>
                  <a:defRPr/>
                </a:pPr>
                <a:r>
                  <a:rPr lang="en-US" dirty="0" smtClean="0"/>
                  <a:t>Year</a:t>
                </a:r>
                <a:endParaRPr lang="en-US" dirty="0"/>
              </a:p>
            </c:rich>
          </c:tx>
          <c:layout>
            <c:manualLayout>
              <c:xMode val="edge"/>
              <c:yMode val="edge"/>
              <c:x val="0.47306856379794726"/>
              <c:y val="0.91666666666666652"/>
            </c:manualLayout>
          </c:layout>
          <c:overlay val="0"/>
        </c:title>
        <c:numFmt formatCode="General" sourceLinked="1"/>
        <c:majorTickMark val="in"/>
        <c:minorTickMark val="none"/>
        <c:tickLblPos val="nextTo"/>
        <c:spPr>
          <a:ln>
            <a:solidFill>
              <a:sysClr val="windowText" lastClr="000000"/>
            </a:solidFill>
          </a:ln>
        </c:spPr>
        <c:txPr>
          <a:bodyPr/>
          <a:lstStyle/>
          <a:p>
            <a:pPr>
              <a:defRPr b="1"/>
            </a:pPr>
            <a:endParaRPr lang="en-US"/>
          </a:p>
        </c:txPr>
        <c:crossAx val="197441328"/>
        <c:crosses val="autoZero"/>
        <c:crossBetween val="midCat"/>
      </c:valAx>
      <c:valAx>
        <c:axId val="197441328"/>
        <c:scaling>
          <c:orientation val="minMax"/>
          <c:max val="1"/>
        </c:scaling>
        <c:delete val="0"/>
        <c:axPos val="l"/>
        <c:numFmt formatCode="0%" sourceLinked="0"/>
        <c:majorTickMark val="out"/>
        <c:minorTickMark val="none"/>
        <c:tickLblPos val="nextTo"/>
        <c:spPr>
          <a:ln>
            <a:solidFill>
              <a:sysClr val="windowText" lastClr="000000"/>
            </a:solidFill>
          </a:ln>
        </c:spPr>
        <c:txPr>
          <a:bodyPr/>
          <a:lstStyle/>
          <a:p>
            <a:pPr>
              <a:defRPr b="1"/>
            </a:pPr>
            <a:endParaRPr lang="en-US"/>
          </a:p>
        </c:txPr>
        <c:crossAx val="197428936"/>
        <c:crosses val="autoZero"/>
        <c:crossBetween val="midCat"/>
        <c:majorUnit val="0.2"/>
      </c:valAx>
      <c:spPr>
        <a:ln>
          <a:solidFill>
            <a:sysClr val="windowText" lastClr="000000"/>
          </a:solid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580104-3901-41F5-A4B4-B1B039522BF0}" type="doc">
      <dgm:prSet loTypeId="urn:microsoft.com/office/officeart/2009/3/layout/DescendingProcess" loCatId="process" qsTypeId="urn:microsoft.com/office/officeart/2005/8/quickstyle/simple4" qsCatId="simple" csTypeId="urn:microsoft.com/office/officeart/2005/8/colors/accent0_1" csCatId="mainScheme" phldr="1"/>
      <dgm:spPr/>
    </dgm:pt>
    <dgm:pt modelId="{2F834E85-AE48-42BB-BF9D-BE2736C2F9A6}">
      <dgm:prSet phldrT="[Text]" custT="1"/>
      <dgm:spPr/>
      <dgm:t>
        <a:bodyPr/>
        <a:lstStyle/>
        <a:p>
          <a:r>
            <a:rPr lang="en-US" sz="2400" dirty="0" smtClean="0">
              <a:solidFill>
                <a:schemeClr val="accent1">
                  <a:lumMod val="75000"/>
                </a:schemeClr>
              </a:solidFill>
              <a:latin typeface="Arial" panose="020B0604020202020204" pitchFamily="34" charset="0"/>
              <a:cs typeface="Arial" panose="020B0604020202020204" pitchFamily="34" charset="0"/>
            </a:rPr>
            <a:t>80% penetration of autonomous vehicles</a:t>
          </a:r>
          <a:endParaRPr lang="en-US" sz="2400" dirty="0">
            <a:solidFill>
              <a:schemeClr val="accent1">
                <a:lumMod val="75000"/>
              </a:schemeClr>
            </a:solidFill>
            <a:latin typeface="Arial" panose="020B0604020202020204" pitchFamily="34" charset="0"/>
            <a:cs typeface="Arial" panose="020B0604020202020204" pitchFamily="34" charset="0"/>
          </a:endParaRPr>
        </a:p>
      </dgm:t>
    </dgm:pt>
    <dgm:pt modelId="{47B35A19-CA34-4F42-89C8-5BFE5B0A244C}" type="parTrans" cxnId="{00877A5E-4E6D-4FD4-BCC4-252BD83EBBA4}">
      <dgm:prSet/>
      <dgm:spPr/>
      <dgm:t>
        <a:bodyPr/>
        <a:lstStyle/>
        <a:p>
          <a:endParaRPr lang="en-US" sz="2400">
            <a:solidFill>
              <a:schemeClr val="accent1">
                <a:lumMod val="75000"/>
              </a:schemeClr>
            </a:solidFill>
            <a:latin typeface="Arial" panose="020B0604020202020204" pitchFamily="34" charset="0"/>
            <a:cs typeface="Arial" panose="020B0604020202020204" pitchFamily="34" charset="0"/>
          </a:endParaRPr>
        </a:p>
      </dgm:t>
    </dgm:pt>
    <dgm:pt modelId="{9CF41311-EDFC-45EB-A522-4D7CA4E84741}" type="sibTrans" cxnId="{00877A5E-4E6D-4FD4-BCC4-252BD83EBBA4}">
      <dgm:prSet/>
      <dgm:spPr/>
      <dgm:t>
        <a:bodyPr/>
        <a:lstStyle/>
        <a:p>
          <a:endParaRPr lang="en-US" sz="2400">
            <a:solidFill>
              <a:schemeClr val="accent1">
                <a:lumMod val="75000"/>
              </a:schemeClr>
            </a:solidFill>
            <a:latin typeface="Arial" panose="020B0604020202020204" pitchFamily="34" charset="0"/>
            <a:cs typeface="Arial" panose="020B0604020202020204" pitchFamily="34" charset="0"/>
          </a:endParaRPr>
        </a:p>
      </dgm:t>
    </dgm:pt>
    <dgm:pt modelId="{8BB19C28-A7F2-4FF3-98C2-EF17F84C12DB}">
      <dgm:prSet phldrT="[Text]" custT="1"/>
      <dgm:spPr/>
      <dgm:t>
        <a:bodyPr/>
        <a:lstStyle/>
        <a:p>
          <a:r>
            <a:rPr lang="en-US" sz="2400" dirty="0" smtClean="0">
              <a:solidFill>
                <a:schemeClr val="accent1">
                  <a:lumMod val="75000"/>
                </a:schemeClr>
              </a:solidFill>
              <a:latin typeface="Arial" panose="020B0604020202020204" pitchFamily="34" charset="0"/>
              <a:cs typeface="Arial" panose="020B0604020202020204" pitchFamily="34" charset="0"/>
            </a:rPr>
            <a:t>28% of the cars we have today</a:t>
          </a:r>
          <a:endParaRPr lang="en-US" sz="2400" dirty="0">
            <a:solidFill>
              <a:schemeClr val="accent1">
                <a:lumMod val="75000"/>
              </a:schemeClr>
            </a:solidFill>
            <a:latin typeface="Arial" panose="020B0604020202020204" pitchFamily="34" charset="0"/>
            <a:cs typeface="Arial" panose="020B0604020202020204" pitchFamily="34" charset="0"/>
          </a:endParaRPr>
        </a:p>
      </dgm:t>
    </dgm:pt>
    <dgm:pt modelId="{07BC6451-4F5D-4BA8-A329-D1DDD3DDAD59}" type="parTrans" cxnId="{9BE21E8C-43C1-4731-A727-C6A8F4A9378D}">
      <dgm:prSet/>
      <dgm:spPr/>
      <dgm:t>
        <a:bodyPr/>
        <a:lstStyle/>
        <a:p>
          <a:endParaRPr lang="en-US" sz="2400">
            <a:solidFill>
              <a:schemeClr val="accent1">
                <a:lumMod val="75000"/>
              </a:schemeClr>
            </a:solidFill>
            <a:latin typeface="Arial" panose="020B0604020202020204" pitchFamily="34" charset="0"/>
            <a:cs typeface="Arial" panose="020B0604020202020204" pitchFamily="34" charset="0"/>
          </a:endParaRPr>
        </a:p>
      </dgm:t>
    </dgm:pt>
    <dgm:pt modelId="{D61F488B-1DB2-4FC1-87BC-34E6E7C36F11}" type="sibTrans" cxnId="{9BE21E8C-43C1-4731-A727-C6A8F4A9378D}">
      <dgm:prSet/>
      <dgm:spPr/>
      <dgm:t>
        <a:bodyPr/>
        <a:lstStyle/>
        <a:p>
          <a:endParaRPr lang="en-US" sz="2400">
            <a:solidFill>
              <a:schemeClr val="accent1">
                <a:lumMod val="75000"/>
              </a:schemeClr>
            </a:solidFill>
            <a:latin typeface="Arial" panose="020B0604020202020204" pitchFamily="34" charset="0"/>
            <a:cs typeface="Arial" panose="020B0604020202020204" pitchFamily="34" charset="0"/>
          </a:endParaRPr>
        </a:p>
      </dgm:t>
    </dgm:pt>
    <dgm:pt modelId="{BEAF2401-D1B4-4EF9-ADAF-15917B73C226}">
      <dgm:prSet phldrT="[Text]" custT="1"/>
      <dgm:spPr/>
      <dgm:t>
        <a:bodyPr/>
        <a:lstStyle/>
        <a:p>
          <a:r>
            <a:rPr lang="en-US" sz="2400" dirty="0" smtClean="0">
              <a:solidFill>
                <a:schemeClr val="accent1">
                  <a:lumMod val="75000"/>
                </a:schemeClr>
              </a:solidFill>
              <a:latin typeface="Arial" panose="020B0604020202020204" pitchFamily="34" charset="0"/>
              <a:cs typeface="Arial" panose="020B0604020202020204" pitchFamily="34" charset="0"/>
            </a:rPr>
            <a:t>At least 72% reduction in parking space</a:t>
          </a:r>
          <a:endParaRPr lang="en-US" sz="2400" dirty="0">
            <a:solidFill>
              <a:schemeClr val="accent1">
                <a:lumMod val="75000"/>
              </a:schemeClr>
            </a:solidFill>
            <a:latin typeface="Arial" panose="020B0604020202020204" pitchFamily="34" charset="0"/>
            <a:cs typeface="Arial" panose="020B0604020202020204" pitchFamily="34" charset="0"/>
          </a:endParaRPr>
        </a:p>
      </dgm:t>
    </dgm:pt>
    <dgm:pt modelId="{8F75E3B8-F758-47EF-8627-021E09D50982}" type="parTrans" cxnId="{2A3CCB3D-7EAA-45CF-A9ED-FAF39D49C94A}">
      <dgm:prSet/>
      <dgm:spPr/>
      <dgm:t>
        <a:bodyPr/>
        <a:lstStyle/>
        <a:p>
          <a:endParaRPr lang="en-US" sz="2400">
            <a:solidFill>
              <a:schemeClr val="accent1">
                <a:lumMod val="75000"/>
              </a:schemeClr>
            </a:solidFill>
            <a:latin typeface="Arial" panose="020B0604020202020204" pitchFamily="34" charset="0"/>
            <a:cs typeface="Arial" panose="020B0604020202020204" pitchFamily="34" charset="0"/>
          </a:endParaRPr>
        </a:p>
      </dgm:t>
    </dgm:pt>
    <dgm:pt modelId="{0F36B99F-C5E2-402D-8344-860F1053F50F}" type="sibTrans" cxnId="{2A3CCB3D-7EAA-45CF-A9ED-FAF39D49C94A}">
      <dgm:prSet/>
      <dgm:spPr/>
      <dgm:t>
        <a:bodyPr/>
        <a:lstStyle/>
        <a:p>
          <a:endParaRPr lang="en-US" sz="2400">
            <a:solidFill>
              <a:schemeClr val="accent1">
                <a:lumMod val="75000"/>
              </a:schemeClr>
            </a:solidFill>
            <a:latin typeface="Arial" panose="020B0604020202020204" pitchFamily="34" charset="0"/>
            <a:cs typeface="Arial" panose="020B0604020202020204" pitchFamily="34" charset="0"/>
          </a:endParaRPr>
        </a:p>
      </dgm:t>
    </dgm:pt>
    <dgm:pt modelId="{BDE72897-E05E-42ED-B9A8-47842F6C5D09}">
      <dgm:prSet phldrT="[Text]" custT="1"/>
      <dgm:spPr/>
      <dgm:t>
        <a:bodyPr/>
        <a:lstStyle/>
        <a:p>
          <a:r>
            <a:rPr lang="en-US" sz="2400" dirty="0" smtClean="0">
              <a:solidFill>
                <a:schemeClr val="accent1">
                  <a:lumMod val="75000"/>
                </a:schemeClr>
              </a:solidFill>
              <a:latin typeface="Arial" panose="020B0604020202020204" pitchFamily="34" charset="0"/>
              <a:cs typeface="Arial" panose="020B0604020202020204" pitchFamily="34" charset="0"/>
            </a:rPr>
            <a:t>Additional 17% of city land for green space and stormwater management</a:t>
          </a:r>
          <a:endParaRPr lang="en-US" sz="2400" dirty="0">
            <a:solidFill>
              <a:schemeClr val="accent1">
                <a:lumMod val="75000"/>
              </a:schemeClr>
            </a:solidFill>
            <a:latin typeface="Arial" panose="020B0604020202020204" pitchFamily="34" charset="0"/>
            <a:cs typeface="Arial" panose="020B0604020202020204" pitchFamily="34" charset="0"/>
          </a:endParaRPr>
        </a:p>
      </dgm:t>
    </dgm:pt>
    <dgm:pt modelId="{42D386E7-252A-473B-9877-4F119A579DBF}" type="parTrans" cxnId="{AC24CDDA-5A84-4274-BAFC-3B20ACAE12ED}">
      <dgm:prSet/>
      <dgm:spPr/>
      <dgm:t>
        <a:bodyPr/>
        <a:lstStyle/>
        <a:p>
          <a:endParaRPr lang="en-US" sz="2400">
            <a:solidFill>
              <a:schemeClr val="accent1">
                <a:lumMod val="75000"/>
              </a:schemeClr>
            </a:solidFill>
            <a:latin typeface="Arial" panose="020B0604020202020204" pitchFamily="34" charset="0"/>
            <a:cs typeface="Arial" panose="020B0604020202020204" pitchFamily="34" charset="0"/>
          </a:endParaRPr>
        </a:p>
      </dgm:t>
    </dgm:pt>
    <dgm:pt modelId="{B4CD7530-01D3-4B99-A82B-2A05F47010DF}" type="sibTrans" cxnId="{AC24CDDA-5A84-4274-BAFC-3B20ACAE12ED}">
      <dgm:prSet/>
      <dgm:spPr/>
      <dgm:t>
        <a:bodyPr/>
        <a:lstStyle/>
        <a:p>
          <a:endParaRPr lang="en-US" sz="2400">
            <a:solidFill>
              <a:schemeClr val="accent1">
                <a:lumMod val="75000"/>
              </a:schemeClr>
            </a:solidFill>
            <a:latin typeface="Arial" panose="020B0604020202020204" pitchFamily="34" charset="0"/>
            <a:cs typeface="Arial" panose="020B0604020202020204" pitchFamily="34" charset="0"/>
          </a:endParaRPr>
        </a:p>
      </dgm:t>
    </dgm:pt>
    <dgm:pt modelId="{0CE6B24B-49BF-4CF3-9368-36A90B7880AE}">
      <dgm:prSet phldrT="[Text]" custT="1"/>
      <dgm:spPr/>
      <dgm:t>
        <a:bodyPr/>
        <a:lstStyle/>
        <a:p>
          <a:r>
            <a:rPr lang="en-US" sz="2400" dirty="0" smtClean="0">
              <a:solidFill>
                <a:schemeClr val="accent1">
                  <a:lumMod val="75000"/>
                </a:schemeClr>
              </a:solidFill>
              <a:latin typeface="Arial" panose="020B0604020202020204" pitchFamily="34" charset="0"/>
              <a:cs typeface="Arial" panose="020B0604020202020204" pitchFamily="34" charset="0"/>
            </a:rPr>
            <a:t>24.7% reduction of impervious area and stormwater runoff</a:t>
          </a:r>
          <a:endParaRPr lang="en-US" sz="2400" dirty="0">
            <a:solidFill>
              <a:schemeClr val="accent1">
                <a:lumMod val="75000"/>
              </a:schemeClr>
            </a:solidFill>
            <a:latin typeface="Arial" panose="020B0604020202020204" pitchFamily="34" charset="0"/>
            <a:cs typeface="Arial" panose="020B0604020202020204" pitchFamily="34" charset="0"/>
          </a:endParaRPr>
        </a:p>
      </dgm:t>
    </dgm:pt>
    <dgm:pt modelId="{7C3423F7-39C4-4F7D-94F7-88236DC49B1F}" type="parTrans" cxnId="{39EB3C13-CC5B-4C0E-B9EB-2FCDFD0814CB}">
      <dgm:prSet/>
      <dgm:spPr/>
      <dgm:t>
        <a:bodyPr/>
        <a:lstStyle/>
        <a:p>
          <a:endParaRPr lang="en-US" sz="2400">
            <a:solidFill>
              <a:schemeClr val="accent1">
                <a:lumMod val="75000"/>
              </a:schemeClr>
            </a:solidFill>
          </a:endParaRPr>
        </a:p>
      </dgm:t>
    </dgm:pt>
    <dgm:pt modelId="{9E317D07-2B5D-4B12-BEFB-349D5994E64D}" type="sibTrans" cxnId="{39EB3C13-CC5B-4C0E-B9EB-2FCDFD0814CB}">
      <dgm:prSet/>
      <dgm:spPr/>
      <dgm:t>
        <a:bodyPr/>
        <a:lstStyle/>
        <a:p>
          <a:endParaRPr lang="en-US" sz="2400">
            <a:solidFill>
              <a:schemeClr val="accent1">
                <a:lumMod val="75000"/>
              </a:schemeClr>
            </a:solidFill>
          </a:endParaRPr>
        </a:p>
      </dgm:t>
    </dgm:pt>
    <dgm:pt modelId="{980FC7A2-4E94-4BD2-BE45-855309FC8962}" type="pres">
      <dgm:prSet presAssocID="{9A580104-3901-41F5-A4B4-B1B039522BF0}" presName="Name0" presStyleCnt="0">
        <dgm:presLayoutVars>
          <dgm:chMax val="7"/>
          <dgm:chPref val="5"/>
        </dgm:presLayoutVars>
      </dgm:prSet>
      <dgm:spPr/>
    </dgm:pt>
    <dgm:pt modelId="{2F1F5906-7519-4BCA-B8E4-82C35430EABF}" type="pres">
      <dgm:prSet presAssocID="{9A580104-3901-41F5-A4B4-B1B039522BF0}" presName="arrowNode" presStyleLbl="node1" presStyleIdx="0" presStyleCnt="1" custScaleX="94160"/>
      <dgm:spPr/>
    </dgm:pt>
    <dgm:pt modelId="{C0D5B448-8E40-4C6E-ADD4-868221EB0FB9}" type="pres">
      <dgm:prSet presAssocID="{2F834E85-AE48-42BB-BF9D-BE2736C2F9A6}" presName="txNode1" presStyleLbl="revTx" presStyleIdx="0" presStyleCnt="5" custScaleX="159292">
        <dgm:presLayoutVars>
          <dgm:bulletEnabled val="1"/>
        </dgm:presLayoutVars>
      </dgm:prSet>
      <dgm:spPr/>
      <dgm:t>
        <a:bodyPr/>
        <a:lstStyle/>
        <a:p>
          <a:endParaRPr lang="en-US"/>
        </a:p>
      </dgm:t>
    </dgm:pt>
    <dgm:pt modelId="{21B7A1EF-E6DE-4F8E-9110-6D8BBE5FFE78}" type="pres">
      <dgm:prSet presAssocID="{8BB19C28-A7F2-4FF3-98C2-EF17F84C12DB}" presName="txNode2" presStyleLbl="revTx" presStyleIdx="1" presStyleCnt="5" custScaleX="160052" custLinFactNeighborX="21147" custLinFactNeighborY="-9236">
        <dgm:presLayoutVars>
          <dgm:bulletEnabled val="1"/>
        </dgm:presLayoutVars>
      </dgm:prSet>
      <dgm:spPr/>
      <dgm:t>
        <a:bodyPr/>
        <a:lstStyle/>
        <a:p>
          <a:endParaRPr lang="en-US"/>
        </a:p>
      </dgm:t>
    </dgm:pt>
    <dgm:pt modelId="{005FF2A3-B73E-4BDC-91E1-B07D7867C0A3}" type="pres">
      <dgm:prSet presAssocID="{D61F488B-1DB2-4FC1-87BC-34E6E7C36F11}" presName="dotNode2" presStyleCnt="0"/>
      <dgm:spPr/>
    </dgm:pt>
    <dgm:pt modelId="{1311EA39-AE64-4A75-B2FF-CB88E80854E4}" type="pres">
      <dgm:prSet presAssocID="{D61F488B-1DB2-4FC1-87BC-34E6E7C36F11}" presName="dotRepeatNode" presStyleLbl="fgShp" presStyleIdx="0" presStyleCnt="3"/>
      <dgm:spPr/>
      <dgm:t>
        <a:bodyPr/>
        <a:lstStyle/>
        <a:p>
          <a:endParaRPr lang="en-US"/>
        </a:p>
      </dgm:t>
    </dgm:pt>
    <dgm:pt modelId="{81BEBB66-5E2F-4270-8055-4EB1B9877004}" type="pres">
      <dgm:prSet presAssocID="{BEAF2401-D1B4-4EF9-ADAF-15917B73C226}" presName="txNode3" presStyleLbl="revTx" presStyleIdx="2" presStyleCnt="5" custScaleX="141648" custLinFactNeighborX="-22393" custLinFactNeighborY="19987">
        <dgm:presLayoutVars>
          <dgm:bulletEnabled val="1"/>
        </dgm:presLayoutVars>
      </dgm:prSet>
      <dgm:spPr/>
      <dgm:t>
        <a:bodyPr/>
        <a:lstStyle/>
        <a:p>
          <a:endParaRPr lang="en-US"/>
        </a:p>
      </dgm:t>
    </dgm:pt>
    <dgm:pt modelId="{25016CC6-CC0D-4F5D-9B3A-D6A737225EF7}" type="pres">
      <dgm:prSet presAssocID="{0F36B99F-C5E2-402D-8344-860F1053F50F}" presName="dotNode3" presStyleCnt="0"/>
      <dgm:spPr/>
    </dgm:pt>
    <dgm:pt modelId="{97E4DCEE-D1C9-4BD9-9A66-88B9B25B8F6F}" type="pres">
      <dgm:prSet presAssocID="{0F36B99F-C5E2-402D-8344-860F1053F50F}" presName="dotRepeatNode" presStyleLbl="fgShp" presStyleIdx="1" presStyleCnt="3"/>
      <dgm:spPr/>
      <dgm:t>
        <a:bodyPr/>
        <a:lstStyle/>
        <a:p>
          <a:endParaRPr lang="en-US"/>
        </a:p>
      </dgm:t>
    </dgm:pt>
    <dgm:pt modelId="{DC2E6383-0C7D-4908-AFED-FCB70388D526}" type="pres">
      <dgm:prSet presAssocID="{0CE6B24B-49BF-4CF3-9368-36A90B7880AE}" presName="txNode4" presStyleLbl="revTx" presStyleIdx="3" presStyleCnt="5" custScaleX="155641" custLinFactNeighborX="25341" custLinFactNeighborY="-35977">
        <dgm:presLayoutVars>
          <dgm:bulletEnabled val="1"/>
        </dgm:presLayoutVars>
      </dgm:prSet>
      <dgm:spPr/>
      <dgm:t>
        <a:bodyPr/>
        <a:lstStyle/>
        <a:p>
          <a:endParaRPr lang="en-US"/>
        </a:p>
      </dgm:t>
    </dgm:pt>
    <dgm:pt modelId="{0A1B767A-087A-4121-8207-E623A97B5C0B}" type="pres">
      <dgm:prSet presAssocID="{9E317D07-2B5D-4B12-BEFB-349D5994E64D}" presName="dotNode4" presStyleCnt="0"/>
      <dgm:spPr/>
    </dgm:pt>
    <dgm:pt modelId="{6E2B1B19-7C09-4037-B744-B928E5B9C887}" type="pres">
      <dgm:prSet presAssocID="{9E317D07-2B5D-4B12-BEFB-349D5994E64D}" presName="dotRepeatNode" presStyleLbl="fgShp" presStyleIdx="2" presStyleCnt="3"/>
      <dgm:spPr/>
      <dgm:t>
        <a:bodyPr/>
        <a:lstStyle/>
        <a:p>
          <a:endParaRPr lang="en-US"/>
        </a:p>
      </dgm:t>
    </dgm:pt>
    <dgm:pt modelId="{4236F6D3-CE49-4EC3-887C-D1F67B3D222B}" type="pres">
      <dgm:prSet presAssocID="{BDE72897-E05E-42ED-B9A8-47842F6C5D09}" presName="txNode5" presStyleLbl="revTx" presStyleIdx="4" presStyleCnt="5" custScaleX="136830" custLinFactNeighborX="-21308" custLinFactNeighborY="15177">
        <dgm:presLayoutVars>
          <dgm:bulletEnabled val="1"/>
        </dgm:presLayoutVars>
      </dgm:prSet>
      <dgm:spPr/>
      <dgm:t>
        <a:bodyPr/>
        <a:lstStyle/>
        <a:p>
          <a:endParaRPr lang="en-US"/>
        </a:p>
      </dgm:t>
    </dgm:pt>
  </dgm:ptLst>
  <dgm:cxnLst>
    <dgm:cxn modelId="{BFFC979A-B2C8-49AB-A179-D3199E43617F}" type="presOf" srcId="{2F834E85-AE48-42BB-BF9D-BE2736C2F9A6}" destId="{C0D5B448-8E40-4C6E-ADD4-868221EB0FB9}" srcOrd="0" destOrd="0" presId="urn:microsoft.com/office/officeart/2009/3/layout/DescendingProcess"/>
    <dgm:cxn modelId="{B69CC76A-D8C0-4B64-8EB9-E056283557D3}" type="presOf" srcId="{BEAF2401-D1B4-4EF9-ADAF-15917B73C226}" destId="{81BEBB66-5E2F-4270-8055-4EB1B9877004}" srcOrd="0" destOrd="0" presId="urn:microsoft.com/office/officeart/2009/3/layout/DescendingProcess"/>
    <dgm:cxn modelId="{39EB3C13-CC5B-4C0E-B9EB-2FCDFD0814CB}" srcId="{9A580104-3901-41F5-A4B4-B1B039522BF0}" destId="{0CE6B24B-49BF-4CF3-9368-36A90B7880AE}" srcOrd="3" destOrd="0" parTransId="{7C3423F7-39C4-4F7D-94F7-88236DC49B1F}" sibTransId="{9E317D07-2B5D-4B12-BEFB-349D5994E64D}"/>
    <dgm:cxn modelId="{C8D4FD0F-02A0-4DA1-BB07-C14BB7CBD01B}" type="presOf" srcId="{9E317D07-2B5D-4B12-BEFB-349D5994E64D}" destId="{6E2B1B19-7C09-4037-B744-B928E5B9C887}" srcOrd="0" destOrd="0" presId="urn:microsoft.com/office/officeart/2009/3/layout/DescendingProcess"/>
    <dgm:cxn modelId="{00877A5E-4E6D-4FD4-BCC4-252BD83EBBA4}" srcId="{9A580104-3901-41F5-A4B4-B1B039522BF0}" destId="{2F834E85-AE48-42BB-BF9D-BE2736C2F9A6}" srcOrd="0" destOrd="0" parTransId="{47B35A19-CA34-4F42-89C8-5BFE5B0A244C}" sibTransId="{9CF41311-EDFC-45EB-A522-4D7CA4E84741}"/>
    <dgm:cxn modelId="{AF56FC31-6108-488D-9D3A-023BD64D5655}" type="presOf" srcId="{8BB19C28-A7F2-4FF3-98C2-EF17F84C12DB}" destId="{21B7A1EF-E6DE-4F8E-9110-6D8BBE5FFE78}" srcOrd="0" destOrd="0" presId="urn:microsoft.com/office/officeart/2009/3/layout/DescendingProcess"/>
    <dgm:cxn modelId="{AC24CDDA-5A84-4274-BAFC-3B20ACAE12ED}" srcId="{9A580104-3901-41F5-A4B4-B1B039522BF0}" destId="{BDE72897-E05E-42ED-B9A8-47842F6C5D09}" srcOrd="4" destOrd="0" parTransId="{42D386E7-252A-473B-9877-4F119A579DBF}" sibTransId="{B4CD7530-01D3-4B99-A82B-2A05F47010DF}"/>
    <dgm:cxn modelId="{BB5174BF-9543-4BBF-AB2A-B79B2AF03B06}" type="presOf" srcId="{0CE6B24B-49BF-4CF3-9368-36A90B7880AE}" destId="{DC2E6383-0C7D-4908-AFED-FCB70388D526}" srcOrd="0" destOrd="0" presId="urn:microsoft.com/office/officeart/2009/3/layout/DescendingProcess"/>
    <dgm:cxn modelId="{5AB4AB17-EFFE-4129-AA52-1074A59A2CBC}" type="presOf" srcId="{BDE72897-E05E-42ED-B9A8-47842F6C5D09}" destId="{4236F6D3-CE49-4EC3-887C-D1F67B3D222B}" srcOrd="0" destOrd="0" presId="urn:microsoft.com/office/officeart/2009/3/layout/DescendingProcess"/>
    <dgm:cxn modelId="{A6B00ABF-768C-4225-BA5F-E64664BE240F}" type="presOf" srcId="{9A580104-3901-41F5-A4B4-B1B039522BF0}" destId="{980FC7A2-4E94-4BD2-BE45-855309FC8962}" srcOrd="0" destOrd="0" presId="urn:microsoft.com/office/officeart/2009/3/layout/DescendingProcess"/>
    <dgm:cxn modelId="{2A3CCB3D-7EAA-45CF-A9ED-FAF39D49C94A}" srcId="{9A580104-3901-41F5-A4B4-B1B039522BF0}" destId="{BEAF2401-D1B4-4EF9-ADAF-15917B73C226}" srcOrd="2" destOrd="0" parTransId="{8F75E3B8-F758-47EF-8627-021E09D50982}" sibTransId="{0F36B99F-C5E2-402D-8344-860F1053F50F}"/>
    <dgm:cxn modelId="{32ACB22E-5786-4DB7-8795-55DD038E49CF}" type="presOf" srcId="{D61F488B-1DB2-4FC1-87BC-34E6E7C36F11}" destId="{1311EA39-AE64-4A75-B2FF-CB88E80854E4}" srcOrd="0" destOrd="0" presId="urn:microsoft.com/office/officeart/2009/3/layout/DescendingProcess"/>
    <dgm:cxn modelId="{25C181C9-0867-480D-B597-30FBEC9A75D4}" type="presOf" srcId="{0F36B99F-C5E2-402D-8344-860F1053F50F}" destId="{97E4DCEE-D1C9-4BD9-9A66-88B9B25B8F6F}" srcOrd="0" destOrd="0" presId="urn:microsoft.com/office/officeart/2009/3/layout/DescendingProcess"/>
    <dgm:cxn modelId="{9BE21E8C-43C1-4731-A727-C6A8F4A9378D}" srcId="{9A580104-3901-41F5-A4B4-B1B039522BF0}" destId="{8BB19C28-A7F2-4FF3-98C2-EF17F84C12DB}" srcOrd="1" destOrd="0" parTransId="{07BC6451-4F5D-4BA8-A329-D1DDD3DDAD59}" sibTransId="{D61F488B-1DB2-4FC1-87BC-34E6E7C36F11}"/>
    <dgm:cxn modelId="{08DAF5A8-AF1B-4AFC-B1E2-361E825B66F1}" type="presParOf" srcId="{980FC7A2-4E94-4BD2-BE45-855309FC8962}" destId="{2F1F5906-7519-4BCA-B8E4-82C35430EABF}" srcOrd="0" destOrd="0" presId="urn:microsoft.com/office/officeart/2009/3/layout/DescendingProcess"/>
    <dgm:cxn modelId="{F064E66E-0FC5-4B0C-93E5-F91E886BA874}" type="presParOf" srcId="{980FC7A2-4E94-4BD2-BE45-855309FC8962}" destId="{C0D5B448-8E40-4C6E-ADD4-868221EB0FB9}" srcOrd="1" destOrd="0" presId="urn:microsoft.com/office/officeart/2009/3/layout/DescendingProcess"/>
    <dgm:cxn modelId="{28A36FAF-0F2B-42EA-B790-D1D112E76C25}" type="presParOf" srcId="{980FC7A2-4E94-4BD2-BE45-855309FC8962}" destId="{21B7A1EF-E6DE-4F8E-9110-6D8BBE5FFE78}" srcOrd="2" destOrd="0" presId="urn:microsoft.com/office/officeart/2009/3/layout/DescendingProcess"/>
    <dgm:cxn modelId="{4E8C40A0-EA81-4CD2-8874-DDC7E76DFDE4}" type="presParOf" srcId="{980FC7A2-4E94-4BD2-BE45-855309FC8962}" destId="{005FF2A3-B73E-4BDC-91E1-B07D7867C0A3}" srcOrd="3" destOrd="0" presId="urn:microsoft.com/office/officeart/2009/3/layout/DescendingProcess"/>
    <dgm:cxn modelId="{43222009-D357-4EF3-B857-1C123555C04F}" type="presParOf" srcId="{005FF2A3-B73E-4BDC-91E1-B07D7867C0A3}" destId="{1311EA39-AE64-4A75-B2FF-CB88E80854E4}" srcOrd="0" destOrd="0" presId="urn:microsoft.com/office/officeart/2009/3/layout/DescendingProcess"/>
    <dgm:cxn modelId="{9782E90E-7C47-4B5F-B270-5A07F5A2FB48}" type="presParOf" srcId="{980FC7A2-4E94-4BD2-BE45-855309FC8962}" destId="{81BEBB66-5E2F-4270-8055-4EB1B9877004}" srcOrd="4" destOrd="0" presId="urn:microsoft.com/office/officeart/2009/3/layout/DescendingProcess"/>
    <dgm:cxn modelId="{A83E9052-F616-4BEB-AE64-A300E467E928}" type="presParOf" srcId="{980FC7A2-4E94-4BD2-BE45-855309FC8962}" destId="{25016CC6-CC0D-4F5D-9B3A-D6A737225EF7}" srcOrd="5" destOrd="0" presId="urn:microsoft.com/office/officeart/2009/3/layout/DescendingProcess"/>
    <dgm:cxn modelId="{B5417228-1D9B-4604-BAFA-DA311AF14CE8}" type="presParOf" srcId="{25016CC6-CC0D-4F5D-9B3A-D6A737225EF7}" destId="{97E4DCEE-D1C9-4BD9-9A66-88B9B25B8F6F}" srcOrd="0" destOrd="0" presId="urn:microsoft.com/office/officeart/2009/3/layout/DescendingProcess"/>
    <dgm:cxn modelId="{42ED1FB0-E0AF-491F-B922-268A4DC28E7A}" type="presParOf" srcId="{980FC7A2-4E94-4BD2-BE45-855309FC8962}" destId="{DC2E6383-0C7D-4908-AFED-FCB70388D526}" srcOrd="6" destOrd="0" presId="urn:microsoft.com/office/officeart/2009/3/layout/DescendingProcess"/>
    <dgm:cxn modelId="{DF143DB0-7566-4DBF-B4F2-689658B04538}" type="presParOf" srcId="{980FC7A2-4E94-4BD2-BE45-855309FC8962}" destId="{0A1B767A-087A-4121-8207-E623A97B5C0B}" srcOrd="7" destOrd="0" presId="urn:microsoft.com/office/officeart/2009/3/layout/DescendingProcess"/>
    <dgm:cxn modelId="{426B4C78-D483-418D-ADB9-CB74F6CBE619}" type="presParOf" srcId="{0A1B767A-087A-4121-8207-E623A97B5C0B}" destId="{6E2B1B19-7C09-4037-B744-B928E5B9C887}" srcOrd="0" destOrd="0" presId="urn:microsoft.com/office/officeart/2009/3/layout/DescendingProcess"/>
    <dgm:cxn modelId="{623F44C5-7CD3-4A2A-B323-D17A1E3FBA42}" type="presParOf" srcId="{980FC7A2-4E94-4BD2-BE45-855309FC8962}" destId="{4236F6D3-CE49-4EC3-887C-D1F67B3D222B}"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667070-9253-4D2E-9E55-5CCDCD3D6AC0}"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n-US"/>
        </a:p>
      </dgm:t>
    </dgm:pt>
    <dgm:pt modelId="{E9CF19CD-B425-42DA-8837-45E49E1F2936}">
      <dgm:prSet phldrT="[Text]" custT="1"/>
      <dgm:spPr/>
      <dgm:t>
        <a:bodyPr/>
        <a:lstStyle/>
        <a:p>
          <a:r>
            <a:rPr lang="en-US" sz="2400" b="1" dirty="0" smtClean="0"/>
            <a:t>Collect</a:t>
          </a:r>
          <a:endParaRPr lang="en-US" sz="2400" b="1" dirty="0"/>
        </a:p>
      </dgm:t>
    </dgm:pt>
    <dgm:pt modelId="{88C7FD9C-7529-4C50-A59E-977A08BAB03B}" type="parTrans" cxnId="{78AB5878-B667-4F48-9AAA-F8617DB5E06C}">
      <dgm:prSet/>
      <dgm:spPr/>
      <dgm:t>
        <a:bodyPr/>
        <a:lstStyle/>
        <a:p>
          <a:endParaRPr lang="en-US"/>
        </a:p>
      </dgm:t>
    </dgm:pt>
    <dgm:pt modelId="{74AD0E17-3BC1-4D39-A4B8-419F8304FE12}" type="sibTrans" cxnId="{78AB5878-B667-4F48-9AAA-F8617DB5E06C}">
      <dgm:prSet/>
      <dgm:spPr/>
      <dgm:t>
        <a:bodyPr/>
        <a:lstStyle/>
        <a:p>
          <a:endParaRPr lang="en-US"/>
        </a:p>
      </dgm:t>
    </dgm:pt>
    <dgm:pt modelId="{6EC2E55A-0029-457E-ADDA-F62A93908145}">
      <dgm:prSet phldrT="[Text]"/>
      <dgm:spPr/>
      <dgm:t>
        <a:bodyPr/>
        <a:lstStyle/>
        <a:p>
          <a:r>
            <a:rPr lang="en-US" dirty="0" smtClean="0"/>
            <a:t>Social Media</a:t>
          </a:r>
          <a:endParaRPr lang="en-US" dirty="0"/>
        </a:p>
      </dgm:t>
    </dgm:pt>
    <dgm:pt modelId="{80CA76F6-4BDE-4280-A41B-0A20D31798AD}" type="parTrans" cxnId="{7EC19145-4C1A-44B1-AE8C-89DC1D4CEE1B}">
      <dgm:prSet/>
      <dgm:spPr/>
      <dgm:t>
        <a:bodyPr/>
        <a:lstStyle/>
        <a:p>
          <a:endParaRPr lang="en-US"/>
        </a:p>
      </dgm:t>
    </dgm:pt>
    <dgm:pt modelId="{7E3F601A-6AB6-4A67-B810-897F4342B78F}" type="sibTrans" cxnId="{7EC19145-4C1A-44B1-AE8C-89DC1D4CEE1B}">
      <dgm:prSet/>
      <dgm:spPr/>
      <dgm:t>
        <a:bodyPr/>
        <a:lstStyle/>
        <a:p>
          <a:endParaRPr lang="en-US"/>
        </a:p>
      </dgm:t>
    </dgm:pt>
    <dgm:pt modelId="{7A315655-FA8E-4F17-99B0-35E1760703DD}">
      <dgm:prSet phldrT="[Text]" custT="1"/>
      <dgm:spPr/>
      <dgm:t>
        <a:bodyPr/>
        <a:lstStyle/>
        <a:p>
          <a:r>
            <a:rPr lang="en-US" sz="2400" b="1" dirty="0" smtClean="0"/>
            <a:t>Analyze</a:t>
          </a:r>
          <a:endParaRPr lang="en-US" sz="2400" b="1" dirty="0"/>
        </a:p>
      </dgm:t>
    </dgm:pt>
    <dgm:pt modelId="{5CEE623A-E1D0-4136-8C6A-08A6B6F0F5BA}" type="parTrans" cxnId="{BE9D6219-BCCE-47A0-9564-76016CA78EDF}">
      <dgm:prSet/>
      <dgm:spPr/>
      <dgm:t>
        <a:bodyPr/>
        <a:lstStyle/>
        <a:p>
          <a:endParaRPr lang="en-US"/>
        </a:p>
      </dgm:t>
    </dgm:pt>
    <dgm:pt modelId="{5CECE98F-1B69-4B11-88C7-59E58C31AAAD}" type="sibTrans" cxnId="{BE9D6219-BCCE-47A0-9564-76016CA78EDF}">
      <dgm:prSet/>
      <dgm:spPr/>
      <dgm:t>
        <a:bodyPr/>
        <a:lstStyle/>
        <a:p>
          <a:endParaRPr lang="en-US"/>
        </a:p>
      </dgm:t>
    </dgm:pt>
    <dgm:pt modelId="{5F9A0A0A-9766-4CC0-92A2-80ACAD3E2275}">
      <dgm:prSet phldrT="[Text]"/>
      <dgm:spPr/>
      <dgm:t>
        <a:bodyPr/>
        <a:lstStyle/>
        <a:p>
          <a:r>
            <a:rPr lang="en-US" dirty="0" smtClean="0"/>
            <a:t>Enrich and prepare  social media content with metadata</a:t>
          </a:r>
          <a:endParaRPr lang="en-US" dirty="0"/>
        </a:p>
      </dgm:t>
    </dgm:pt>
    <dgm:pt modelId="{1CBC008D-2704-48C3-890D-9EEDF0ECE210}" type="parTrans" cxnId="{89D9F8E0-584D-4C4E-8107-C91E2DCA89B2}">
      <dgm:prSet/>
      <dgm:spPr/>
      <dgm:t>
        <a:bodyPr/>
        <a:lstStyle/>
        <a:p>
          <a:endParaRPr lang="en-US"/>
        </a:p>
      </dgm:t>
    </dgm:pt>
    <dgm:pt modelId="{778BDB2F-D1FA-4803-B1C6-A06C8A34D8B1}" type="sibTrans" cxnId="{89D9F8E0-584D-4C4E-8107-C91E2DCA89B2}">
      <dgm:prSet/>
      <dgm:spPr/>
      <dgm:t>
        <a:bodyPr/>
        <a:lstStyle/>
        <a:p>
          <a:endParaRPr lang="en-US"/>
        </a:p>
      </dgm:t>
    </dgm:pt>
    <dgm:pt modelId="{E934076A-395E-420F-A474-0AC12E448AF3}">
      <dgm:prSet phldrT="[Text]" custT="1"/>
      <dgm:spPr/>
      <dgm:t>
        <a:bodyPr/>
        <a:lstStyle/>
        <a:p>
          <a:r>
            <a:rPr lang="en-US" sz="2400" b="1" dirty="0" smtClean="0"/>
            <a:t>Modeling</a:t>
          </a:r>
          <a:endParaRPr lang="en-US" sz="2400" b="1" dirty="0"/>
        </a:p>
      </dgm:t>
    </dgm:pt>
    <dgm:pt modelId="{DC3CC6DA-7C9B-4141-B5ED-2D7CDD774179}" type="parTrans" cxnId="{163F87A4-9155-4900-A8A5-7FD188FBDF6A}">
      <dgm:prSet/>
      <dgm:spPr/>
      <dgm:t>
        <a:bodyPr/>
        <a:lstStyle/>
        <a:p>
          <a:endParaRPr lang="en-US"/>
        </a:p>
      </dgm:t>
    </dgm:pt>
    <dgm:pt modelId="{D6A9F1ED-FC4C-4904-858A-D2FD0AA93D98}" type="sibTrans" cxnId="{163F87A4-9155-4900-A8A5-7FD188FBDF6A}">
      <dgm:prSet/>
      <dgm:spPr/>
      <dgm:t>
        <a:bodyPr/>
        <a:lstStyle/>
        <a:p>
          <a:endParaRPr lang="en-US"/>
        </a:p>
      </dgm:t>
    </dgm:pt>
    <dgm:pt modelId="{2C4B48BB-FA35-45CE-9762-24CA890181FC}">
      <dgm:prSet phldrT="[Text]"/>
      <dgm:spPr/>
      <dgm:t>
        <a:bodyPr/>
        <a:lstStyle/>
        <a:p>
          <a:r>
            <a:rPr lang="en-US" dirty="0" smtClean="0"/>
            <a:t>Agent-based urban model and visualization</a:t>
          </a:r>
          <a:endParaRPr lang="en-US" dirty="0"/>
        </a:p>
      </dgm:t>
    </dgm:pt>
    <dgm:pt modelId="{D212596F-360D-41A1-BDBD-7036018368C5}" type="parTrans" cxnId="{378EBC84-2865-4FC7-A553-A22239BDB425}">
      <dgm:prSet/>
      <dgm:spPr/>
      <dgm:t>
        <a:bodyPr/>
        <a:lstStyle/>
        <a:p>
          <a:endParaRPr lang="en-US"/>
        </a:p>
      </dgm:t>
    </dgm:pt>
    <dgm:pt modelId="{5238A440-5F92-4A11-8DDE-2AD2D5FAA60C}" type="sibTrans" cxnId="{378EBC84-2865-4FC7-A553-A22239BDB425}">
      <dgm:prSet/>
      <dgm:spPr/>
      <dgm:t>
        <a:bodyPr/>
        <a:lstStyle/>
        <a:p>
          <a:endParaRPr lang="en-US"/>
        </a:p>
      </dgm:t>
    </dgm:pt>
    <dgm:pt modelId="{BBEB884B-7943-4E13-B0D2-0CF2D65A9AFA}">
      <dgm:prSet phldrT="[Text]"/>
      <dgm:spPr/>
      <dgm:t>
        <a:bodyPr/>
        <a:lstStyle/>
        <a:p>
          <a:endParaRPr lang="en-US" dirty="0"/>
        </a:p>
      </dgm:t>
    </dgm:pt>
    <dgm:pt modelId="{70A5ECDF-B902-4A12-8236-C079349E02F2}" type="parTrans" cxnId="{7729BC62-77AC-4B7D-BD27-CD4B9DDC942E}">
      <dgm:prSet/>
      <dgm:spPr/>
      <dgm:t>
        <a:bodyPr/>
        <a:lstStyle/>
        <a:p>
          <a:endParaRPr lang="en-US"/>
        </a:p>
      </dgm:t>
    </dgm:pt>
    <dgm:pt modelId="{F002388C-2099-407C-BA89-46BACC00CEE7}" type="sibTrans" cxnId="{7729BC62-77AC-4B7D-BD27-CD4B9DDC942E}">
      <dgm:prSet/>
      <dgm:spPr/>
      <dgm:t>
        <a:bodyPr/>
        <a:lstStyle/>
        <a:p>
          <a:endParaRPr lang="en-US"/>
        </a:p>
      </dgm:t>
    </dgm:pt>
    <dgm:pt modelId="{CCC0C400-C026-4808-93CD-0BEDB37A4A3C}">
      <dgm:prSet phldrT="[Text]"/>
      <dgm:spPr/>
      <dgm:t>
        <a:bodyPr/>
        <a:lstStyle/>
        <a:p>
          <a:r>
            <a:rPr lang="en-US" dirty="0" smtClean="0"/>
            <a:t>Blogs</a:t>
          </a:r>
          <a:endParaRPr lang="en-US" dirty="0"/>
        </a:p>
      </dgm:t>
    </dgm:pt>
    <dgm:pt modelId="{EE6931C0-E835-49A4-9733-6CC2A301B93A}" type="parTrans" cxnId="{1C91B0F5-1B4B-49F8-A05F-441577CBA9B6}">
      <dgm:prSet/>
      <dgm:spPr/>
      <dgm:t>
        <a:bodyPr/>
        <a:lstStyle/>
        <a:p>
          <a:endParaRPr lang="en-US"/>
        </a:p>
      </dgm:t>
    </dgm:pt>
    <dgm:pt modelId="{9BCE6450-45AA-4F67-9DF7-D1FA5A634040}" type="sibTrans" cxnId="{1C91B0F5-1B4B-49F8-A05F-441577CBA9B6}">
      <dgm:prSet/>
      <dgm:spPr/>
      <dgm:t>
        <a:bodyPr/>
        <a:lstStyle/>
        <a:p>
          <a:endParaRPr lang="en-US"/>
        </a:p>
      </dgm:t>
    </dgm:pt>
    <dgm:pt modelId="{D1DC3BE7-712D-4448-9B38-2C97A68A369F}">
      <dgm:prSet phldrT="[Text]"/>
      <dgm:spPr/>
      <dgm:t>
        <a:bodyPr/>
        <a:lstStyle/>
        <a:p>
          <a:r>
            <a:rPr lang="en-US" dirty="0" smtClean="0"/>
            <a:t>Twitter</a:t>
          </a:r>
          <a:endParaRPr lang="en-US" dirty="0"/>
        </a:p>
      </dgm:t>
    </dgm:pt>
    <dgm:pt modelId="{B50FB45B-87B5-40E7-A379-07DD21168DE0}" type="parTrans" cxnId="{53CE76ED-D1C0-4908-B6CB-A723B3E139E6}">
      <dgm:prSet/>
      <dgm:spPr/>
      <dgm:t>
        <a:bodyPr/>
        <a:lstStyle/>
        <a:p>
          <a:endParaRPr lang="en-US"/>
        </a:p>
      </dgm:t>
    </dgm:pt>
    <dgm:pt modelId="{723C42F4-FAC0-48E8-B621-48AAB5CF894C}" type="sibTrans" cxnId="{53CE76ED-D1C0-4908-B6CB-A723B3E139E6}">
      <dgm:prSet/>
      <dgm:spPr/>
      <dgm:t>
        <a:bodyPr/>
        <a:lstStyle/>
        <a:p>
          <a:endParaRPr lang="en-US"/>
        </a:p>
      </dgm:t>
    </dgm:pt>
    <dgm:pt modelId="{B2D22719-AC26-46FA-821F-682FFA1B6237}">
      <dgm:prSet phldrT="[Text]"/>
      <dgm:spPr/>
      <dgm:t>
        <a:bodyPr/>
        <a:lstStyle/>
        <a:p>
          <a:r>
            <a:rPr lang="en-US" dirty="0" smtClean="0"/>
            <a:t>News</a:t>
          </a:r>
          <a:endParaRPr lang="en-US" dirty="0"/>
        </a:p>
      </dgm:t>
    </dgm:pt>
    <dgm:pt modelId="{D86EC8C8-410A-4FB0-87E8-CE6F6CF959D0}" type="parTrans" cxnId="{5E4A9E5E-1FD8-4D0D-BEC4-AC1683B2C84D}">
      <dgm:prSet/>
      <dgm:spPr/>
      <dgm:t>
        <a:bodyPr/>
        <a:lstStyle/>
        <a:p>
          <a:endParaRPr lang="en-US"/>
        </a:p>
      </dgm:t>
    </dgm:pt>
    <dgm:pt modelId="{529F8FBB-C304-4EE7-8E43-7BC4F05F51A2}" type="sibTrans" cxnId="{5E4A9E5E-1FD8-4D0D-BEC4-AC1683B2C84D}">
      <dgm:prSet/>
      <dgm:spPr/>
      <dgm:t>
        <a:bodyPr/>
        <a:lstStyle/>
        <a:p>
          <a:endParaRPr lang="en-US"/>
        </a:p>
      </dgm:t>
    </dgm:pt>
    <dgm:pt modelId="{530C7D7E-DABD-4816-B4BA-C4C04EB070F0}">
      <dgm:prSet phldrT="[Text]"/>
      <dgm:spPr/>
      <dgm:t>
        <a:bodyPr/>
        <a:lstStyle/>
        <a:p>
          <a:r>
            <a:rPr lang="en-US" dirty="0" smtClean="0"/>
            <a:t>Product Reviews</a:t>
          </a:r>
          <a:endParaRPr lang="en-US" dirty="0"/>
        </a:p>
      </dgm:t>
    </dgm:pt>
    <dgm:pt modelId="{C222EFFA-66AA-461B-BC97-E49B7FAD4E5B}" type="parTrans" cxnId="{08431A5D-9FD2-4F36-9B1E-3C40FA6E75C0}">
      <dgm:prSet/>
      <dgm:spPr/>
      <dgm:t>
        <a:bodyPr/>
        <a:lstStyle/>
        <a:p>
          <a:endParaRPr lang="en-US"/>
        </a:p>
      </dgm:t>
    </dgm:pt>
    <dgm:pt modelId="{5487350B-AE13-4FE7-9E22-8CD323C30D24}" type="sibTrans" cxnId="{08431A5D-9FD2-4F36-9B1E-3C40FA6E75C0}">
      <dgm:prSet/>
      <dgm:spPr/>
      <dgm:t>
        <a:bodyPr/>
        <a:lstStyle/>
        <a:p>
          <a:endParaRPr lang="en-US"/>
        </a:p>
      </dgm:t>
    </dgm:pt>
    <dgm:pt modelId="{58C7B182-7789-4E51-A56F-7B5CFB9610E9}" type="pres">
      <dgm:prSet presAssocID="{EF667070-9253-4D2E-9E55-5CCDCD3D6AC0}" presName="linearFlow" presStyleCnt="0">
        <dgm:presLayoutVars>
          <dgm:dir/>
          <dgm:animLvl val="lvl"/>
          <dgm:resizeHandles val="exact"/>
        </dgm:presLayoutVars>
      </dgm:prSet>
      <dgm:spPr/>
      <dgm:t>
        <a:bodyPr/>
        <a:lstStyle/>
        <a:p>
          <a:endParaRPr lang="en-US"/>
        </a:p>
      </dgm:t>
    </dgm:pt>
    <dgm:pt modelId="{7D28B361-10C8-4E2A-A5D9-17D5EFDAE7EE}" type="pres">
      <dgm:prSet presAssocID="{E9CF19CD-B425-42DA-8837-45E49E1F2936}" presName="composite" presStyleCnt="0"/>
      <dgm:spPr/>
      <dgm:t>
        <a:bodyPr/>
        <a:lstStyle/>
        <a:p>
          <a:endParaRPr lang="en-US"/>
        </a:p>
      </dgm:t>
    </dgm:pt>
    <dgm:pt modelId="{41231DE7-9024-4CC5-B8E2-9B121CC5928B}" type="pres">
      <dgm:prSet presAssocID="{E9CF19CD-B425-42DA-8837-45E49E1F2936}" presName="parTx" presStyleLbl="node1" presStyleIdx="0" presStyleCnt="3">
        <dgm:presLayoutVars>
          <dgm:chMax val="0"/>
          <dgm:chPref val="0"/>
          <dgm:bulletEnabled val="1"/>
        </dgm:presLayoutVars>
      </dgm:prSet>
      <dgm:spPr/>
      <dgm:t>
        <a:bodyPr/>
        <a:lstStyle/>
        <a:p>
          <a:endParaRPr lang="en-US"/>
        </a:p>
      </dgm:t>
    </dgm:pt>
    <dgm:pt modelId="{1EFD73E3-1889-46AB-8620-D524456D3295}" type="pres">
      <dgm:prSet presAssocID="{E9CF19CD-B425-42DA-8837-45E49E1F2936}" presName="parSh" presStyleLbl="node1" presStyleIdx="0" presStyleCnt="3"/>
      <dgm:spPr/>
      <dgm:t>
        <a:bodyPr/>
        <a:lstStyle/>
        <a:p>
          <a:endParaRPr lang="en-US"/>
        </a:p>
      </dgm:t>
    </dgm:pt>
    <dgm:pt modelId="{F8964A12-AD70-4069-93EC-4B7AB0FA71E4}" type="pres">
      <dgm:prSet presAssocID="{E9CF19CD-B425-42DA-8837-45E49E1F2936}" presName="desTx" presStyleLbl="fgAcc1" presStyleIdx="0" presStyleCnt="3">
        <dgm:presLayoutVars>
          <dgm:bulletEnabled val="1"/>
        </dgm:presLayoutVars>
      </dgm:prSet>
      <dgm:spPr/>
      <dgm:t>
        <a:bodyPr/>
        <a:lstStyle/>
        <a:p>
          <a:endParaRPr lang="en-US"/>
        </a:p>
      </dgm:t>
    </dgm:pt>
    <dgm:pt modelId="{F1CCC68B-8FA6-47F7-BD97-982ED842DCC3}" type="pres">
      <dgm:prSet presAssocID="{74AD0E17-3BC1-4D39-A4B8-419F8304FE12}" presName="sibTrans" presStyleLbl="sibTrans2D1" presStyleIdx="0" presStyleCnt="2"/>
      <dgm:spPr/>
      <dgm:t>
        <a:bodyPr/>
        <a:lstStyle/>
        <a:p>
          <a:endParaRPr lang="en-US"/>
        </a:p>
      </dgm:t>
    </dgm:pt>
    <dgm:pt modelId="{8C430F25-3118-4BD2-B43C-15DFAFEE8C1A}" type="pres">
      <dgm:prSet presAssocID="{74AD0E17-3BC1-4D39-A4B8-419F8304FE12}" presName="connTx" presStyleLbl="sibTrans2D1" presStyleIdx="0" presStyleCnt="2"/>
      <dgm:spPr/>
      <dgm:t>
        <a:bodyPr/>
        <a:lstStyle/>
        <a:p>
          <a:endParaRPr lang="en-US"/>
        </a:p>
      </dgm:t>
    </dgm:pt>
    <dgm:pt modelId="{64647439-E8B0-4E8C-8DAB-79D0BC5B737B}" type="pres">
      <dgm:prSet presAssocID="{7A315655-FA8E-4F17-99B0-35E1760703DD}" presName="composite" presStyleCnt="0"/>
      <dgm:spPr/>
      <dgm:t>
        <a:bodyPr/>
        <a:lstStyle/>
        <a:p>
          <a:endParaRPr lang="en-US"/>
        </a:p>
      </dgm:t>
    </dgm:pt>
    <dgm:pt modelId="{3A467024-C9D6-4AF9-8675-6B446FAD2F2E}" type="pres">
      <dgm:prSet presAssocID="{7A315655-FA8E-4F17-99B0-35E1760703DD}" presName="parTx" presStyleLbl="node1" presStyleIdx="0" presStyleCnt="3">
        <dgm:presLayoutVars>
          <dgm:chMax val="0"/>
          <dgm:chPref val="0"/>
          <dgm:bulletEnabled val="1"/>
        </dgm:presLayoutVars>
      </dgm:prSet>
      <dgm:spPr/>
      <dgm:t>
        <a:bodyPr/>
        <a:lstStyle/>
        <a:p>
          <a:endParaRPr lang="en-US"/>
        </a:p>
      </dgm:t>
    </dgm:pt>
    <dgm:pt modelId="{B4934C00-2215-496A-B942-DF70138B5071}" type="pres">
      <dgm:prSet presAssocID="{7A315655-FA8E-4F17-99B0-35E1760703DD}" presName="parSh" presStyleLbl="node1" presStyleIdx="1" presStyleCnt="3"/>
      <dgm:spPr/>
      <dgm:t>
        <a:bodyPr/>
        <a:lstStyle/>
        <a:p>
          <a:endParaRPr lang="en-US"/>
        </a:p>
      </dgm:t>
    </dgm:pt>
    <dgm:pt modelId="{E3353823-CBF1-4391-B58A-D07C6D6B12B9}" type="pres">
      <dgm:prSet presAssocID="{7A315655-FA8E-4F17-99B0-35E1760703DD}" presName="desTx" presStyleLbl="fgAcc1" presStyleIdx="1" presStyleCnt="3">
        <dgm:presLayoutVars>
          <dgm:bulletEnabled val="1"/>
        </dgm:presLayoutVars>
      </dgm:prSet>
      <dgm:spPr/>
      <dgm:t>
        <a:bodyPr/>
        <a:lstStyle/>
        <a:p>
          <a:endParaRPr lang="en-US"/>
        </a:p>
      </dgm:t>
    </dgm:pt>
    <dgm:pt modelId="{AB991F10-18FC-43D1-84D5-0B5D7FEF39AA}" type="pres">
      <dgm:prSet presAssocID="{5CECE98F-1B69-4B11-88C7-59E58C31AAAD}" presName="sibTrans" presStyleLbl="sibTrans2D1" presStyleIdx="1" presStyleCnt="2"/>
      <dgm:spPr/>
      <dgm:t>
        <a:bodyPr/>
        <a:lstStyle/>
        <a:p>
          <a:endParaRPr lang="en-US"/>
        </a:p>
      </dgm:t>
    </dgm:pt>
    <dgm:pt modelId="{C6BDFFE8-ACAD-42B8-B64F-65B0991EA2DE}" type="pres">
      <dgm:prSet presAssocID="{5CECE98F-1B69-4B11-88C7-59E58C31AAAD}" presName="connTx" presStyleLbl="sibTrans2D1" presStyleIdx="1" presStyleCnt="2"/>
      <dgm:spPr/>
      <dgm:t>
        <a:bodyPr/>
        <a:lstStyle/>
        <a:p>
          <a:endParaRPr lang="en-US"/>
        </a:p>
      </dgm:t>
    </dgm:pt>
    <dgm:pt modelId="{B8B97D90-B086-43AE-BB59-EC4DCF786BCC}" type="pres">
      <dgm:prSet presAssocID="{E934076A-395E-420F-A474-0AC12E448AF3}" presName="composite" presStyleCnt="0"/>
      <dgm:spPr/>
      <dgm:t>
        <a:bodyPr/>
        <a:lstStyle/>
        <a:p>
          <a:endParaRPr lang="en-US"/>
        </a:p>
      </dgm:t>
    </dgm:pt>
    <dgm:pt modelId="{0C79B861-A8CC-42C8-827D-6AFF6CBB6D31}" type="pres">
      <dgm:prSet presAssocID="{E934076A-395E-420F-A474-0AC12E448AF3}" presName="parTx" presStyleLbl="node1" presStyleIdx="1" presStyleCnt="3">
        <dgm:presLayoutVars>
          <dgm:chMax val="0"/>
          <dgm:chPref val="0"/>
          <dgm:bulletEnabled val="1"/>
        </dgm:presLayoutVars>
      </dgm:prSet>
      <dgm:spPr/>
      <dgm:t>
        <a:bodyPr/>
        <a:lstStyle/>
        <a:p>
          <a:endParaRPr lang="en-US"/>
        </a:p>
      </dgm:t>
    </dgm:pt>
    <dgm:pt modelId="{6F69F920-6FC4-45BE-A482-33782969000D}" type="pres">
      <dgm:prSet presAssocID="{E934076A-395E-420F-A474-0AC12E448AF3}" presName="parSh" presStyleLbl="node1" presStyleIdx="2" presStyleCnt="3"/>
      <dgm:spPr/>
      <dgm:t>
        <a:bodyPr/>
        <a:lstStyle/>
        <a:p>
          <a:endParaRPr lang="en-US"/>
        </a:p>
      </dgm:t>
    </dgm:pt>
    <dgm:pt modelId="{AAD01DF4-FDF5-46E0-A8D3-1B7D2E0DD963}" type="pres">
      <dgm:prSet presAssocID="{E934076A-395E-420F-A474-0AC12E448AF3}" presName="desTx" presStyleLbl="fgAcc1" presStyleIdx="2" presStyleCnt="3">
        <dgm:presLayoutVars>
          <dgm:bulletEnabled val="1"/>
        </dgm:presLayoutVars>
      </dgm:prSet>
      <dgm:spPr/>
      <dgm:t>
        <a:bodyPr/>
        <a:lstStyle/>
        <a:p>
          <a:endParaRPr lang="en-US"/>
        </a:p>
      </dgm:t>
    </dgm:pt>
  </dgm:ptLst>
  <dgm:cxnLst>
    <dgm:cxn modelId="{70978952-07F5-4562-9ADA-3EA14118F715}" type="presOf" srcId="{5CECE98F-1B69-4B11-88C7-59E58C31AAAD}" destId="{AB991F10-18FC-43D1-84D5-0B5D7FEF39AA}" srcOrd="0" destOrd="0" presId="urn:microsoft.com/office/officeart/2005/8/layout/process3"/>
    <dgm:cxn modelId="{1C91B0F5-1B4B-49F8-A05F-441577CBA9B6}" srcId="{E9CF19CD-B425-42DA-8837-45E49E1F2936}" destId="{CCC0C400-C026-4808-93CD-0BEDB37A4A3C}" srcOrd="1" destOrd="0" parTransId="{EE6931C0-E835-49A4-9733-6CC2A301B93A}" sibTransId="{9BCE6450-45AA-4F67-9DF7-D1FA5A634040}"/>
    <dgm:cxn modelId="{11DBA4BE-4EBC-41E4-AE99-FF387CB6846B}" type="presOf" srcId="{530C7D7E-DABD-4816-B4BA-C4C04EB070F0}" destId="{F8964A12-AD70-4069-93EC-4B7AB0FA71E4}" srcOrd="0" destOrd="4" presId="urn:microsoft.com/office/officeart/2005/8/layout/process3"/>
    <dgm:cxn modelId="{7729BC62-77AC-4B7D-BD27-CD4B9DDC942E}" srcId="{E9CF19CD-B425-42DA-8837-45E49E1F2936}" destId="{BBEB884B-7943-4E13-B0D2-0CF2D65A9AFA}" srcOrd="5" destOrd="0" parTransId="{70A5ECDF-B902-4A12-8236-C079349E02F2}" sibTransId="{F002388C-2099-407C-BA89-46BACC00CEE7}"/>
    <dgm:cxn modelId="{24ABB4FC-8245-4671-8961-63F4A3327F0F}" type="presOf" srcId="{6EC2E55A-0029-457E-ADDA-F62A93908145}" destId="{F8964A12-AD70-4069-93EC-4B7AB0FA71E4}" srcOrd="0" destOrd="0" presId="urn:microsoft.com/office/officeart/2005/8/layout/process3"/>
    <dgm:cxn modelId="{78AB5878-B667-4F48-9AAA-F8617DB5E06C}" srcId="{EF667070-9253-4D2E-9E55-5CCDCD3D6AC0}" destId="{E9CF19CD-B425-42DA-8837-45E49E1F2936}" srcOrd="0" destOrd="0" parTransId="{88C7FD9C-7529-4C50-A59E-977A08BAB03B}" sibTransId="{74AD0E17-3BC1-4D39-A4B8-419F8304FE12}"/>
    <dgm:cxn modelId="{5B277FA6-6B9C-435E-8780-48C954A506B7}" type="presOf" srcId="{74AD0E17-3BC1-4D39-A4B8-419F8304FE12}" destId="{F1CCC68B-8FA6-47F7-BD97-982ED842DCC3}" srcOrd="0" destOrd="0" presId="urn:microsoft.com/office/officeart/2005/8/layout/process3"/>
    <dgm:cxn modelId="{1F3E8960-C2F5-4FEA-9E54-91B4A7EA4347}" type="presOf" srcId="{D1DC3BE7-712D-4448-9B38-2C97A68A369F}" destId="{F8964A12-AD70-4069-93EC-4B7AB0FA71E4}" srcOrd="0" destOrd="2" presId="urn:microsoft.com/office/officeart/2005/8/layout/process3"/>
    <dgm:cxn modelId="{53CE76ED-D1C0-4908-B6CB-A723B3E139E6}" srcId="{E9CF19CD-B425-42DA-8837-45E49E1F2936}" destId="{D1DC3BE7-712D-4448-9B38-2C97A68A369F}" srcOrd="2" destOrd="0" parTransId="{B50FB45B-87B5-40E7-A379-07DD21168DE0}" sibTransId="{723C42F4-FAC0-48E8-B621-48AAB5CF894C}"/>
    <dgm:cxn modelId="{D4A1D7E1-F211-4A20-A1AE-F32ED836A50C}" type="presOf" srcId="{E9CF19CD-B425-42DA-8837-45E49E1F2936}" destId="{41231DE7-9024-4CC5-B8E2-9B121CC5928B}" srcOrd="0" destOrd="0" presId="urn:microsoft.com/office/officeart/2005/8/layout/process3"/>
    <dgm:cxn modelId="{5261FEAF-8E1B-4A2D-B6FD-805A48DAE7FE}" type="presOf" srcId="{5F9A0A0A-9766-4CC0-92A2-80ACAD3E2275}" destId="{E3353823-CBF1-4391-B58A-D07C6D6B12B9}" srcOrd="0" destOrd="0" presId="urn:microsoft.com/office/officeart/2005/8/layout/process3"/>
    <dgm:cxn modelId="{C1E2A295-6FA9-4FD6-8074-9A2471B1518F}" type="presOf" srcId="{E9CF19CD-B425-42DA-8837-45E49E1F2936}" destId="{1EFD73E3-1889-46AB-8620-D524456D3295}" srcOrd="1" destOrd="0" presId="urn:microsoft.com/office/officeart/2005/8/layout/process3"/>
    <dgm:cxn modelId="{08431A5D-9FD2-4F36-9B1E-3C40FA6E75C0}" srcId="{E9CF19CD-B425-42DA-8837-45E49E1F2936}" destId="{530C7D7E-DABD-4816-B4BA-C4C04EB070F0}" srcOrd="4" destOrd="0" parTransId="{C222EFFA-66AA-461B-BC97-E49B7FAD4E5B}" sibTransId="{5487350B-AE13-4FE7-9E22-8CD323C30D24}"/>
    <dgm:cxn modelId="{89D9F8E0-584D-4C4E-8107-C91E2DCA89B2}" srcId="{7A315655-FA8E-4F17-99B0-35E1760703DD}" destId="{5F9A0A0A-9766-4CC0-92A2-80ACAD3E2275}" srcOrd="0" destOrd="0" parTransId="{1CBC008D-2704-48C3-890D-9EEDF0ECE210}" sibTransId="{778BDB2F-D1FA-4803-B1C6-A06C8A34D8B1}"/>
    <dgm:cxn modelId="{ACBD9FC2-898C-4632-9B88-D87B9B901722}" type="presOf" srcId="{BBEB884B-7943-4E13-B0D2-0CF2D65A9AFA}" destId="{F8964A12-AD70-4069-93EC-4B7AB0FA71E4}" srcOrd="0" destOrd="5" presId="urn:microsoft.com/office/officeart/2005/8/layout/process3"/>
    <dgm:cxn modelId="{CB34E656-2247-474A-9ECF-90F68283C93A}" type="presOf" srcId="{2C4B48BB-FA35-45CE-9762-24CA890181FC}" destId="{AAD01DF4-FDF5-46E0-A8D3-1B7D2E0DD963}" srcOrd="0" destOrd="0" presId="urn:microsoft.com/office/officeart/2005/8/layout/process3"/>
    <dgm:cxn modelId="{BE9D6219-BCCE-47A0-9564-76016CA78EDF}" srcId="{EF667070-9253-4D2E-9E55-5CCDCD3D6AC0}" destId="{7A315655-FA8E-4F17-99B0-35E1760703DD}" srcOrd="1" destOrd="0" parTransId="{5CEE623A-E1D0-4136-8C6A-08A6B6F0F5BA}" sibTransId="{5CECE98F-1B69-4B11-88C7-59E58C31AAAD}"/>
    <dgm:cxn modelId="{42905931-A433-4857-967D-1A5708736823}" type="presOf" srcId="{B2D22719-AC26-46FA-821F-682FFA1B6237}" destId="{F8964A12-AD70-4069-93EC-4B7AB0FA71E4}" srcOrd="0" destOrd="3" presId="urn:microsoft.com/office/officeart/2005/8/layout/process3"/>
    <dgm:cxn modelId="{1EFCFA03-9F78-4B47-8AC9-9EADE5CB858A}" type="presOf" srcId="{CCC0C400-C026-4808-93CD-0BEDB37A4A3C}" destId="{F8964A12-AD70-4069-93EC-4B7AB0FA71E4}" srcOrd="0" destOrd="1" presId="urn:microsoft.com/office/officeart/2005/8/layout/process3"/>
    <dgm:cxn modelId="{29F69142-0C81-4CB7-8708-9D7F684D18DE}" type="presOf" srcId="{E934076A-395E-420F-A474-0AC12E448AF3}" destId="{6F69F920-6FC4-45BE-A482-33782969000D}" srcOrd="1" destOrd="0" presId="urn:microsoft.com/office/officeart/2005/8/layout/process3"/>
    <dgm:cxn modelId="{036344C8-E47E-4A4B-8BF7-DB83888CE65C}" type="presOf" srcId="{E934076A-395E-420F-A474-0AC12E448AF3}" destId="{0C79B861-A8CC-42C8-827D-6AFF6CBB6D31}" srcOrd="0" destOrd="0" presId="urn:microsoft.com/office/officeart/2005/8/layout/process3"/>
    <dgm:cxn modelId="{378EBC84-2865-4FC7-A553-A22239BDB425}" srcId="{E934076A-395E-420F-A474-0AC12E448AF3}" destId="{2C4B48BB-FA35-45CE-9762-24CA890181FC}" srcOrd="0" destOrd="0" parTransId="{D212596F-360D-41A1-BDBD-7036018368C5}" sibTransId="{5238A440-5F92-4A11-8DDE-2AD2D5FAA60C}"/>
    <dgm:cxn modelId="{1641F0FF-5B2B-4A15-B155-D576844EEB63}" type="presOf" srcId="{74AD0E17-3BC1-4D39-A4B8-419F8304FE12}" destId="{8C430F25-3118-4BD2-B43C-15DFAFEE8C1A}" srcOrd="1" destOrd="0" presId="urn:microsoft.com/office/officeart/2005/8/layout/process3"/>
    <dgm:cxn modelId="{08B3B1F0-BB92-4D00-88AC-0F6FFCEA3357}" type="presOf" srcId="{EF667070-9253-4D2E-9E55-5CCDCD3D6AC0}" destId="{58C7B182-7789-4E51-A56F-7B5CFB9610E9}" srcOrd="0" destOrd="0" presId="urn:microsoft.com/office/officeart/2005/8/layout/process3"/>
    <dgm:cxn modelId="{163F87A4-9155-4900-A8A5-7FD188FBDF6A}" srcId="{EF667070-9253-4D2E-9E55-5CCDCD3D6AC0}" destId="{E934076A-395E-420F-A474-0AC12E448AF3}" srcOrd="2" destOrd="0" parTransId="{DC3CC6DA-7C9B-4141-B5ED-2D7CDD774179}" sibTransId="{D6A9F1ED-FC4C-4904-858A-D2FD0AA93D98}"/>
    <dgm:cxn modelId="{DCDAC600-AA0B-4479-9852-1A3834591E5E}" type="presOf" srcId="{5CECE98F-1B69-4B11-88C7-59E58C31AAAD}" destId="{C6BDFFE8-ACAD-42B8-B64F-65B0991EA2DE}" srcOrd="1" destOrd="0" presId="urn:microsoft.com/office/officeart/2005/8/layout/process3"/>
    <dgm:cxn modelId="{97571509-46BD-4EF3-AB72-58DB8FB9ECFA}" type="presOf" srcId="{7A315655-FA8E-4F17-99B0-35E1760703DD}" destId="{B4934C00-2215-496A-B942-DF70138B5071}" srcOrd="1" destOrd="0" presId="urn:microsoft.com/office/officeart/2005/8/layout/process3"/>
    <dgm:cxn modelId="{7EC19145-4C1A-44B1-AE8C-89DC1D4CEE1B}" srcId="{E9CF19CD-B425-42DA-8837-45E49E1F2936}" destId="{6EC2E55A-0029-457E-ADDA-F62A93908145}" srcOrd="0" destOrd="0" parTransId="{80CA76F6-4BDE-4280-A41B-0A20D31798AD}" sibTransId="{7E3F601A-6AB6-4A67-B810-897F4342B78F}"/>
    <dgm:cxn modelId="{4A6369BD-2DF2-4321-A20A-351FFFBD7671}" type="presOf" srcId="{7A315655-FA8E-4F17-99B0-35E1760703DD}" destId="{3A467024-C9D6-4AF9-8675-6B446FAD2F2E}" srcOrd="0" destOrd="0" presId="urn:microsoft.com/office/officeart/2005/8/layout/process3"/>
    <dgm:cxn modelId="{5E4A9E5E-1FD8-4D0D-BEC4-AC1683B2C84D}" srcId="{E9CF19CD-B425-42DA-8837-45E49E1F2936}" destId="{B2D22719-AC26-46FA-821F-682FFA1B6237}" srcOrd="3" destOrd="0" parTransId="{D86EC8C8-410A-4FB0-87E8-CE6F6CF959D0}" sibTransId="{529F8FBB-C304-4EE7-8E43-7BC4F05F51A2}"/>
    <dgm:cxn modelId="{B0A0638A-25D1-4C13-AD0A-A5BE400547AB}" type="presParOf" srcId="{58C7B182-7789-4E51-A56F-7B5CFB9610E9}" destId="{7D28B361-10C8-4E2A-A5D9-17D5EFDAE7EE}" srcOrd="0" destOrd="0" presId="urn:microsoft.com/office/officeart/2005/8/layout/process3"/>
    <dgm:cxn modelId="{2DE104F6-D8AB-4FF1-ABFE-1BC013342BD9}" type="presParOf" srcId="{7D28B361-10C8-4E2A-A5D9-17D5EFDAE7EE}" destId="{41231DE7-9024-4CC5-B8E2-9B121CC5928B}" srcOrd="0" destOrd="0" presId="urn:microsoft.com/office/officeart/2005/8/layout/process3"/>
    <dgm:cxn modelId="{394DA79C-8281-444A-B509-8B8E815352BB}" type="presParOf" srcId="{7D28B361-10C8-4E2A-A5D9-17D5EFDAE7EE}" destId="{1EFD73E3-1889-46AB-8620-D524456D3295}" srcOrd="1" destOrd="0" presId="urn:microsoft.com/office/officeart/2005/8/layout/process3"/>
    <dgm:cxn modelId="{06E41238-2914-4E30-A0C7-99A46709DD3D}" type="presParOf" srcId="{7D28B361-10C8-4E2A-A5D9-17D5EFDAE7EE}" destId="{F8964A12-AD70-4069-93EC-4B7AB0FA71E4}" srcOrd="2" destOrd="0" presId="urn:microsoft.com/office/officeart/2005/8/layout/process3"/>
    <dgm:cxn modelId="{4659E02C-2CEC-4FB6-9B96-1F7F6EF88B38}" type="presParOf" srcId="{58C7B182-7789-4E51-A56F-7B5CFB9610E9}" destId="{F1CCC68B-8FA6-47F7-BD97-982ED842DCC3}" srcOrd="1" destOrd="0" presId="urn:microsoft.com/office/officeart/2005/8/layout/process3"/>
    <dgm:cxn modelId="{06B159EA-38C4-4023-8D11-7C690E0E2923}" type="presParOf" srcId="{F1CCC68B-8FA6-47F7-BD97-982ED842DCC3}" destId="{8C430F25-3118-4BD2-B43C-15DFAFEE8C1A}" srcOrd="0" destOrd="0" presId="urn:microsoft.com/office/officeart/2005/8/layout/process3"/>
    <dgm:cxn modelId="{4945FA72-50DD-4F7C-B7C0-7BA0C1F10B8E}" type="presParOf" srcId="{58C7B182-7789-4E51-A56F-7B5CFB9610E9}" destId="{64647439-E8B0-4E8C-8DAB-79D0BC5B737B}" srcOrd="2" destOrd="0" presId="urn:microsoft.com/office/officeart/2005/8/layout/process3"/>
    <dgm:cxn modelId="{8557C815-166C-45BB-BCAF-E5D5FFF1E573}" type="presParOf" srcId="{64647439-E8B0-4E8C-8DAB-79D0BC5B737B}" destId="{3A467024-C9D6-4AF9-8675-6B446FAD2F2E}" srcOrd="0" destOrd="0" presId="urn:microsoft.com/office/officeart/2005/8/layout/process3"/>
    <dgm:cxn modelId="{EC9062E8-A67E-4B76-9924-5F6151936F87}" type="presParOf" srcId="{64647439-E8B0-4E8C-8DAB-79D0BC5B737B}" destId="{B4934C00-2215-496A-B942-DF70138B5071}" srcOrd="1" destOrd="0" presId="urn:microsoft.com/office/officeart/2005/8/layout/process3"/>
    <dgm:cxn modelId="{753C15C6-3B37-4BE4-93C5-9438D8134A5A}" type="presParOf" srcId="{64647439-E8B0-4E8C-8DAB-79D0BC5B737B}" destId="{E3353823-CBF1-4391-B58A-D07C6D6B12B9}" srcOrd="2" destOrd="0" presId="urn:microsoft.com/office/officeart/2005/8/layout/process3"/>
    <dgm:cxn modelId="{4EAF37E8-BA1B-44A2-81E4-D084A7C84079}" type="presParOf" srcId="{58C7B182-7789-4E51-A56F-7B5CFB9610E9}" destId="{AB991F10-18FC-43D1-84D5-0B5D7FEF39AA}" srcOrd="3" destOrd="0" presId="urn:microsoft.com/office/officeart/2005/8/layout/process3"/>
    <dgm:cxn modelId="{8E1B4DA9-4632-45C8-84C2-8296DD6755FF}" type="presParOf" srcId="{AB991F10-18FC-43D1-84D5-0B5D7FEF39AA}" destId="{C6BDFFE8-ACAD-42B8-B64F-65B0991EA2DE}" srcOrd="0" destOrd="0" presId="urn:microsoft.com/office/officeart/2005/8/layout/process3"/>
    <dgm:cxn modelId="{A4E70F9F-940A-4C4F-85C6-D28B7328D931}" type="presParOf" srcId="{58C7B182-7789-4E51-A56F-7B5CFB9610E9}" destId="{B8B97D90-B086-43AE-BB59-EC4DCF786BCC}" srcOrd="4" destOrd="0" presId="urn:microsoft.com/office/officeart/2005/8/layout/process3"/>
    <dgm:cxn modelId="{938CF7C6-EA85-4C9A-9469-8907F0818034}" type="presParOf" srcId="{B8B97D90-B086-43AE-BB59-EC4DCF786BCC}" destId="{0C79B861-A8CC-42C8-827D-6AFF6CBB6D31}" srcOrd="0" destOrd="0" presId="urn:microsoft.com/office/officeart/2005/8/layout/process3"/>
    <dgm:cxn modelId="{DA2037AD-D630-492C-A95E-CD2D62AE82FD}" type="presParOf" srcId="{B8B97D90-B086-43AE-BB59-EC4DCF786BCC}" destId="{6F69F920-6FC4-45BE-A482-33782969000D}" srcOrd="1" destOrd="0" presId="urn:microsoft.com/office/officeart/2005/8/layout/process3"/>
    <dgm:cxn modelId="{CC91C414-F3E6-4286-8F2B-A04F6730AF56}" type="presParOf" srcId="{B8B97D90-B086-43AE-BB59-EC4DCF786BCC}" destId="{AAD01DF4-FDF5-46E0-A8D3-1B7D2E0DD963}" srcOrd="2" destOrd="0" presId="urn:microsoft.com/office/officeart/2005/8/layout/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D73E3-1889-46AB-8620-D524456D3295}">
      <dsp:nvSpPr>
        <dsp:cNvPr id="0" name=""/>
        <dsp:cNvSpPr/>
      </dsp:nvSpPr>
      <dsp:spPr>
        <a:xfrm>
          <a:off x="4168" y="14150"/>
          <a:ext cx="1895527" cy="86744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sz="2400" b="1" kern="1200" dirty="0" smtClean="0"/>
            <a:t>Collect</a:t>
          </a:r>
          <a:endParaRPr lang="en-US" sz="2400" b="1" kern="1200" dirty="0"/>
        </a:p>
      </dsp:txBody>
      <dsp:txXfrm>
        <a:off x="4168" y="14150"/>
        <a:ext cx="1895527" cy="578299"/>
      </dsp:txXfrm>
    </dsp:sp>
    <dsp:sp modelId="{F8964A12-AD70-4069-93EC-4B7AB0FA71E4}">
      <dsp:nvSpPr>
        <dsp:cNvPr id="0" name=""/>
        <dsp:cNvSpPr/>
      </dsp:nvSpPr>
      <dsp:spPr>
        <a:xfrm>
          <a:off x="392409" y="592449"/>
          <a:ext cx="1895527" cy="14508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Social Media</a:t>
          </a:r>
          <a:endParaRPr lang="en-US" sz="1300" kern="1200" dirty="0"/>
        </a:p>
        <a:p>
          <a:pPr marL="114300" lvl="1" indent="-114300" algn="l" defTabSz="577850">
            <a:lnSpc>
              <a:spcPct val="90000"/>
            </a:lnSpc>
            <a:spcBef>
              <a:spcPct val="0"/>
            </a:spcBef>
            <a:spcAft>
              <a:spcPct val="15000"/>
            </a:spcAft>
            <a:buChar char="••"/>
          </a:pPr>
          <a:r>
            <a:rPr lang="en-US" sz="1300" kern="1200" dirty="0" smtClean="0"/>
            <a:t>Blogs</a:t>
          </a:r>
          <a:endParaRPr lang="en-US" sz="1300" kern="1200" dirty="0"/>
        </a:p>
        <a:p>
          <a:pPr marL="114300" lvl="1" indent="-114300" algn="l" defTabSz="577850">
            <a:lnSpc>
              <a:spcPct val="90000"/>
            </a:lnSpc>
            <a:spcBef>
              <a:spcPct val="0"/>
            </a:spcBef>
            <a:spcAft>
              <a:spcPct val="15000"/>
            </a:spcAft>
            <a:buChar char="••"/>
          </a:pPr>
          <a:r>
            <a:rPr lang="en-US" sz="1300" kern="1200" dirty="0" smtClean="0"/>
            <a:t>Twitter</a:t>
          </a:r>
          <a:endParaRPr lang="en-US" sz="1300" kern="1200" dirty="0"/>
        </a:p>
        <a:p>
          <a:pPr marL="114300" lvl="1" indent="-114300" algn="l" defTabSz="577850">
            <a:lnSpc>
              <a:spcPct val="90000"/>
            </a:lnSpc>
            <a:spcBef>
              <a:spcPct val="0"/>
            </a:spcBef>
            <a:spcAft>
              <a:spcPct val="15000"/>
            </a:spcAft>
            <a:buChar char="••"/>
          </a:pPr>
          <a:r>
            <a:rPr lang="en-US" sz="1300" kern="1200" dirty="0" smtClean="0"/>
            <a:t>News</a:t>
          </a:r>
          <a:endParaRPr lang="en-US" sz="1300" kern="1200" dirty="0"/>
        </a:p>
        <a:p>
          <a:pPr marL="114300" lvl="1" indent="-114300" algn="l" defTabSz="577850">
            <a:lnSpc>
              <a:spcPct val="90000"/>
            </a:lnSpc>
            <a:spcBef>
              <a:spcPct val="0"/>
            </a:spcBef>
            <a:spcAft>
              <a:spcPct val="15000"/>
            </a:spcAft>
            <a:buChar char="••"/>
          </a:pPr>
          <a:r>
            <a:rPr lang="en-US" sz="1300" kern="1200" dirty="0" smtClean="0"/>
            <a:t>Product Reviews</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434901" y="634941"/>
        <a:ext cx="1810543" cy="1365816"/>
      </dsp:txXfrm>
    </dsp:sp>
    <dsp:sp modelId="{F1CCC68B-8FA6-47F7-BD97-982ED842DCC3}">
      <dsp:nvSpPr>
        <dsp:cNvPr id="0" name=""/>
        <dsp:cNvSpPr/>
      </dsp:nvSpPr>
      <dsp:spPr>
        <a:xfrm>
          <a:off x="2187051" y="67334"/>
          <a:ext cx="609192" cy="47193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187051" y="161720"/>
        <a:ext cx="467613" cy="283159"/>
      </dsp:txXfrm>
    </dsp:sp>
    <dsp:sp modelId="{B4934C00-2215-496A-B942-DF70138B5071}">
      <dsp:nvSpPr>
        <dsp:cNvPr id="0" name=""/>
        <dsp:cNvSpPr/>
      </dsp:nvSpPr>
      <dsp:spPr>
        <a:xfrm>
          <a:off x="3049116" y="14150"/>
          <a:ext cx="1895527" cy="867449"/>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sz="2400" b="1" kern="1200" dirty="0" smtClean="0"/>
            <a:t>Analyze</a:t>
          </a:r>
          <a:endParaRPr lang="en-US" sz="2400" b="1" kern="1200" dirty="0"/>
        </a:p>
      </dsp:txBody>
      <dsp:txXfrm>
        <a:off x="3049116" y="14150"/>
        <a:ext cx="1895527" cy="578299"/>
      </dsp:txXfrm>
    </dsp:sp>
    <dsp:sp modelId="{E3353823-CBF1-4391-B58A-D07C6D6B12B9}">
      <dsp:nvSpPr>
        <dsp:cNvPr id="0" name=""/>
        <dsp:cNvSpPr/>
      </dsp:nvSpPr>
      <dsp:spPr>
        <a:xfrm>
          <a:off x="3437356" y="592449"/>
          <a:ext cx="1895527" cy="14508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Enrich and prepare  social media content with metadata</a:t>
          </a:r>
          <a:endParaRPr lang="en-US" sz="1300" kern="1200" dirty="0"/>
        </a:p>
      </dsp:txBody>
      <dsp:txXfrm>
        <a:off x="3479848" y="634941"/>
        <a:ext cx="1810543" cy="1365816"/>
      </dsp:txXfrm>
    </dsp:sp>
    <dsp:sp modelId="{AB991F10-18FC-43D1-84D5-0B5D7FEF39AA}">
      <dsp:nvSpPr>
        <dsp:cNvPr id="0" name=""/>
        <dsp:cNvSpPr/>
      </dsp:nvSpPr>
      <dsp:spPr>
        <a:xfrm>
          <a:off x="5231998" y="67334"/>
          <a:ext cx="609192" cy="471931"/>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231998" y="161720"/>
        <a:ext cx="467613" cy="283159"/>
      </dsp:txXfrm>
    </dsp:sp>
    <dsp:sp modelId="{6F69F920-6FC4-45BE-A482-33782969000D}">
      <dsp:nvSpPr>
        <dsp:cNvPr id="0" name=""/>
        <dsp:cNvSpPr/>
      </dsp:nvSpPr>
      <dsp:spPr>
        <a:xfrm>
          <a:off x="6094063" y="14150"/>
          <a:ext cx="1895527" cy="867449"/>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sz="2400" b="1" kern="1200" dirty="0" smtClean="0"/>
            <a:t>Modeling</a:t>
          </a:r>
          <a:endParaRPr lang="en-US" sz="2400" b="1" kern="1200" dirty="0"/>
        </a:p>
      </dsp:txBody>
      <dsp:txXfrm>
        <a:off x="6094063" y="14150"/>
        <a:ext cx="1895527" cy="578299"/>
      </dsp:txXfrm>
    </dsp:sp>
    <dsp:sp modelId="{AAD01DF4-FDF5-46E0-A8D3-1B7D2E0DD963}">
      <dsp:nvSpPr>
        <dsp:cNvPr id="0" name=""/>
        <dsp:cNvSpPr/>
      </dsp:nvSpPr>
      <dsp:spPr>
        <a:xfrm>
          <a:off x="6482304" y="592449"/>
          <a:ext cx="1895527" cy="14508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Agent-based urban model and visualization</a:t>
          </a:r>
          <a:endParaRPr lang="en-US" sz="1300" kern="1200" dirty="0"/>
        </a:p>
      </dsp:txBody>
      <dsp:txXfrm>
        <a:off x="6524796" y="634941"/>
        <a:ext cx="1810543" cy="1365816"/>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Rectangle 1"/>
        <cdr:cNvSpPr/>
      </cdr:nvSpPr>
      <cdr:spPr>
        <a:xfrm xmlns:a="http://schemas.openxmlformats.org/drawingml/2006/main">
          <a:off x="-138546" y="-138545"/>
          <a:ext cx="4334356" cy="29718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0.92427</cdr:y>
    </cdr:from>
    <cdr:to>
      <cdr:x>0.53704</cdr:x>
      <cdr:y>1</cdr:y>
    </cdr:to>
    <cdr:sp macro="" textlink="">
      <cdr:nvSpPr>
        <cdr:cNvPr id="3" name="TextBox 2"/>
        <cdr:cNvSpPr txBox="1"/>
      </cdr:nvSpPr>
      <cdr:spPr>
        <a:xfrm xmlns:a="http://schemas.openxmlformats.org/drawingml/2006/main">
          <a:off x="-609600" y="4507480"/>
          <a:ext cx="4419625" cy="3693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solidFill>
                <a:srgbClr val="FF0000"/>
              </a:solidFill>
            </a:rPr>
            <a:t>Decentralized Water Production</a:t>
          </a:r>
          <a:endParaRPr lang="en-US"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D83539-2FD4-4A91-AA87-B455BDA5CDD8}" type="datetimeFigureOut">
              <a:rPr lang="en-US" smtClean="0"/>
              <a:t>10/20/2015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97994-CE00-477A-B98C-5FF3031D69D3}" type="slidenum">
              <a:rPr lang="en-US" smtClean="0"/>
              <a:t>‹#›</a:t>
            </a:fld>
            <a:endParaRPr lang="en-US"/>
          </a:p>
        </p:txBody>
      </p:sp>
    </p:spTree>
    <p:extLst>
      <p:ext uri="{BB962C8B-B14F-4D97-AF65-F5344CB8AC3E}">
        <p14:creationId xmlns:p14="http://schemas.microsoft.com/office/powerpoint/2010/main" val="2364371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1</a:t>
            </a:fld>
            <a:endParaRPr lang="en-US"/>
          </a:p>
        </p:txBody>
      </p:sp>
    </p:spTree>
    <p:extLst>
      <p:ext uri="{BB962C8B-B14F-4D97-AF65-F5344CB8AC3E}">
        <p14:creationId xmlns:p14="http://schemas.microsoft.com/office/powerpoint/2010/main" val="2493724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10</a:t>
            </a:fld>
            <a:endParaRPr lang="en-US"/>
          </a:p>
        </p:txBody>
      </p:sp>
    </p:spTree>
    <p:extLst>
      <p:ext uri="{BB962C8B-B14F-4D97-AF65-F5344CB8AC3E}">
        <p14:creationId xmlns:p14="http://schemas.microsoft.com/office/powerpoint/2010/main" val="3758634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11</a:t>
            </a:fld>
            <a:endParaRPr lang="en-US"/>
          </a:p>
        </p:txBody>
      </p:sp>
    </p:spTree>
    <p:extLst>
      <p:ext uri="{BB962C8B-B14F-4D97-AF65-F5344CB8AC3E}">
        <p14:creationId xmlns:p14="http://schemas.microsoft.com/office/powerpoint/2010/main" val="740499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12</a:t>
            </a:fld>
            <a:endParaRPr lang="en-US"/>
          </a:p>
        </p:txBody>
      </p:sp>
    </p:spTree>
    <p:extLst>
      <p:ext uri="{BB962C8B-B14F-4D97-AF65-F5344CB8AC3E}">
        <p14:creationId xmlns:p14="http://schemas.microsoft.com/office/powerpoint/2010/main" val="3916706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13</a:t>
            </a:fld>
            <a:endParaRPr lang="en-US"/>
          </a:p>
        </p:txBody>
      </p:sp>
    </p:spTree>
    <p:extLst>
      <p:ext uri="{BB962C8B-B14F-4D97-AF65-F5344CB8AC3E}">
        <p14:creationId xmlns:p14="http://schemas.microsoft.com/office/powerpoint/2010/main" val="1919520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14</a:t>
            </a:fld>
            <a:endParaRPr lang="en-US"/>
          </a:p>
        </p:txBody>
      </p:sp>
    </p:spTree>
    <p:extLst>
      <p:ext uri="{BB962C8B-B14F-4D97-AF65-F5344CB8AC3E}">
        <p14:creationId xmlns:p14="http://schemas.microsoft.com/office/powerpoint/2010/main" val="252041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15</a:t>
            </a:fld>
            <a:endParaRPr lang="en-US"/>
          </a:p>
        </p:txBody>
      </p:sp>
    </p:spTree>
    <p:extLst>
      <p:ext uri="{BB962C8B-B14F-4D97-AF65-F5344CB8AC3E}">
        <p14:creationId xmlns:p14="http://schemas.microsoft.com/office/powerpoint/2010/main" val="1731535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16</a:t>
            </a:fld>
            <a:endParaRPr lang="en-US"/>
          </a:p>
        </p:txBody>
      </p:sp>
    </p:spTree>
    <p:extLst>
      <p:ext uri="{BB962C8B-B14F-4D97-AF65-F5344CB8AC3E}">
        <p14:creationId xmlns:p14="http://schemas.microsoft.com/office/powerpoint/2010/main" val="2495069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17</a:t>
            </a:fld>
            <a:endParaRPr lang="en-US"/>
          </a:p>
        </p:txBody>
      </p:sp>
    </p:spTree>
    <p:extLst>
      <p:ext uri="{BB962C8B-B14F-4D97-AF65-F5344CB8AC3E}">
        <p14:creationId xmlns:p14="http://schemas.microsoft.com/office/powerpoint/2010/main" val="98930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https://www.itreetools.org/Canopy/resources/Tree_and_Impervious_Cover_change_in_US_Cities_Nowak_Greenfield.pdf</a:t>
            </a:r>
            <a:endParaRPr lang="en-US" dirty="0"/>
          </a:p>
        </p:txBody>
      </p:sp>
      <p:sp>
        <p:nvSpPr>
          <p:cNvPr id="4" name="Slide Number Placeholder 3"/>
          <p:cNvSpPr>
            <a:spLocks noGrp="1"/>
          </p:cNvSpPr>
          <p:nvPr>
            <p:ph type="sldNum" sz="quarter" idx="10"/>
          </p:nvPr>
        </p:nvSpPr>
        <p:spPr/>
        <p:txBody>
          <a:bodyPr/>
          <a:lstStyle/>
          <a:p>
            <a:fld id="{D0B97994-CE00-477A-B98C-5FF3031D69D3}" type="slidenum">
              <a:rPr lang="en-US" smtClean="0"/>
              <a:t>18</a:t>
            </a:fld>
            <a:endParaRPr lang="en-US"/>
          </a:p>
        </p:txBody>
      </p:sp>
    </p:spTree>
    <p:extLst>
      <p:ext uri="{BB962C8B-B14F-4D97-AF65-F5344CB8AC3E}">
        <p14:creationId xmlns:p14="http://schemas.microsoft.com/office/powerpoint/2010/main" val="3927572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20</a:t>
            </a:fld>
            <a:endParaRPr lang="en-US"/>
          </a:p>
        </p:txBody>
      </p:sp>
    </p:spTree>
    <p:extLst>
      <p:ext uri="{BB962C8B-B14F-4D97-AF65-F5344CB8AC3E}">
        <p14:creationId xmlns:p14="http://schemas.microsoft.com/office/powerpoint/2010/main" val="392640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2</a:t>
            </a:fld>
            <a:endParaRPr lang="en-US"/>
          </a:p>
        </p:txBody>
      </p:sp>
    </p:spTree>
    <p:extLst>
      <p:ext uri="{BB962C8B-B14F-4D97-AF65-F5344CB8AC3E}">
        <p14:creationId xmlns:p14="http://schemas.microsoft.com/office/powerpoint/2010/main" val="3379684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21</a:t>
            </a:fld>
            <a:endParaRPr lang="en-US"/>
          </a:p>
        </p:txBody>
      </p:sp>
    </p:spTree>
    <p:extLst>
      <p:ext uri="{BB962C8B-B14F-4D97-AF65-F5344CB8AC3E}">
        <p14:creationId xmlns:p14="http://schemas.microsoft.com/office/powerpoint/2010/main" val="3983937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Infrastructures (pipelines, roads, buildings) serve for human activities in the urban areas. Meanwhile, the increasing wealth and population stimulates the growth and renovation of infrastructures. In the micro level, the interconnection is determined by thousands, millions, even billions of decisions related to geo information, socioeconomic status, and willing pay. That’s what we can observe various land use pattern, water, energy and transportation network in the macro level.</a:t>
            </a:r>
            <a:endParaRPr lang="en-US" sz="1800" dirty="0"/>
          </a:p>
        </p:txBody>
      </p:sp>
      <p:sp>
        <p:nvSpPr>
          <p:cNvPr id="4" name="Slide Number Placeholder 3"/>
          <p:cNvSpPr>
            <a:spLocks noGrp="1"/>
          </p:cNvSpPr>
          <p:nvPr>
            <p:ph type="sldNum" sz="quarter" idx="10"/>
          </p:nvPr>
        </p:nvSpPr>
        <p:spPr/>
        <p:txBody>
          <a:bodyPr/>
          <a:lstStyle/>
          <a:p>
            <a:fld id="{033F7307-495C-4605-9AD7-9858D297C7B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705697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23</a:t>
            </a:fld>
            <a:endParaRPr lang="en-US"/>
          </a:p>
        </p:txBody>
      </p:sp>
    </p:spTree>
    <p:extLst>
      <p:ext uri="{BB962C8B-B14F-4D97-AF65-F5344CB8AC3E}">
        <p14:creationId xmlns:p14="http://schemas.microsoft.com/office/powerpoint/2010/main" val="2516415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24</a:t>
            </a:fld>
            <a:endParaRPr lang="en-US"/>
          </a:p>
        </p:txBody>
      </p:sp>
    </p:spTree>
    <p:extLst>
      <p:ext uri="{BB962C8B-B14F-4D97-AF65-F5344CB8AC3E}">
        <p14:creationId xmlns:p14="http://schemas.microsoft.com/office/powerpoint/2010/main" val="3364424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25</a:t>
            </a:fld>
            <a:endParaRPr lang="en-US"/>
          </a:p>
        </p:txBody>
      </p:sp>
    </p:spTree>
    <p:extLst>
      <p:ext uri="{BB962C8B-B14F-4D97-AF65-F5344CB8AC3E}">
        <p14:creationId xmlns:p14="http://schemas.microsoft.com/office/powerpoint/2010/main" val="4245617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26</a:t>
            </a:fld>
            <a:endParaRPr lang="en-US"/>
          </a:p>
        </p:txBody>
      </p:sp>
    </p:spTree>
    <p:extLst>
      <p:ext uri="{BB962C8B-B14F-4D97-AF65-F5344CB8AC3E}">
        <p14:creationId xmlns:p14="http://schemas.microsoft.com/office/powerpoint/2010/main" val="596397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27</a:t>
            </a:fld>
            <a:endParaRPr lang="en-US"/>
          </a:p>
        </p:txBody>
      </p:sp>
    </p:spTree>
    <p:extLst>
      <p:ext uri="{BB962C8B-B14F-4D97-AF65-F5344CB8AC3E}">
        <p14:creationId xmlns:p14="http://schemas.microsoft.com/office/powerpoint/2010/main" val="2745969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28</a:t>
            </a:fld>
            <a:endParaRPr lang="en-US"/>
          </a:p>
        </p:txBody>
      </p:sp>
    </p:spTree>
    <p:extLst>
      <p:ext uri="{BB962C8B-B14F-4D97-AF65-F5344CB8AC3E}">
        <p14:creationId xmlns:p14="http://schemas.microsoft.com/office/powerpoint/2010/main" val="2274652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29</a:t>
            </a:fld>
            <a:endParaRPr lang="en-US"/>
          </a:p>
        </p:txBody>
      </p:sp>
    </p:spTree>
    <p:extLst>
      <p:ext uri="{BB962C8B-B14F-4D97-AF65-F5344CB8AC3E}">
        <p14:creationId xmlns:p14="http://schemas.microsoft.com/office/powerpoint/2010/main" val="3282872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30</a:t>
            </a:fld>
            <a:endParaRPr lang="en-US"/>
          </a:p>
        </p:txBody>
      </p:sp>
    </p:spTree>
    <p:extLst>
      <p:ext uri="{BB962C8B-B14F-4D97-AF65-F5344CB8AC3E}">
        <p14:creationId xmlns:p14="http://schemas.microsoft.com/office/powerpoint/2010/main" val="3068694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3</a:t>
            </a:fld>
            <a:endParaRPr lang="en-US"/>
          </a:p>
        </p:txBody>
      </p:sp>
    </p:spTree>
    <p:extLst>
      <p:ext uri="{BB962C8B-B14F-4D97-AF65-F5344CB8AC3E}">
        <p14:creationId xmlns:p14="http://schemas.microsoft.com/office/powerpoint/2010/main" val="3763615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ForeSEE estimates of energy saved are determined by the productivity of solar panels during a specific hour during the average day and the peak day of a specific month coupled with the reduced energy required to distribute public water equal to the capacity that could be obtained on an average day. By 2020, the annual reduction in grid energy reaches 80,000 </a:t>
            </a:r>
            <a:r>
              <a:rPr lang="en-US" dirty="0" err="1"/>
              <a:t>MWh</a:t>
            </a:r>
            <a:r>
              <a:rPr lang="en-US" dirty="0"/>
              <a:t>, enough energy to avoid building three </a:t>
            </a:r>
            <a:r>
              <a:rPr lang="en-US" dirty="0" err="1"/>
              <a:t>peaker</a:t>
            </a:r>
            <a:r>
              <a:rPr lang="en-US" dirty="0"/>
              <a:t> gas-powered plants. Figure 2 shows the average hourly reduction in grid energy in 2020</a:t>
            </a:r>
            <a:r>
              <a:rPr lang="en-US" dirty="0" smtClean="0"/>
              <a:t>.</a:t>
            </a:r>
            <a:endParaRPr lang="en-US" dirty="0"/>
          </a:p>
        </p:txBody>
      </p:sp>
      <p:sp>
        <p:nvSpPr>
          <p:cNvPr id="4" name="Slide Number Placeholder 3"/>
          <p:cNvSpPr>
            <a:spLocks noGrp="1"/>
          </p:cNvSpPr>
          <p:nvPr>
            <p:ph type="sldNum" sz="quarter" idx="10"/>
          </p:nvPr>
        </p:nvSpPr>
        <p:spPr/>
        <p:txBody>
          <a:bodyPr/>
          <a:lstStyle/>
          <a:p>
            <a:fld id="{FA642F68-F2B5-D941-B45F-7F19B2640B49}"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348882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E9012-35DD-4A0A-9601-2A8EBAA4234F}"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363954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5800"/>
            <a:ext cx="4568825" cy="3427413"/>
          </a:xfrm>
        </p:spPr>
      </p:sp>
      <p:sp>
        <p:nvSpPr>
          <p:cNvPr id="3" name="Notes Placeholder 2"/>
          <p:cNvSpPr>
            <a:spLocks noGrp="1"/>
          </p:cNvSpPr>
          <p:nvPr>
            <p:ph type="body" idx="1"/>
          </p:nvPr>
        </p:nvSpPr>
        <p:spPr/>
        <p:txBody>
          <a:bodyPr/>
          <a:lstStyle/>
          <a:p>
            <a:pPr marL="285750" indent="-285750" eaLnBrk="0" fontAlgn="base" hangingPunct="0">
              <a:spcBef>
                <a:spcPct val="20000"/>
              </a:spcBef>
              <a:spcAft>
                <a:spcPct val="0"/>
              </a:spcAft>
              <a:buClr>
                <a:srgbClr val="800080"/>
              </a:buClr>
              <a:buSzPct val="75000"/>
              <a:buFont typeface="Arial" panose="020B0604020202020204" pitchFamily="34" charset="0"/>
              <a:buChar char="•"/>
            </a:pPr>
            <a:endParaRPr kumimoji="1" lang="en-US" sz="1200" dirty="0" smtClean="0">
              <a:solidFill>
                <a:prstClr val="black"/>
              </a:solidFill>
              <a:cs typeface="Arial" pitchFamily="34" charset="0"/>
            </a:endParaRPr>
          </a:p>
        </p:txBody>
      </p:sp>
      <p:sp>
        <p:nvSpPr>
          <p:cNvPr id="4" name="Slide Number Placeholder 3"/>
          <p:cNvSpPr>
            <a:spLocks noGrp="1"/>
          </p:cNvSpPr>
          <p:nvPr>
            <p:ph type="sldNum" sz="quarter" idx="10"/>
          </p:nvPr>
        </p:nvSpPr>
        <p:spPr/>
        <p:txBody>
          <a:bodyPr/>
          <a:lstStyle/>
          <a:p>
            <a:pPr>
              <a:buClr>
                <a:srgbClr val="800080"/>
              </a:buClr>
            </a:pPr>
            <a:fld id="{84996813-3ADC-4E43-9502-D0052DCF9252}" type="slidenum">
              <a:rPr lang="en-US" smtClean="0">
                <a:solidFill>
                  <a:prstClr val="black"/>
                </a:solidFill>
              </a:rPr>
              <a:pPr>
                <a:buClr>
                  <a:srgbClr val="800080"/>
                </a:buClr>
              </a:pPr>
              <a:t>33</a:t>
            </a:fld>
            <a:endParaRPr lang="en-US">
              <a:solidFill>
                <a:prstClr val="black"/>
              </a:solidFill>
            </a:endParaRPr>
          </a:p>
        </p:txBody>
      </p:sp>
    </p:spTree>
    <p:extLst>
      <p:ext uri="{BB962C8B-B14F-4D97-AF65-F5344CB8AC3E}">
        <p14:creationId xmlns:p14="http://schemas.microsoft.com/office/powerpoint/2010/main" val="3538136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34</a:t>
            </a:fld>
            <a:endParaRPr lang="en-US"/>
          </a:p>
        </p:txBody>
      </p:sp>
    </p:spTree>
    <p:extLst>
      <p:ext uri="{BB962C8B-B14F-4D97-AF65-F5344CB8AC3E}">
        <p14:creationId xmlns:p14="http://schemas.microsoft.com/office/powerpoint/2010/main" val="1475494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35</a:t>
            </a:fld>
            <a:endParaRPr lang="en-US"/>
          </a:p>
        </p:txBody>
      </p:sp>
    </p:spTree>
    <p:extLst>
      <p:ext uri="{BB962C8B-B14F-4D97-AF65-F5344CB8AC3E}">
        <p14:creationId xmlns:p14="http://schemas.microsoft.com/office/powerpoint/2010/main" val="786047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36</a:t>
            </a:fld>
            <a:endParaRPr lang="en-US"/>
          </a:p>
        </p:txBody>
      </p:sp>
    </p:spTree>
    <p:extLst>
      <p:ext uri="{BB962C8B-B14F-4D97-AF65-F5344CB8AC3E}">
        <p14:creationId xmlns:p14="http://schemas.microsoft.com/office/powerpoint/2010/main" val="1145461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4</a:t>
            </a:fld>
            <a:endParaRPr lang="en-US"/>
          </a:p>
        </p:txBody>
      </p:sp>
    </p:spTree>
    <p:extLst>
      <p:ext uri="{BB962C8B-B14F-4D97-AF65-F5344CB8AC3E}">
        <p14:creationId xmlns:p14="http://schemas.microsoft.com/office/powerpoint/2010/main" val="190159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5</a:t>
            </a:fld>
            <a:endParaRPr lang="en-US"/>
          </a:p>
        </p:txBody>
      </p:sp>
    </p:spTree>
    <p:extLst>
      <p:ext uri="{BB962C8B-B14F-4D97-AF65-F5344CB8AC3E}">
        <p14:creationId xmlns:p14="http://schemas.microsoft.com/office/powerpoint/2010/main" val="3907827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6</a:t>
            </a:fld>
            <a:endParaRPr lang="en-US"/>
          </a:p>
        </p:txBody>
      </p:sp>
    </p:spTree>
    <p:extLst>
      <p:ext uri="{BB962C8B-B14F-4D97-AF65-F5344CB8AC3E}">
        <p14:creationId xmlns:p14="http://schemas.microsoft.com/office/powerpoint/2010/main" val="18175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689009-3961-442E-9F29-B4ABE30B546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308011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8</a:t>
            </a:fld>
            <a:endParaRPr lang="en-US"/>
          </a:p>
        </p:txBody>
      </p:sp>
    </p:spTree>
    <p:extLst>
      <p:ext uri="{BB962C8B-B14F-4D97-AF65-F5344CB8AC3E}">
        <p14:creationId xmlns:p14="http://schemas.microsoft.com/office/powerpoint/2010/main" val="1315072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97994-CE00-477A-B98C-5FF3031D69D3}" type="slidenum">
              <a:rPr lang="en-US" smtClean="0"/>
              <a:t>9</a:t>
            </a:fld>
            <a:endParaRPr lang="en-US"/>
          </a:p>
        </p:txBody>
      </p:sp>
    </p:spTree>
    <p:extLst>
      <p:ext uri="{BB962C8B-B14F-4D97-AF65-F5344CB8AC3E}">
        <p14:creationId xmlns:p14="http://schemas.microsoft.com/office/powerpoint/2010/main" val="261337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Master" Target="../slideMasters/slideMaster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Master" Target="../slideMasters/slideMaster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72CCA9-3826-4CD7-92A1-F5E04BA5F0FC}" type="datetime1">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4B815-D6F2-499F-893C-AF73305B5936}" type="slidenum">
              <a:rPr lang="en-US" smtClean="0"/>
              <a:t>‹#›</a:t>
            </a:fld>
            <a:endParaRPr lang="en-US"/>
          </a:p>
        </p:txBody>
      </p:sp>
    </p:spTree>
    <p:extLst>
      <p:ext uri="{BB962C8B-B14F-4D97-AF65-F5344CB8AC3E}">
        <p14:creationId xmlns:p14="http://schemas.microsoft.com/office/powerpoint/2010/main" val="2679356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2591CB-F558-4467-9B6A-01CFAE0B605E}" type="datetime1">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4B815-D6F2-499F-893C-AF73305B5936}" type="slidenum">
              <a:rPr lang="en-US" smtClean="0"/>
              <a:t>‹#›</a:t>
            </a:fld>
            <a:endParaRPr lang="en-US"/>
          </a:p>
        </p:txBody>
      </p:sp>
    </p:spTree>
    <p:extLst>
      <p:ext uri="{BB962C8B-B14F-4D97-AF65-F5344CB8AC3E}">
        <p14:creationId xmlns:p14="http://schemas.microsoft.com/office/powerpoint/2010/main" val="16131836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5E3781-F20D-7F4A-8BB8-A4A09C853897}" type="datetimeFigureOut">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FE3923-FFA5-3B45-BEF9-46A9EDD22B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07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5E3781-F20D-7F4A-8BB8-A4A09C853897}" type="datetimeFigureOut">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FE3923-FFA5-3B45-BEF9-46A9EDD22B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37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5E3781-F20D-7F4A-8BB8-A4A09C853897}" type="datetimeFigureOut">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FE3923-FFA5-3B45-BEF9-46A9EDD22B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91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5E3781-F20D-7F4A-8BB8-A4A09C853897}" type="datetimeFigureOut">
              <a:rPr lang="en-US" smtClean="0">
                <a:solidFill>
                  <a:prstClr val="black">
                    <a:tint val="75000"/>
                  </a:prstClr>
                </a:solidFill>
              </a:rPr>
              <a:pPr/>
              <a:t>10/20/2015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FE3923-FFA5-3B45-BEF9-46A9EDD22B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78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5E3781-F20D-7F4A-8BB8-A4A09C853897}" type="datetimeFigureOut">
              <a:rPr lang="en-US" smtClean="0">
                <a:solidFill>
                  <a:prstClr val="black">
                    <a:tint val="75000"/>
                  </a:prstClr>
                </a:solidFill>
              </a:rPr>
              <a:pPr/>
              <a:t>10/20/2015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FE3923-FFA5-3B45-BEF9-46A9EDD22B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42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5E3781-F20D-7F4A-8BB8-A4A09C853897}" type="datetimeFigureOut">
              <a:rPr lang="en-US" smtClean="0">
                <a:solidFill>
                  <a:prstClr val="black">
                    <a:tint val="75000"/>
                  </a:prstClr>
                </a:solidFill>
              </a:rPr>
              <a:pPr/>
              <a:t>10/20/2015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FE3923-FFA5-3B45-BEF9-46A9EDD22B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66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5E3781-F20D-7F4A-8BB8-A4A09C853897}" type="datetimeFigureOut">
              <a:rPr lang="en-US" smtClean="0">
                <a:solidFill>
                  <a:prstClr val="black">
                    <a:tint val="75000"/>
                  </a:prstClr>
                </a:solidFill>
              </a:rPr>
              <a:pPr/>
              <a:t>10/20/2015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FE3923-FFA5-3B45-BEF9-46A9EDD22B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9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E3781-F20D-7F4A-8BB8-A4A09C853897}" type="datetimeFigureOut">
              <a:rPr lang="en-US" smtClean="0">
                <a:solidFill>
                  <a:prstClr val="black">
                    <a:tint val="75000"/>
                  </a:prstClr>
                </a:solidFill>
              </a:rPr>
              <a:pPr/>
              <a:t>10/20/2015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FE3923-FFA5-3B45-BEF9-46A9EDD22B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43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E3781-F20D-7F4A-8BB8-A4A09C853897}" type="datetimeFigureOut">
              <a:rPr lang="en-US" smtClean="0">
                <a:solidFill>
                  <a:prstClr val="black">
                    <a:tint val="75000"/>
                  </a:prstClr>
                </a:solidFill>
              </a:rPr>
              <a:pPr/>
              <a:t>10/20/2015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FE3923-FFA5-3B45-BEF9-46A9EDD22B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6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5E3781-F20D-7F4A-8BB8-A4A09C853897}" type="datetimeFigureOut">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FE3923-FFA5-3B45-BEF9-46A9EDD22B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21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C28F04-5AD6-43CB-9321-B26F54558682}" type="datetime1">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4B815-D6F2-499F-893C-AF73305B5936}" type="slidenum">
              <a:rPr lang="en-US" smtClean="0"/>
              <a:t>‹#›</a:t>
            </a:fld>
            <a:endParaRPr lang="en-US"/>
          </a:p>
        </p:txBody>
      </p:sp>
    </p:spTree>
    <p:extLst>
      <p:ext uri="{BB962C8B-B14F-4D97-AF65-F5344CB8AC3E}">
        <p14:creationId xmlns:p14="http://schemas.microsoft.com/office/powerpoint/2010/main" val="24121901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5E3781-F20D-7F4A-8BB8-A4A09C853897}" type="datetimeFigureOut">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FE3923-FFA5-3B45-BEF9-46A9EDD22B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86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3284" y="223284"/>
            <a:ext cx="4231758" cy="1212112"/>
          </a:xfrm>
        </p:spPr>
        <p:txBody>
          <a:bodyPr anchor="t"/>
          <a:lstStyle>
            <a:lvl1pPr algn="l">
              <a:defRPr sz="2800"/>
            </a:lvl1pPr>
          </a:lstStyle>
          <a:p>
            <a:r>
              <a:rPr lang="en-US" smtClean="0"/>
              <a:t>Click to edit Master title style</a:t>
            </a:r>
            <a:endParaRPr lang="en-US" dirty="0"/>
          </a:p>
        </p:txBody>
      </p:sp>
      <p:sp>
        <p:nvSpPr>
          <p:cNvPr id="3" name="Text Placeholder 2"/>
          <p:cNvSpPr>
            <a:spLocks noGrp="1"/>
          </p:cNvSpPr>
          <p:nvPr>
            <p:ph type="body" sz="half" idx="1"/>
          </p:nvPr>
        </p:nvSpPr>
        <p:spPr>
          <a:xfrm>
            <a:off x="377456" y="1906772"/>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49C161E8-096F-48B4-9049-C14B0E830B7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82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AA64ED-DB00-4797-8831-1D4DECB9E62D}" type="datetimeFigureOut">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461DEF-31D7-4797-9A47-3F3232B8AB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4082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AA64ED-DB00-4797-8831-1D4DECB9E62D}" type="datetimeFigureOut">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461DEF-31D7-4797-9A47-3F3232B8AB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4573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AA64ED-DB00-4797-8831-1D4DECB9E62D}" type="datetimeFigureOut">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461DEF-31D7-4797-9A47-3F3232B8AB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783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7"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AA64ED-DB00-4797-8831-1D4DECB9E62D}" type="datetimeFigureOut">
              <a:rPr lang="en-US" smtClean="0">
                <a:solidFill>
                  <a:prstClr val="black">
                    <a:tint val="75000"/>
                  </a:prstClr>
                </a:solidFill>
              </a:rPr>
              <a:pPr/>
              <a:t>10/20/2015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461DEF-31D7-4797-9A47-3F3232B8AB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8792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AA64ED-DB00-4797-8831-1D4DECB9E62D}" type="datetimeFigureOut">
              <a:rPr lang="en-US" smtClean="0">
                <a:solidFill>
                  <a:prstClr val="black">
                    <a:tint val="75000"/>
                  </a:prstClr>
                </a:solidFill>
              </a:rPr>
              <a:pPr/>
              <a:t>10/20/2015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461DEF-31D7-4797-9A47-3F3232B8AB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45877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AA64ED-DB00-4797-8831-1D4DECB9E62D}" type="datetimeFigureOut">
              <a:rPr lang="en-US" smtClean="0">
                <a:solidFill>
                  <a:prstClr val="black">
                    <a:tint val="75000"/>
                  </a:prstClr>
                </a:solidFill>
              </a:rPr>
              <a:pPr/>
              <a:t>10/20/2015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461DEF-31D7-4797-9A47-3F3232B8AB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2605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AA64ED-DB00-4797-8831-1D4DECB9E62D}" type="datetimeFigureOut">
              <a:rPr lang="en-US" smtClean="0">
                <a:solidFill>
                  <a:prstClr val="black">
                    <a:tint val="75000"/>
                  </a:prstClr>
                </a:solidFill>
              </a:rPr>
              <a:pPr/>
              <a:t>10/20/2015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461DEF-31D7-4797-9A47-3F3232B8AB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2496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AA64ED-DB00-4797-8831-1D4DECB9E62D}" type="datetimeFigureOut">
              <a:rPr lang="en-US" smtClean="0">
                <a:solidFill>
                  <a:prstClr val="black">
                    <a:tint val="75000"/>
                  </a:prstClr>
                </a:solidFill>
              </a:rPr>
              <a:pPr/>
              <a:t>10/20/2015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461DEF-31D7-4797-9A47-3F3232B8AB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088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3BB2DB-36CD-4EF8-BC78-80C04EDF3EC0}" type="datetime1">
              <a:rPr lang="en-US" smtClean="0">
                <a:solidFill>
                  <a:prstClr val="black">
                    <a:tint val="75000"/>
                  </a:prstClr>
                </a:solidFill>
              </a:r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A74EA6-0CE7-4A8C-A764-F14D4FB52C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68377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AA64ED-DB00-4797-8831-1D4DECB9E62D}" type="datetimeFigureOut">
              <a:rPr lang="en-US" smtClean="0">
                <a:solidFill>
                  <a:prstClr val="black">
                    <a:tint val="75000"/>
                  </a:prstClr>
                </a:solidFill>
              </a:rPr>
              <a:pPr/>
              <a:t>10/20/2015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461DEF-31D7-4797-9A47-3F3232B8AB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0113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AA64ED-DB00-4797-8831-1D4DECB9E62D}" type="datetimeFigureOut">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461DEF-31D7-4797-9A47-3F3232B8AB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7805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AA64ED-DB00-4797-8831-1D4DECB9E62D}" type="datetimeFigureOut">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461DEF-31D7-4797-9A47-3F3232B8AB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3509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2D0AA7-9CB3-5D44-9164-C99CE04EB046}" type="datetimeFigureOut">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BE16FC-7DCD-134E-8A7F-99000A675F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2144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D0AA7-9CB3-5D44-9164-C99CE04EB046}" type="datetimeFigureOut">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BE16FC-7DCD-134E-8A7F-99000A675F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98209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2D0AA7-9CB3-5D44-9164-C99CE04EB046}" type="datetimeFigureOut">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BE16FC-7DCD-134E-8A7F-99000A675F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98648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2D0AA7-9CB3-5D44-9164-C99CE04EB046}" type="datetimeFigureOut">
              <a:rPr lang="en-US" smtClean="0">
                <a:solidFill>
                  <a:prstClr val="black">
                    <a:tint val="75000"/>
                  </a:prstClr>
                </a:solidFill>
              </a:rPr>
              <a:pPr/>
              <a:t>10/20/2015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BE16FC-7DCD-134E-8A7F-99000A675F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774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2D0AA7-9CB3-5D44-9164-C99CE04EB046}" type="datetimeFigureOut">
              <a:rPr lang="en-US" smtClean="0">
                <a:solidFill>
                  <a:prstClr val="black">
                    <a:tint val="75000"/>
                  </a:prstClr>
                </a:solidFill>
              </a:rPr>
              <a:pPr/>
              <a:t>10/20/2015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8BE16FC-7DCD-134E-8A7F-99000A675F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6843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2D0AA7-9CB3-5D44-9164-C99CE04EB046}" type="datetimeFigureOut">
              <a:rPr lang="en-US" smtClean="0">
                <a:solidFill>
                  <a:prstClr val="black">
                    <a:tint val="75000"/>
                  </a:prstClr>
                </a:solidFill>
              </a:rPr>
              <a:pPr/>
              <a:t>10/20/2015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8BE16FC-7DCD-134E-8A7F-99000A675F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7716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D0AA7-9CB3-5D44-9164-C99CE04EB046}" type="datetimeFigureOut">
              <a:rPr lang="en-US" smtClean="0">
                <a:solidFill>
                  <a:prstClr val="black">
                    <a:tint val="75000"/>
                  </a:prstClr>
                </a:solidFill>
              </a:rPr>
              <a:pPr/>
              <a:t>10/20/2015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8BE16FC-7DCD-134E-8A7F-99000A675F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272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770A3-A81D-450B-96FE-979BF935A499}" type="datetime1">
              <a:rPr lang="en-US" smtClean="0">
                <a:solidFill>
                  <a:prstClr val="black">
                    <a:tint val="75000"/>
                  </a:prstClr>
                </a:solidFill>
              </a:r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A74EA6-0CE7-4A8C-A764-F14D4FB52C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01108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D0AA7-9CB3-5D44-9164-C99CE04EB046}" type="datetimeFigureOut">
              <a:rPr lang="en-US" smtClean="0">
                <a:solidFill>
                  <a:prstClr val="black">
                    <a:tint val="75000"/>
                  </a:prstClr>
                </a:solidFill>
              </a:rPr>
              <a:pPr/>
              <a:t>10/20/2015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BE16FC-7DCD-134E-8A7F-99000A675F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4368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D0AA7-9CB3-5D44-9164-C99CE04EB046}" type="datetimeFigureOut">
              <a:rPr lang="en-US" smtClean="0">
                <a:solidFill>
                  <a:prstClr val="black">
                    <a:tint val="75000"/>
                  </a:prstClr>
                </a:solidFill>
              </a:rPr>
              <a:pPr/>
              <a:t>10/20/2015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BE16FC-7DCD-134E-8A7F-99000A675F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163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D0AA7-9CB3-5D44-9164-C99CE04EB046}" type="datetimeFigureOut">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BE16FC-7DCD-134E-8A7F-99000A675F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1570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D0AA7-9CB3-5D44-9164-C99CE04EB046}" type="datetimeFigureOut">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BE16FC-7DCD-134E-8A7F-99000A675F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494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9BB3E7-5414-4A0C-982D-1F986862DFD0}" type="datetime1">
              <a:rPr lang="en-US" smtClean="0">
                <a:solidFill>
                  <a:prstClr val="black">
                    <a:tint val="75000"/>
                  </a:prstClr>
                </a:solidFill>
              </a:r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A74EA6-0CE7-4A8C-A764-F14D4FB52C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533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8F88D5-A391-48C7-BCEC-5E9E6D3C5F65}" type="datetime1">
              <a:rPr lang="en-US" smtClean="0">
                <a:solidFill>
                  <a:prstClr val="black">
                    <a:tint val="75000"/>
                  </a:prstClr>
                </a:solidFill>
              </a:rPr>
              <a:t>10/20/2015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A74EA6-0CE7-4A8C-A764-F14D4FB52C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648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984AFE-270B-46A6-B8E7-E37FE2D294B1}" type="datetime1">
              <a:rPr lang="en-US" smtClean="0">
                <a:solidFill>
                  <a:prstClr val="black">
                    <a:tint val="75000"/>
                  </a:prstClr>
                </a:solidFill>
              </a:rPr>
              <a:t>10/20/2015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A74EA6-0CE7-4A8C-A764-F14D4FB52C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435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038E43-427B-4BB5-BE97-5D892B49AC70}" type="datetime1">
              <a:rPr lang="en-US" smtClean="0">
                <a:solidFill>
                  <a:prstClr val="black">
                    <a:tint val="75000"/>
                  </a:prstClr>
                </a:solidFill>
              </a:rPr>
              <a:t>10/20/2015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A74EA6-0CE7-4A8C-A764-F14D4FB52C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470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57751-3853-4B80-BD11-925354AA855D}" type="datetime1">
              <a:rPr lang="en-US" smtClean="0">
                <a:solidFill>
                  <a:prstClr val="black">
                    <a:tint val="75000"/>
                  </a:prstClr>
                </a:solidFill>
              </a:rPr>
              <a:t>10/20/2015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A74EA6-0CE7-4A8C-A764-F14D4FB52C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225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D9326D-5E24-41DE-B5AC-74C51563786F}" type="datetime1">
              <a:rPr lang="en-US" smtClean="0">
                <a:solidFill>
                  <a:prstClr val="black">
                    <a:tint val="75000"/>
                  </a:prstClr>
                </a:solidFill>
              </a:rPr>
              <a:t>10/20/2015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A74EA6-0CE7-4A8C-A764-F14D4FB52C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960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1E1D05-557D-4254-9E26-736C91529CDC}" type="datetime1">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4B815-D6F2-499F-893C-AF73305B5936}" type="slidenum">
              <a:rPr lang="en-US" smtClean="0"/>
              <a:t>‹#›</a:t>
            </a:fld>
            <a:endParaRPr lang="en-US"/>
          </a:p>
        </p:txBody>
      </p:sp>
    </p:spTree>
    <p:extLst>
      <p:ext uri="{BB962C8B-B14F-4D97-AF65-F5344CB8AC3E}">
        <p14:creationId xmlns:p14="http://schemas.microsoft.com/office/powerpoint/2010/main" val="2099081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C2F46-8867-4364-8E4C-C1EC7FE0245E}" type="datetime1">
              <a:rPr lang="en-US" smtClean="0">
                <a:solidFill>
                  <a:prstClr val="black">
                    <a:tint val="75000"/>
                  </a:prstClr>
                </a:solidFill>
              </a:rPr>
              <a:t>10/20/2015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A74EA6-0CE7-4A8C-A764-F14D4FB52C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672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365361-8C36-43B3-90CE-E82BD50F13BB}" type="datetime1">
              <a:rPr lang="en-US" smtClean="0">
                <a:solidFill>
                  <a:prstClr val="black">
                    <a:tint val="75000"/>
                  </a:prstClr>
                </a:solidFill>
              </a:r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A74EA6-0CE7-4A8C-A764-F14D4FB52C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112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C9EE2-AE85-43D6-95BD-BEC4FC797C94}" type="datetime1">
              <a:rPr lang="en-US" smtClean="0">
                <a:solidFill>
                  <a:prstClr val="black">
                    <a:tint val="75000"/>
                  </a:prstClr>
                </a:solidFill>
              </a:r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A74EA6-0CE7-4A8C-A764-F14D4FB52C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7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DDC855-7471-4B68-BDB6-BB33E11F5D93}" type="datetime1">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800AD-B96E-48BF-B4B1-68DE64AC155E}"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206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2EFA4-6A0B-4993-BBFA-75259A3ACAA5}" type="datetime1">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800AD-B96E-48BF-B4B1-68DE64AC155E}" type="slidenum">
              <a:rPr lang="en-US" smtClean="0"/>
              <a:pPr/>
              <a:t>‹#›</a:t>
            </a:fld>
            <a:endParaRPr lang="en-US"/>
          </a:p>
        </p:txBody>
      </p:sp>
    </p:spTree>
    <p:extLst>
      <p:ext uri="{BB962C8B-B14F-4D97-AF65-F5344CB8AC3E}">
        <p14:creationId xmlns:p14="http://schemas.microsoft.com/office/powerpoint/2010/main" val="2746845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489D13-B267-4969-919B-0ED374CE044E}" type="datetime1">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800AD-B96E-48BF-B4B1-68DE64AC155E}"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78992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384ED6-5839-488F-B5D8-06234C82D5E6}" type="datetime1">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800AD-B96E-48BF-B4B1-68DE64AC155E}" type="slidenum">
              <a:rPr lang="en-US" smtClean="0"/>
              <a:pPr/>
              <a:t>‹#›</a:t>
            </a:fld>
            <a:endParaRPr lang="en-US"/>
          </a:p>
        </p:txBody>
      </p:sp>
    </p:spTree>
    <p:extLst>
      <p:ext uri="{BB962C8B-B14F-4D97-AF65-F5344CB8AC3E}">
        <p14:creationId xmlns:p14="http://schemas.microsoft.com/office/powerpoint/2010/main" val="2035409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A84F28-D4DF-4DA0-8450-5CF6EA8DDB2D}" type="datetime1">
              <a:rPr lang="en-US" smtClean="0"/>
              <a:t>10/20/2015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800AD-B96E-48BF-B4B1-68DE64AC155E}"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683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A995B-DA05-4E27-BF31-48B03CBF0FE9}" type="datetime1">
              <a:rPr lang="en-US" smtClean="0"/>
              <a:t>10/20/2015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800AD-B96E-48BF-B4B1-68DE64AC155E}" type="slidenum">
              <a:rPr lang="en-US" smtClean="0"/>
              <a:pPr/>
              <a:t>‹#›</a:t>
            </a:fld>
            <a:endParaRPr lang="en-US"/>
          </a:p>
        </p:txBody>
      </p:sp>
    </p:spTree>
    <p:extLst>
      <p:ext uri="{BB962C8B-B14F-4D97-AF65-F5344CB8AC3E}">
        <p14:creationId xmlns:p14="http://schemas.microsoft.com/office/powerpoint/2010/main" val="3674820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14D75-6DB5-40CA-A485-3D60DBD174E7}" type="datetime1">
              <a:rPr lang="en-US" smtClean="0"/>
              <a:t>10/20/2015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800AD-B96E-48BF-B4B1-68DE64AC155E}" type="slidenum">
              <a:rPr lang="en-US" smtClean="0"/>
              <a:pPr/>
              <a:t>‹#›</a:t>
            </a:fld>
            <a:endParaRPr lang="en-US"/>
          </a:p>
        </p:txBody>
      </p:sp>
    </p:spTree>
    <p:extLst>
      <p:ext uri="{BB962C8B-B14F-4D97-AF65-F5344CB8AC3E}">
        <p14:creationId xmlns:p14="http://schemas.microsoft.com/office/powerpoint/2010/main" val="1129182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F1A28-631D-477B-B26C-31DE6E556827}" type="datetime1">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4B815-D6F2-499F-893C-AF73305B5936}" type="slidenum">
              <a:rPr lang="en-US" smtClean="0"/>
              <a:t>‹#›</a:t>
            </a:fld>
            <a:endParaRPr lang="en-US"/>
          </a:p>
        </p:txBody>
      </p:sp>
    </p:spTree>
    <p:extLst>
      <p:ext uri="{BB962C8B-B14F-4D97-AF65-F5344CB8AC3E}">
        <p14:creationId xmlns:p14="http://schemas.microsoft.com/office/powerpoint/2010/main" val="803489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975E73-0D3F-4CA0-A99D-A5FCDDAE6474}" type="datetime1">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800AD-B96E-48BF-B4B1-68DE64AC155E}"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805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513461-7BFA-48D6-A25F-280734248E44}" type="datetime1">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800AD-B96E-48BF-B4B1-68DE64AC155E}" type="slidenum">
              <a:rPr lang="en-US" smtClean="0"/>
              <a:pPr/>
              <a:t>‹#›</a:t>
            </a:fld>
            <a:endParaRPr lang="en-US"/>
          </a:p>
        </p:txBody>
      </p:sp>
    </p:spTree>
    <p:extLst>
      <p:ext uri="{BB962C8B-B14F-4D97-AF65-F5344CB8AC3E}">
        <p14:creationId xmlns:p14="http://schemas.microsoft.com/office/powerpoint/2010/main" val="1863844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4681D-F2BE-4E2D-ACA5-D247C8B6E912}" type="datetime1">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800AD-B96E-48BF-B4B1-68DE64AC155E}" type="slidenum">
              <a:rPr lang="en-US" smtClean="0"/>
              <a:pPr/>
              <a:t>‹#›</a:t>
            </a:fld>
            <a:endParaRPr lang="en-US"/>
          </a:p>
        </p:txBody>
      </p:sp>
    </p:spTree>
    <p:extLst>
      <p:ext uri="{BB962C8B-B14F-4D97-AF65-F5344CB8AC3E}">
        <p14:creationId xmlns:p14="http://schemas.microsoft.com/office/powerpoint/2010/main" val="2788240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4E6CD2-EADD-4903-855C-120AE221389C}" type="datetime1">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800AD-B96E-48BF-B4B1-68DE64AC155E}" type="slidenum">
              <a:rPr lang="en-US" smtClean="0"/>
              <a:pPr/>
              <a:t>‹#›</a:t>
            </a:fld>
            <a:endParaRPr lang="en-US"/>
          </a:p>
        </p:txBody>
      </p:sp>
    </p:spTree>
    <p:extLst>
      <p:ext uri="{BB962C8B-B14F-4D97-AF65-F5344CB8AC3E}">
        <p14:creationId xmlns:p14="http://schemas.microsoft.com/office/powerpoint/2010/main" val="3138683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D9112-603A-46BB-BCCB-66EA6BD2061B}" type="datetime1">
              <a:rPr lang="en-US" smtClean="0">
                <a:solidFill>
                  <a:prstClr val="black">
                    <a:tint val="75000"/>
                  </a:prstClr>
                </a:solidFill>
              </a:r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4C459B-6105-4EE1-A472-4EEC4028D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173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919DA-B741-40FD-9827-0D7FEF2B1F4A}" type="datetime1">
              <a:rPr lang="en-US" smtClean="0">
                <a:solidFill>
                  <a:prstClr val="black">
                    <a:tint val="75000"/>
                  </a:prstClr>
                </a:solidFill>
              </a:r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4C459B-6105-4EE1-A472-4EEC4028D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2291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D93AC4-6384-42B0-AC56-AF462F3A3F00}" type="datetime1">
              <a:rPr lang="en-US" smtClean="0">
                <a:solidFill>
                  <a:prstClr val="black">
                    <a:tint val="75000"/>
                  </a:prstClr>
                </a:solidFill>
              </a:r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4C459B-6105-4EE1-A472-4EEC4028D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4010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005C78-5D80-4B17-BF73-4BE9E3EC7D91}" type="datetime1">
              <a:rPr lang="en-US" smtClean="0">
                <a:solidFill>
                  <a:prstClr val="black">
                    <a:tint val="75000"/>
                  </a:prstClr>
                </a:solidFill>
              </a:rPr>
              <a:t>10/20/2015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4C459B-6105-4EE1-A472-4EEC4028D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5358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3085BF-585E-4343-B03D-818B99DC8FA5}" type="datetime1">
              <a:rPr lang="en-US" smtClean="0">
                <a:solidFill>
                  <a:prstClr val="black">
                    <a:tint val="75000"/>
                  </a:prstClr>
                </a:solidFill>
              </a:rPr>
              <a:t>10/20/2015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54C459B-6105-4EE1-A472-4EEC4028D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9636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064A67-11CA-46C1-B230-3A173D983A70}" type="datetime1">
              <a:rPr lang="en-US" smtClean="0">
                <a:solidFill>
                  <a:prstClr val="black">
                    <a:tint val="75000"/>
                  </a:prstClr>
                </a:solidFill>
              </a:rPr>
              <a:t>10/20/2015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54C459B-6105-4EE1-A472-4EEC4028D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434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5DE4E9-6F78-4322-A286-462E30A17F32}" type="datetime1">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4B815-D6F2-499F-893C-AF73305B5936}" type="slidenum">
              <a:rPr lang="en-US" smtClean="0"/>
              <a:t>‹#›</a:t>
            </a:fld>
            <a:endParaRPr lang="en-US"/>
          </a:p>
        </p:txBody>
      </p:sp>
    </p:spTree>
    <p:extLst>
      <p:ext uri="{BB962C8B-B14F-4D97-AF65-F5344CB8AC3E}">
        <p14:creationId xmlns:p14="http://schemas.microsoft.com/office/powerpoint/2010/main" val="12834924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6831C-B6EB-46AB-946F-5825565954F5}" type="datetime1">
              <a:rPr lang="en-US" smtClean="0">
                <a:solidFill>
                  <a:prstClr val="black">
                    <a:tint val="75000"/>
                  </a:prstClr>
                </a:solidFill>
              </a:rPr>
              <a:t>10/20/2015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54C459B-6105-4EE1-A472-4EEC4028D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1088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42D28-9592-4445-B7E3-20FDFD7D91FA}" type="datetime1">
              <a:rPr lang="en-US" smtClean="0">
                <a:solidFill>
                  <a:prstClr val="black">
                    <a:tint val="75000"/>
                  </a:prstClr>
                </a:solidFill>
              </a:rPr>
              <a:t>10/20/2015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4C459B-6105-4EE1-A472-4EEC4028D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4118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48C41E-5878-4B40-AD24-649F1DC671F3}" type="datetime1">
              <a:rPr lang="en-US" smtClean="0">
                <a:solidFill>
                  <a:prstClr val="black">
                    <a:tint val="75000"/>
                  </a:prstClr>
                </a:solidFill>
              </a:rPr>
              <a:t>10/20/2015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4C459B-6105-4EE1-A472-4EEC4028D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0799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B93F8F-BE30-402E-97BF-95B65F1270AE}" type="datetime1">
              <a:rPr lang="en-US" smtClean="0">
                <a:solidFill>
                  <a:prstClr val="black">
                    <a:tint val="75000"/>
                  </a:prstClr>
                </a:solidFill>
              </a:r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4C459B-6105-4EE1-A472-4EEC4028D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539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9680DF-A6B0-4DBB-9E7E-4F3D92859044}" type="datetime1">
              <a:rPr lang="en-US" smtClean="0">
                <a:solidFill>
                  <a:prstClr val="black">
                    <a:tint val="75000"/>
                  </a:prstClr>
                </a:solidFill>
              </a:r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4C459B-6105-4EE1-A472-4EEC4028D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2928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buClr>
                <a:srgbClr val="800080"/>
              </a:buClr>
            </a:pPr>
            <a:fld id="{3BA9ADAC-19E5-484E-B5AA-5436296372D4}" type="datetime1">
              <a:rPr lang="en-US" smtClean="0"/>
              <a:t>10/20/2015</a:t>
            </a:fld>
            <a:endParaRPr lang="en-US"/>
          </a:p>
        </p:txBody>
      </p:sp>
      <p:sp>
        <p:nvSpPr>
          <p:cNvPr id="5" name="Footer Placeholder 4"/>
          <p:cNvSpPr>
            <a:spLocks noGrp="1"/>
          </p:cNvSpPr>
          <p:nvPr>
            <p:ph type="ftr" sz="quarter" idx="11"/>
          </p:nvPr>
        </p:nvSpPr>
        <p:spPr/>
        <p:txBody>
          <a:bodyPr/>
          <a:lstStyle>
            <a:lvl1pPr>
              <a:defRPr/>
            </a:lvl1pPr>
          </a:lstStyle>
          <a:p>
            <a:pPr>
              <a:buClr>
                <a:srgbClr val="800080"/>
              </a:buClr>
            </a:pPr>
            <a:endParaRPr lang="en-US"/>
          </a:p>
        </p:txBody>
      </p:sp>
      <p:sp>
        <p:nvSpPr>
          <p:cNvPr id="6" name="Slide Number Placeholder 5"/>
          <p:cNvSpPr>
            <a:spLocks noGrp="1"/>
          </p:cNvSpPr>
          <p:nvPr>
            <p:ph type="sldNum" sz="quarter" idx="12"/>
          </p:nvPr>
        </p:nvSpPr>
        <p:spPr/>
        <p:txBody>
          <a:bodyPr/>
          <a:lstStyle>
            <a:lvl1pPr>
              <a:defRPr/>
            </a:lvl1pPr>
          </a:lstStyle>
          <a:p>
            <a:pPr>
              <a:buClr>
                <a:srgbClr val="800080"/>
              </a:buClr>
            </a:pPr>
            <a:fld id="{C4CE7C8E-E956-41CE-9FD6-9C994A225CEA}" type="slidenum">
              <a:rPr lang="en-US"/>
              <a:pPr>
                <a:buClr>
                  <a:srgbClr val="800080"/>
                </a:buClr>
              </a:pPr>
              <a:t>‹#›</a:t>
            </a:fld>
            <a:endParaRPr lang="en-US"/>
          </a:p>
        </p:txBody>
      </p:sp>
    </p:spTree>
    <p:extLst>
      <p:ext uri="{BB962C8B-B14F-4D97-AF65-F5344CB8AC3E}">
        <p14:creationId xmlns:p14="http://schemas.microsoft.com/office/powerpoint/2010/main" val="135613396"/>
      </p:ext>
    </p:extLst>
  </p:cSld>
  <p:clrMapOvr>
    <a:masterClrMapping/>
  </p:clrMapOvr>
  <p:transition spd="slow">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800080"/>
              </a:buClr>
            </a:pPr>
            <a:fld id="{0501BF6E-0FA4-4BA0-B85E-22114C9C5A86}" type="datetime1">
              <a:rPr lang="en-US" smtClean="0"/>
              <a:t>10/20/2015</a:t>
            </a:fld>
            <a:endParaRPr lang="en-US"/>
          </a:p>
        </p:txBody>
      </p:sp>
      <p:sp>
        <p:nvSpPr>
          <p:cNvPr id="5" name="Footer Placeholder 4"/>
          <p:cNvSpPr>
            <a:spLocks noGrp="1"/>
          </p:cNvSpPr>
          <p:nvPr>
            <p:ph type="ftr" sz="quarter" idx="11"/>
          </p:nvPr>
        </p:nvSpPr>
        <p:spPr/>
        <p:txBody>
          <a:bodyPr/>
          <a:lstStyle>
            <a:lvl1pPr>
              <a:defRPr/>
            </a:lvl1pPr>
          </a:lstStyle>
          <a:p>
            <a:pPr>
              <a:buClr>
                <a:srgbClr val="800080"/>
              </a:buClr>
            </a:pPr>
            <a:endParaRPr lang="en-US"/>
          </a:p>
        </p:txBody>
      </p:sp>
      <p:sp>
        <p:nvSpPr>
          <p:cNvPr id="6" name="Slide Number Placeholder 5"/>
          <p:cNvSpPr>
            <a:spLocks noGrp="1"/>
          </p:cNvSpPr>
          <p:nvPr>
            <p:ph type="sldNum" sz="quarter" idx="12"/>
          </p:nvPr>
        </p:nvSpPr>
        <p:spPr/>
        <p:txBody>
          <a:bodyPr/>
          <a:lstStyle>
            <a:lvl1pPr>
              <a:defRPr/>
            </a:lvl1pPr>
          </a:lstStyle>
          <a:p>
            <a:pPr>
              <a:buClr>
                <a:srgbClr val="800080"/>
              </a:buClr>
            </a:pPr>
            <a:fld id="{2F4E0836-D7FD-4838-80AB-EA251279704C}" type="slidenum">
              <a:rPr lang="en-US"/>
              <a:pPr>
                <a:buClr>
                  <a:srgbClr val="800080"/>
                </a:buClr>
              </a:pPr>
              <a:t>‹#›</a:t>
            </a:fld>
            <a:endParaRPr lang="en-US"/>
          </a:p>
        </p:txBody>
      </p:sp>
    </p:spTree>
    <p:extLst>
      <p:ext uri="{BB962C8B-B14F-4D97-AF65-F5344CB8AC3E}">
        <p14:creationId xmlns:p14="http://schemas.microsoft.com/office/powerpoint/2010/main" val="2813554560"/>
      </p:ext>
    </p:extLst>
  </p:cSld>
  <p:clrMapOvr>
    <a:masterClrMapping/>
  </p:clrMapOvr>
  <p:transition spd="slow">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buClr>
                <a:srgbClr val="800080"/>
              </a:buClr>
            </a:pPr>
            <a:fld id="{6C3FA1AE-E354-4D26-A441-4B5B9455579C}" type="datetime1">
              <a:rPr lang="en-US" smtClean="0"/>
              <a:t>10/20/2015</a:t>
            </a:fld>
            <a:endParaRPr lang="en-US"/>
          </a:p>
        </p:txBody>
      </p:sp>
      <p:sp>
        <p:nvSpPr>
          <p:cNvPr id="5" name="Footer Placeholder 4"/>
          <p:cNvSpPr>
            <a:spLocks noGrp="1"/>
          </p:cNvSpPr>
          <p:nvPr>
            <p:ph type="ftr" sz="quarter" idx="11"/>
          </p:nvPr>
        </p:nvSpPr>
        <p:spPr/>
        <p:txBody>
          <a:bodyPr/>
          <a:lstStyle>
            <a:lvl1pPr>
              <a:defRPr/>
            </a:lvl1pPr>
          </a:lstStyle>
          <a:p>
            <a:pPr>
              <a:buClr>
                <a:srgbClr val="800080"/>
              </a:buClr>
            </a:pPr>
            <a:endParaRPr lang="en-US"/>
          </a:p>
        </p:txBody>
      </p:sp>
      <p:sp>
        <p:nvSpPr>
          <p:cNvPr id="6" name="Slide Number Placeholder 5"/>
          <p:cNvSpPr>
            <a:spLocks noGrp="1"/>
          </p:cNvSpPr>
          <p:nvPr>
            <p:ph type="sldNum" sz="quarter" idx="12"/>
          </p:nvPr>
        </p:nvSpPr>
        <p:spPr/>
        <p:txBody>
          <a:bodyPr/>
          <a:lstStyle>
            <a:lvl1pPr>
              <a:defRPr/>
            </a:lvl1pPr>
          </a:lstStyle>
          <a:p>
            <a:pPr>
              <a:buClr>
                <a:srgbClr val="800080"/>
              </a:buClr>
            </a:pPr>
            <a:fld id="{B85311F4-0B74-4209-88CD-F4CA9CC63225}" type="slidenum">
              <a:rPr lang="en-US"/>
              <a:pPr>
                <a:buClr>
                  <a:srgbClr val="800080"/>
                </a:buClr>
              </a:pPr>
              <a:t>‹#›</a:t>
            </a:fld>
            <a:endParaRPr lang="en-US"/>
          </a:p>
        </p:txBody>
      </p:sp>
    </p:spTree>
    <p:extLst>
      <p:ext uri="{BB962C8B-B14F-4D97-AF65-F5344CB8AC3E}">
        <p14:creationId xmlns:p14="http://schemas.microsoft.com/office/powerpoint/2010/main" val="2512720288"/>
      </p:ext>
    </p:extLst>
  </p:cSld>
  <p:clrMapOvr>
    <a:masterClrMapping/>
  </p:clrMapOvr>
  <p:transition spd="slow">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buClr>
                <a:srgbClr val="800080"/>
              </a:buClr>
            </a:pPr>
            <a:fld id="{B16387D6-EA66-484E-8406-9604CB55AA1F}" type="datetime1">
              <a:rPr lang="en-US" smtClean="0"/>
              <a:t>10/20/2015</a:t>
            </a:fld>
            <a:endParaRPr lang="en-US"/>
          </a:p>
        </p:txBody>
      </p:sp>
      <p:sp>
        <p:nvSpPr>
          <p:cNvPr id="6" name="Footer Placeholder 4"/>
          <p:cNvSpPr>
            <a:spLocks noGrp="1"/>
          </p:cNvSpPr>
          <p:nvPr>
            <p:ph type="ftr" sz="quarter" idx="11"/>
          </p:nvPr>
        </p:nvSpPr>
        <p:spPr/>
        <p:txBody>
          <a:bodyPr/>
          <a:lstStyle>
            <a:lvl1pPr>
              <a:defRPr/>
            </a:lvl1pPr>
          </a:lstStyle>
          <a:p>
            <a:pPr>
              <a:buClr>
                <a:srgbClr val="800080"/>
              </a:buClr>
            </a:pPr>
            <a:endParaRPr lang="en-US"/>
          </a:p>
        </p:txBody>
      </p:sp>
      <p:sp>
        <p:nvSpPr>
          <p:cNvPr id="7" name="Slide Number Placeholder 5"/>
          <p:cNvSpPr>
            <a:spLocks noGrp="1"/>
          </p:cNvSpPr>
          <p:nvPr>
            <p:ph type="sldNum" sz="quarter" idx="12"/>
          </p:nvPr>
        </p:nvSpPr>
        <p:spPr/>
        <p:txBody>
          <a:bodyPr/>
          <a:lstStyle>
            <a:lvl1pPr>
              <a:defRPr/>
            </a:lvl1pPr>
          </a:lstStyle>
          <a:p>
            <a:pPr>
              <a:buClr>
                <a:srgbClr val="800080"/>
              </a:buClr>
            </a:pPr>
            <a:fld id="{9573B9A4-7E67-43F4-9060-2C70A8AA2573}" type="slidenum">
              <a:rPr lang="en-US"/>
              <a:pPr>
                <a:buClr>
                  <a:srgbClr val="800080"/>
                </a:buClr>
              </a:pPr>
              <a:t>‹#›</a:t>
            </a:fld>
            <a:endParaRPr lang="en-US"/>
          </a:p>
        </p:txBody>
      </p:sp>
    </p:spTree>
    <p:extLst>
      <p:ext uri="{BB962C8B-B14F-4D97-AF65-F5344CB8AC3E}">
        <p14:creationId xmlns:p14="http://schemas.microsoft.com/office/powerpoint/2010/main" val="2474963489"/>
      </p:ext>
    </p:extLst>
  </p:cSld>
  <p:clrMapOvr>
    <a:masterClrMapping/>
  </p:clrMapOvr>
  <p:transition spd="slow">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buClr>
                <a:srgbClr val="800080"/>
              </a:buClr>
            </a:pPr>
            <a:fld id="{0D8A1444-9DCD-4561-AE9B-E7E17D5AB171}" type="datetime1">
              <a:rPr lang="en-US" smtClean="0"/>
              <a:t>10/20/2015</a:t>
            </a:fld>
            <a:endParaRPr lang="en-US"/>
          </a:p>
        </p:txBody>
      </p:sp>
      <p:sp>
        <p:nvSpPr>
          <p:cNvPr id="8" name="Footer Placeholder 4"/>
          <p:cNvSpPr>
            <a:spLocks noGrp="1"/>
          </p:cNvSpPr>
          <p:nvPr>
            <p:ph type="ftr" sz="quarter" idx="11"/>
          </p:nvPr>
        </p:nvSpPr>
        <p:spPr/>
        <p:txBody>
          <a:bodyPr/>
          <a:lstStyle>
            <a:lvl1pPr>
              <a:defRPr/>
            </a:lvl1pPr>
          </a:lstStyle>
          <a:p>
            <a:pPr>
              <a:buClr>
                <a:srgbClr val="800080"/>
              </a:buClr>
            </a:pPr>
            <a:endParaRPr lang="en-US"/>
          </a:p>
        </p:txBody>
      </p:sp>
      <p:sp>
        <p:nvSpPr>
          <p:cNvPr id="9" name="Slide Number Placeholder 5"/>
          <p:cNvSpPr>
            <a:spLocks noGrp="1"/>
          </p:cNvSpPr>
          <p:nvPr>
            <p:ph type="sldNum" sz="quarter" idx="12"/>
          </p:nvPr>
        </p:nvSpPr>
        <p:spPr/>
        <p:txBody>
          <a:bodyPr/>
          <a:lstStyle>
            <a:lvl1pPr>
              <a:defRPr/>
            </a:lvl1pPr>
          </a:lstStyle>
          <a:p>
            <a:pPr>
              <a:buClr>
                <a:srgbClr val="800080"/>
              </a:buClr>
            </a:pPr>
            <a:fld id="{FB9CABAF-50E1-4B0E-83C8-28033F3D9B98}" type="slidenum">
              <a:rPr lang="en-US"/>
              <a:pPr>
                <a:buClr>
                  <a:srgbClr val="800080"/>
                </a:buClr>
              </a:pPr>
              <a:t>‹#›</a:t>
            </a:fld>
            <a:endParaRPr lang="en-US"/>
          </a:p>
        </p:txBody>
      </p:sp>
    </p:spTree>
    <p:extLst>
      <p:ext uri="{BB962C8B-B14F-4D97-AF65-F5344CB8AC3E}">
        <p14:creationId xmlns:p14="http://schemas.microsoft.com/office/powerpoint/2010/main" val="1491324533"/>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46A52F-FC82-41DC-BB40-35F5518C856F}" type="datetime1">
              <a:rPr lang="en-US" smtClean="0"/>
              <a:t>10/20/2015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4B815-D6F2-499F-893C-AF73305B5936}" type="slidenum">
              <a:rPr lang="en-US" smtClean="0"/>
              <a:t>‹#›</a:t>
            </a:fld>
            <a:endParaRPr lang="en-US"/>
          </a:p>
        </p:txBody>
      </p:sp>
    </p:spTree>
    <p:extLst>
      <p:ext uri="{BB962C8B-B14F-4D97-AF65-F5344CB8AC3E}">
        <p14:creationId xmlns:p14="http://schemas.microsoft.com/office/powerpoint/2010/main" val="514930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buClr>
                <a:srgbClr val="800080"/>
              </a:buClr>
            </a:pPr>
            <a:fld id="{7A26EF34-20BC-445A-B342-6AEAA3C04DE5}" type="datetime1">
              <a:rPr lang="en-US" smtClean="0"/>
              <a:t>10/20/2015</a:t>
            </a:fld>
            <a:endParaRPr lang="en-US"/>
          </a:p>
        </p:txBody>
      </p:sp>
      <p:sp>
        <p:nvSpPr>
          <p:cNvPr id="4" name="Footer Placeholder 4"/>
          <p:cNvSpPr>
            <a:spLocks noGrp="1"/>
          </p:cNvSpPr>
          <p:nvPr>
            <p:ph type="ftr" sz="quarter" idx="11"/>
          </p:nvPr>
        </p:nvSpPr>
        <p:spPr/>
        <p:txBody>
          <a:bodyPr/>
          <a:lstStyle>
            <a:lvl1pPr>
              <a:defRPr/>
            </a:lvl1pPr>
          </a:lstStyle>
          <a:p>
            <a:pPr>
              <a:buClr>
                <a:srgbClr val="800080"/>
              </a:buClr>
            </a:pPr>
            <a:endParaRPr lang="en-US"/>
          </a:p>
        </p:txBody>
      </p:sp>
      <p:sp>
        <p:nvSpPr>
          <p:cNvPr id="5" name="Slide Number Placeholder 5"/>
          <p:cNvSpPr>
            <a:spLocks noGrp="1"/>
          </p:cNvSpPr>
          <p:nvPr>
            <p:ph type="sldNum" sz="quarter" idx="12"/>
          </p:nvPr>
        </p:nvSpPr>
        <p:spPr/>
        <p:txBody>
          <a:bodyPr/>
          <a:lstStyle>
            <a:lvl1pPr>
              <a:defRPr/>
            </a:lvl1pPr>
          </a:lstStyle>
          <a:p>
            <a:pPr>
              <a:buClr>
                <a:srgbClr val="800080"/>
              </a:buClr>
            </a:pPr>
            <a:fld id="{CB709619-DA7F-4D4B-AC24-47C5B615674E}" type="slidenum">
              <a:rPr lang="en-US"/>
              <a:pPr>
                <a:buClr>
                  <a:srgbClr val="800080"/>
                </a:buClr>
              </a:pPr>
              <a:t>‹#›</a:t>
            </a:fld>
            <a:endParaRPr lang="en-US"/>
          </a:p>
        </p:txBody>
      </p:sp>
    </p:spTree>
    <p:extLst>
      <p:ext uri="{BB962C8B-B14F-4D97-AF65-F5344CB8AC3E}">
        <p14:creationId xmlns:p14="http://schemas.microsoft.com/office/powerpoint/2010/main" val="2034491229"/>
      </p:ext>
    </p:extLst>
  </p:cSld>
  <p:clrMapOvr>
    <a:masterClrMapping/>
  </p:clrMapOvr>
  <p:transition spd="slow">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buClr>
                <a:srgbClr val="800080"/>
              </a:buClr>
            </a:pPr>
            <a:fld id="{E624D5A7-FA26-4D98-81B6-A980EC785072}" type="datetime1">
              <a:rPr lang="en-US" smtClean="0"/>
              <a:t>10/20/2015</a:t>
            </a:fld>
            <a:endParaRPr lang="en-US"/>
          </a:p>
        </p:txBody>
      </p:sp>
      <p:sp>
        <p:nvSpPr>
          <p:cNvPr id="3" name="Footer Placeholder 4"/>
          <p:cNvSpPr>
            <a:spLocks noGrp="1"/>
          </p:cNvSpPr>
          <p:nvPr>
            <p:ph type="ftr" sz="quarter" idx="11"/>
          </p:nvPr>
        </p:nvSpPr>
        <p:spPr/>
        <p:txBody>
          <a:bodyPr/>
          <a:lstStyle>
            <a:lvl1pPr>
              <a:defRPr/>
            </a:lvl1pPr>
          </a:lstStyle>
          <a:p>
            <a:pPr>
              <a:buClr>
                <a:srgbClr val="800080"/>
              </a:buClr>
            </a:pPr>
            <a:endParaRPr lang="en-US"/>
          </a:p>
        </p:txBody>
      </p:sp>
      <p:sp>
        <p:nvSpPr>
          <p:cNvPr id="4" name="Slide Number Placeholder 5"/>
          <p:cNvSpPr>
            <a:spLocks noGrp="1"/>
          </p:cNvSpPr>
          <p:nvPr>
            <p:ph type="sldNum" sz="quarter" idx="12"/>
          </p:nvPr>
        </p:nvSpPr>
        <p:spPr/>
        <p:txBody>
          <a:bodyPr/>
          <a:lstStyle>
            <a:lvl1pPr>
              <a:defRPr/>
            </a:lvl1pPr>
          </a:lstStyle>
          <a:p>
            <a:pPr>
              <a:buClr>
                <a:srgbClr val="800080"/>
              </a:buClr>
            </a:pPr>
            <a:fld id="{82542961-5529-4FA9-B039-F4607A0D1B88}" type="slidenum">
              <a:rPr lang="en-US"/>
              <a:pPr>
                <a:buClr>
                  <a:srgbClr val="800080"/>
                </a:buClr>
              </a:pPr>
              <a:t>‹#›</a:t>
            </a:fld>
            <a:endParaRPr lang="en-US"/>
          </a:p>
        </p:txBody>
      </p:sp>
    </p:spTree>
    <p:extLst>
      <p:ext uri="{BB962C8B-B14F-4D97-AF65-F5344CB8AC3E}">
        <p14:creationId xmlns:p14="http://schemas.microsoft.com/office/powerpoint/2010/main" val="4048803834"/>
      </p:ext>
    </p:extLst>
  </p:cSld>
  <p:clrMapOvr>
    <a:masterClrMapping/>
  </p:clrMapOvr>
  <p:transition spd="slow">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buClr>
                <a:srgbClr val="800080"/>
              </a:buClr>
            </a:pPr>
            <a:fld id="{8EA940A8-2871-4AAC-96EA-53AFF07E4C88}" type="datetime1">
              <a:rPr lang="en-US" smtClean="0"/>
              <a:t>10/20/2015</a:t>
            </a:fld>
            <a:endParaRPr lang="en-US"/>
          </a:p>
        </p:txBody>
      </p:sp>
      <p:sp>
        <p:nvSpPr>
          <p:cNvPr id="6" name="Footer Placeholder 4"/>
          <p:cNvSpPr>
            <a:spLocks noGrp="1"/>
          </p:cNvSpPr>
          <p:nvPr>
            <p:ph type="ftr" sz="quarter" idx="11"/>
          </p:nvPr>
        </p:nvSpPr>
        <p:spPr/>
        <p:txBody>
          <a:bodyPr/>
          <a:lstStyle>
            <a:lvl1pPr>
              <a:defRPr/>
            </a:lvl1pPr>
          </a:lstStyle>
          <a:p>
            <a:pPr>
              <a:buClr>
                <a:srgbClr val="800080"/>
              </a:buClr>
            </a:pPr>
            <a:endParaRPr lang="en-US"/>
          </a:p>
        </p:txBody>
      </p:sp>
      <p:sp>
        <p:nvSpPr>
          <p:cNvPr id="7" name="Slide Number Placeholder 5"/>
          <p:cNvSpPr>
            <a:spLocks noGrp="1"/>
          </p:cNvSpPr>
          <p:nvPr>
            <p:ph type="sldNum" sz="quarter" idx="12"/>
          </p:nvPr>
        </p:nvSpPr>
        <p:spPr/>
        <p:txBody>
          <a:bodyPr/>
          <a:lstStyle>
            <a:lvl1pPr>
              <a:defRPr/>
            </a:lvl1pPr>
          </a:lstStyle>
          <a:p>
            <a:pPr>
              <a:buClr>
                <a:srgbClr val="800080"/>
              </a:buClr>
            </a:pPr>
            <a:fld id="{117B21A8-81D0-46E3-9E49-AD150AD3D7E4}" type="slidenum">
              <a:rPr lang="en-US"/>
              <a:pPr>
                <a:buClr>
                  <a:srgbClr val="800080"/>
                </a:buClr>
              </a:pPr>
              <a:t>‹#›</a:t>
            </a:fld>
            <a:endParaRPr lang="en-US"/>
          </a:p>
        </p:txBody>
      </p:sp>
    </p:spTree>
    <p:extLst>
      <p:ext uri="{BB962C8B-B14F-4D97-AF65-F5344CB8AC3E}">
        <p14:creationId xmlns:p14="http://schemas.microsoft.com/office/powerpoint/2010/main" val="4261990887"/>
      </p:ext>
    </p:extLst>
  </p:cSld>
  <p:clrMapOvr>
    <a:masterClrMapping/>
  </p:clrMapOvr>
  <p:transition spd="slow">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buClr>
                <a:srgbClr val="800080"/>
              </a:buClr>
            </a:pPr>
            <a:fld id="{B32C5D44-8C9F-4BB0-8CAD-B730D013089B}" type="datetime1">
              <a:rPr lang="en-US" smtClean="0"/>
              <a:t>10/20/2015</a:t>
            </a:fld>
            <a:endParaRPr lang="en-US"/>
          </a:p>
        </p:txBody>
      </p:sp>
      <p:sp>
        <p:nvSpPr>
          <p:cNvPr id="6" name="Footer Placeholder 4"/>
          <p:cNvSpPr>
            <a:spLocks noGrp="1"/>
          </p:cNvSpPr>
          <p:nvPr>
            <p:ph type="ftr" sz="quarter" idx="11"/>
          </p:nvPr>
        </p:nvSpPr>
        <p:spPr/>
        <p:txBody>
          <a:bodyPr/>
          <a:lstStyle>
            <a:lvl1pPr>
              <a:defRPr/>
            </a:lvl1pPr>
          </a:lstStyle>
          <a:p>
            <a:pPr>
              <a:buClr>
                <a:srgbClr val="800080"/>
              </a:buClr>
            </a:pPr>
            <a:endParaRPr lang="en-US"/>
          </a:p>
        </p:txBody>
      </p:sp>
      <p:sp>
        <p:nvSpPr>
          <p:cNvPr id="7" name="Slide Number Placeholder 5"/>
          <p:cNvSpPr>
            <a:spLocks noGrp="1"/>
          </p:cNvSpPr>
          <p:nvPr>
            <p:ph type="sldNum" sz="quarter" idx="12"/>
          </p:nvPr>
        </p:nvSpPr>
        <p:spPr/>
        <p:txBody>
          <a:bodyPr/>
          <a:lstStyle>
            <a:lvl1pPr>
              <a:defRPr/>
            </a:lvl1pPr>
          </a:lstStyle>
          <a:p>
            <a:pPr>
              <a:buClr>
                <a:srgbClr val="800080"/>
              </a:buClr>
            </a:pPr>
            <a:fld id="{E34A968D-C1D6-4748-91B2-62F9D06E5C74}" type="slidenum">
              <a:rPr lang="en-US"/>
              <a:pPr>
                <a:buClr>
                  <a:srgbClr val="800080"/>
                </a:buClr>
              </a:pPr>
              <a:t>‹#›</a:t>
            </a:fld>
            <a:endParaRPr lang="en-US"/>
          </a:p>
        </p:txBody>
      </p:sp>
    </p:spTree>
    <p:extLst>
      <p:ext uri="{BB962C8B-B14F-4D97-AF65-F5344CB8AC3E}">
        <p14:creationId xmlns:p14="http://schemas.microsoft.com/office/powerpoint/2010/main" val="437407085"/>
      </p:ext>
    </p:extLst>
  </p:cSld>
  <p:clrMapOvr>
    <a:masterClrMapping/>
  </p:clrMapOvr>
  <p:transition spd="slow">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800080"/>
              </a:buClr>
            </a:pPr>
            <a:fld id="{841AD7BD-993B-453C-9650-2D1D651ED2B3}" type="datetime1">
              <a:rPr lang="en-US" smtClean="0"/>
              <a:t>10/20/2015</a:t>
            </a:fld>
            <a:endParaRPr lang="en-US"/>
          </a:p>
        </p:txBody>
      </p:sp>
      <p:sp>
        <p:nvSpPr>
          <p:cNvPr id="5" name="Footer Placeholder 4"/>
          <p:cNvSpPr>
            <a:spLocks noGrp="1"/>
          </p:cNvSpPr>
          <p:nvPr>
            <p:ph type="ftr" sz="quarter" idx="11"/>
          </p:nvPr>
        </p:nvSpPr>
        <p:spPr/>
        <p:txBody>
          <a:bodyPr/>
          <a:lstStyle>
            <a:lvl1pPr>
              <a:defRPr/>
            </a:lvl1pPr>
          </a:lstStyle>
          <a:p>
            <a:pPr>
              <a:buClr>
                <a:srgbClr val="800080"/>
              </a:buClr>
            </a:pPr>
            <a:endParaRPr lang="en-US"/>
          </a:p>
        </p:txBody>
      </p:sp>
      <p:sp>
        <p:nvSpPr>
          <p:cNvPr id="6" name="Slide Number Placeholder 5"/>
          <p:cNvSpPr>
            <a:spLocks noGrp="1"/>
          </p:cNvSpPr>
          <p:nvPr>
            <p:ph type="sldNum" sz="quarter" idx="12"/>
          </p:nvPr>
        </p:nvSpPr>
        <p:spPr/>
        <p:txBody>
          <a:bodyPr/>
          <a:lstStyle>
            <a:lvl1pPr>
              <a:defRPr/>
            </a:lvl1pPr>
          </a:lstStyle>
          <a:p>
            <a:pPr>
              <a:buClr>
                <a:srgbClr val="800080"/>
              </a:buClr>
            </a:pPr>
            <a:fld id="{255DF417-4C11-4893-A18B-2072E36959EB}" type="slidenum">
              <a:rPr lang="en-US"/>
              <a:pPr>
                <a:buClr>
                  <a:srgbClr val="800080"/>
                </a:buClr>
              </a:pPr>
              <a:t>‹#›</a:t>
            </a:fld>
            <a:endParaRPr lang="en-US"/>
          </a:p>
        </p:txBody>
      </p:sp>
    </p:spTree>
    <p:extLst>
      <p:ext uri="{BB962C8B-B14F-4D97-AF65-F5344CB8AC3E}">
        <p14:creationId xmlns:p14="http://schemas.microsoft.com/office/powerpoint/2010/main" val="1658398860"/>
      </p:ext>
    </p:extLst>
  </p:cSld>
  <p:clrMapOvr>
    <a:masterClrMapping/>
  </p:clrMapOvr>
  <p:transition spd="slow">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800080"/>
              </a:buClr>
            </a:pPr>
            <a:fld id="{C926B610-F16E-4563-B858-DC66D3BBCF07}" type="datetime1">
              <a:rPr lang="en-US" smtClean="0"/>
              <a:t>10/20/2015</a:t>
            </a:fld>
            <a:endParaRPr lang="en-US"/>
          </a:p>
        </p:txBody>
      </p:sp>
      <p:sp>
        <p:nvSpPr>
          <p:cNvPr id="5" name="Footer Placeholder 4"/>
          <p:cNvSpPr>
            <a:spLocks noGrp="1"/>
          </p:cNvSpPr>
          <p:nvPr>
            <p:ph type="ftr" sz="quarter" idx="11"/>
          </p:nvPr>
        </p:nvSpPr>
        <p:spPr/>
        <p:txBody>
          <a:bodyPr/>
          <a:lstStyle>
            <a:lvl1pPr>
              <a:defRPr/>
            </a:lvl1pPr>
          </a:lstStyle>
          <a:p>
            <a:pPr>
              <a:buClr>
                <a:srgbClr val="800080"/>
              </a:buClr>
            </a:pPr>
            <a:endParaRPr lang="en-US"/>
          </a:p>
        </p:txBody>
      </p:sp>
      <p:sp>
        <p:nvSpPr>
          <p:cNvPr id="6" name="Slide Number Placeholder 5"/>
          <p:cNvSpPr>
            <a:spLocks noGrp="1"/>
          </p:cNvSpPr>
          <p:nvPr>
            <p:ph type="sldNum" sz="quarter" idx="12"/>
          </p:nvPr>
        </p:nvSpPr>
        <p:spPr/>
        <p:txBody>
          <a:bodyPr/>
          <a:lstStyle>
            <a:lvl1pPr>
              <a:defRPr/>
            </a:lvl1pPr>
          </a:lstStyle>
          <a:p>
            <a:pPr>
              <a:buClr>
                <a:srgbClr val="800080"/>
              </a:buClr>
            </a:pPr>
            <a:fld id="{C3DF97C8-6E4E-4A38-A10E-21A203DF608C}" type="slidenum">
              <a:rPr lang="en-US"/>
              <a:pPr>
                <a:buClr>
                  <a:srgbClr val="800080"/>
                </a:buClr>
              </a:pPr>
              <a:t>‹#›</a:t>
            </a:fld>
            <a:endParaRPr lang="en-US"/>
          </a:p>
        </p:txBody>
      </p:sp>
    </p:spTree>
    <p:extLst>
      <p:ext uri="{BB962C8B-B14F-4D97-AF65-F5344CB8AC3E}">
        <p14:creationId xmlns:p14="http://schemas.microsoft.com/office/powerpoint/2010/main" val="4127083247"/>
      </p:ext>
    </p:extLst>
  </p:cSld>
  <p:clrMapOvr>
    <a:masterClrMapping/>
  </p:clrMapOvr>
  <p:transition spd="slow">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85A280-613F-47BC-AB0C-F6F166554D0C}" type="datetime1">
              <a:rPr lang="en-US" smtClean="0">
                <a:solidFill>
                  <a:prstClr val="black">
                    <a:tint val="75000"/>
                  </a:prstClr>
                </a:solidFill>
              </a:r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219200-8B8B-4AD5-9C6C-4556FC99CF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7419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B0D757-F562-4B25-A811-1D8A68BF532E}" type="datetime1">
              <a:rPr lang="en-US" smtClean="0">
                <a:solidFill>
                  <a:prstClr val="black">
                    <a:tint val="75000"/>
                  </a:prstClr>
                </a:solidFill>
              </a:r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219200-8B8B-4AD5-9C6C-4556FC99CF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1279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9A8D7E-BB11-48B7-95C1-4824B55BC67E}" type="datetime1">
              <a:rPr lang="en-US" smtClean="0">
                <a:solidFill>
                  <a:prstClr val="black">
                    <a:tint val="75000"/>
                  </a:prstClr>
                </a:solidFill>
              </a:r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219200-8B8B-4AD5-9C6C-4556FC99CF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6868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06B782-F532-481C-95D6-63D538D9BEBF}" type="datetime1">
              <a:rPr lang="en-US" smtClean="0">
                <a:solidFill>
                  <a:prstClr val="black">
                    <a:tint val="75000"/>
                  </a:prstClr>
                </a:solidFill>
              </a:rPr>
              <a:t>10/20/2015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219200-8B8B-4AD5-9C6C-4556FC99CF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75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BEB8DA-B81A-43FA-9350-C7D7575DA2F7}" type="datetime1">
              <a:rPr lang="en-US" smtClean="0"/>
              <a:t>10/20/2015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4B815-D6F2-499F-893C-AF73305B5936}" type="slidenum">
              <a:rPr lang="en-US" smtClean="0"/>
              <a:t>‹#›</a:t>
            </a:fld>
            <a:endParaRPr lang="en-US"/>
          </a:p>
        </p:txBody>
      </p:sp>
    </p:spTree>
    <p:extLst>
      <p:ext uri="{BB962C8B-B14F-4D97-AF65-F5344CB8AC3E}">
        <p14:creationId xmlns:p14="http://schemas.microsoft.com/office/powerpoint/2010/main" val="33722672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14A00B-3CD3-45F2-B703-0F382387ABA3}" type="datetime1">
              <a:rPr lang="en-US" smtClean="0">
                <a:solidFill>
                  <a:prstClr val="black">
                    <a:tint val="75000"/>
                  </a:prstClr>
                </a:solidFill>
              </a:rPr>
              <a:t>10/20/2015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219200-8B8B-4AD5-9C6C-4556FC99CF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9059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305119-21EA-4ABE-AA18-87CE75EF1666}" type="datetime1">
              <a:rPr lang="en-US" smtClean="0">
                <a:solidFill>
                  <a:prstClr val="black">
                    <a:tint val="75000"/>
                  </a:prstClr>
                </a:solidFill>
              </a:rPr>
              <a:t>10/20/2015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219200-8B8B-4AD5-9C6C-4556FC99CF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7621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3CF4C-9EE5-4CDF-90CF-86DA7B80E4FF}" type="datetime1">
              <a:rPr lang="en-US" smtClean="0">
                <a:solidFill>
                  <a:prstClr val="black">
                    <a:tint val="75000"/>
                  </a:prstClr>
                </a:solidFill>
              </a:rPr>
              <a:t>10/20/2015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219200-8B8B-4AD5-9C6C-4556FC99CF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4312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75FA1-F6D3-4669-AE3F-EFDA7E64CA64}" type="datetime1">
              <a:rPr lang="en-US" smtClean="0">
                <a:solidFill>
                  <a:prstClr val="black">
                    <a:tint val="75000"/>
                  </a:prstClr>
                </a:solidFill>
              </a:rPr>
              <a:t>10/20/2015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219200-8B8B-4AD5-9C6C-4556FC99CF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1266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2F85DE-00CD-44B0-A269-3AEF11CD704B}" type="datetime1">
              <a:rPr lang="en-US" smtClean="0">
                <a:solidFill>
                  <a:prstClr val="black">
                    <a:tint val="75000"/>
                  </a:prstClr>
                </a:solidFill>
              </a:rPr>
              <a:t>10/20/2015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219200-8B8B-4AD5-9C6C-4556FC99CF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734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6D489-4BFB-44BB-A782-F75C24CADE81}" type="datetime1">
              <a:rPr lang="en-US" smtClean="0">
                <a:solidFill>
                  <a:prstClr val="black">
                    <a:tint val="75000"/>
                  </a:prstClr>
                </a:solidFill>
              </a:r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219200-8B8B-4AD5-9C6C-4556FC99CF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082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D20DA3-E95D-48E5-84E3-14FAA42D360E}" type="datetime1">
              <a:rPr lang="en-US" smtClean="0">
                <a:solidFill>
                  <a:prstClr val="black">
                    <a:tint val="75000"/>
                  </a:prstClr>
                </a:solidFill>
              </a:r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219200-8B8B-4AD5-9C6C-4556FC99CF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4768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UDS2100Wankel.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60526" y="1066802"/>
            <a:ext cx="14636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userDrawn="1"/>
        </p:nvSpPr>
        <p:spPr bwMode="auto">
          <a:xfrm>
            <a:off x="3048000" y="1143000"/>
            <a:ext cx="510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400">
                <a:solidFill>
                  <a:prstClr val="black"/>
                </a:solidFill>
              </a:rPr>
              <a:t>Integrated Network for </a:t>
            </a:r>
          </a:p>
          <a:p>
            <a:pPr eaLnBrk="1" fontAlgn="base" hangingPunct="1">
              <a:spcBef>
                <a:spcPct val="0"/>
              </a:spcBef>
              <a:spcAft>
                <a:spcPct val="0"/>
              </a:spcAft>
            </a:pPr>
            <a:r>
              <a:rPr lang="en-US" altLang="en-US" sz="2400">
                <a:solidFill>
                  <a:prstClr val="black"/>
                </a:solidFill>
              </a:rPr>
              <a:t>Sustainable Infrastructure</a:t>
            </a:r>
          </a:p>
          <a:p>
            <a:pPr eaLnBrk="1" fontAlgn="base" hangingPunct="1">
              <a:spcBef>
                <a:spcPct val="0"/>
              </a:spcBef>
              <a:spcAft>
                <a:spcPct val="0"/>
              </a:spcAft>
            </a:pPr>
            <a:r>
              <a:rPr lang="en-US" altLang="en-US" sz="2400">
                <a:solidFill>
                  <a:prstClr val="black"/>
                </a:solidFill>
              </a:rPr>
              <a:t>Decisions for the 21</a:t>
            </a:r>
            <a:r>
              <a:rPr lang="en-US" altLang="en-US" sz="2400" baseline="30000">
                <a:solidFill>
                  <a:prstClr val="black"/>
                </a:solidFill>
              </a:rPr>
              <a:t>st</a:t>
            </a:r>
            <a:r>
              <a:rPr lang="en-US" altLang="en-US" sz="2400">
                <a:solidFill>
                  <a:prstClr val="black"/>
                </a:solidFill>
              </a:rPr>
              <a:t> Century</a:t>
            </a:r>
          </a:p>
        </p:txBody>
      </p:sp>
      <p:sp>
        <p:nvSpPr>
          <p:cNvPr id="2" name="Title 1"/>
          <p:cNvSpPr>
            <a:spLocks noGrp="1"/>
          </p:cNvSpPr>
          <p:nvPr>
            <p:ph type="ctrTitle"/>
          </p:nvPr>
        </p:nvSpPr>
        <p:spPr>
          <a:xfrm>
            <a:off x="685800" y="2720977"/>
            <a:ext cx="7772400" cy="1470025"/>
          </a:xfrm>
        </p:spPr>
        <p:txBody>
          <a:bodyPr/>
          <a:lstStyle/>
          <a:p>
            <a:r>
              <a:rPr lang="en-US" smtClean="0"/>
              <a:t>Click to edit Master title style</a:t>
            </a:r>
            <a:endParaRPr lang="en-US"/>
          </a:p>
        </p:txBody>
      </p:sp>
      <p:pic>
        <p:nvPicPr>
          <p:cNvPr id="6" name="Picture 5" descr="GT_big_negative_campanilelogo_small.gif"/>
          <p:cNvPicPr>
            <a:picLocks noChangeAspect="1"/>
          </p:cNvPicPr>
          <p:nvPr userDrawn="1"/>
        </p:nvPicPr>
        <p:blipFill>
          <a:blip r:embed="rId3" cstate="print"/>
          <a:stretch>
            <a:fillRect/>
          </a:stretch>
        </p:blipFill>
        <p:spPr>
          <a:xfrm>
            <a:off x="1066801" y="4410943"/>
            <a:ext cx="2509838" cy="842903"/>
          </a:xfrm>
          <a:prstGeom prst="rect">
            <a:avLst/>
          </a:prstGeom>
        </p:spPr>
      </p:pic>
      <p:pic>
        <p:nvPicPr>
          <p:cNvPr id="7" name="Picture 6" descr="http://academics.utep.edu/Portals/1844/images/UTEP%20PICk.JP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438400" y="5480735"/>
            <a:ext cx="1295400" cy="996267"/>
          </a:xfrm>
          <a:prstGeom prst="rect">
            <a:avLst/>
          </a:prstGeom>
          <a:noFill/>
        </p:spPr>
      </p:pic>
      <p:pic>
        <p:nvPicPr>
          <p:cNvPr id="8" name="Picture 8" descr="http://upload.wikimedia.org/wikipedia/commons/7/72/CMU_logo_stack_cmyk_red.jp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4033838" y="4487771"/>
            <a:ext cx="1524000" cy="989970"/>
          </a:xfrm>
          <a:prstGeom prst="rect">
            <a:avLst/>
          </a:prstGeom>
          <a:noFill/>
        </p:spPr>
      </p:pic>
      <p:pic>
        <p:nvPicPr>
          <p:cNvPr id="9" name="Picture 10" descr="http://safecomputing.umich.edu/images/university-of-michigan_logo.jp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595432" y="4410943"/>
            <a:ext cx="1710368" cy="1075459"/>
          </a:xfrm>
          <a:prstGeom prst="rect">
            <a:avLst/>
          </a:prstGeom>
          <a:noFill/>
        </p:spPr>
      </p:pic>
      <p:pic>
        <p:nvPicPr>
          <p:cNvPr id="10" name="Picture 2" descr="http://ischool.syr.edu/media/images/2014/3/blockslogo.gif"/>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649390" y="5410200"/>
            <a:ext cx="120861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995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381000"/>
          </a:xfrm>
        </p:spPr>
        <p:txBody>
          <a:bodyPr anchorCtr="1"/>
          <a:lstStyle/>
          <a:p>
            <a:r>
              <a:rPr lang="en-US" smtClean="0"/>
              <a:t>Click to edit Master title style</a:t>
            </a:r>
            <a:endParaRPr lang="en-US" dirty="0"/>
          </a:p>
        </p:txBody>
      </p:sp>
      <p:sp>
        <p:nvSpPr>
          <p:cNvPr id="3" name="Content Placeholder 2"/>
          <p:cNvSpPr>
            <a:spLocks noGrp="1"/>
          </p:cNvSpPr>
          <p:nvPr>
            <p:ph idx="1"/>
          </p:nvPr>
        </p:nvSpPr>
        <p:spPr>
          <a:xfrm>
            <a:off x="609600" y="1295400"/>
            <a:ext cx="7924800" cy="5105400"/>
          </a:xfrm>
        </p:spPr>
        <p:txBody>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798163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20657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21A10-9F14-402F-920F-56C60E50DB0F}" type="datetime1">
              <a:rPr lang="en-US" smtClean="0"/>
              <a:t>10/20/2015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4B815-D6F2-499F-893C-AF73305B5936}" type="slidenum">
              <a:rPr lang="en-US" smtClean="0"/>
              <a:t>‹#›</a:t>
            </a:fld>
            <a:endParaRPr lang="en-US"/>
          </a:p>
        </p:txBody>
      </p:sp>
    </p:spTree>
    <p:extLst>
      <p:ext uri="{BB962C8B-B14F-4D97-AF65-F5344CB8AC3E}">
        <p14:creationId xmlns:p14="http://schemas.microsoft.com/office/powerpoint/2010/main" val="35432554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66280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4225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4225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70704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457200" y="6356352"/>
            <a:ext cx="2133600" cy="365125"/>
          </a:xfrm>
          <a:prstGeom prst="rect">
            <a:avLst/>
          </a:prstGeom>
        </p:spPr>
        <p:txBody>
          <a:bodyPr/>
          <a:lstStyle>
            <a:lvl1pPr>
              <a:defRPr/>
            </a:lvl1pPr>
          </a:lstStyle>
          <a:p>
            <a:pPr fontAlgn="base">
              <a:spcBef>
                <a:spcPct val="0"/>
              </a:spcBef>
              <a:spcAft>
                <a:spcPct val="0"/>
              </a:spcAft>
              <a:defRPr/>
            </a:pPr>
            <a:fld id="{8C3779D6-C7EA-44D2-9135-FFA40FEC5B20}" type="datetime1">
              <a:rPr lang="en-US" smtClean="0">
                <a:solidFill>
                  <a:prstClr val="black"/>
                </a:solidFill>
                <a:cs typeface="Arial" charset="0"/>
              </a:rPr>
              <a:t>10/20/2015</a:t>
            </a:fld>
            <a:endParaRPr lang="en-US">
              <a:solidFill>
                <a:prstClr val="black"/>
              </a:solidFill>
              <a:cs typeface="Arial" charset="0"/>
            </a:endParaRPr>
          </a:p>
        </p:txBody>
      </p:sp>
      <p:sp>
        <p:nvSpPr>
          <p:cNvPr id="3" name="Footer Placeholder 3"/>
          <p:cNvSpPr>
            <a:spLocks noGrp="1"/>
          </p:cNvSpPr>
          <p:nvPr>
            <p:ph type="ftr" sz="quarter" idx="11"/>
          </p:nvPr>
        </p:nvSpPr>
        <p:spPr>
          <a:xfrm>
            <a:off x="3124200" y="6356352"/>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4" name="Slide Number Placeholder 4"/>
          <p:cNvSpPr>
            <a:spLocks noGrp="1"/>
          </p:cNvSpPr>
          <p:nvPr>
            <p:ph type="sldNum" sz="quarter" idx="12"/>
          </p:nvPr>
        </p:nvSpPr>
        <p:spPr>
          <a:xfrm>
            <a:off x="6553200" y="6356352"/>
            <a:ext cx="2133600" cy="365125"/>
          </a:xfrm>
          <a:prstGeom prst="rect">
            <a:avLst/>
          </a:prstGeom>
        </p:spPr>
        <p:txBody>
          <a:bodyPr/>
          <a:lstStyle>
            <a:lvl1pPr>
              <a:defRPr/>
            </a:lvl1pPr>
          </a:lstStyle>
          <a:p>
            <a:pPr fontAlgn="base">
              <a:spcBef>
                <a:spcPct val="0"/>
              </a:spcBef>
              <a:spcAft>
                <a:spcPct val="0"/>
              </a:spcAft>
              <a:defRPr/>
            </a:pPr>
            <a:fld id="{8A481E1A-E5B7-4597-9A6C-CD2C433412B7}"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
        <p:nvSpPr>
          <p:cNvPr id="5" name="Title 1"/>
          <p:cNvSpPr>
            <a:spLocks noGrp="1"/>
          </p:cNvSpPr>
          <p:nvPr>
            <p:ph type="title"/>
          </p:nvPr>
        </p:nvSpPr>
        <p:spPr>
          <a:xfrm>
            <a:off x="228600" y="152400"/>
            <a:ext cx="8686800" cy="76200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1692413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lvl1pPr>
              <a:defRPr/>
            </a:lvl1pPr>
          </a:lstStyle>
          <a:p>
            <a:pPr fontAlgn="base">
              <a:spcBef>
                <a:spcPct val="0"/>
              </a:spcBef>
              <a:spcAft>
                <a:spcPct val="0"/>
              </a:spcAft>
              <a:defRPr/>
            </a:pPr>
            <a:fld id="{A6DC3290-E9F0-4F62-AFFD-F33D952A04C0}" type="datetime1">
              <a:rPr lang="en-US" smtClean="0">
                <a:solidFill>
                  <a:prstClr val="black"/>
                </a:solidFill>
                <a:cs typeface="Arial" charset="0"/>
              </a:rPr>
              <a:t>10/20/2015</a:t>
            </a:fld>
            <a:endParaRPr lang="en-US">
              <a:solidFill>
                <a:prstClr val="black"/>
              </a:solidFill>
              <a:cs typeface="Arial" charset="0"/>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lvl1pPr>
              <a:defRPr/>
            </a:lvl1pPr>
          </a:lstStyle>
          <a:p>
            <a:pPr fontAlgn="base">
              <a:spcBef>
                <a:spcPct val="0"/>
              </a:spcBef>
              <a:spcAft>
                <a:spcPct val="0"/>
              </a:spcAft>
              <a:defRPr/>
            </a:pPr>
            <a:fld id="{8BEA2339-67DE-43DD-81A3-554309ABC224}"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40186290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vl1pPr>
          </a:lstStyle>
          <a:p>
            <a:pPr fontAlgn="base">
              <a:spcBef>
                <a:spcPct val="0"/>
              </a:spcBef>
              <a:spcAft>
                <a:spcPct val="0"/>
              </a:spcAft>
              <a:defRPr/>
            </a:pPr>
            <a:fld id="{010AB5EA-D0ED-4530-8971-DE6504FC969A}" type="datetime1">
              <a:rPr lang="en-US" smtClean="0">
                <a:solidFill>
                  <a:prstClr val="black"/>
                </a:solidFill>
                <a:cs typeface="Arial" charset="0"/>
              </a:rPr>
              <a:t>10/20/2015</a:t>
            </a:fld>
            <a:endParaRPr lang="en-US">
              <a:solidFill>
                <a:prstClr val="black"/>
              </a:solidFill>
              <a:cs typeface="Arial" charset="0"/>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vl1pPr>
          </a:lstStyle>
          <a:p>
            <a:pPr fontAlgn="base">
              <a:spcBef>
                <a:spcPct val="0"/>
              </a:spcBef>
              <a:spcAft>
                <a:spcPct val="0"/>
              </a:spcAft>
              <a:defRPr/>
            </a:pPr>
            <a:fld id="{C7C169FA-CB6E-4888-88C2-772E55558CE9}"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20925228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vl1pPr>
          </a:lstStyle>
          <a:p>
            <a:pPr fontAlgn="base">
              <a:spcBef>
                <a:spcPct val="0"/>
              </a:spcBef>
              <a:spcAft>
                <a:spcPct val="0"/>
              </a:spcAft>
              <a:defRPr/>
            </a:pPr>
            <a:fld id="{50A092A3-BE6C-4699-A81E-7DBF27E57A61}" type="datetime1">
              <a:rPr lang="en-US" smtClean="0">
                <a:solidFill>
                  <a:prstClr val="black"/>
                </a:solidFill>
                <a:cs typeface="Arial" charset="0"/>
              </a:rPr>
              <a:t>10/20/2015</a:t>
            </a:fld>
            <a:endParaRPr lang="en-US">
              <a:solidFill>
                <a:prstClr val="black"/>
              </a:solidFill>
              <a:cs typeface="Arial" charset="0"/>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vl1pPr>
          </a:lstStyle>
          <a:p>
            <a:pPr fontAlgn="base">
              <a:spcBef>
                <a:spcPct val="0"/>
              </a:spcBef>
              <a:spcAft>
                <a:spcPct val="0"/>
              </a:spcAft>
              <a:defRPr/>
            </a:pPr>
            <a:fld id="{8BA47A8A-9866-4627-ABBD-9CA43689F66D}"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31487328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fontAlgn="base">
              <a:spcBef>
                <a:spcPct val="0"/>
              </a:spcBef>
              <a:spcAft>
                <a:spcPct val="0"/>
              </a:spcAft>
              <a:defRPr/>
            </a:pPr>
            <a:fld id="{14DAF3E1-6128-4A67-9A79-8B6B87808846}" type="datetime1">
              <a:rPr lang="en-US" smtClean="0">
                <a:solidFill>
                  <a:prstClr val="black"/>
                </a:solidFill>
                <a:cs typeface="Arial" charset="0"/>
              </a:rPr>
              <a:t>10/20/2015</a:t>
            </a:fld>
            <a:endParaRPr lang="en-US">
              <a:solidFill>
                <a:prstClr val="black"/>
              </a:solidFill>
              <a:cs typeface="Arial"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fontAlgn="base">
              <a:spcBef>
                <a:spcPct val="0"/>
              </a:spcBef>
              <a:spcAft>
                <a:spcPct val="0"/>
              </a:spcAft>
              <a:defRPr/>
            </a:pPr>
            <a:fld id="{3891B5EB-7924-4BF7-9DD2-7AF456162276}"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14928516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fontAlgn="base">
              <a:spcBef>
                <a:spcPct val="0"/>
              </a:spcBef>
              <a:spcAft>
                <a:spcPct val="0"/>
              </a:spcAft>
              <a:defRPr/>
            </a:pPr>
            <a:fld id="{B9887090-C003-45FC-BDD5-91E0151ACA6C}" type="datetime1">
              <a:rPr lang="en-US" smtClean="0">
                <a:solidFill>
                  <a:prstClr val="black"/>
                </a:solidFill>
                <a:cs typeface="Arial" charset="0"/>
              </a:rPr>
              <a:t>10/20/2015</a:t>
            </a:fld>
            <a:endParaRPr lang="en-US">
              <a:solidFill>
                <a:prstClr val="black"/>
              </a:solidFill>
              <a:cs typeface="Arial"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fontAlgn="base">
              <a:spcBef>
                <a:spcPct val="0"/>
              </a:spcBef>
              <a:spcAft>
                <a:spcPct val="0"/>
              </a:spcAft>
              <a:defRPr/>
            </a:pPr>
            <a:fld id="{3DCF84DC-55BD-49AB-8022-001A68D3D8AA}"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16562641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D8DB52-101E-4680-BB17-2EFD0FD28B41}"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16D65-63E5-41D8-B93C-4AAE1C0E5970}" type="slidenum">
              <a:rPr lang="en-US" smtClean="0"/>
              <a:t>‹#›</a:t>
            </a:fld>
            <a:endParaRPr lang="en-US"/>
          </a:p>
        </p:txBody>
      </p:sp>
    </p:spTree>
    <p:extLst>
      <p:ext uri="{BB962C8B-B14F-4D97-AF65-F5344CB8AC3E}">
        <p14:creationId xmlns:p14="http://schemas.microsoft.com/office/powerpoint/2010/main" val="2377044917"/>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D8DB52-101E-4680-BB17-2EFD0FD28B41}"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16D65-63E5-41D8-B93C-4AAE1C0E5970}" type="slidenum">
              <a:rPr lang="en-US" smtClean="0"/>
              <a:t>‹#›</a:t>
            </a:fld>
            <a:endParaRPr lang="en-US"/>
          </a:p>
        </p:txBody>
      </p:sp>
    </p:spTree>
    <p:extLst>
      <p:ext uri="{BB962C8B-B14F-4D97-AF65-F5344CB8AC3E}">
        <p14:creationId xmlns:p14="http://schemas.microsoft.com/office/powerpoint/2010/main" val="1726606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A5E27-A46D-4F54-A12E-94297C321B36}" type="datetime1">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4B815-D6F2-499F-893C-AF73305B5936}" type="slidenum">
              <a:rPr lang="en-US" smtClean="0"/>
              <a:t>‹#›</a:t>
            </a:fld>
            <a:endParaRPr lang="en-US"/>
          </a:p>
        </p:txBody>
      </p:sp>
    </p:spTree>
    <p:extLst>
      <p:ext uri="{BB962C8B-B14F-4D97-AF65-F5344CB8AC3E}">
        <p14:creationId xmlns:p14="http://schemas.microsoft.com/office/powerpoint/2010/main" val="6078258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D8DB52-101E-4680-BB17-2EFD0FD28B41}"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16D65-63E5-41D8-B93C-4AAE1C0E5970}" type="slidenum">
              <a:rPr lang="en-US" smtClean="0"/>
              <a:t>‹#›</a:t>
            </a:fld>
            <a:endParaRPr lang="en-US"/>
          </a:p>
        </p:txBody>
      </p:sp>
    </p:spTree>
    <p:extLst>
      <p:ext uri="{BB962C8B-B14F-4D97-AF65-F5344CB8AC3E}">
        <p14:creationId xmlns:p14="http://schemas.microsoft.com/office/powerpoint/2010/main" val="11701324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D8DB52-101E-4680-BB17-2EFD0FD28B41}"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16D65-63E5-41D8-B93C-4AAE1C0E5970}" type="slidenum">
              <a:rPr lang="en-US" smtClean="0"/>
              <a:t>‹#›</a:t>
            </a:fld>
            <a:endParaRPr lang="en-US"/>
          </a:p>
        </p:txBody>
      </p:sp>
    </p:spTree>
    <p:extLst>
      <p:ext uri="{BB962C8B-B14F-4D97-AF65-F5344CB8AC3E}">
        <p14:creationId xmlns:p14="http://schemas.microsoft.com/office/powerpoint/2010/main" val="31475625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D8DB52-101E-4680-BB17-2EFD0FD28B41}" type="datetimeFigureOut">
              <a:rPr lang="en-US" smtClean="0"/>
              <a:t>10/20/2015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016D65-63E5-41D8-B93C-4AAE1C0E5970}" type="slidenum">
              <a:rPr lang="en-US" smtClean="0"/>
              <a:t>‹#›</a:t>
            </a:fld>
            <a:endParaRPr lang="en-US"/>
          </a:p>
        </p:txBody>
      </p:sp>
    </p:spTree>
    <p:extLst>
      <p:ext uri="{BB962C8B-B14F-4D97-AF65-F5344CB8AC3E}">
        <p14:creationId xmlns:p14="http://schemas.microsoft.com/office/powerpoint/2010/main" val="27792113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base">
              <a:spcBef>
                <a:spcPct val="0"/>
              </a:spcBef>
              <a:spcAft>
                <a:spcPct val="0"/>
              </a:spcAft>
              <a:defRPr/>
            </a:pPr>
            <a:fld id="{8C3779D6-C7EA-44D2-9135-FFA40FEC5B20}" type="datetime1">
              <a:rPr lang="en-US" smtClean="0">
                <a:solidFill>
                  <a:prstClr val="black"/>
                </a:solidFill>
                <a:cs typeface="Arial" charset="0"/>
              </a:rPr>
              <a:t>10/20/2015</a:t>
            </a:fld>
            <a:endParaRPr lang="en-US">
              <a:solidFill>
                <a:prstClr val="black"/>
              </a:solidFill>
              <a:cs typeface="Arial"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prstClr val="black"/>
              </a:solidFill>
              <a:cs typeface="Arial"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8A481E1A-E5B7-4597-9A6C-CD2C433412B7}" type="slidenum">
              <a:rPr lang="en-US" smtClean="0">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197115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fld id="{A6DC3290-E9F0-4F62-AFFD-F33D952A04C0}" type="datetime1">
              <a:rPr lang="en-US" smtClean="0">
                <a:solidFill>
                  <a:prstClr val="black"/>
                </a:solidFill>
                <a:cs typeface="Arial" charset="0"/>
              </a:rPr>
              <a:t>10/20/2015</a:t>
            </a:fld>
            <a:endParaRPr lang="en-US">
              <a:solidFill>
                <a:prstClr val="black"/>
              </a:solidFill>
              <a:cs typeface="Arial" charset="0"/>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a:solidFill>
                <a:prstClr val="black"/>
              </a:solidFill>
              <a:cs typeface="Arial"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8BEA2339-67DE-43DD-81A3-554309ABC224}" type="slidenum">
              <a:rPr lang="en-US" smtClean="0">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25473481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fld id="{010AB5EA-D0ED-4530-8971-DE6504FC969A}" type="datetime1">
              <a:rPr lang="en-US" smtClean="0">
                <a:solidFill>
                  <a:prstClr val="black"/>
                </a:solidFill>
                <a:cs typeface="Arial" charset="0"/>
              </a:rPr>
              <a:t>10/20/2015</a:t>
            </a:fld>
            <a:endParaRPr lang="en-US">
              <a:solidFill>
                <a:prstClr val="black"/>
              </a:solidFill>
              <a:cs typeface="Arial"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solidFill>
              <a:cs typeface="Arial"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C7C169FA-CB6E-4888-88C2-772E55558CE9}" type="slidenum">
              <a:rPr lang="en-US" smtClean="0">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41416413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fld id="{50A092A3-BE6C-4699-A81E-7DBF27E57A61}" type="datetime1">
              <a:rPr lang="en-US" smtClean="0">
                <a:solidFill>
                  <a:prstClr val="black"/>
                </a:solidFill>
                <a:cs typeface="Arial" charset="0"/>
              </a:rPr>
              <a:t>10/20/2015</a:t>
            </a:fld>
            <a:endParaRPr lang="en-US">
              <a:solidFill>
                <a:prstClr val="black"/>
              </a:solidFill>
              <a:cs typeface="Arial"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solidFill>
              <a:cs typeface="Arial"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8BA47A8A-9866-4627-ABBD-9CA43689F66D}" type="slidenum">
              <a:rPr lang="en-US" smtClean="0">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35369985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fld id="{14DAF3E1-6128-4A67-9A79-8B6B87808846}" type="datetime1">
              <a:rPr lang="en-US" smtClean="0">
                <a:solidFill>
                  <a:prstClr val="black"/>
                </a:solidFill>
                <a:cs typeface="Arial" charset="0"/>
              </a:rPr>
              <a:t>10/20/2015</a:t>
            </a:fld>
            <a:endParaRPr lang="en-US">
              <a:solidFill>
                <a:prstClr val="black"/>
              </a:solidFill>
              <a:cs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solidFill>
              <a:cs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3891B5EB-7924-4BF7-9DD2-7AF456162276}" type="slidenum">
              <a:rPr lang="en-US" smtClean="0">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5406812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fld id="{B9887090-C003-45FC-BDD5-91E0151ACA6C}" type="datetime1">
              <a:rPr lang="en-US" smtClean="0">
                <a:solidFill>
                  <a:prstClr val="black"/>
                </a:solidFill>
                <a:cs typeface="Arial" charset="0"/>
              </a:rPr>
              <a:t>10/20/2015</a:t>
            </a:fld>
            <a:endParaRPr lang="en-US">
              <a:solidFill>
                <a:prstClr val="black"/>
              </a:solidFill>
              <a:cs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solidFill>
              <a:cs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3DCF84DC-55BD-49AB-8022-001A68D3D8AA}" type="slidenum">
              <a:rPr lang="en-US" smtClean="0">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8612386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UDS2100Wankel.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60526" y="1066802"/>
            <a:ext cx="14636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userDrawn="1"/>
        </p:nvSpPr>
        <p:spPr bwMode="auto">
          <a:xfrm>
            <a:off x="3048000" y="1143000"/>
            <a:ext cx="510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400">
                <a:solidFill>
                  <a:prstClr val="black"/>
                </a:solidFill>
              </a:rPr>
              <a:t>Integrated Network for </a:t>
            </a:r>
          </a:p>
          <a:p>
            <a:pPr eaLnBrk="1" fontAlgn="base" hangingPunct="1">
              <a:spcBef>
                <a:spcPct val="0"/>
              </a:spcBef>
              <a:spcAft>
                <a:spcPct val="0"/>
              </a:spcAft>
            </a:pPr>
            <a:r>
              <a:rPr lang="en-US" altLang="en-US" sz="2400">
                <a:solidFill>
                  <a:prstClr val="black"/>
                </a:solidFill>
              </a:rPr>
              <a:t>Sustainable Infrastructure</a:t>
            </a:r>
          </a:p>
          <a:p>
            <a:pPr eaLnBrk="1" fontAlgn="base" hangingPunct="1">
              <a:spcBef>
                <a:spcPct val="0"/>
              </a:spcBef>
              <a:spcAft>
                <a:spcPct val="0"/>
              </a:spcAft>
            </a:pPr>
            <a:r>
              <a:rPr lang="en-US" altLang="en-US" sz="2400">
                <a:solidFill>
                  <a:prstClr val="black"/>
                </a:solidFill>
              </a:rPr>
              <a:t>Decisions for the 21</a:t>
            </a:r>
            <a:r>
              <a:rPr lang="en-US" altLang="en-US" sz="2400" baseline="30000">
                <a:solidFill>
                  <a:prstClr val="black"/>
                </a:solidFill>
              </a:rPr>
              <a:t>st</a:t>
            </a:r>
            <a:r>
              <a:rPr lang="en-US" altLang="en-US" sz="2400">
                <a:solidFill>
                  <a:prstClr val="black"/>
                </a:solidFill>
              </a:rPr>
              <a:t> Century</a:t>
            </a:r>
          </a:p>
        </p:txBody>
      </p:sp>
      <p:sp>
        <p:nvSpPr>
          <p:cNvPr id="2" name="Title 1"/>
          <p:cNvSpPr>
            <a:spLocks noGrp="1"/>
          </p:cNvSpPr>
          <p:nvPr>
            <p:ph type="ctrTitle"/>
          </p:nvPr>
        </p:nvSpPr>
        <p:spPr>
          <a:xfrm>
            <a:off x="685800" y="2720977"/>
            <a:ext cx="7772400" cy="1470025"/>
          </a:xfrm>
        </p:spPr>
        <p:txBody>
          <a:bodyPr/>
          <a:lstStyle/>
          <a:p>
            <a:r>
              <a:rPr lang="en-US" smtClean="0"/>
              <a:t>Click to edit Master title style</a:t>
            </a:r>
            <a:endParaRPr lang="en-US"/>
          </a:p>
        </p:txBody>
      </p:sp>
      <p:pic>
        <p:nvPicPr>
          <p:cNvPr id="6" name="Picture 5" descr="GT_big_negative_campanilelogo_small.gif"/>
          <p:cNvPicPr>
            <a:picLocks noChangeAspect="1"/>
          </p:cNvPicPr>
          <p:nvPr userDrawn="1"/>
        </p:nvPicPr>
        <p:blipFill>
          <a:blip r:embed="rId3" cstate="print"/>
          <a:stretch>
            <a:fillRect/>
          </a:stretch>
        </p:blipFill>
        <p:spPr>
          <a:xfrm>
            <a:off x="1066801" y="4410943"/>
            <a:ext cx="2509838" cy="842903"/>
          </a:xfrm>
          <a:prstGeom prst="rect">
            <a:avLst/>
          </a:prstGeom>
        </p:spPr>
      </p:pic>
      <p:pic>
        <p:nvPicPr>
          <p:cNvPr id="7" name="Picture 6" descr="http://academics.utep.edu/Portals/1844/images/UTEP%20PICk.JP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438400" y="5480735"/>
            <a:ext cx="1295400" cy="996267"/>
          </a:xfrm>
          <a:prstGeom prst="rect">
            <a:avLst/>
          </a:prstGeom>
          <a:noFill/>
        </p:spPr>
      </p:pic>
      <p:pic>
        <p:nvPicPr>
          <p:cNvPr id="8" name="Picture 8" descr="http://upload.wikimedia.org/wikipedia/commons/7/72/CMU_logo_stack_cmyk_red.jp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4033838" y="4487771"/>
            <a:ext cx="1524000" cy="989970"/>
          </a:xfrm>
          <a:prstGeom prst="rect">
            <a:avLst/>
          </a:prstGeom>
          <a:noFill/>
        </p:spPr>
      </p:pic>
      <p:pic>
        <p:nvPicPr>
          <p:cNvPr id="9" name="Picture 10" descr="http://safecomputing.umich.edu/images/university-of-michigan_logo.jp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595432" y="4410943"/>
            <a:ext cx="1710368" cy="1075459"/>
          </a:xfrm>
          <a:prstGeom prst="rect">
            <a:avLst/>
          </a:prstGeom>
          <a:noFill/>
        </p:spPr>
      </p:pic>
      <p:pic>
        <p:nvPicPr>
          <p:cNvPr id="10" name="Picture 2" descr="http://ischool.syr.edu/media/images/2014/3/blockslogo.gif"/>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649390" y="5410200"/>
            <a:ext cx="120861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8920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DACEE8-F8BB-4881-9E47-0FED40E092F9}" type="datetime1">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4B815-D6F2-499F-893C-AF73305B5936}" type="slidenum">
              <a:rPr lang="en-US" smtClean="0"/>
              <a:t>‹#›</a:t>
            </a:fld>
            <a:endParaRPr lang="en-US"/>
          </a:p>
        </p:txBody>
      </p:sp>
    </p:spTree>
    <p:extLst>
      <p:ext uri="{BB962C8B-B14F-4D97-AF65-F5344CB8AC3E}">
        <p14:creationId xmlns:p14="http://schemas.microsoft.com/office/powerpoint/2010/main" val="42869827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381000"/>
          </a:xfrm>
        </p:spPr>
        <p:txBody>
          <a:bodyPr anchorCtr="1"/>
          <a:lstStyle/>
          <a:p>
            <a:r>
              <a:rPr lang="en-US" smtClean="0"/>
              <a:t>Click to edit Master title style</a:t>
            </a:r>
            <a:endParaRPr lang="en-US" dirty="0"/>
          </a:p>
        </p:txBody>
      </p:sp>
      <p:sp>
        <p:nvSpPr>
          <p:cNvPr id="3" name="Content Placeholder 2"/>
          <p:cNvSpPr>
            <a:spLocks noGrp="1"/>
          </p:cNvSpPr>
          <p:nvPr>
            <p:ph idx="1"/>
          </p:nvPr>
        </p:nvSpPr>
        <p:spPr>
          <a:xfrm>
            <a:off x="609600" y="1295400"/>
            <a:ext cx="7924800" cy="5105400"/>
          </a:xfrm>
        </p:spPr>
        <p:txBody>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260829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8394579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80294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4225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4225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80762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457200" y="6356352"/>
            <a:ext cx="2133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3" name="Footer Placeholder 3"/>
          <p:cNvSpPr>
            <a:spLocks noGrp="1"/>
          </p:cNvSpPr>
          <p:nvPr>
            <p:ph type="ftr" sz="quarter" idx="11"/>
          </p:nvPr>
        </p:nvSpPr>
        <p:spPr>
          <a:xfrm>
            <a:off x="3124200" y="6356352"/>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4" name="Slide Number Placeholder 4"/>
          <p:cNvSpPr>
            <a:spLocks noGrp="1"/>
          </p:cNvSpPr>
          <p:nvPr>
            <p:ph type="sldNum" sz="quarter" idx="12"/>
          </p:nvPr>
        </p:nvSpPr>
        <p:spPr>
          <a:xfrm>
            <a:off x="6553200" y="6356352"/>
            <a:ext cx="2133600" cy="365125"/>
          </a:xfrm>
          <a:prstGeom prst="rect">
            <a:avLst/>
          </a:prstGeom>
        </p:spPr>
        <p:txBody>
          <a:bodyPr/>
          <a:lstStyle>
            <a:lvl1pPr>
              <a:defRPr/>
            </a:lvl1pPr>
          </a:lstStyle>
          <a:p>
            <a:pPr fontAlgn="base">
              <a:spcBef>
                <a:spcPct val="0"/>
              </a:spcBef>
              <a:spcAft>
                <a:spcPct val="0"/>
              </a:spcAft>
              <a:defRPr/>
            </a:pPr>
            <a:fld id="{8A481E1A-E5B7-4597-9A6C-CD2C433412B7}"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
        <p:nvSpPr>
          <p:cNvPr id="5" name="Title 1"/>
          <p:cNvSpPr>
            <a:spLocks noGrp="1"/>
          </p:cNvSpPr>
          <p:nvPr>
            <p:ph type="title"/>
          </p:nvPr>
        </p:nvSpPr>
        <p:spPr>
          <a:xfrm>
            <a:off x="228600" y="152400"/>
            <a:ext cx="8686800" cy="76200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6038169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lvl1pPr>
              <a:defRPr/>
            </a:lvl1pPr>
          </a:lstStyle>
          <a:p>
            <a:pPr fontAlgn="base">
              <a:spcBef>
                <a:spcPct val="0"/>
              </a:spcBef>
              <a:spcAft>
                <a:spcPct val="0"/>
              </a:spcAft>
              <a:defRPr/>
            </a:pPr>
            <a:fld id="{8BEA2339-67DE-43DD-81A3-554309ABC224}"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1672767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vl1pPr>
          </a:lstStyle>
          <a:p>
            <a:pPr fontAlgn="base">
              <a:spcBef>
                <a:spcPct val="0"/>
              </a:spcBef>
              <a:spcAft>
                <a:spcPct val="0"/>
              </a:spcAft>
              <a:defRPr/>
            </a:pPr>
            <a:fld id="{C7C169FA-CB6E-4888-88C2-772E55558CE9}"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5374483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vl1pPr>
          </a:lstStyle>
          <a:p>
            <a:pPr fontAlgn="base">
              <a:spcBef>
                <a:spcPct val="0"/>
              </a:spcBef>
              <a:spcAft>
                <a:spcPct val="0"/>
              </a:spcAft>
              <a:defRPr/>
            </a:pPr>
            <a:fld id="{8BA47A8A-9866-4627-ABBD-9CA43689F66D}"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4833698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fontAlgn="base">
              <a:spcBef>
                <a:spcPct val="0"/>
              </a:spcBef>
              <a:spcAft>
                <a:spcPct val="0"/>
              </a:spcAft>
              <a:defRPr/>
            </a:pPr>
            <a:fld id="{3891B5EB-7924-4BF7-9DD2-7AF456162276}"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4285442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fontAlgn="base">
              <a:spcBef>
                <a:spcPct val="0"/>
              </a:spcBef>
              <a:spcAft>
                <a:spcPct val="0"/>
              </a:spcAft>
              <a:defRPr/>
            </a:pPr>
            <a:fld id="{3DCF84DC-55BD-49AB-8022-001A68D3D8AA}"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353191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EE3BF-8D95-4E4F-A8D9-2B8090CAD4FB}" type="datetime1">
              <a:rPr lang="en-US" smtClean="0"/>
              <a:t>10/20/2015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4B815-D6F2-499F-893C-AF73305B5936}" type="slidenum">
              <a:rPr lang="en-US" smtClean="0"/>
              <a:t>‹#›</a:t>
            </a:fld>
            <a:endParaRPr lang="en-US"/>
          </a:p>
        </p:txBody>
      </p:sp>
    </p:spTree>
    <p:extLst>
      <p:ext uri="{BB962C8B-B14F-4D97-AF65-F5344CB8AC3E}">
        <p14:creationId xmlns:p14="http://schemas.microsoft.com/office/powerpoint/2010/main" val="437890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808182"/>
          </a:xfrm>
          <a:prstGeom prst="rect">
            <a:avLst/>
          </a:prstGeom>
          <a:solidFill>
            <a:srgbClr val="000090"/>
          </a:soli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35E3781-F20D-7F4A-8BB8-A4A09C853897}" type="datetimeFigureOut">
              <a:rPr lang="en-US" smtClean="0">
                <a:solidFill>
                  <a:prstClr val="black">
                    <a:tint val="75000"/>
                  </a:prstClr>
                </a:solidFill>
              </a:rPr>
              <a:pPr defTabSz="457200"/>
              <a:t>10/20/2015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4FE3923-FFA5-3B45-BEF9-46A9EDD22BF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90429530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230188"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A64ED-DB00-4797-8831-1D4DECB9E62D}" type="datetimeFigureOut">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461DEF-31D7-4797-9A47-3F3232B8AB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904865"/>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D2D0AA7-9CB3-5D44-9164-C99CE04EB046}" type="datetimeFigureOut">
              <a:rPr lang="en-US" smtClean="0">
                <a:solidFill>
                  <a:prstClr val="black">
                    <a:tint val="75000"/>
                  </a:prstClr>
                </a:solidFill>
              </a:rPr>
              <a:pPr defTabSz="457200"/>
              <a:t>10/20/2015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8BE16FC-7DCD-134E-8A7F-99000A675F2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862443793"/>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17D6E-6F80-43FB-ADF8-5D4508D912F3}" type="datetime1">
              <a:rPr lang="en-US" smtClean="0">
                <a:solidFill>
                  <a:prstClr val="black">
                    <a:tint val="75000"/>
                  </a:prstClr>
                </a:solidFill>
              </a:rPr>
              <a:t>10/20/2015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74EA6-0CE7-4A8C-A764-F14D4FB52C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5896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172EFFD-FD5D-4DE0-B6D5-3D835F58743F}" type="datetime1">
              <a:rPr lang="en-US" smtClean="0"/>
              <a:t>10/20/2015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1B800AD-B96E-48BF-B4B1-68DE64AC155E}" type="slidenum">
              <a:rPr lang="en-US" smtClean="0"/>
              <a:pPr/>
              <a:t>‹#›</a:t>
            </a:fld>
            <a:endParaRPr lang="en-US"/>
          </a:p>
        </p:txBody>
      </p:sp>
    </p:spTree>
    <p:extLst>
      <p:ext uri="{BB962C8B-B14F-4D97-AF65-F5344CB8AC3E}">
        <p14:creationId xmlns:p14="http://schemas.microsoft.com/office/powerpoint/2010/main" val="5338521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3CDE1-BFBB-4FA7-8E70-53D3B196246E}" type="datetime1">
              <a:rPr lang="en-US" smtClean="0">
                <a:solidFill>
                  <a:prstClr val="black">
                    <a:tint val="75000"/>
                  </a:prstClr>
                </a:solidFill>
              </a:rPr>
              <a:t>10/20/2015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C459B-6105-4EE1-A472-4EEC4028D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8760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7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effectLst>
                  <a:outerShdw blurRad="38100" dist="38100" dir="2700000" algn="tl">
                    <a:srgbClr val="1F497D"/>
                  </a:outerShdw>
                </a:effectLst>
                <a:latin typeface="Calibri" pitchFamily="34" charset="0"/>
              </a:defRPr>
            </a:lvl1pPr>
          </a:lstStyle>
          <a:p>
            <a:pPr eaLnBrk="0" fontAlgn="base" hangingPunct="0">
              <a:spcBef>
                <a:spcPct val="20000"/>
              </a:spcBef>
              <a:spcAft>
                <a:spcPct val="0"/>
              </a:spcAft>
              <a:buClr>
                <a:srgbClr val="800080"/>
              </a:buClr>
              <a:buSzPct val="75000"/>
              <a:buFont typeface="Monotype Sorts" charset="2"/>
              <a:buChar char="n"/>
            </a:pPr>
            <a:fld id="{BB321948-A8B0-487B-86C6-10A0352B4F81}" type="datetime1">
              <a:rPr kumimoji="1" lang="en-US" smtClean="0"/>
              <a:t>10/20/2015</a:t>
            </a:fld>
            <a:endParaRPr kumimoji="1"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effectLst>
                  <a:outerShdw blurRad="38100" dist="38100" dir="2700000" algn="tl">
                    <a:srgbClr val="1F497D"/>
                  </a:outerShdw>
                </a:effectLst>
                <a:latin typeface="Calibri" pitchFamily="34" charset="0"/>
              </a:defRPr>
            </a:lvl1pPr>
          </a:lstStyle>
          <a:p>
            <a:pPr eaLnBrk="0" fontAlgn="base" hangingPunct="0">
              <a:spcBef>
                <a:spcPct val="20000"/>
              </a:spcBef>
              <a:spcAft>
                <a:spcPct val="0"/>
              </a:spcAft>
              <a:buClr>
                <a:srgbClr val="800080"/>
              </a:buClr>
              <a:buSzPct val="75000"/>
              <a:buFont typeface="Monotype Sorts" charset="2"/>
              <a:buChar char="n"/>
            </a:pPr>
            <a:endParaRPr kumimoji="1"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effectLst>
                  <a:outerShdw blurRad="38100" dist="38100" dir="2700000" algn="tl">
                    <a:srgbClr val="1F497D"/>
                  </a:outerShdw>
                </a:effectLst>
                <a:latin typeface="Calibri" pitchFamily="34" charset="0"/>
              </a:defRPr>
            </a:lvl1pPr>
          </a:lstStyle>
          <a:p>
            <a:pPr eaLnBrk="0" fontAlgn="base" hangingPunct="0">
              <a:spcBef>
                <a:spcPct val="20000"/>
              </a:spcBef>
              <a:spcAft>
                <a:spcPct val="0"/>
              </a:spcAft>
              <a:buClr>
                <a:srgbClr val="800080"/>
              </a:buClr>
              <a:buSzPct val="75000"/>
              <a:buFont typeface="Monotype Sorts" charset="2"/>
              <a:buChar char="n"/>
            </a:pPr>
            <a:fld id="{DD059E3F-3DB4-4209-B8CB-31E9371A65E1}" type="slidenum">
              <a:rPr kumimoji="1" lang="en-US"/>
              <a:pPr eaLnBrk="0" fontAlgn="base" hangingPunct="0">
                <a:spcBef>
                  <a:spcPct val="20000"/>
                </a:spcBef>
                <a:spcAft>
                  <a:spcPct val="0"/>
                </a:spcAft>
                <a:buClr>
                  <a:srgbClr val="800080"/>
                </a:buClr>
                <a:buSzPct val="75000"/>
                <a:buFont typeface="Monotype Sorts" charset="2"/>
                <a:buChar char="n"/>
              </a:pPr>
              <a:t>‹#›</a:t>
            </a:fld>
            <a:endParaRPr kumimoji="1" lang="en-US"/>
          </a:p>
        </p:txBody>
      </p:sp>
    </p:spTree>
    <p:extLst>
      <p:ext uri="{BB962C8B-B14F-4D97-AF65-F5344CB8AC3E}">
        <p14:creationId xmlns:p14="http://schemas.microsoft.com/office/powerpoint/2010/main" val="4291478414"/>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zoom/>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B580D-A13B-4934-9941-199C888B9581}" type="datetime1">
              <a:rPr lang="en-US" smtClean="0">
                <a:solidFill>
                  <a:prstClr val="black">
                    <a:tint val="75000"/>
                  </a:prstClr>
                </a:solidFill>
              </a:rPr>
              <a:t>10/20/2015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19200-8B8B-4AD5-9C6C-4556FC99CF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74315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152400"/>
            <a:ext cx="868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a:t>
            </a:r>
          </a:p>
        </p:txBody>
      </p:sp>
      <p:sp>
        <p:nvSpPr>
          <p:cNvPr id="1027" name="Text Placeholder 2"/>
          <p:cNvSpPr>
            <a:spLocks noGrp="1"/>
          </p:cNvSpPr>
          <p:nvPr>
            <p:ph type="body" idx="1"/>
          </p:nvPr>
        </p:nvSpPr>
        <p:spPr bwMode="auto">
          <a:xfrm>
            <a:off x="609600" y="1371600"/>
            <a:ext cx="7924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6" descr="Gradient.jpg"/>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1103315"/>
            <a:ext cx="914400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7" descr="UDS2100Wankel.jp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169276" y="6437315"/>
            <a:ext cx="3651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1"/>
          <p:cNvSpPr txBox="1">
            <a:spLocks noChangeArrowheads="1"/>
          </p:cNvSpPr>
          <p:nvPr/>
        </p:nvSpPr>
        <p:spPr bwMode="auto">
          <a:xfrm>
            <a:off x="8448676" y="6462713"/>
            <a:ext cx="659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dirty="0">
                <a:solidFill>
                  <a:prstClr val="black"/>
                </a:solidFill>
                <a:latin typeface="Calibri Light" pitchFamily="34" charset="0"/>
              </a:rPr>
              <a:t>SI</a:t>
            </a:r>
            <a:r>
              <a:rPr lang="en-US" altLang="en-US" baseline="30000" dirty="0">
                <a:solidFill>
                  <a:prstClr val="black"/>
                </a:solidFill>
                <a:latin typeface="Calibri Light" pitchFamily="34" charset="0"/>
              </a:rPr>
              <a:t>2100</a:t>
            </a:r>
          </a:p>
        </p:txBody>
      </p:sp>
    </p:spTree>
    <p:extLst>
      <p:ext uri="{BB962C8B-B14F-4D97-AF65-F5344CB8AC3E}">
        <p14:creationId xmlns:p14="http://schemas.microsoft.com/office/powerpoint/2010/main" val="103693818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Arial" charset="0"/>
        </a:defRPr>
      </a:lvl2pPr>
      <a:lvl3pPr algn="ctr" rtl="0" eaLnBrk="1" fontAlgn="base" hangingPunct="1">
        <a:spcBef>
          <a:spcPct val="0"/>
        </a:spcBef>
        <a:spcAft>
          <a:spcPct val="0"/>
        </a:spcAft>
        <a:defRPr sz="3600">
          <a:solidFill>
            <a:schemeClr val="tx1"/>
          </a:solidFill>
          <a:latin typeface="Arial" charset="0"/>
        </a:defRPr>
      </a:lvl3pPr>
      <a:lvl4pPr algn="ctr" rtl="0" eaLnBrk="1" fontAlgn="base" hangingPunct="1">
        <a:spcBef>
          <a:spcPct val="0"/>
        </a:spcBef>
        <a:spcAft>
          <a:spcPct val="0"/>
        </a:spcAft>
        <a:defRPr sz="3600">
          <a:solidFill>
            <a:schemeClr val="tx1"/>
          </a:solidFill>
          <a:latin typeface="Arial" charset="0"/>
        </a:defRPr>
      </a:lvl4pPr>
      <a:lvl5pPr algn="ctr" rtl="0" eaLnBrk="1" fontAlgn="base" hangingPunct="1">
        <a:spcBef>
          <a:spcPct val="0"/>
        </a:spcBef>
        <a:spcAft>
          <a:spcPct val="0"/>
        </a:spcAft>
        <a:defRPr sz="3600">
          <a:solidFill>
            <a:schemeClr val="tx1"/>
          </a:solidFill>
          <a:latin typeface="Arial" charset="0"/>
        </a:defRPr>
      </a:lvl5pPr>
      <a:lvl6pPr marL="457200" algn="ctr" rtl="0" eaLnBrk="1" fontAlgn="base" hangingPunct="1">
        <a:spcBef>
          <a:spcPct val="0"/>
        </a:spcBef>
        <a:spcAft>
          <a:spcPct val="0"/>
        </a:spcAft>
        <a:defRPr sz="3600">
          <a:solidFill>
            <a:schemeClr val="tx1"/>
          </a:solidFill>
          <a:latin typeface="Arial" charset="0"/>
        </a:defRPr>
      </a:lvl6pPr>
      <a:lvl7pPr marL="914400" algn="ctr" rtl="0" eaLnBrk="1" fontAlgn="base" hangingPunct="1">
        <a:spcBef>
          <a:spcPct val="0"/>
        </a:spcBef>
        <a:spcAft>
          <a:spcPct val="0"/>
        </a:spcAft>
        <a:defRPr sz="3600">
          <a:solidFill>
            <a:schemeClr val="tx1"/>
          </a:solidFill>
          <a:latin typeface="Arial" charset="0"/>
        </a:defRPr>
      </a:lvl7pPr>
      <a:lvl8pPr marL="1371600" algn="ctr" rtl="0" eaLnBrk="1" fontAlgn="base" hangingPunct="1">
        <a:spcBef>
          <a:spcPct val="0"/>
        </a:spcBef>
        <a:spcAft>
          <a:spcPct val="0"/>
        </a:spcAft>
        <a:defRPr sz="3600">
          <a:solidFill>
            <a:schemeClr val="tx1"/>
          </a:solidFill>
          <a:latin typeface="Arial" charset="0"/>
        </a:defRPr>
      </a:lvl8pPr>
      <a:lvl9pPr marL="1828800" algn="ctr" rtl="0" eaLnBrk="1" fontAlgn="base" hangingPunct="1">
        <a:spcBef>
          <a:spcPct val="0"/>
        </a:spcBef>
        <a:spcAft>
          <a:spcPct val="0"/>
        </a:spcAft>
        <a:defRPr sz="36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E4EE3BF-8D95-4E4F-A8D9-2B8090CAD4FB}" type="datetime1">
              <a:rPr lang="en-US" smtClean="0"/>
              <a:t>10/20/2015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14B815-D6F2-499F-893C-AF73305B5936}" type="slidenum">
              <a:rPr lang="en-US" smtClean="0"/>
              <a:t>‹#›</a:t>
            </a:fld>
            <a:endParaRPr lang="en-US"/>
          </a:p>
        </p:txBody>
      </p:sp>
    </p:spTree>
    <p:extLst>
      <p:ext uri="{BB962C8B-B14F-4D97-AF65-F5344CB8AC3E}">
        <p14:creationId xmlns:p14="http://schemas.microsoft.com/office/powerpoint/2010/main" val="227900907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152400"/>
            <a:ext cx="868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a:t>
            </a:r>
          </a:p>
        </p:txBody>
      </p:sp>
      <p:sp>
        <p:nvSpPr>
          <p:cNvPr id="1027" name="Text Placeholder 2"/>
          <p:cNvSpPr>
            <a:spLocks noGrp="1"/>
          </p:cNvSpPr>
          <p:nvPr>
            <p:ph type="body" idx="1"/>
          </p:nvPr>
        </p:nvSpPr>
        <p:spPr bwMode="auto">
          <a:xfrm>
            <a:off x="609600" y="1371600"/>
            <a:ext cx="7924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6" descr="Gradient.jpg"/>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1103315"/>
            <a:ext cx="914400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7" descr="UDS2100Wankel.jp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169276" y="6437315"/>
            <a:ext cx="3651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1"/>
          <p:cNvSpPr txBox="1">
            <a:spLocks noChangeArrowheads="1"/>
          </p:cNvSpPr>
          <p:nvPr/>
        </p:nvSpPr>
        <p:spPr bwMode="auto">
          <a:xfrm>
            <a:off x="8448676" y="6462713"/>
            <a:ext cx="659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dirty="0">
                <a:solidFill>
                  <a:prstClr val="black"/>
                </a:solidFill>
                <a:latin typeface="Calibri Light" pitchFamily="34" charset="0"/>
              </a:rPr>
              <a:t>SI</a:t>
            </a:r>
            <a:r>
              <a:rPr lang="en-US" altLang="en-US" baseline="30000" dirty="0">
                <a:solidFill>
                  <a:prstClr val="black"/>
                </a:solidFill>
                <a:latin typeface="Calibri Light" pitchFamily="34" charset="0"/>
              </a:rPr>
              <a:t>2100</a:t>
            </a:r>
          </a:p>
        </p:txBody>
      </p:sp>
    </p:spTree>
    <p:extLst>
      <p:ext uri="{BB962C8B-B14F-4D97-AF65-F5344CB8AC3E}">
        <p14:creationId xmlns:p14="http://schemas.microsoft.com/office/powerpoint/2010/main" val="237719001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Arial" charset="0"/>
        </a:defRPr>
      </a:lvl2pPr>
      <a:lvl3pPr algn="ctr" rtl="0" eaLnBrk="1" fontAlgn="base" hangingPunct="1">
        <a:spcBef>
          <a:spcPct val="0"/>
        </a:spcBef>
        <a:spcAft>
          <a:spcPct val="0"/>
        </a:spcAft>
        <a:defRPr sz="3600">
          <a:solidFill>
            <a:schemeClr val="tx1"/>
          </a:solidFill>
          <a:latin typeface="Arial" charset="0"/>
        </a:defRPr>
      </a:lvl3pPr>
      <a:lvl4pPr algn="ctr" rtl="0" eaLnBrk="1" fontAlgn="base" hangingPunct="1">
        <a:spcBef>
          <a:spcPct val="0"/>
        </a:spcBef>
        <a:spcAft>
          <a:spcPct val="0"/>
        </a:spcAft>
        <a:defRPr sz="3600">
          <a:solidFill>
            <a:schemeClr val="tx1"/>
          </a:solidFill>
          <a:latin typeface="Arial" charset="0"/>
        </a:defRPr>
      </a:lvl4pPr>
      <a:lvl5pPr algn="ctr" rtl="0" eaLnBrk="1" fontAlgn="base" hangingPunct="1">
        <a:spcBef>
          <a:spcPct val="0"/>
        </a:spcBef>
        <a:spcAft>
          <a:spcPct val="0"/>
        </a:spcAft>
        <a:defRPr sz="3600">
          <a:solidFill>
            <a:schemeClr val="tx1"/>
          </a:solidFill>
          <a:latin typeface="Arial" charset="0"/>
        </a:defRPr>
      </a:lvl5pPr>
      <a:lvl6pPr marL="457200" algn="ctr" rtl="0" eaLnBrk="1" fontAlgn="base" hangingPunct="1">
        <a:spcBef>
          <a:spcPct val="0"/>
        </a:spcBef>
        <a:spcAft>
          <a:spcPct val="0"/>
        </a:spcAft>
        <a:defRPr sz="3600">
          <a:solidFill>
            <a:schemeClr val="tx1"/>
          </a:solidFill>
          <a:latin typeface="Arial" charset="0"/>
        </a:defRPr>
      </a:lvl6pPr>
      <a:lvl7pPr marL="914400" algn="ctr" rtl="0" eaLnBrk="1" fontAlgn="base" hangingPunct="1">
        <a:spcBef>
          <a:spcPct val="0"/>
        </a:spcBef>
        <a:spcAft>
          <a:spcPct val="0"/>
        </a:spcAft>
        <a:defRPr sz="3600">
          <a:solidFill>
            <a:schemeClr val="tx1"/>
          </a:solidFill>
          <a:latin typeface="Arial" charset="0"/>
        </a:defRPr>
      </a:lvl7pPr>
      <a:lvl8pPr marL="1371600" algn="ctr" rtl="0" eaLnBrk="1" fontAlgn="base" hangingPunct="1">
        <a:spcBef>
          <a:spcPct val="0"/>
        </a:spcBef>
        <a:spcAft>
          <a:spcPct val="0"/>
        </a:spcAft>
        <a:defRPr sz="3600">
          <a:solidFill>
            <a:schemeClr val="tx1"/>
          </a:solidFill>
          <a:latin typeface="Arial" charset="0"/>
        </a:defRPr>
      </a:lvl8pPr>
      <a:lvl9pPr marL="1828800" algn="ctr" rtl="0" eaLnBrk="1" fontAlgn="base" hangingPunct="1">
        <a:spcBef>
          <a:spcPct val="0"/>
        </a:spcBef>
        <a:spcAft>
          <a:spcPct val="0"/>
        </a:spcAft>
        <a:defRPr sz="36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tags" Target="../tags/tag1.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notesSlide" Target="../notesSlides/notesSlide21.xml"/><Relationship Id="rId7"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0.png"/><Relationship Id="rId7" Type="http://schemas.openxmlformats.org/officeDocument/2006/relationships/diagramLayout" Target="../diagrams/layout2.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Data" Target="../diagrams/data2.xml"/><Relationship Id="rId5" Type="http://schemas.openxmlformats.org/officeDocument/2006/relationships/image" Target="../media/image42.png"/><Relationship Id="rId10" Type="http://schemas.microsoft.com/office/2007/relationships/diagramDrawing" Target="../diagrams/drawing2.xml"/><Relationship Id="rId4" Type="http://schemas.openxmlformats.org/officeDocument/2006/relationships/image" Target="../media/image41.jpeg"/><Relationship Id="rId9" Type="http://schemas.openxmlformats.org/officeDocument/2006/relationships/diagramColors" Target="../diagrams/colors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notesSlide" Target="../notesSlides/notesSlide26.xml"/><Relationship Id="rId7" Type="http://schemas.openxmlformats.org/officeDocument/2006/relationships/oleObject" Target="../embeddings/oleObject2.bin"/><Relationship Id="rId12" Type="http://schemas.openxmlformats.org/officeDocument/2006/relationships/image" Target="../media/image50.jpeg"/><Relationship Id="rId2" Type="http://schemas.openxmlformats.org/officeDocument/2006/relationships/slideLayout" Target="../slideLayouts/slideLayout101.xml"/><Relationship Id="rId1" Type="http://schemas.openxmlformats.org/officeDocument/2006/relationships/vmlDrawing" Target="../drawings/vmlDrawing1.vml"/><Relationship Id="rId6" Type="http://schemas.openxmlformats.org/officeDocument/2006/relationships/image" Target="../media/image46.png"/><Relationship Id="rId11" Type="http://schemas.openxmlformats.org/officeDocument/2006/relationships/image" Target="../media/image49.jpeg"/><Relationship Id="rId5" Type="http://schemas.openxmlformats.org/officeDocument/2006/relationships/image" Target="../media/image45.jpg"/><Relationship Id="rId10" Type="http://schemas.openxmlformats.org/officeDocument/2006/relationships/image" Target="../media/image48.jpeg"/><Relationship Id="rId4" Type="http://schemas.openxmlformats.org/officeDocument/2006/relationships/image" Target="../media/image44.png"/><Relationship Id="rId9"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124.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64.png"/><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8.xml"/><Relationship Id="rId5" Type="http://schemas.openxmlformats.org/officeDocument/2006/relationships/image" Target="../media/image19.jpeg"/><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71" y="5943600"/>
            <a:ext cx="2860497"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5428" y="5943600"/>
            <a:ext cx="3628572"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81988" y="2159262"/>
            <a:ext cx="8780017" cy="1879338"/>
          </a:xfrm>
        </p:spPr>
        <p:txBody>
          <a:bodyPr>
            <a:noAutofit/>
          </a:bodyPr>
          <a:lstStyle/>
          <a:p>
            <a:r>
              <a:rPr lang="en-US" sz="4000" b="1" dirty="0" smtClean="0">
                <a:solidFill>
                  <a:srgbClr val="0070C0"/>
                </a:solidFill>
                <a:latin typeface="Arial" panose="020B0604020202020204" pitchFamily="34" charset="0"/>
                <a:cs typeface="Arial" panose="020B0604020202020204" pitchFamily="34" charset="0"/>
              </a:rPr>
              <a:t>Participatory Modeling of Complex Urban Infrastructure Systems (Model Urban SysTems, MUST)</a:t>
            </a:r>
            <a:endParaRPr lang="en-US" sz="4000" b="1" dirty="0">
              <a:solidFill>
                <a:srgbClr val="0070C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76298" y="4210957"/>
            <a:ext cx="7391399" cy="1475449"/>
          </a:xfrm>
        </p:spPr>
        <p:txBody>
          <a:bodyPr>
            <a:noAutofit/>
          </a:bodyPr>
          <a:lstStyle/>
          <a:p>
            <a:r>
              <a:rPr lang="en-US" b="1" dirty="0">
                <a:latin typeface="Arial" panose="020B0604020202020204" pitchFamily="34" charset="0"/>
                <a:cs typeface="Arial" panose="020B0604020202020204" pitchFamily="34" charset="0"/>
              </a:rPr>
              <a:t>John C. Crittenden, Ph.D., P.E., NAE (US &amp; China</a:t>
            </a:r>
            <a:r>
              <a:rPr lang="en-US" b="1" dirty="0" smtClean="0">
                <a:latin typeface="Arial" panose="020B0604020202020204" pitchFamily="34" charset="0"/>
                <a:cs typeface="Arial" panose="020B0604020202020204" pitchFamily="34" charset="0"/>
              </a:rPr>
              <a:t>)</a:t>
            </a:r>
          </a:p>
          <a:p>
            <a:r>
              <a:rPr lang="en-US" b="1" dirty="0" smtClean="0">
                <a:latin typeface="Arial" panose="020B0604020202020204" pitchFamily="34" charset="0"/>
                <a:cs typeface="Arial" panose="020B0604020202020204" pitchFamily="34" charset="0"/>
              </a:rPr>
              <a:t>Zhongming Lu, Ph.D.</a:t>
            </a:r>
            <a:endParaRPr lang="en-US" b="1" dirty="0">
              <a:latin typeface="Arial" panose="020B0604020202020204" pitchFamily="34" charset="0"/>
              <a:cs typeface="Arial" panose="020B0604020202020204" pitchFamily="34" charset="0"/>
            </a:endParaRPr>
          </a:p>
          <a:p>
            <a:r>
              <a:rPr lang="en-US" sz="1800" i="1" dirty="0">
                <a:latin typeface="Arial" panose="020B0604020202020204" pitchFamily="34" charset="0"/>
                <a:cs typeface="Arial" panose="020B0604020202020204" pitchFamily="34" charset="0"/>
              </a:rPr>
              <a:t>Brook Byers Institute for Sustainable Systems, </a:t>
            </a:r>
          </a:p>
          <a:p>
            <a:r>
              <a:rPr lang="en-US" sz="1800" i="1" dirty="0">
                <a:latin typeface="Arial" panose="020B0604020202020204" pitchFamily="34" charset="0"/>
                <a:cs typeface="Arial" panose="020B0604020202020204" pitchFamily="34" charset="0"/>
              </a:rPr>
              <a:t>Georgia Institute of Technology, Atlanta, GA</a:t>
            </a:r>
          </a:p>
          <a:p>
            <a:r>
              <a:rPr lang="en-US" sz="1800" dirty="0">
                <a:solidFill>
                  <a:schemeClr val="tx2"/>
                </a:solidFill>
                <a:latin typeface="Arial" panose="020B0604020202020204" pitchFamily="34" charset="0"/>
                <a:cs typeface="Arial" panose="020B0604020202020204" pitchFamily="34" charset="0"/>
              </a:rPr>
              <a:t>E-Mail: john.crittenden@ce.gatech.edu</a:t>
            </a:r>
          </a:p>
          <a:p>
            <a:endParaRPr lang="en-US" sz="1800" dirty="0">
              <a:solidFill>
                <a:schemeClr val="bg1">
                  <a:lumMod val="65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b="48519"/>
          <a:stretch/>
        </p:blipFill>
        <p:spPr>
          <a:xfrm>
            <a:off x="-4" y="0"/>
            <a:ext cx="9144000" cy="2207769"/>
          </a:xfrm>
          <a:prstGeom prst="rect">
            <a:avLst/>
          </a:prstGeom>
        </p:spPr>
      </p:pic>
    </p:spTree>
    <p:extLst>
      <p:ext uri="{BB962C8B-B14F-4D97-AF65-F5344CB8AC3E}">
        <p14:creationId xmlns:p14="http://schemas.microsoft.com/office/powerpoint/2010/main" val="2261652997"/>
      </p:ext>
    </p:extLst>
  </p:cSld>
  <p:clrMapOvr>
    <a:masterClrMapping/>
  </p:clrMapOvr>
  <mc:AlternateContent xmlns:mc="http://schemas.openxmlformats.org/markup-compatibility/2006" xmlns:p14="http://schemas.microsoft.com/office/powerpoint/2010/main">
    <mc:Choice Requires="p14">
      <p:transition spd="slow" p14:dur="2000" advTm="27703"/>
    </mc:Choice>
    <mc:Fallback xmlns="">
      <p:transition spd="slow" advTm="2770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71" y="370114"/>
            <a:ext cx="8675915" cy="990600"/>
          </a:xfrm>
        </p:spPr>
        <p:txBody>
          <a:bodyPr vert="horz" lIns="91440" tIns="45720" rIns="91440" bIns="45720" rtlCol="0" anchor="ctr">
            <a:noAutofit/>
          </a:bodyPr>
          <a:lstStyle/>
          <a:p>
            <a:pPr>
              <a:lnSpc>
                <a:spcPct val="90000"/>
              </a:lnSpc>
            </a:pPr>
            <a:r>
              <a:rPr lang="en-US" sz="2800" b="1" dirty="0">
                <a:solidFill>
                  <a:srgbClr val="002060"/>
                </a:solidFill>
                <a:latin typeface="Arial" panose="020B0604020202020204" pitchFamily="34" charset="0"/>
                <a:cs typeface="Arial" panose="020B0604020202020204" pitchFamily="34" charset="0"/>
              </a:rPr>
              <a:t>Low Impact Development (Reducing Storm Water Runoff, Erosion and Surface </a:t>
            </a:r>
            <a:r>
              <a:rPr lang="en-US" sz="2800" b="1" dirty="0" smtClean="0">
                <a:solidFill>
                  <a:srgbClr val="002060"/>
                </a:solidFill>
                <a:latin typeface="Arial" panose="020B0604020202020204" pitchFamily="34" charset="0"/>
                <a:cs typeface="Arial" panose="020B0604020202020204" pitchFamily="34" charset="0"/>
              </a:rPr>
              <a:t>Water Contamination</a:t>
            </a:r>
            <a:r>
              <a:rPr lang="en-US" sz="2800" b="1" dirty="0">
                <a:solidFill>
                  <a:srgbClr val="002060"/>
                </a:solidFill>
                <a:latin typeface="Arial" panose="020B0604020202020204" pitchFamily="34" charset="0"/>
                <a:cs typeface="Arial" panose="020B0604020202020204" pitchFamily="34" charset="0"/>
              </a:rPr>
              <a:t>) - LID Best Management Practices (BMPs)</a:t>
            </a:r>
          </a:p>
        </p:txBody>
      </p:sp>
      <p:pic>
        <p:nvPicPr>
          <p:cNvPr id="2050"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48343" y="1606582"/>
            <a:ext cx="7848600" cy="509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55315"/>
      </p:ext>
    </p:extLst>
  </p:cSld>
  <p:clrMapOvr>
    <a:masterClrMapping/>
  </p:clrMapOvr>
  <mc:AlternateContent xmlns:mc="http://schemas.openxmlformats.org/markup-compatibility/2006" xmlns:p14="http://schemas.microsoft.com/office/powerpoint/2010/main">
    <mc:Choice Requires="p14">
      <p:transition spd="slow" p14:dur="2000" advTm="10401"/>
    </mc:Choice>
    <mc:Fallback xmlns="">
      <p:transition spd="slow" advTm="1040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5624"/>
            <a:ext cx="8229600" cy="990600"/>
          </a:xfrm>
        </p:spPr>
        <p:txBody>
          <a:bodyPr vert="horz" lIns="91440" tIns="45720" rIns="91440" bIns="45720" rtlCol="0" anchor="ctr">
            <a:noAutofit/>
          </a:bodyPr>
          <a:lstStyle/>
          <a:p>
            <a:r>
              <a:rPr lang="en-US" sz="3600" b="1" dirty="0">
                <a:solidFill>
                  <a:srgbClr val="002060"/>
                </a:solidFill>
              </a:rPr>
              <a:t>Typical Greywater Reclamation System at the Household Level</a:t>
            </a:r>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7462"/>
          <a:stretch/>
        </p:blipFill>
        <p:spPr bwMode="auto">
          <a:xfrm>
            <a:off x="457200" y="1524001"/>
            <a:ext cx="82296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0" y="6402288"/>
            <a:ext cx="8534400" cy="307777"/>
          </a:xfrm>
          <a:prstGeom prst="rect">
            <a:avLst/>
          </a:prstGeom>
        </p:spPr>
        <p:txBody>
          <a:bodyPr wrap="square">
            <a:spAutoFit/>
          </a:bodyPr>
          <a:lstStyle/>
          <a:p>
            <a:r>
              <a:rPr lang="en-US" sz="1400" b="1" dirty="0" smtClean="0">
                <a:solidFill>
                  <a:srgbClr val="292934"/>
                </a:solidFill>
              </a:rPr>
              <a:t>Source: http://www.environmentwriter.com/wp-content/uploads/greywater1.jpg</a:t>
            </a:r>
            <a:endParaRPr lang="en-US" sz="1400" b="1" dirty="0">
              <a:solidFill>
                <a:srgbClr val="292934"/>
              </a:solidFill>
            </a:endParaRPr>
          </a:p>
        </p:txBody>
      </p:sp>
      <p:sp>
        <p:nvSpPr>
          <p:cNvPr id="5" name="TextBox 4"/>
          <p:cNvSpPr txBox="1"/>
          <p:nvPr/>
        </p:nvSpPr>
        <p:spPr>
          <a:xfrm>
            <a:off x="6553200" y="5879068"/>
            <a:ext cx="2362200" cy="523220"/>
          </a:xfrm>
          <a:prstGeom prst="rect">
            <a:avLst/>
          </a:prstGeom>
          <a:noFill/>
        </p:spPr>
        <p:txBody>
          <a:bodyPr wrap="square" rtlCol="0">
            <a:spAutoFit/>
          </a:bodyPr>
          <a:lstStyle/>
          <a:p>
            <a:r>
              <a:rPr lang="en-US" sz="1400" b="1" dirty="0" smtClean="0">
                <a:solidFill>
                  <a:srgbClr val="292934"/>
                </a:solidFill>
              </a:rPr>
              <a:t>Note: </a:t>
            </a:r>
            <a:r>
              <a:rPr lang="en-US" sz="1400" u="sng" dirty="0" smtClean="0">
                <a:solidFill>
                  <a:srgbClr val="292934"/>
                </a:solidFill>
              </a:rPr>
              <a:t>N.S.W. denotes New South Wales, Australia</a:t>
            </a:r>
            <a:endParaRPr lang="en-US" sz="1400" u="sng" dirty="0">
              <a:solidFill>
                <a:srgbClr val="292934"/>
              </a:solidFill>
            </a:endParaRPr>
          </a:p>
        </p:txBody>
      </p:sp>
    </p:spTree>
    <p:extLst>
      <p:ext uri="{BB962C8B-B14F-4D97-AF65-F5344CB8AC3E}">
        <p14:creationId xmlns:p14="http://schemas.microsoft.com/office/powerpoint/2010/main" val="3895768587"/>
      </p:ext>
    </p:extLst>
  </p:cSld>
  <p:clrMapOvr>
    <a:masterClrMapping/>
  </p:clrMapOvr>
  <mc:AlternateContent xmlns:mc="http://schemas.openxmlformats.org/markup-compatibility/2006" xmlns:p14="http://schemas.microsoft.com/office/powerpoint/2010/main">
    <mc:Choice Requires="p14">
      <p:transition spd="slow" p14:dur="2000" advTm="8691"/>
    </mc:Choice>
    <mc:Fallback xmlns="">
      <p:transition spd="slow" advTm="869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7650866" y="1749303"/>
            <a:ext cx="1597306" cy="1200329"/>
          </a:xfrm>
          <a:prstGeom prst="rect">
            <a:avLst/>
          </a:prstGeom>
          <a:noFill/>
        </p:spPr>
        <p:txBody>
          <a:bodyPr wrap="square" rtlCol="0">
            <a:spAutoFit/>
          </a:bodyPr>
          <a:lstStyle/>
          <a:p>
            <a:r>
              <a:rPr lang="en-US" b="1" dirty="0" smtClean="0">
                <a:solidFill>
                  <a:srgbClr val="FF0000"/>
                </a:solidFill>
              </a:rPr>
              <a:t>Same Size Waste Water Treatment Plant</a:t>
            </a:r>
            <a:endParaRPr lang="en-US" b="1" dirty="0">
              <a:solidFill>
                <a:srgbClr val="FF0000"/>
              </a:solidFill>
            </a:endParaRP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2323"/>
          <a:stretch/>
        </p:blipFill>
        <p:spPr bwMode="auto">
          <a:xfrm>
            <a:off x="1283667" y="3268497"/>
            <a:ext cx="6173522" cy="344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457188" y="3535064"/>
            <a:ext cx="1831041" cy="2031325"/>
          </a:xfrm>
          <a:prstGeom prst="rect">
            <a:avLst/>
          </a:prstGeom>
          <a:noFill/>
        </p:spPr>
        <p:txBody>
          <a:bodyPr wrap="square" rtlCol="0">
            <a:spAutoFit/>
          </a:bodyPr>
          <a:lstStyle/>
          <a:p>
            <a:r>
              <a:rPr lang="en-US" b="1" dirty="0" smtClean="0">
                <a:solidFill>
                  <a:srgbClr val="FF0000"/>
                </a:solidFill>
              </a:rPr>
              <a:t>Smaller Flow, More Concentrated; Smaller Plant: Better energy and nutrient recovery.</a:t>
            </a:r>
            <a:endParaRPr lang="en-US" b="1" dirty="0">
              <a:solidFill>
                <a:srgbClr val="FF0000"/>
              </a:solidFill>
            </a:endParaRPr>
          </a:p>
        </p:txBody>
      </p:sp>
      <p:grpSp>
        <p:nvGrpSpPr>
          <p:cNvPr id="10" name="Group 9"/>
          <p:cNvGrpSpPr/>
          <p:nvPr/>
        </p:nvGrpSpPr>
        <p:grpSpPr>
          <a:xfrm>
            <a:off x="1223660" y="1032863"/>
            <a:ext cx="6293536" cy="2286764"/>
            <a:chOff x="1020542" y="795076"/>
            <a:chExt cx="6293536" cy="2286764"/>
          </a:xfrm>
        </p:grpSpPr>
        <p:pic>
          <p:nvPicPr>
            <p:cNvPr id="4"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8174"/>
            <a:stretch/>
          </p:blipFill>
          <p:spPr bwMode="auto">
            <a:xfrm>
              <a:off x="1080549" y="795076"/>
              <a:ext cx="6233529" cy="204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t="88246"/>
            <a:stretch/>
          </p:blipFill>
          <p:spPr bwMode="auto">
            <a:xfrm>
              <a:off x="1020542" y="2788706"/>
              <a:ext cx="6233529" cy="293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a:xfrm>
            <a:off x="332771" y="132859"/>
            <a:ext cx="8547904" cy="705091"/>
          </a:xfrm>
        </p:spPr>
        <p:txBody>
          <a:bodyPr>
            <a:normAutofit fontScale="90000"/>
          </a:bodyPr>
          <a:lstStyle/>
          <a:p>
            <a:pPr algn="ctr"/>
            <a:r>
              <a:rPr lang="en-US" b="1" dirty="0">
                <a:solidFill>
                  <a:srgbClr val="002060"/>
                </a:solidFill>
              </a:rPr>
              <a:t>Water </a:t>
            </a:r>
            <a:r>
              <a:rPr lang="en-US" b="1" dirty="0" smtClean="0">
                <a:solidFill>
                  <a:srgbClr val="002060"/>
                </a:solidFill>
              </a:rPr>
              <a:t>Flows with LID and Reclamation</a:t>
            </a:r>
            <a:br>
              <a:rPr lang="en-US" b="1" dirty="0" smtClean="0">
                <a:solidFill>
                  <a:srgbClr val="002060"/>
                </a:solidFill>
              </a:rPr>
            </a:br>
            <a:r>
              <a:rPr lang="en-US" sz="3100" b="1" dirty="0" smtClean="0">
                <a:solidFill>
                  <a:srgbClr val="002060"/>
                </a:solidFill>
              </a:rPr>
              <a:t>a 2-story </a:t>
            </a:r>
            <a:r>
              <a:rPr lang="en-US" sz="3100" b="1" dirty="0">
                <a:solidFill>
                  <a:srgbClr val="002060"/>
                </a:solidFill>
              </a:rPr>
              <a:t>apartment unit </a:t>
            </a:r>
            <a:r>
              <a:rPr lang="en-US" sz="3100" b="1" dirty="0" smtClean="0">
                <a:solidFill>
                  <a:srgbClr val="002060"/>
                </a:solidFill>
              </a:rPr>
              <a:t>of </a:t>
            </a:r>
            <a:r>
              <a:rPr lang="en-US" sz="3100" b="1" dirty="0">
                <a:solidFill>
                  <a:srgbClr val="002060"/>
                </a:solidFill>
              </a:rPr>
              <a:t>Atlanta, GA</a:t>
            </a:r>
            <a:endParaRPr lang="en-US" sz="3100" dirty="0"/>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006" t="92128" r="51275" b="273"/>
          <a:stretch/>
        </p:blipFill>
        <p:spPr bwMode="auto">
          <a:xfrm>
            <a:off x="6131887" y="5824189"/>
            <a:ext cx="2650603" cy="307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546" t="92128" r="10103" b="-1135"/>
          <a:stretch/>
        </p:blipFill>
        <p:spPr bwMode="auto">
          <a:xfrm>
            <a:off x="6143462" y="6097015"/>
            <a:ext cx="2500132" cy="36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urved Right Arrow 12"/>
          <p:cNvSpPr/>
          <p:nvPr/>
        </p:nvSpPr>
        <p:spPr>
          <a:xfrm>
            <a:off x="544010" y="1749303"/>
            <a:ext cx="739657" cy="35866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995106" y="2781018"/>
            <a:ext cx="1524000" cy="1077218"/>
          </a:xfrm>
          <a:prstGeom prst="rect">
            <a:avLst/>
          </a:prstGeom>
          <a:noFill/>
        </p:spPr>
        <p:txBody>
          <a:bodyPr wrap="square" rtlCol="0">
            <a:spAutoFit/>
          </a:bodyPr>
          <a:lstStyle/>
          <a:p>
            <a:pPr algn="ctr"/>
            <a:r>
              <a:rPr lang="en-US" sz="1600" b="1" dirty="0" smtClean="0">
                <a:solidFill>
                  <a:srgbClr val="FF0000"/>
                </a:solidFill>
              </a:rPr>
              <a:t>Smaller Water Treatment Plant</a:t>
            </a:r>
            <a:endParaRPr lang="en-US" sz="1600" b="1" dirty="0">
              <a:solidFill>
                <a:srgbClr val="FF0000"/>
              </a:solidFill>
            </a:endParaRPr>
          </a:p>
        </p:txBody>
      </p:sp>
      <p:sp>
        <p:nvSpPr>
          <p:cNvPr id="14" name="TextBox 13"/>
          <p:cNvSpPr txBox="1"/>
          <p:nvPr/>
        </p:nvSpPr>
        <p:spPr>
          <a:xfrm>
            <a:off x="-41634" y="5398563"/>
            <a:ext cx="1524000" cy="830997"/>
          </a:xfrm>
          <a:prstGeom prst="rect">
            <a:avLst/>
          </a:prstGeom>
          <a:noFill/>
        </p:spPr>
        <p:txBody>
          <a:bodyPr wrap="square" rtlCol="0">
            <a:spAutoFit/>
          </a:bodyPr>
          <a:lstStyle/>
          <a:p>
            <a:pPr algn="ctr"/>
            <a:r>
              <a:rPr lang="en-US" sz="1600" b="1" dirty="0" smtClean="0">
                <a:solidFill>
                  <a:srgbClr val="FF0000"/>
                </a:solidFill>
              </a:rPr>
              <a:t>Potential of off-grid water supply</a:t>
            </a:r>
            <a:endParaRPr lang="en-US" sz="1600" b="1" dirty="0">
              <a:solidFill>
                <a:srgbClr val="FF0000"/>
              </a:solidFill>
            </a:endParaRPr>
          </a:p>
        </p:txBody>
      </p:sp>
    </p:spTree>
    <p:custDataLst>
      <p:tags r:id="rId1"/>
    </p:custDataLst>
    <p:extLst>
      <p:ext uri="{BB962C8B-B14F-4D97-AF65-F5344CB8AC3E}">
        <p14:creationId xmlns:p14="http://schemas.microsoft.com/office/powerpoint/2010/main" val="1777307255"/>
      </p:ext>
    </p:extLst>
  </p:cSld>
  <p:clrMapOvr>
    <a:masterClrMapping/>
  </p:clrMapOvr>
  <mc:AlternateContent xmlns:mc="http://schemas.openxmlformats.org/markup-compatibility/2006" xmlns:p14="http://schemas.microsoft.com/office/powerpoint/2010/main">
    <mc:Choice Requires="p14">
      <p:transition spd="slow" p14:dur="2000" advTm="96906"/>
    </mc:Choice>
    <mc:Fallback xmlns="">
      <p:transition spd="slow" advTm="969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915400" cy="990600"/>
          </a:xfrm>
        </p:spPr>
        <p:txBody>
          <a:bodyPr>
            <a:noAutofit/>
          </a:bodyPr>
          <a:lstStyle/>
          <a:p>
            <a:r>
              <a:rPr lang="en-US" sz="3200" b="1" dirty="0">
                <a:solidFill>
                  <a:srgbClr val="002060"/>
                </a:solidFill>
              </a:rPr>
              <a:t>Decentralized Energy </a:t>
            </a:r>
            <a:r>
              <a:rPr lang="en-US" sz="3200" b="1" dirty="0" smtClean="0">
                <a:solidFill>
                  <a:srgbClr val="002060"/>
                </a:solidFill>
              </a:rPr>
              <a:t>Production at Perkins </a:t>
            </a:r>
            <a:r>
              <a:rPr lang="en-US" sz="3200" b="1" dirty="0">
                <a:solidFill>
                  <a:srgbClr val="002060"/>
                </a:solidFill>
              </a:rPr>
              <a:t>+ Will, Atlanta Office</a:t>
            </a:r>
          </a:p>
        </p:txBody>
      </p:sp>
      <p:sp>
        <p:nvSpPr>
          <p:cNvPr id="3" name="Content Placeholder 2"/>
          <p:cNvSpPr>
            <a:spLocks noGrp="1"/>
          </p:cNvSpPr>
          <p:nvPr>
            <p:ph idx="1"/>
          </p:nvPr>
        </p:nvSpPr>
        <p:spPr>
          <a:xfrm>
            <a:off x="533400" y="1371600"/>
            <a:ext cx="8229600" cy="838200"/>
          </a:xfrm>
        </p:spPr>
        <p:txBody>
          <a:bodyPr>
            <a:normAutofit/>
          </a:bodyPr>
          <a:lstStyle/>
          <a:p>
            <a:r>
              <a:rPr lang="en-US" sz="2300" dirty="0" smtClean="0"/>
              <a:t>Microturbines are used to for heating and cooling using Absorption Chillers and supply 40% of the total electricity. </a:t>
            </a:r>
            <a:endParaRPr lang="en-US" sz="2300"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52478" y="2597736"/>
            <a:ext cx="2933700" cy="391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0381" y="4309646"/>
            <a:ext cx="2913819" cy="2184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76460" y="3166646"/>
            <a:ext cx="2514740" cy="3351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86581" y="6519446"/>
            <a:ext cx="2743200" cy="338554"/>
          </a:xfrm>
          <a:prstGeom prst="rect">
            <a:avLst/>
          </a:prstGeom>
          <a:noFill/>
        </p:spPr>
        <p:txBody>
          <a:bodyPr wrap="square" rtlCol="0">
            <a:spAutoFit/>
          </a:bodyPr>
          <a:lstStyle/>
          <a:p>
            <a:pPr algn="ctr"/>
            <a:r>
              <a:rPr lang="en-US" sz="1600" b="1" dirty="0">
                <a:solidFill>
                  <a:prstClr val="black"/>
                </a:solidFill>
              </a:rPr>
              <a:t>Adsorption Chiller</a:t>
            </a:r>
          </a:p>
        </p:txBody>
      </p:sp>
      <p:sp>
        <p:nvSpPr>
          <p:cNvPr id="8" name="TextBox 7"/>
          <p:cNvSpPr txBox="1"/>
          <p:nvPr/>
        </p:nvSpPr>
        <p:spPr>
          <a:xfrm>
            <a:off x="3276600" y="6519446"/>
            <a:ext cx="2514600" cy="338554"/>
          </a:xfrm>
          <a:prstGeom prst="rect">
            <a:avLst/>
          </a:prstGeom>
          <a:noFill/>
        </p:spPr>
        <p:txBody>
          <a:bodyPr wrap="square" rtlCol="0">
            <a:spAutoFit/>
          </a:bodyPr>
          <a:lstStyle/>
          <a:p>
            <a:pPr algn="ctr"/>
            <a:r>
              <a:rPr lang="en-US" sz="1600" b="1" dirty="0">
                <a:solidFill>
                  <a:prstClr val="black"/>
                </a:solidFill>
              </a:rPr>
              <a:t>65 kW Microturbine</a:t>
            </a:r>
          </a:p>
        </p:txBody>
      </p:sp>
      <p:sp>
        <p:nvSpPr>
          <p:cNvPr id="9" name="TextBox 8"/>
          <p:cNvSpPr txBox="1"/>
          <p:nvPr/>
        </p:nvSpPr>
        <p:spPr>
          <a:xfrm>
            <a:off x="5943600" y="6519446"/>
            <a:ext cx="2971800" cy="338554"/>
          </a:xfrm>
          <a:prstGeom prst="rect">
            <a:avLst/>
          </a:prstGeom>
          <a:noFill/>
        </p:spPr>
        <p:txBody>
          <a:bodyPr wrap="square" rtlCol="0">
            <a:spAutoFit/>
          </a:bodyPr>
          <a:lstStyle/>
          <a:p>
            <a:pPr algn="ctr"/>
            <a:r>
              <a:rPr lang="en-US" sz="1600" b="1" dirty="0">
                <a:solidFill>
                  <a:prstClr val="black"/>
                </a:solidFill>
              </a:rPr>
              <a:t>Perkins+Will Office Building </a:t>
            </a:r>
          </a:p>
        </p:txBody>
      </p:sp>
      <p:sp>
        <p:nvSpPr>
          <p:cNvPr id="10" name="TextBox 9"/>
          <p:cNvSpPr txBox="1"/>
          <p:nvPr/>
        </p:nvSpPr>
        <p:spPr>
          <a:xfrm>
            <a:off x="38965" y="2597736"/>
            <a:ext cx="3161435" cy="923330"/>
          </a:xfrm>
          <a:prstGeom prst="rect">
            <a:avLst/>
          </a:prstGeom>
          <a:noFill/>
          <a:ln w="25400">
            <a:solidFill>
              <a:schemeClr val="tx2"/>
            </a:solidFill>
          </a:ln>
        </p:spPr>
        <p:txBody>
          <a:bodyPr wrap="square" rtlCol="0">
            <a:spAutoFit/>
          </a:bodyPr>
          <a:lstStyle/>
          <a:p>
            <a:pPr defTabSz="120650"/>
            <a:r>
              <a:rPr lang="en-US" b="1" dirty="0">
                <a:solidFill>
                  <a:prstClr val="black"/>
                </a:solidFill>
              </a:rPr>
              <a:t>Water Reduction:		&gt;50%</a:t>
            </a:r>
          </a:p>
          <a:p>
            <a:pPr defTabSz="168275"/>
            <a:r>
              <a:rPr lang="en-US" b="1" dirty="0">
                <a:solidFill>
                  <a:prstClr val="black"/>
                </a:solidFill>
              </a:rPr>
              <a:t>CO</a:t>
            </a:r>
            <a:r>
              <a:rPr lang="en-US" b="1" baseline="-25000" dirty="0">
                <a:solidFill>
                  <a:prstClr val="black"/>
                </a:solidFill>
              </a:rPr>
              <a:t>2</a:t>
            </a:r>
            <a:r>
              <a:rPr lang="en-US" b="1" dirty="0">
                <a:solidFill>
                  <a:prstClr val="black"/>
                </a:solidFill>
              </a:rPr>
              <a:t> Reduction: 		15 - 40%</a:t>
            </a:r>
          </a:p>
          <a:p>
            <a:pPr defTabSz="168275"/>
            <a:r>
              <a:rPr lang="en-US" b="1" dirty="0">
                <a:solidFill>
                  <a:prstClr val="black"/>
                </a:solidFill>
              </a:rPr>
              <a:t>NO</a:t>
            </a:r>
            <a:r>
              <a:rPr lang="en-US" b="1" baseline="-25000" dirty="0">
                <a:solidFill>
                  <a:prstClr val="black"/>
                </a:solidFill>
              </a:rPr>
              <a:t>X</a:t>
            </a:r>
            <a:r>
              <a:rPr lang="en-US" b="1" dirty="0">
                <a:solidFill>
                  <a:prstClr val="black"/>
                </a:solidFill>
              </a:rPr>
              <a:t> Reduction:		~90%</a:t>
            </a:r>
          </a:p>
        </p:txBody>
      </p:sp>
      <p:sp>
        <p:nvSpPr>
          <p:cNvPr id="11" name="Rectangle 10"/>
          <p:cNvSpPr/>
          <p:nvPr/>
        </p:nvSpPr>
        <p:spPr>
          <a:xfrm>
            <a:off x="38965" y="2217919"/>
            <a:ext cx="5752235" cy="369332"/>
          </a:xfrm>
          <a:prstGeom prst="rect">
            <a:avLst/>
          </a:prstGeom>
        </p:spPr>
        <p:txBody>
          <a:bodyPr wrap="square">
            <a:spAutoFit/>
          </a:bodyPr>
          <a:lstStyle/>
          <a:p>
            <a:r>
              <a:rPr lang="en-US" b="1" u="sng" dirty="0">
                <a:solidFill>
                  <a:srgbClr val="8064A2"/>
                </a:solidFill>
              </a:rPr>
              <a:t>Adding Distributed Generation as part of the Grid:</a:t>
            </a:r>
          </a:p>
        </p:txBody>
      </p:sp>
    </p:spTree>
    <p:extLst>
      <p:ext uri="{BB962C8B-B14F-4D97-AF65-F5344CB8AC3E}">
        <p14:creationId xmlns:p14="http://schemas.microsoft.com/office/powerpoint/2010/main" val="761256561"/>
      </p:ext>
    </p:extLst>
  </p:cSld>
  <p:clrMapOvr>
    <a:masterClrMapping/>
  </p:clrMapOvr>
  <p:transition advTm="17124"/>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99" y="169593"/>
            <a:ext cx="8534400" cy="1143000"/>
          </a:xfrm>
        </p:spPr>
        <p:txBody>
          <a:bodyPr>
            <a:noAutofit/>
          </a:bodyPr>
          <a:lstStyle/>
          <a:p>
            <a:r>
              <a:rPr lang="en-US" sz="3600" b="1" dirty="0" smtClean="0">
                <a:solidFill>
                  <a:srgbClr val="002060"/>
                </a:solidFill>
              </a:rPr>
              <a:t>Future Research: Expanding the Current CCHP System 2.0</a:t>
            </a:r>
            <a:endParaRPr lang="en-US" sz="3600" b="1" dirty="0">
              <a:solidFill>
                <a:srgbClr val="002060"/>
              </a:solidFill>
            </a:endParaRP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399" y="1312593"/>
            <a:ext cx="7158201" cy="5450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ross 3"/>
          <p:cNvSpPr/>
          <p:nvPr/>
        </p:nvSpPr>
        <p:spPr>
          <a:xfrm>
            <a:off x="7391400" y="5638800"/>
            <a:ext cx="381000" cy="381000"/>
          </a:xfrm>
          <a:prstGeom prst="plus">
            <a:avLst>
              <a:gd name="adj" fmla="val 412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2" name="Picture 4" descr="http://image.cn.made-in-china.com/2f0j01KeOEjrtFfkgC/1kW%E5%B0%8F%E5%9E%8B%E5%AE%B6%E7%94%A8%E9%A3%8E%E5%8A%9B%E5%8F%91%E7%94%B5%E6%9C%B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8600" y="5291400"/>
            <a:ext cx="1049423" cy="12236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69475" y="6504801"/>
            <a:ext cx="985774" cy="276999"/>
          </a:xfrm>
          <a:prstGeom prst="rect">
            <a:avLst/>
          </a:prstGeom>
          <a:noFill/>
        </p:spPr>
        <p:txBody>
          <a:bodyPr wrap="square" rtlCol="0">
            <a:spAutoFit/>
          </a:bodyPr>
          <a:lstStyle/>
          <a:p>
            <a:r>
              <a:rPr lang="en-US" altLang="zh-CN" sz="1200" b="1" i="1" u="sng" dirty="0">
                <a:solidFill>
                  <a:prstClr val="white">
                    <a:lumMod val="50000"/>
                  </a:prstClr>
                </a:solidFill>
              </a:rPr>
              <a:t>Wind</a:t>
            </a:r>
            <a:endParaRPr lang="zh-CN" altLang="en-US" sz="1200" b="1" i="1" u="sng" dirty="0">
              <a:solidFill>
                <a:prstClr val="white">
                  <a:lumMod val="50000"/>
                </a:prstClr>
              </a:solidFill>
            </a:endParaRPr>
          </a:p>
        </p:txBody>
      </p:sp>
      <p:sp>
        <p:nvSpPr>
          <p:cNvPr id="6" name="Multiply 5"/>
          <p:cNvSpPr/>
          <p:nvPr/>
        </p:nvSpPr>
        <p:spPr>
          <a:xfrm>
            <a:off x="5798199" y="3339580"/>
            <a:ext cx="1752600" cy="1752600"/>
          </a:xfrm>
          <a:prstGeom prst="mathMultiply">
            <a:avLst>
              <a:gd name="adj1" fmla="val 12340"/>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05988111"/>
      </p:ext>
    </p:extLst>
  </p:cSld>
  <p:clrMapOvr>
    <a:masterClrMapping/>
  </p:clrMapOvr>
  <mc:AlternateContent xmlns:mc="http://schemas.openxmlformats.org/markup-compatibility/2006" xmlns:p14="http://schemas.microsoft.com/office/powerpoint/2010/main">
    <mc:Choice Requires="p14">
      <p:transition spd="slow" p14:dur="2000" advTm="48309"/>
    </mc:Choice>
    <mc:Fallback xmlns="">
      <p:transition spd="slow" advTm="4830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8" y="-109050"/>
            <a:ext cx="9398000" cy="1731533"/>
          </a:xfrm>
        </p:spPr>
        <p:txBody>
          <a:bodyPr>
            <a:noAutofit/>
          </a:bodyPr>
          <a:lstStyle/>
          <a:p>
            <a:r>
              <a:rPr lang="en-US" sz="4000" b="1" dirty="0" smtClean="0">
                <a:solidFill>
                  <a:srgbClr val="002060"/>
                </a:solidFill>
              </a:rPr>
              <a:t>Dispatch Optimization of Electric Energy Output</a:t>
            </a:r>
            <a:br>
              <a:rPr lang="en-US" sz="4000" b="1" dirty="0" smtClean="0">
                <a:solidFill>
                  <a:srgbClr val="002060"/>
                </a:solidFill>
              </a:rPr>
            </a:br>
            <a:r>
              <a:rPr lang="en-US" sz="2000" b="1" dirty="0" smtClean="0">
                <a:solidFill>
                  <a:srgbClr val="002060"/>
                </a:solidFill>
              </a:rPr>
              <a:t>Minimize the Generation Cost and Maximize the Environmental Benefits</a:t>
            </a:r>
            <a:endParaRPr lang="en-US" sz="2000" b="1" dirty="0">
              <a:solidFill>
                <a:srgbClr val="002060"/>
              </a:solidFill>
            </a:endParaRPr>
          </a:p>
        </p:txBody>
      </p:sp>
      <p:pic>
        <p:nvPicPr>
          <p:cNvPr id="5" name="Picture 4" descr="small office_no PV and mt.jpg"/>
          <p:cNvPicPr>
            <a:picLocks noChangeAspect="1"/>
          </p:cNvPicPr>
          <p:nvPr/>
        </p:nvPicPr>
        <p:blipFill rotWithShape="1">
          <a:blip r:embed="rId3" cstate="print"/>
          <a:srcRect r="4194"/>
          <a:stretch/>
        </p:blipFill>
        <p:spPr>
          <a:xfrm>
            <a:off x="3802234" y="1771998"/>
            <a:ext cx="5282499" cy="2205492"/>
          </a:xfrm>
          <a:prstGeom prst="rect">
            <a:avLst/>
          </a:prstGeom>
        </p:spPr>
      </p:pic>
      <p:pic>
        <p:nvPicPr>
          <p:cNvPr id="6" name="Picture 5" descr="small office_PV and mt.jpg"/>
          <p:cNvPicPr>
            <a:picLocks noChangeAspect="1"/>
          </p:cNvPicPr>
          <p:nvPr/>
        </p:nvPicPr>
        <p:blipFill rotWithShape="1">
          <a:blip r:embed="rId4" cstate="print"/>
          <a:srcRect r="4347"/>
          <a:stretch/>
        </p:blipFill>
        <p:spPr>
          <a:xfrm>
            <a:off x="3802234" y="3974003"/>
            <a:ext cx="5274033" cy="2205492"/>
          </a:xfrm>
          <a:prstGeom prst="rect">
            <a:avLst/>
          </a:prstGeom>
        </p:spPr>
      </p:pic>
      <p:cxnSp>
        <p:nvCxnSpPr>
          <p:cNvPr id="7" name="Straight Arrow Connector 17"/>
          <p:cNvCxnSpPr>
            <a:cxnSpLocks noChangeShapeType="1"/>
            <a:stCxn id="13" idx="3"/>
          </p:cNvCxnSpPr>
          <p:nvPr/>
        </p:nvCxnSpPr>
        <p:spPr bwMode="auto">
          <a:xfrm flipV="1">
            <a:off x="3476657" y="5530492"/>
            <a:ext cx="3051143" cy="895933"/>
          </a:xfrm>
          <a:prstGeom prst="straightConnector1">
            <a:avLst/>
          </a:prstGeom>
          <a:noFill/>
          <a:ln w="22225" algn="ctr">
            <a:solidFill>
              <a:srgbClr val="FF0000"/>
            </a:solidFill>
            <a:prstDash val="sysDash"/>
            <a:round/>
            <a:headEnd/>
            <a:tailEnd type="triangle" w="med" len="med"/>
          </a:ln>
        </p:spPr>
      </p:cxnSp>
      <p:cxnSp>
        <p:nvCxnSpPr>
          <p:cNvPr id="8" name="Straight Arrow Connector 17"/>
          <p:cNvCxnSpPr>
            <a:cxnSpLocks noChangeShapeType="1"/>
          </p:cNvCxnSpPr>
          <p:nvPr/>
        </p:nvCxnSpPr>
        <p:spPr bwMode="auto">
          <a:xfrm flipV="1">
            <a:off x="6659724" y="5596467"/>
            <a:ext cx="0" cy="790982"/>
          </a:xfrm>
          <a:prstGeom prst="straightConnector1">
            <a:avLst/>
          </a:prstGeom>
          <a:noFill/>
          <a:ln w="22225" algn="ctr">
            <a:solidFill>
              <a:srgbClr val="FF0000"/>
            </a:solidFill>
            <a:prstDash val="sysDash"/>
            <a:round/>
            <a:headEnd/>
            <a:tailEnd type="triangle" w="med" len="med"/>
          </a:ln>
        </p:spPr>
      </p:cxnSp>
      <p:sp>
        <p:nvSpPr>
          <p:cNvPr id="9" name="TextBox 5"/>
          <p:cNvSpPr txBox="1">
            <a:spLocks noChangeArrowheads="1"/>
          </p:cNvSpPr>
          <p:nvPr/>
        </p:nvSpPr>
        <p:spPr bwMode="auto">
          <a:xfrm>
            <a:off x="4175448" y="1533817"/>
            <a:ext cx="4968552" cy="338554"/>
          </a:xfrm>
          <a:prstGeom prst="rect">
            <a:avLst/>
          </a:prstGeom>
          <a:noFill/>
          <a:ln w="9525">
            <a:noFill/>
            <a:miter lim="800000"/>
            <a:headEnd/>
            <a:tailEnd/>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effectLst/>
                <a:uLnTx/>
                <a:uFillTx/>
                <a:latin typeface="+mn-lt"/>
                <a:cs typeface="Arial" pitchFamily="34" charset="0"/>
              </a:rPr>
              <a:t>Electric Energy from Grid (No MT and No</a:t>
            </a:r>
            <a:r>
              <a:rPr kumimoji="0" lang="en-US" sz="1600" b="1" i="0" u="none" strike="noStrike" kern="0" cap="none" spc="0" normalizeH="0" noProof="0" dirty="0" smtClean="0">
                <a:ln>
                  <a:noFill/>
                </a:ln>
                <a:effectLst/>
                <a:uLnTx/>
                <a:uFillTx/>
                <a:latin typeface="+mn-lt"/>
                <a:cs typeface="Arial" pitchFamily="34" charset="0"/>
              </a:rPr>
              <a:t> PV</a:t>
            </a:r>
            <a:r>
              <a:rPr kumimoji="0" lang="en-US" sz="1600" b="1" i="0" u="none" strike="noStrike" kern="0" cap="none" spc="0" normalizeH="0" baseline="0" noProof="0" dirty="0" smtClean="0">
                <a:ln>
                  <a:noFill/>
                </a:ln>
                <a:effectLst/>
                <a:uLnTx/>
                <a:uFillTx/>
                <a:latin typeface="+mn-lt"/>
                <a:cs typeface="Arial" pitchFamily="34" charset="0"/>
              </a:rPr>
              <a:t>)</a:t>
            </a:r>
          </a:p>
        </p:txBody>
      </p:sp>
      <p:sp>
        <p:nvSpPr>
          <p:cNvPr id="10" name="TextBox 5"/>
          <p:cNvSpPr txBox="1">
            <a:spLocks noChangeArrowheads="1"/>
          </p:cNvSpPr>
          <p:nvPr/>
        </p:nvSpPr>
        <p:spPr bwMode="auto">
          <a:xfrm>
            <a:off x="4175448" y="3846890"/>
            <a:ext cx="4968552" cy="338554"/>
          </a:xfrm>
          <a:prstGeom prst="rect">
            <a:avLst/>
          </a:prstGeom>
          <a:noFill/>
          <a:ln w="9525">
            <a:noFill/>
            <a:miter lim="800000"/>
            <a:headEnd/>
            <a:tailEnd/>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effectLst/>
                <a:uLnTx/>
                <a:uFillTx/>
                <a:latin typeface="+mn-lt"/>
                <a:cs typeface="Arial" pitchFamily="34" charset="0"/>
              </a:rPr>
              <a:t>Electric Energy from Grid, MT, and PV</a:t>
            </a:r>
          </a:p>
        </p:txBody>
      </p:sp>
      <p:sp>
        <p:nvSpPr>
          <p:cNvPr id="11" name="TextBox 5"/>
          <p:cNvSpPr txBox="1">
            <a:spLocks noChangeArrowheads="1"/>
          </p:cNvSpPr>
          <p:nvPr/>
        </p:nvSpPr>
        <p:spPr bwMode="auto">
          <a:xfrm>
            <a:off x="5142588" y="6287076"/>
            <a:ext cx="3439389" cy="584775"/>
          </a:xfrm>
          <a:prstGeom prst="rect">
            <a:avLst/>
          </a:prstGeom>
          <a:noFill/>
          <a:ln w="9525">
            <a:noFill/>
            <a:miter lim="800000"/>
            <a:headEnd/>
            <a:tailEnd/>
          </a:ln>
        </p:spPr>
        <p:txBody>
          <a:bodyPr wrap="square">
            <a:spAutoFit/>
          </a:bodyPr>
          <a:lstStyle/>
          <a:p>
            <a:pPr marL="114300" indent="-114300" algn="l" fontAlgn="base">
              <a:spcBef>
                <a:spcPct val="0"/>
              </a:spcBef>
              <a:spcAft>
                <a:spcPct val="0"/>
              </a:spcAft>
              <a:buFont typeface="Arial" panose="020B0604020202020204" pitchFamily="34" charset="0"/>
              <a:buChar char="•"/>
            </a:pPr>
            <a:r>
              <a:rPr lang="en-US" altLang="ko-KR" sz="1600" dirty="0">
                <a:latin typeface="+mn-lt"/>
                <a:ea typeface="굴림" charset="-127"/>
              </a:rPr>
              <a:t>Cooling load (up to 80.7 kW) is covered by chillers of MT</a:t>
            </a:r>
          </a:p>
        </p:txBody>
      </p:sp>
      <p:sp>
        <p:nvSpPr>
          <p:cNvPr id="13" name="TextBox 5"/>
          <p:cNvSpPr txBox="1">
            <a:spLocks noChangeArrowheads="1"/>
          </p:cNvSpPr>
          <p:nvPr/>
        </p:nvSpPr>
        <p:spPr bwMode="auto">
          <a:xfrm>
            <a:off x="1571657" y="6134037"/>
            <a:ext cx="1905000" cy="584775"/>
          </a:xfrm>
          <a:prstGeom prst="rect">
            <a:avLst/>
          </a:prstGeom>
          <a:noFill/>
          <a:ln w="9525">
            <a:noFill/>
            <a:miter lim="800000"/>
            <a:headEnd/>
            <a:tailEnd/>
          </a:ln>
        </p:spPr>
        <p:txBody>
          <a:bodyPr wrap="square">
            <a:spAutoFit/>
          </a:bodyPr>
          <a:lstStyle/>
          <a:p>
            <a:pPr marL="114300" indent="-114300" algn="l" fontAlgn="base">
              <a:spcBef>
                <a:spcPct val="0"/>
              </a:spcBef>
              <a:spcAft>
                <a:spcPct val="0"/>
              </a:spcAft>
              <a:buFont typeface="Arial" panose="020B0604020202020204" pitchFamily="34" charset="0"/>
              <a:buChar char="•"/>
            </a:pPr>
            <a:r>
              <a:rPr lang="en-US" altLang="ko-KR" sz="1600" dirty="0" smtClean="0">
                <a:latin typeface="+mn-lt"/>
                <a:ea typeface="굴림" charset="-127"/>
              </a:rPr>
              <a:t>Peak reduction by PV and MT</a:t>
            </a:r>
            <a:endParaRPr lang="en-US" altLang="ko-KR" sz="1600" dirty="0">
              <a:latin typeface="+mn-lt"/>
              <a:ea typeface="굴림" charset="-127"/>
            </a:endParaRPr>
          </a:p>
        </p:txBody>
      </p:sp>
      <p:cxnSp>
        <p:nvCxnSpPr>
          <p:cNvPr id="14" name="Straight Arrow Connector 17"/>
          <p:cNvCxnSpPr>
            <a:cxnSpLocks noChangeShapeType="1"/>
            <a:stCxn id="13" idx="3"/>
          </p:cNvCxnSpPr>
          <p:nvPr/>
        </p:nvCxnSpPr>
        <p:spPr bwMode="auto">
          <a:xfrm flipV="1">
            <a:off x="3476657" y="4389965"/>
            <a:ext cx="2890276" cy="2036460"/>
          </a:xfrm>
          <a:prstGeom prst="straightConnector1">
            <a:avLst/>
          </a:prstGeom>
          <a:noFill/>
          <a:ln w="22225" algn="ctr">
            <a:solidFill>
              <a:srgbClr val="FF0000"/>
            </a:solidFill>
            <a:prstDash val="sysDash"/>
            <a:round/>
            <a:headEnd/>
            <a:tailEnd type="triangle" w="med" len="med"/>
          </a:ln>
        </p:spPr>
      </p:cxn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369275265"/>
                  </p:ext>
                </p:extLst>
              </p:nvPr>
            </p:nvGraphicFramePr>
            <p:xfrm>
              <a:off x="44060" y="1825060"/>
              <a:ext cx="4036873" cy="4104457"/>
            </p:xfrm>
            <a:graphic>
              <a:graphicData uri="http://schemas.openxmlformats.org/drawingml/2006/table">
                <a:tbl>
                  <a:tblPr firstRow="1" bandRow="1"/>
                  <a:tblGrid>
                    <a:gridCol w="560116"/>
                    <a:gridCol w="1655032"/>
                    <a:gridCol w="1821725"/>
                  </a:tblGrid>
                  <a:tr h="468008">
                    <a:tc>
                      <a:txBody>
                        <a:bodyPr/>
                        <a:lstStyle>
                          <a:defPPr>
                            <a:defRPr lang="ko-KR"/>
                          </a:defPPr>
                          <a:lvl1pPr marL="0" algn="l" defTabSz="914400" rtl="0" eaLnBrk="1" latinLnBrk="1" hangingPunct="1">
                            <a:defRPr sz="1800" b="1" kern="1200">
                              <a:solidFill>
                                <a:schemeClr val="lt1"/>
                              </a:solidFill>
                              <a:latin typeface="Calibri"/>
                            </a:defRPr>
                          </a:lvl1pPr>
                          <a:lvl2pPr marL="457200" algn="l" defTabSz="914400" rtl="0" eaLnBrk="1" latinLnBrk="1" hangingPunct="1">
                            <a:defRPr sz="1800" b="1" kern="1200">
                              <a:solidFill>
                                <a:schemeClr val="lt1"/>
                              </a:solidFill>
                              <a:latin typeface="Calibri"/>
                            </a:defRPr>
                          </a:lvl2pPr>
                          <a:lvl3pPr marL="914400" algn="l" defTabSz="914400" rtl="0" eaLnBrk="1" latinLnBrk="1" hangingPunct="1">
                            <a:defRPr sz="1800" b="1" kern="1200">
                              <a:solidFill>
                                <a:schemeClr val="lt1"/>
                              </a:solidFill>
                              <a:latin typeface="Calibri"/>
                            </a:defRPr>
                          </a:lvl3pPr>
                          <a:lvl4pPr marL="1371600" algn="l" defTabSz="914400" rtl="0" eaLnBrk="1" latinLnBrk="1" hangingPunct="1">
                            <a:defRPr sz="1800" b="1" kern="1200">
                              <a:solidFill>
                                <a:schemeClr val="lt1"/>
                              </a:solidFill>
                              <a:latin typeface="Calibri"/>
                            </a:defRPr>
                          </a:lvl4pPr>
                          <a:lvl5pPr marL="1828800" algn="l" defTabSz="914400" rtl="0" eaLnBrk="1" latinLnBrk="1" hangingPunct="1">
                            <a:defRPr sz="1800" b="1" kern="1200">
                              <a:solidFill>
                                <a:schemeClr val="lt1"/>
                              </a:solidFill>
                              <a:latin typeface="Calibri"/>
                            </a:defRPr>
                          </a:lvl5pPr>
                          <a:lvl6pPr marL="2286000" algn="l" defTabSz="914400" rtl="0" eaLnBrk="1" latinLnBrk="1" hangingPunct="1">
                            <a:defRPr sz="1800" b="1" kern="1200">
                              <a:solidFill>
                                <a:schemeClr val="lt1"/>
                              </a:solidFill>
                              <a:latin typeface="Calibri"/>
                            </a:defRPr>
                          </a:lvl6pPr>
                          <a:lvl7pPr marL="2743200" algn="l" defTabSz="914400" rtl="0" eaLnBrk="1" latinLnBrk="1" hangingPunct="1">
                            <a:defRPr sz="1800" b="1" kern="1200">
                              <a:solidFill>
                                <a:schemeClr val="lt1"/>
                              </a:solidFill>
                              <a:latin typeface="Calibri"/>
                            </a:defRPr>
                          </a:lvl7pPr>
                          <a:lvl8pPr marL="3200400" algn="l" defTabSz="914400" rtl="0" eaLnBrk="1" latinLnBrk="1" hangingPunct="1">
                            <a:defRPr sz="1800" b="1" kern="1200">
                              <a:solidFill>
                                <a:schemeClr val="lt1"/>
                              </a:solidFill>
                              <a:latin typeface="Calibri"/>
                            </a:defRPr>
                          </a:lvl8pPr>
                          <a:lvl9pPr marL="3657600" algn="l" defTabSz="914400" rtl="0" eaLnBrk="1" latinLnBrk="1" hangingPunct="1">
                            <a:defRPr sz="1800" b="1" kern="1200">
                              <a:solidFill>
                                <a:schemeClr val="lt1"/>
                              </a:solidFill>
                              <a:latin typeface="Calibri"/>
                            </a:defRPr>
                          </a:lvl9pPr>
                        </a:lstStyle>
                        <a:p>
                          <a:pPr algn="ctr"/>
                          <a:endParaRPr lang="en-US" sz="1200" dirty="0">
                            <a:latin typeface="+mn-lt"/>
                            <a:cs typeface="Arial" pitchFamily="34" charset="0"/>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defPPr>
                            <a:defRPr lang="ko-KR"/>
                          </a:defPPr>
                          <a:lvl1pPr marL="0" algn="l" defTabSz="914400" rtl="0" eaLnBrk="1" latinLnBrk="1" hangingPunct="1">
                            <a:defRPr sz="1800" b="1" kern="1200">
                              <a:solidFill>
                                <a:schemeClr val="lt1"/>
                              </a:solidFill>
                              <a:latin typeface="Calibri"/>
                            </a:defRPr>
                          </a:lvl1pPr>
                          <a:lvl2pPr marL="457200" algn="l" defTabSz="914400" rtl="0" eaLnBrk="1" latinLnBrk="1" hangingPunct="1">
                            <a:defRPr sz="1800" b="1" kern="1200">
                              <a:solidFill>
                                <a:schemeClr val="lt1"/>
                              </a:solidFill>
                              <a:latin typeface="Calibri"/>
                            </a:defRPr>
                          </a:lvl2pPr>
                          <a:lvl3pPr marL="914400" algn="l" defTabSz="914400" rtl="0" eaLnBrk="1" latinLnBrk="1" hangingPunct="1">
                            <a:defRPr sz="1800" b="1" kern="1200">
                              <a:solidFill>
                                <a:schemeClr val="lt1"/>
                              </a:solidFill>
                              <a:latin typeface="Calibri"/>
                            </a:defRPr>
                          </a:lvl3pPr>
                          <a:lvl4pPr marL="1371600" algn="l" defTabSz="914400" rtl="0" eaLnBrk="1" latinLnBrk="1" hangingPunct="1">
                            <a:defRPr sz="1800" b="1" kern="1200">
                              <a:solidFill>
                                <a:schemeClr val="lt1"/>
                              </a:solidFill>
                              <a:latin typeface="Calibri"/>
                            </a:defRPr>
                          </a:lvl4pPr>
                          <a:lvl5pPr marL="1828800" algn="l" defTabSz="914400" rtl="0" eaLnBrk="1" latinLnBrk="1" hangingPunct="1">
                            <a:defRPr sz="1800" b="1" kern="1200">
                              <a:solidFill>
                                <a:schemeClr val="lt1"/>
                              </a:solidFill>
                              <a:latin typeface="Calibri"/>
                            </a:defRPr>
                          </a:lvl5pPr>
                          <a:lvl6pPr marL="2286000" algn="l" defTabSz="914400" rtl="0" eaLnBrk="1" latinLnBrk="1" hangingPunct="1">
                            <a:defRPr sz="1800" b="1" kern="1200">
                              <a:solidFill>
                                <a:schemeClr val="lt1"/>
                              </a:solidFill>
                              <a:latin typeface="Calibri"/>
                            </a:defRPr>
                          </a:lvl6pPr>
                          <a:lvl7pPr marL="2743200" algn="l" defTabSz="914400" rtl="0" eaLnBrk="1" latinLnBrk="1" hangingPunct="1">
                            <a:defRPr sz="1800" b="1" kern="1200">
                              <a:solidFill>
                                <a:schemeClr val="lt1"/>
                              </a:solidFill>
                              <a:latin typeface="Calibri"/>
                            </a:defRPr>
                          </a:lvl7pPr>
                          <a:lvl8pPr marL="3200400" algn="l" defTabSz="914400" rtl="0" eaLnBrk="1" latinLnBrk="1" hangingPunct="1">
                            <a:defRPr sz="1800" b="1" kern="1200">
                              <a:solidFill>
                                <a:schemeClr val="lt1"/>
                              </a:solidFill>
                              <a:latin typeface="Calibri"/>
                            </a:defRPr>
                          </a:lvl8pPr>
                          <a:lvl9pPr marL="3657600" algn="l" defTabSz="914400" rtl="0" eaLnBrk="1" latinLnBrk="1" hangingPunct="1">
                            <a:defRPr sz="1800" b="1" kern="1200">
                              <a:solidFill>
                                <a:schemeClr val="lt1"/>
                              </a:solidFill>
                              <a:latin typeface="Calibri"/>
                            </a:defRPr>
                          </a:lvl9pPr>
                        </a:lstStyle>
                        <a:p>
                          <a:pPr algn="ctr" latinLnBrk="0"/>
                          <a:r>
                            <a:rPr lang="en-US" sz="1600" dirty="0" smtClean="0">
                              <a:latin typeface="+mn-lt"/>
                              <a:cs typeface="Arial" pitchFamily="34" charset="0"/>
                            </a:rPr>
                            <a:t>Office Size</a:t>
                          </a:r>
                          <a:endParaRPr lang="en-US" sz="1600" dirty="0">
                            <a:latin typeface="+mn-lt"/>
                            <a:cs typeface="Arial" pitchFamily="34" charset="0"/>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defPPr>
                            <a:defRPr lang="ko-KR"/>
                          </a:defPPr>
                          <a:lvl1pPr marL="0" algn="l" defTabSz="914400" rtl="0" eaLnBrk="1" latinLnBrk="1" hangingPunct="1">
                            <a:defRPr sz="1800" b="1" kern="1200">
                              <a:solidFill>
                                <a:schemeClr val="lt1"/>
                              </a:solidFill>
                              <a:latin typeface="Calibri"/>
                            </a:defRPr>
                          </a:lvl1pPr>
                          <a:lvl2pPr marL="457200" algn="l" defTabSz="914400" rtl="0" eaLnBrk="1" latinLnBrk="1" hangingPunct="1">
                            <a:defRPr sz="1800" b="1" kern="1200">
                              <a:solidFill>
                                <a:schemeClr val="lt1"/>
                              </a:solidFill>
                              <a:latin typeface="Calibri"/>
                            </a:defRPr>
                          </a:lvl2pPr>
                          <a:lvl3pPr marL="914400" algn="l" defTabSz="914400" rtl="0" eaLnBrk="1" latinLnBrk="1" hangingPunct="1">
                            <a:defRPr sz="1800" b="1" kern="1200">
                              <a:solidFill>
                                <a:schemeClr val="lt1"/>
                              </a:solidFill>
                              <a:latin typeface="Calibri"/>
                            </a:defRPr>
                          </a:lvl3pPr>
                          <a:lvl4pPr marL="1371600" algn="l" defTabSz="914400" rtl="0" eaLnBrk="1" latinLnBrk="1" hangingPunct="1">
                            <a:defRPr sz="1800" b="1" kern="1200">
                              <a:solidFill>
                                <a:schemeClr val="lt1"/>
                              </a:solidFill>
                              <a:latin typeface="Calibri"/>
                            </a:defRPr>
                          </a:lvl4pPr>
                          <a:lvl5pPr marL="1828800" algn="l" defTabSz="914400" rtl="0" eaLnBrk="1" latinLnBrk="1" hangingPunct="1">
                            <a:defRPr sz="1800" b="1" kern="1200">
                              <a:solidFill>
                                <a:schemeClr val="lt1"/>
                              </a:solidFill>
                              <a:latin typeface="Calibri"/>
                            </a:defRPr>
                          </a:lvl5pPr>
                          <a:lvl6pPr marL="2286000" algn="l" defTabSz="914400" rtl="0" eaLnBrk="1" latinLnBrk="1" hangingPunct="1">
                            <a:defRPr sz="1800" b="1" kern="1200">
                              <a:solidFill>
                                <a:schemeClr val="lt1"/>
                              </a:solidFill>
                              <a:latin typeface="Calibri"/>
                            </a:defRPr>
                          </a:lvl6pPr>
                          <a:lvl7pPr marL="2743200" algn="l" defTabSz="914400" rtl="0" eaLnBrk="1" latinLnBrk="1" hangingPunct="1">
                            <a:defRPr sz="1800" b="1" kern="1200">
                              <a:solidFill>
                                <a:schemeClr val="lt1"/>
                              </a:solidFill>
                              <a:latin typeface="Calibri"/>
                            </a:defRPr>
                          </a:lvl7pPr>
                          <a:lvl8pPr marL="3200400" algn="l" defTabSz="914400" rtl="0" eaLnBrk="1" latinLnBrk="1" hangingPunct="1">
                            <a:defRPr sz="1800" b="1" kern="1200">
                              <a:solidFill>
                                <a:schemeClr val="lt1"/>
                              </a:solidFill>
                              <a:latin typeface="Calibri"/>
                            </a:defRPr>
                          </a:lvl8pPr>
                          <a:lvl9pPr marL="3657600" algn="l" defTabSz="914400" rtl="0" eaLnBrk="1" latinLnBrk="1" hangingPunct="1">
                            <a:defRPr sz="1800" b="1" kern="1200">
                              <a:solidFill>
                                <a:schemeClr val="lt1"/>
                              </a:solidFill>
                              <a:latin typeface="Calibri"/>
                            </a:defRPr>
                          </a:lvl9pPr>
                        </a:lstStyle>
                        <a:p>
                          <a:pPr algn="ctr" latinLnBrk="0"/>
                          <a:r>
                            <a:rPr lang="en-US" sz="1600" dirty="0" smtClean="0">
                              <a:latin typeface="+mn-lt"/>
                              <a:cs typeface="Arial" pitchFamily="34" charset="0"/>
                            </a:rPr>
                            <a:t>Small</a:t>
                          </a:r>
                          <a:endParaRPr lang="en-US" sz="1600" dirty="0">
                            <a:latin typeface="+mn-lt"/>
                            <a:cs typeface="Arial" pitchFamily="34" charset="0"/>
                          </a:endParaRPr>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r>
                  <a:tr h="290916">
                    <a:tc rowSpan="4">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b="1" kern="1200" dirty="0" smtClean="0">
                              <a:solidFill>
                                <a:schemeClr val="lt1"/>
                              </a:solidFill>
                              <a:latin typeface="+mn-lt"/>
                              <a:ea typeface="+mn-ea"/>
                              <a:cs typeface="Arial" pitchFamily="34" charset="0"/>
                            </a:rPr>
                            <a:t>Office</a:t>
                          </a:r>
                          <a:endParaRPr lang="en-US" sz="1200" b="1" kern="1200" dirty="0">
                            <a:solidFill>
                              <a:schemeClr val="lt1"/>
                            </a:solidFill>
                            <a:latin typeface="+mn-lt"/>
                            <a:ea typeface="+mn-ea"/>
                            <a:cs typeface="Arial" pitchFamily="34" charset="0"/>
                          </a:endParaRPr>
                        </a:p>
                      </a:txBody>
                      <a:tcPr marL="45720" marR="4572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Number of Floors</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1</a:t>
                          </a:r>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290916">
                    <a:tc vMerge="1">
                      <a:txBody>
                        <a:bodyPr/>
                        <a:lstStyle/>
                        <a:p>
                          <a:pPr algn="ctr"/>
                          <a:endParaRPr lang="en-US" baseline="0" dirty="0">
                            <a:latin typeface="+mn-lt"/>
                          </a:endParaRPr>
                        </a:p>
                      </a:txBody>
                      <a:tcPr anchor="ct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Floor</a:t>
                          </a:r>
                          <a:r>
                            <a:rPr lang="en-US" sz="1200" baseline="0" dirty="0" smtClean="0">
                              <a:solidFill>
                                <a:schemeClr val="tx1"/>
                              </a:solidFill>
                              <a:latin typeface="+mj-lt"/>
                              <a:cs typeface="Arial" pitchFamily="34" charset="0"/>
                            </a:rPr>
                            <a:t> </a:t>
                          </a:r>
                          <a:r>
                            <a:rPr lang="en-US" sz="1200" dirty="0" smtClean="0">
                              <a:solidFill>
                                <a:schemeClr val="tx1"/>
                              </a:solidFill>
                              <a:latin typeface="+mj-lt"/>
                              <a:cs typeface="Arial" pitchFamily="34" charset="0"/>
                            </a:rPr>
                            <a:t>Area in ft</a:t>
                          </a:r>
                          <a:r>
                            <a:rPr lang="en-US" sz="1200" baseline="30000" dirty="0" smtClean="0">
                              <a:solidFill>
                                <a:schemeClr val="tx1"/>
                              </a:solidFill>
                              <a:latin typeface="+mj-lt"/>
                              <a:cs typeface="Arial" pitchFamily="34" charset="0"/>
                            </a:rPr>
                            <a:t>2</a:t>
                          </a:r>
                          <a:endParaRPr lang="en-US" sz="1200" baseline="0" dirty="0">
                            <a:solidFill>
                              <a:schemeClr val="tx1"/>
                            </a:solidFill>
                            <a:latin typeface="+mj-lt"/>
                            <a:cs typeface="Arial" pitchFamily="34" charset="0"/>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b="0" i="0" kern="1200" dirty="0" smtClean="0">
                              <a:solidFill>
                                <a:schemeClr val="tx1"/>
                              </a:solidFill>
                              <a:effectLst/>
                              <a:latin typeface="+mj-lt"/>
                              <a:ea typeface="+mn-ea"/>
                              <a:cs typeface="Arial" pitchFamily="34" charset="0"/>
                            </a:rPr>
                            <a:t>5,500</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494557">
                    <a:tc vMerge="1">
                      <a:txBody>
                        <a:bodyPr/>
                        <a:lstStyle/>
                        <a:p>
                          <a:pPr algn="ctr"/>
                          <a:endParaRPr lang="en-US" dirty="0">
                            <a:latin typeface="+mn-lt"/>
                          </a:endParaRPr>
                        </a:p>
                      </a:txBody>
                      <a:tcPr anchor="ct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Electric and Thermal Peaks</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19.4 kW (July/07)</a:t>
                          </a:r>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290916">
                    <a:tc vMerge="1">
                      <a:txBody>
                        <a:bodyPr/>
                        <a:lstStyle/>
                        <a:p>
                          <a:pPr algn="ctr"/>
                          <a:endParaRPr lang="en-US" dirty="0">
                            <a:latin typeface="+mn-lt"/>
                          </a:endParaRPr>
                        </a:p>
                      </a:txBody>
                      <a:tcPr anchor="ct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Number</a:t>
                          </a:r>
                          <a:r>
                            <a:rPr lang="en-US" sz="1200" baseline="0" dirty="0" smtClean="0">
                              <a:solidFill>
                                <a:schemeClr val="tx1"/>
                              </a:solidFill>
                              <a:latin typeface="+mj-lt"/>
                              <a:cs typeface="Arial" pitchFamily="34" charset="0"/>
                            </a:rPr>
                            <a:t> of Buildings</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22</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494557">
                    <a:tc rowSpan="2">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b="1" kern="1200" dirty="0" smtClean="0">
                              <a:solidFill>
                                <a:schemeClr val="lt1"/>
                              </a:solidFill>
                              <a:latin typeface="+mn-lt"/>
                              <a:ea typeface="+mn-ea"/>
                              <a:cs typeface="Arial" pitchFamily="34" charset="0"/>
                            </a:rPr>
                            <a:t>MT</a:t>
                          </a:r>
                          <a:endParaRPr lang="en-US" sz="1200" b="1" kern="1200" dirty="0">
                            <a:solidFill>
                              <a:schemeClr val="lt1"/>
                            </a:solidFill>
                            <a:latin typeface="+mn-lt"/>
                            <a:ea typeface="+mn-ea"/>
                            <a:cs typeface="Arial" pitchFamily="34" charset="0"/>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Number of 65-kW Capstone MTs</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1</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r>
                  <a:tr h="494557">
                    <a:tc vMerge="1">
                      <a:txBody>
                        <a:bodyPr/>
                        <a:lstStyle/>
                        <a:p>
                          <a:pPr algn="ctr"/>
                          <a:endParaRPr lang="en-US" dirty="0">
                            <a:latin typeface="+mn-lt"/>
                          </a:endParaRPr>
                        </a:p>
                      </a:txBody>
                      <a:tcPr anchor="ct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Penetration % of MT from Peak [4-5]</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latinLnBrk="0"/>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panose="02040503050406030204" pitchFamily="18" charset="0"/>
                                      </a:rPr>
                                    </m:ctrlPr>
                                  </m:fPr>
                                  <m:num>
                                    <m:r>
                                      <a:rPr lang="en-US" sz="1200" b="0" i="1" smtClean="0">
                                        <a:solidFill>
                                          <a:schemeClr val="tx1"/>
                                        </a:solidFill>
                                        <a:latin typeface="Cambria Math" panose="02040503050406030204" pitchFamily="18" charset="0"/>
                                      </a:rPr>
                                      <m:t>65 </m:t>
                                    </m:r>
                                    <m:r>
                                      <m:rPr>
                                        <m:sty m:val="p"/>
                                      </m:rPr>
                                      <a:rPr lang="en-US" sz="1200" b="0" i="0" smtClean="0">
                                        <a:solidFill>
                                          <a:schemeClr val="tx1"/>
                                        </a:solidFill>
                                        <a:latin typeface="Cambria Math" panose="02040503050406030204" pitchFamily="18" charset="0"/>
                                      </a:rPr>
                                      <m:t>kW</m:t>
                                    </m:r>
                                    <m:r>
                                      <a:rPr lang="en-US" sz="1200" b="0" i="1" smtClean="0">
                                        <a:solidFill>
                                          <a:schemeClr val="tx1"/>
                                        </a:solidFill>
                                        <a:latin typeface="Cambria Math" panose="02040503050406030204" pitchFamily="18" charset="0"/>
                                        <a:ea typeface="Cambria Math" panose="02040503050406030204" pitchFamily="18" charset="0"/>
                                      </a:rPr>
                                      <m:t>×1</m:t>
                                    </m:r>
                                  </m:num>
                                  <m:den>
                                    <m:r>
                                      <a:rPr lang="en-US" sz="1200" b="0" i="1" smtClean="0">
                                        <a:solidFill>
                                          <a:schemeClr val="tx1"/>
                                        </a:solidFill>
                                        <a:latin typeface="Cambria Math" panose="02040503050406030204" pitchFamily="18" charset="0"/>
                                      </a:rPr>
                                      <m:t>19.4 </m:t>
                                    </m:r>
                                    <m:r>
                                      <m:rPr>
                                        <m:sty m:val="p"/>
                                      </m:rPr>
                                      <a:rPr lang="en-US" sz="1200" b="0" i="0" smtClean="0">
                                        <a:solidFill>
                                          <a:schemeClr val="tx1"/>
                                        </a:solidFill>
                                        <a:latin typeface="Cambria Math" panose="02040503050406030204" pitchFamily="18" charset="0"/>
                                      </a:rPr>
                                      <m:t>kW</m:t>
                                    </m:r>
                                    <m:r>
                                      <a:rPr lang="en-US" sz="1200" b="0" i="1" smtClean="0">
                                        <a:solidFill>
                                          <a:schemeClr val="tx1"/>
                                        </a:solidFill>
                                        <a:latin typeface="Cambria Math" panose="02040503050406030204" pitchFamily="18" charset="0"/>
                                        <a:ea typeface="Cambria Math" panose="02040503050406030204" pitchFamily="18" charset="0"/>
                                      </a:rPr>
                                      <m:t>×22</m:t>
                                    </m:r>
                                  </m:den>
                                </m:f>
                                <m:r>
                                  <a:rPr lang="en-US" sz="1200" i="1" smtClean="0">
                                    <a:solidFill>
                                      <a:schemeClr val="tx1"/>
                                    </a:solidFill>
                                    <a:latin typeface="Cambria Math" panose="02040503050406030204" pitchFamily="18" charset="0"/>
                                    <a:ea typeface="Cambria Math" panose="02040503050406030204" pitchFamily="18" charset="0"/>
                                  </a:rPr>
                                  <m:t>≈</m:t>
                                </m:r>
                                <m:r>
                                  <a:rPr lang="en-US" sz="1200" b="0" i="1" smtClean="0">
                                    <a:solidFill>
                                      <a:schemeClr val="tx1"/>
                                    </a:solidFill>
                                    <a:latin typeface="Cambria Math" panose="02040503050406030204" pitchFamily="18" charset="0"/>
                                    <a:ea typeface="Cambria Math" panose="02040503050406030204" pitchFamily="18" charset="0"/>
                                  </a:rPr>
                                  <m:t>15.2 %</m:t>
                                </m:r>
                              </m:oMath>
                            </m:oMathPara>
                          </a14:m>
                          <a:endParaRPr lang="en-US" sz="1200" dirty="0">
                            <a:solidFill>
                              <a:schemeClr val="tx1"/>
                            </a:solidFill>
                            <a:latin typeface="+mj-lt"/>
                          </a:endParaRPr>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290916">
                    <a:tc rowSpan="3">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b="1" kern="1200" dirty="0" smtClean="0">
                              <a:solidFill>
                                <a:schemeClr val="lt1"/>
                              </a:solidFill>
                              <a:latin typeface="+mn-lt"/>
                              <a:ea typeface="+mn-ea"/>
                              <a:cs typeface="Arial" pitchFamily="34" charset="0"/>
                            </a:rPr>
                            <a:t>PV</a:t>
                          </a:r>
                          <a:endParaRPr lang="en-US" sz="1200" b="1" kern="1200" dirty="0">
                            <a:solidFill>
                              <a:schemeClr val="lt1"/>
                            </a:solidFill>
                            <a:latin typeface="+mn-lt"/>
                            <a:ea typeface="+mn-ea"/>
                            <a:cs typeface="Arial" pitchFamily="34" charset="0"/>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Total Capacity [4-5]</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65 kW</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r>
                  <a:tr h="494557">
                    <a:tc vMerge="1">
                      <a:txBody>
                        <a:bodyPr/>
                        <a:lstStyle/>
                        <a:p>
                          <a:pPr latinLnBrk="1"/>
                          <a:endParaRPr lang="ko-KR" altLang="en-US"/>
                        </a:p>
                      </a:txBody>
                      <a:tcP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altLang="ko-KR" sz="1200" dirty="0" smtClean="0">
                              <a:solidFill>
                                <a:schemeClr val="tx1"/>
                              </a:solidFill>
                              <a:latin typeface="+mj-lt"/>
                              <a:cs typeface="Arial" pitchFamily="34" charset="0"/>
                            </a:rPr>
                            <a:t>Penetration % of PV from Peak</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latinLnBrk="0"/>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panose="02040503050406030204" pitchFamily="18" charset="0"/>
                                      </a:rPr>
                                    </m:ctrlPr>
                                  </m:fPr>
                                  <m:num>
                                    <m:r>
                                      <a:rPr lang="en-US" sz="1200" b="0" i="1" smtClean="0">
                                        <a:solidFill>
                                          <a:schemeClr val="tx1"/>
                                        </a:solidFill>
                                        <a:latin typeface="Cambria Math" panose="02040503050406030204" pitchFamily="18" charset="0"/>
                                      </a:rPr>
                                      <m:t>65 </m:t>
                                    </m:r>
                                    <m:r>
                                      <m:rPr>
                                        <m:sty m:val="p"/>
                                      </m:rPr>
                                      <a:rPr lang="en-US" sz="1200" b="0" i="0" smtClean="0">
                                        <a:solidFill>
                                          <a:schemeClr val="tx1"/>
                                        </a:solidFill>
                                        <a:latin typeface="Cambria Math" panose="02040503050406030204" pitchFamily="18" charset="0"/>
                                      </a:rPr>
                                      <m:t>kW</m:t>
                                    </m:r>
                                    <m:r>
                                      <a:rPr lang="en-US" sz="1200" b="0" i="1" smtClean="0">
                                        <a:solidFill>
                                          <a:schemeClr val="tx1"/>
                                        </a:solidFill>
                                        <a:latin typeface="Cambria Math" panose="02040503050406030204" pitchFamily="18" charset="0"/>
                                        <a:ea typeface="Cambria Math" panose="02040503050406030204" pitchFamily="18" charset="0"/>
                                      </a:rPr>
                                      <m:t>×1</m:t>
                                    </m:r>
                                  </m:num>
                                  <m:den>
                                    <m:r>
                                      <a:rPr lang="en-US" sz="1200" b="0" i="1" smtClean="0">
                                        <a:solidFill>
                                          <a:schemeClr val="tx1"/>
                                        </a:solidFill>
                                        <a:latin typeface="Cambria Math" panose="02040503050406030204" pitchFamily="18" charset="0"/>
                                      </a:rPr>
                                      <m:t>19.4 </m:t>
                                    </m:r>
                                    <m:r>
                                      <m:rPr>
                                        <m:sty m:val="p"/>
                                      </m:rPr>
                                      <a:rPr lang="en-US" sz="1200" b="0" i="0" smtClean="0">
                                        <a:solidFill>
                                          <a:schemeClr val="tx1"/>
                                        </a:solidFill>
                                        <a:latin typeface="Cambria Math" panose="02040503050406030204" pitchFamily="18" charset="0"/>
                                      </a:rPr>
                                      <m:t>kW</m:t>
                                    </m:r>
                                    <m:r>
                                      <a:rPr lang="en-US" sz="1200" b="0" i="1" smtClean="0">
                                        <a:solidFill>
                                          <a:schemeClr val="tx1"/>
                                        </a:solidFill>
                                        <a:latin typeface="Cambria Math" panose="02040503050406030204" pitchFamily="18" charset="0"/>
                                        <a:ea typeface="Cambria Math" panose="02040503050406030204" pitchFamily="18" charset="0"/>
                                      </a:rPr>
                                      <m:t>×22</m:t>
                                    </m:r>
                                  </m:den>
                                </m:f>
                                <m:r>
                                  <a:rPr lang="en-US" sz="1200" i="1" smtClean="0">
                                    <a:solidFill>
                                      <a:schemeClr val="tx1"/>
                                    </a:solidFill>
                                    <a:latin typeface="Cambria Math" panose="02040503050406030204" pitchFamily="18" charset="0"/>
                                    <a:ea typeface="Cambria Math" panose="02040503050406030204" pitchFamily="18" charset="0"/>
                                  </a:rPr>
                                  <m:t>≈</m:t>
                                </m:r>
                                <m:r>
                                  <a:rPr lang="en-US" sz="1200" b="0" i="1" smtClean="0">
                                    <a:solidFill>
                                      <a:schemeClr val="tx1"/>
                                    </a:solidFill>
                                    <a:latin typeface="Cambria Math" panose="02040503050406030204" pitchFamily="18" charset="0"/>
                                    <a:ea typeface="Cambria Math" panose="02040503050406030204" pitchFamily="18" charset="0"/>
                                  </a:rPr>
                                  <m:t>15.2 %</m:t>
                                </m:r>
                              </m:oMath>
                            </m:oMathPara>
                          </a14:m>
                          <a:endParaRPr lang="en-US" sz="1200" dirty="0">
                            <a:solidFill>
                              <a:schemeClr val="tx1"/>
                            </a:solidFill>
                            <a:latin typeface="+mj-lt"/>
                          </a:endParaRPr>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494557">
                    <a:tc vMerge="1">
                      <a:txBody>
                        <a:bodyPr/>
                        <a:lstStyle/>
                        <a:p>
                          <a:pPr algn="ctr"/>
                          <a:endParaRPr lang="en-US" dirty="0">
                            <a:latin typeface="+mn-lt"/>
                          </a:endParaRPr>
                        </a:p>
                      </a:txBody>
                      <a:tcPr anchor="ct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PV Location</a:t>
                          </a:r>
                          <a:r>
                            <a:rPr lang="en-US" sz="1200" baseline="0" dirty="0" smtClean="0">
                              <a:solidFill>
                                <a:schemeClr val="tx1"/>
                              </a:solidFill>
                              <a:latin typeface="+mj-lt"/>
                              <a:cs typeface="Arial" pitchFamily="34" charset="0"/>
                            </a:rPr>
                            <a:t> and Lifetime</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Atlanta (Facing South) and </a:t>
                          </a:r>
                          <a:r>
                            <a:rPr lang="en-US" altLang="ko-KR" sz="1200" dirty="0" smtClean="0">
                              <a:solidFill>
                                <a:schemeClr val="tx1"/>
                              </a:solidFill>
                              <a:latin typeface="+mj-lt"/>
                              <a:cs typeface="Arial" pitchFamily="34" charset="0"/>
                            </a:rPr>
                            <a:t>30 Years</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369275265"/>
                  </p:ext>
                </p:extLst>
              </p:nvPr>
            </p:nvGraphicFramePr>
            <p:xfrm>
              <a:off x="44060" y="1825060"/>
              <a:ext cx="4036873" cy="4104457"/>
            </p:xfrm>
            <a:graphic>
              <a:graphicData uri="http://schemas.openxmlformats.org/drawingml/2006/table">
                <a:tbl>
                  <a:tblPr firstRow="1" bandRow="1"/>
                  <a:tblGrid>
                    <a:gridCol w="560116"/>
                    <a:gridCol w="1655032"/>
                    <a:gridCol w="1821725"/>
                  </a:tblGrid>
                  <a:tr h="468008">
                    <a:tc>
                      <a:txBody>
                        <a:bodyPr/>
                        <a:lstStyle>
                          <a:defPPr>
                            <a:defRPr lang="ko-KR"/>
                          </a:defPPr>
                          <a:lvl1pPr marL="0" algn="l" defTabSz="914400" rtl="0" eaLnBrk="1" latinLnBrk="1" hangingPunct="1">
                            <a:defRPr sz="1800" b="1" kern="1200">
                              <a:solidFill>
                                <a:schemeClr val="lt1"/>
                              </a:solidFill>
                              <a:latin typeface="Calibri"/>
                            </a:defRPr>
                          </a:lvl1pPr>
                          <a:lvl2pPr marL="457200" algn="l" defTabSz="914400" rtl="0" eaLnBrk="1" latinLnBrk="1" hangingPunct="1">
                            <a:defRPr sz="1800" b="1" kern="1200">
                              <a:solidFill>
                                <a:schemeClr val="lt1"/>
                              </a:solidFill>
                              <a:latin typeface="Calibri"/>
                            </a:defRPr>
                          </a:lvl2pPr>
                          <a:lvl3pPr marL="914400" algn="l" defTabSz="914400" rtl="0" eaLnBrk="1" latinLnBrk="1" hangingPunct="1">
                            <a:defRPr sz="1800" b="1" kern="1200">
                              <a:solidFill>
                                <a:schemeClr val="lt1"/>
                              </a:solidFill>
                              <a:latin typeface="Calibri"/>
                            </a:defRPr>
                          </a:lvl3pPr>
                          <a:lvl4pPr marL="1371600" algn="l" defTabSz="914400" rtl="0" eaLnBrk="1" latinLnBrk="1" hangingPunct="1">
                            <a:defRPr sz="1800" b="1" kern="1200">
                              <a:solidFill>
                                <a:schemeClr val="lt1"/>
                              </a:solidFill>
                              <a:latin typeface="Calibri"/>
                            </a:defRPr>
                          </a:lvl4pPr>
                          <a:lvl5pPr marL="1828800" algn="l" defTabSz="914400" rtl="0" eaLnBrk="1" latinLnBrk="1" hangingPunct="1">
                            <a:defRPr sz="1800" b="1" kern="1200">
                              <a:solidFill>
                                <a:schemeClr val="lt1"/>
                              </a:solidFill>
                              <a:latin typeface="Calibri"/>
                            </a:defRPr>
                          </a:lvl5pPr>
                          <a:lvl6pPr marL="2286000" algn="l" defTabSz="914400" rtl="0" eaLnBrk="1" latinLnBrk="1" hangingPunct="1">
                            <a:defRPr sz="1800" b="1" kern="1200">
                              <a:solidFill>
                                <a:schemeClr val="lt1"/>
                              </a:solidFill>
                              <a:latin typeface="Calibri"/>
                            </a:defRPr>
                          </a:lvl6pPr>
                          <a:lvl7pPr marL="2743200" algn="l" defTabSz="914400" rtl="0" eaLnBrk="1" latinLnBrk="1" hangingPunct="1">
                            <a:defRPr sz="1800" b="1" kern="1200">
                              <a:solidFill>
                                <a:schemeClr val="lt1"/>
                              </a:solidFill>
                              <a:latin typeface="Calibri"/>
                            </a:defRPr>
                          </a:lvl7pPr>
                          <a:lvl8pPr marL="3200400" algn="l" defTabSz="914400" rtl="0" eaLnBrk="1" latinLnBrk="1" hangingPunct="1">
                            <a:defRPr sz="1800" b="1" kern="1200">
                              <a:solidFill>
                                <a:schemeClr val="lt1"/>
                              </a:solidFill>
                              <a:latin typeface="Calibri"/>
                            </a:defRPr>
                          </a:lvl8pPr>
                          <a:lvl9pPr marL="3657600" algn="l" defTabSz="914400" rtl="0" eaLnBrk="1" latinLnBrk="1" hangingPunct="1">
                            <a:defRPr sz="1800" b="1" kern="1200">
                              <a:solidFill>
                                <a:schemeClr val="lt1"/>
                              </a:solidFill>
                              <a:latin typeface="Calibri"/>
                            </a:defRPr>
                          </a:lvl9pPr>
                        </a:lstStyle>
                        <a:p>
                          <a:pPr algn="ctr"/>
                          <a:endParaRPr lang="en-US" sz="1200" dirty="0">
                            <a:latin typeface="+mn-lt"/>
                            <a:cs typeface="Arial" pitchFamily="34" charset="0"/>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defPPr>
                            <a:defRPr lang="ko-KR"/>
                          </a:defPPr>
                          <a:lvl1pPr marL="0" algn="l" defTabSz="914400" rtl="0" eaLnBrk="1" latinLnBrk="1" hangingPunct="1">
                            <a:defRPr sz="1800" b="1" kern="1200">
                              <a:solidFill>
                                <a:schemeClr val="lt1"/>
                              </a:solidFill>
                              <a:latin typeface="Calibri"/>
                            </a:defRPr>
                          </a:lvl1pPr>
                          <a:lvl2pPr marL="457200" algn="l" defTabSz="914400" rtl="0" eaLnBrk="1" latinLnBrk="1" hangingPunct="1">
                            <a:defRPr sz="1800" b="1" kern="1200">
                              <a:solidFill>
                                <a:schemeClr val="lt1"/>
                              </a:solidFill>
                              <a:latin typeface="Calibri"/>
                            </a:defRPr>
                          </a:lvl2pPr>
                          <a:lvl3pPr marL="914400" algn="l" defTabSz="914400" rtl="0" eaLnBrk="1" latinLnBrk="1" hangingPunct="1">
                            <a:defRPr sz="1800" b="1" kern="1200">
                              <a:solidFill>
                                <a:schemeClr val="lt1"/>
                              </a:solidFill>
                              <a:latin typeface="Calibri"/>
                            </a:defRPr>
                          </a:lvl3pPr>
                          <a:lvl4pPr marL="1371600" algn="l" defTabSz="914400" rtl="0" eaLnBrk="1" latinLnBrk="1" hangingPunct="1">
                            <a:defRPr sz="1800" b="1" kern="1200">
                              <a:solidFill>
                                <a:schemeClr val="lt1"/>
                              </a:solidFill>
                              <a:latin typeface="Calibri"/>
                            </a:defRPr>
                          </a:lvl4pPr>
                          <a:lvl5pPr marL="1828800" algn="l" defTabSz="914400" rtl="0" eaLnBrk="1" latinLnBrk="1" hangingPunct="1">
                            <a:defRPr sz="1800" b="1" kern="1200">
                              <a:solidFill>
                                <a:schemeClr val="lt1"/>
                              </a:solidFill>
                              <a:latin typeface="Calibri"/>
                            </a:defRPr>
                          </a:lvl5pPr>
                          <a:lvl6pPr marL="2286000" algn="l" defTabSz="914400" rtl="0" eaLnBrk="1" latinLnBrk="1" hangingPunct="1">
                            <a:defRPr sz="1800" b="1" kern="1200">
                              <a:solidFill>
                                <a:schemeClr val="lt1"/>
                              </a:solidFill>
                              <a:latin typeface="Calibri"/>
                            </a:defRPr>
                          </a:lvl6pPr>
                          <a:lvl7pPr marL="2743200" algn="l" defTabSz="914400" rtl="0" eaLnBrk="1" latinLnBrk="1" hangingPunct="1">
                            <a:defRPr sz="1800" b="1" kern="1200">
                              <a:solidFill>
                                <a:schemeClr val="lt1"/>
                              </a:solidFill>
                              <a:latin typeface="Calibri"/>
                            </a:defRPr>
                          </a:lvl7pPr>
                          <a:lvl8pPr marL="3200400" algn="l" defTabSz="914400" rtl="0" eaLnBrk="1" latinLnBrk="1" hangingPunct="1">
                            <a:defRPr sz="1800" b="1" kern="1200">
                              <a:solidFill>
                                <a:schemeClr val="lt1"/>
                              </a:solidFill>
                              <a:latin typeface="Calibri"/>
                            </a:defRPr>
                          </a:lvl8pPr>
                          <a:lvl9pPr marL="3657600" algn="l" defTabSz="914400" rtl="0" eaLnBrk="1" latinLnBrk="1" hangingPunct="1">
                            <a:defRPr sz="1800" b="1" kern="1200">
                              <a:solidFill>
                                <a:schemeClr val="lt1"/>
                              </a:solidFill>
                              <a:latin typeface="Calibri"/>
                            </a:defRPr>
                          </a:lvl9pPr>
                        </a:lstStyle>
                        <a:p>
                          <a:pPr algn="ctr" latinLnBrk="0"/>
                          <a:r>
                            <a:rPr lang="en-US" sz="1600" dirty="0" smtClean="0">
                              <a:latin typeface="+mn-lt"/>
                              <a:cs typeface="Arial" pitchFamily="34" charset="0"/>
                            </a:rPr>
                            <a:t>Office Size</a:t>
                          </a:r>
                          <a:endParaRPr lang="en-US" sz="1600" dirty="0">
                            <a:latin typeface="+mn-lt"/>
                            <a:cs typeface="Arial" pitchFamily="34" charset="0"/>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defPPr>
                            <a:defRPr lang="ko-KR"/>
                          </a:defPPr>
                          <a:lvl1pPr marL="0" algn="l" defTabSz="914400" rtl="0" eaLnBrk="1" latinLnBrk="1" hangingPunct="1">
                            <a:defRPr sz="1800" b="1" kern="1200">
                              <a:solidFill>
                                <a:schemeClr val="lt1"/>
                              </a:solidFill>
                              <a:latin typeface="Calibri"/>
                            </a:defRPr>
                          </a:lvl1pPr>
                          <a:lvl2pPr marL="457200" algn="l" defTabSz="914400" rtl="0" eaLnBrk="1" latinLnBrk="1" hangingPunct="1">
                            <a:defRPr sz="1800" b="1" kern="1200">
                              <a:solidFill>
                                <a:schemeClr val="lt1"/>
                              </a:solidFill>
                              <a:latin typeface="Calibri"/>
                            </a:defRPr>
                          </a:lvl2pPr>
                          <a:lvl3pPr marL="914400" algn="l" defTabSz="914400" rtl="0" eaLnBrk="1" latinLnBrk="1" hangingPunct="1">
                            <a:defRPr sz="1800" b="1" kern="1200">
                              <a:solidFill>
                                <a:schemeClr val="lt1"/>
                              </a:solidFill>
                              <a:latin typeface="Calibri"/>
                            </a:defRPr>
                          </a:lvl3pPr>
                          <a:lvl4pPr marL="1371600" algn="l" defTabSz="914400" rtl="0" eaLnBrk="1" latinLnBrk="1" hangingPunct="1">
                            <a:defRPr sz="1800" b="1" kern="1200">
                              <a:solidFill>
                                <a:schemeClr val="lt1"/>
                              </a:solidFill>
                              <a:latin typeface="Calibri"/>
                            </a:defRPr>
                          </a:lvl4pPr>
                          <a:lvl5pPr marL="1828800" algn="l" defTabSz="914400" rtl="0" eaLnBrk="1" latinLnBrk="1" hangingPunct="1">
                            <a:defRPr sz="1800" b="1" kern="1200">
                              <a:solidFill>
                                <a:schemeClr val="lt1"/>
                              </a:solidFill>
                              <a:latin typeface="Calibri"/>
                            </a:defRPr>
                          </a:lvl5pPr>
                          <a:lvl6pPr marL="2286000" algn="l" defTabSz="914400" rtl="0" eaLnBrk="1" latinLnBrk="1" hangingPunct="1">
                            <a:defRPr sz="1800" b="1" kern="1200">
                              <a:solidFill>
                                <a:schemeClr val="lt1"/>
                              </a:solidFill>
                              <a:latin typeface="Calibri"/>
                            </a:defRPr>
                          </a:lvl6pPr>
                          <a:lvl7pPr marL="2743200" algn="l" defTabSz="914400" rtl="0" eaLnBrk="1" latinLnBrk="1" hangingPunct="1">
                            <a:defRPr sz="1800" b="1" kern="1200">
                              <a:solidFill>
                                <a:schemeClr val="lt1"/>
                              </a:solidFill>
                              <a:latin typeface="Calibri"/>
                            </a:defRPr>
                          </a:lvl7pPr>
                          <a:lvl8pPr marL="3200400" algn="l" defTabSz="914400" rtl="0" eaLnBrk="1" latinLnBrk="1" hangingPunct="1">
                            <a:defRPr sz="1800" b="1" kern="1200">
                              <a:solidFill>
                                <a:schemeClr val="lt1"/>
                              </a:solidFill>
                              <a:latin typeface="Calibri"/>
                            </a:defRPr>
                          </a:lvl8pPr>
                          <a:lvl9pPr marL="3657600" algn="l" defTabSz="914400" rtl="0" eaLnBrk="1" latinLnBrk="1" hangingPunct="1">
                            <a:defRPr sz="1800" b="1" kern="1200">
                              <a:solidFill>
                                <a:schemeClr val="lt1"/>
                              </a:solidFill>
                              <a:latin typeface="Calibri"/>
                            </a:defRPr>
                          </a:lvl9pPr>
                        </a:lstStyle>
                        <a:p>
                          <a:pPr algn="ctr" latinLnBrk="0"/>
                          <a:r>
                            <a:rPr lang="en-US" sz="1600" dirty="0" smtClean="0">
                              <a:latin typeface="+mn-lt"/>
                              <a:cs typeface="Arial" pitchFamily="34" charset="0"/>
                            </a:rPr>
                            <a:t>Small</a:t>
                          </a:r>
                          <a:endParaRPr lang="en-US" sz="1600" dirty="0">
                            <a:latin typeface="+mn-lt"/>
                            <a:cs typeface="Arial" pitchFamily="34" charset="0"/>
                          </a:endParaRPr>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r>
                  <a:tr h="290916">
                    <a:tc rowSpan="4">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b="1" kern="1200" dirty="0" smtClean="0">
                              <a:solidFill>
                                <a:schemeClr val="lt1"/>
                              </a:solidFill>
                              <a:latin typeface="+mn-lt"/>
                              <a:ea typeface="+mn-ea"/>
                              <a:cs typeface="Arial" pitchFamily="34" charset="0"/>
                            </a:rPr>
                            <a:t>Office</a:t>
                          </a:r>
                          <a:endParaRPr lang="en-US" sz="1200" b="1" kern="1200" dirty="0">
                            <a:solidFill>
                              <a:schemeClr val="lt1"/>
                            </a:solidFill>
                            <a:latin typeface="+mn-lt"/>
                            <a:ea typeface="+mn-ea"/>
                            <a:cs typeface="Arial" pitchFamily="34" charset="0"/>
                          </a:endParaRPr>
                        </a:p>
                      </a:txBody>
                      <a:tcPr marL="45720" marR="4572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Number of Floors</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1</a:t>
                          </a:r>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290916">
                    <a:tc vMerge="1">
                      <a:txBody>
                        <a:bodyPr/>
                        <a:lstStyle/>
                        <a:p>
                          <a:pPr algn="ctr"/>
                          <a:endParaRPr lang="en-US" baseline="0" dirty="0">
                            <a:latin typeface="+mn-lt"/>
                          </a:endParaRPr>
                        </a:p>
                      </a:txBody>
                      <a:tcPr anchor="ct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Floor</a:t>
                          </a:r>
                          <a:r>
                            <a:rPr lang="en-US" sz="1200" baseline="0" dirty="0" smtClean="0">
                              <a:solidFill>
                                <a:schemeClr val="tx1"/>
                              </a:solidFill>
                              <a:latin typeface="+mj-lt"/>
                              <a:cs typeface="Arial" pitchFamily="34" charset="0"/>
                            </a:rPr>
                            <a:t> </a:t>
                          </a:r>
                          <a:r>
                            <a:rPr lang="en-US" sz="1200" dirty="0" smtClean="0">
                              <a:solidFill>
                                <a:schemeClr val="tx1"/>
                              </a:solidFill>
                              <a:latin typeface="+mj-lt"/>
                              <a:cs typeface="Arial" pitchFamily="34" charset="0"/>
                            </a:rPr>
                            <a:t>Area in ft</a:t>
                          </a:r>
                          <a:r>
                            <a:rPr lang="en-US" sz="1200" baseline="30000" dirty="0" smtClean="0">
                              <a:solidFill>
                                <a:schemeClr val="tx1"/>
                              </a:solidFill>
                              <a:latin typeface="+mj-lt"/>
                              <a:cs typeface="Arial" pitchFamily="34" charset="0"/>
                            </a:rPr>
                            <a:t>2</a:t>
                          </a:r>
                          <a:endParaRPr lang="en-US" sz="1200" baseline="0" dirty="0">
                            <a:solidFill>
                              <a:schemeClr val="tx1"/>
                            </a:solidFill>
                            <a:latin typeface="+mj-lt"/>
                            <a:cs typeface="Arial" pitchFamily="34" charset="0"/>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b="0" i="0" kern="1200" dirty="0" smtClean="0">
                              <a:solidFill>
                                <a:schemeClr val="tx1"/>
                              </a:solidFill>
                              <a:effectLst/>
                              <a:latin typeface="+mj-lt"/>
                              <a:ea typeface="+mn-ea"/>
                              <a:cs typeface="Arial" pitchFamily="34" charset="0"/>
                            </a:rPr>
                            <a:t>5,500</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494557">
                    <a:tc vMerge="1">
                      <a:txBody>
                        <a:bodyPr/>
                        <a:lstStyle/>
                        <a:p>
                          <a:pPr algn="ctr"/>
                          <a:endParaRPr lang="en-US" dirty="0">
                            <a:latin typeface="+mn-lt"/>
                          </a:endParaRPr>
                        </a:p>
                      </a:txBody>
                      <a:tcPr anchor="ct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Electric and Thermal Peaks</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19.4 kW (July/07)</a:t>
                          </a:r>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290916">
                    <a:tc vMerge="1">
                      <a:txBody>
                        <a:bodyPr/>
                        <a:lstStyle/>
                        <a:p>
                          <a:pPr algn="ctr"/>
                          <a:endParaRPr lang="en-US" dirty="0">
                            <a:latin typeface="+mn-lt"/>
                          </a:endParaRPr>
                        </a:p>
                      </a:txBody>
                      <a:tcPr anchor="ct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Number</a:t>
                          </a:r>
                          <a:r>
                            <a:rPr lang="en-US" sz="1200" baseline="0" dirty="0" smtClean="0">
                              <a:solidFill>
                                <a:schemeClr val="tx1"/>
                              </a:solidFill>
                              <a:latin typeface="+mj-lt"/>
                              <a:cs typeface="Arial" pitchFamily="34" charset="0"/>
                            </a:rPr>
                            <a:t> of Buildings</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22</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494557">
                    <a:tc rowSpan="2">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b="1" kern="1200" dirty="0" smtClean="0">
                              <a:solidFill>
                                <a:schemeClr val="lt1"/>
                              </a:solidFill>
                              <a:latin typeface="+mn-lt"/>
                              <a:ea typeface="+mn-ea"/>
                              <a:cs typeface="Arial" pitchFamily="34" charset="0"/>
                            </a:rPr>
                            <a:t>MT</a:t>
                          </a:r>
                          <a:endParaRPr lang="en-US" sz="1200" b="1" kern="1200" dirty="0">
                            <a:solidFill>
                              <a:schemeClr val="lt1"/>
                            </a:solidFill>
                            <a:latin typeface="+mn-lt"/>
                            <a:ea typeface="+mn-ea"/>
                            <a:cs typeface="Arial" pitchFamily="34" charset="0"/>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Number of 65-kW Capstone MTs</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1</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r>
                  <a:tr h="494557">
                    <a:tc vMerge="1">
                      <a:txBody>
                        <a:bodyPr/>
                        <a:lstStyle/>
                        <a:p>
                          <a:pPr algn="ctr"/>
                          <a:endParaRPr lang="en-US" dirty="0">
                            <a:latin typeface="+mn-lt"/>
                          </a:endParaRPr>
                        </a:p>
                      </a:txBody>
                      <a:tcPr anchor="ct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Penetration % of MT from Peak [4-5]</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endParaRPr lang="en-US"/>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rotWithShape="0">
                          <a:blip r:embed="rId5"/>
                          <a:stretch>
                            <a:fillRect l="-122074" t="-474074" r="-1338" b="-264198"/>
                          </a:stretch>
                        </a:blipFill>
                      </a:tcPr>
                    </a:tc>
                  </a:tr>
                  <a:tr h="290916">
                    <a:tc rowSpan="3">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b="1" kern="1200" dirty="0" smtClean="0">
                              <a:solidFill>
                                <a:schemeClr val="lt1"/>
                              </a:solidFill>
                              <a:latin typeface="+mn-lt"/>
                              <a:ea typeface="+mn-ea"/>
                              <a:cs typeface="Arial" pitchFamily="34" charset="0"/>
                            </a:rPr>
                            <a:t>PV</a:t>
                          </a:r>
                          <a:endParaRPr lang="en-US" sz="1200" b="1" kern="1200" dirty="0">
                            <a:solidFill>
                              <a:schemeClr val="lt1"/>
                            </a:solidFill>
                            <a:latin typeface="+mn-lt"/>
                            <a:ea typeface="+mn-ea"/>
                            <a:cs typeface="Arial" pitchFamily="34" charset="0"/>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Total Capacity [4-5]</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65 kW</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r>
                  <a:tr h="494557">
                    <a:tc vMerge="1">
                      <a:txBody>
                        <a:bodyPr/>
                        <a:lstStyle/>
                        <a:p>
                          <a:pPr latinLnBrk="1"/>
                          <a:endParaRPr lang="ko-KR" altLang="en-US"/>
                        </a:p>
                      </a:txBody>
                      <a:tcP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altLang="ko-KR" sz="1200" dirty="0" smtClean="0">
                              <a:solidFill>
                                <a:schemeClr val="tx1"/>
                              </a:solidFill>
                              <a:latin typeface="+mj-lt"/>
                              <a:cs typeface="Arial" pitchFamily="34" charset="0"/>
                            </a:rPr>
                            <a:t>Penetration % of PV from Peak</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endParaRPr lang="en-US"/>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rotWithShape="0">
                          <a:blip r:embed="rId5"/>
                          <a:stretch>
                            <a:fillRect l="-122074" t="-633333" r="-1338" b="-104938"/>
                          </a:stretch>
                        </a:blipFill>
                      </a:tcPr>
                    </a:tc>
                  </a:tr>
                  <a:tr h="494557">
                    <a:tc vMerge="1">
                      <a:txBody>
                        <a:bodyPr/>
                        <a:lstStyle/>
                        <a:p>
                          <a:pPr algn="ctr"/>
                          <a:endParaRPr lang="en-US" dirty="0">
                            <a:latin typeface="+mn-lt"/>
                          </a:endParaRPr>
                        </a:p>
                      </a:txBody>
                      <a:tcPr anchor="ct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PV Location</a:t>
                          </a:r>
                          <a:r>
                            <a:rPr lang="en-US" sz="1200" baseline="0" dirty="0" smtClean="0">
                              <a:solidFill>
                                <a:schemeClr val="tx1"/>
                              </a:solidFill>
                              <a:latin typeface="+mj-lt"/>
                              <a:cs typeface="Arial" pitchFamily="34" charset="0"/>
                            </a:rPr>
                            <a:t> and Lifetime</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defPPr>
                            <a:defRPr lang="ko-KR"/>
                          </a:defPPr>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algn="ctr" latinLnBrk="0"/>
                          <a:r>
                            <a:rPr lang="en-US" sz="1200" dirty="0" smtClean="0">
                              <a:solidFill>
                                <a:schemeClr val="tx1"/>
                              </a:solidFill>
                              <a:latin typeface="+mj-lt"/>
                              <a:cs typeface="Arial" pitchFamily="34" charset="0"/>
                            </a:rPr>
                            <a:t>Atlanta (Facing South) and </a:t>
                          </a:r>
                          <a:r>
                            <a:rPr lang="en-US" altLang="ko-KR" sz="1200" dirty="0" smtClean="0">
                              <a:solidFill>
                                <a:schemeClr val="tx1"/>
                              </a:solidFill>
                              <a:latin typeface="+mj-lt"/>
                              <a:cs typeface="Arial" pitchFamily="34" charset="0"/>
                            </a:rPr>
                            <a:t>30 Years</a:t>
                          </a:r>
                          <a:endParaRPr lang="en-US" sz="1200" dirty="0">
                            <a:solidFill>
                              <a:schemeClr val="tx1"/>
                            </a:solidFill>
                            <a:latin typeface="+mj-lt"/>
                            <a:cs typeface="Arial" pitchFamily="34" charset="0"/>
                          </a:endParaRPr>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r>
                </a:tbl>
              </a:graphicData>
            </a:graphic>
          </p:graphicFrame>
        </mc:Fallback>
      </mc:AlternateContent>
      <p:cxnSp>
        <p:nvCxnSpPr>
          <p:cNvPr id="23" name="Straight Arrow Connector 17"/>
          <p:cNvCxnSpPr>
            <a:cxnSpLocks noChangeShapeType="1"/>
            <a:stCxn id="13" idx="3"/>
          </p:cNvCxnSpPr>
          <p:nvPr/>
        </p:nvCxnSpPr>
        <p:spPr bwMode="auto">
          <a:xfrm flipV="1">
            <a:off x="3476657" y="5813451"/>
            <a:ext cx="3051143" cy="612974"/>
          </a:xfrm>
          <a:prstGeom prst="straightConnector1">
            <a:avLst/>
          </a:prstGeom>
          <a:noFill/>
          <a:ln w="22225" algn="ctr">
            <a:solidFill>
              <a:srgbClr val="FF0000"/>
            </a:solidFill>
            <a:prstDash val="sysDash"/>
            <a:round/>
            <a:headEnd/>
            <a:tailEnd type="triangle" w="med" len="med"/>
          </a:ln>
        </p:spPr>
      </p:cxnSp>
      <p:sp>
        <p:nvSpPr>
          <p:cNvPr id="3" name="TextBox 2"/>
          <p:cNvSpPr txBox="1"/>
          <p:nvPr/>
        </p:nvSpPr>
        <p:spPr>
          <a:xfrm>
            <a:off x="0" y="6475317"/>
            <a:ext cx="1911740" cy="369332"/>
          </a:xfrm>
          <a:prstGeom prst="rect">
            <a:avLst/>
          </a:prstGeom>
          <a:noFill/>
        </p:spPr>
        <p:txBody>
          <a:bodyPr wrap="square" rtlCol="0">
            <a:spAutoFit/>
          </a:bodyPr>
          <a:lstStyle/>
          <a:p>
            <a:r>
              <a:rPr lang="en-US" dirty="0" smtClean="0"/>
              <a:t>Credit: </a:t>
            </a:r>
            <a:r>
              <a:rPr lang="en-US" dirty="0" err="1" smtClean="0"/>
              <a:t>Insu</a:t>
            </a:r>
            <a:r>
              <a:rPr lang="en-US" dirty="0" smtClean="0"/>
              <a:t> Kim</a:t>
            </a:r>
            <a:endParaRPr lang="en-US" dirty="0"/>
          </a:p>
        </p:txBody>
      </p:sp>
    </p:spTree>
    <p:extLst>
      <p:ext uri="{BB962C8B-B14F-4D97-AF65-F5344CB8AC3E}">
        <p14:creationId xmlns:p14="http://schemas.microsoft.com/office/powerpoint/2010/main" val="3023537856"/>
      </p:ext>
    </p:extLst>
  </p:cSld>
  <p:clrMapOvr>
    <a:masterClrMapping/>
  </p:clrMapOvr>
  <mc:AlternateContent xmlns:mc="http://schemas.openxmlformats.org/markup-compatibility/2006" xmlns:p14="http://schemas.microsoft.com/office/powerpoint/2010/main">
    <mc:Choice Requires="p14">
      <p:transition spd="slow" p14:dur="2000" advTm="29513"/>
    </mc:Choice>
    <mc:Fallback xmlns="">
      <p:transition spd="slow" advTm="2951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418" y="-74702"/>
            <a:ext cx="8229600" cy="1143000"/>
          </a:xfrm>
        </p:spPr>
        <p:txBody>
          <a:bodyPr>
            <a:noAutofit/>
          </a:bodyPr>
          <a:lstStyle/>
          <a:p>
            <a:r>
              <a:rPr lang="en-US" sz="2800" b="1" dirty="0">
                <a:solidFill>
                  <a:srgbClr val="002060"/>
                </a:solidFill>
                <a:latin typeface="Arial" panose="020B0604020202020204" pitchFamily="34" charset="0"/>
                <a:cs typeface="Arial" panose="020B0604020202020204" pitchFamily="34" charset="0"/>
              </a:rPr>
              <a:t>Closing the Urban Water, </a:t>
            </a:r>
            <a:r>
              <a:rPr lang="en-US" sz="2800" b="1" dirty="0" smtClean="0">
                <a:solidFill>
                  <a:srgbClr val="002060"/>
                </a:solidFill>
                <a:latin typeface="Arial" panose="020B0604020202020204" pitchFamily="34" charset="0"/>
                <a:cs typeface="Arial" panose="020B0604020202020204" pitchFamily="34" charset="0"/>
              </a:rPr>
              <a:t>Nutrient, Energy </a:t>
            </a:r>
            <a:r>
              <a:rPr lang="en-US" sz="2800" b="1" dirty="0">
                <a:solidFill>
                  <a:srgbClr val="002060"/>
                </a:solidFill>
                <a:latin typeface="Arial" panose="020B0604020202020204" pitchFamily="34" charset="0"/>
                <a:cs typeface="Arial" panose="020B0604020202020204" pitchFamily="34" charset="0"/>
              </a:rPr>
              <a:t>and Carbon </a:t>
            </a:r>
            <a:r>
              <a:rPr lang="en-US" sz="2800" b="1" dirty="0" smtClean="0">
                <a:solidFill>
                  <a:srgbClr val="002060"/>
                </a:solidFill>
                <a:latin typeface="Arial" panose="020B0604020202020204" pitchFamily="34" charset="0"/>
                <a:cs typeface="Arial" panose="020B0604020202020204" pitchFamily="34" charset="0"/>
              </a:rPr>
              <a:t>Loops</a:t>
            </a:r>
            <a:endParaRPr lang="en-US" sz="2800" b="1" dirty="0">
              <a:solidFill>
                <a:srgbClr val="002060"/>
              </a:solidFill>
              <a:latin typeface="Arial" panose="020B0604020202020204" pitchFamily="34" charset="0"/>
              <a:cs typeface="Arial" panose="020B0604020202020204" pitchFamily="34" charset="0"/>
            </a:endParaRPr>
          </a:p>
        </p:txBody>
      </p:sp>
      <p:grpSp>
        <p:nvGrpSpPr>
          <p:cNvPr id="12" name="Group 11"/>
          <p:cNvGrpSpPr/>
          <p:nvPr/>
        </p:nvGrpSpPr>
        <p:grpSpPr>
          <a:xfrm>
            <a:off x="885324" y="892252"/>
            <a:ext cx="7975453" cy="5928360"/>
            <a:chOff x="698531" y="1074800"/>
            <a:chExt cx="8339418" cy="6162068"/>
          </a:xfrm>
        </p:grpSpPr>
        <p:cxnSp>
          <p:nvCxnSpPr>
            <p:cNvPr id="60" name="Elbow Connector 59"/>
            <p:cNvCxnSpPr>
              <a:stCxn id="53" idx="1"/>
              <a:endCxn id="50" idx="2"/>
            </p:cNvCxnSpPr>
            <p:nvPr/>
          </p:nvCxnSpPr>
          <p:spPr>
            <a:xfrm rot="16200000" flipH="1">
              <a:off x="4638616" y="2655534"/>
              <a:ext cx="139493" cy="6163821"/>
            </a:xfrm>
            <a:prstGeom prst="bentConnector3">
              <a:avLst>
                <a:gd name="adj1" fmla="val 270340"/>
              </a:avLst>
            </a:prstGeom>
            <a:noFill/>
            <a:ln w="63500" cap="flat" cmpd="sng" algn="ctr">
              <a:solidFill>
                <a:srgbClr val="8064A2"/>
              </a:solidFill>
              <a:prstDash val="solid"/>
              <a:headEnd w="med" len="sm"/>
              <a:tailEnd type="stealth" w="med" len="med"/>
            </a:ln>
            <a:effectLst>
              <a:outerShdw blurRad="40000" dist="23000" dir="5400000" rotWithShape="0">
                <a:srgbClr val="000000">
                  <a:alpha val="35000"/>
                </a:srgbClr>
              </a:outerShdw>
            </a:effectLst>
          </p:spPr>
        </p:cxnSp>
        <p:sp>
          <p:nvSpPr>
            <p:cNvPr id="4" name="Rectangle 3"/>
            <p:cNvSpPr/>
            <p:nvPr/>
          </p:nvSpPr>
          <p:spPr>
            <a:xfrm>
              <a:off x="2286000" y="3136613"/>
              <a:ext cx="4572000" cy="527851"/>
            </a:xfrm>
            <a:prstGeom prst="rect">
              <a:avLst/>
            </a:prstGeom>
          </p:spPr>
          <p:txBody>
            <a:bodyPr>
              <a:spAutoFit/>
            </a:bodyPr>
            <a:lstStyle/>
            <a:p>
              <a:endParaRPr lang="en-US" sz="700" dirty="0">
                <a:solidFill>
                  <a:prstClr val="black"/>
                </a:solidFill>
                <a:latin typeface="Times New Roman" panose="02020603050405020304" pitchFamily="18" charset="0"/>
              </a:endParaRPr>
            </a:p>
            <a:p>
              <a:endParaRPr lang="en-US" sz="2000" dirty="0">
                <a:solidFill>
                  <a:prstClr val="black"/>
                </a:solidFill>
                <a:latin typeface="Times New Roman" panose="02020603050405020304" pitchFamily="18" charset="0"/>
              </a:endParaRPr>
            </a:p>
          </p:txBody>
        </p:sp>
        <p:sp>
          <p:nvSpPr>
            <p:cNvPr id="39" name="Oval 38"/>
            <p:cNvSpPr/>
            <p:nvPr/>
          </p:nvSpPr>
          <p:spPr>
            <a:xfrm>
              <a:off x="3241375" y="2967793"/>
              <a:ext cx="3124200" cy="1524000"/>
            </a:xfrm>
            <a:prstGeom prst="ellipse">
              <a:avLst/>
            </a:prstGeom>
            <a:blipFill dpi="0" rotWithShape="1">
              <a:blip r:embed="rId3" cstate="email">
                <a:alphaModFix amt="67000"/>
                <a:extLst>
                  <a:ext uri="{BEBA8EAE-BF5A-486C-A8C5-ECC9F3942E4B}">
                    <a14:imgProps xmlns:a14="http://schemas.microsoft.com/office/drawing/2010/main">
                      <a14:imgLayer r:embed="rId4">
                        <a14:imgEffect>
                          <a14:brightnessContrast bright="12000"/>
                        </a14:imgEffect>
                      </a14:imgLayer>
                    </a14:imgProps>
                  </a:ext>
                  <a:ext uri="{28A0092B-C50C-407E-A947-70E740481C1C}">
                    <a14:useLocalDpi xmlns:a14="http://schemas.microsoft.com/office/drawing/2010/main"/>
                  </a:ext>
                </a:extLst>
              </a:blip>
              <a:srcRect/>
              <a:stretch>
                <a:fillRect/>
              </a:stretch>
            </a:blipFill>
            <a:ln w="25400" cap="flat" cmpd="sng" algn="ctr">
              <a:solidFill>
                <a:srgbClr val="9BBB59">
                  <a:lumMod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600" b="1" dirty="0" smtClean="0">
                  <a:solidFill>
                    <a:sysClr val="windowText" lastClr="000000"/>
                  </a:solidFill>
                </a:rPr>
                <a:t>Urban Agriculture </a:t>
              </a:r>
              <a:r>
                <a:rPr lang="en-US" sz="1400" b="1" i="1" dirty="0" smtClean="0">
                  <a:solidFill>
                    <a:sysClr val="windowText" lastClr="000000"/>
                  </a:solidFill>
                </a:rPr>
                <a:t>(Aquaponics, </a:t>
              </a:r>
            </a:p>
            <a:p>
              <a:pPr algn="ctr">
                <a:defRPr/>
              </a:pPr>
              <a:r>
                <a:rPr lang="en-US" sz="1400" b="1" i="1" dirty="0" smtClean="0">
                  <a:solidFill>
                    <a:sysClr val="windowText" lastClr="000000"/>
                  </a:solidFill>
                </a:rPr>
                <a:t>Urban Farming, Greenhouse Farm)</a:t>
              </a:r>
              <a:endParaRPr lang="en-US" sz="1400" b="1" i="1" dirty="0">
                <a:solidFill>
                  <a:sysClr val="windowText" lastClr="000000"/>
                </a:solidFill>
              </a:endParaRPr>
            </a:p>
          </p:txBody>
        </p:sp>
        <p:sp>
          <p:nvSpPr>
            <p:cNvPr id="40" name="Rounded Rectangle 39"/>
            <p:cNvSpPr/>
            <p:nvPr/>
          </p:nvSpPr>
          <p:spPr>
            <a:xfrm>
              <a:off x="698531" y="1171939"/>
              <a:ext cx="1981201" cy="1066800"/>
            </a:xfrm>
            <a:prstGeom prst="roundRect">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b="1" dirty="0" smtClean="0">
                  <a:solidFill>
                    <a:sysClr val="window" lastClr="FFFFFF"/>
                  </a:solidFill>
                </a:rPr>
                <a:t>Stormwater Management with Low-Impact Development</a:t>
              </a:r>
              <a:endParaRPr lang="en-US" sz="1400" b="1" dirty="0">
                <a:solidFill>
                  <a:sysClr val="window" lastClr="FFFFFF"/>
                </a:solidFill>
              </a:endParaRPr>
            </a:p>
          </p:txBody>
        </p:sp>
        <p:sp>
          <p:nvSpPr>
            <p:cNvPr id="41" name="TextBox 6"/>
            <p:cNvSpPr txBox="1"/>
            <p:nvPr/>
          </p:nvSpPr>
          <p:spPr>
            <a:xfrm>
              <a:off x="3062847" y="1198317"/>
              <a:ext cx="1937242" cy="4798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b="1" i="1" dirty="0" smtClean="0">
                  <a:solidFill>
                    <a:sysClr val="windowText" lastClr="000000"/>
                  </a:solidFill>
                </a:rPr>
                <a:t>More Concentrated Wastewater</a:t>
              </a:r>
              <a:endParaRPr lang="en-US" sz="1200" b="1" i="1" dirty="0">
                <a:solidFill>
                  <a:sysClr val="windowText" lastClr="000000"/>
                </a:solidFill>
              </a:endParaRPr>
            </a:p>
          </p:txBody>
        </p:sp>
        <p:sp>
          <p:nvSpPr>
            <p:cNvPr id="42" name="Rounded Rectangle 41"/>
            <p:cNvSpPr/>
            <p:nvPr/>
          </p:nvSpPr>
          <p:spPr>
            <a:xfrm>
              <a:off x="5058705" y="1186594"/>
              <a:ext cx="1981200" cy="1066800"/>
            </a:xfrm>
            <a:prstGeom prst="roundRect">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b="1" dirty="0" smtClean="0">
                  <a:solidFill>
                    <a:sysClr val="window" lastClr="FFFFFF"/>
                  </a:solidFill>
                </a:rPr>
                <a:t>On-site Energy and Nutrient Recovery </a:t>
              </a:r>
              <a:endParaRPr lang="en-US" sz="1400" b="1" dirty="0">
                <a:solidFill>
                  <a:sysClr val="window" lastClr="FFFFFF"/>
                </a:solidFill>
              </a:endParaRPr>
            </a:p>
          </p:txBody>
        </p:sp>
        <p:cxnSp>
          <p:nvCxnSpPr>
            <p:cNvPr id="43" name="Straight Arrow Connector 42"/>
            <p:cNvCxnSpPr>
              <a:stCxn id="40" idx="3"/>
              <a:endCxn id="42" idx="1"/>
            </p:cNvCxnSpPr>
            <p:nvPr/>
          </p:nvCxnSpPr>
          <p:spPr>
            <a:xfrm>
              <a:off x="2679732" y="1705339"/>
              <a:ext cx="2378973" cy="14655"/>
            </a:xfrm>
            <a:prstGeom prst="straightConnector1">
              <a:avLst/>
            </a:prstGeom>
            <a:noFill/>
            <a:ln w="63500" cap="flat" cmpd="sng" algn="ctr">
              <a:solidFill>
                <a:srgbClr val="4F81BD"/>
              </a:solidFill>
              <a:prstDash val="solid"/>
              <a:tailEnd type="stealth" w="med" len="lg"/>
            </a:ln>
            <a:effectLst>
              <a:outerShdw blurRad="40000" dist="23000" dir="5400000" rotWithShape="0">
                <a:srgbClr val="000000">
                  <a:alpha val="35000"/>
                </a:srgbClr>
              </a:outerShdw>
            </a:effectLst>
          </p:spPr>
        </p:cxnSp>
        <p:cxnSp>
          <p:nvCxnSpPr>
            <p:cNvPr id="44" name="Elbow Connector 43"/>
            <p:cNvCxnSpPr>
              <a:stCxn id="42" idx="3"/>
              <a:endCxn id="39" idx="6"/>
            </p:cNvCxnSpPr>
            <p:nvPr/>
          </p:nvCxnSpPr>
          <p:spPr>
            <a:xfrm flipH="1">
              <a:off x="6365575" y="1719994"/>
              <a:ext cx="674330" cy="2009799"/>
            </a:xfrm>
            <a:prstGeom prst="bentConnector3">
              <a:avLst>
                <a:gd name="adj1" fmla="val -35447"/>
              </a:avLst>
            </a:prstGeom>
            <a:noFill/>
            <a:ln w="63500" cap="flat" cmpd="sng" algn="ctr">
              <a:solidFill>
                <a:sysClr val="windowText" lastClr="000000"/>
              </a:solidFill>
              <a:prstDash val="solid"/>
              <a:tailEnd type="stealth" w="med" len="lg"/>
            </a:ln>
            <a:effectLst>
              <a:outerShdw blurRad="40000" dist="23000" dir="5400000" rotWithShape="0">
                <a:srgbClr val="000000">
                  <a:alpha val="35000"/>
                </a:srgbClr>
              </a:outerShdw>
            </a:effectLst>
          </p:spPr>
        </p:cxnSp>
        <p:sp>
          <p:nvSpPr>
            <p:cNvPr id="45" name="TextBox 13"/>
            <p:cNvSpPr txBox="1"/>
            <p:nvPr/>
          </p:nvSpPr>
          <p:spPr>
            <a:xfrm rot="5400000">
              <a:off x="6390574" y="2674413"/>
              <a:ext cx="2163278" cy="2896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b="1" i="1" dirty="0" smtClean="0">
                  <a:solidFill>
                    <a:sysClr val="windowText" lastClr="000000"/>
                  </a:solidFill>
                </a:rPr>
                <a:t>Source of Fertilizer </a:t>
              </a:r>
              <a:endParaRPr lang="en-US" sz="1200" b="1" i="1" dirty="0">
                <a:solidFill>
                  <a:sysClr val="windowText" lastClr="000000"/>
                </a:solidFill>
              </a:endParaRPr>
            </a:p>
          </p:txBody>
        </p:sp>
        <p:sp>
          <p:nvSpPr>
            <p:cNvPr id="46" name="TextBox 16"/>
            <p:cNvSpPr txBox="1"/>
            <p:nvPr/>
          </p:nvSpPr>
          <p:spPr>
            <a:xfrm>
              <a:off x="1946008" y="3186537"/>
              <a:ext cx="1054953" cy="4798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b="1" i="1" dirty="0" smtClean="0">
                  <a:solidFill>
                    <a:sysClr val="windowText" lastClr="000000"/>
                  </a:solidFill>
                </a:rPr>
                <a:t>Harvested Rainwater</a:t>
              </a:r>
              <a:endParaRPr lang="en-US" sz="1200" b="1" i="1" dirty="0">
                <a:solidFill>
                  <a:sysClr val="windowText" lastClr="000000"/>
                </a:solidFill>
              </a:endParaRPr>
            </a:p>
          </p:txBody>
        </p:sp>
        <p:cxnSp>
          <p:nvCxnSpPr>
            <p:cNvPr id="47" name="Elbow Connector 46"/>
            <p:cNvCxnSpPr>
              <a:stCxn id="40" idx="2"/>
              <a:endCxn id="39" idx="2"/>
            </p:cNvCxnSpPr>
            <p:nvPr/>
          </p:nvCxnSpPr>
          <p:spPr>
            <a:xfrm rot="16200000" flipH="1">
              <a:off x="1719726" y="2208144"/>
              <a:ext cx="1491054" cy="1552243"/>
            </a:xfrm>
            <a:prstGeom prst="bentConnector2">
              <a:avLst/>
            </a:prstGeom>
            <a:noFill/>
            <a:ln w="63500" cap="flat" cmpd="sng" algn="ctr">
              <a:solidFill>
                <a:srgbClr val="4F81BD"/>
              </a:solidFill>
              <a:prstDash val="solid"/>
              <a:tailEnd type="stealth" w="med" len="lg"/>
            </a:ln>
            <a:effectLst>
              <a:outerShdw blurRad="40000" dist="23000" dir="5400000" rotWithShape="0">
                <a:srgbClr val="000000">
                  <a:alpha val="35000"/>
                </a:srgbClr>
              </a:outerShdw>
            </a:effectLst>
          </p:spPr>
        </p:cxnSp>
        <p:cxnSp>
          <p:nvCxnSpPr>
            <p:cNvPr id="48" name="Elbow Connector 47"/>
            <p:cNvCxnSpPr>
              <a:stCxn id="40" idx="2"/>
              <a:endCxn id="39" idx="0"/>
            </p:cNvCxnSpPr>
            <p:nvPr/>
          </p:nvCxnSpPr>
          <p:spPr>
            <a:xfrm rot="16200000" flipH="1">
              <a:off x="2881776" y="1046094"/>
              <a:ext cx="729054" cy="3114343"/>
            </a:xfrm>
            <a:prstGeom prst="bentConnector3">
              <a:avLst>
                <a:gd name="adj1" fmla="val 50000"/>
              </a:avLst>
            </a:prstGeom>
            <a:noFill/>
            <a:ln w="63500" cap="flat" cmpd="sng" algn="ctr">
              <a:solidFill>
                <a:srgbClr val="4F81BD"/>
              </a:solidFill>
              <a:prstDash val="solid"/>
              <a:tailEnd type="stealth" w="med" len="lg"/>
            </a:ln>
            <a:effectLst>
              <a:outerShdw blurRad="40000" dist="23000" dir="5400000" rotWithShape="0">
                <a:srgbClr val="000000">
                  <a:alpha val="35000"/>
                </a:srgbClr>
              </a:outerShdw>
            </a:effectLst>
          </p:spPr>
        </p:cxnSp>
        <p:sp>
          <p:nvSpPr>
            <p:cNvPr id="49" name="TextBox 33"/>
            <p:cNvSpPr txBox="1"/>
            <p:nvPr/>
          </p:nvSpPr>
          <p:spPr>
            <a:xfrm>
              <a:off x="1991522" y="2300050"/>
              <a:ext cx="2939568" cy="2879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b="1" i="1" dirty="0" smtClean="0">
                  <a:solidFill>
                    <a:sysClr val="windowText" lastClr="000000"/>
                  </a:solidFill>
                </a:rPr>
                <a:t>Stormwater treated through LID</a:t>
              </a:r>
              <a:endParaRPr lang="en-US" sz="1200" b="1" i="1" dirty="0">
                <a:solidFill>
                  <a:sysClr val="windowText" lastClr="000000"/>
                </a:solidFill>
              </a:endParaRPr>
            </a:p>
          </p:txBody>
        </p:sp>
        <p:sp>
          <p:nvSpPr>
            <p:cNvPr id="50" name="Rectangle 49"/>
            <p:cNvSpPr/>
            <p:nvPr/>
          </p:nvSpPr>
          <p:spPr>
            <a:xfrm>
              <a:off x="6542596" y="4740390"/>
              <a:ext cx="2495353" cy="1066800"/>
            </a:xfrm>
            <a:prstGeom prst="rect">
              <a:avLst/>
            </a:prstGeom>
            <a:solidFill>
              <a:srgbClr val="F79646"/>
            </a:solidFill>
            <a:ln w="25400" cap="flat" cmpd="sng" algn="ctr">
              <a:solidFill>
                <a:srgbClr val="F79646">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b="1" dirty="0" smtClean="0">
                  <a:solidFill>
                    <a:sysClr val="windowText" lastClr="000000"/>
                  </a:solidFill>
                </a:rPr>
                <a:t>Combined Carbon Capture, Cooling, Heating and Power (Air-cooled microturbines)</a:t>
              </a:r>
              <a:endParaRPr lang="en-US" sz="1400" b="1" dirty="0">
                <a:solidFill>
                  <a:sysClr val="windowText" lastClr="000000"/>
                </a:solidFill>
              </a:endParaRPr>
            </a:p>
          </p:txBody>
        </p:sp>
        <p:cxnSp>
          <p:nvCxnSpPr>
            <p:cNvPr id="51" name="Elbow Connector 50"/>
            <p:cNvCxnSpPr>
              <a:stCxn id="50" idx="1"/>
              <a:endCxn id="39" idx="4"/>
            </p:cNvCxnSpPr>
            <p:nvPr/>
          </p:nvCxnSpPr>
          <p:spPr>
            <a:xfrm rot="10800000">
              <a:off x="4803476" y="4491794"/>
              <a:ext cx="1739121" cy="781998"/>
            </a:xfrm>
            <a:prstGeom prst="bentConnector2">
              <a:avLst/>
            </a:prstGeom>
            <a:noFill/>
            <a:ln w="63500" cap="flat" cmpd="sng" algn="ctr">
              <a:solidFill>
                <a:srgbClr val="F79646">
                  <a:lumMod val="75000"/>
                </a:srgbClr>
              </a:solidFill>
              <a:prstDash val="solid"/>
              <a:tailEnd type="stealth" w="med" len="lg"/>
            </a:ln>
            <a:effectLst/>
          </p:spPr>
        </p:cxnSp>
        <p:sp>
          <p:nvSpPr>
            <p:cNvPr id="52" name="TextBox 52"/>
            <p:cNvSpPr txBox="1"/>
            <p:nvPr/>
          </p:nvSpPr>
          <p:spPr>
            <a:xfrm>
              <a:off x="4841700" y="4900129"/>
              <a:ext cx="1764598" cy="2879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b="1" i="1" dirty="0" smtClean="0">
                  <a:solidFill>
                    <a:sysClr val="windowText" lastClr="000000"/>
                  </a:solidFill>
                </a:rPr>
                <a:t>Heat and Energy</a:t>
              </a:r>
              <a:endParaRPr lang="en-US" sz="1200" b="1" i="1" dirty="0">
                <a:solidFill>
                  <a:sysClr val="windowText" lastClr="000000"/>
                </a:solidFill>
              </a:endParaRPr>
            </a:p>
          </p:txBody>
        </p:sp>
        <p:sp>
          <p:nvSpPr>
            <p:cNvPr id="53" name="Round Diagonal Corner Rectangle 52"/>
            <p:cNvSpPr/>
            <p:nvPr/>
          </p:nvSpPr>
          <p:spPr>
            <a:xfrm>
              <a:off x="788251" y="4881565"/>
              <a:ext cx="1676400" cy="786134"/>
            </a:xfrm>
            <a:prstGeom prst="round2DiagRect">
              <a:avLst/>
            </a:prstGeom>
            <a:solidFill>
              <a:sysClr val="windowText" lastClr="000000"/>
            </a:solidFill>
            <a:ln w="25400" cap="flat" cmpd="sng" algn="ctr">
              <a:solidFill>
                <a:sysClr val="windowText" lastClr="000000">
                  <a:shade val="50000"/>
                </a:sys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b="1" dirty="0">
                  <a:solidFill>
                    <a:sysClr val="window" lastClr="FFFFFF"/>
                  </a:solidFill>
                </a:rPr>
                <a:t>Local Composting</a:t>
              </a:r>
            </a:p>
          </p:txBody>
        </p:sp>
        <p:cxnSp>
          <p:nvCxnSpPr>
            <p:cNvPr id="54" name="Elbow Connector 53"/>
            <p:cNvCxnSpPr>
              <a:stCxn id="53" idx="3"/>
              <a:endCxn id="39" idx="3"/>
            </p:cNvCxnSpPr>
            <p:nvPr/>
          </p:nvCxnSpPr>
          <p:spPr>
            <a:xfrm rot="5400000" flipH="1" flipV="1">
              <a:off x="2356199" y="3538862"/>
              <a:ext cx="612957" cy="2072452"/>
            </a:xfrm>
            <a:prstGeom prst="bentConnector3">
              <a:avLst>
                <a:gd name="adj1" fmla="val 50000"/>
              </a:avLst>
            </a:prstGeom>
            <a:noFill/>
            <a:ln w="57150" cap="flat" cmpd="sng" algn="ctr">
              <a:solidFill>
                <a:sysClr val="windowText" lastClr="000000"/>
              </a:solidFill>
              <a:prstDash val="solid"/>
              <a:tailEnd type="stealth" w="sm" len="med"/>
            </a:ln>
            <a:effectLst>
              <a:outerShdw blurRad="40000" dist="23000" dir="5400000" rotWithShape="0">
                <a:srgbClr val="000000">
                  <a:alpha val="35000"/>
                </a:srgbClr>
              </a:outerShdw>
            </a:effectLst>
          </p:spPr>
        </p:cxnSp>
        <p:sp>
          <p:nvSpPr>
            <p:cNvPr id="55" name="TextBox 60"/>
            <p:cNvSpPr txBox="1"/>
            <p:nvPr/>
          </p:nvSpPr>
          <p:spPr>
            <a:xfrm>
              <a:off x="1334579" y="4022978"/>
              <a:ext cx="2118796" cy="4798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b="1" i="1" dirty="0" smtClean="0">
                  <a:solidFill>
                    <a:sysClr val="windowText" lastClr="000000"/>
                  </a:solidFill>
                </a:rPr>
                <a:t>Fertilizer for Farms, </a:t>
              </a:r>
            </a:p>
            <a:p>
              <a:pPr algn="ctr">
                <a:defRPr/>
              </a:pPr>
              <a:r>
                <a:rPr lang="en-US" sz="1200" b="1" i="1" dirty="0" smtClean="0">
                  <a:solidFill>
                    <a:sysClr val="windowText" lastClr="000000"/>
                  </a:solidFill>
                </a:rPr>
                <a:t>Food for Aquaponics</a:t>
              </a:r>
              <a:endParaRPr lang="en-US" sz="1200" b="1" i="1" dirty="0">
                <a:solidFill>
                  <a:sysClr val="windowText" lastClr="000000"/>
                </a:solidFill>
              </a:endParaRPr>
            </a:p>
          </p:txBody>
        </p:sp>
        <p:cxnSp>
          <p:nvCxnSpPr>
            <p:cNvPr id="56" name="Elbow Connector 55"/>
            <p:cNvCxnSpPr>
              <a:stCxn id="50" idx="1"/>
              <a:endCxn id="53" idx="0"/>
            </p:cNvCxnSpPr>
            <p:nvPr/>
          </p:nvCxnSpPr>
          <p:spPr>
            <a:xfrm rot="10800000" flipV="1">
              <a:off x="2464651" y="5273790"/>
              <a:ext cx="4077945" cy="841"/>
            </a:xfrm>
            <a:prstGeom prst="bentConnector3">
              <a:avLst>
                <a:gd name="adj1" fmla="val 50000"/>
              </a:avLst>
            </a:prstGeom>
            <a:noFill/>
            <a:ln w="63500" cap="flat" cmpd="sng" algn="ctr">
              <a:solidFill>
                <a:srgbClr val="F79646">
                  <a:lumMod val="75000"/>
                </a:srgbClr>
              </a:solidFill>
              <a:prstDash val="solid"/>
              <a:tailEnd type="stealth" w="med" len="lg"/>
            </a:ln>
            <a:effectLst>
              <a:outerShdw blurRad="40000" dist="23000" dir="5400000" rotWithShape="0">
                <a:srgbClr val="000000">
                  <a:alpha val="35000"/>
                </a:srgbClr>
              </a:outerShdw>
            </a:effectLst>
          </p:spPr>
        </p:cxnSp>
        <p:sp>
          <p:nvSpPr>
            <p:cNvPr id="57" name="TextBox 68"/>
            <p:cNvSpPr txBox="1"/>
            <p:nvPr/>
          </p:nvSpPr>
          <p:spPr>
            <a:xfrm>
              <a:off x="2721602" y="4884017"/>
              <a:ext cx="1764598" cy="2879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b="1" i="1" dirty="0" smtClean="0">
                  <a:solidFill>
                    <a:sysClr val="windowText" lastClr="000000"/>
                  </a:solidFill>
                </a:rPr>
                <a:t>Heat</a:t>
              </a:r>
              <a:endParaRPr lang="en-US" sz="1200" b="1" i="1" dirty="0">
                <a:solidFill>
                  <a:sysClr val="windowText" lastClr="000000"/>
                </a:solidFill>
              </a:endParaRPr>
            </a:p>
          </p:txBody>
        </p:sp>
        <p:cxnSp>
          <p:nvCxnSpPr>
            <p:cNvPr id="58" name="Elbow Connector 57"/>
            <p:cNvCxnSpPr>
              <a:stCxn id="42" idx="0"/>
              <a:endCxn id="50" idx="0"/>
            </p:cNvCxnSpPr>
            <p:nvPr/>
          </p:nvCxnSpPr>
          <p:spPr>
            <a:xfrm rot="16200000" flipH="1">
              <a:off x="5142890" y="2093009"/>
              <a:ext cx="3553796" cy="1740968"/>
            </a:xfrm>
            <a:prstGeom prst="bentConnector3">
              <a:avLst>
                <a:gd name="adj1" fmla="val -6686"/>
              </a:avLst>
            </a:prstGeom>
            <a:noFill/>
            <a:ln w="63500" cap="flat" cmpd="sng" algn="ctr">
              <a:solidFill>
                <a:srgbClr val="8064A2"/>
              </a:solidFill>
              <a:prstDash val="solid"/>
              <a:tailEnd type="stealth" w="med" len="lg"/>
            </a:ln>
            <a:effectLst>
              <a:outerShdw blurRad="40000" dist="23000" dir="5400000" rotWithShape="0">
                <a:srgbClr val="000000">
                  <a:alpha val="35000"/>
                </a:srgbClr>
              </a:outerShdw>
            </a:effectLst>
          </p:spPr>
        </p:cxnSp>
        <p:sp>
          <p:nvSpPr>
            <p:cNvPr id="59" name="TextBox 86"/>
            <p:cNvSpPr txBox="1"/>
            <p:nvPr/>
          </p:nvSpPr>
          <p:spPr>
            <a:xfrm rot="5400000">
              <a:off x="6161562" y="2674412"/>
              <a:ext cx="3488863" cy="2896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b="1" i="1" dirty="0" smtClean="0">
                  <a:solidFill>
                    <a:sysClr val="windowText" lastClr="000000"/>
                  </a:solidFill>
                </a:rPr>
                <a:t>Natural Gas from Anaerobic Digestion</a:t>
              </a:r>
              <a:endParaRPr lang="en-US" sz="1200" b="1" i="1" dirty="0">
                <a:solidFill>
                  <a:sysClr val="windowText" lastClr="000000"/>
                </a:solidFill>
              </a:endParaRPr>
            </a:p>
          </p:txBody>
        </p:sp>
        <p:sp>
          <p:nvSpPr>
            <p:cNvPr id="61" name="TextBox 26"/>
            <p:cNvSpPr txBox="1"/>
            <p:nvPr/>
          </p:nvSpPr>
          <p:spPr>
            <a:xfrm>
              <a:off x="3064259" y="5651414"/>
              <a:ext cx="3488863" cy="2879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b="1" i="1" dirty="0" smtClean="0">
                  <a:solidFill>
                    <a:sysClr val="windowText" lastClr="000000"/>
                  </a:solidFill>
                </a:rPr>
                <a:t>Natural Gas from Compost</a:t>
              </a:r>
              <a:endParaRPr lang="en-US" sz="1200" b="1" i="1" dirty="0">
                <a:solidFill>
                  <a:sysClr val="windowText" lastClr="000000"/>
                </a:solidFill>
              </a:endParaRPr>
            </a:p>
          </p:txBody>
        </p:sp>
        <p:cxnSp>
          <p:nvCxnSpPr>
            <p:cNvPr id="62" name="Straight Arrow Connector 61"/>
            <p:cNvCxnSpPr/>
            <p:nvPr/>
          </p:nvCxnSpPr>
          <p:spPr>
            <a:xfrm>
              <a:off x="985034" y="7090137"/>
              <a:ext cx="457200" cy="0"/>
            </a:xfrm>
            <a:prstGeom prst="straightConnector1">
              <a:avLst/>
            </a:prstGeom>
            <a:noFill/>
            <a:ln w="50800" cap="flat" cmpd="sng" algn="ctr">
              <a:solidFill>
                <a:srgbClr val="8064A2"/>
              </a:solidFill>
              <a:prstDash val="solid"/>
              <a:tailEnd type="stealth" w="med" len="lg"/>
            </a:ln>
            <a:effectLst>
              <a:outerShdw blurRad="40000" dist="23000" dir="5400000" rotWithShape="0">
                <a:srgbClr val="000000">
                  <a:alpha val="35000"/>
                </a:srgbClr>
              </a:outerShdw>
            </a:effectLst>
          </p:spPr>
        </p:cxnSp>
        <p:sp>
          <p:nvSpPr>
            <p:cNvPr id="63" name="TextBox 9"/>
            <p:cNvSpPr txBox="1"/>
            <p:nvPr/>
          </p:nvSpPr>
          <p:spPr>
            <a:xfrm>
              <a:off x="1876597" y="6423007"/>
              <a:ext cx="1219200" cy="2879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b="1" dirty="0" smtClean="0">
                  <a:solidFill>
                    <a:prstClr val="white"/>
                  </a:solidFill>
                </a:rPr>
                <a:t>Natural Gas</a:t>
              </a:r>
              <a:endParaRPr lang="en-US" sz="1200" b="1" dirty="0">
                <a:solidFill>
                  <a:prstClr val="white"/>
                </a:solidFill>
              </a:endParaRPr>
            </a:p>
          </p:txBody>
        </p:sp>
        <p:cxnSp>
          <p:nvCxnSpPr>
            <p:cNvPr id="64" name="Straight Arrow Connector 63"/>
            <p:cNvCxnSpPr/>
            <p:nvPr/>
          </p:nvCxnSpPr>
          <p:spPr>
            <a:xfrm>
              <a:off x="2554549" y="7080636"/>
              <a:ext cx="457200" cy="0"/>
            </a:xfrm>
            <a:prstGeom prst="straightConnector1">
              <a:avLst/>
            </a:prstGeom>
            <a:noFill/>
            <a:ln w="50800" cap="flat" cmpd="sng" algn="ctr">
              <a:solidFill>
                <a:srgbClr val="F79646">
                  <a:lumMod val="75000"/>
                </a:srgbClr>
              </a:solidFill>
              <a:prstDash val="solid"/>
              <a:tailEnd type="stealth" w="med" len="lg"/>
            </a:ln>
            <a:effectLst>
              <a:outerShdw blurRad="40000" dist="23000" dir="5400000" rotWithShape="0">
                <a:srgbClr val="000000">
                  <a:alpha val="35000"/>
                </a:srgbClr>
              </a:outerShdw>
            </a:effectLst>
          </p:spPr>
        </p:cxnSp>
        <p:sp>
          <p:nvSpPr>
            <p:cNvPr id="65" name="TextBox 31"/>
            <p:cNvSpPr txBox="1"/>
            <p:nvPr/>
          </p:nvSpPr>
          <p:spPr>
            <a:xfrm>
              <a:off x="2938111" y="6936241"/>
              <a:ext cx="1704523" cy="2879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b="1" dirty="0" smtClean="0">
                  <a:solidFill>
                    <a:sysClr val="windowText" lastClr="000000"/>
                  </a:solidFill>
                </a:rPr>
                <a:t>Heat and Energy</a:t>
              </a:r>
              <a:endParaRPr lang="en-US" sz="1200" b="1" dirty="0">
                <a:solidFill>
                  <a:sysClr val="windowText" lastClr="000000"/>
                </a:solidFill>
              </a:endParaRPr>
            </a:p>
          </p:txBody>
        </p:sp>
        <p:cxnSp>
          <p:nvCxnSpPr>
            <p:cNvPr id="66" name="Straight Arrow Connector 65"/>
            <p:cNvCxnSpPr/>
            <p:nvPr/>
          </p:nvCxnSpPr>
          <p:spPr>
            <a:xfrm>
              <a:off x="4506539" y="7090137"/>
              <a:ext cx="457200" cy="0"/>
            </a:xfrm>
            <a:prstGeom prst="straightConnector1">
              <a:avLst/>
            </a:prstGeom>
            <a:noFill/>
            <a:ln w="50800" cap="flat" cmpd="sng" algn="ctr">
              <a:solidFill>
                <a:srgbClr val="4F81BD"/>
              </a:solidFill>
              <a:prstDash val="solid"/>
              <a:tailEnd type="stealth" w="med" len="lg"/>
            </a:ln>
            <a:effectLst>
              <a:outerShdw blurRad="40000" dist="23000" dir="5400000" rotWithShape="0">
                <a:srgbClr val="000000">
                  <a:alpha val="35000"/>
                </a:srgbClr>
              </a:outerShdw>
            </a:effectLst>
          </p:spPr>
        </p:cxnSp>
        <p:sp>
          <p:nvSpPr>
            <p:cNvPr id="67" name="TextBox 34"/>
            <p:cNvSpPr txBox="1"/>
            <p:nvPr/>
          </p:nvSpPr>
          <p:spPr>
            <a:xfrm>
              <a:off x="4890102" y="6936242"/>
              <a:ext cx="1219200" cy="2879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b="1" dirty="0" smtClean="0">
                  <a:solidFill>
                    <a:sysClr val="windowText" lastClr="000000"/>
                  </a:solidFill>
                </a:rPr>
                <a:t>Water</a:t>
              </a:r>
              <a:endParaRPr lang="en-US" sz="1200" b="1" dirty="0">
                <a:solidFill>
                  <a:sysClr val="windowText" lastClr="000000"/>
                </a:solidFill>
              </a:endParaRPr>
            </a:p>
          </p:txBody>
        </p:sp>
        <p:cxnSp>
          <p:nvCxnSpPr>
            <p:cNvPr id="68" name="Straight Arrow Connector 67"/>
            <p:cNvCxnSpPr/>
            <p:nvPr/>
          </p:nvCxnSpPr>
          <p:spPr>
            <a:xfrm>
              <a:off x="5544645" y="7090137"/>
              <a:ext cx="457200" cy="0"/>
            </a:xfrm>
            <a:prstGeom prst="straightConnector1">
              <a:avLst/>
            </a:prstGeom>
            <a:noFill/>
            <a:ln w="50800" cap="flat" cmpd="sng" algn="ctr">
              <a:solidFill>
                <a:sysClr val="windowText" lastClr="000000"/>
              </a:solidFill>
              <a:prstDash val="solid"/>
              <a:tailEnd type="stealth" w="med" len="lg"/>
            </a:ln>
            <a:effectLst>
              <a:outerShdw blurRad="40000" dist="23000" dir="5400000" rotWithShape="0">
                <a:srgbClr val="000000">
                  <a:alpha val="35000"/>
                </a:srgbClr>
              </a:outerShdw>
            </a:effectLst>
          </p:spPr>
        </p:cxnSp>
        <p:sp>
          <p:nvSpPr>
            <p:cNvPr id="69" name="TextBox 36"/>
            <p:cNvSpPr txBox="1"/>
            <p:nvPr/>
          </p:nvSpPr>
          <p:spPr>
            <a:xfrm>
              <a:off x="5928208" y="6936243"/>
              <a:ext cx="1219200" cy="2879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b="1" dirty="0" smtClean="0">
                  <a:solidFill>
                    <a:sysClr val="windowText" lastClr="000000"/>
                  </a:solidFill>
                </a:rPr>
                <a:t>Fertilizer</a:t>
              </a:r>
              <a:endParaRPr lang="en-US" sz="1200" b="1" dirty="0">
                <a:solidFill>
                  <a:sysClr val="windowText" lastClr="000000"/>
                </a:solidFill>
              </a:endParaRPr>
            </a:p>
          </p:txBody>
        </p:sp>
        <p:sp>
          <p:nvSpPr>
            <p:cNvPr id="36" name="TextBox 31"/>
            <p:cNvSpPr txBox="1"/>
            <p:nvPr/>
          </p:nvSpPr>
          <p:spPr>
            <a:xfrm>
              <a:off x="1424857" y="6936244"/>
              <a:ext cx="1704523" cy="2879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b="1" dirty="0" smtClean="0">
                  <a:solidFill>
                    <a:sysClr val="windowText" lastClr="000000"/>
                  </a:solidFill>
                </a:rPr>
                <a:t>Natural Gas</a:t>
              </a:r>
              <a:endParaRPr lang="en-US" sz="1200" b="1" dirty="0">
                <a:solidFill>
                  <a:sysClr val="windowText" lastClr="000000"/>
                </a:solidFill>
              </a:endParaRPr>
            </a:p>
          </p:txBody>
        </p:sp>
        <p:cxnSp>
          <p:nvCxnSpPr>
            <p:cNvPr id="5" name="Elbow Connector 4"/>
            <p:cNvCxnSpPr>
              <a:endCxn id="39" idx="5"/>
            </p:cNvCxnSpPr>
            <p:nvPr/>
          </p:nvCxnSpPr>
          <p:spPr>
            <a:xfrm rot="10800000">
              <a:off x="5908048" y="4268608"/>
              <a:ext cx="629760" cy="488067"/>
            </a:xfrm>
            <a:prstGeom prst="bentConnector2">
              <a:avLst/>
            </a:prstGeom>
            <a:ln w="47625" cap="rnd">
              <a:tailEnd type="stealth" w="med" len="lg"/>
            </a:ln>
          </p:spPr>
          <p:style>
            <a:lnRef idx="3">
              <a:schemeClr val="accent3"/>
            </a:lnRef>
            <a:fillRef idx="0">
              <a:schemeClr val="accent3"/>
            </a:fillRef>
            <a:effectRef idx="2">
              <a:schemeClr val="accent3"/>
            </a:effectRef>
            <a:fontRef idx="minor">
              <a:schemeClr val="tx1"/>
            </a:fontRef>
          </p:style>
        </p:cxnSp>
        <p:sp>
          <p:nvSpPr>
            <p:cNvPr id="7" name="TextBox 6"/>
            <p:cNvSpPr txBox="1"/>
            <p:nvPr/>
          </p:nvSpPr>
          <p:spPr>
            <a:xfrm>
              <a:off x="5861557" y="4399899"/>
              <a:ext cx="1699417" cy="287919"/>
            </a:xfrm>
            <a:prstGeom prst="rect">
              <a:avLst/>
            </a:prstGeom>
            <a:noFill/>
          </p:spPr>
          <p:txBody>
            <a:bodyPr wrap="square" rtlCol="0">
              <a:spAutoFit/>
            </a:bodyPr>
            <a:lstStyle/>
            <a:p>
              <a:r>
                <a:rPr lang="en-US" sz="1200" b="1" i="1" dirty="0" smtClean="0">
                  <a:solidFill>
                    <a:prstClr val="black"/>
                  </a:solidFill>
                </a:rPr>
                <a:t>CO2 Injection</a:t>
              </a:r>
              <a:endParaRPr lang="en-US" sz="1200" b="1" i="1" dirty="0">
                <a:solidFill>
                  <a:prstClr val="black"/>
                </a:solidFill>
              </a:endParaRPr>
            </a:p>
          </p:txBody>
        </p:sp>
        <p:cxnSp>
          <p:nvCxnSpPr>
            <p:cNvPr id="10" name="Straight Arrow Connector 9"/>
            <p:cNvCxnSpPr/>
            <p:nvPr/>
          </p:nvCxnSpPr>
          <p:spPr>
            <a:xfrm>
              <a:off x="6798605" y="7090137"/>
              <a:ext cx="519719" cy="0"/>
            </a:xfrm>
            <a:prstGeom prst="straightConnector1">
              <a:avLst/>
            </a:prstGeom>
            <a:ln w="38100">
              <a:tailEnd type="stealth" w="med" len="lg"/>
            </a:ln>
          </p:spPr>
          <p:style>
            <a:lnRef idx="3">
              <a:schemeClr val="accent3"/>
            </a:lnRef>
            <a:fillRef idx="0">
              <a:schemeClr val="accent3"/>
            </a:fillRef>
            <a:effectRef idx="2">
              <a:schemeClr val="accent3"/>
            </a:effectRef>
            <a:fontRef idx="minor">
              <a:schemeClr val="tx1"/>
            </a:fontRef>
          </p:style>
        </p:cxnSp>
        <p:sp>
          <p:nvSpPr>
            <p:cNvPr id="70" name="TextBox 36"/>
            <p:cNvSpPr txBox="1"/>
            <p:nvPr/>
          </p:nvSpPr>
          <p:spPr>
            <a:xfrm>
              <a:off x="7236308" y="6948949"/>
              <a:ext cx="1219200" cy="2879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b="1" dirty="0" smtClean="0">
                  <a:solidFill>
                    <a:sysClr val="windowText" lastClr="000000"/>
                  </a:solidFill>
                </a:rPr>
                <a:t>CO2</a:t>
              </a:r>
              <a:endParaRPr lang="en-US" sz="1200" b="1" dirty="0">
                <a:solidFill>
                  <a:sysClr val="windowText" lastClr="000000"/>
                </a:solidFill>
              </a:endParaRPr>
            </a:p>
          </p:txBody>
        </p:sp>
      </p:grpSp>
      <p:sp>
        <p:nvSpPr>
          <p:cNvPr id="2" name="Rounded Rectangle 1"/>
          <p:cNvSpPr/>
          <p:nvPr/>
        </p:nvSpPr>
        <p:spPr>
          <a:xfrm>
            <a:off x="971132" y="5770186"/>
            <a:ext cx="1598654" cy="680349"/>
          </a:xfrm>
          <a:prstGeom prst="roundRect">
            <a:avLst>
              <a:gd name="adj" fmla="val 36667"/>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t>Landfill</a:t>
            </a:r>
            <a:endParaRPr lang="en-US" sz="1400" b="1" dirty="0"/>
          </a:p>
        </p:txBody>
      </p:sp>
      <p:sp>
        <p:nvSpPr>
          <p:cNvPr id="83" name="TextBox 26"/>
          <p:cNvSpPr txBox="1"/>
          <p:nvPr/>
        </p:nvSpPr>
        <p:spPr>
          <a:xfrm>
            <a:off x="3097586" y="5796991"/>
            <a:ext cx="333659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b="1" i="1" dirty="0" smtClean="0">
                <a:solidFill>
                  <a:sysClr val="windowText" lastClr="000000"/>
                </a:solidFill>
              </a:rPr>
              <a:t>Natural Gas from Landfill</a:t>
            </a:r>
            <a:endParaRPr lang="en-US" sz="1200" b="1" i="1" dirty="0">
              <a:solidFill>
                <a:sysClr val="windowText" lastClr="000000"/>
              </a:solidFill>
            </a:endParaRPr>
          </a:p>
        </p:txBody>
      </p:sp>
      <p:cxnSp>
        <p:nvCxnSpPr>
          <p:cNvPr id="90" name="Elbow Connector 89"/>
          <p:cNvCxnSpPr>
            <a:stCxn id="2" idx="3"/>
            <a:endCxn id="50" idx="2"/>
          </p:cNvCxnSpPr>
          <p:nvPr/>
        </p:nvCxnSpPr>
        <p:spPr>
          <a:xfrm flipV="1">
            <a:off x="2569786" y="5445158"/>
            <a:ext cx="5097769" cy="665203"/>
          </a:xfrm>
          <a:prstGeom prst="bentConnector2">
            <a:avLst/>
          </a:prstGeom>
          <a:noFill/>
          <a:ln w="63500" cap="flat" cmpd="sng" algn="ctr">
            <a:solidFill>
              <a:srgbClr val="8064A2"/>
            </a:solidFill>
            <a:prstDash val="solid"/>
            <a:headEnd w="med" len="sm"/>
            <a:tailEnd type="stealth" w="med" len="med"/>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val="72432005"/>
      </p:ext>
    </p:extLst>
  </p:cSld>
  <p:clrMapOvr>
    <a:masterClrMapping/>
  </p:clrMapOvr>
  <mc:AlternateContent xmlns:mc="http://schemas.openxmlformats.org/markup-compatibility/2006" xmlns:p14="http://schemas.microsoft.com/office/powerpoint/2010/main">
    <mc:Choice Requires="p14">
      <p:transition spd="slow" p14:dur="2000" advTm="117316"/>
    </mc:Choice>
    <mc:Fallback xmlns="">
      <p:transition spd="slow" advTm="11731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8" y="36577"/>
            <a:ext cx="8094726" cy="978408"/>
          </a:xfrm>
        </p:spPr>
        <p:txBody>
          <a:bodyPr>
            <a:normAutofit fontScale="90000"/>
          </a:bodyPr>
          <a:lstStyle/>
          <a:p>
            <a:r>
              <a:rPr lang="en-US" sz="3200" b="1" dirty="0">
                <a:latin typeface="Arial" panose="020B0604020202020204" pitchFamily="34" charset="0"/>
                <a:cs typeface="Arial" panose="020B0604020202020204" pitchFamily="34" charset="0"/>
              </a:rPr>
              <a:t>The </a:t>
            </a:r>
            <a:r>
              <a:rPr lang="en-US" sz="3200" b="1" dirty="0" smtClean="0">
                <a:latin typeface="Arial" panose="020B0604020202020204" pitchFamily="34" charset="0"/>
                <a:cs typeface="Arial" panose="020B0604020202020204" pitchFamily="34" charset="0"/>
              </a:rPr>
              <a:t>Design </a:t>
            </a:r>
            <a:r>
              <a:rPr lang="en-US" sz="3200" b="1" dirty="0">
                <a:latin typeface="Arial" panose="020B0604020202020204" pitchFamily="34" charset="0"/>
                <a:cs typeface="Arial" panose="020B0604020202020204" pitchFamily="34" charset="0"/>
              </a:rPr>
              <a:t>of </a:t>
            </a:r>
            <a:r>
              <a:rPr lang="en-US" sz="3200" b="1" dirty="0" smtClean="0">
                <a:latin typeface="Arial" panose="020B0604020202020204" pitchFamily="34" charset="0"/>
                <a:cs typeface="Arial" panose="020B0604020202020204" pitchFamily="34" charset="0"/>
              </a:rPr>
              <a:t>Decentralized Water</a:t>
            </a:r>
            <a:r>
              <a:rPr lang="en-US" sz="3200" b="1" dirty="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Energy </a:t>
            </a:r>
            <a:r>
              <a:rPr lang="en-US" sz="3200" b="1" dirty="0">
                <a:latin typeface="Arial" panose="020B0604020202020204" pitchFamily="34" charset="0"/>
                <a:cs typeface="Arial" panose="020B0604020202020204" pitchFamily="34" charset="0"/>
              </a:rPr>
              <a:t>and </a:t>
            </a:r>
            <a:r>
              <a:rPr lang="en-US" sz="3200" b="1" dirty="0" smtClean="0">
                <a:latin typeface="Arial" panose="020B0604020202020204" pitchFamily="34" charset="0"/>
                <a:cs typeface="Arial" panose="020B0604020202020204" pitchFamily="34" charset="0"/>
              </a:rPr>
              <a:t>Food Systems </a:t>
            </a:r>
            <a:r>
              <a:rPr lang="en-US" sz="3200" b="1" dirty="0">
                <a:latin typeface="Arial" panose="020B0604020202020204" pitchFamily="34" charset="0"/>
                <a:cs typeface="Arial" panose="020B0604020202020204" pitchFamily="34" charset="0"/>
              </a:rPr>
              <a:t>in </a:t>
            </a:r>
            <a:r>
              <a:rPr lang="en-US" sz="3200" b="1" dirty="0" smtClean="0">
                <a:latin typeface="Arial" panose="020B0604020202020204" pitchFamily="34" charset="0"/>
                <a:cs typeface="Arial" panose="020B0604020202020204" pitchFamily="34" charset="0"/>
              </a:rPr>
              <a:t>Rural Baoting</a:t>
            </a:r>
            <a:r>
              <a:rPr lang="en-US" sz="3200" b="1" dirty="0">
                <a:latin typeface="Arial" panose="020B0604020202020204" pitchFamily="34" charset="0"/>
                <a:cs typeface="Arial" panose="020B0604020202020204" pitchFamily="34" charset="0"/>
              </a:rPr>
              <a:t>, Hainan</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12801" y="1014985"/>
            <a:ext cx="7460996" cy="4041648"/>
          </a:xfrm>
          <a:prstGeom prst="rect">
            <a:avLst/>
          </a:prstGeom>
          <a:noFill/>
        </p:spPr>
      </p:pic>
      <p:graphicFrame>
        <p:nvGraphicFramePr>
          <p:cNvPr id="6" name="Table 5"/>
          <p:cNvGraphicFramePr>
            <a:graphicFrameLocks noGrp="1"/>
          </p:cNvGraphicFramePr>
          <p:nvPr>
            <p:extLst>
              <p:ext uri="{D42A27DB-BD31-4B8C-83A1-F6EECF244321}">
                <p14:modId xmlns:p14="http://schemas.microsoft.com/office/powerpoint/2010/main" val="4117622451"/>
              </p:ext>
            </p:extLst>
          </p:nvPr>
        </p:nvGraphicFramePr>
        <p:xfrm>
          <a:off x="265176" y="5129784"/>
          <a:ext cx="8423910" cy="1652109"/>
        </p:xfrm>
        <a:graphic>
          <a:graphicData uri="http://schemas.openxmlformats.org/drawingml/2006/table">
            <a:tbl>
              <a:tblPr firstRow="1" firstCol="1" bandRow="1"/>
              <a:tblGrid>
                <a:gridCol w="2423160"/>
                <a:gridCol w="2350008"/>
                <a:gridCol w="2178603"/>
                <a:gridCol w="1472139"/>
              </a:tblGrid>
              <a:tr h="336064">
                <a:tc>
                  <a:txBody>
                    <a:bodyPr/>
                    <a:lstStyle/>
                    <a:p>
                      <a:pPr marL="0" marR="0">
                        <a:lnSpc>
                          <a:spcPct val="115000"/>
                        </a:lnSpc>
                        <a:spcBef>
                          <a:spcPts val="0"/>
                        </a:spcBef>
                        <a:spcAft>
                          <a:spcPts val="1000"/>
                        </a:spcAft>
                      </a:pPr>
                      <a:r>
                        <a:rPr lang="en-US" sz="1200" b="1" dirty="0">
                          <a:solidFill>
                            <a:schemeClr val="bg1"/>
                          </a:solidFill>
                          <a:effectLst/>
                          <a:latin typeface="Arial" panose="020B0604020202020204" pitchFamily="34" charset="0"/>
                          <a:ea typeface="SimHei" panose="02010609060101010101" pitchFamily="49" charset="-122"/>
                          <a:cs typeface="Times New Roman" panose="02020603050405020304" pitchFamily="18" charset="0"/>
                        </a:rPr>
                        <a:t>One single family with 5 people</a:t>
                      </a:r>
                      <a:endParaRPr lang="en-US" sz="1600" dirty="0">
                        <a:solidFill>
                          <a:schemeClr val="bg1"/>
                        </a:solidFill>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1000"/>
                        </a:spcAft>
                      </a:pPr>
                      <a:r>
                        <a:rPr lang="en-US" sz="1200" b="1">
                          <a:solidFill>
                            <a:schemeClr val="bg1"/>
                          </a:solidFill>
                          <a:effectLst/>
                          <a:latin typeface="Arial" panose="020B0604020202020204" pitchFamily="34" charset="0"/>
                          <a:ea typeface="SimHei" panose="02010609060101010101" pitchFamily="49" charset="-122"/>
                          <a:cs typeface="Times New Roman" panose="02020603050405020304" pitchFamily="18" charset="0"/>
                        </a:rPr>
                        <a:t>Conventional</a:t>
                      </a:r>
                      <a:endParaRPr lang="en-US" sz="1600">
                        <a:solidFill>
                          <a:schemeClr val="bg1"/>
                        </a:solidFill>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1000"/>
                        </a:spcAft>
                      </a:pPr>
                      <a:r>
                        <a:rPr lang="en-US" sz="1200" b="1" dirty="0">
                          <a:solidFill>
                            <a:schemeClr val="bg1"/>
                          </a:solidFill>
                          <a:effectLst/>
                          <a:latin typeface="Arial" panose="020B0604020202020204" pitchFamily="34" charset="0"/>
                          <a:ea typeface="SimHei" panose="02010609060101010101" pitchFamily="49" charset="-122"/>
                          <a:cs typeface="Times New Roman" panose="02020603050405020304" pitchFamily="18" charset="0"/>
                        </a:rPr>
                        <a:t>Decentralized</a:t>
                      </a:r>
                      <a:endParaRPr lang="en-US" sz="1600" dirty="0">
                        <a:solidFill>
                          <a:schemeClr val="bg1"/>
                        </a:solidFill>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L="0" marR="0">
                        <a:lnSpc>
                          <a:spcPct val="115000"/>
                        </a:lnSpc>
                        <a:spcBef>
                          <a:spcPts val="0"/>
                        </a:spcBef>
                        <a:spcAft>
                          <a:spcPts val="1000"/>
                        </a:spcAft>
                      </a:pPr>
                      <a:r>
                        <a:rPr lang="en-US" sz="1200" b="1" dirty="0">
                          <a:solidFill>
                            <a:schemeClr val="bg1"/>
                          </a:solidFill>
                          <a:effectLst/>
                          <a:latin typeface="Arial" panose="020B0604020202020204" pitchFamily="34" charset="0"/>
                          <a:ea typeface="SimHei" panose="02010609060101010101" pitchFamily="49" charset="-122"/>
                          <a:cs typeface="Times New Roman" panose="02020603050405020304" pitchFamily="18" charset="0"/>
                        </a:rPr>
                        <a:t>Change </a:t>
                      </a:r>
                      <a:endParaRPr lang="en-US" sz="1600" dirty="0">
                        <a:solidFill>
                          <a:schemeClr val="bg1"/>
                        </a:solidFill>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r>
              <a:tr h="336064">
                <a:tc>
                  <a:txBody>
                    <a:bodyPr/>
                    <a:lstStyle/>
                    <a:p>
                      <a:pPr marL="0" marR="0">
                        <a:lnSpc>
                          <a:spcPct val="115000"/>
                        </a:lnSpc>
                        <a:spcBef>
                          <a:spcPts val="0"/>
                        </a:spcBef>
                        <a:spcAft>
                          <a:spcPts val="1000"/>
                        </a:spcAft>
                      </a:pPr>
                      <a:r>
                        <a:rPr lang="en-US" sz="1200" b="1" dirty="0">
                          <a:solidFill>
                            <a:schemeClr val="bg1"/>
                          </a:solidFill>
                          <a:effectLst/>
                          <a:latin typeface="Arial" panose="020B0604020202020204" pitchFamily="34" charset="0"/>
                          <a:ea typeface="SimHei" panose="02010609060101010101" pitchFamily="49" charset="-122"/>
                          <a:cs typeface="Times New Roman" panose="02020603050405020304" pitchFamily="18" charset="0"/>
                        </a:rPr>
                        <a:t>Land use (including housing and farming)</a:t>
                      </a:r>
                      <a:endParaRPr lang="en-US" sz="1600" dirty="0">
                        <a:solidFill>
                          <a:schemeClr val="bg1"/>
                        </a:solidFill>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L="0" marR="0">
                        <a:lnSpc>
                          <a:spcPct val="115000"/>
                        </a:lnSpc>
                        <a:spcBef>
                          <a:spcPts val="0"/>
                        </a:spcBef>
                        <a:spcAft>
                          <a:spcPts val="1000"/>
                        </a:spcAft>
                      </a:pPr>
                      <a:r>
                        <a:rPr lang="en-US" sz="1200">
                          <a:solidFill>
                            <a:srgbClr val="0D0D0D"/>
                          </a:solidFill>
                          <a:effectLst/>
                          <a:latin typeface="Arial" panose="020B0604020202020204" pitchFamily="34" charset="0"/>
                          <a:ea typeface="SimHei" panose="02010609060101010101" pitchFamily="49" charset="-122"/>
                          <a:cs typeface="Arial" panose="020B0604020202020204" pitchFamily="34" charset="0"/>
                        </a:rPr>
                        <a:t>More than 400 m</a:t>
                      </a:r>
                      <a:r>
                        <a:rPr lang="en-US" sz="1200" baseline="30000">
                          <a:solidFill>
                            <a:srgbClr val="0D0D0D"/>
                          </a:solidFill>
                          <a:effectLst/>
                          <a:latin typeface="Arial" panose="020B0604020202020204" pitchFamily="34" charset="0"/>
                          <a:ea typeface="SimHei" panose="02010609060101010101" pitchFamily="49" charset="-122"/>
                          <a:cs typeface="Arial" panose="020B0604020202020204" pitchFamily="34" charset="0"/>
                        </a:rPr>
                        <a:t>2</a:t>
                      </a:r>
                      <a:endParaRPr lang="en-US" sz="16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15000"/>
                        </a:lnSpc>
                        <a:spcBef>
                          <a:spcPts val="0"/>
                        </a:spcBef>
                        <a:spcAft>
                          <a:spcPts val="1000"/>
                        </a:spcAft>
                      </a:pPr>
                      <a:r>
                        <a:rPr lang="en-US" sz="1200" dirty="0">
                          <a:solidFill>
                            <a:srgbClr val="0D0D0D"/>
                          </a:solidFill>
                          <a:effectLst/>
                          <a:latin typeface="Arial" panose="020B0604020202020204" pitchFamily="34" charset="0"/>
                          <a:ea typeface="SimHei" panose="02010609060101010101" pitchFamily="49" charset="-122"/>
                          <a:cs typeface="Times New Roman" panose="02020603050405020304" pitchFamily="18" charset="0"/>
                        </a:rPr>
                        <a:t>Less than 100 m</a:t>
                      </a:r>
                      <a:r>
                        <a:rPr lang="en-US" sz="1200" baseline="30000" dirty="0">
                          <a:solidFill>
                            <a:srgbClr val="0D0D0D"/>
                          </a:solidFill>
                          <a:effectLst/>
                          <a:latin typeface="Arial" panose="020B0604020202020204" pitchFamily="34" charset="0"/>
                          <a:ea typeface="SimHei" panose="02010609060101010101" pitchFamily="49" charset="-122"/>
                          <a:cs typeface="Times New Roman" panose="02020603050405020304" pitchFamily="18" charset="0"/>
                        </a:rPr>
                        <a:t>2</a:t>
                      </a:r>
                      <a:endParaRPr lang="en-US" sz="1600" dirty="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15000"/>
                        </a:lnSpc>
                        <a:spcBef>
                          <a:spcPts val="0"/>
                        </a:spcBef>
                        <a:spcAft>
                          <a:spcPts val="1000"/>
                        </a:spcAft>
                      </a:pPr>
                      <a:r>
                        <a:rPr lang="en-US" sz="1200">
                          <a:solidFill>
                            <a:srgbClr val="0D0D0D"/>
                          </a:solidFill>
                          <a:effectLst/>
                          <a:latin typeface="Arial" panose="020B0604020202020204" pitchFamily="34" charset="0"/>
                          <a:ea typeface="SimHei" panose="02010609060101010101" pitchFamily="49" charset="-122"/>
                          <a:cs typeface="Times New Roman" panose="02020603050405020304" pitchFamily="18" charset="0"/>
                        </a:rPr>
                        <a:t>-75%</a:t>
                      </a:r>
                      <a:endParaRPr lang="en-US" sz="16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175476">
                <a:tc>
                  <a:txBody>
                    <a:bodyPr/>
                    <a:lstStyle/>
                    <a:p>
                      <a:pPr marL="0" marR="0">
                        <a:lnSpc>
                          <a:spcPct val="115000"/>
                        </a:lnSpc>
                        <a:spcBef>
                          <a:spcPts val="0"/>
                        </a:spcBef>
                        <a:spcAft>
                          <a:spcPts val="1000"/>
                        </a:spcAft>
                      </a:pPr>
                      <a:r>
                        <a:rPr lang="en-US" sz="1200" b="1" dirty="0">
                          <a:solidFill>
                            <a:schemeClr val="bg1"/>
                          </a:solidFill>
                          <a:effectLst/>
                          <a:latin typeface="Arial" panose="020B0604020202020204" pitchFamily="34" charset="0"/>
                          <a:ea typeface="SimHei" panose="02010609060101010101" pitchFamily="49" charset="-122"/>
                          <a:cs typeface="Times New Roman" panose="02020603050405020304" pitchFamily="18" charset="0"/>
                        </a:rPr>
                        <a:t>Water use</a:t>
                      </a:r>
                      <a:endParaRPr lang="en-US" sz="1600" dirty="0">
                        <a:solidFill>
                          <a:schemeClr val="bg1"/>
                        </a:solidFill>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L="0" marR="0">
                        <a:lnSpc>
                          <a:spcPct val="115000"/>
                        </a:lnSpc>
                        <a:spcBef>
                          <a:spcPts val="0"/>
                        </a:spcBef>
                        <a:spcAft>
                          <a:spcPts val="1000"/>
                        </a:spcAft>
                      </a:pPr>
                      <a:r>
                        <a:rPr lang="en-US" sz="1200">
                          <a:solidFill>
                            <a:srgbClr val="0D0D0D"/>
                          </a:solidFill>
                          <a:effectLst/>
                          <a:latin typeface="Arial" panose="020B0604020202020204" pitchFamily="34" charset="0"/>
                          <a:ea typeface="SimHei" panose="02010609060101010101" pitchFamily="49" charset="-122"/>
                          <a:cs typeface="Times New Roman" panose="02020603050405020304" pitchFamily="18" charset="0"/>
                        </a:rPr>
                        <a:t>More than 200 tones/year</a:t>
                      </a:r>
                      <a:endParaRPr lang="en-US" sz="16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1000"/>
                        </a:spcAft>
                      </a:pPr>
                      <a:r>
                        <a:rPr lang="en-US" sz="1200" dirty="0">
                          <a:solidFill>
                            <a:srgbClr val="0D0D0D"/>
                          </a:solidFill>
                          <a:effectLst/>
                          <a:latin typeface="Arial" panose="020B0604020202020204" pitchFamily="34" charset="0"/>
                          <a:ea typeface="SimHei" panose="02010609060101010101" pitchFamily="49" charset="-122"/>
                          <a:cs typeface="Times New Roman" panose="02020603050405020304" pitchFamily="18" charset="0"/>
                        </a:rPr>
                        <a:t>Less than 120 tones/year</a:t>
                      </a:r>
                      <a:endParaRPr lang="en-US" sz="1600" dirty="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1000"/>
                        </a:spcAft>
                      </a:pPr>
                      <a:r>
                        <a:rPr lang="en-US" sz="1200">
                          <a:solidFill>
                            <a:srgbClr val="0D0D0D"/>
                          </a:solidFill>
                          <a:effectLst/>
                          <a:latin typeface="Arial" panose="020B0604020202020204" pitchFamily="34" charset="0"/>
                          <a:ea typeface="SimHei" panose="02010609060101010101" pitchFamily="49" charset="-122"/>
                          <a:cs typeface="Times New Roman" panose="02020603050405020304" pitchFamily="18" charset="0"/>
                        </a:rPr>
                        <a:t>-40%</a:t>
                      </a:r>
                      <a:endParaRPr lang="en-US" sz="16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75476">
                <a:tc>
                  <a:txBody>
                    <a:bodyPr/>
                    <a:lstStyle/>
                    <a:p>
                      <a:pPr marL="0" marR="0">
                        <a:lnSpc>
                          <a:spcPct val="115000"/>
                        </a:lnSpc>
                        <a:spcBef>
                          <a:spcPts val="0"/>
                        </a:spcBef>
                        <a:spcAft>
                          <a:spcPts val="1000"/>
                        </a:spcAft>
                      </a:pPr>
                      <a:r>
                        <a:rPr lang="en-US" sz="1200" b="1" dirty="0">
                          <a:solidFill>
                            <a:schemeClr val="bg1"/>
                          </a:solidFill>
                          <a:effectLst/>
                          <a:latin typeface="Arial" panose="020B0604020202020204" pitchFamily="34" charset="0"/>
                          <a:ea typeface="SimHei" panose="02010609060101010101" pitchFamily="49" charset="-122"/>
                          <a:cs typeface="Times New Roman" panose="02020603050405020304" pitchFamily="18" charset="0"/>
                        </a:rPr>
                        <a:t>Chemical fertilizer use</a:t>
                      </a:r>
                      <a:endParaRPr lang="en-US" sz="1600" dirty="0">
                        <a:solidFill>
                          <a:schemeClr val="bg1"/>
                        </a:solidFill>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L="0" marR="0">
                        <a:lnSpc>
                          <a:spcPct val="115000"/>
                        </a:lnSpc>
                        <a:spcBef>
                          <a:spcPts val="0"/>
                        </a:spcBef>
                        <a:spcAft>
                          <a:spcPts val="1000"/>
                        </a:spcAft>
                      </a:pPr>
                      <a:r>
                        <a:rPr lang="en-US" sz="1200">
                          <a:solidFill>
                            <a:srgbClr val="0D0D0D"/>
                          </a:solidFill>
                          <a:effectLst/>
                          <a:latin typeface="Arial" panose="020B0604020202020204" pitchFamily="34" charset="0"/>
                          <a:ea typeface="SimHei" panose="02010609060101010101" pitchFamily="49" charset="-122"/>
                          <a:cs typeface="Times New Roman" panose="02020603050405020304" pitchFamily="18" charset="0"/>
                        </a:rPr>
                        <a:t>More than 40 kg/acre/year</a:t>
                      </a:r>
                      <a:endParaRPr lang="en-US" sz="16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15000"/>
                        </a:lnSpc>
                        <a:spcBef>
                          <a:spcPts val="0"/>
                        </a:spcBef>
                        <a:spcAft>
                          <a:spcPts val="1000"/>
                        </a:spcAft>
                      </a:pPr>
                      <a:r>
                        <a:rPr lang="en-US" sz="1200" dirty="0">
                          <a:solidFill>
                            <a:srgbClr val="0D0D0D"/>
                          </a:solidFill>
                          <a:effectLst/>
                          <a:latin typeface="Arial" panose="020B0604020202020204" pitchFamily="34" charset="0"/>
                          <a:ea typeface="SimHei" panose="02010609060101010101" pitchFamily="49" charset="-122"/>
                          <a:cs typeface="Times New Roman" panose="02020603050405020304" pitchFamily="18" charset="0"/>
                        </a:rPr>
                        <a:t>Less than 10 kg/acre/year</a:t>
                      </a:r>
                      <a:endParaRPr lang="en-US" sz="1600" dirty="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15000"/>
                        </a:lnSpc>
                        <a:spcBef>
                          <a:spcPts val="0"/>
                        </a:spcBef>
                        <a:spcAft>
                          <a:spcPts val="1000"/>
                        </a:spcAft>
                      </a:pPr>
                      <a:r>
                        <a:rPr lang="en-US" sz="1200">
                          <a:solidFill>
                            <a:srgbClr val="0D0D0D"/>
                          </a:solidFill>
                          <a:effectLst/>
                          <a:latin typeface="Arial" panose="020B0604020202020204" pitchFamily="34" charset="0"/>
                          <a:ea typeface="SimHei" panose="02010609060101010101" pitchFamily="49" charset="-122"/>
                          <a:cs typeface="Times New Roman" panose="02020603050405020304" pitchFamily="18" charset="0"/>
                        </a:rPr>
                        <a:t>-75%</a:t>
                      </a:r>
                      <a:endParaRPr lang="en-US" sz="16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175476">
                <a:tc>
                  <a:txBody>
                    <a:bodyPr/>
                    <a:lstStyle/>
                    <a:p>
                      <a:pPr marL="0" marR="0">
                        <a:lnSpc>
                          <a:spcPct val="115000"/>
                        </a:lnSpc>
                        <a:spcBef>
                          <a:spcPts val="0"/>
                        </a:spcBef>
                        <a:spcAft>
                          <a:spcPts val="1000"/>
                        </a:spcAft>
                      </a:pPr>
                      <a:r>
                        <a:rPr lang="en-US" sz="1200" b="1" dirty="0">
                          <a:solidFill>
                            <a:schemeClr val="bg1"/>
                          </a:solidFill>
                          <a:effectLst/>
                          <a:latin typeface="Arial" panose="020B0604020202020204" pitchFamily="34" charset="0"/>
                          <a:ea typeface="SimHei" panose="02010609060101010101" pitchFamily="49" charset="-122"/>
                          <a:cs typeface="Times New Roman" panose="02020603050405020304" pitchFamily="18" charset="0"/>
                        </a:rPr>
                        <a:t>Pesticide use</a:t>
                      </a:r>
                      <a:endParaRPr lang="en-US" sz="1600" dirty="0">
                        <a:solidFill>
                          <a:schemeClr val="bg1"/>
                        </a:solidFill>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L="0" marR="0">
                        <a:lnSpc>
                          <a:spcPct val="115000"/>
                        </a:lnSpc>
                        <a:spcBef>
                          <a:spcPts val="0"/>
                        </a:spcBef>
                        <a:spcAft>
                          <a:spcPts val="1000"/>
                        </a:spcAft>
                      </a:pPr>
                      <a:r>
                        <a:rPr lang="en-US" sz="1200" dirty="0">
                          <a:solidFill>
                            <a:srgbClr val="0D0D0D"/>
                          </a:solidFill>
                          <a:effectLst/>
                          <a:latin typeface="Arial" panose="020B0604020202020204" pitchFamily="34" charset="0"/>
                          <a:ea typeface="SimHei" panose="02010609060101010101" pitchFamily="49" charset="-122"/>
                          <a:cs typeface="Times New Roman" panose="02020603050405020304" pitchFamily="18" charset="0"/>
                        </a:rPr>
                        <a:t>More than 1kg/acre/year</a:t>
                      </a:r>
                      <a:endParaRPr lang="en-US" sz="1600" dirty="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1000"/>
                        </a:spcAft>
                      </a:pPr>
                      <a:r>
                        <a:rPr lang="en-US" sz="1200" dirty="0">
                          <a:solidFill>
                            <a:srgbClr val="0D0D0D"/>
                          </a:solidFill>
                          <a:effectLst/>
                          <a:latin typeface="Arial" panose="020B0604020202020204" pitchFamily="34" charset="0"/>
                          <a:ea typeface="SimHei" panose="02010609060101010101" pitchFamily="49" charset="-122"/>
                          <a:cs typeface="Times New Roman" panose="02020603050405020304" pitchFamily="18" charset="0"/>
                        </a:rPr>
                        <a:t>Less than 0.1 kg/acre/year</a:t>
                      </a:r>
                      <a:endParaRPr lang="en-US" sz="1600" dirty="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1000"/>
                        </a:spcAft>
                      </a:pPr>
                      <a:r>
                        <a:rPr lang="en-US" sz="1200">
                          <a:solidFill>
                            <a:srgbClr val="0D0D0D"/>
                          </a:solidFill>
                          <a:effectLst/>
                          <a:latin typeface="Arial" panose="020B0604020202020204" pitchFamily="34" charset="0"/>
                          <a:ea typeface="SimHei" panose="02010609060101010101" pitchFamily="49" charset="-122"/>
                          <a:cs typeface="Times New Roman" panose="02020603050405020304" pitchFamily="18" charset="0"/>
                        </a:rPr>
                        <a:t>-90%</a:t>
                      </a:r>
                      <a:endParaRPr lang="en-US" sz="16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64485">
                <a:tc>
                  <a:txBody>
                    <a:bodyPr/>
                    <a:lstStyle/>
                    <a:p>
                      <a:pPr marL="0" marR="0">
                        <a:lnSpc>
                          <a:spcPct val="115000"/>
                        </a:lnSpc>
                        <a:spcBef>
                          <a:spcPts val="0"/>
                        </a:spcBef>
                        <a:spcAft>
                          <a:spcPts val="1000"/>
                        </a:spcAft>
                      </a:pPr>
                      <a:r>
                        <a:rPr lang="en-US" sz="1200" b="1" dirty="0">
                          <a:solidFill>
                            <a:schemeClr val="bg1"/>
                          </a:solidFill>
                          <a:effectLst/>
                          <a:latin typeface="Arial" panose="020B0604020202020204" pitchFamily="34" charset="0"/>
                          <a:ea typeface="SimHei" panose="02010609060101010101" pitchFamily="49" charset="-122"/>
                          <a:cs typeface="Times New Roman" panose="02020603050405020304" pitchFamily="18" charset="0"/>
                        </a:rPr>
                        <a:t>Net household income</a:t>
                      </a:r>
                      <a:endParaRPr lang="en-US" sz="1600" dirty="0">
                        <a:solidFill>
                          <a:schemeClr val="bg1"/>
                        </a:solidFill>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L="0" marR="0">
                        <a:lnSpc>
                          <a:spcPct val="115000"/>
                        </a:lnSpc>
                        <a:spcBef>
                          <a:spcPts val="0"/>
                        </a:spcBef>
                        <a:spcAft>
                          <a:spcPts val="1000"/>
                        </a:spcAft>
                      </a:pPr>
                      <a:r>
                        <a:rPr lang="en-US" sz="1200">
                          <a:solidFill>
                            <a:srgbClr val="0D0D0D"/>
                          </a:solidFill>
                          <a:effectLst/>
                          <a:latin typeface="Arial" panose="020B0604020202020204" pitchFamily="34" charset="0"/>
                          <a:ea typeface="SimHei" panose="02010609060101010101" pitchFamily="49" charset="-122"/>
                          <a:cs typeface="Times New Roman" panose="02020603050405020304" pitchFamily="18" charset="0"/>
                        </a:rPr>
                        <a:t>Less than </a:t>
                      </a:r>
                      <a:r>
                        <a:rPr lang="zh-CN" sz="1200">
                          <a:solidFill>
                            <a:srgbClr val="0D0D0D"/>
                          </a:solidFill>
                          <a:effectLst/>
                          <a:latin typeface="Arial" panose="020B0604020202020204" pitchFamily="34" charset="0"/>
                          <a:ea typeface="SimHei" panose="02010609060101010101" pitchFamily="49" charset="-122"/>
                          <a:cs typeface="Times New Roman" panose="02020603050405020304" pitchFamily="18" charset="0"/>
                        </a:rPr>
                        <a:t>￥</a:t>
                      </a:r>
                      <a:r>
                        <a:rPr lang="en-US" sz="1200">
                          <a:solidFill>
                            <a:srgbClr val="0D0D0D"/>
                          </a:solidFill>
                          <a:effectLst/>
                          <a:latin typeface="Arial" panose="020B0604020202020204" pitchFamily="34" charset="0"/>
                          <a:ea typeface="SimHei" panose="02010609060101010101" pitchFamily="49" charset="-122"/>
                          <a:cs typeface="Times New Roman" panose="02020603050405020304" pitchFamily="18" charset="0"/>
                        </a:rPr>
                        <a:t>40,000/year</a:t>
                      </a:r>
                      <a:endParaRPr lang="en-US" sz="16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15000"/>
                        </a:lnSpc>
                        <a:spcBef>
                          <a:spcPts val="0"/>
                        </a:spcBef>
                        <a:spcAft>
                          <a:spcPts val="1000"/>
                        </a:spcAft>
                      </a:pPr>
                      <a:r>
                        <a:rPr lang="en-US" sz="1200" dirty="0">
                          <a:solidFill>
                            <a:srgbClr val="0D0D0D"/>
                          </a:solidFill>
                          <a:effectLst/>
                          <a:latin typeface="Arial" panose="020B0604020202020204" pitchFamily="34" charset="0"/>
                          <a:ea typeface="SimHei" panose="02010609060101010101" pitchFamily="49" charset="-122"/>
                          <a:cs typeface="Times New Roman" panose="02020603050405020304" pitchFamily="18" charset="0"/>
                        </a:rPr>
                        <a:t>More than </a:t>
                      </a:r>
                      <a:r>
                        <a:rPr lang="zh-CN" sz="1200" dirty="0">
                          <a:solidFill>
                            <a:srgbClr val="0D0D0D"/>
                          </a:solidFill>
                          <a:effectLst/>
                          <a:latin typeface="Arial" panose="020B0604020202020204" pitchFamily="34" charset="0"/>
                          <a:ea typeface="SimHei" panose="02010609060101010101" pitchFamily="49" charset="-122"/>
                          <a:cs typeface="Times New Roman" panose="02020603050405020304" pitchFamily="18" charset="0"/>
                        </a:rPr>
                        <a:t>￥</a:t>
                      </a:r>
                      <a:r>
                        <a:rPr lang="en-US" sz="1200" dirty="0">
                          <a:solidFill>
                            <a:srgbClr val="0D0D0D"/>
                          </a:solidFill>
                          <a:effectLst/>
                          <a:latin typeface="Arial" panose="020B0604020202020204" pitchFamily="34" charset="0"/>
                          <a:ea typeface="SimHei" panose="02010609060101010101" pitchFamily="49" charset="-122"/>
                          <a:cs typeface="Times New Roman" panose="02020603050405020304" pitchFamily="18" charset="0"/>
                        </a:rPr>
                        <a:t>50,000/year</a:t>
                      </a:r>
                      <a:endParaRPr lang="en-US" sz="1600" dirty="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15000"/>
                        </a:lnSpc>
                        <a:spcBef>
                          <a:spcPts val="0"/>
                        </a:spcBef>
                        <a:spcAft>
                          <a:spcPts val="1000"/>
                        </a:spcAft>
                      </a:pPr>
                      <a:r>
                        <a:rPr lang="en-US" sz="1200" dirty="0">
                          <a:solidFill>
                            <a:srgbClr val="0D0D0D"/>
                          </a:solidFill>
                          <a:effectLst/>
                          <a:latin typeface="Arial" panose="020B0604020202020204" pitchFamily="34" charset="0"/>
                          <a:ea typeface="SimHei" panose="02010609060101010101" pitchFamily="49" charset="-122"/>
                          <a:cs typeface="Times New Roman" panose="02020603050405020304" pitchFamily="18" charset="0"/>
                        </a:rPr>
                        <a:t>+20%</a:t>
                      </a:r>
                      <a:endParaRPr lang="en-US" sz="1600" dirty="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bl>
          </a:graphicData>
        </a:graphic>
      </p:graphicFrame>
      <p:sp>
        <p:nvSpPr>
          <p:cNvPr id="3" name="TextBox 2"/>
          <p:cNvSpPr txBox="1"/>
          <p:nvPr/>
        </p:nvSpPr>
        <p:spPr>
          <a:xfrm>
            <a:off x="265176" y="4748856"/>
            <a:ext cx="2770124"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Credit: </a:t>
            </a:r>
            <a:r>
              <a:rPr lang="en-US" sz="1400" dirty="0" err="1" smtClean="0">
                <a:latin typeface="Arial" panose="020B0604020202020204" pitchFamily="34" charset="0"/>
                <a:cs typeface="Arial" panose="020B0604020202020204" pitchFamily="34" charset="0"/>
              </a:rPr>
              <a:t>Baolong</a:t>
            </a:r>
            <a:r>
              <a:rPr lang="en-US" sz="1400" dirty="0" smtClean="0">
                <a:latin typeface="Arial" panose="020B0604020202020204" pitchFamily="34" charset="0"/>
                <a:cs typeface="Arial" panose="020B0604020202020204" pitchFamily="34" charset="0"/>
              </a:rPr>
              <a:t> Han, RCEES</a:t>
            </a:r>
            <a:endParaRPr lang="en-US" sz="1400" dirty="0">
              <a:latin typeface="Arial" panose="020B0604020202020204" pitchFamily="34" charset="0"/>
              <a:cs typeface="Arial" panose="020B0604020202020204" pitchFamily="34" charset="0"/>
            </a:endParaRPr>
          </a:p>
        </p:txBody>
      </p:sp>
      <p:sp>
        <p:nvSpPr>
          <p:cNvPr id="5" name="TextBox 4"/>
          <p:cNvSpPr txBox="1"/>
          <p:nvPr/>
        </p:nvSpPr>
        <p:spPr>
          <a:xfrm>
            <a:off x="88900" y="1014985"/>
            <a:ext cx="1739900" cy="923330"/>
          </a:xfrm>
          <a:prstGeom prst="rect">
            <a:avLst/>
          </a:prstGeom>
          <a:noFill/>
        </p:spPr>
        <p:txBody>
          <a:bodyPr wrap="square" rtlCol="0">
            <a:spAutoFit/>
          </a:bodyPr>
          <a:lstStyle/>
          <a:p>
            <a:r>
              <a:rPr lang="en-US" dirty="0" smtClean="0"/>
              <a:t>The installation cost: </a:t>
            </a:r>
            <a:r>
              <a:rPr lang="zh-CN" altLang="en-US" dirty="0" smtClean="0"/>
              <a:t>￥</a:t>
            </a:r>
            <a:r>
              <a:rPr lang="en-US" altLang="zh-CN" dirty="0" smtClean="0"/>
              <a:t>50,000 </a:t>
            </a:r>
            <a:r>
              <a:rPr lang="en-US" altLang="zh-CN" dirty="0"/>
              <a:t>(</a:t>
            </a:r>
            <a:r>
              <a:rPr lang="en-US" altLang="zh-CN" dirty="0" smtClean="0"/>
              <a:t>$8,000)</a:t>
            </a:r>
            <a:endParaRPr lang="en-US" dirty="0"/>
          </a:p>
        </p:txBody>
      </p:sp>
    </p:spTree>
    <p:extLst>
      <p:ext uri="{BB962C8B-B14F-4D97-AF65-F5344CB8AC3E}">
        <p14:creationId xmlns:p14="http://schemas.microsoft.com/office/powerpoint/2010/main" val="3708406340"/>
      </p:ext>
    </p:extLst>
  </p:cSld>
  <p:clrMapOvr>
    <a:masterClrMapping/>
  </p:clrMapOvr>
  <mc:AlternateContent xmlns:mc="http://schemas.openxmlformats.org/markup-compatibility/2006" xmlns:p14="http://schemas.microsoft.com/office/powerpoint/2010/main">
    <mc:Choice Requires="p14">
      <p:transition spd="slow" p14:dur="2000" advTm="49847"/>
    </mc:Choice>
    <mc:Fallback xmlns="">
      <p:transition spd="slow" advTm="4984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8229600" cy="1143000"/>
          </a:xfrm>
        </p:spPr>
        <p:txBody>
          <a:bodyPr vert="horz" lIns="91440" tIns="45720" rIns="91440" bIns="45720" rtlCol="0" anchor="ctr">
            <a:noAutofit/>
          </a:bodyPr>
          <a:lstStyle/>
          <a:p>
            <a:pPr defTabSz="685800">
              <a:lnSpc>
                <a:spcPct val="90000"/>
              </a:lnSpc>
            </a:pPr>
            <a:r>
              <a:rPr lang="en-US" sz="4000" b="1" dirty="0">
                <a:solidFill>
                  <a:srgbClr val="002060"/>
                </a:solidFill>
                <a:latin typeface="Arial" panose="020B0604020202020204" pitchFamily="34" charset="0"/>
                <a:cs typeface="Arial" panose="020B0604020202020204" pitchFamily="34" charset="0"/>
              </a:rPr>
              <a:t>The Connection between Autonomous </a:t>
            </a:r>
            <a:r>
              <a:rPr lang="en-US" sz="4000" b="1" dirty="0" smtClean="0">
                <a:solidFill>
                  <a:srgbClr val="002060"/>
                </a:solidFill>
                <a:latin typeface="Arial" panose="020B0604020202020204" pitchFamily="34" charset="0"/>
                <a:cs typeface="Arial" panose="020B0604020202020204" pitchFamily="34" charset="0"/>
              </a:rPr>
              <a:t>Vehicles </a:t>
            </a:r>
            <a:r>
              <a:rPr lang="en-US" sz="4000" b="1" dirty="0">
                <a:solidFill>
                  <a:srgbClr val="002060"/>
                </a:solidFill>
                <a:latin typeface="Arial" panose="020B0604020202020204" pitchFamily="34" charset="0"/>
                <a:cs typeface="Arial" panose="020B0604020202020204" pitchFamily="34" charset="0"/>
              </a:rPr>
              <a:t>and Water</a:t>
            </a:r>
          </a:p>
        </p:txBody>
      </p:sp>
      <p:graphicFrame>
        <p:nvGraphicFramePr>
          <p:cNvPr id="4" name="Diagram 3"/>
          <p:cNvGraphicFramePr/>
          <p:nvPr>
            <p:extLst>
              <p:ext uri="{D42A27DB-BD31-4B8C-83A1-F6EECF244321}">
                <p14:modId xmlns:p14="http://schemas.microsoft.com/office/powerpoint/2010/main" val="4209724051"/>
              </p:ext>
            </p:extLst>
          </p:nvPr>
        </p:nvGraphicFramePr>
        <p:xfrm>
          <a:off x="-88900" y="977900"/>
          <a:ext cx="9232900" cy="575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2057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946"/>
            <a:ext cx="9128759" cy="1843295"/>
          </a:xfrm>
        </p:spPr>
        <p:txBody>
          <a:bodyPr vert="horz" lIns="91440" tIns="45720" rIns="91440" bIns="45720" rtlCol="0" anchor="ctr">
            <a:noAutofit/>
          </a:bodyPr>
          <a:lstStyle/>
          <a:p>
            <a:pPr lvl="1" algn="ctr"/>
            <a:r>
              <a:rPr lang="en-US" sz="3200" b="1" dirty="0" smtClean="0">
                <a:solidFill>
                  <a:srgbClr val="002060"/>
                </a:solidFill>
                <a:latin typeface="Arial" panose="020B0604020202020204" pitchFamily="34" charset="0"/>
                <a:cs typeface="Arial" panose="020B0604020202020204" pitchFamily="34" charset="0"/>
              </a:rPr>
              <a:t>The Adoption of Shared Autonomous Vehicles Might Boost the Return on Investment of Transit-oriented Development</a:t>
            </a:r>
            <a:endParaRPr lang="en-US" sz="3200" b="1" dirty="0">
              <a:solidFill>
                <a:srgbClr val="002060"/>
              </a:solidFill>
            </a:endParaRPr>
          </a:p>
        </p:txBody>
      </p:sp>
      <p:sp>
        <p:nvSpPr>
          <p:cNvPr id="8" name="Oval 7"/>
          <p:cNvSpPr/>
          <p:nvPr/>
        </p:nvSpPr>
        <p:spPr>
          <a:xfrm>
            <a:off x="1088136" y="1993392"/>
            <a:ext cx="1746504" cy="168249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rgbClr val="002060"/>
              </a:solidFill>
            </a:endParaRPr>
          </a:p>
        </p:txBody>
      </p:sp>
      <p:sp>
        <p:nvSpPr>
          <p:cNvPr id="9" name="Oval 8"/>
          <p:cNvSpPr/>
          <p:nvPr/>
        </p:nvSpPr>
        <p:spPr>
          <a:xfrm>
            <a:off x="1874520" y="2807208"/>
            <a:ext cx="173736" cy="1463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9" idx="4"/>
            <a:endCxn id="8" idx="4"/>
          </p:cNvCxnSpPr>
          <p:nvPr/>
        </p:nvCxnSpPr>
        <p:spPr>
          <a:xfrm>
            <a:off x="1961388" y="2953512"/>
            <a:ext cx="0" cy="722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61388" y="2953512"/>
            <a:ext cx="1504188" cy="523220"/>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¾ mile or 10 minute walking</a:t>
            </a:r>
            <a:endParaRPr lang="en-US" sz="1400" dirty="0">
              <a:latin typeface="Arial" panose="020B0604020202020204" pitchFamily="34" charset="0"/>
              <a:cs typeface="Arial" panose="020B0604020202020204" pitchFamily="34" charset="0"/>
            </a:endParaRPr>
          </a:p>
        </p:txBody>
      </p:sp>
      <p:sp>
        <p:nvSpPr>
          <p:cNvPr id="12" name="Oval 11"/>
          <p:cNvSpPr/>
          <p:nvPr/>
        </p:nvSpPr>
        <p:spPr>
          <a:xfrm>
            <a:off x="2747772" y="1993392"/>
            <a:ext cx="1746504" cy="168249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3534156" y="2807208"/>
            <a:ext cx="173736" cy="1463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3" idx="4"/>
            <a:endCxn id="12" idx="4"/>
          </p:cNvCxnSpPr>
          <p:nvPr/>
        </p:nvCxnSpPr>
        <p:spPr>
          <a:xfrm>
            <a:off x="3621024" y="2953512"/>
            <a:ext cx="0" cy="722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21024" y="2953512"/>
            <a:ext cx="1504188" cy="523220"/>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¾ mile or 10 minute walking</a:t>
            </a:r>
            <a:endParaRPr lang="en-US" sz="1400" dirty="0">
              <a:latin typeface="Arial" panose="020B0604020202020204" pitchFamily="34" charset="0"/>
              <a:cs typeface="Arial" panose="020B0604020202020204" pitchFamily="34" charset="0"/>
            </a:endParaRPr>
          </a:p>
        </p:txBody>
      </p:sp>
      <p:sp>
        <p:nvSpPr>
          <p:cNvPr id="17" name="Oval 16"/>
          <p:cNvSpPr/>
          <p:nvPr/>
        </p:nvSpPr>
        <p:spPr>
          <a:xfrm>
            <a:off x="4407407" y="1965960"/>
            <a:ext cx="1746504" cy="1682496"/>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8" name="Oval 17"/>
          <p:cNvSpPr/>
          <p:nvPr/>
        </p:nvSpPr>
        <p:spPr>
          <a:xfrm>
            <a:off x="5193791" y="2779776"/>
            <a:ext cx="173736" cy="1463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18" idx="4"/>
            <a:endCxn id="17" idx="4"/>
          </p:cNvCxnSpPr>
          <p:nvPr/>
        </p:nvCxnSpPr>
        <p:spPr>
          <a:xfrm>
            <a:off x="5280659" y="2926080"/>
            <a:ext cx="0" cy="722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280659" y="2926080"/>
            <a:ext cx="1504188" cy="523220"/>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¾ mile or 10 minute walking</a:t>
            </a:r>
            <a:endParaRPr lang="en-US" sz="1400" dirty="0">
              <a:latin typeface="Arial" panose="020B0604020202020204" pitchFamily="34" charset="0"/>
              <a:cs typeface="Arial" panose="020B0604020202020204" pitchFamily="34" charset="0"/>
            </a:endParaRPr>
          </a:p>
        </p:txBody>
      </p:sp>
      <p:sp>
        <p:nvSpPr>
          <p:cNvPr id="21" name="Oval 20"/>
          <p:cNvSpPr/>
          <p:nvPr/>
        </p:nvSpPr>
        <p:spPr>
          <a:xfrm>
            <a:off x="6071613" y="1993392"/>
            <a:ext cx="1746504" cy="1682496"/>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 name="Oval 21"/>
          <p:cNvSpPr/>
          <p:nvPr/>
        </p:nvSpPr>
        <p:spPr>
          <a:xfrm>
            <a:off x="6857997" y="2807208"/>
            <a:ext cx="173736" cy="1463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22" idx="4"/>
            <a:endCxn id="21" idx="4"/>
          </p:cNvCxnSpPr>
          <p:nvPr/>
        </p:nvCxnSpPr>
        <p:spPr>
          <a:xfrm>
            <a:off x="6944865" y="2953512"/>
            <a:ext cx="0" cy="722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44865" y="2953512"/>
            <a:ext cx="1504188" cy="523220"/>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¾ mile or 10 minute walking</a:t>
            </a:r>
            <a:endParaRPr lang="en-US" sz="1400" dirty="0">
              <a:latin typeface="Arial" panose="020B0604020202020204" pitchFamily="34" charset="0"/>
              <a:cs typeface="Arial" panose="020B0604020202020204" pitchFamily="34" charset="0"/>
            </a:endParaRPr>
          </a:p>
        </p:txBody>
      </p:sp>
      <p:sp>
        <p:nvSpPr>
          <p:cNvPr id="25" name="Oval 24"/>
          <p:cNvSpPr/>
          <p:nvPr/>
        </p:nvSpPr>
        <p:spPr>
          <a:xfrm>
            <a:off x="1088136" y="3822192"/>
            <a:ext cx="3406140" cy="30358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13482" y="5358383"/>
            <a:ext cx="130302" cy="133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26" idx="4"/>
            <a:endCxn id="25" idx="4"/>
          </p:cNvCxnSpPr>
          <p:nvPr/>
        </p:nvCxnSpPr>
        <p:spPr>
          <a:xfrm>
            <a:off x="2778633" y="5491446"/>
            <a:ext cx="12573" cy="1366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4494276" y="3822192"/>
            <a:ext cx="3406140" cy="30266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119622" y="5349238"/>
            <a:ext cx="130302" cy="133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stCxn id="29" idx="4"/>
            <a:endCxn id="28" idx="4"/>
          </p:cNvCxnSpPr>
          <p:nvPr/>
        </p:nvCxnSpPr>
        <p:spPr>
          <a:xfrm>
            <a:off x="6184773" y="5482301"/>
            <a:ext cx="12573" cy="1366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28650" y="2889504"/>
            <a:ext cx="7747254" cy="0"/>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flipV="1">
            <a:off x="628650" y="5427437"/>
            <a:ext cx="8122158" cy="9145"/>
          </a:xfrm>
          <a:prstGeom prst="line">
            <a:avLst/>
          </a:prstGeom>
        </p:spPr>
        <p:style>
          <a:lnRef idx="3">
            <a:schemeClr val="dk1"/>
          </a:lnRef>
          <a:fillRef idx="0">
            <a:schemeClr val="dk1"/>
          </a:fillRef>
          <a:effectRef idx="2">
            <a:schemeClr val="dk1"/>
          </a:effectRef>
          <a:fontRef idx="minor">
            <a:schemeClr val="tx1"/>
          </a:fontRef>
        </p:style>
      </p:cxnSp>
      <p:sp>
        <p:nvSpPr>
          <p:cNvPr id="33" name="TextBox 32"/>
          <p:cNvSpPr txBox="1"/>
          <p:nvPr/>
        </p:nvSpPr>
        <p:spPr>
          <a:xfrm>
            <a:off x="2795778" y="5713978"/>
            <a:ext cx="2267712" cy="830997"/>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The radius served by transit can be extended through the enhanced mobility with autonomous vehicles.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533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9299" y="152400"/>
            <a:ext cx="5088061" cy="6575315"/>
          </a:xfrm>
          <a:prstGeom prst="rect">
            <a:avLst/>
          </a:prstGeom>
        </p:spPr>
      </p:pic>
      <p:sp>
        <p:nvSpPr>
          <p:cNvPr id="5" name="Rectangle 4"/>
          <p:cNvSpPr/>
          <p:nvPr/>
        </p:nvSpPr>
        <p:spPr>
          <a:xfrm>
            <a:off x="5790999" y="2660004"/>
            <a:ext cx="2698175" cy="646331"/>
          </a:xfrm>
          <a:prstGeom prst="rect">
            <a:avLst/>
          </a:prstGeom>
        </p:spPr>
        <p:txBody>
          <a:bodyPr wrap="none">
            <a:spAutoFit/>
          </a:bodyPr>
          <a:lstStyle/>
          <a:p>
            <a:r>
              <a:rPr lang="en-US" dirty="0" smtClean="0">
                <a:latin typeface="Arial" panose="020B0604020202020204" pitchFamily="34" charset="0"/>
                <a:cs typeface="Arial" panose="020B0604020202020204" pitchFamily="34" charset="0"/>
              </a:rPr>
              <a:t>Conference website:</a:t>
            </a:r>
          </a:p>
          <a:p>
            <a:r>
              <a:rPr lang="en-US" dirty="0">
                <a:latin typeface="Arial" panose="020B0604020202020204" pitchFamily="34" charset="0"/>
                <a:cs typeface="Arial" panose="020B0604020202020204" pitchFamily="34" charset="0"/>
              </a:rPr>
              <a:t>http://www.icsi2016.org</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5873061" y="3413015"/>
            <a:ext cx="2705100" cy="3314700"/>
          </a:xfrm>
          <a:prstGeom prst="rect">
            <a:avLst/>
          </a:prstGeom>
        </p:spPr>
      </p:pic>
      <p:pic>
        <p:nvPicPr>
          <p:cNvPr id="2050" name="Picture 2" descr="John Crittend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2832" y="152400"/>
            <a:ext cx="1794510" cy="248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689597"/>
      </p:ext>
    </p:extLst>
  </p:cSld>
  <p:clrMapOvr>
    <a:masterClrMapping/>
  </p:clrMapOvr>
  <mc:AlternateContent xmlns:mc="http://schemas.openxmlformats.org/markup-compatibility/2006" xmlns:p14="http://schemas.microsoft.com/office/powerpoint/2010/main">
    <mc:Choice Requires="p14">
      <p:transition spd="slow" p14:dur="2000" advTm="44145"/>
    </mc:Choice>
    <mc:Fallback xmlns="">
      <p:transition spd="slow" advTm="4414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914400"/>
          </a:xfrm>
        </p:spPr>
        <p:txBody>
          <a:bodyPr>
            <a:noAutofit/>
          </a:bodyPr>
          <a:lstStyle/>
          <a:p>
            <a:r>
              <a:rPr lang="en-US" sz="3200" b="1" dirty="0">
                <a:solidFill>
                  <a:srgbClr val="002060"/>
                </a:solidFill>
              </a:rPr>
              <a:t>The </a:t>
            </a:r>
            <a:r>
              <a:rPr lang="en-US" sz="3200" b="1" dirty="0" smtClean="0">
                <a:solidFill>
                  <a:srgbClr val="002060"/>
                </a:solidFill>
              </a:rPr>
              <a:t>Synergistic Effects </a:t>
            </a:r>
            <a:r>
              <a:rPr lang="en-US" sz="3200" b="1" dirty="0">
                <a:solidFill>
                  <a:srgbClr val="002060"/>
                </a:solidFill>
              </a:rPr>
              <a:t>of </a:t>
            </a:r>
            <a:r>
              <a:rPr lang="en-US" sz="3200" b="1" i="1" dirty="0" smtClean="0">
                <a:solidFill>
                  <a:srgbClr val="002060"/>
                </a:solidFill>
              </a:rPr>
              <a:t>“Infrastructural Symbiosis”</a:t>
            </a:r>
            <a:endParaRPr lang="en-US" sz="3200" b="1" i="1" dirty="0">
              <a:solidFill>
                <a:srgbClr val="002060"/>
              </a:solidFill>
            </a:endParaRPr>
          </a:p>
        </p:txBody>
      </p:sp>
      <p:sp>
        <p:nvSpPr>
          <p:cNvPr id="4" name="Rectangle 3"/>
          <p:cNvSpPr/>
          <p:nvPr/>
        </p:nvSpPr>
        <p:spPr>
          <a:xfrm>
            <a:off x="6705600" y="1236772"/>
            <a:ext cx="2438400" cy="5287601"/>
          </a:xfrm>
          <a:prstGeom prst="rect">
            <a:avLst/>
          </a:prstGeom>
          <a:ln w="25400">
            <a:solidFill>
              <a:schemeClr val="tx2"/>
            </a:solidFill>
          </a:ln>
        </p:spPr>
        <p:txBody>
          <a:bodyPr wrap="square">
            <a:spAutoFit/>
          </a:bodyPr>
          <a:lstStyle/>
          <a:p>
            <a:pPr>
              <a:spcBef>
                <a:spcPct val="20000"/>
              </a:spcBef>
              <a:spcAft>
                <a:spcPts val="1200"/>
              </a:spcAft>
              <a:buClr>
                <a:srgbClr val="93A299"/>
              </a:buClr>
              <a:buSzPct val="85000"/>
            </a:pPr>
            <a:r>
              <a:rPr lang="en-US" b="1" dirty="0">
                <a:solidFill>
                  <a:srgbClr val="292934"/>
                </a:solidFill>
              </a:rPr>
              <a:t>The accumulated synergistic effects : </a:t>
            </a:r>
          </a:p>
          <a:p>
            <a:pPr marL="231775" lvl="1" indent="-231775">
              <a:spcBef>
                <a:spcPct val="20000"/>
              </a:spcBef>
              <a:buClr>
                <a:srgbClr val="93A299"/>
              </a:buClr>
              <a:buSzPct val="85000"/>
              <a:buFont typeface="Arial" panose="020B0604020202020204" pitchFamily="34" charset="0"/>
              <a:buChar char="•"/>
            </a:pPr>
            <a:r>
              <a:rPr lang="en-US" b="1" dirty="0">
                <a:solidFill>
                  <a:srgbClr val="D2533C"/>
                </a:solidFill>
              </a:rPr>
              <a:t>reduced water and energy consumption, </a:t>
            </a:r>
          </a:p>
          <a:p>
            <a:pPr marL="231775" lvl="1" indent="-231775">
              <a:spcBef>
                <a:spcPct val="20000"/>
              </a:spcBef>
              <a:buClr>
                <a:srgbClr val="93A299"/>
              </a:buClr>
              <a:buSzPct val="85000"/>
              <a:buFont typeface="Arial" panose="020B0604020202020204" pitchFamily="34" charset="0"/>
              <a:buChar char="•"/>
            </a:pPr>
            <a:r>
              <a:rPr lang="en-US" b="1" dirty="0">
                <a:solidFill>
                  <a:srgbClr val="D2533C"/>
                </a:solidFill>
              </a:rPr>
              <a:t>lower dependence on centralized systems, </a:t>
            </a:r>
          </a:p>
          <a:p>
            <a:pPr marL="231775" lvl="1" indent="-231775">
              <a:spcBef>
                <a:spcPct val="20000"/>
              </a:spcBef>
              <a:buClr>
                <a:srgbClr val="93A299"/>
              </a:buClr>
              <a:buSzPct val="85000"/>
              <a:buFont typeface="Arial" panose="020B0604020202020204" pitchFamily="34" charset="0"/>
              <a:buChar char="•"/>
            </a:pPr>
            <a:r>
              <a:rPr lang="en-US" b="1" dirty="0">
                <a:solidFill>
                  <a:srgbClr val="D2533C"/>
                </a:solidFill>
              </a:rPr>
              <a:t>larger share of renewables in the electricity mix, </a:t>
            </a:r>
          </a:p>
          <a:p>
            <a:pPr marL="231775" lvl="1" indent="-231775">
              <a:spcBef>
                <a:spcPct val="20000"/>
              </a:spcBef>
              <a:buClr>
                <a:srgbClr val="93A299"/>
              </a:buClr>
              <a:buSzPct val="85000"/>
              <a:buFont typeface="Arial" panose="020B0604020202020204" pitchFamily="34" charset="0"/>
              <a:buChar char="•"/>
            </a:pPr>
            <a:r>
              <a:rPr lang="en-US" b="1" dirty="0">
                <a:solidFill>
                  <a:srgbClr val="D2533C"/>
                </a:solidFill>
              </a:rPr>
              <a:t>reduced vehicle-miles travelled, &amp; </a:t>
            </a:r>
          </a:p>
          <a:p>
            <a:pPr marL="231775" lvl="1" indent="-231775">
              <a:spcBef>
                <a:spcPct val="20000"/>
              </a:spcBef>
              <a:buClr>
                <a:srgbClr val="93A299"/>
              </a:buClr>
              <a:buSzPct val="85000"/>
              <a:buFont typeface="Arial" panose="020B0604020202020204" pitchFamily="34" charset="0"/>
              <a:buChar char="•"/>
            </a:pPr>
            <a:r>
              <a:rPr lang="en-US" b="1" dirty="0">
                <a:solidFill>
                  <a:srgbClr val="D2533C"/>
                </a:solidFill>
              </a:rPr>
              <a:t>an increase in tax revenue. </a:t>
            </a:r>
            <a:endParaRPr lang="en-US" b="1" dirty="0" smtClean="0">
              <a:solidFill>
                <a:srgbClr val="D2533C"/>
              </a:solidFill>
            </a:endParaRPr>
          </a:p>
          <a:p>
            <a:pPr marL="231775" lvl="1" indent="-231775">
              <a:spcBef>
                <a:spcPct val="20000"/>
              </a:spcBef>
              <a:buClr>
                <a:srgbClr val="93A299"/>
              </a:buClr>
              <a:buSzPct val="85000"/>
              <a:buFont typeface="Arial" panose="020B0604020202020204" pitchFamily="34" charset="0"/>
              <a:buChar char="•"/>
            </a:pPr>
            <a:r>
              <a:rPr lang="en-US" b="1" dirty="0" smtClean="0">
                <a:solidFill>
                  <a:srgbClr val="D2533C"/>
                </a:solidFill>
              </a:rPr>
              <a:t>enhanced system resilience</a:t>
            </a:r>
            <a:endParaRPr lang="en-US" b="1" dirty="0">
              <a:solidFill>
                <a:srgbClr val="D2533C"/>
              </a:solidFill>
            </a:endParaRPr>
          </a:p>
        </p:txBody>
      </p:sp>
      <p:sp>
        <p:nvSpPr>
          <p:cNvPr id="6" name="Flowchart: Alternate Process 5"/>
          <p:cNvSpPr/>
          <p:nvPr/>
        </p:nvSpPr>
        <p:spPr>
          <a:xfrm>
            <a:off x="144511" y="1017872"/>
            <a:ext cx="1958655"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rPr>
              <a:t>Low-Impact Development</a:t>
            </a:r>
          </a:p>
        </p:txBody>
      </p:sp>
      <p:sp>
        <p:nvSpPr>
          <p:cNvPr id="9" name="Flowchart: Alternate Process 8"/>
          <p:cNvSpPr/>
          <p:nvPr/>
        </p:nvSpPr>
        <p:spPr>
          <a:xfrm>
            <a:off x="144511" y="1671977"/>
            <a:ext cx="1958655"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rPr>
              <a:t>Greywater Reclamation</a:t>
            </a:r>
          </a:p>
        </p:txBody>
      </p:sp>
      <p:sp>
        <p:nvSpPr>
          <p:cNvPr id="10" name="Flowchart: Alternate Process 9"/>
          <p:cNvSpPr/>
          <p:nvPr/>
        </p:nvSpPr>
        <p:spPr>
          <a:xfrm>
            <a:off x="144511" y="2318455"/>
            <a:ext cx="1958655"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rPr>
              <a:t>Rainwater Harvesting</a:t>
            </a:r>
          </a:p>
        </p:txBody>
      </p:sp>
      <p:sp>
        <p:nvSpPr>
          <p:cNvPr id="11" name="Flowchart: Alternate Process 10"/>
          <p:cNvSpPr/>
          <p:nvPr/>
        </p:nvSpPr>
        <p:spPr>
          <a:xfrm>
            <a:off x="124356" y="2973912"/>
            <a:ext cx="1958655"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rPr>
              <a:t>Air-cooled Microturbine</a:t>
            </a:r>
          </a:p>
        </p:txBody>
      </p:sp>
      <p:sp>
        <p:nvSpPr>
          <p:cNvPr id="12" name="Flowchart: Alternate Process 11"/>
          <p:cNvSpPr/>
          <p:nvPr/>
        </p:nvSpPr>
        <p:spPr>
          <a:xfrm>
            <a:off x="144510" y="3616217"/>
            <a:ext cx="1958655"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rPr>
              <a:t>Residential PV, Wind, etc</a:t>
            </a:r>
          </a:p>
        </p:txBody>
      </p:sp>
      <p:sp>
        <p:nvSpPr>
          <p:cNvPr id="13" name="Flowchart: Alternate Process 12"/>
          <p:cNvSpPr/>
          <p:nvPr/>
        </p:nvSpPr>
        <p:spPr>
          <a:xfrm>
            <a:off x="153010" y="4902575"/>
            <a:ext cx="1958655"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rPr>
              <a:t>Vehicle-to-Grid (V2G)</a:t>
            </a:r>
          </a:p>
        </p:txBody>
      </p:sp>
      <p:sp>
        <p:nvSpPr>
          <p:cNvPr id="24" name="Round Diagonal Corner Rectangle 23"/>
          <p:cNvSpPr/>
          <p:nvPr/>
        </p:nvSpPr>
        <p:spPr>
          <a:xfrm>
            <a:off x="4455590" y="4797532"/>
            <a:ext cx="1752600" cy="715370"/>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dirty="0">
                <a:solidFill>
                  <a:srgbClr val="FFFFFF"/>
                </a:solidFill>
              </a:rPr>
              <a:t>Compact Growth</a:t>
            </a:r>
          </a:p>
        </p:txBody>
      </p:sp>
      <p:sp>
        <p:nvSpPr>
          <p:cNvPr id="26" name="Round Diagonal Corner Rectangle 25"/>
          <p:cNvSpPr/>
          <p:nvPr/>
        </p:nvSpPr>
        <p:spPr>
          <a:xfrm>
            <a:off x="4455590" y="2214693"/>
            <a:ext cx="1752600" cy="715370"/>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dirty="0">
                <a:solidFill>
                  <a:srgbClr val="FFFFFF"/>
                </a:solidFill>
              </a:rPr>
              <a:t>Preferred Neighborhood</a:t>
            </a:r>
          </a:p>
        </p:txBody>
      </p:sp>
      <p:sp>
        <p:nvSpPr>
          <p:cNvPr id="2049" name="Up-Down Arrow 2048"/>
          <p:cNvSpPr/>
          <p:nvPr/>
        </p:nvSpPr>
        <p:spPr>
          <a:xfrm>
            <a:off x="4950890" y="2963614"/>
            <a:ext cx="762000" cy="1833918"/>
          </a:xfrm>
          <a:prstGeom prst="up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FFFFFF"/>
              </a:solidFill>
            </a:endParaRPr>
          </a:p>
        </p:txBody>
      </p:sp>
      <p:sp>
        <p:nvSpPr>
          <p:cNvPr id="2052" name="Rectangle 2051"/>
          <p:cNvSpPr/>
          <p:nvPr/>
        </p:nvSpPr>
        <p:spPr>
          <a:xfrm>
            <a:off x="35990" y="968828"/>
            <a:ext cx="6324600" cy="5862262"/>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endParaRPr>
          </a:p>
        </p:txBody>
      </p:sp>
      <p:sp>
        <p:nvSpPr>
          <p:cNvPr id="39" name="Striped Right Arrow 38"/>
          <p:cNvSpPr/>
          <p:nvPr/>
        </p:nvSpPr>
        <p:spPr>
          <a:xfrm>
            <a:off x="6360590" y="3382755"/>
            <a:ext cx="304800" cy="937498"/>
          </a:xfrm>
          <a:prstGeom prst="stripedRightArrow">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Flowchart: Alternate Process 24"/>
          <p:cNvSpPr/>
          <p:nvPr/>
        </p:nvSpPr>
        <p:spPr>
          <a:xfrm>
            <a:off x="146736" y="5555148"/>
            <a:ext cx="1956432"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rPr>
              <a:t>Transit – oriented Development</a:t>
            </a:r>
          </a:p>
        </p:txBody>
      </p:sp>
      <p:grpSp>
        <p:nvGrpSpPr>
          <p:cNvPr id="28" name="Group 27"/>
          <p:cNvGrpSpPr/>
          <p:nvPr/>
        </p:nvGrpSpPr>
        <p:grpSpPr>
          <a:xfrm>
            <a:off x="2318330" y="2031017"/>
            <a:ext cx="1828800" cy="3763370"/>
            <a:chOff x="2209800" y="2576015"/>
            <a:chExt cx="1828800" cy="3763370"/>
          </a:xfrm>
        </p:grpSpPr>
        <p:grpSp>
          <p:nvGrpSpPr>
            <p:cNvPr id="7" name="Group 22"/>
            <p:cNvGrpSpPr/>
            <p:nvPr/>
          </p:nvGrpSpPr>
          <p:grpSpPr>
            <a:xfrm>
              <a:off x="2209800" y="2576015"/>
              <a:ext cx="1828800" cy="3763370"/>
              <a:chOff x="2286000" y="2590800"/>
              <a:chExt cx="1828800" cy="3763370"/>
            </a:xfrm>
          </p:grpSpPr>
          <p:sp>
            <p:nvSpPr>
              <p:cNvPr id="15" name="Rectangle 14"/>
              <p:cNvSpPr/>
              <p:nvPr/>
            </p:nvSpPr>
            <p:spPr>
              <a:xfrm>
                <a:off x="2362200" y="2674961"/>
                <a:ext cx="167640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dirty="0">
                    <a:solidFill>
                      <a:srgbClr val="FFFFFF"/>
                    </a:solidFill>
                  </a:rPr>
                  <a:t>Decentralized Water Infrastructure</a:t>
                </a:r>
              </a:p>
            </p:txBody>
          </p:sp>
          <p:sp>
            <p:nvSpPr>
              <p:cNvPr id="17" name="Rectangle 16"/>
              <p:cNvSpPr/>
              <p:nvPr/>
            </p:nvSpPr>
            <p:spPr>
              <a:xfrm>
                <a:off x="2362200" y="3681535"/>
                <a:ext cx="167640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dirty="0">
                    <a:solidFill>
                      <a:srgbClr val="FFFFFF"/>
                    </a:solidFill>
                  </a:rPr>
                  <a:t>Decentralized Energy Infrastructure</a:t>
                </a:r>
              </a:p>
            </p:txBody>
          </p:sp>
          <p:sp>
            <p:nvSpPr>
              <p:cNvPr id="19" name="Rectangle 18"/>
              <p:cNvSpPr/>
              <p:nvPr/>
            </p:nvSpPr>
            <p:spPr>
              <a:xfrm>
                <a:off x="2362200" y="4680065"/>
                <a:ext cx="167640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dirty="0">
                    <a:solidFill>
                      <a:srgbClr val="FFFFFF"/>
                    </a:solidFill>
                  </a:rPr>
                  <a:t>Increased</a:t>
                </a:r>
              </a:p>
              <a:p>
                <a:pPr algn="ctr"/>
                <a:r>
                  <a:rPr lang="en-US" sz="1600" b="1" dirty="0">
                    <a:solidFill>
                      <a:srgbClr val="FFFFFF"/>
                    </a:solidFill>
                  </a:rPr>
                  <a:t>Neighborhood Amenities</a:t>
                </a:r>
              </a:p>
            </p:txBody>
          </p:sp>
          <p:sp>
            <p:nvSpPr>
              <p:cNvPr id="22" name="Rectangle 21"/>
              <p:cNvSpPr/>
              <p:nvPr/>
            </p:nvSpPr>
            <p:spPr>
              <a:xfrm>
                <a:off x="2286000" y="2590800"/>
                <a:ext cx="1828800" cy="376337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292934"/>
                  </a:solidFill>
                </a:endParaRPr>
              </a:p>
            </p:txBody>
          </p:sp>
        </p:grpSp>
        <p:sp>
          <p:nvSpPr>
            <p:cNvPr id="27" name="Rectangle 26"/>
            <p:cNvSpPr/>
            <p:nvPr/>
          </p:nvSpPr>
          <p:spPr>
            <a:xfrm>
              <a:off x="2279275" y="5625405"/>
              <a:ext cx="1676400" cy="607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dirty="0">
                  <a:solidFill>
                    <a:srgbClr val="FFFFFF"/>
                  </a:solidFill>
                </a:rPr>
                <a:t>Mixed Land Use</a:t>
              </a:r>
            </a:p>
          </p:txBody>
        </p:sp>
      </p:grpSp>
      <p:sp>
        <p:nvSpPr>
          <p:cNvPr id="34" name="Right Arrow 33"/>
          <p:cNvSpPr/>
          <p:nvPr/>
        </p:nvSpPr>
        <p:spPr>
          <a:xfrm>
            <a:off x="4070320" y="2231117"/>
            <a:ext cx="381000" cy="762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FFFFFF"/>
              </a:solidFill>
            </a:endParaRPr>
          </a:p>
        </p:txBody>
      </p:sp>
      <p:sp>
        <p:nvSpPr>
          <p:cNvPr id="29" name="Flowchart: Alternate Process 28"/>
          <p:cNvSpPr/>
          <p:nvPr/>
        </p:nvSpPr>
        <p:spPr>
          <a:xfrm>
            <a:off x="146736" y="6188833"/>
            <a:ext cx="1956432"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FF"/>
                </a:solidFill>
              </a:rPr>
              <a:t>Autonomous Vehicles</a:t>
            </a:r>
            <a:endParaRPr lang="en-US" sz="1600" b="1" dirty="0">
              <a:solidFill>
                <a:srgbClr val="FFFFFF"/>
              </a:solidFill>
            </a:endParaRPr>
          </a:p>
        </p:txBody>
      </p:sp>
      <p:sp>
        <p:nvSpPr>
          <p:cNvPr id="30" name="Flowchart: Alternate Process 29"/>
          <p:cNvSpPr/>
          <p:nvPr/>
        </p:nvSpPr>
        <p:spPr>
          <a:xfrm>
            <a:off x="155070" y="4260267"/>
            <a:ext cx="1956432"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FF"/>
                </a:solidFill>
              </a:rPr>
              <a:t>Thermal and Energy Storage</a:t>
            </a:r>
            <a:endParaRPr lang="en-US" sz="1600" b="1" dirty="0">
              <a:solidFill>
                <a:srgbClr val="FFFFFF"/>
              </a:solidFill>
            </a:endParaRPr>
          </a:p>
        </p:txBody>
      </p:sp>
      <p:cxnSp>
        <p:nvCxnSpPr>
          <p:cNvPr id="18" name="Straight Connector 17"/>
          <p:cNvCxnSpPr/>
          <p:nvPr/>
        </p:nvCxnSpPr>
        <p:spPr>
          <a:xfrm>
            <a:off x="2198914" y="979714"/>
            <a:ext cx="21772" cy="5851376"/>
          </a:xfrm>
          <a:prstGeom prst="line">
            <a:avLst/>
          </a:prstGeom>
        </p:spPr>
        <p:style>
          <a:lnRef idx="2">
            <a:schemeClr val="dk1"/>
          </a:lnRef>
          <a:fillRef idx="0">
            <a:schemeClr val="dk1"/>
          </a:fillRef>
          <a:effectRef idx="1">
            <a:schemeClr val="dk1"/>
          </a:effectRef>
          <a:fontRef idx="minor">
            <a:schemeClr val="tx1"/>
          </a:fontRef>
        </p:style>
      </p:cxnSp>
      <p:sp>
        <p:nvSpPr>
          <p:cNvPr id="2048" name="Right Arrow 2047"/>
          <p:cNvSpPr/>
          <p:nvPr/>
        </p:nvSpPr>
        <p:spPr>
          <a:xfrm>
            <a:off x="2057491" y="3531702"/>
            <a:ext cx="304800" cy="762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FFFFFF"/>
              </a:solidFill>
            </a:endParaRPr>
          </a:p>
        </p:txBody>
      </p:sp>
    </p:spTree>
    <p:custDataLst>
      <p:tags r:id="rId1"/>
    </p:custDataLst>
    <p:extLst>
      <p:ext uri="{BB962C8B-B14F-4D97-AF65-F5344CB8AC3E}">
        <p14:creationId xmlns:p14="http://schemas.microsoft.com/office/powerpoint/2010/main" val="3736511020"/>
      </p:ext>
    </p:extLst>
  </p:cSld>
  <p:clrMapOvr>
    <a:masterClrMapping/>
  </p:clrMapOvr>
  <mc:AlternateContent xmlns:mc="http://schemas.openxmlformats.org/markup-compatibility/2006" xmlns:p14="http://schemas.microsoft.com/office/powerpoint/2010/main">
    <mc:Choice Requires="p14">
      <p:transition spd="slow" p14:dur="2000" advTm="48176"/>
    </mc:Choice>
    <mc:Fallback xmlns="">
      <p:transition spd="slow" advTm="481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26" grpId="0" animBg="1"/>
      <p:bldP spid="2049" grpId="0" animBg="1"/>
      <p:bldP spid="2052" grpId="0" animBg="1"/>
      <p:bldP spid="39" grpId="0" animBg="1"/>
      <p:bldP spid="34" grpId="0" animBg="1"/>
      <p:bldP spid="20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57" y="4182608"/>
            <a:ext cx="8599714" cy="1325563"/>
          </a:xfrm>
        </p:spPr>
        <p:txBody>
          <a:bodyPr>
            <a:normAutofit fontScale="90000"/>
          </a:bodyPr>
          <a:lstStyle/>
          <a:p>
            <a:pPr algn="l"/>
            <a:r>
              <a:rPr lang="en-US" sz="4800" b="1" dirty="0" smtClean="0">
                <a:solidFill>
                  <a:srgbClr val="0070C0"/>
                </a:solidFill>
                <a:latin typeface="Arial" panose="020B0604020202020204" pitchFamily="34" charset="0"/>
                <a:cs typeface="Arial" panose="020B0604020202020204" pitchFamily="34" charset="0"/>
              </a:rPr>
              <a:t>Manage the Complexity in  Infrastructure Systems</a:t>
            </a:r>
            <a:endParaRPr lang="en-US" sz="4800" b="1" dirty="0">
              <a:solidFill>
                <a:srgbClr val="0070C0"/>
              </a:solidFill>
              <a:latin typeface="Arial" panose="020B0604020202020204" pitchFamily="34" charset="0"/>
              <a:cs typeface="Arial" panose="020B0604020202020204" pitchFamily="34" charset="0"/>
            </a:endParaRPr>
          </a:p>
        </p:txBody>
      </p:sp>
      <p:cxnSp>
        <p:nvCxnSpPr>
          <p:cNvPr id="5" name="Straight Connector 4"/>
          <p:cNvCxnSpPr/>
          <p:nvPr/>
        </p:nvCxnSpPr>
        <p:spPr>
          <a:xfrm>
            <a:off x="489857" y="5529942"/>
            <a:ext cx="79248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91595821"/>
      </p:ext>
    </p:extLst>
  </p:cSld>
  <p:clrMapOvr>
    <a:masterClrMapping/>
  </p:clrMapOvr>
  <mc:AlternateContent xmlns:mc="http://schemas.openxmlformats.org/markup-compatibility/2006" xmlns:p14="http://schemas.microsoft.com/office/powerpoint/2010/main">
    <mc:Choice Requires="p14">
      <p:transition spd="slow" p14:dur="2000" advTm="752"/>
    </mc:Choice>
    <mc:Fallback xmlns="">
      <p:transition spd="slow" advTm="752"/>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 y="-11668"/>
            <a:ext cx="8882743" cy="999745"/>
          </a:xfrm>
        </p:spPr>
        <p:txBody>
          <a:bodyPr>
            <a:noAutofit/>
          </a:bodyPr>
          <a:lstStyle/>
          <a:p>
            <a:r>
              <a:rPr lang="en-US" sz="3200" b="1" dirty="0">
                <a:latin typeface="Arial Rounded MT Bold" pitchFamily="34" charset="0"/>
                <a:cs typeface="Arial" pitchFamily="34" charset="0"/>
              </a:rPr>
              <a:t>Urban Systems </a:t>
            </a:r>
            <a:r>
              <a:rPr lang="en-US" sz="3200" b="1" dirty="0" smtClean="0">
                <a:latin typeface="Arial Rounded MT Bold" pitchFamily="34" charset="0"/>
                <a:cs typeface="Arial" pitchFamily="34" charset="0"/>
              </a:rPr>
              <a:t>Complexity </a:t>
            </a:r>
            <a:r>
              <a:rPr lang="en-US" sz="3200" b="1" dirty="0">
                <a:latin typeface="Arial Rounded MT Bold" pitchFamily="34" charset="0"/>
                <a:cs typeface="Arial" pitchFamily="34" charset="0"/>
              </a:rPr>
              <a:t/>
            </a:r>
            <a:br>
              <a:rPr lang="en-US" sz="3200" b="1" dirty="0">
                <a:latin typeface="Arial Rounded MT Bold" pitchFamily="34" charset="0"/>
                <a:cs typeface="Arial" pitchFamily="34" charset="0"/>
              </a:rPr>
            </a:br>
            <a:r>
              <a:rPr lang="en-US" sz="1600" b="1" dirty="0">
                <a:latin typeface="Arial Rounded MT Bold" pitchFamily="34" charset="0"/>
                <a:cs typeface="Arial" pitchFamily="34" charset="0"/>
              </a:rPr>
              <a:t>Emergence of </a:t>
            </a:r>
            <a:r>
              <a:rPr lang="en-US" sz="1600" b="1" dirty="0" smtClean="0">
                <a:latin typeface="Arial Rounded MT Bold" pitchFamily="34" charset="0"/>
                <a:cs typeface="Arial" pitchFamily="34" charset="0"/>
              </a:rPr>
              <a:t>desirable amenities (high Tax Revenue and Quality </a:t>
            </a:r>
            <a:r>
              <a:rPr lang="en-US" sz="1600" b="1" dirty="0">
                <a:latin typeface="Arial Rounded MT Bold" pitchFamily="34" charset="0"/>
                <a:cs typeface="Arial" pitchFamily="34" charset="0"/>
              </a:rPr>
              <a:t>of Life) &amp; </a:t>
            </a:r>
            <a:r>
              <a:rPr lang="en-US" sz="1600" b="1" dirty="0" smtClean="0">
                <a:latin typeface="Arial Rounded MT Bold" pitchFamily="34" charset="0"/>
                <a:cs typeface="Arial" pitchFamily="34" charset="0"/>
              </a:rPr>
              <a:t>undesirable amenities </a:t>
            </a:r>
            <a:r>
              <a:rPr lang="en-US" sz="1600" b="1" dirty="0">
                <a:latin typeface="Arial Rounded MT Bold" pitchFamily="34" charset="0"/>
                <a:cs typeface="Arial" pitchFamily="34" charset="0"/>
              </a:rPr>
              <a:t>(e.g., poor air quality, low tax revenue, traffic congestion, flooding, etc.)</a:t>
            </a:r>
          </a:p>
        </p:txBody>
      </p:sp>
      <p:cxnSp>
        <p:nvCxnSpPr>
          <p:cNvPr id="5" name="Straight Arrow Connector 4"/>
          <p:cNvCxnSpPr/>
          <p:nvPr/>
        </p:nvCxnSpPr>
        <p:spPr>
          <a:xfrm flipV="1">
            <a:off x="1066800" y="1371600"/>
            <a:ext cx="0" cy="4648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152400" y="1447800"/>
            <a:ext cx="884409" cy="369332"/>
          </a:xfrm>
          <a:prstGeom prst="rect">
            <a:avLst/>
          </a:prstGeom>
          <a:noFill/>
        </p:spPr>
        <p:txBody>
          <a:bodyPr wrap="none" rtlCol="0">
            <a:spAutoFit/>
          </a:bodyPr>
          <a:lstStyle/>
          <a:p>
            <a:r>
              <a:rPr lang="en-US" dirty="0">
                <a:solidFill>
                  <a:prstClr val="black"/>
                </a:solidFill>
                <a:latin typeface="Arial Rounded MT Bold" pitchFamily="34" charset="0"/>
                <a:cs typeface="Arial" pitchFamily="34" charset="0"/>
              </a:rPr>
              <a:t>Macro</a:t>
            </a:r>
          </a:p>
        </p:txBody>
      </p:sp>
      <p:sp>
        <p:nvSpPr>
          <p:cNvPr id="7" name="TextBox 6"/>
          <p:cNvSpPr txBox="1"/>
          <p:nvPr/>
        </p:nvSpPr>
        <p:spPr>
          <a:xfrm>
            <a:off x="152400" y="5726668"/>
            <a:ext cx="809068" cy="369332"/>
          </a:xfrm>
          <a:prstGeom prst="rect">
            <a:avLst/>
          </a:prstGeom>
          <a:noFill/>
        </p:spPr>
        <p:txBody>
          <a:bodyPr wrap="none" rtlCol="0">
            <a:spAutoFit/>
          </a:bodyPr>
          <a:lstStyle/>
          <a:p>
            <a:r>
              <a:rPr lang="en-US" dirty="0">
                <a:solidFill>
                  <a:prstClr val="black"/>
                </a:solidFill>
                <a:latin typeface="Arial Rounded MT Bold" pitchFamily="34" charset="0"/>
                <a:cs typeface="Arial" pitchFamily="34" charset="0"/>
              </a:rPr>
              <a:t>Micro</a:t>
            </a:r>
          </a:p>
        </p:txBody>
      </p:sp>
      <p:sp>
        <p:nvSpPr>
          <p:cNvPr id="8" name="Rounded Rectangle 7"/>
          <p:cNvSpPr/>
          <p:nvPr/>
        </p:nvSpPr>
        <p:spPr>
          <a:xfrm>
            <a:off x="1524000" y="3246120"/>
            <a:ext cx="2057400" cy="10972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prstClr val="white"/>
                </a:solidFill>
                <a:latin typeface="Arial Rounded MT Bold" pitchFamily="34" charset="0"/>
                <a:cs typeface="Arial" pitchFamily="34" charset="0"/>
              </a:rPr>
              <a:t>Infrastructure Systems</a:t>
            </a:r>
          </a:p>
        </p:txBody>
      </p:sp>
      <p:sp>
        <p:nvSpPr>
          <p:cNvPr id="16" name="Rounded Rectangle 15"/>
          <p:cNvSpPr/>
          <p:nvPr/>
        </p:nvSpPr>
        <p:spPr>
          <a:xfrm>
            <a:off x="5638800" y="3169920"/>
            <a:ext cx="2133600" cy="109728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a:solidFill>
                  <a:prstClr val="white"/>
                </a:solidFill>
                <a:latin typeface="Arial Rounded MT Bold" pitchFamily="34" charset="0"/>
                <a:cs typeface="Arial" pitchFamily="34" charset="0"/>
              </a:rPr>
              <a:t>Socio-Economic Environment</a:t>
            </a:r>
          </a:p>
        </p:txBody>
      </p:sp>
      <p:cxnSp>
        <p:nvCxnSpPr>
          <p:cNvPr id="23" name="Straight Connector 22"/>
          <p:cNvCxnSpPr/>
          <p:nvPr/>
        </p:nvCxnSpPr>
        <p:spPr>
          <a:xfrm>
            <a:off x="228600" y="2971800"/>
            <a:ext cx="86868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4" name="Straight Connector 23"/>
          <p:cNvCxnSpPr/>
          <p:nvPr/>
        </p:nvCxnSpPr>
        <p:spPr>
          <a:xfrm>
            <a:off x="304800" y="4572000"/>
            <a:ext cx="868680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Up Arrow 25"/>
          <p:cNvSpPr/>
          <p:nvPr/>
        </p:nvSpPr>
        <p:spPr>
          <a:xfrm>
            <a:off x="4343400" y="2590800"/>
            <a:ext cx="457200" cy="762000"/>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latin typeface="Arial Rounded MT Bold" pitchFamily="34" charset="0"/>
              <a:cs typeface="Arial" pitchFamily="34" charset="0"/>
            </a:endParaRPr>
          </a:p>
        </p:txBody>
      </p:sp>
      <p:sp>
        <p:nvSpPr>
          <p:cNvPr id="28" name="Up Arrow 27"/>
          <p:cNvSpPr/>
          <p:nvPr/>
        </p:nvSpPr>
        <p:spPr>
          <a:xfrm>
            <a:off x="4343400" y="4191000"/>
            <a:ext cx="457200" cy="762000"/>
          </a:xfrm>
          <a:prstGeom prs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latin typeface="Arial Rounded MT Bold" pitchFamily="34" charset="0"/>
              <a:cs typeface="Arial" pitchFamily="34" charset="0"/>
            </a:endParaRPr>
          </a:p>
        </p:txBody>
      </p:sp>
      <p:pic>
        <p:nvPicPr>
          <p:cNvPr id="5122" name="Picture 2" descr="Find house vect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5029199"/>
            <a:ext cx="1600200" cy="1684421"/>
          </a:xfrm>
          <a:prstGeom prst="rect">
            <a:avLst/>
          </a:prstGeom>
          <a:noFill/>
        </p:spPr>
      </p:pic>
      <p:pic>
        <p:nvPicPr>
          <p:cNvPr id="5124" name="Picture 4" descr="Work-Life Balance - the commute to work"/>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19400" y="5029200"/>
            <a:ext cx="1600200" cy="1600200"/>
          </a:xfrm>
          <a:prstGeom prst="rect">
            <a:avLst/>
          </a:prstGeom>
          <a:noFill/>
        </p:spPr>
      </p:pic>
      <p:pic>
        <p:nvPicPr>
          <p:cNvPr id="5130" name="Picture 10" descr="http://elliotwhittier.com/Portals/128241/images/Finding%20a%20location%20for%20your%20business%20Infographic.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81800" y="5029200"/>
            <a:ext cx="1614488" cy="1614488"/>
          </a:xfrm>
          <a:prstGeom prst="rect">
            <a:avLst/>
          </a:prstGeom>
          <a:noFill/>
        </p:spPr>
      </p:pic>
      <p:pic>
        <p:nvPicPr>
          <p:cNvPr id="5132" name="Picture 12" descr="http://www.theinterneteducator.com/wp-content/uploads/2014/07/shopping_cart_racin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48200" y="4953000"/>
            <a:ext cx="1890216" cy="1704975"/>
          </a:xfrm>
          <a:prstGeom prst="rect">
            <a:avLst/>
          </a:prstGeom>
          <a:noFill/>
        </p:spPr>
      </p:pic>
      <p:sp>
        <p:nvSpPr>
          <p:cNvPr id="33" name="Right Arrow 32"/>
          <p:cNvSpPr/>
          <p:nvPr/>
        </p:nvSpPr>
        <p:spPr>
          <a:xfrm>
            <a:off x="3657600" y="3398520"/>
            <a:ext cx="18288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rot="10800000">
            <a:off x="3657600" y="3779520"/>
            <a:ext cx="1752600" cy="3048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pic>
        <p:nvPicPr>
          <p:cNvPr id="5136" name="Picture 16" descr="http://fernie.com/files/events-manager/events/event-369.g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06536" y="1143000"/>
            <a:ext cx="2213264" cy="1371600"/>
          </a:xfrm>
          <a:prstGeom prst="rect">
            <a:avLst/>
          </a:prstGeom>
          <a:noFill/>
        </p:spPr>
      </p:pic>
      <p:pic>
        <p:nvPicPr>
          <p:cNvPr id="5146" name="Picture 26" descr="http://ih.constantcontact.com/fs142/1104773957613/img/428.jpg?a=111298997364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48400" y="990600"/>
            <a:ext cx="1981200" cy="1928368"/>
          </a:xfrm>
          <a:prstGeom prst="rect">
            <a:avLst/>
          </a:prstGeom>
          <a:noFill/>
        </p:spPr>
      </p:pic>
      <p:pic>
        <p:nvPicPr>
          <p:cNvPr id="5150" name="Picture 30" descr="http://www.cgis.gatech.edu/sites/files/cgis/images/smartraq.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524000" y="1066800"/>
            <a:ext cx="1676400" cy="1837945"/>
          </a:xfrm>
          <a:prstGeom prst="rect">
            <a:avLst/>
          </a:prstGeom>
          <a:noFill/>
        </p:spPr>
      </p:pic>
    </p:spTree>
    <p:custDataLst>
      <p:tags r:id="rId1"/>
    </p:custDataLst>
    <p:extLst>
      <p:ext uri="{BB962C8B-B14F-4D97-AF65-F5344CB8AC3E}">
        <p14:creationId xmlns:p14="http://schemas.microsoft.com/office/powerpoint/2010/main" val="3777990078"/>
      </p:ext>
    </p:extLst>
  </p:cSld>
  <p:clrMapOvr>
    <a:masterClrMapping/>
  </p:clrMapOvr>
  <mc:AlternateContent xmlns:mc="http://schemas.openxmlformats.org/markup-compatibility/2006" xmlns:p14="http://schemas.microsoft.com/office/powerpoint/2010/main">
    <mc:Choice Requires="p14">
      <p:transition spd="slow" p14:dur="2000" advTm="32016"/>
    </mc:Choice>
    <mc:Fallback xmlns="">
      <p:transition spd="slow" advTm="320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blinds(horizontal)">
                                      <p:cBhvr>
                                        <p:cTn id="11" dur="500"/>
                                        <p:tgtEl>
                                          <p:spTgt spid="512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132"/>
                                        </p:tgtEl>
                                        <p:attrNameLst>
                                          <p:attrName>style.visibility</p:attrName>
                                        </p:attrNameLst>
                                      </p:cBhvr>
                                      <p:to>
                                        <p:strVal val="visible"/>
                                      </p:to>
                                    </p:set>
                                    <p:anim calcmode="lin" valueType="num">
                                      <p:cBhvr additive="base">
                                        <p:cTn id="16" dur="500" fill="hold"/>
                                        <p:tgtEl>
                                          <p:spTgt spid="5132"/>
                                        </p:tgtEl>
                                        <p:attrNameLst>
                                          <p:attrName>ppt_x</p:attrName>
                                        </p:attrNameLst>
                                      </p:cBhvr>
                                      <p:tavLst>
                                        <p:tav tm="0">
                                          <p:val>
                                            <p:strVal val="#ppt_x"/>
                                          </p:val>
                                        </p:tav>
                                        <p:tav tm="100000">
                                          <p:val>
                                            <p:strVal val="#ppt_x"/>
                                          </p:val>
                                        </p:tav>
                                      </p:tavLst>
                                    </p:anim>
                                    <p:anim calcmode="lin" valueType="num">
                                      <p:cBhvr additive="base">
                                        <p:cTn id="17" dur="500" fill="hold"/>
                                        <p:tgtEl>
                                          <p:spTgt spid="513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130"/>
                                        </p:tgtEl>
                                        <p:attrNameLst>
                                          <p:attrName>style.visibility</p:attrName>
                                        </p:attrNameLst>
                                      </p:cBhvr>
                                      <p:to>
                                        <p:strVal val="visible"/>
                                      </p:to>
                                    </p:set>
                                    <p:anim calcmode="lin" valueType="num">
                                      <p:cBhvr additive="base">
                                        <p:cTn id="22" dur="500" fill="hold"/>
                                        <p:tgtEl>
                                          <p:spTgt spid="5130"/>
                                        </p:tgtEl>
                                        <p:attrNameLst>
                                          <p:attrName>ppt_x</p:attrName>
                                        </p:attrNameLst>
                                      </p:cBhvr>
                                      <p:tavLst>
                                        <p:tav tm="0">
                                          <p:val>
                                            <p:strVal val="#ppt_x"/>
                                          </p:val>
                                        </p:tav>
                                        <p:tav tm="100000">
                                          <p:val>
                                            <p:strVal val="#ppt_x"/>
                                          </p:val>
                                        </p:tav>
                                      </p:tavLst>
                                    </p:anim>
                                    <p:anim calcmode="lin" valueType="num">
                                      <p:cBhvr additive="base">
                                        <p:cTn id="23"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amond(in)">
                                      <p:cBhvr>
                                        <p:cTn id="28" dur="2000"/>
                                        <p:tgtEl>
                                          <p:spTgt spid="24"/>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diamond(in)">
                                      <p:cBhvr>
                                        <p:cTn id="31" dur="2000"/>
                                        <p:tgtEl>
                                          <p:spTgt spid="28"/>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amond(in)">
                                      <p:cBhvr>
                                        <p:cTn id="34" dur="2000"/>
                                        <p:tgtEl>
                                          <p:spTgt spid="8"/>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diamond(in)">
                                      <p:cBhvr>
                                        <p:cTn id="37" dur="2000"/>
                                        <p:tgtEl>
                                          <p:spTgt spid="34"/>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diamond(in)">
                                      <p:cBhvr>
                                        <p:cTn id="40" dur="2000"/>
                                        <p:tgtEl>
                                          <p:spTgt spid="33"/>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diamond(in)">
                                      <p:cBhvr>
                                        <p:cTn id="43" dur="2000"/>
                                        <p:tgtEl>
                                          <p:spTgt spid="16"/>
                                        </p:tgtEl>
                                      </p:cBhvr>
                                    </p:animEffect>
                                  </p:childTnLst>
                                </p:cTn>
                              </p:par>
                              <p:par>
                                <p:cTn id="44" presetID="8" presetClass="entr" presetSubtype="16"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diamond(in)">
                                      <p:cBhvr>
                                        <p:cTn id="46" dur="20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5150"/>
                                        </p:tgtEl>
                                        <p:attrNameLst>
                                          <p:attrName>style.visibility</p:attrName>
                                        </p:attrNameLst>
                                      </p:cBhvr>
                                      <p:to>
                                        <p:strVal val="visible"/>
                                      </p:to>
                                    </p:set>
                                    <p:animEffect transition="in" filter="blinds(horizontal)">
                                      <p:cBhvr>
                                        <p:cTn id="65" dur="500"/>
                                        <p:tgtEl>
                                          <p:spTgt spid="5150"/>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5136"/>
                                        </p:tgtEl>
                                        <p:attrNameLst>
                                          <p:attrName>style.visibility</p:attrName>
                                        </p:attrNameLst>
                                      </p:cBhvr>
                                      <p:to>
                                        <p:strVal val="visible"/>
                                      </p:to>
                                    </p:set>
                                    <p:anim calcmode="lin" valueType="num">
                                      <p:cBhvr additive="base">
                                        <p:cTn id="70" dur="500" fill="hold"/>
                                        <p:tgtEl>
                                          <p:spTgt spid="5136"/>
                                        </p:tgtEl>
                                        <p:attrNameLst>
                                          <p:attrName>ppt_x</p:attrName>
                                        </p:attrNameLst>
                                      </p:cBhvr>
                                      <p:tavLst>
                                        <p:tav tm="0">
                                          <p:val>
                                            <p:strVal val="#ppt_x"/>
                                          </p:val>
                                        </p:tav>
                                        <p:tav tm="100000">
                                          <p:val>
                                            <p:strVal val="#ppt_x"/>
                                          </p:val>
                                        </p:tav>
                                      </p:tavLst>
                                    </p:anim>
                                    <p:anim calcmode="lin" valueType="num">
                                      <p:cBhvr additive="base">
                                        <p:cTn id="71" dur="500" fill="hold"/>
                                        <p:tgtEl>
                                          <p:spTgt spid="5136"/>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5146"/>
                                        </p:tgtEl>
                                        <p:attrNameLst>
                                          <p:attrName>style.visibility</p:attrName>
                                        </p:attrNameLst>
                                      </p:cBhvr>
                                      <p:to>
                                        <p:strVal val="visible"/>
                                      </p:to>
                                    </p:set>
                                    <p:animEffect transition="in" filter="wipe(down)">
                                      <p:cBhvr>
                                        <p:cTn id="76"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6" grpId="0" animBg="1"/>
      <p:bldP spid="26" grpId="0" animBg="1"/>
      <p:bldP spid="28"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76200"/>
            <a:ext cx="8744385" cy="990600"/>
          </a:xfrm>
        </p:spPr>
        <p:txBody>
          <a:bodyPr>
            <a:noAutofit/>
          </a:bodyPr>
          <a:lstStyle/>
          <a:p>
            <a:r>
              <a:rPr lang="en-US" sz="3200" b="1" dirty="0" smtClean="0"/>
              <a:t>Big Data for Social Decision and Complexity Modeling</a:t>
            </a:r>
            <a:endParaRPr lang="en-US" sz="3200" b="1" dirty="0"/>
          </a:p>
        </p:txBody>
      </p:sp>
      <p:pic>
        <p:nvPicPr>
          <p:cNvPr id="75778" name="Picture 2" descr="social-media-monitoring-ap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3265651"/>
            <a:ext cx="1981200" cy="3287549"/>
          </a:xfrm>
          <a:prstGeom prst="rect">
            <a:avLst/>
          </a:prstGeom>
          <a:noFill/>
        </p:spPr>
      </p:pic>
      <p:sp>
        <p:nvSpPr>
          <p:cNvPr id="5" name="TextBox 4"/>
          <p:cNvSpPr txBox="1"/>
          <p:nvPr/>
        </p:nvSpPr>
        <p:spPr>
          <a:xfrm>
            <a:off x="4770777" y="1143000"/>
            <a:ext cx="2362200" cy="338554"/>
          </a:xfrm>
          <a:prstGeom prst="rect">
            <a:avLst/>
          </a:prstGeom>
          <a:noFill/>
        </p:spPr>
        <p:txBody>
          <a:bodyPr wrap="square" rtlCol="0">
            <a:spAutoFit/>
          </a:bodyPr>
          <a:lstStyle/>
          <a:p>
            <a:pPr algn="ctr"/>
            <a:r>
              <a:rPr lang="en-US" sz="1600" dirty="0">
                <a:solidFill>
                  <a:prstClr val="black"/>
                </a:solidFill>
                <a:cs typeface="Arial" panose="020B0604020202020204" pitchFamily="34" charset="0"/>
              </a:rPr>
              <a:t>Topic Modeling</a:t>
            </a:r>
          </a:p>
        </p:txBody>
      </p:sp>
      <p:pic>
        <p:nvPicPr>
          <p:cNvPr id="75780" name="Picture 4" descr="http://www.scidacreview.org/0802/images/abms0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0" y="3733800"/>
            <a:ext cx="3638985" cy="2590800"/>
          </a:xfrm>
          <a:prstGeom prst="rect">
            <a:avLst/>
          </a:prstGeom>
          <a:noFill/>
        </p:spPr>
      </p:pic>
      <p:pic>
        <p:nvPicPr>
          <p:cNvPr id="17" name="Picture 2" descr="social-media-monitoring-app"/>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0" y="3276600"/>
            <a:ext cx="1828800" cy="3287549"/>
          </a:xfrm>
          <a:prstGeom prst="rect">
            <a:avLst/>
          </a:prstGeom>
          <a:noFill/>
        </p:spPr>
      </p:pic>
      <p:sp>
        <p:nvSpPr>
          <p:cNvPr id="19" name="Right Arrow 18"/>
          <p:cNvSpPr/>
          <p:nvPr/>
        </p:nvSpPr>
        <p:spPr>
          <a:xfrm>
            <a:off x="2362200" y="47244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ight Arrow 19"/>
          <p:cNvSpPr/>
          <p:nvPr/>
        </p:nvSpPr>
        <p:spPr>
          <a:xfrm>
            <a:off x="4572000" y="48006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2" name="Diagram 21"/>
          <p:cNvGraphicFramePr/>
          <p:nvPr>
            <p:extLst>
              <p:ext uri="{D42A27DB-BD31-4B8C-83A1-F6EECF244321}">
                <p14:modId xmlns:p14="http://schemas.microsoft.com/office/powerpoint/2010/main" val="1808301077"/>
              </p:ext>
            </p:extLst>
          </p:nvPr>
        </p:nvGraphicFramePr>
        <p:xfrm>
          <a:off x="457200" y="1371600"/>
          <a:ext cx="8382000" cy="2057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645024208"/>
      </p:ext>
    </p:extLst>
  </p:cSld>
  <p:clrMapOvr>
    <a:masterClrMapping/>
  </p:clrMapOvr>
  <mc:AlternateContent xmlns:mc="http://schemas.openxmlformats.org/markup-compatibility/2006" xmlns:p14="http://schemas.microsoft.com/office/powerpoint/2010/main">
    <mc:Choice Requires="p14">
      <p:transition spd="slow" p14:dur="2000" advTm="21136"/>
    </mc:Choice>
    <mc:Fallback xmlns="">
      <p:transition spd="slow" advTm="2113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220209"/>
            <a:ext cx="8196942" cy="1143000"/>
          </a:xfrm>
        </p:spPr>
        <p:txBody>
          <a:bodyPr>
            <a:noAutofit/>
          </a:bodyPr>
          <a:lstStyle/>
          <a:p>
            <a:r>
              <a:rPr lang="en-US" sz="3800" b="1" dirty="0" smtClean="0">
                <a:latin typeface="Arial" pitchFamily="34" charset="0"/>
                <a:cs typeface="Arial" pitchFamily="34" charset="0"/>
              </a:rPr>
              <a:t>Sentiment Analysis on the Topic of  “Green Roof”</a:t>
            </a:r>
            <a:endParaRPr lang="en-US" sz="3800" b="1" dirty="0">
              <a:latin typeface="Arial" pitchFamily="34" charset="0"/>
              <a:cs typeface="Arial" pitchFamily="34" charset="0"/>
            </a:endParaRPr>
          </a:p>
        </p:txBody>
      </p:sp>
      <p:sp>
        <p:nvSpPr>
          <p:cNvPr id="3" name="Content Placeholder 2"/>
          <p:cNvSpPr>
            <a:spLocks noGrp="1"/>
          </p:cNvSpPr>
          <p:nvPr>
            <p:ph idx="1"/>
          </p:nvPr>
        </p:nvSpPr>
        <p:spPr>
          <a:xfrm>
            <a:off x="252633" y="1515595"/>
            <a:ext cx="8671389" cy="5038143"/>
          </a:xfrm>
        </p:spPr>
        <p:txBody>
          <a:bodyPr>
            <a:normAutofit fontScale="85000" lnSpcReduction="20000"/>
          </a:bodyPr>
          <a:lstStyle/>
          <a:p>
            <a:pPr>
              <a:lnSpc>
                <a:spcPct val="120000"/>
              </a:lnSpc>
              <a:spcBef>
                <a:spcPts val="600"/>
              </a:spcBef>
              <a:spcAft>
                <a:spcPts val="1200"/>
              </a:spcAft>
            </a:pPr>
            <a:r>
              <a:rPr lang="en-US" dirty="0" smtClean="0">
                <a:latin typeface="Arial" pitchFamily="34" charset="0"/>
                <a:cs typeface="Arial" pitchFamily="34" charset="0"/>
              </a:rPr>
              <a:t>We synthesized the topics of 1.2 millions sustainability-related tweets collected from April, 2016 to June, 2016. The topic modeling algorithm takes less than 40 minutes. </a:t>
            </a:r>
          </a:p>
          <a:p>
            <a:r>
              <a:rPr lang="en-US" dirty="0" smtClean="0">
                <a:latin typeface="Arial" pitchFamily="34" charset="0"/>
                <a:cs typeface="Arial" pitchFamily="34" charset="0"/>
              </a:rPr>
              <a:t>In 6054 tweets about “green roof” topics:</a:t>
            </a:r>
          </a:p>
          <a:p>
            <a:pPr lvl="1"/>
            <a:r>
              <a:rPr lang="en-US" dirty="0" smtClean="0">
                <a:latin typeface="Arial" pitchFamily="34" charset="0"/>
                <a:cs typeface="Arial" pitchFamily="34" charset="0"/>
              </a:rPr>
              <a:t>4543 tweets are neutral</a:t>
            </a:r>
          </a:p>
          <a:p>
            <a:pPr lvl="2"/>
            <a:r>
              <a:rPr lang="en-US" dirty="0" smtClean="0">
                <a:latin typeface="Arial" pitchFamily="34" charset="0"/>
                <a:cs typeface="Arial" pitchFamily="34" charset="0"/>
              </a:rPr>
              <a:t>“We do green roof systems for today’s homeowners and building owners”</a:t>
            </a:r>
          </a:p>
          <a:p>
            <a:pPr lvl="1"/>
            <a:r>
              <a:rPr lang="en-US" dirty="0" smtClean="0">
                <a:latin typeface="Arial" pitchFamily="34" charset="0"/>
                <a:cs typeface="Arial" pitchFamily="34" charset="0"/>
              </a:rPr>
              <a:t>1422 tweets are positive</a:t>
            </a:r>
          </a:p>
          <a:p>
            <a:pPr lvl="2"/>
            <a:r>
              <a:rPr lang="en-US" dirty="0" smtClean="0">
                <a:latin typeface="Arial" pitchFamily="34" charset="0"/>
                <a:cs typeface="Arial" pitchFamily="34" charset="0"/>
              </a:rPr>
              <a:t>“4 best reason to grow a living roof! Beautiful, beneficial, efficient, green living rooftops”</a:t>
            </a:r>
          </a:p>
          <a:p>
            <a:pPr lvl="1"/>
            <a:r>
              <a:rPr lang="en-US" dirty="0" smtClean="0">
                <a:latin typeface="Arial" pitchFamily="34" charset="0"/>
                <a:cs typeface="Arial" pitchFamily="34" charset="0"/>
              </a:rPr>
              <a:t>89 tweets are negative</a:t>
            </a:r>
          </a:p>
          <a:p>
            <a:pPr lvl="2"/>
            <a:r>
              <a:rPr lang="en-US" dirty="0" smtClean="0">
                <a:latin typeface="Arial" pitchFamily="34" charset="0"/>
                <a:cs typeface="Arial" pitchFamily="34" charset="0"/>
              </a:rPr>
              <a:t>“Green roof garage has been nixed. Too expensive. </a:t>
            </a:r>
            <a:r>
              <a:rPr lang="en-US" dirty="0" smtClean="0">
                <a:latin typeface="Arial" pitchFamily="34" charset="0"/>
                <a:cs typeface="Arial" pitchFamily="34" charset="0"/>
                <a:sym typeface="Wingdings" pitchFamily="2" charset="2"/>
              </a:rPr>
              <a:t>:(”</a:t>
            </a:r>
            <a:endParaRPr lang="en-US" dirty="0" smtClean="0">
              <a:latin typeface="Arial" pitchFamily="34" charset="0"/>
              <a:cs typeface="Arial" pitchFamily="34" charset="0"/>
            </a:endParaRPr>
          </a:p>
          <a:p>
            <a:pPr lvl="1"/>
            <a:endParaRPr lang="en-US" dirty="0">
              <a:latin typeface="Arial" pitchFamily="34" charset="0"/>
              <a:cs typeface="Arial" pitchFamily="34" charset="0"/>
            </a:endParaRPr>
          </a:p>
        </p:txBody>
      </p:sp>
    </p:spTree>
    <p:extLst>
      <p:ext uri="{BB962C8B-B14F-4D97-AF65-F5344CB8AC3E}">
        <p14:creationId xmlns:p14="http://schemas.microsoft.com/office/powerpoint/2010/main" val="482499662"/>
      </p:ext>
    </p:extLst>
  </p:cSld>
  <p:clrMapOvr>
    <a:masterClrMapping/>
  </p:clrMapOvr>
  <mc:AlternateContent xmlns:mc="http://schemas.openxmlformats.org/markup-compatibility/2006" xmlns:p14="http://schemas.microsoft.com/office/powerpoint/2010/main">
    <mc:Choice Requires="p14">
      <p:transition spd="slow" p14:dur="2000" advTm="32333"/>
    </mc:Choice>
    <mc:Fallback xmlns="">
      <p:transition spd="slow" advTm="32333"/>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76600" y="2901463"/>
            <a:ext cx="2740526" cy="1676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prstClr val="white"/>
                </a:solidFill>
              </a:rPr>
              <a:t>Housing Market</a:t>
            </a:r>
          </a:p>
          <a:p>
            <a:pPr algn="ctr"/>
            <a:r>
              <a:rPr lang="en-US" dirty="0">
                <a:solidFill>
                  <a:prstClr val="white"/>
                </a:solidFill>
              </a:rPr>
              <a:t> </a:t>
            </a:r>
            <a:r>
              <a:rPr lang="en-US" sz="1600" i="1" dirty="0">
                <a:solidFill>
                  <a:prstClr val="white"/>
                </a:solidFill>
              </a:rPr>
              <a:t>House inventory:</a:t>
            </a:r>
          </a:p>
          <a:p>
            <a:pPr algn="ctr"/>
            <a:r>
              <a:rPr lang="en-US" sz="1200" i="1" dirty="0">
                <a:solidFill>
                  <a:prstClr val="white"/>
                </a:solidFill>
              </a:rPr>
              <a:t>apartment, single-family</a:t>
            </a:r>
          </a:p>
          <a:p>
            <a:pPr algn="ctr"/>
            <a:r>
              <a:rPr lang="en-US" sz="1600" i="1" dirty="0">
                <a:solidFill>
                  <a:prstClr val="white"/>
                </a:solidFill>
              </a:rPr>
              <a:t> Infrastructure service </a:t>
            </a:r>
          </a:p>
          <a:p>
            <a:pPr algn="ctr"/>
            <a:r>
              <a:rPr lang="en-US" sz="1200" i="1" dirty="0">
                <a:solidFill>
                  <a:prstClr val="white"/>
                </a:solidFill>
              </a:rPr>
              <a:t>Stormwater management(1</a:t>
            </a:r>
            <a:r>
              <a:rPr lang="en-US" sz="1200" i="1" baseline="30000" dirty="0">
                <a:solidFill>
                  <a:prstClr val="white"/>
                </a:solidFill>
              </a:rPr>
              <a:t>st</a:t>
            </a:r>
            <a:r>
              <a:rPr lang="en-US" sz="1200" i="1" dirty="0">
                <a:solidFill>
                  <a:prstClr val="white"/>
                </a:solidFill>
              </a:rPr>
              <a:t> yr)</a:t>
            </a:r>
          </a:p>
          <a:p>
            <a:pPr algn="ctr"/>
            <a:r>
              <a:rPr lang="en-US" sz="1200" i="1" dirty="0">
                <a:solidFill>
                  <a:prstClr val="white"/>
                </a:solidFill>
              </a:rPr>
              <a:t>Transportation improvement (5</a:t>
            </a:r>
            <a:r>
              <a:rPr lang="en-US" sz="1200" i="1" baseline="30000" dirty="0">
                <a:solidFill>
                  <a:prstClr val="white"/>
                </a:solidFill>
              </a:rPr>
              <a:t>th</a:t>
            </a:r>
            <a:r>
              <a:rPr lang="en-US" sz="1200" i="1" dirty="0">
                <a:solidFill>
                  <a:prstClr val="white"/>
                </a:solidFill>
              </a:rPr>
              <a:t> yr)</a:t>
            </a:r>
          </a:p>
        </p:txBody>
      </p:sp>
      <p:sp>
        <p:nvSpPr>
          <p:cNvPr id="6" name="Curved Left Arrow 5"/>
          <p:cNvSpPr/>
          <p:nvPr/>
        </p:nvSpPr>
        <p:spPr>
          <a:xfrm>
            <a:off x="2705100" y="3048000"/>
            <a:ext cx="723900" cy="2133600"/>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black"/>
              </a:solidFill>
            </a:endParaRPr>
          </a:p>
        </p:txBody>
      </p:sp>
      <p:sp>
        <p:nvSpPr>
          <p:cNvPr id="7" name="Down Arrow 6"/>
          <p:cNvSpPr/>
          <p:nvPr/>
        </p:nvSpPr>
        <p:spPr>
          <a:xfrm rot="10800000">
            <a:off x="4419600" y="2438400"/>
            <a:ext cx="457200" cy="4572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14300" y="2435469"/>
            <a:ext cx="2590800" cy="1447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spcAft>
                <a:spcPts val="300"/>
              </a:spcAft>
            </a:pPr>
            <a:r>
              <a:rPr lang="en-US" sz="1500" b="1" u="sng" dirty="0">
                <a:solidFill>
                  <a:prstClr val="black"/>
                </a:solidFill>
                <a:cs typeface="Arial" pitchFamily="34" charset="0"/>
              </a:rPr>
              <a:t>Prospective homebuyers</a:t>
            </a:r>
          </a:p>
          <a:p>
            <a:pPr marL="114300" indent="-114300">
              <a:buFont typeface="Arial" pitchFamily="34" charset="0"/>
              <a:buChar char="•"/>
            </a:pPr>
            <a:r>
              <a:rPr lang="en-US" sz="1600" i="1" dirty="0">
                <a:solidFill>
                  <a:prstClr val="black"/>
                </a:solidFill>
              </a:rPr>
              <a:t>Socioeconomic attributes</a:t>
            </a:r>
          </a:p>
          <a:p>
            <a:pPr marL="114300" indent="-114300">
              <a:buFont typeface="Arial" pitchFamily="34" charset="0"/>
              <a:buChar char="•"/>
            </a:pPr>
            <a:r>
              <a:rPr lang="en-US" sz="1600" i="1" dirty="0">
                <a:solidFill>
                  <a:prstClr val="black"/>
                </a:solidFill>
              </a:rPr>
              <a:t>Preference</a:t>
            </a:r>
          </a:p>
          <a:p>
            <a:pPr marL="290513" indent="-228600">
              <a:buFont typeface="+mj-lt"/>
              <a:buAutoNum type="arabicPeriod"/>
            </a:pPr>
            <a:r>
              <a:rPr lang="en-US" sz="1300" i="1" dirty="0">
                <a:solidFill>
                  <a:prstClr val="black"/>
                </a:solidFill>
              </a:rPr>
              <a:t>Evaluate candidate houses</a:t>
            </a:r>
          </a:p>
          <a:p>
            <a:pPr marL="290513" indent="-228600">
              <a:buFont typeface="+mj-lt"/>
              <a:buAutoNum type="arabicPeriod"/>
            </a:pPr>
            <a:r>
              <a:rPr lang="en-US" sz="1300" i="1" dirty="0">
                <a:solidFill>
                  <a:prstClr val="black"/>
                </a:solidFill>
              </a:rPr>
              <a:t>Decide the biding house</a:t>
            </a:r>
            <a:endParaRPr lang="en-US" sz="1300" dirty="0">
              <a:solidFill>
                <a:prstClr val="black"/>
              </a:solidFill>
            </a:endParaRPr>
          </a:p>
          <a:p>
            <a:pPr marL="290513" indent="-228600">
              <a:buFont typeface="+mj-lt"/>
              <a:buAutoNum type="arabicPeriod"/>
            </a:pPr>
            <a:r>
              <a:rPr lang="en-US" sz="1300" i="1" dirty="0">
                <a:solidFill>
                  <a:prstClr val="black"/>
                </a:solidFill>
              </a:rPr>
              <a:t>Determine willingness to pay</a:t>
            </a:r>
          </a:p>
        </p:txBody>
      </p:sp>
      <p:sp>
        <p:nvSpPr>
          <p:cNvPr id="9" name="Rectangle 8"/>
          <p:cNvSpPr/>
          <p:nvPr/>
        </p:nvSpPr>
        <p:spPr>
          <a:xfrm>
            <a:off x="152400" y="4114800"/>
            <a:ext cx="2514600" cy="1295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500" u="sng" dirty="0">
                <a:solidFill>
                  <a:prstClr val="white"/>
                </a:solidFill>
                <a:cs typeface="Arial" pitchFamily="34" charset="0"/>
              </a:rPr>
              <a:t>Homeowners</a:t>
            </a:r>
          </a:p>
          <a:p>
            <a:r>
              <a:rPr lang="en-US" sz="1500" dirty="0">
                <a:solidFill>
                  <a:prstClr val="white"/>
                </a:solidFill>
              </a:rPr>
              <a:t>Property value</a:t>
            </a:r>
          </a:p>
          <a:p>
            <a:r>
              <a:rPr lang="en-US" sz="1500" u="sng" dirty="0">
                <a:solidFill>
                  <a:prstClr val="white"/>
                </a:solidFill>
                <a:cs typeface="Arial" pitchFamily="34" charset="0"/>
              </a:rPr>
              <a:t>Living community</a:t>
            </a:r>
          </a:p>
          <a:p>
            <a:r>
              <a:rPr lang="en-US" sz="1400" dirty="0">
                <a:solidFill>
                  <a:prstClr val="white"/>
                </a:solidFill>
              </a:rPr>
              <a:t>Green space</a:t>
            </a:r>
          </a:p>
          <a:p>
            <a:r>
              <a:rPr lang="en-US" sz="1400" dirty="0">
                <a:solidFill>
                  <a:prstClr val="white"/>
                </a:solidFill>
              </a:rPr>
              <a:t>Transportation accessibility</a:t>
            </a:r>
          </a:p>
        </p:txBody>
      </p:sp>
      <p:sp>
        <p:nvSpPr>
          <p:cNvPr id="10" name="Rectangle 9"/>
          <p:cNvSpPr/>
          <p:nvPr/>
        </p:nvSpPr>
        <p:spPr>
          <a:xfrm>
            <a:off x="6781800" y="2971800"/>
            <a:ext cx="1905000" cy="16002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b="1" i="1" u="sng" dirty="0">
                <a:solidFill>
                  <a:prstClr val="white"/>
                </a:solidFill>
                <a:cs typeface="Arial" pitchFamily="34" charset="0"/>
              </a:rPr>
              <a:t>Developers</a:t>
            </a:r>
            <a:endParaRPr lang="en-US" sz="1400" i="1" dirty="0">
              <a:solidFill>
                <a:prstClr val="white"/>
              </a:solidFill>
            </a:endParaRPr>
          </a:p>
          <a:p>
            <a:pPr marL="114300" indent="-114300">
              <a:buFont typeface="Arial" pitchFamily="34" charset="0"/>
              <a:buChar char="•"/>
            </a:pPr>
            <a:r>
              <a:rPr lang="en-US" sz="1400" i="1" dirty="0">
                <a:solidFill>
                  <a:prstClr val="white"/>
                </a:solidFill>
              </a:rPr>
              <a:t>Asking price</a:t>
            </a:r>
          </a:p>
          <a:p>
            <a:pPr marL="114300" indent="-114300">
              <a:buFont typeface="Arial" pitchFamily="34" charset="0"/>
              <a:buChar char="•"/>
            </a:pPr>
            <a:r>
              <a:rPr lang="en-US" sz="1400" i="1" dirty="0">
                <a:solidFill>
                  <a:prstClr val="white"/>
                </a:solidFill>
              </a:rPr>
              <a:t>New house investment decision</a:t>
            </a:r>
          </a:p>
          <a:p>
            <a:pPr marL="114300" indent="-114300">
              <a:buFont typeface="Arial" pitchFamily="34" charset="0"/>
              <a:buChar char="•"/>
            </a:pPr>
            <a:r>
              <a:rPr lang="en-US" sz="1400" i="1" dirty="0">
                <a:solidFill>
                  <a:prstClr val="white"/>
                </a:solidFill>
              </a:rPr>
              <a:t>Consider LID options if impact fee exists</a:t>
            </a:r>
          </a:p>
        </p:txBody>
      </p:sp>
      <p:sp>
        <p:nvSpPr>
          <p:cNvPr id="11" name="Down Arrow 10"/>
          <p:cNvSpPr/>
          <p:nvPr/>
        </p:nvSpPr>
        <p:spPr>
          <a:xfrm rot="5400000">
            <a:off x="6019800" y="2838491"/>
            <a:ext cx="609600" cy="91440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prstClr val="white"/>
              </a:solidFill>
            </a:endParaRPr>
          </a:p>
        </p:txBody>
      </p:sp>
      <p:sp>
        <p:nvSpPr>
          <p:cNvPr id="12" name="Down Arrow 11"/>
          <p:cNvSpPr/>
          <p:nvPr/>
        </p:nvSpPr>
        <p:spPr>
          <a:xfrm rot="5400000">
            <a:off x="6019800" y="3584332"/>
            <a:ext cx="609600" cy="914400"/>
          </a:xfrm>
          <a:prstGeom prst="downArrow">
            <a:avLst>
              <a:gd name="adj1" fmla="val 50000"/>
              <a:gd name="adj2" fmla="val 50595"/>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prstClr val="white"/>
              </a:solidFill>
            </a:endParaRPr>
          </a:p>
        </p:txBody>
      </p:sp>
      <p:sp>
        <p:nvSpPr>
          <p:cNvPr id="13" name="Oval 12"/>
          <p:cNvSpPr/>
          <p:nvPr/>
        </p:nvSpPr>
        <p:spPr>
          <a:xfrm>
            <a:off x="3352800" y="1292469"/>
            <a:ext cx="2590800" cy="1143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i="1" dirty="0">
                <a:solidFill>
                  <a:prstClr val="white"/>
                </a:solidFill>
              </a:rPr>
              <a:t>Apartment </a:t>
            </a:r>
          </a:p>
          <a:p>
            <a:pPr algn="ctr"/>
            <a:r>
              <a:rPr lang="en-US" sz="1600" b="1" i="1" dirty="0">
                <a:solidFill>
                  <a:prstClr val="white"/>
                </a:solidFill>
              </a:rPr>
              <a:t>vs. Single-family</a:t>
            </a:r>
          </a:p>
          <a:p>
            <a:pPr algn="ctr"/>
            <a:r>
              <a:rPr lang="en-US" sz="1300" dirty="0">
                <a:solidFill>
                  <a:prstClr val="white"/>
                </a:solidFill>
                <a:cs typeface="Arial" pitchFamily="34" charset="0"/>
              </a:rPr>
              <a:t> </a:t>
            </a:r>
            <a:r>
              <a:rPr lang="en-US" sz="1300" i="1" dirty="0">
                <a:solidFill>
                  <a:prstClr val="white"/>
                </a:solidFill>
                <a:cs typeface="Arial" pitchFamily="34" charset="0"/>
              </a:rPr>
              <a:t>Transaction price</a:t>
            </a:r>
          </a:p>
          <a:p>
            <a:pPr algn="ctr"/>
            <a:r>
              <a:rPr lang="en-US" sz="1300" i="1" dirty="0">
                <a:solidFill>
                  <a:prstClr val="white"/>
                </a:solidFill>
                <a:cs typeface="Arial" pitchFamily="34" charset="0"/>
              </a:rPr>
              <a:t> Estate sale</a:t>
            </a:r>
          </a:p>
        </p:txBody>
      </p:sp>
      <p:sp>
        <p:nvSpPr>
          <p:cNvPr id="15" name="Round Diagonal Corner Rectangle 14"/>
          <p:cNvSpPr/>
          <p:nvPr/>
        </p:nvSpPr>
        <p:spPr>
          <a:xfrm>
            <a:off x="3162300" y="5562600"/>
            <a:ext cx="2781300" cy="1143000"/>
          </a:xfrm>
          <a:prstGeom prst="round2DiagRect">
            <a:avLst>
              <a:gd name="adj1" fmla="val 16667"/>
              <a:gd name="adj2" fmla="val 4571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solidFill>
                  <a:prstClr val="black"/>
                </a:solidFill>
              </a:rPr>
              <a:t>Government</a:t>
            </a:r>
          </a:p>
          <a:p>
            <a:pPr marL="114300" indent="-114300">
              <a:buFont typeface="Arial" pitchFamily="34" charset="0"/>
              <a:buChar char="•"/>
            </a:pPr>
            <a:r>
              <a:rPr lang="en-US" sz="1400" dirty="0">
                <a:solidFill>
                  <a:prstClr val="black"/>
                </a:solidFill>
              </a:rPr>
              <a:t>Collect property tax</a:t>
            </a:r>
          </a:p>
          <a:p>
            <a:pPr marL="114300" indent="-114300">
              <a:buFont typeface="Arial" pitchFamily="34" charset="0"/>
              <a:buChar char="•"/>
            </a:pPr>
            <a:r>
              <a:rPr lang="en-US" sz="1400" dirty="0">
                <a:solidFill>
                  <a:prstClr val="black"/>
                </a:solidFill>
              </a:rPr>
              <a:t>Distribute property tax for infrastructure improvement</a:t>
            </a:r>
          </a:p>
        </p:txBody>
      </p:sp>
      <p:sp>
        <p:nvSpPr>
          <p:cNvPr id="18" name="TextBox 17"/>
          <p:cNvSpPr txBox="1"/>
          <p:nvPr/>
        </p:nvSpPr>
        <p:spPr>
          <a:xfrm>
            <a:off x="2590800" y="2515988"/>
            <a:ext cx="838200" cy="523220"/>
          </a:xfrm>
          <a:prstGeom prst="rect">
            <a:avLst/>
          </a:prstGeom>
          <a:noFill/>
        </p:spPr>
        <p:txBody>
          <a:bodyPr wrap="square" rtlCol="0">
            <a:spAutoFit/>
          </a:bodyPr>
          <a:lstStyle/>
          <a:p>
            <a:pPr algn="ctr"/>
            <a:r>
              <a:rPr lang="en-US" sz="1400" b="1" dirty="0">
                <a:solidFill>
                  <a:prstClr val="black"/>
                </a:solidFill>
              </a:rPr>
              <a:t>Bid Price</a:t>
            </a:r>
          </a:p>
        </p:txBody>
      </p:sp>
      <p:sp>
        <p:nvSpPr>
          <p:cNvPr id="19" name="TextBox 18"/>
          <p:cNvSpPr txBox="1"/>
          <p:nvPr/>
        </p:nvSpPr>
        <p:spPr>
          <a:xfrm>
            <a:off x="2640623" y="5029200"/>
            <a:ext cx="940334" cy="523220"/>
          </a:xfrm>
          <a:prstGeom prst="rect">
            <a:avLst/>
          </a:prstGeom>
          <a:noFill/>
        </p:spPr>
        <p:txBody>
          <a:bodyPr wrap="square" rtlCol="0">
            <a:spAutoFit/>
          </a:bodyPr>
          <a:lstStyle/>
          <a:p>
            <a:pPr algn="ctr"/>
            <a:r>
              <a:rPr lang="en-US" sz="1400" b="1" dirty="0">
                <a:solidFill>
                  <a:prstClr val="black"/>
                </a:solidFill>
              </a:rPr>
              <a:t>Bid</a:t>
            </a:r>
            <a:r>
              <a:rPr lang="en-US" sz="1400" dirty="0">
                <a:solidFill>
                  <a:srgbClr val="FFFF00"/>
                </a:solidFill>
              </a:rPr>
              <a:t> </a:t>
            </a:r>
            <a:r>
              <a:rPr lang="en-US" sz="1400" b="1" dirty="0">
                <a:solidFill>
                  <a:prstClr val="black"/>
                </a:solidFill>
              </a:rPr>
              <a:t>Success</a:t>
            </a:r>
          </a:p>
        </p:txBody>
      </p:sp>
      <p:sp>
        <p:nvSpPr>
          <p:cNvPr id="20" name="Down Arrow 19"/>
          <p:cNvSpPr/>
          <p:nvPr/>
        </p:nvSpPr>
        <p:spPr>
          <a:xfrm rot="10800000">
            <a:off x="4267201" y="4495800"/>
            <a:ext cx="762000" cy="1066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endParaRPr>
          </a:p>
        </p:txBody>
      </p:sp>
      <p:sp>
        <p:nvSpPr>
          <p:cNvPr id="23" name="TextBox 22"/>
          <p:cNvSpPr txBox="1"/>
          <p:nvPr/>
        </p:nvSpPr>
        <p:spPr>
          <a:xfrm>
            <a:off x="5820537" y="3124200"/>
            <a:ext cx="1037463" cy="276999"/>
          </a:xfrm>
          <a:prstGeom prst="rect">
            <a:avLst/>
          </a:prstGeom>
          <a:noFill/>
        </p:spPr>
        <p:txBody>
          <a:bodyPr wrap="none" rtlCol="0">
            <a:spAutoFit/>
          </a:bodyPr>
          <a:lstStyle>
            <a:defPPr>
              <a:defRPr lang="en-US"/>
            </a:defPPr>
            <a:lvl1pPr fontAlgn="auto">
              <a:spcBef>
                <a:spcPts val="0"/>
              </a:spcBef>
              <a:spcAft>
                <a:spcPts val="0"/>
              </a:spcAft>
              <a:buClrTx/>
              <a:buSzTx/>
              <a:defRPr kumimoji="0" sz="1200" i="1">
                <a:solidFill>
                  <a:schemeClr val="bg1"/>
                </a:solidFill>
                <a:effectLst/>
              </a:defRPr>
            </a:lvl1pPr>
          </a:lstStyle>
          <a:p>
            <a:r>
              <a:rPr lang="en-US" dirty="0">
                <a:solidFill>
                  <a:prstClr val="white"/>
                </a:solidFill>
              </a:rPr>
              <a:t>Asking Price</a:t>
            </a:r>
          </a:p>
        </p:txBody>
      </p:sp>
      <p:sp>
        <p:nvSpPr>
          <p:cNvPr id="24" name="TextBox 23"/>
          <p:cNvSpPr txBox="1"/>
          <p:nvPr/>
        </p:nvSpPr>
        <p:spPr>
          <a:xfrm>
            <a:off x="5867400" y="3914001"/>
            <a:ext cx="1027845" cy="276999"/>
          </a:xfrm>
          <a:prstGeom prst="rect">
            <a:avLst/>
          </a:prstGeom>
          <a:noFill/>
        </p:spPr>
        <p:txBody>
          <a:bodyPr wrap="none" rtlCol="0">
            <a:spAutoFit/>
          </a:bodyPr>
          <a:lstStyle/>
          <a:p>
            <a:r>
              <a:rPr lang="en-US" sz="1200" i="1" dirty="0">
                <a:solidFill>
                  <a:prstClr val="white"/>
                </a:solidFill>
              </a:rPr>
              <a:t>New houses</a:t>
            </a:r>
          </a:p>
        </p:txBody>
      </p:sp>
      <p:grpSp>
        <p:nvGrpSpPr>
          <p:cNvPr id="2" name="Group 26"/>
          <p:cNvGrpSpPr/>
          <p:nvPr/>
        </p:nvGrpSpPr>
        <p:grpSpPr>
          <a:xfrm>
            <a:off x="5929744" y="4648201"/>
            <a:ext cx="2415952" cy="1766457"/>
            <a:chOff x="5929087" y="3859473"/>
            <a:chExt cx="1265498" cy="1456712"/>
          </a:xfrm>
        </p:grpSpPr>
        <p:sp>
          <p:nvSpPr>
            <p:cNvPr id="25" name="Bent-Up Arrow 24"/>
            <p:cNvSpPr/>
            <p:nvPr/>
          </p:nvSpPr>
          <p:spPr>
            <a:xfrm rot="16200000" flipH="1">
              <a:off x="5643417" y="4145143"/>
              <a:ext cx="1456712" cy="885371"/>
            </a:xfrm>
            <a:prstGeom prst="bentUpArrow">
              <a:avLst>
                <a:gd name="adj1" fmla="val 9775"/>
                <a:gd name="adj2" fmla="val 12980"/>
                <a:gd name="adj3" fmla="val 1870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26" name="Diamond 25"/>
            <p:cNvSpPr/>
            <p:nvPr/>
          </p:nvSpPr>
          <p:spPr>
            <a:xfrm>
              <a:off x="6365632" y="4216400"/>
              <a:ext cx="828953" cy="6604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i="1" dirty="0">
                  <a:solidFill>
                    <a:prstClr val="white"/>
                  </a:solidFill>
                </a:rPr>
                <a:t>Impact fee ?</a:t>
              </a:r>
            </a:p>
          </p:txBody>
        </p:sp>
      </p:grpSp>
      <p:sp>
        <p:nvSpPr>
          <p:cNvPr id="29" name="TextBox 28"/>
          <p:cNvSpPr txBox="1"/>
          <p:nvPr/>
        </p:nvSpPr>
        <p:spPr>
          <a:xfrm>
            <a:off x="7062293" y="2032880"/>
            <a:ext cx="1543765" cy="523220"/>
          </a:xfrm>
          <a:prstGeom prst="rect">
            <a:avLst/>
          </a:prstGeom>
          <a:noFill/>
        </p:spPr>
        <p:txBody>
          <a:bodyPr wrap="square" rtlCol="0">
            <a:spAutoFit/>
          </a:bodyPr>
          <a:lstStyle/>
          <a:p>
            <a:r>
              <a:rPr lang="en-US" sz="1400" b="1" dirty="0">
                <a:solidFill>
                  <a:prstClr val="black"/>
                </a:solidFill>
              </a:rPr>
              <a:t>House demand for next period </a:t>
            </a:r>
          </a:p>
        </p:txBody>
      </p:sp>
      <p:sp>
        <p:nvSpPr>
          <p:cNvPr id="31" name="TextBox 30"/>
          <p:cNvSpPr txBox="1"/>
          <p:nvPr/>
        </p:nvSpPr>
        <p:spPr>
          <a:xfrm>
            <a:off x="3962400" y="4958213"/>
            <a:ext cx="13716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b="1" dirty="0">
                <a:solidFill>
                  <a:srgbClr val="FF0000"/>
                </a:solidFill>
              </a:rPr>
              <a:t>Infrastructure </a:t>
            </a:r>
          </a:p>
          <a:p>
            <a:pPr algn="ctr"/>
            <a:r>
              <a:rPr lang="en-US" sz="1400" b="1" dirty="0">
                <a:solidFill>
                  <a:srgbClr val="FF0000"/>
                </a:solidFill>
              </a:rPr>
              <a:t>improvement</a:t>
            </a:r>
          </a:p>
        </p:txBody>
      </p:sp>
      <p:sp>
        <p:nvSpPr>
          <p:cNvPr id="3" name="Title 2"/>
          <p:cNvSpPr>
            <a:spLocks noGrp="1"/>
          </p:cNvSpPr>
          <p:nvPr>
            <p:ph type="title"/>
          </p:nvPr>
        </p:nvSpPr>
        <p:spPr>
          <a:xfrm>
            <a:off x="114300" y="76199"/>
            <a:ext cx="8953500" cy="987669"/>
          </a:xfrm>
        </p:spPr>
        <p:txBody>
          <a:bodyPr>
            <a:noAutofit/>
          </a:bodyPr>
          <a:lstStyle/>
          <a:p>
            <a:r>
              <a:rPr lang="en-US" sz="3600" b="1" dirty="0"/>
              <a:t>Agent-based Housing </a:t>
            </a:r>
            <a:r>
              <a:rPr lang="en-US" sz="3600" b="1" dirty="0" smtClean="0"/>
              <a:t>Market Simulation</a:t>
            </a:r>
            <a:endParaRPr lang="en-US" sz="3600" b="1" dirty="0"/>
          </a:p>
        </p:txBody>
      </p:sp>
      <p:sp>
        <p:nvSpPr>
          <p:cNvPr id="14" name="Curved Right Arrow 13"/>
          <p:cNvSpPr/>
          <p:nvPr/>
        </p:nvSpPr>
        <p:spPr>
          <a:xfrm rot="18500748">
            <a:off x="2407712" y="5351291"/>
            <a:ext cx="533400" cy="1314835"/>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black"/>
              </a:solidFill>
            </a:endParaRPr>
          </a:p>
        </p:txBody>
      </p:sp>
      <p:sp>
        <p:nvSpPr>
          <p:cNvPr id="28" name="TextBox 27"/>
          <p:cNvSpPr txBox="1"/>
          <p:nvPr/>
        </p:nvSpPr>
        <p:spPr>
          <a:xfrm>
            <a:off x="1409700" y="5891437"/>
            <a:ext cx="940334" cy="523220"/>
          </a:xfrm>
          <a:prstGeom prst="rect">
            <a:avLst/>
          </a:prstGeom>
          <a:noFill/>
        </p:spPr>
        <p:txBody>
          <a:bodyPr wrap="square" rtlCol="0">
            <a:spAutoFit/>
          </a:bodyPr>
          <a:lstStyle/>
          <a:p>
            <a:pPr algn="ctr"/>
            <a:r>
              <a:rPr lang="en-US" sz="1400" b="1" dirty="0">
                <a:solidFill>
                  <a:prstClr val="black"/>
                </a:solidFill>
              </a:rPr>
              <a:t>Property Tax</a:t>
            </a:r>
          </a:p>
        </p:txBody>
      </p:sp>
      <p:sp>
        <p:nvSpPr>
          <p:cNvPr id="17" name="Curved Left Arrow 16"/>
          <p:cNvSpPr/>
          <p:nvPr/>
        </p:nvSpPr>
        <p:spPr>
          <a:xfrm rot="19023491">
            <a:off x="6369463" y="1498891"/>
            <a:ext cx="566316" cy="1591198"/>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719013994"/>
      </p:ext>
    </p:extLst>
  </p:cSld>
  <p:clrMapOvr>
    <a:masterClrMapping/>
  </p:clrMapOvr>
  <p:transition advTm="15956"/>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228600" y="1371600"/>
          <a:ext cx="4343400" cy="3276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nvPr>
        </p:nvGraphicFramePr>
        <p:xfrm>
          <a:off x="228600" y="4572000"/>
          <a:ext cx="4343400" cy="22098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688731" y="1447800"/>
            <a:ext cx="1825869" cy="523220"/>
          </a:xfrm>
          <a:prstGeom prst="rect">
            <a:avLst/>
          </a:prstGeom>
          <a:noFill/>
        </p:spPr>
        <p:txBody>
          <a:bodyPr wrap="square" rtlCol="0">
            <a:spAutoFit/>
          </a:bodyPr>
          <a:lstStyle/>
          <a:p>
            <a:r>
              <a:rPr lang="en-US" sz="1400" b="1" dirty="0">
                <a:solidFill>
                  <a:prstClr val="black"/>
                </a:solidFill>
              </a:rPr>
              <a:t>Business As Usual (BAU)</a:t>
            </a:r>
          </a:p>
        </p:txBody>
      </p:sp>
      <p:sp>
        <p:nvSpPr>
          <p:cNvPr id="7" name="TextBox 6"/>
          <p:cNvSpPr txBox="1"/>
          <p:nvPr/>
        </p:nvSpPr>
        <p:spPr>
          <a:xfrm>
            <a:off x="726831" y="4724400"/>
            <a:ext cx="3200400" cy="523220"/>
          </a:xfrm>
          <a:prstGeom prst="rect">
            <a:avLst/>
          </a:prstGeom>
          <a:noFill/>
        </p:spPr>
        <p:txBody>
          <a:bodyPr wrap="square" rtlCol="0">
            <a:spAutoFit/>
          </a:bodyPr>
          <a:lstStyle/>
          <a:p>
            <a:r>
              <a:rPr lang="en-US" sz="1400" b="1" dirty="0">
                <a:solidFill>
                  <a:prstClr val="black"/>
                </a:solidFill>
              </a:rPr>
              <a:t>More Sustainable Development (MSD)</a:t>
            </a:r>
          </a:p>
        </p:txBody>
      </p:sp>
      <p:sp>
        <p:nvSpPr>
          <p:cNvPr id="2" name="Title 1"/>
          <p:cNvSpPr>
            <a:spLocks noGrp="1"/>
          </p:cNvSpPr>
          <p:nvPr>
            <p:ph type="title"/>
          </p:nvPr>
        </p:nvSpPr>
        <p:spPr>
          <a:xfrm>
            <a:off x="152400" y="152400"/>
            <a:ext cx="8839200" cy="838200"/>
          </a:xfrm>
        </p:spPr>
        <p:txBody>
          <a:bodyPr>
            <a:noAutofit/>
          </a:bodyPr>
          <a:lstStyle/>
          <a:p>
            <a:r>
              <a:rPr lang="en-US" sz="2800" b="1" dirty="0" smtClean="0"/>
              <a:t>Agent-based Modeling: Simulating the Adoption Rate for More Sustainable Urban Development</a:t>
            </a:r>
            <a:endParaRPr lang="en-US" sz="2800" b="1" dirty="0"/>
          </a:p>
        </p:txBody>
      </p:sp>
      <p:sp>
        <p:nvSpPr>
          <p:cNvPr id="8" name="TextBox 7"/>
          <p:cNvSpPr txBox="1"/>
          <p:nvPr/>
        </p:nvSpPr>
        <p:spPr>
          <a:xfrm>
            <a:off x="4800599" y="2752145"/>
            <a:ext cx="4038601" cy="143885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spcAft>
                <a:spcPts val="600"/>
              </a:spcAft>
            </a:pPr>
            <a:r>
              <a:rPr lang="en-US" sz="1600" b="1" dirty="0">
                <a:solidFill>
                  <a:prstClr val="black"/>
                </a:solidFill>
              </a:rPr>
              <a:t>Impact fee for Low Impact Development non-compliance penalty:</a:t>
            </a:r>
          </a:p>
          <a:p>
            <a:pPr marL="404813" lvl="1" indent="-285750">
              <a:spcAft>
                <a:spcPts val="300"/>
              </a:spcAft>
              <a:buFont typeface="Arial" pitchFamily="34" charset="0"/>
              <a:buChar char="•"/>
            </a:pPr>
            <a:r>
              <a:rPr lang="en-US" sz="1600" b="1" dirty="0">
                <a:solidFill>
                  <a:prstClr val="black"/>
                </a:solidFill>
              </a:rPr>
              <a:t>$13,000 per unit for single-family house</a:t>
            </a:r>
          </a:p>
          <a:p>
            <a:pPr marL="404813" lvl="1" indent="-285750">
              <a:buFont typeface="Arial" pitchFamily="34" charset="0"/>
              <a:buChar char="•"/>
            </a:pPr>
            <a:r>
              <a:rPr lang="en-US" sz="1600" b="1" dirty="0">
                <a:solidFill>
                  <a:prstClr val="black"/>
                </a:solidFill>
              </a:rPr>
              <a:t>$1,500 per unit for apartment home</a:t>
            </a:r>
          </a:p>
        </p:txBody>
      </p:sp>
      <p:sp>
        <p:nvSpPr>
          <p:cNvPr id="9" name="TextBox 8"/>
          <p:cNvSpPr txBox="1"/>
          <p:nvPr/>
        </p:nvSpPr>
        <p:spPr>
          <a:xfrm>
            <a:off x="4724400" y="1447800"/>
            <a:ext cx="4267200" cy="914866"/>
          </a:xfrm>
          <a:prstGeom prst="rect">
            <a:avLst/>
          </a:prstGeom>
          <a:noFill/>
        </p:spPr>
        <p:txBody>
          <a:bodyPr wrap="square" rtlCol="0">
            <a:spAutoFit/>
          </a:bodyPr>
          <a:lstStyle/>
          <a:p>
            <a:pPr>
              <a:lnSpc>
                <a:spcPts val="2200"/>
              </a:lnSpc>
              <a:spcBef>
                <a:spcPct val="20000"/>
              </a:spcBef>
              <a:buClr>
                <a:srgbClr val="4F81BD"/>
              </a:buClr>
              <a:buSzPct val="85000"/>
            </a:pPr>
            <a:r>
              <a:rPr lang="en-US" b="1" dirty="0">
                <a:solidFill>
                  <a:prstClr val="black"/>
                </a:solidFill>
              </a:rPr>
              <a:t>Principal Agents: </a:t>
            </a:r>
            <a:r>
              <a:rPr lang="en-US" sz="1600" dirty="0">
                <a:solidFill>
                  <a:prstClr val="black"/>
                </a:solidFill>
              </a:rPr>
              <a:t>Prospective Homebuyer, Homeowners, Developers, Government</a:t>
            </a:r>
            <a:endParaRPr lang="en-US" dirty="0">
              <a:solidFill>
                <a:prstClr val="black"/>
              </a:solidFill>
            </a:endParaRPr>
          </a:p>
        </p:txBody>
      </p:sp>
      <p:sp>
        <p:nvSpPr>
          <p:cNvPr id="10" name="TextBox 9"/>
          <p:cNvSpPr txBox="1"/>
          <p:nvPr/>
        </p:nvSpPr>
        <p:spPr>
          <a:xfrm>
            <a:off x="4734098" y="2362200"/>
            <a:ext cx="2971800" cy="369332"/>
          </a:xfrm>
          <a:prstGeom prst="rect">
            <a:avLst/>
          </a:prstGeom>
          <a:noFill/>
        </p:spPr>
        <p:txBody>
          <a:bodyPr wrap="square" rtlCol="0">
            <a:spAutoFit/>
          </a:bodyPr>
          <a:lstStyle/>
          <a:p>
            <a:r>
              <a:rPr lang="en-US" b="1" dirty="0">
                <a:solidFill>
                  <a:prstClr val="black"/>
                </a:solidFill>
              </a:rPr>
              <a:t>Implemented Policy Tool</a:t>
            </a:r>
          </a:p>
        </p:txBody>
      </p:sp>
      <p:sp>
        <p:nvSpPr>
          <p:cNvPr id="11" name="TextBox 10"/>
          <p:cNvSpPr txBox="1"/>
          <p:nvPr/>
        </p:nvSpPr>
        <p:spPr>
          <a:xfrm>
            <a:off x="4800599" y="4648200"/>
            <a:ext cx="4038601" cy="1962076"/>
          </a:xfrm>
          <a:prstGeom prst="rect">
            <a:avLst/>
          </a:prstGeom>
          <a:noFill/>
        </p:spPr>
        <p:txBody>
          <a:bodyPr wrap="square" rtlCol="0">
            <a:spAutoFit/>
          </a:bodyPr>
          <a:lstStyle/>
          <a:p>
            <a:pPr>
              <a:spcBef>
                <a:spcPts val="600"/>
              </a:spcBef>
              <a:spcAft>
                <a:spcPts val="600"/>
              </a:spcAft>
            </a:pPr>
            <a:r>
              <a:rPr lang="en-US" u="sng" dirty="0">
                <a:solidFill>
                  <a:prstClr val="black"/>
                </a:solidFill>
              </a:rPr>
              <a:t>After 30 years:</a:t>
            </a:r>
          </a:p>
          <a:p>
            <a:pPr marL="285750" indent="-285750">
              <a:spcAft>
                <a:spcPts val="300"/>
              </a:spcAft>
              <a:buFont typeface="Arial" pitchFamily="34" charset="0"/>
              <a:buChar char="•"/>
            </a:pPr>
            <a:r>
              <a:rPr lang="en-US" sz="1600" b="1" dirty="0">
                <a:solidFill>
                  <a:srgbClr val="1F497D"/>
                </a:solidFill>
              </a:rPr>
              <a:t>40% reduction in potable water demand </a:t>
            </a:r>
            <a:r>
              <a:rPr lang="en-US" sz="1600" dirty="0">
                <a:solidFill>
                  <a:prstClr val="black"/>
                </a:solidFill>
              </a:rPr>
              <a:t>from centralized plant in MSD as compared to BAU</a:t>
            </a:r>
          </a:p>
          <a:p>
            <a:pPr marL="285750" indent="-285750">
              <a:spcAft>
                <a:spcPts val="300"/>
              </a:spcAft>
              <a:buFont typeface="Arial" pitchFamily="34" charset="0"/>
              <a:buChar char="•"/>
            </a:pPr>
            <a:r>
              <a:rPr lang="en-US" sz="1600" b="1" dirty="0">
                <a:solidFill>
                  <a:srgbClr val="1F497D"/>
                </a:solidFill>
              </a:rPr>
              <a:t>36% increase in net property tax revenue</a:t>
            </a:r>
            <a:r>
              <a:rPr lang="en-US" sz="1600" dirty="0">
                <a:solidFill>
                  <a:prstClr val="black"/>
                </a:solidFill>
              </a:rPr>
              <a:t> generation in MSD as compared to BAU</a:t>
            </a:r>
          </a:p>
        </p:txBody>
      </p:sp>
      <p:sp>
        <p:nvSpPr>
          <p:cNvPr id="12" name="TextBox 11"/>
          <p:cNvSpPr txBox="1"/>
          <p:nvPr/>
        </p:nvSpPr>
        <p:spPr>
          <a:xfrm>
            <a:off x="4800599" y="4355068"/>
            <a:ext cx="3810001" cy="369332"/>
          </a:xfrm>
          <a:prstGeom prst="rect">
            <a:avLst/>
          </a:prstGeom>
          <a:noFill/>
        </p:spPr>
        <p:txBody>
          <a:bodyPr wrap="square" rtlCol="0">
            <a:spAutoFit/>
          </a:bodyPr>
          <a:lstStyle/>
          <a:p>
            <a:r>
              <a:rPr lang="en-US" b="1" dirty="0">
                <a:solidFill>
                  <a:prstClr val="black"/>
                </a:solidFill>
              </a:rPr>
              <a:t>Policy Implementation Effect</a:t>
            </a:r>
          </a:p>
        </p:txBody>
      </p:sp>
      <p:sp>
        <p:nvSpPr>
          <p:cNvPr id="3" name="TextBox 2"/>
          <p:cNvSpPr txBox="1"/>
          <p:nvPr/>
        </p:nvSpPr>
        <p:spPr>
          <a:xfrm>
            <a:off x="5676900" y="6502400"/>
            <a:ext cx="3467100" cy="369332"/>
          </a:xfrm>
          <a:prstGeom prst="rect">
            <a:avLst/>
          </a:prstGeom>
          <a:noFill/>
        </p:spPr>
        <p:txBody>
          <a:bodyPr wrap="square" rtlCol="0">
            <a:spAutoFit/>
          </a:bodyPr>
          <a:lstStyle/>
          <a:p>
            <a:r>
              <a:rPr lang="en-US" dirty="0" smtClean="0"/>
              <a:t>Source: Lu. et al., ES&amp;T, 2013</a:t>
            </a:r>
            <a:endParaRPr lang="en-US" dirty="0"/>
          </a:p>
        </p:txBody>
      </p:sp>
    </p:spTree>
    <p:extLst>
      <p:ext uri="{BB962C8B-B14F-4D97-AF65-F5344CB8AC3E}">
        <p14:creationId xmlns:p14="http://schemas.microsoft.com/office/powerpoint/2010/main" val="1160790513"/>
      </p:ext>
    </p:extLst>
  </p:cSld>
  <p:clrMapOvr>
    <a:masterClrMapping/>
  </p:clrMapOvr>
  <mc:AlternateContent xmlns:mc="http://schemas.openxmlformats.org/markup-compatibility/2006" xmlns:p14="http://schemas.microsoft.com/office/powerpoint/2010/main">
    <mc:Choice Requires="p14">
      <p:transition spd="slow" p14:dur="2000" advTm="13307"/>
    </mc:Choice>
    <mc:Fallback xmlns="">
      <p:transition spd="slow" advTm="13307"/>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3"/>
          <p:cNvPicPr>
            <a:picLocks noChangeAspect="1" noChangeArrowheads="1"/>
          </p:cNvPicPr>
          <p:nvPr/>
        </p:nvPicPr>
        <p:blipFill>
          <a:blip r:embed="rId4"/>
          <a:srcRect/>
          <a:stretch>
            <a:fillRect/>
          </a:stretch>
        </p:blipFill>
        <p:spPr bwMode="auto">
          <a:xfrm>
            <a:off x="5165730" y="3639574"/>
            <a:ext cx="1870423" cy="818095"/>
          </a:xfrm>
          <a:prstGeom prst="rect">
            <a:avLst/>
          </a:prstGeom>
          <a:noFill/>
          <a:ln w="9525">
            <a:noFill/>
            <a:miter lim="800000"/>
            <a:headEnd/>
            <a:tailEnd/>
          </a:ln>
        </p:spPr>
      </p:pic>
      <p:sp>
        <p:nvSpPr>
          <p:cNvPr id="2" name="Title 1"/>
          <p:cNvSpPr>
            <a:spLocks noGrp="1"/>
          </p:cNvSpPr>
          <p:nvPr>
            <p:ph type="title"/>
          </p:nvPr>
        </p:nvSpPr>
        <p:spPr>
          <a:xfrm>
            <a:off x="0" y="1"/>
            <a:ext cx="9144000" cy="881980"/>
          </a:xfrm>
          <a:noFill/>
        </p:spPr>
        <p:txBody>
          <a:bodyPr>
            <a:noAutofit/>
          </a:bodyPr>
          <a:lstStyle/>
          <a:p>
            <a:pPr algn="ctr"/>
            <a:r>
              <a:rPr lang="en-US" sz="3200" dirty="0">
                <a:solidFill>
                  <a:srgbClr val="0070C0"/>
                </a:solidFill>
                <a:latin typeface="Arial" panose="020B0604020202020204" pitchFamily="34" charset="0"/>
                <a:cs typeface="Arial" panose="020B0604020202020204" pitchFamily="34" charset="0"/>
              </a:rPr>
              <a:t>Integrated Simulation Models to Study Infrastructure Dependencies: </a:t>
            </a:r>
            <a:r>
              <a:rPr lang="en-US" sz="3200" dirty="0" smtClean="0">
                <a:solidFill>
                  <a:srgbClr val="0070C0"/>
                </a:solidFill>
                <a:latin typeface="Arial" panose="020B0604020202020204" pitchFamily="34" charset="0"/>
                <a:cs typeface="Arial" panose="020B0604020202020204" pitchFamily="34" charset="0"/>
              </a:rPr>
              <a:t> Approach</a:t>
            </a:r>
            <a:endParaRPr lang="en-US" sz="32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4930" y="5132362"/>
            <a:ext cx="9648669" cy="1725638"/>
          </a:xfrm>
        </p:spPr>
        <p:txBody>
          <a:bodyPr>
            <a:noAutofit/>
          </a:bodyPr>
          <a:lstStyle/>
          <a:p>
            <a:r>
              <a:rPr lang="en-US" sz="2200" dirty="0" smtClean="0">
                <a:latin typeface="Arial" panose="020B0604020202020204" pitchFamily="34" charset="0"/>
                <a:cs typeface="Arial" panose="020B0604020202020204" pitchFamily="34" charset="0"/>
              </a:rPr>
              <a:t>Specification of common data model in </a:t>
            </a:r>
            <a:r>
              <a:rPr lang="en-US" sz="2200" dirty="0" err="1" smtClean="0">
                <a:latin typeface="Arial" panose="020B0604020202020204" pitchFamily="34" charset="0"/>
                <a:cs typeface="Arial" panose="020B0604020202020204" pitchFamily="34" charset="0"/>
              </a:rPr>
              <a:t>SysML</a:t>
            </a:r>
            <a:endParaRPr lang="en-US" sz="22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Automated generation of federated simulations</a:t>
            </a:r>
          </a:p>
          <a:p>
            <a:r>
              <a:rPr lang="en-US" sz="2200" dirty="0" smtClean="0">
                <a:latin typeface="Arial" panose="020B0604020202020204" pitchFamily="34" charset="0"/>
                <a:cs typeface="Arial" panose="020B0604020202020204" pitchFamily="34" charset="0"/>
              </a:rPr>
              <a:t>Fast Runtime Infrastructure (RTI) software to interconnect models</a:t>
            </a:r>
          </a:p>
          <a:p>
            <a:r>
              <a:rPr lang="en-US" sz="2200" dirty="0" smtClean="0">
                <a:latin typeface="Arial" panose="020B0604020202020204" pitchFamily="34" charset="0"/>
                <a:cs typeface="Arial" panose="020B0604020202020204" pitchFamily="34" charset="0"/>
              </a:rPr>
              <a:t>Leverage industry standards, computational tools when available</a:t>
            </a:r>
            <a:endParaRPr lang="en-US" sz="2200" dirty="0">
              <a:latin typeface="Arial" panose="020B0604020202020204" pitchFamily="34" charset="0"/>
              <a:cs typeface="Arial" panose="020B0604020202020204" pitchFamily="34" charset="0"/>
            </a:endParaRPr>
          </a:p>
        </p:txBody>
      </p:sp>
      <p:grpSp>
        <p:nvGrpSpPr>
          <p:cNvPr id="8" name="Group 7"/>
          <p:cNvGrpSpPr/>
          <p:nvPr/>
        </p:nvGrpSpPr>
        <p:grpSpPr>
          <a:xfrm>
            <a:off x="47474" y="937977"/>
            <a:ext cx="4120174" cy="2082406"/>
            <a:chOff x="84554" y="956519"/>
            <a:chExt cx="4120174" cy="2082406"/>
          </a:xfrm>
        </p:grpSpPr>
        <p:pic>
          <p:nvPicPr>
            <p:cNvPr id="7"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594" y="956519"/>
              <a:ext cx="4047134" cy="2082406"/>
            </a:xfrm>
            <a:prstGeom prst="rect">
              <a:avLst/>
            </a:prstGeom>
          </p:spPr>
        </p:pic>
        <p:sp>
          <p:nvSpPr>
            <p:cNvPr id="4" name="TextBox 3"/>
            <p:cNvSpPr txBox="1"/>
            <p:nvPr/>
          </p:nvSpPr>
          <p:spPr>
            <a:xfrm>
              <a:off x="84554" y="2291760"/>
              <a:ext cx="1732062" cy="646331"/>
            </a:xfrm>
            <a:prstGeom prst="rect">
              <a:avLst/>
            </a:prstGeom>
            <a:noFill/>
          </p:spPr>
          <p:txBody>
            <a:bodyPr wrap="square" rtlCol="0">
              <a:spAutoFit/>
            </a:bodyPr>
            <a:lstStyle/>
            <a:p>
              <a:pPr algn="ctr" defTabSz="457200"/>
              <a:r>
                <a:rPr lang="en-US" dirty="0" smtClean="0">
                  <a:solidFill>
                    <a:prstClr val="black"/>
                  </a:solidFill>
                  <a:latin typeface="Arial" panose="020B0604020202020204" pitchFamily="34" charset="0"/>
                  <a:cs typeface="Arial" panose="020B0604020202020204" pitchFamily="34" charset="0"/>
                </a:rPr>
                <a:t>System Specification</a:t>
              </a:r>
              <a:endParaRPr lang="en-US" dirty="0">
                <a:solidFill>
                  <a:prstClr val="black"/>
                </a:solidFill>
                <a:latin typeface="Arial" panose="020B0604020202020204" pitchFamily="34" charset="0"/>
                <a:cs typeface="Arial" panose="020B0604020202020204" pitchFamily="34" charset="0"/>
              </a:endParaRPr>
            </a:p>
          </p:txBody>
        </p:sp>
      </p:grpSp>
      <p:grpSp>
        <p:nvGrpSpPr>
          <p:cNvPr id="12" name="Group 11"/>
          <p:cNvGrpSpPr/>
          <p:nvPr/>
        </p:nvGrpSpPr>
        <p:grpSpPr>
          <a:xfrm>
            <a:off x="4635153" y="1019768"/>
            <a:ext cx="4611860" cy="1844537"/>
            <a:chOff x="4635153" y="1195917"/>
            <a:chExt cx="4611860" cy="1844537"/>
          </a:xfrm>
        </p:grpSpPr>
        <p:pic>
          <p:nvPicPr>
            <p:cNvPr id="9" name="Picture 4" descr="RTI.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5153" y="1577895"/>
              <a:ext cx="4415269" cy="146255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5497269" y="1195917"/>
              <a:ext cx="3749744" cy="369332"/>
            </a:xfrm>
            <a:prstGeom prst="rect">
              <a:avLst/>
            </a:prstGeom>
            <a:noFill/>
          </p:spPr>
          <p:txBody>
            <a:bodyPr wrap="none" rtlCol="0">
              <a:spAutoFit/>
            </a:bodyPr>
            <a:lstStyle/>
            <a:p>
              <a:pPr defTabSz="457200"/>
              <a:r>
                <a:rPr lang="en-US" dirty="0" smtClean="0">
                  <a:solidFill>
                    <a:prstClr val="black"/>
                  </a:solidFill>
                  <a:latin typeface="Arial" panose="020B0604020202020204" pitchFamily="34" charset="0"/>
                  <a:cs typeface="Arial" panose="020B0604020202020204" pitchFamily="34" charset="0"/>
                </a:rPr>
                <a:t>Integrated (Federated) Simulations</a:t>
              </a:r>
              <a:endParaRPr lang="en-US" dirty="0">
                <a:solidFill>
                  <a:prstClr val="black"/>
                </a:solidFill>
                <a:latin typeface="Arial" panose="020B0604020202020204" pitchFamily="34" charset="0"/>
                <a:cs typeface="Arial" panose="020B0604020202020204" pitchFamily="34" charset="0"/>
              </a:endParaRPr>
            </a:p>
          </p:txBody>
        </p:sp>
        <p:sp>
          <p:nvSpPr>
            <p:cNvPr id="11" name="Rectangle 10"/>
            <p:cNvSpPr/>
            <p:nvPr/>
          </p:nvSpPr>
          <p:spPr>
            <a:xfrm>
              <a:off x="4635153" y="1195920"/>
              <a:ext cx="4415269" cy="1824463"/>
            </a:xfrm>
            <a:prstGeom prst="rect">
              <a:avLst/>
            </a:prstGeom>
            <a:noFill/>
            <a:ln w="3175"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noFill/>
                <a:latin typeface="Arial" panose="020B0604020202020204" pitchFamily="34" charset="0"/>
                <a:cs typeface="Arial" panose="020B0604020202020204" pitchFamily="34" charset="0"/>
              </a:endParaRPr>
            </a:p>
          </p:txBody>
        </p:sp>
      </p:grpSp>
      <p:sp>
        <p:nvSpPr>
          <p:cNvPr id="17" name="Rectangle 16"/>
          <p:cNvSpPr/>
          <p:nvPr/>
        </p:nvSpPr>
        <p:spPr>
          <a:xfrm>
            <a:off x="168351" y="3287828"/>
            <a:ext cx="3929126" cy="1824463"/>
          </a:xfrm>
          <a:prstGeom prst="rect">
            <a:avLst/>
          </a:prstGeom>
          <a:noFill/>
          <a:ln w="3175"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noFill/>
              <a:latin typeface="Arial" panose="020B0604020202020204" pitchFamily="34" charset="0"/>
              <a:cs typeface="Arial" panose="020B0604020202020204" pitchFamily="34" charset="0"/>
            </a:endParaRPr>
          </a:p>
        </p:txBody>
      </p:sp>
      <p:sp>
        <p:nvSpPr>
          <p:cNvPr id="18" name="TextBox 17"/>
          <p:cNvSpPr txBox="1"/>
          <p:nvPr/>
        </p:nvSpPr>
        <p:spPr>
          <a:xfrm>
            <a:off x="5842090" y="4742728"/>
            <a:ext cx="3262432" cy="369332"/>
          </a:xfrm>
          <a:prstGeom prst="rect">
            <a:avLst/>
          </a:prstGeom>
          <a:noFill/>
        </p:spPr>
        <p:txBody>
          <a:bodyPr wrap="none" rtlCol="0">
            <a:spAutoFit/>
          </a:bodyPr>
          <a:lstStyle/>
          <a:p>
            <a:pPr defTabSz="457200"/>
            <a:r>
              <a:rPr lang="en-US" dirty="0" smtClean="0">
                <a:solidFill>
                  <a:prstClr val="black"/>
                </a:solidFill>
                <a:latin typeface="Arial" panose="020B0604020202020204" pitchFamily="34" charset="0"/>
                <a:cs typeface="Arial" panose="020B0604020202020204" pitchFamily="34" charset="0"/>
              </a:rPr>
              <a:t>Cloud-Based Model execution</a:t>
            </a:r>
            <a:endParaRPr lang="en-US" dirty="0">
              <a:solidFill>
                <a:prstClr val="black"/>
              </a:solidFill>
              <a:latin typeface="Arial" panose="020B0604020202020204" pitchFamily="34" charset="0"/>
              <a:cs typeface="Arial" panose="020B0604020202020204" pitchFamily="34" charset="0"/>
            </a:endParaRPr>
          </a:p>
        </p:txBody>
      </p:sp>
      <p:sp>
        <p:nvSpPr>
          <p:cNvPr id="19" name="Rectangle 18"/>
          <p:cNvSpPr/>
          <p:nvPr/>
        </p:nvSpPr>
        <p:spPr>
          <a:xfrm>
            <a:off x="4635153" y="3307899"/>
            <a:ext cx="4407465" cy="1824463"/>
          </a:xfrm>
          <a:prstGeom prst="rect">
            <a:avLst/>
          </a:prstGeom>
          <a:noFill/>
          <a:ln w="3175"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noFill/>
              <a:latin typeface="Arial" panose="020B0604020202020204" pitchFamily="34" charset="0"/>
              <a:cs typeface="Arial" panose="020B0604020202020204" pitchFamily="34" charset="0"/>
            </a:endParaRPr>
          </a:p>
        </p:txBody>
      </p:sp>
      <p:graphicFrame>
        <p:nvGraphicFramePr>
          <p:cNvPr id="25" name="Object 6"/>
          <p:cNvGraphicFramePr>
            <a:graphicFrameLocks noChangeAspect="1"/>
          </p:cNvGraphicFramePr>
          <p:nvPr>
            <p:extLst>
              <p:ext uri="{D42A27DB-BD31-4B8C-83A1-F6EECF244321}">
                <p14:modId xmlns:p14="http://schemas.microsoft.com/office/powerpoint/2010/main" val="2160159373"/>
              </p:ext>
            </p:extLst>
          </p:nvPr>
        </p:nvGraphicFramePr>
        <p:xfrm>
          <a:off x="1842793" y="3993504"/>
          <a:ext cx="2324855" cy="1138858"/>
        </p:xfrm>
        <a:graphic>
          <a:graphicData uri="http://schemas.openxmlformats.org/presentationml/2006/ole">
            <mc:AlternateContent xmlns:mc="http://schemas.openxmlformats.org/markup-compatibility/2006">
              <mc:Choice xmlns:v="urn:schemas-microsoft-com:vml" Requires="v">
                <p:oleObj spid="_x0000_s1089" name="Chart" r:id="rId7" imgW="4991100" imgH="2501900" progId="Excel.Chart.8">
                  <p:embed/>
                </p:oleObj>
              </mc:Choice>
              <mc:Fallback>
                <p:oleObj name="Chart" r:id="rId7" imgW="4991100" imgH="2501900"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2793" y="3993504"/>
                        <a:ext cx="2324855" cy="1138858"/>
                      </a:xfrm>
                      <a:prstGeom prst="rect">
                        <a:avLst/>
                      </a:prstGeom>
                      <a:noFill/>
                      <a:ln>
                        <a:noFill/>
                      </a:ln>
                      <a:effectLst/>
                    </p:spPr>
                  </p:pic>
                </p:oleObj>
              </mc:Fallback>
            </mc:AlternateContent>
          </a:graphicData>
        </a:graphic>
      </p:graphicFrame>
      <p:pic>
        <p:nvPicPr>
          <p:cNvPr id="20" name="Picture 2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00768" y="3307898"/>
            <a:ext cx="1707483" cy="1114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6" name="TextBox 15"/>
          <p:cNvSpPr txBox="1"/>
          <p:nvPr/>
        </p:nvSpPr>
        <p:spPr>
          <a:xfrm>
            <a:off x="149391" y="4796101"/>
            <a:ext cx="2535631" cy="338554"/>
          </a:xfrm>
          <a:prstGeom prst="rect">
            <a:avLst/>
          </a:prstGeom>
          <a:noFill/>
        </p:spPr>
        <p:txBody>
          <a:bodyPr wrap="none" rtlCol="0">
            <a:spAutoFit/>
          </a:bodyPr>
          <a:lstStyle/>
          <a:p>
            <a:pPr defTabSz="457200"/>
            <a:r>
              <a:rPr lang="en-US" sz="1600" dirty="0" smtClean="0">
                <a:solidFill>
                  <a:prstClr val="black"/>
                </a:solidFill>
                <a:latin typeface="Arial" panose="020B0604020202020204" pitchFamily="34" charset="0"/>
                <a:cs typeface="Arial" panose="020B0604020202020204" pitchFamily="34" charset="0"/>
              </a:rPr>
              <a:t>Visualization and Analysis</a:t>
            </a:r>
            <a:endParaRPr lang="en-US" sz="1600" dirty="0">
              <a:solidFill>
                <a:prstClr val="black"/>
              </a:solidFill>
              <a:latin typeface="Arial" panose="020B0604020202020204" pitchFamily="34" charset="0"/>
              <a:cs typeface="Arial" panose="020B0604020202020204" pitchFamily="34" charset="0"/>
            </a:endParaRPr>
          </a:p>
        </p:txBody>
      </p:sp>
      <p:sp>
        <p:nvSpPr>
          <p:cNvPr id="30" name="AutoShape 15"/>
          <p:cNvSpPr>
            <a:spLocks noChangeArrowheads="1"/>
          </p:cNvSpPr>
          <p:nvPr/>
        </p:nvSpPr>
        <p:spPr bwMode="auto">
          <a:xfrm rot="16200000">
            <a:off x="4220541" y="499691"/>
            <a:ext cx="588987" cy="1891944"/>
          </a:xfrm>
          <a:prstGeom prst="curvedLeftArrow">
            <a:avLst>
              <a:gd name="adj1" fmla="val 38000"/>
              <a:gd name="adj2" fmla="val 76000"/>
              <a:gd name="adj3" fmla="val 33333"/>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defTabSz="457200"/>
            <a:endParaRPr lang="en-US">
              <a:solidFill>
                <a:prstClr val="white"/>
              </a:solidFill>
              <a:latin typeface="Arial" panose="020B0604020202020204" pitchFamily="34" charset="0"/>
              <a:cs typeface="Arial" panose="020B0604020202020204" pitchFamily="34" charset="0"/>
            </a:endParaRPr>
          </a:p>
        </p:txBody>
      </p:sp>
      <p:pic>
        <p:nvPicPr>
          <p:cNvPr id="32" name="Picture 31" descr="data-center.jpe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33442" y="3342634"/>
            <a:ext cx="1816980" cy="1209427"/>
          </a:xfrm>
          <a:prstGeom prst="rect">
            <a:avLst/>
          </a:prstGeom>
        </p:spPr>
      </p:pic>
      <p:sp>
        <p:nvSpPr>
          <p:cNvPr id="13" name="Oval 12"/>
          <p:cNvSpPr/>
          <p:nvPr/>
        </p:nvSpPr>
        <p:spPr>
          <a:xfrm>
            <a:off x="3392943" y="2224940"/>
            <a:ext cx="2020927" cy="1807786"/>
          </a:xfrm>
          <a:prstGeom prst="ellipse">
            <a:avLst/>
          </a:prstGeom>
          <a:solidFill>
            <a:schemeClr val="bg1">
              <a:lumMod val="85000"/>
            </a:schemeClr>
          </a:solidFill>
          <a:ln>
            <a:solidFill>
              <a:srgbClr val="26262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black"/>
                </a:solidFill>
                <a:latin typeface="Arial" panose="020B0604020202020204" pitchFamily="34" charset="0"/>
                <a:cs typeface="Arial" panose="020B0604020202020204" pitchFamily="34" charset="0"/>
              </a:rPr>
              <a:t>Common Object, Data Models, Simulations</a:t>
            </a:r>
            <a:endParaRPr lang="en-US" dirty="0">
              <a:solidFill>
                <a:prstClr val="black"/>
              </a:solidFill>
              <a:latin typeface="Arial" panose="020B0604020202020204" pitchFamily="34" charset="0"/>
              <a:cs typeface="Arial" panose="020B0604020202020204" pitchFamily="34" charset="0"/>
            </a:endParaRPr>
          </a:p>
        </p:txBody>
      </p:sp>
      <p:sp>
        <p:nvSpPr>
          <p:cNvPr id="27" name="AutoShape 13"/>
          <p:cNvSpPr>
            <a:spLocks noChangeArrowheads="1"/>
          </p:cNvSpPr>
          <p:nvPr/>
        </p:nvSpPr>
        <p:spPr bwMode="auto">
          <a:xfrm rot="21438798">
            <a:off x="6203026" y="2486539"/>
            <a:ext cx="588987" cy="1447800"/>
          </a:xfrm>
          <a:prstGeom prst="curvedLeftArrow">
            <a:avLst>
              <a:gd name="adj1" fmla="val 38000"/>
              <a:gd name="adj2" fmla="val 76000"/>
              <a:gd name="adj3" fmla="val 33333"/>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defTabSz="457200"/>
            <a:endParaRPr lang="en-US">
              <a:solidFill>
                <a:prstClr val="white"/>
              </a:solidFill>
              <a:latin typeface="Arial" panose="020B0604020202020204" pitchFamily="34" charset="0"/>
              <a:cs typeface="Arial" panose="020B0604020202020204" pitchFamily="34" charset="0"/>
            </a:endParaRPr>
          </a:p>
        </p:txBody>
      </p:sp>
      <p:sp>
        <p:nvSpPr>
          <p:cNvPr id="31" name="AutoShape 15"/>
          <p:cNvSpPr>
            <a:spLocks noChangeArrowheads="1"/>
          </p:cNvSpPr>
          <p:nvPr/>
        </p:nvSpPr>
        <p:spPr bwMode="auto">
          <a:xfrm rot="5400000">
            <a:off x="4044421" y="3734038"/>
            <a:ext cx="588987" cy="1891944"/>
          </a:xfrm>
          <a:prstGeom prst="curvedLeftArrow">
            <a:avLst>
              <a:gd name="adj1" fmla="val 38000"/>
              <a:gd name="adj2" fmla="val 76000"/>
              <a:gd name="adj3" fmla="val 33333"/>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defTabSz="457200"/>
            <a:endParaRPr lang="en-US">
              <a:solidFill>
                <a:prstClr val="white"/>
              </a:solidFill>
              <a:latin typeface="Arial" panose="020B0604020202020204" pitchFamily="34" charset="0"/>
              <a:cs typeface="Arial" panose="020B0604020202020204" pitchFamily="34" charset="0"/>
            </a:endParaRPr>
          </a:p>
        </p:txBody>
      </p:sp>
      <p:pic>
        <p:nvPicPr>
          <p:cNvPr id="24" name="Picture 5" descr="Field%20data"/>
          <p:cNvPicPr>
            <a:picLocks noChangeAspect="1" noChangeArrowheads="1"/>
          </p:cNvPicPr>
          <p:nvPr/>
        </p:nvPicPr>
        <p:blipFill>
          <a:blip r:embed="rId11" cstate="print">
            <a:extLst>
              <a:ext uri="{28A0092B-C50C-407E-A947-70E740481C1C}">
                <a14:useLocalDpi xmlns:a14="http://schemas.microsoft.com/office/drawing/2010/main" val="0"/>
              </a:ext>
            </a:extLst>
          </a:blip>
          <a:srcRect l="20114" r="19133"/>
          <a:stretch>
            <a:fillRect/>
          </a:stretch>
        </p:blipFill>
        <p:spPr bwMode="auto">
          <a:xfrm>
            <a:off x="1177329" y="3307899"/>
            <a:ext cx="1117923" cy="1119144"/>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33" name="Picture 15" descr="tqb51012.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68351" y="3271437"/>
            <a:ext cx="1260927" cy="1471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AutoShape 15"/>
          <p:cNvSpPr>
            <a:spLocks noChangeArrowheads="1"/>
          </p:cNvSpPr>
          <p:nvPr/>
        </p:nvSpPr>
        <p:spPr bwMode="auto">
          <a:xfrm rot="10987499">
            <a:off x="2012851" y="2369712"/>
            <a:ext cx="588987" cy="1447800"/>
          </a:xfrm>
          <a:prstGeom prst="curvedLeftArrow">
            <a:avLst>
              <a:gd name="adj1" fmla="val 38000"/>
              <a:gd name="adj2" fmla="val 76000"/>
              <a:gd name="adj3" fmla="val 33333"/>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defTabSz="457200"/>
            <a:endParaRPr lang="en-US">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0687377"/>
      </p:ext>
    </p:extLst>
  </p:cSld>
  <p:clrMapOvr>
    <a:masterClrMapping/>
  </p:clrMapOvr>
  <mc:AlternateContent xmlns:mc="http://schemas.openxmlformats.org/markup-compatibility/2006" xmlns:p14="http://schemas.microsoft.com/office/powerpoint/2010/main">
    <mc:Choice Requires="p14">
      <p:transition spd="med" p14:dur="700" advTm="76531">
        <p:fade/>
      </p:transition>
    </mc:Choice>
    <mc:Fallback xmlns="">
      <p:transition spd="med" advTm="76531">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0" y="0"/>
            <a:ext cx="9144000" cy="646113"/>
          </a:xfrm>
          <a:prstGeom prst="rect">
            <a:avLst/>
          </a:prstGeom>
          <a:noFill/>
        </p:spPr>
        <p:txBody>
          <a:bodyPr>
            <a:spAutoFit/>
          </a:bodyPr>
          <a:lstStyle/>
          <a:p>
            <a:pPr algn="ctr" eaLnBrk="0" fontAlgn="base" hangingPunct="0">
              <a:spcBef>
                <a:spcPct val="20000"/>
              </a:spcBef>
              <a:spcAft>
                <a:spcPct val="0"/>
              </a:spcAft>
              <a:buClr>
                <a:srgbClr val="800080"/>
              </a:buClr>
              <a:buSzPct val="75000"/>
              <a:buFont typeface="Monotype Sorts" charset="2"/>
              <a:buChar char="n"/>
              <a:defRPr/>
            </a:pPr>
            <a:r>
              <a:rPr kumimoji="1" lang="en-US" sz="3600" cap="small" dirty="0">
                <a:solidFill>
                  <a:srgbClr val="9B9B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Spatial Databases for Urban </a:t>
            </a:r>
            <a:r>
              <a:rPr kumimoji="1" lang="en-US" sz="3600" cap="small" dirty="0" smtClean="0">
                <a:solidFill>
                  <a:srgbClr val="9B9B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Modeling</a:t>
            </a:r>
            <a:endParaRPr kumimoji="1" lang="en-US" sz="3600" cap="small" dirty="0">
              <a:solidFill>
                <a:srgbClr val="9B9B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4"/>
          <p:cNvSpPr/>
          <p:nvPr/>
        </p:nvSpPr>
        <p:spPr>
          <a:xfrm>
            <a:off x="0" y="685800"/>
            <a:ext cx="9144000" cy="76200"/>
          </a:xfrm>
          <a:prstGeom prst="rect">
            <a:avLst/>
          </a:prstGeom>
          <a:gradFill flip="none" rotWithShape="1">
            <a:gsLst>
              <a:gs pos="0">
                <a:schemeClr val="bg1"/>
              </a:gs>
              <a:gs pos="15000">
                <a:schemeClr val="bg1">
                  <a:lumMod val="50000"/>
                  <a:lumOff val="50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20000"/>
              </a:spcBef>
              <a:spcAft>
                <a:spcPct val="0"/>
              </a:spcAft>
              <a:buClr>
                <a:srgbClr val="800080"/>
              </a:buClr>
              <a:buSzPct val="75000"/>
              <a:buFont typeface="Monotype Sorts" charset="2"/>
              <a:buChar char="n"/>
            </a:pPr>
            <a:endParaRPr kumimoji="1" lang="en-US" sz="2400">
              <a:solidFill>
                <a:srgbClr val="FFFFFF"/>
              </a:solidFill>
              <a:effectLst>
                <a:outerShdw blurRad="38100" dist="38100" dir="2700000" algn="tl">
                  <a:srgbClr val="1F497D"/>
                </a:outerShdw>
              </a:effectLst>
            </a:endParaRPr>
          </a:p>
        </p:txBody>
      </p:sp>
      <p:sp>
        <p:nvSpPr>
          <p:cNvPr id="6" name="Rectangle 5"/>
          <p:cNvSpPr>
            <a:spLocks noChangeArrowheads="1"/>
          </p:cNvSpPr>
          <p:nvPr/>
        </p:nvSpPr>
        <p:spPr bwMode="auto">
          <a:xfrm>
            <a:off x="457200" y="1625600"/>
            <a:ext cx="4114800" cy="3693961"/>
          </a:xfrm>
          <a:prstGeom prst="rect">
            <a:avLst/>
          </a:prstGeom>
          <a:noFill/>
          <a:ln w="9525">
            <a:noFill/>
            <a:miter lim="800000"/>
            <a:headEnd/>
            <a:tailEnd/>
          </a:ln>
        </p:spPr>
        <p:txBody>
          <a:bodyPr lIns="92075" tIns="46038" rIns="92075" bIns="46038">
            <a:spAutoFit/>
          </a:bodyPr>
          <a:lstStyle/>
          <a:p>
            <a:pPr marL="228600" indent="-228600" eaLnBrk="0" fontAlgn="base" hangingPunct="0">
              <a:lnSpc>
                <a:spcPct val="150000"/>
              </a:lnSpc>
              <a:spcBef>
                <a:spcPct val="20000"/>
              </a:spcBef>
              <a:spcAft>
                <a:spcPts val="600"/>
              </a:spcAft>
              <a:buClr>
                <a:srgbClr val="800080"/>
              </a:buClr>
              <a:buSzPct val="75000"/>
              <a:buFont typeface="Monotype Sorts" charset="2"/>
              <a:buChar char="n"/>
              <a:defRPr/>
            </a:pPr>
            <a:r>
              <a:rPr kumimoji="1" lang="en-US" sz="24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SMARTRAQ project</a:t>
            </a:r>
          </a:p>
          <a:p>
            <a:pPr marL="228600" indent="-228600" eaLnBrk="0" fontAlgn="base" hangingPunct="0">
              <a:lnSpc>
                <a:spcPct val="150000"/>
              </a:lnSpc>
              <a:spcBef>
                <a:spcPct val="20000"/>
              </a:spcBef>
              <a:spcAft>
                <a:spcPts val="600"/>
              </a:spcAft>
              <a:buClr>
                <a:srgbClr val="800080"/>
              </a:buClr>
              <a:buSzPct val="75000"/>
              <a:buFont typeface="Wingdings" pitchFamily="2" charset="2"/>
              <a:buChar char="§"/>
              <a:defRPr/>
            </a:pPr>
            <a:r>
              <a:rPr kumimoji="1" lang="en-US" sz="2000"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Supports research on land use impact on transportation and air quality</a:t>
            </a:r>
          </a:p>
          <a:p>
            <a:pPr marL="228600" indent="-228600" eaLnBrk="0" fontAlgn="base" hangingPunct="0">
              <a:lnSpc>
                <a:spcPct val="150000"/>
              </a:lnSpc>
              <a:spcBef>
                <a:spcPct val="20000"/>
              </a:spcBef>
              <a:spcAft>
                <a:spcPts val="600"/>
              </a:spcAft>
              <a:buClr>
                <a:srgbClr val="800080"/>
              </a:buClr>
              <a:buSzPct val="75000"/>
              <a:buFont typeface="Wingdings" pitchFamily="2" charset="2"/>
              <a:buChar char="§"/>
              <a:defRPr/>
            </a:pPr>
            <a:r>
              <a:rPr kumimoji="1" lang="en-US" sz="2000"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 million parcels in the 13 metropolitan Atlanta non-attainment counties</a:t>
            </a:r>
          </a:p>
        </p:txBody>
      </p:sp>
      <p:grpSp>
        <p:nvGrpSpPr>
          <p:cNvPr id="4" name="Group 8"/>
          <p:cNvGrpSpPr>
            <a:grpSpLocks/>
          </p:cNvGrpSpPr>
          <p:nvPr/>
        </p:nvGrpSpPr>
        <p:grpSpPr bwMode="auto">
          <a:xfrm>
            <a:off x="4495800" y="1143000"/>
            <a:ext cx="4648200" cy="5105400"/>
            <a:chOff x="4495800" y="1143000"/>
            <a:chExt cx="4648200" cy="5105400"/>
          </a:xfrm>
        </p:grpSpPr>
        <p:pic>
          <p:nvPicPr>
            <p:cNvPr id="929799" name="Picture 41" descr="landuse"/>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95800" y="1219200"/>
              <a:ext cx="4580688" cy="5029200"/>
            </a:xfrm>
            <a:prstGeom prst="rect">
              <a:avLst/>
            </a:prstGeom>
            <a:noFill/>
            <a:ln w="9525">
              <a:noFill/>
              <a:miter lim="800000"/>
              <a:headEnd/>
              <a:tailEnd/>
            </a:ln>
          </p:spPr>
        </p:pic>
        <p:sp>
          <p:nvSpPr>
            <p:cNvPr id="8" name="Rectangle 7"/>
            <p:cNvSpPr/>
            <p:nvPr/>
          </p:nvSpPr>
          <p:spPr>
            <a:xfrm>
              <a:off x="4495800" y="1143000"/>
              <a:ext cx="46482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20000"/>
                </a:spcBef>
                <a:spcAft>
                  <a:spcPct val="0"/>
                </a:spcAft>
                <a:buClr>
                  <a:srgbClr val="800080"/>
                </a:buClr>
                <a:buSzPct val="75000"/>
                <a:buFont typeface="Monotype Sorts" charset="2"/>
                <a:buChar char="n"/>
              </a:pPr>
              <a:endParaRPr kumimoji="1" lang="en-US" sz="2400">
                <a:solidFill>
                  <a:srgbClr val="FFFFFF"/>
                </a:solidFill>
                <a:effectLst>
                  <a:outerShdw blurRad="38100" dist="38100" dir="2700000" algn="tl">
                    <a:srgbClr val="1F497D"/>
                  </a:outerShdw>
                </a:effectLst>
              </a:endParaRPr>
            </a:p>
          </p:txBody>
        </p:sp>
      </p:grpSp>
    </p:spTree>
    <p:extLst>
      <p:ext uri="{BB962C8B-B14F-4D97-AF65-F5344CB8AC3E}">
        <p14:creationId xmlns:p14="http://schemas.microsoft.com/office/powerpoint/2010/main" val="924481447"/>
      </p:ext>
    </p:extLst>
  </p:cSld>
  <p:clrMapOvr>
    <a:masterClrMapping/>
  </p:clrMapOvr>
  <p:transition spd="slow" advTm="4733">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46113"/>
          </a:xfrm>
          <a:prstGeom prst="rect">
            <a:avLst/>
          </a:prstGeom>
          <a:noFill/>
        </p:spPr>
        <p:txBody>
          <a:bodyPr>
            <a:spAutoFit/>
          </a:bodyPr>
          <a:lstStyle/>
          <a:p>
            <a:pPr algn="ctr" eaLnBrk="0" fontAlgn="base" hangingPunct="0">
              <a:spcBef>
                <a:spcPct val="20000"/>
              </a:spcBef>
              <a:spcAft>
                <a:spcPct val="0"/>
              </a:spcAft>
              <a:buClr>
                <a:srgbClr val="800080"/>
              </a:buClr>
              <a:buSzPct val="75000"/>
              <a:buFont typeface="Monotype Sorts" charset="2"/>
              <a:buChar char="n"/>
              <a:defRPr/>
            </a:pPr>
            <a:r>
              <a:rPr kumimoji="1" lang="en-US" sz="3600" cap="small" dirty="0">
                <a:solidFill>
                  <a:srgbClr val="9B9B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SMARTRAQ  Data and Attributes</a:t>
            </a:r>
          </a:p>
        </p:txBody>
      </p:sp>
      <p:sp>
        <p:nvSpPr>
          <p:cNvPr id="5" name="Rectangle 4"/>
          <p:cNvSpPr/>
          <p:nvPr/>
        </p:nvSpPr>
        <p:spPr>
          <a:xfrm>
            <a:off x="0" y="685800"/>
            <a:ext cx="9144000" cy="76200"/>
          </a:xfrm>
          <a:prstGeom prst="rect">
            <a:avLst/>
          </a:prstGeom>
          <a:gradFill flip="none" rotWithShape="1">
            <a:gsLst>
              <a:gs pos="0">
                <a:schemeClr val="bg1"/>
              </a:gs>
              <a:gs pos="15000">
                <a:schemeClr val="bg1">
                  <a:lumMod val="50000"/>
                  <a:lumOff val="50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20000"/>
              </a:spcBef>
              <a:spcAft>
                <a:spcPct val="0"/>
              </a:spcAft>
              <a:buClr>
                <a:srgbClr val="800080"/>
              </a:buClr>
              <a:buSzPct val="75000"/>
              <a:buFont typeface="Monotype Sorts" charset="2"/>
              <a:buChar char="n"/>
            </a:pPr>
            <a:endParaRPr kumimoji="1" lang="en-US" sz="2400">
              <a:solidFill>
                <a:srgbClr val="FFFFFF"/>
              </a:solidFill>
              <a:effectLst>
                <a:outerShdw blurRad="38100" dist="38100" dir="2700000" algn="tl">
                  <a:srgbClr val="1F497D"/>
                </a:outerShdw>
              </a:effectLst>
            </a:endParaRPr>
          </a:p>
        </p:txBody>
      </p:sp>
      <p:sp>
        <p:nvSpPr>
          <p:cNvPr id="7" name="Rectangle 4"/>
          <p:cNvSpPr>
            <a:spLocks noChangeArrowheads="1"/>
          </p:cNvSpPr>
          <p:nvPr/>
        </p:nvSpPr>
        <p:spPr bwMode="auto">
          <a:xfrm>
            <a:off x="5867400" y="838200"/>
            <a:ext cx="2819400" cy="5562600"/>
          </a:xfrm>
          <a:prstGeom prst="rect">
            <a:avLst/>
          </a:prstGeom>
          <a:noFill/>
          <a:ln w="9525">
            <a:noFill/>
            <a:miter lim="800000"/>
            <a:headEnd/>
            <a:tailEnd/>
          </a:ln>
        </p:spPr>
        <p:txBody>
          <a:bodyPr/>
          <a:lstStyle/>
          <a:p>
            <a:pPr marL="342900" indent="-342900" eaLnBrk="0" fontAlgn="base" hangingPunct="0">
              <a:lnSpc>
                <a:spcPct val="90000"/>
              </a:lnSpc>
              <a:spcBef>
                <a:spcPct val="20000"/>
              </a:spcBef>
              <a:spcAft>
                <a:spcPct val="0"/>
              </a:spcAft>
              <a:buClr>
                <a:srgbClr val="FFFF99"/>
              </a:buClr>
              <a:buSzPct val="75000"/>
              <a:buFont typeface="Wingdings" pitchFamily="2" charset="2"/>
              <a:buChar char="§"/>
              <a:defRPr/>
            </a:pPr>
            <a:r>
              <a:rPr kumimoji="1" lang="en-US" dirty="0">
                <a:solidFill>
                  <a:srgbClr val="FFFF99"/>
                </a:solidFill>
                <a:effectLst>
                  <a:outerShdw blurRad="38100" dist="38100" dir="2700000" algn="tl">
                    <a:srgbClr val="000000">
                      <a:alpha val="43137"/>
                    </a:srgbClr>
                  </a:outerShdw>
                </a:effectLst>
              </a:rPr>
              <a:t>Address</a:t>
            </a:r>
          </a:p>
          <a:p>
            <a:pPr marL="342900" indent="-342900" eaLnBrk="0" fontAlgn="base" hangingPunct="0">
              <a:lnSpc>
                <a:spcPct val="90000"/>
              </a:lnSpc>
              <a:spcBef>
                <a:spcPct val="20000"/>
              </a:spcBef>
              <a:spcAft>
                <a:spcPct val="0"/>
              </a:spcAft>
              <a:buClr>
                <a:srgbClr val="FFFF99"/>
              </a:buClr>
              <a:buSzPct val="75000"/>
              <a:buFont typeface="Wingdings" pitchFamily="2" charset="2"/>
              <a:buChar char="§"/>
              <a:defRPr/>
            </a:pPr>
            <a:r>
              <a:rPr kumimoji="1" lang="en-US" dirty="0">
                <a:solidFill>
                  <a:srgbClr val="FFFF99"/>
                </a:solidFill>
                <a:effectLst>
                  <a:outerShdw blurRad="38100" dist="38100" dir="2700000" algn="tl">
                    <a:srgbClr val="000000">
                      <a:alpha val="43137"/>
                    </a:srgbClr>
                  </a:outerShdw>
                </a:effectLst>
              </a:rPr>
              <a:t>Road Type</a:t>
            </a:r>
          </a:p>
          <a:p>
            <a:pPr marL="342900" indent="-342900" eaLnBrk="0" fontAlgn="base" hangingPunct="0">
              <a:lnSpc>
                <a:spcPct val="90000"/>
              </a:lnSpc>
              <a:spcBef>
                <a:spcPct val="20000"/>
              </a:spcBef>
              <a:spcAft>
                <a:spcPct val="0"/>
              </a:spcAft>
              <a:buClr>
                <a:srgbClr val="FFFF99"/>
              </a:buClr>
              <a:buSzPct val="75000"/>
              <a:buFont typeface="Wingdings" pitchFamily="2" charset="2"/>
              <a:buChar char="§"/>
              <a:defRPr/>
            </a:pPr>
            <a:r>
              <a:rPr kumimoji="1" lang="en-US" dirty="0">
                <a:solidFill>
                  <a:srgbClr val="FFFF99"/>
                </a:solidFill>
                <a:effectLst>
                  <a:outerShdw blurRad="38100" dist="38100" dir="2700000" algn="tl">
                    <a:srgbClr val="000000">
                      <a:alpha val="43137"/>
                    </a:srgbClr>
                  </a:outerShdw>
                </a:effectLst>
              </a:rPr>
              <a:t>City</a:t>
            </a:r>
          </a:p>
          <a:p>
            <a:pPr marL="342900" indent="-342900" eaLnBrk="0" fontAlgn="base" hangingPunct="0">
              <a:lnSpc>
                <a:spcPct val="90000"/>
              </a:lnSpc>
              <a:spcBef>
                <a:spcPct val="20000"/>
              </a:spcBef>
              <a:spcAft>
                <a:spcPct val="0"/>
              </a:spcAft>
              <a:buClr>
                <a:srgbClr val="FFFF99"/>
              </a:buClr>
              <a:buSzPct val="75000"/>
              <a:buFont typeface="Wingdings" pitchFamily="2" charset="2"/>
              <a:buChar char="§"/>
              <a:defRPr/>
            </a:pPr>
            <a:r>
              <a:rPr kumimoji="1" lang="en-US" dirty="0">
                <a:solidFill>
                  <a:srgbClr val="FFFF99"/>
                </a:solidFill>
                <a:effectLst>
                  <a:outerShdw blurRad="38100" dist="38100" dir="2700000" algn="tl">
                    <a:srgbClr val="000000">
                      <a:alpha val="43137"/>
                    </a:srgbClr>
                  </a:outerShdw>
                </a:effectLst>
              </a:rPr>
              <a:t>Zip Code</a:t>
            </a:r>
          </a:p>
          <a:p>
            <a:pPr marL="342900" indent="-342900" eaLnBrk="0" fontAlgn="base" hangingPunct="0">
              <a:lnSpc>
                <a:spcPct val="90000"/>
              </a:lnSpc>
              <a:spcBef>
                <a:spcPct val="20000"/>
              </a:spcBef>
              <a:spcAft>
                <a:spcPct val="0"/>
              </a:spcAft>
              <a:buClr>
                <a:srgbClr val="FFFF99"/>
              </a:buClr>
              <a:buSzPct val="75000"/>
              <a:buFont typeface="Wingdings" pitchFamily="2" charset="2"/>
              <a:buChar char="§"/>
              <a:defRPr/>
            </a:pPr>
            <a:r>
              <a:rPr kumimoji="1" lang="en-US" dirty="0">
                <a:solidFill>
                  <a:srgbClr val="FFFF99"/>
                </a:solidFill>
                <a:effectLst>
                  <a:outerShdw blurRad="38100" dist="38100" dir="2700000" algn="tl">
                    <a:srgbClr val="000000">
                      <a:alpha val="43137"/>
                    </a:srgbClr>
                  </a:outerShdw>
                </a:effectLst>
              </a:rPr>
              <a:t>Owner Occupied</a:t>
            </a:r>
          </a:p>
          <a:p>
            <a:pPr marL="342900" indent="-342900" eaLnBrk="0" fontAlgn="base" hangingPunct="0">
              <a:lnSpc>
                <a:spcPct val="90000"/>
              </a:lnSpc>
              <a:spcBef>
                <a:spcPct val="20000"/>
              </a:spcBef>
              <a:spcAft>
                <a:spcPct val="0"/>
              </a:spcAft>
              <a:buClr>
                <a:srgbClr val="FFFF99"/>
              </a:buClr>
              <a:buSzPct val="75000"/>
              <a:buFont typeface="Wingdings" pitchFamily="2" charset="2"/>
              <a:buChar char="§"/>
              <a:defRPr/>
            </a:pPr>
            <a:r>
              <a:rPr kumimoji="1" lang="en-US" dirty="0">
                <a:solidFill>
                  <a:srgbClr val="FFFF99"/>
                </a:solidFill>
                <a:effectLst>
                  <a:outerShdw blurRad="38100" dist="38100" dir="2700000" algn="tl">
                    <a:srgbClr val="000000">
                      <a:alpha val="43137"/>
                    </a:srgbClr>
                  </a:outerShdw>
                </a:effectLst>
              </a:rPr>
              <a:t>Commercial/Residential</a:t>
            </a:r>
          </a:p>
          <a:p>
            <a:pPr marL="342900" indent="-342900" eaLnBrk="0" fontAlgn="base" hangingPunct="0">
              <a:lnSpc>
                <a:spcPct val="90000"/>
              </a:lnSpc>
              <a:spcBef>
                <a:spcPct val="20000"/>
              </a:spcBef>
              <a:spcAft>
                <a:spcPct val="0"/>
              </a:spcAft>
              <a:buClr>
                <a:srgbClr val="FFFF99"/>
              </a:buClr>
              <a:buSzPct val="75000"/>
              <a:buFont typeface="Wingdings" pitchFamily="2" charset="2"/>
              <a:buChar char="§"/>
              <a:defRPr/>
            </a:pPr>
            <a:r>
              <a:rPr kumimoji="1" lang="en-US" dirty="0">
                <a:solidFill>
                  <a:srgbClr val="FFFF99"/>
                </a:solidFill>
                <a:effectLst>
                  <a:outerShdw blurRad="38100" dist="38100" dir="2700000" algn="tl">
                    <a:srgbClr val="000000">
                      <a:alpha val="43137"/>
                    </a:srgbClr>
                  </a:outerShdw>
                </a:effectLst>
              </a:rPr>
              <a:t>Zoning</a:t>
            </a:r>
          </a:p>
          <a:p>
            <a:pPr marL="342900" indent="-342900" eaLnBrk="0" fontAlgn="base" hangingPunct="0">
              <a:lnSpc>
                <a:spcPct val="90000"/>
              </a:lnSpc>
              <a:spcBef>
                <a:spcPct val="20000"/>
              </a:spcBef>
              <a:spcAft>
                <a:spcPct val="0"/>
              </a:spcAft>
              <a:buClr>
                <a:srgbClr val="FFFF99"/>
              </a:buClr>
              <a:buSzPct val="75000"/>
              <a:buFont typeface="Wingdings" pitchFamily="2" charset="2"/>
              <a:buChar char="§"/>
              <a:defRPr/>
            </a:pPr>
            <a:r>
              <a:rPr kumimoji="1" lang="en-US" dirty="0">
                <a:solidFill>
                  <a:srgbClr val="FFFF99"/>
                </a:solidFill>
                <a:effectLst>
                  <a:outerShdw blurRad="38100" dist="38100" dir="2700000" algn="tl">
                    <a:srgbClr val="000000">
                      <a:alpha val="43137"/>
                    </a:srgbClr>
                  </a:outerShdw>
                </a:effectLst>
              </a:rPr>
              <a:t>Sale Price</a:t>
            </a:r>
          </a:p>
          <a:p>
            <a:pPr marL="342900" indent="-342900" eaLnBrk="0" fontAlgn="base" hangingPunct="0">
              <a:lnSpc>
                <a:spcPct val="90000"/>
              </a:lnSpc>
              <a:spcBef>
                <a:spcPct val="20000"/>
              </a:spcBef>
              <a:spcAft>
                <a:spcPct val="0"/>
              </a:spcAft>
              <a:buClr>
                <a:srgbClr val="FFFF99"/>
              </a:buClr>
              <a:buSzPct val="75000"/>
              <a:buFont typeface="Wingdings" pitchFamily="2" charset="2"/>
              <a:buChar char="§"/>
              <a:defRPr/>
            </a:pPr>
            <a:r>
              <a:rPr kumimoji="1" lang="en-US" dirty="0">
                <a:solidFill>
                  <a:srgbClr val="FFFF99"/>
                </a:solidFill>
                <a:effectLst>
                  <a:outerShdw blurRad="38100" dist="38100" dir="2700000" algn="tl">
                    <a:srgbClr val="000000">
                      <a:alpha val="43137"/>
                    </a:srgbClr>
                  </a:outerShdw>
                </a:effectLst>
              </a:rPr>
              <a:t>Sale Date</a:t>
            </a:r>
          </a:p>
          <a:p>
            <a:pPr marL="342900" indent="-342900" eaLnBrk="0" fontAlgn="base" hangingPunct="0">
              <a:lnSpc>
                <a:spcPct val="90000"/>
              </a:lnSpc>
              <a:spcBef>
                <a:spcPct val="20000"/>
              </a:spcBef>
              <a:spcAft>
                <a:spcPct val="0"/>
              </a:spcAft>
              <a:buClr>
                <a:srgbClr val="FFFF99"/>
              </a:buClr>
              <a:buSzPct val="75000"/>
              <a:buFont typeface="Wingdings" pitchFamily="2" charset="2"/>
              <a:buChar char="§"/>
              <a:defRPr/>
            </a:pPr>
            <a:r>
              <a:rPr kumimoji="1" lang="en-US" dirty="0">
                <a:solidFill>
                  <a:srgbClr val="FFFF99"/>
                </a:solidFill>
                <a:effectLst>
                  <a:outerShdw blurRad="38100" dist="38100" dir="2700000" algn="tl">
                    <a:srgbClr val="000000">
                      <a:alpha val="43137"/>
                    </a:srgbClr>
                  </a:outerShdw>
                </a:effectLst>
              </a:rPr>
              <a:t>Tax Value</a:t>
            </a:r>
          </a:p>
          <a:p>
            <a:pPr marL="342900" indent="-342900" eaLnBrk="0" fontAlgn="base" hangingPunct="0">
              <a:lnSpc>
                <a:spcPct val="90000"/>
              </a:lnSpc>
              <a:spcBef>
                <a:spcPct val="20000"/>
              </a:spcBef>
              <a:spcAft>
                <a:spcPct val="0"/>
              </a:spcAft>
              <a:buClr>
                <a:srgbClr val="FFFF99"/>
              </a:buClr>
              <a:buSzPct val="75000"/>
              <a:buFont typeface="Wingdings" pitchFamily="2" charset="2"/>
              <a:buChar char="§"/>
              <a:defRPr/>
            </a:pPr>
            <a:r>
              <a:rPr kumimoji="1" lang="en-US" dirty="0">
                <a:solidFill>
                  <a:srgbClr val="FFFF99"/>
                </a:solidFill>
                <a:effectLst>
                  <a:outerShdw blurRad="38100" dist="38100" dir="2700000" algn="tl">
                    <a:srgbClr val="000000">
                      <a:alpha val="43137"/>
                    </a:srgbClr>
                  </a:outerShdw>
                </a:effectLst>
              </a:rPr>
              <a:t>Assessed Value</a:t>
            </a:r>
          </a:p>
          <a:p>
            <a:pPr marL="342900" indent="-342900" eaLnBrk="0" fontAlgn="base" hangingPunct="0">
              <a:lnSpc>
                <a:spcPct val="90000"/>
              </a:lnSpc>
              <a:spcBef>
                <a:spcPct val="20000"/>
              </a:spcBef>
              <a:spcAft>
                <a:spcPct val="0"/>
              </a:spcAft>
              <a:buClr>
                <a:srgbClr val="FFFF99"/>
              </a:buClr>
              <a:buSzPct val="75000"/>
              <a:buFont typeface="Wingdings" pitchFamily="2" charset="2"/>
              <a:buChar char="§"/>
              <a:defRPr/>
            </a:pPr>
            <a:r>
              <a:rPr kumimoji="1" lang="en-US" dirty="0">
                <a:solidFill>
                  <a:srgbClr val="FFFF99"/>
                </a:solidFill>
                <a:effectLst>
                  <a:outerShdw blurRad="38100" dist="38100" dir="2700000" algn="tl">
                    <a:srgbClr val="000000">
                      <a:alpha val="43137"/>
                    </a:srgbClr>
                  </a:outerShdw>
                </a:effectLst>
              </a:rPr>
              <a:t>Improvement Value</a:t>
            </a:r>
          </a:p>
          <a:p>
            <a:pPr marL="342900" indent="-342900" eaLnBrk="0" fontAlgn="base" hangingPunct="0">
              <a:lnSpc>
                <a:spcPct val="90000"/>
              </a:lnSpc>
              <a:spcBef>
                <a:spcPct val="20000"/>
              </a:spcBef>
              <a:spcAft>
                <a:spcPct val="0"/>
              </a:spcAft>
              <a:buClr>
                <a:srgbClr val="FFFF99"/>
              </a:buClr>
              <a:buSzPct val="75000"/>
              <a:buFont typeface="Wingdings" pitchFamily="2" charset="2"/>
              <a:buChar char="§"/>
              <a:defRPr/>
            </a:pPr>
            <a:r>
              <a:rPr kumimoji="1" lang="en-US" dirty="0">
                <a:solidFill>
                  <a:srgbClr val="FFFF99"/>
                </a:solidFill>
                <a:effectLst>
                  <a:outerShdw blurRad="38100" dist="38100" dir="2700000" algn="tl">
                    <a:srgbClr val="000000">
                      <a:alpha val="43137"/>
                    </a:srgbClr>
                  </a:outerShdw>
                </a:effectLst>
              </a:rPr>
              <a:t>Land Value</a:t>
            </a:r>
          </a:p>
          <a:p>
            <a:pPr marL="342900" indent="-342900" eaLnBrk="0" fontAlgn="base" hangingPunct="0">
              <a:lnSpc>
                <a:spcPct val="90000"/>
              </a:lnSpc>
              <a:spcBef>
                <a:spcPct val="20000"/>
              </a:spcBef>
              <a:spcAft>
                <a:spcPct val="0"/>
              </a:spcAft>
              <a:buClr>
                <a:srgbClr val="FFFF99"/>
              </a:buClr>
              <a:buSzPct val="75000"/>
              <a:buFont typeface="Wingdings" pitchFamily="2" charset="2"/>
              <a:buChar char="§"/>
              <a:defRPr/>
            </a:pPr>
            <a:r>
              <a:rPr kumimoji="1" lang="en-US" dirty="0">
                <a:solidFill>
                  <a:srgbClr val="FFFF99"/>
                </a:solidFill>
                <a:effectLst>
                  <a:outerShdw blurRad="38100" dist="38100" dir="2700000" algn="tl">
                    <a:srgbClr val="000000">
                      <a:alpha val="43137"/>
                    </a:srgbClr>
                  </a:outerShdw>
                </a:effectLst>
              </a:rPr>
              <a:t>Year Built</a:t>
            </a:r>
          </a:p>
          <a:p>
            <a:pPr marL="342900" indent="-342900" eaLnBrk="0" fontAlgn="base" hangingPunct="0">
              <a:lnSpc>
                <a:spcPct val="90000"/>
              </a:lnSpc>
              <a:spcBef>
                <a:spcPct val="20000"/>
              </a:spcBef>
              <a:spcAft>
                <a:spcPct val="0"/>
              </a:spcAft>
              <a:buClr>
                <a:srgbClr val="FFFF99"/>
              </a:buClr>
              <a:buSzPct val="75000"/>
              <a:buFont typeface="Wingdings" pitchFamily="2" charset="2"/>
              <a:buChar char="§"/>
              <a:defRPr/>
            </a:pPr>
            <a:r>
              <a:rPr kumimoji="1" lang="en-US" dirty="0">
                <a:solidFill>
                  <a:srgbClr val="FFFF99"/>
                </a:solidFill>
                <a:effectLst>
                  <a:outerShdw blurRad="38100" dist="38100" dir="2700000" algn="tl">
                    <a:srgbClr val="000000">
                      <a:alpha val="43137"/>
                    </a:srgbClr>
                  </a:outerShdw>
                </a:effectLst>
              </a:rPr>
              <a:t>No. of Stories</a:t>
            </a:r>
          </a:p>
          <a:p>
            <a:pPr marL="342900" indent="-342900" eaLnBrk="0" fontAlgn="base" hangingPunct="0">
              <a:lnSpc>
                <a:spcPct val="90000"/>
              </a:lnSpc>
              <a:spcBef>
                <a:spcPct val="20000"/>
              </a:spcBef>
              <a:spcAft>
                <a:spcPct val="0"/>
              </a:spcAft>
              <a:buClr>
                <a:srgbClr val="FFFF99"/>
              </a:buClr>
              <a:buSzPct val="75000"/>
              <a:buFont typeface="Wingdings" pitchFamily="2" charset="2"/>
              <a:buChar char="§"/>
              <a:defRPr/>
            </a:pPr>
            <a:r>
              <a:rPr kumimoji="1" lang="en-US" dirty="0">
                <a:solidFill>
                  <a:srgbClr val="FFFF99"/>
                </a:solidFill>
                <a:effectLst>
                  <a:outerShdw blurRad="38100" dist="38100" dir="2700000" algn="tl">
                    <a:srgbClr val="000000">
                      <a:alpha val="43137"/>
                    </a:srgbClr>
                  </a:outerShdw>
                </a:effectLst>
              </a:rPr>
              <a:t>Bedrooms</a:t>
            </a:r>
          </a:p>
          <a:p>
            <a:pPr marL="342900" indent="-342900" eaLnBrk="0" fontAlgn="base" hangingPunct="0">
              <a:lnSpc>
                <a:spcPct val="90000"/>
              </a:lnSpc>
              <a:spcBef>
                <a:spcPct val="20000"/>
              </a:spcBef>
              <a:spcAft>
                <a:spcPct val="0"/>
              </a:spcAft>
              <a:buClr>
                <a:srgbClr val="FFFF99"/>
              </a:buClr>
              <a:buSzPct val="75000"/>
              <a:buFont typeface="Wingdings" pitchFamily="2" charset="2"/>
              <a:buChar char="§"/>
              <a:defRPr/>
            </a:pPr>
            <a:r>
              <a:rPr kumimoji="1" lang="en-US" dirty="0">
                <a:solidFill>
                  <a:srgbClr val="FFFF99"/>
                </a:solidFill>
                <a:effectLst>
                  <a:outerShdw blurRad="38100" dist="38100" dir="2700000" algn="tl">
                    <a:srgbClr val="000000">
                      <a:alpha val="43137"/>
                    </a:srgbClr>
                  </a:outerShdw>
                </a:effectLst>
              </a:rPr>
              <a:t>Parking</a:t>
            </a:r>
          </a:p>
          <a:p>
            <a:pPr marL="342900" indent="-342900" eaLnBrk="0" fontAlgn="base" hangingPunct="0">
              <a:lnSpc>
                <a:spcPct val="90000"/>
              </a:lnSpc>
              <a:spcBef>
                <a:spcPct val="20000"/>
              </a:spcBef>
              <a:spcAft>
                <a:spcPct val="0"/>
              </a:spcAft>
              <a:buClr>
                <a:srgbClr val="FFFF99"/>
              </a:buClr>
              <a:buSzPct val="75000"/>
              <a:buFont typeface="Wingdings" pitchFamily="2" charset="2"/>
              <a:buChar char="§"/>
              <a:defRPr/>
            </a:pPr>
            <a:r>
              <a:rPr kumimoji="1" lang="en-US" dirty="0">
                <a:solidFill>
                  <a:srgbClr val="FFFF99"/>
                </a:solidFill>
                <a:effectLst>
                  <a:outerShdw blurRad="38100" dist="38100" dir="2700000" algn="tl">
                    <a:srgbClr val="000000">
                      <a:alpha val="43137"/>
                    </a:srgbClr>
                  </a:outerShdw>
                </a:effectLst>
              </a:rPr>
              <a:t>Acreage</a:t>
            </a:r>
          </a:p>
        </p:txBody>
      </p:sp>
      <p:sp>
        <p:nvSpPr>
          <p:cNvPr id="8" name="Rectangle 3"/>
          <p:cNvSpPr>
            <a:spLocks noChangeArrowheads="1"/>
          </p:cNvSpPr>
          <p:nvPr/>
        </p:nvSpPr>
        <p:spPr bwMode="auto">
          <a:xfrm>
            <a:off x="304800" y="5181600"/>
            <a:ext cx="4953000" cy="1371600"/>
          </a:xfrm>
          <a:prstGeom prst="rect">
            <a:avLst/>
          </a:prstGeom>
          <a:noFill/>
          <a:ln w="9525">
            <a:noFill/>
            <a:miter lim="800000"/>
            <a:headEnd/>
            <a:tailEnd/>
          </a:ln>
        </p:spPr>
        <p:txBody>
          <a:bodyPr numCol="2"/>
          <a:lstStyle/>
          <a:p>
            <a:pPr marL="342900" indent="-342900" eaLnBrk="0" fontAlgn="base" hangingPunct="0">
              <a:lnSpc>
                <a:spcPct val="90000"/>
              </a:lnSpc>
              <a:spcBef>
                <a:spcPct val="20000"/>
              </a:spcBef>
              <a:spcAft>
                <a:spcPct val="0"/>
              </a:spcAft>
              <a:buClr>
                <a:srgbClr val="FFFF99"/>
              </a:buClr>
              <a:buSzPct val="75000"/>
              <a:buFont typeface="Wingdings" pitchFamily="2" charset="2"/>
              <a:buChar char="§"/>
            </a:pPr>
            <a:r>
              <a:rPr kumimoji="1" lang="en-US" sz="2000" dirty="0">
                <a:solidFill>
                  <a:srgbClr val="FFFF99"/>
                </a:solidFill>
                <a:effectLst>
                  <a:outerShdw blurRad="38100" dist="38100" dir="2700000" algn="tl">
                    <a:srgbClr val="FFFFFF"/>
                  </a:outerShdw>
                </a:effectLst>
              </a:rPr>
              <a:t>Land Use Type</a:t>
            </a:r>
          </a:p>
          <a:p>
            <a:pPr marL="342900" indent="-342900" eaLnBrk="0" fontAlgn="base" hangingPunct="0">
              <a:lnSpc>
                <a:spcPct val="90000"/>
              </a:lnSpc>
              <a:spcBef>
                <a:spcPct val="20000"/>
              </a:spcBef>
              <a:spcAft>
                <a:spcPct val="0"/>
              </a:spcAft>
              <a:buClr>
                <a:srgbClr val="FFFF99"/>
              </a:buClr>
              <a:buSzPct val="75000"/>
              <a:buFont typeface="Wingdings" pitchFamily="2" charset="2"/>
              <a:buChar char="§"/>
            </a:pPr>
            <a:r>
              <a:rPr kumimoji="1" lang="en-US" sz="2000" dirty="0">
                <a:solidFill>
                  <a:srgbClr val="FFFF99"/>
                </a:solidFill>
                <a:effectLst>
                  <a:outerShdw blurRad="38100" dist="38100" dir="2700000" algn="tl">
                    <a:srgbClr val="FFFFFF"/>
                  </a:outerShdw>
                </a:effectLst>
              </a:rPr>
              <a:t>Number of Units</a:t>
            </a:r>
          </a:p>
          <a:p>
            <a:pPr marL="342900" indent="-342900" eaLnBrk="0" fontAlgn="base" hangingPunct="0">
              <a:lnSpc>
                <a:spcPct val="90000"/>
              </a:lnSpc>
              <a:spcBef>
                <a:spcPct val="20000"/>
              </a:spcBef>
              <a:spcAft>
                <a:spcPct val="0"/>
              </a:spcAft>
              <a:buClr>
                <a:srgbClr val="FFFF99"/>
              </a:buClr>
              <a:buSzPct val="75000"/>
              <a:buFont typeface="Wingdings" pitchFamily="2" charset="2"/>
              <a:buChar char="§"/>
            </a:pPr>
            <a:r>
              <a:rPr kumimoji="1" lang="en-US" sz="2000" dirty="0">
                <a:solidFill>
                  <a:srgbClr val="FFFF99"/>
                </a:solidFill>
                <a:effectLst>
                  <a:outerShdw blurRad="38100" dist="38100" dir="2700000" algn="tl">
                    <a:srgbClr val="FFFFFF"/>
                  </a:outerShdw>
                </a:effectLst>
              </a:rPr>
              <a:t>X,Y Coordinate</a:t>
            </a:r>
          </a:p>
          <a:p>
            <a:pPr marL="342900" indent="-342900" eaLnBrk="0" fontAlgn="base" hangingPunct="0">
              <a:lnSpc>
                <a:spcPct val="90000"/>
              </a:lnSpc>
              <a:spcBef>
                <a:spcPct val="20000"/>
              </a:spcBef>
              <a:spcAft>
                <a:spcPct val="0"/>
              </a:spcAft>
              <a:buClr>
                <a:srgbClr val="FFFF99"/>
              </a:buClr>
              <a:buSzPct val="75000"/>
              <a:buFont typeface="Wingdings" pitchFamily="2" charset="2"/>
              <a:buChar char="§"/>
            </a:pPr>
            <a:endParaRPr kumimoji="1" lang="en-US" sz="2000" dirty="0">
              <a:solidFill>
                <a:srgbClr val="FFFF99"/>
              </a:solidFill>
              <a:effectLst>
                <a:outerShdw blurRad="38100" dist="38100" dir="2700000" algn="tl">
                  <a:srgbClr val="FFFFFF"/>
                </a:outerShdw>
              </a:effectLst>
            </a:endParaRPr>
          </a:p>
          <a:p>
            <a:pPr marL="342900" indent="-342900" eaLnBrk="0" fontAlgn="base" hangingPunct="0">
              <a:lnSpc>
                <a:spcPct val="90000"/>
              </a:lnSpc>
              <a:spcBef>
                <a:spcPct val="20000"/>
              </a:spcBef>
              <a:spcAft>
                <a:spcPct val="0"/>
              </a:spcAft>
              <a:buClr>
                <a:srgbClr val="FFFF99"/>
              </a:buClr>
              <a:buSzPct val="75000"/>
              <a:buFont typeface="Wingdings" pitchFamily="2" charset="2"/>
              <a:buChar char="§"/>
            </a:pPr>
            <a:endParaRPr kumimoji="1" lang="en-US" sz="2000" dirty="0">
              <a:solidFill>
                <a:srgbClr val="FFFF99"/>
              </a:solidFill>
              <a:effectLst>
                <a:outerShdw blurRad="38100" dist="38100" dir="2700000" algn="tl">
                  <a:srgbClr val="FFFFFF"/>
                </a:outerShdw>
              </a:effectLst>
            </a:endParaRPr>
          </a:p>
          <a:p>
            <a:pPr marL="342900" indent="-342900" eaLnBrk="0" fontAlgn="base" hangingPunct="0">
              <a:lnSpc>
                <a:spcPct val="90000"/>
              </a:lnSpc>
              <a:spcBef>
                <a:spcPct val="20000"/>
              </a:spcBef>
              <a:spcAft>
                <a:spcPct val="0"/>
              </a:spcAft>
              <a:buClr>
                <a:srgbClr val="FFFF99"/>
              </a:buClr>
              <a:buSzPct val="75000"/>
              <a:buFont typeface="Wingdings" pitchFamily="2" charset="2"/>
              <a:buChar char="§"/>
            </a:pPr>
            <a:r>
              <a:rPr kumimoji="1" lang="en-US" sz="2000" dirty="0">
                <a:solidFill>
                  <a:srgbClr val="FFFF99"/>
                </a:solidFill>
                <a:effectLst>
                  <a:outerShdw blurRad="38100" dist="38100" dir="2700000" algn="tl">
                    <a:srgbClr val="FFFFFF"/>
                  </a:outerShdw>
                </a:effectLst>
              </a:rPr>
              <a:t>Estimated Sq Feet</a:t>
            </a:r>
          </a:p>
          <a:p>
            <a:pPr marL="342900" indent="-342900" eaLnBrk="0" fontAlgn="base" hangingPunct="0">
              <a:lnSpc>
                <a:spcPct val="90000"/>
              </a:lnSpc>
              <a:spcBef>
                <a:spcPct val="20000"/>
              </a:spcBef>
              <a:spcAft>
                <a:spcPct val="0"/>
              </a:spcAft>
              <a:buClr>
                <a:srgbClr val="FFFF99"/>
              </a:buClr>
              <a:buSzPct val="75000"/>
              <a:buFont typeface="Wingdings" pitchFamily="2" charset="2"/>
              <a:buChar char="§"/>
            </a:pPr>
            <a:r>
              <a:rPr kumimoji="1" lang="en-US" sz="2000" dirty="0">
                <a:solidFill>
                  <a:srgbClr val="FFFF99"/>
                </a:solidFill>
                <a:effectLst>
                  <a:outerShdw blurRad="38100" dist="38100" dir="2700000" algn="tl">
                    <a:srgbClr val="FFFFFF"/>
                  </a:outerShdw>
                </a:effectLst>
              </a:rPr>
              <a:t>Total Sq Feet</a:t>
            </a:r>
          </a:p>
          <a:p>
            <a:pPr marL="342900" indent="-342900" eaLnBrk="0" fontAlgn="base" hangingPunct="0">
              <a:lnSpc>
                <a:spcPct val="90000"/>
              </a:lnSpc>
              <a:spcBef>
                <a:spcPct val="20000"/>
              </a:spcBef>
              <a:spcAft>
                <a:spcPct val="0"/>
              </a:spcAft>
              <a:buClr>
                <a:srgbClr val="FFFFFF"/>
              </a:buClr>
              <a:buSzPct val="75000"/>
              <a:buFont typeface="Wingdings" pitchFamily="2" charset="2"/>
              <a:buChar char="Ø"/>
            </a:pPr>
            <a:endParaRPr kumimoji="1" lang="en-US" sz="2400" dirty="0">
              <a:solidFill>
                <a:srgbClr val="FFFFFF"/>
              </a:solidFill>
              <a:effectLst>
                <a:outerShdw blurRad="38100" dist="38100" dir="2700000" algn="tl">
                  <a:srgbClr val="1F497D"/>
                </a:outerShdw>
              </a:effectLst>
              <a:latin typeface="Tahoma" pitchFamily="34" charset="0"/>
            </a:endParaRPr>
          </a:p>
          <a:p>
            <a:pPr marL="342900" indent="-342900" eaLnBrk="0" fontAlgn="base" hangingPunct="0">
              <a:lnSpc>
                <a:spcPct val="90000"/>
              </a:lnSpc>
              <a:spcBef>
                <a:spcPct val="20000"/>
              </a:spcBef>
              <a:spcAft>
                <a:spcPct val="0"/>
              </a:spcAft>
              <a:buClr>
                <a:srgbClr val="C0504D"/>
              </a:buClr>
              <a:buSzPct val="75000"/>
              <a:buFont typeface="Wingdings" pitchFamily="2" charset="2"/>
              <a:buChar char="n"/>
            </a:pPr>
            <a:endParaRPr kumimoji="1" lang="en-US" sz="2400" dirty="0">
              <a:solidFill>
                <a:srgbClr val="FFFFFF"/>
              </a:solidFill>
              <a:effectLst>
                <a:outerShdw blurRad="38100" dist="38100" dir="2700000" algn="tl">
                  <a:srgbClr val="1F497D"/>
                </a:outerShdw>
              </a:effectLst>
              <a:latin typeface="Tahoma" pitchFamily="34" charset="0"/>
            </a:endParaRPr>
          </a:p>
        </p:txBody>
      </p:sp>
      <p:pic>
        <p:nvPicPr>
          <p:cNvPr id="9" name="Picture 11" descr="parcel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143000"/>
            <a:ext cx="5181600" cy="3973287"/>
          </a:xfrm>
          <a:prstGeom prst="rect">
            <a:avLst/>
          </a:prstGeom>
          <a:noFill/>
          <a:ln w="9525">
            <a:noFill/>
            <a:miter lim="800000"/>
            <a:headEnd/>
            <a:tailEnd/>
          </a:ln>
        </p:spPr>
      </p:pic>
    </p:spTree>
    <p:extLst>
      <p:ext uri="{BB962C8B-B14F-4D97-AF65-F5344CB8AC3E}">
        <p14:creationId xmlns:p14="http://schemas.microsoft.com/office/powerpoint/2010/main" val="1012294002"/>
      </p:ext>
    </p:extLst>
  </p:cSld>
  <p:clrMapOvr>
    <a:masterClrMapping/>
  </p:clrMapOvr>
  <p:transition spd="slow" advTm="1101">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6527"/>
            <a:ext cx="7886700" cy="917574"/>
          </a:xfrm>
        </p:spPr>
        <p:txBody>
          <a:bodyPr/>
          <a:lstStyle/>
          <a:p>
            <a:pPr algn="ctr"/>
            <a:r>
              <a:rPr lang="en-US" b="1" dirty="0" smtClean="0">
                <a:solidFill>
                  <a:srgbClr val="0070C0"/>
                </a:solidFill>
                <a:latin typeface="Arial" panose="020B0604020202020204" pitchFamily="34" charset="0"/>
                <a:cs typeface="Arial" panose="020B0604020202020204" pitchFamily="34" charset="0"/>
              </a:rPr>
              <a:t>Introduction of MUST</a:t>
            </a:r>
            <a:endParaRPr lang="en-US" b="1" dirty="0">
              <a:solidFill>
                <a:srgbClr val="0070C0"/>
              </a:solidFill>
              <a:latin typeface="Arial" panose="020B0604020202020204" pitchFamily="34" charset="0"/>
              <a:cs typeface="Arial" panose="020B0604020202020204" pitchFamily="34" charset="0"/>
            </a:endParaRPr>
          </a:p>
        </p:txBody>
      </p:sp>
      <p:grpSp>
        <p:nvGrpSpPr>
          <p:cNvPr id="20" name="Group 19"/>
          <p:cNvGrpSpPr/>
          <p:nvPr/>
        </p:nvGrpSpPr>
        <p:grpSpPr>
          <a:xfrm>
            <a:off x="163816" y="1287349"/>
            <a:ext cx="4054362" cy="4631323"/>
            <a:chOff x="425450" y="1622520"/>
            <a:chExt cx="4054362" cy="4631323"/>
          </a:xfrm>
        </p:grpSpPr>
        <p:sp>
          <p:nvSpPr>
            <p:cNvPr id="19" name="Rectangle 18"/>
            <p:cNvSpPr/>
            <p:nvPr/>
          </p:nvSpPr>
          <p:spPr>
            <a:xfrm>
              <a:off x="438150" y="1622520"/>
              <a:ext cx="3995928" cy="601834"/>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425450" y="1724120"/>
              <a:ext cx="4054362" cy="4529723"/>
              <a:chOff x="425450" y="1724120"/>
              <a:chExt cx="4054362" cy="4529723"/>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 y="2224354"/>
                <a:ext cx="4054362" cy="40294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804931" y="1724120"/>
                <a:ext cx="1485900" cy="368432"/>
              </a:xfrm>
              <a:prstGeom prst="roundRect">
                <a:avLst>
                  <a:gd name="adj" fmla="val 3772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latin typeface="Arial" panose="020B0604020202020204" pitchFamily="34" charset="0"/>
                    <a:cs typeface="Arial" panose="020B0604020202020204" pitchFamily="34" charset="0"/>
                  </a:rPr>
                  <a:t>Food</a:t>
                </a:r>
                <a:endParaRPr lang="en-US" sz="1600" b="1" dirty="0">
                  <a:latin typeface="Arial" panose="020B0604020202020204" pitchFamily="34" charset="0"/>
                  <a:cs typeface="Arial" panose="020B0604020202020204" pitchFamily="34" charset="0"/>
                </a:endParaRPr>
              </a:p>
            </p:txBody>
          </p:sp>
          <p:sp>
            <p:nvSpPr>
              <p:cNvPr id="4" name="Up-Down Arrow 3"/>
              <p:cNvSpPr/>
              <p:nvPr/>
            </p:nvSpPr>
            <p:spPr>
              <a:xfrm>
                <a:off x="2436114" y="2117411"/>
                <a:ext cx="188969" cy="41342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ectangle 7"/>
          <p:cNvSpPr/>
          <p:nvPr/>
        </p:nvSpPr>
        <p:spPr>
          <a:xfrm>
            <a:off x="4218178" y="1782240"/>
            <a:ext cx="4925822" cy="3220818"/>
          </a:xfrm>
          <a:prstGeom prst="rect">
            <a:avLst/>
          </a:prstGeom>
        </p:spPr>
        <p:txBody>
          <a:bodyPr wrap="square">
            <a:spAutoFit/>
          </a:bodyPr>
          <a:lstStyle/>
          <a:p>
            <a:pPr marL="342900" indent="-342900">
              <a:lnSpc>
                <a:spcPct val="114000"/>
              </a:lnSpc>
              <a:buFont typeface="+mj-lt"/>
              <a:buAutoNum type="arabicPeriod"/>
            </a:pPr>
            <a:r>
              <a:rPr lang="en-US" sz="2000" dirty="0">
                <a:latin typeface="Arial" panose="020B0604020202020204" pitchFamily="34" charset="0"/>
                <a:cs typeface="Arial" panose="020B0604020202020204" pitchFamily="34" charset="0"/>
              </a:rPr>
              <a:t>Systems dynamics modeling of complex urban infrastructure systems (i.e., the </a:t>
            </a:r>
            <a:r>
              <a:rPr lang="en-US" sz="2000" dirty="0" err="1">
                <a:latin typeface="Arial" panose="020B0604020202020204" pitchFamily="34" charset="0"/>
                <a:cs typeface="Arial" panose="020B0604020202020204" pitchFamily="34" charset="0"/>
              </a:rPr>
              <a:t>Metamodel</a:t>
            </a:r>
            <a:r>
              <a:rPr lang="en-US" sz="2000" dirty="0" smtClean="0">
                <a:latin typeface="Arial" panose="020B0604020202020204" pitchFamily="34" charset="0"/>
                <a:cs typeface="Arial" panose="020B0604020202020204" pitchFamily="34" charset="0"/>
              </a:rPr>
              <a:t>).</a:t>
            </a:r>
          </a:p>
          <a:p>
            <a:pPr marL="342900" indent="-342900">
              <a:lnSpc>
                <a:spcPct val="114000"/>
              </a:lnSpc>
              <a:buFont typeface="+mj-lt"/>
              <a:buAutoNum type="arabicPeriod"/>
            </a:pPr>
            <a:r>
              <a:rPr lang="en-US" sz="2000" dirty="0">
                <a:latin typeface="Arial" panose="020B0604020202020204" pitchFamily="34" charset="0"/>
                <a:cs typeface="Arial" panose="020B0604020202020204" pitchFamily="34" charset="0"/>
              </a:rPr>
              <a:t>Quantifying the resilience of urban infrastructure </a:t>
            </a:r>
            <a:r>
              <a:rPr lang="en-US" sz="2000" dirty="0" smtClean="0">
                <a:latin typeface="Arial" panose="020B0604020202020204" pitchFamily="34" charset="0"/>
                <a:cs typeface="Arial" panose="020B0604020202020204" pitchFamily="34" charset="0"/>
              </a:rPr>
              <a:t>systems.</a:t>
            </a:r>
          </a:p>
          <a:p>
            <a:pPr marL="342900" indent="-342900">
              <a:lnSpc>
                <a:spcPct val="114000"/>
              </a:lnSpc>
              <a:buFont typeface="+mj-lt"/>
              <a:buAutoNum type="arabicPeriod"/>
            </a:pPr>
            <a:r>
              <a:rPr lang="en-US" sz="2000" dirty="0" smtClean="0">
                <a:latin typeface="Arial" panose="020B0604020202020204" pitchFamily="34" charset="0"/>
                <a:cs typeface="Arial" panose="020B0604020202020204" pitchFamily="34" charset="0"/>
              </a:rPr>
              <a:t>Social</a:t>
            </a:r>
            <a:r>
              <a:rPr lang="en-US" sz="2000" dirty="0">
                <a:latin typeface="Arial" panose="020B0604020202020204" pitchFamily="34" charset="0"/>
                <a:cs typeface="Arial" panose="020B0604020202020204" pitchFamily="34" charset="0"/>
              </a:rPr>
              <a:t>, Behavioral, and Economic decision </a:t>
            </a:r>
            <a:r>
              <a:rPr lang="en-US" sz="2000" dirty="0" smtClean="0">
                <a:latin typeface="Arial" panose="020B0604020202020204" pitchFamily="34" charset="0"/>
                <a:cs typeface="Arial" panose="020B0604020202020204" pitchFamily="34" charset="0"/>
              </a:rPr>
              <a:t>making.</a:t>
            </a:r>
          </a:p>
          <a:p>
            <a:pPr marL="342900" indent="-342900">
              <a:lnSpc>
                <a:spcPct val="114000"/>
              </a:lnSpc>
              <a:buFont typeface="+mj-lt"/>
              <a:buAutoNum type="arabicPeriod"/>
            </a:pPr>
            <a:r>
              <a:rPr lang="en-US" sz="2000" dirty="0" smtClean="0">
                <a:latin typeface="Arial" panose="020B0604020202020204" pitchFamily="34" charset="0"/>
                <a:cs typeface="Arial" panose="020B0604020202020204" pitchFamily="34" charset="0"/>
              </a:rPr>
              <a:t>Optimizing </a:t>
            </a:r>
            <a:r>
              <a:rPr lang="en-US" sz="2000" dirty="0">
                <a:latin typeface="Arial" panose="020B0604020202020204" pitchFamily="34" charset="0"/>
                <a:cs typeface="Arial" panose="020B0604020202020204" pitchFamily="34" charset="0"/>
              </a:rPr>
              <a:t>between resilience and </a:t>
            </a:r>
            <a:r>
              <a:rPr lang="en-US" sz="2000" dirty="0" smtClean="0">
                <a:latin typeface="Arial" panose="020B0604020202020204" pitchFamily="34" charset="0"/>
                <a:cs typeface="Arial" panose="020B0604020202020204" pitchFamily="34" charset="0"/>
              </a:rPr>
              <a:t>sustainability.</a:t>
            </a:r>
            <a:endParaRPr lang="en-US" sz="2000" dirty="0">
              <a:latin typeface="Arial" panose="020B0604020202020204" pitchFamily="34" charset="0"/>
              <a:cs typeface="Arial" panose="020B0604020202020204" pitchFamily="34" charset="0"/>
            </a:endParaRPr>
          </a:p>
        </p:txBody>
      </p:sp>
      <p:sp>
        <p:nvSpPr>
          <p:cNvPr id="9" name="TextBox 8"/>
          <p:cNvSpPr txBox="1"/>
          <p:nvPr/>
        </p:nvSpPr>
        <p:spPr>
          <a:xfrm>
            <a:off x="4395978" y="1158116"/>
            <a:ext cx="3695700" cy="461665"/>
          </a:xfrm>
          <a:prstGeom prst="rect">
            <a:avLst/>
          </a:prstGeom>
          <a:noFill/>
        </p:spPr>
        <p:txBody>
          <a:bodyPr wrap="square" rtlCol="0">
            <a:spAutoFit/>
          </a:bodyPr>
          <a:lstStyle/>
          <a:p>
            <a:r>
              <a:rPr lang="en-US" sz="2400" b="1" u="sng" dirty="0" smtClean="0">
                <a:latin typeface="Arial" panose="020B0604020202020204" pitchFamily="34" charset="0"/>
                <a:cs typeface="Arial" panose="020B0604020202020204" pitchFamily="34" charset="0"/>
              </a:rPr>
              <a:t>Research Elements:</a:t>
            </a:r>
            <a:endParaRPr lang="en-US" sz="2400" b="1" u="sng"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4525828"/>
            <a:ext cx="2178050" cy="2191171"/>
          </a:xfrm>
          <a:prstGeom prst="rect">
            <a:avLst/>
          </a:prstGeom>
        </p:spPr>
      </p:pic>
    </p:spTree>
    <p:extLst>
      <p:ext uri="{BB962C8B-B14F-4D97-AF65-F5344CB8AC3E}">
        <p14:creationId xmlns:p14="http://schemas.microsoft.com/office/powerpoint/2010/main" val="3744092965"/>
      </p:ext>
    </p:extLst>
  </p:cSld>
  <p:clrMapOvr>
    <a:masterClrMapping/>
  </p:clrMapOvr>
  <mc:AlternateContent xmlns:mc="http://schemas.openxmlformats.org/markup-compatibility/2006" xmlns:p14="http://schemas.microsoft.com/office/powerpoint/2010/main">
    <mc:Choice Requires="p14">
      <p:transition spd="slow" p14:dur="2000" advTm="27725"/>
    </mc:Choice>
    <mc:Fallback xmlns="">
      <p:transition spd="slow" advTm="27725"/>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4160" y="263341"/>
            <a:ext cx="8763000" cy="990600"/>
          </a:xfrm>
        </p:spPr>
        <p:txBody>
          <a:bodyPr>
            <a:noAutofit/>
          </a:bodyPr>
          <a:lstStyle/>
          <a:p>
            <a:r>
              <a:rPr lang="en-US" sz="3600" b="1" dirty="0" smtClean="0"/>
              <a:t>Projected Growth </a:t>
            </a:r>
            <a:r>
              <a:rPr lang="en-US" sz="3600" b="1" dirty="0"/>
              <a:t>Scenarios </a:t>
            </a:r>
            <a:r>
              <a:rPr lang="en-US" sz="3600" b="1" dirty="0" smtClean="0"/>
              <a:t>for Atlanta</a:t>
            </a:r>
            <a:endParaRPr lang="en-US" sz="3600" dirty="0"/>
          </a:p>
        </p:txBody>
      </p:sp>
      <p:sp>
        <p:nvSpPr>
          <p:cNvPr id="3" name="Text Placeholder 2"/>
          <p:cNvSpPr>
            <a:spLocks noGrp="1"/>
          </p:cNvSpPr>
          <p:nvPr>
            <p:ph type="body" idx="1"/>
          </p:nvPr>
        </p:nvSpPr>
        <p:spPr>
          <a:xfrm>
            <a:off x="457200" y="1447800"/>
            <a:ext cx="3931920" cy="639762"/>
          </a:xfrm>
        </p:spPr>
        <p:txBody>
          <a:bodyPr>
            <a:noAutofit/>
          </a:bodyPr>
          <a:lstStyle/>
          <a:p>
            <a:pPr algn="ctr"/>
            <a:r>
              <a:rPr lang="en-US" b="1" dirty="0" smtClean="0">
                <a:solidFill>
                  <a:srgbClr val="FF0000"/>
                </a:solidFill>
              </a:rPr>
              <a:t> Business As Usual</a:t>
            </a:r>
            <a:endParaRPr lang="en-US" b="1" dirty="0">
              <a:solidFill>
                <a:srgbClr val="FF0000"/>
              </a:solidFill>
            </a:endParaRPr>
          </a:p>
          <a:p>
            <a:pPr algn="ctr">
              <a:spcBef>
                <a:spcPts val="0"/>
              </a:spcBef>
            </a:pPr>
            <a:r>
              <a:rPr lang="en-US" b="1" dirty="0">
                <a:solidFill>
                  <a:srgbClr val="FF0000"/>
                </a:solidFill>
              </a:rPr>
              <a:t>Year </a:t>
            </a:r>
            <a:r>
              <a:rPr lang="en-US" b="1" dirty="0" smtClean="0">
                <a:solidFill>
                  <a:srgbClr val="FF0000"/>
                </a:solidFill>
              </a:rPr>
              <a:t>2030</a:t>
            </a:r>
            <a:endParaRPr lang="en-US" b="1" dirty="0">
              <a:solidFill>
                <a:srgbClr val="FF0000"/>
              </a:solidFill>
            </a:endParaRPr>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8506" y="2209800"/>
            <a:ext cx="3409625"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quarter" idx="3"/>
          </p:nvPr>
        </p:nvSpPr>
        <p:spPr>
          <a:xfrm>
            <a:off x="4494828" y="1533361"/>
            <a:ext cx="4714240" cy="639762"/>
          </a:xfrm>
        </p:spPr>
        <p:txBody>
          <a:bodyPr>
            <a:noAutofit/>
          </a:bodyPr>
          <a:lstStyle/>
          <a:p>
            <a:pPr algn="ctr"/>
            <a:r>
              <a:rPr lang="en-US" b="1" dirty="0">
                <a:solidFill>
                  <a:srgbClr val="FF0000"/>
                </a:solidFill>
              </a:rPr>
              <a:t>More </a:t>
            </a:r>
            <a:r>
              <a:rPr lang="en-US" b="1" dirty="0" smtClean="0">
                <a:solidFill>
                  <a:srgbClr val="FF0000"/>
                </a:solidFill>
              </a:rPr>
              <a:t>Compact Development</a:t>
            </a:r>
            <a:endParaRPr lang="en-US" b="1" dirty="0">
              <a:solidFill>
                <a:srgbClr val="FF0000"/>
              </a:solidFill>
            </a:endParaRPr>
          </a:p>
          <a:p>
            <a:pPr algn="ctr"/>
            <a:r>
              <a:rPr lang="en-US" b="1" dirty="0">
                <a:solidFill>
                  <a:srgbClr val="FF0000"/>
                </a:solidFill>
              </a:rPr>
              <a:t>Year 2030</a:t>
            </a:r>
          </a:p>
        </p:txBody>
      </p:sp>
      <p:pic>
        <p:nvPicPr>
          <p:cNvPr id="3075" name="Picture 3"/>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5027272" y="2209800"/>
            <a:ext cx="3386818"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14"/>
          <p:cNvGrpSpPr/>
          <p:nvPr/>
        </p:nvGrpSpPr>
        <p:grpSpPr>
          <a:xfrm>
            <a:off x="2136188" y="6139745"/>
            <a:ext cx="5407612" cy="565855"/>
            <a:chOff x="2590800" y="6172200"/>
            <a:chExt cx="5372100" cy="514350"/>
          </a:xfrm>
        </p:grpSpPr>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0800" y="6172200"/>
              <a:ext cx="11906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1425" y="6172200"/>
              <a:ext cx="11525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4400" y="6196012"/>
              <a:ext cx="118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8800" y="6172200"/>
              <a:ext cx="11811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19900" y="6196012"/>
              <a:ext cx="11430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5119381"/>
      </p:ext>
    </p:extLst>
  </p:cSld>
  <p:clrMapOvr>
    <a:masterClrMapping/>
  </p:clrMapOvr>
  <mc:AlternateContent xmlns:mc="http://schemas.openxmlformats.org/markup-compatibility/2006" xmlns:p14="http://schemas.microsoft.com/office/powerpoint/2010/main">
    <mc:Choice Requires="p14">
      <p:transition spd="slow" p14:dur="2000" advTm="16362"/>
    </mc:Choice>
    <mc:Fallback xmlns="">
      <p:transition spd="slow" advTm="16362"/>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572500" cy="1733975"/>
          </a:xfrm>
        </p:spPr>
        <p:txBody>
          <a:bodyPr>
            <a:noAutofit/>
          </a:bodyPr>
          <a:lstStyle/>
          <a:p>
            <a:r>
              <a:rPr lang="en-US" sz="3600" b="1" dirty="0" smtClean="0">
                <a:latin typeface="Arial" panose="020B0604020202020204" pitchFamily="34" charset="0"/>
                <a:cs typeface="Arial" panose="020B0604020202020204" pitchFamily="34" charset="0"/>
              </a:rPr>
              <a:t>ForeSEE: An </a:t>
            </a:r>
            <a:r>
              <a:rPr lang="en-US" sz="3600" b="1" dirty="0">
                <a:latin typeface="Arial" panose="020B0604020202020204" pitchFamily="34" charset="0"/>
                <a:cs typeface="Arial" panose="020B0604020202020204" pitchFamily="34" charset="0"/>
              </a:rPr>
              <a:t>I</a:t>
            </a:r>
            <a:r>
              <a:rPr lang="en-US" sz="3600" b="1" dirty="0" smtClean="0">
                <a:latin typeface="Arial" panose="020B0604020202020204" pitchFamily="34" charset="0"/>
                <a:cs typeface="Arial" panose="020B0604020202020204" pitchFamily="34" charset="0"/>
              </a:rPr>
              <a:t>ntegrated Water-Energy-Cost Modeling Tool with Hourly, Daily, Monthly and Annual Forecasting</a:t>
            </a:r>
            <a:endParaRPr lang="en-US" sz="3600" b="1" dirty="0">
              <a:latin typeface="Arial" panose="020B0604020202020204" pitchFamily="34" charset="0"/>
              <a:cs typeface="Arial" panose="020B0604020202020204" pitchFamily="34" charset="0"/>
            </a:endParaRPr>
          </a:p>
        </p:txBody>
      </p:sp>
      <p:pic>
        <p:nvPicPr>
          <p:cNvPr id="5" name="Picture 4" descr="Screen Shot 2015-10-04 at 4.10.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2177033"/>
            <a:ext cx="9144000" cy="3370684"/>
          </a:xfrm>
          <a:prstGeom prst="rect">
            <a:avLst/>
          </a:prstGeom>
        </p:spPr>
      </p:pic>
      <p:sp>
        <p:nvSpPr>
          <p:cNvPr id="3" name="TextBox 2"/>
          <p:cNvSpPr txBox="1"/>
          <p:nvPr/>
        </p:nvSpPr>
        <p:spPr>
          <a:xfrm>
            <a:off x="127000" y="5695027"/>
            <a:ext cx="8890000" cy="830997"/>
          </a:xfrm>
          <a:prstGeom prst="rect">
            <a:avLst/>
          </a:prstGeom>
          <a:noFill/>
        </p:spPr>
        <p:txBody>
          <a:bodyPr wrap="square" rtlCol="0">
            <a:spAutoFit/>
          </a:bodyPr>
          <a:lstStyle/>
          <a:p>
            <a:pPr defTabSz="457200"/>
            <a:r>
              <a:rPr lang="en-US" sz="2400" dirty="0" smtClean="0">
                <a:solidFill>
                  <a:prstClr val="black"/>
                </a:solidFill>
                <a:latin typeface="Arial" panose="020B0604020202020204" pitchFamily="34" charset="0"/>
                <a:cs typeface="Arial" panose="020B0604020202020204" pitchFamily="34" charset="0"/>
              </a:rPr>
              <a:t>Hourly demand data used to project grid electricity and water savings from use of distributed water and energy technologies</a:t>
            </a:r>
            <a:endParaRPr lang="en-US" sz="24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3787433" y="6488668"/>
            <a:ext cx="5173532"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Source: C. </a:t>
            </a:r>
            <a:r>
              <a:rPr lang="en-US" dirty="0" err="1" smtClean="0">
                <a:latin typeface="Arial" panose="020B0604020202020204" pitchFamily="34" charset="0"/>
                <a:cs typeface="Arial" panose="020B0604020202020204" pitchFamily="34" charset="0"/>
              </a:rPr>
              <a:t>Golin</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and M. Cox (Credit: V. Thomas)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2078152"/>
      </p:ext>
    </p:extLst>
  </p:cSld>
  <p:clrMapOvr>
    <a:masterClrMapping/>
  </p:clrMapOvr>
  <mc:AlternateContent xmlns:mc="http://schemas.openxmlformats.org/markup-compatibility/2006" xmlns:p14="http://schemas.microsoft.com/office/powerpoint/2010/main">
    <mc:Choice Requires="p14">
      <p:transition spd="slow" p14:dur="2000" advTm="33954"/>
    </mc:Choice>
    <mc:Fallback xmlns="">
      <p:transition spd="slow" advTm="33954"/>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9684"/>
            <a:ext cx="9067800" cy="1230285"/>
          </a:xfrm>
        </p:spPr>
        <p:txBody>
          <a:bodyPr>
            <a:normAutofit fontScale="90000"/>
          </a:bodyPr>
          <a:lstStyle/>
          <a:p>
            <a:r>
              <a:rPr lang="en-US" sz="3600" b="1" dirty="0" smtClean="0">
                <a:solidFill>
                  <a:schemeClr val="tx1"/>
                </a:solidFill>
              </a:rPr>
              <a:t>Atlanta Water Demand for New Residential and Commercial Buildings in More Compact Growth Scenario </a:t>
            </a:r>
            <a:r>
              <a:rPr lang="en-US" sz="2700" b="1" dirty="0" smtClean="0">
                <a:solidFill>
                  <a:schemeClr val="tx1"/>
                </a:solidFill>
              </a:rPr>
              <a:t>(</a:t>
            </a:r>
            <a:r>
              <a:rPr lang="en-US" sz="2700" b="1" dirty="0">
                <a:solidFill>
                  <a:schemeClr val="tx1"/>
                </a:solidFill>
              </a:rPr>
              <a:t>with low flow fixtures + </a:t>
            </a:r>
            <a:r>
              <a:rPr lang="en-US" sz="2700" b="1" dirty="0" smtClean="0">
                <a:solidFill>
                  <a:schemeClr val="tx1"/>
                </a:solidFill>
              </a:rPr>
              <a:t>decentralized CCHP system)</a:t>
            </a:r>
            <a:endParaRPr lang="en-US" sz="2700" b="1" dirty="0">
              <a:solidFill>
                <a:schemeClr val="tx1"/>
              </a:solidFill>
            </a:endParaRPr>
          </a:p>
        </p:txBody>
      </p:sp>
      <p:pic>
        <p:nvPicPr>
          <p:cNvPr id="5127" name="Picture 5126"/>
          <p:cNvPicPr>
            <a:picLocks noChangeAspect="1"/>
          </p:cNvPicPr>
          <p:nvPr/>
        </p:nvPicPr>
        <p:blipFill>
          <a:blip r:embed="rId3"/>
          <a:stretch>
            <a:fillRect/>
          </a:stretch>
        </p:blipFill>
        <p:spPr>
          <a:xfrm>
            <a:off x="1638300" y="1687485"/>
            <a:ext cx="5900420" cy="5150366"/>
          </a:xfrm>
          <a:prstGeom prst="rect">
            <a:avLst/>
          </a:prstGeom>
        </p:spPr>
      </p:pic>
      <p:sp>
        <p:nvSpPr>
          <p:cNvPr id="3" name="TextBox 2"/>
          <p:cNvSpPr txBox="1"/>
          <p:nvPr/>
        </p:nvSpPr>
        <p:spPr>
          <a:xfrm>
            <a:off x="7391400" y="3200400"/>
            <a:ext cx="1752600" cy="2308324"/>
          </a:xfrm>
          <a:prstGeom prst="rect">
            <a:avLst/>
          </a:prstGeom>
          <a:solidFill>
            <a:schemeClr val="bg1"/>
          </a:solidFill>
          <a:ln w="25400">
            <a:solidFill>
              <a:schemeClr val="tx1"/>
            </a:solidFill>
          </a:ln>
        </p:spPr>
        <p:txBody>
          <a:bodyPr wrap="square" rtlCol="0">
            <a:spAutoFit/>
          </a:bodyPr>
          <a:lstStyle/>
          <a:p>
            <a:r>
              <a:rPr lang="en-US" b="1" dirty="0" smtClean="0">
                <a:solidFill>
                  <a:srgbClr val="FF0000"/>
                </a:solidFill>
              </a:rPr>
              <a:t>Installation of Air Cooled Microturbines save 2.4 times the amount of water used for domestic consumption</a:t>
            </a:r>
            <a:endParaRPr lang="en-US" b="1" dirty="0">
              <a:solidFill>
                <a:srgbClr val="FF0000"/>
              </a:solidFill>
            </a:endParaRPr>
          </a:p>
        </p:txBody>
      </p:sp>
      <p:cxnSp>
        <p:nvCxnSpPr>
          <p:cNvPr id="5" name="Straight Arrow Connector 4"/>
          <p:cNvCxnSpPr/>
          <p:nvPr/>
        </p:nvCxnSpPr>
        <p:spPr>
          <a:xfrm flipH="1">
            <a:off x="5943600" y="3352800"/>
            <a:ext cx="14478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010400" y="4954726"/>
            <a:ext cx="381000" cy="22687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994356"/>
      </p:ext>
    </p:extLst>
  </p:cSld>
  <p:clrMapOvr>
    <a:masterClrMapping/>
  </p:clrMapOvr>
  <mc:AlternateContent xmlns:mc="http://schemas.openxmlformats.org/markup-compatibility/2006" xmlns:p14="http://schemas.microsoft.com/office/powerpoint/2010/main">
    <mc:Choice Requires="p14">
      <p:transition spd="slow" p14:dur="2000" advTm="13827"/>
    </mc:Choice>
    <mc:Fallback xmlns="">
      <p:transition spd="slow" advTm="13827"/>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 y="0"/>
            <a:ext cx="8849358" cy="1175589"/>
          </a:xfrm>
        </p:spPr>
        <p:txBody>
          <a:bodyPr>
            <a:noAutofit/>
          </a:bodyPr>
          <a:lstStyle/>
          <a:p>
            <a:pPr algn="ctr"/>
            <a:r>
              <a:rPr lang="en-US" sz="3600" b="1" dirty="0" smtClean="0">
                <a:solidFill>
                  <a:schemeClr val="tx1"/>
                </a:solidFill>
              </a:rPr>
              <a:t>Potential GHG and Cost </a:t>
            </a:r>
            <a:r>
              <a:rPr lang="en-US" sz="3600" b="1" dirty="0">
                <a:solidFill>
                  <a:schemeClr val="tx1"/>
                </a:solidFill>
              </a:rPr>
              <a:t>R</a:t>
            </a:r>
            <a:r>
              <a:rPr lang="en-US" sz="3600" b="1" dirty="0" smtClean="0">
                <a:solidFill>
                  <a:schemeClr val="tx1"/>
                </a:solidFill>
              </a:rPr>
              <a:t>eductions in 2030</a:t>
            </a:r>
            <a:endParaRPr lang="en-US" sz="3600" b="1" dirty="0">
              <a:solidFill>
                <a:schemeClr val="tx1"/>
              </a:solidFill>
            </a:endParaRPr>
          </a:p>
        </p:txBody>
      </p:sp>
      <p:sp>
        <p:nvSpPr>
          <p:cNvPr id="5" name="TextBox 4"/>
          <p:cNvSpPr txBox="1"/>
          <p:nvPr/>
        </p:nvSpPr>
        <p:spPr>
          <a:xfrm>
            <a:off x="-130149" y="1085140"/>
            <a:ext cx="9262117" cy="830997"/>
          </a:xfrm>
          <a:prstGeom prst="rect">
            <a:avLst/>
          </a:prstGeom>
          <a:noFill/>
        </p:spPr>
        <p:txBody>
          <a:bodyPr wrap="square" rtlCol="0">
            <a:spAutoFit/>
          </a:bodyPr>
          <a:lstStyle/>
          <a:p>
            <a:pPr marL="285750" eaLnBrk="0" fontAlgn="base" hangingPunct="0">
              <a:spcBef>
                <a:spcPts val="600"/>
              </a:spcBef>
              <a:spcAft>
                <a:spcPts val="600"/>
              </a:spcAft>
              <a:buClr>
                <a:srgbClr val="800080"/>
              </a:buClr>
              <a:buSzPct val="75000"/>
              <a:buFont typeface="Monotype Sorts" charset="2"/>
              <a:buNone/>
            </a:pPr>
            <a:r>
              <a:rPr kumimoji="1" lang="en-US" sz="1600" b="1" dirty="0">
                <a:solidFill>
                  <a:prstClr val="black"/>
                </a:solidFill>
                <a:latin typeface="Tahoma" pitchFamily="34" charset="0"/>
                <a:cs typeface="Arial" pitchFamily="34" charset="0"/>
              </a:rPr>
              <a:t>By 2030, implementation of CHP in all </a:t>
            </a:r>
            <a:r>
              <a:rPr kumimoji="1" lang="en-US" sz="1600" b="1" dirty="0" smtClean="0">
                <a:solidFill>
                  <a:prstClr val="black"/>
                </a:solidFill>
                <a:latin typeface="Tahoma" pitchFamily="34" charset="0"/>
                <a:cs typeface="Arial" pitchFamily="34" charset="0"/>
              </a:rPr>
              <a:t>new </a:t>
            </a:r>
            <a:r>
              <a:rPr kumimoji="1" lang="en-US" sz="1600" b="1" dirty="0">
                <a:solidFill>
                  <a:prstClr val="black"/>
                </a:solidFill>
                <a:latin typeface="Tahoma" pitchFamily="34" charset="0"/>
                <a:cs typeface="Arial" pitchFamily="34" charset="0"/>
              </a:rPr>
              <a:t>residential and commercial buildings </a:t>
            </a:r>
            <a:r>
              <a:rPr kumimoji="1" lang="en-US" sz="1600" b="1" dirty="0" smtClean="0">
                <a:solidFill>
                  <a:prstClr val="black"/>
                </a:solidFill>
                <a:latin typeface="Tahoma" pitchFamily="34" charset="0"/>
                <a:cs typeface="Arial" pitchFamily="34" charset="0"/>
              </a:rPr>
              <a:t>will </a:t>
            </a:r>
            <a:r>
              <a:rPr kumimoji="1" lang="en-US" sz="1600" b="1" dirty="0">
                <a:solidFill>
                  <a:srgbClr val="D2533C"/>
                </a:solidFill>
                <a:latin typeface="Tahoma" pitchFamily="34" charset="0"/>
                <a:cs typeface="Arial" pitchFamily="34" charset="0"/>
              </a:rPr>
              <a:t>reduce the  CO</a:t>
            </a:r>
            <a:r>
              <a:rPr kumimoji="1" lang="en-US" sz="1600" b="1" baseline="-25000" dirty="0">
                <a:solidFill>
                  <a:srgbClr val="D2533C"/>
                </a:solidFill>
                <a:latin typeface="Tahoma" pitchFamily="34" charset="0"/>
                <a:cs typeface="Arial" pitchFamily="34" charset="0"/>
              </a:rPr>
              <a:t>2</a:t>
            </a:r>
            <a:r>
              <a:rPr kumimoji="1" lang="en-US" sz="1600" b="1" dirty="0">
                <a:solidFill>
                  <a:srgbClr val="D2533C"/>
                </a:solidFill>
                <a:latin typeface="Tahoma" pitchFamily="34" charset="0"/>
                <a:cs typeface="Arial" pitchFamily="34" charset="0"/>
              </a:rPr>
              <a:t> emissions by~ </a:t>
            </a:r>
            <a:r>
              <a:rPr kumimoji="1" lang="en-US" sz="1600" b="1" dirty="0" smtClean="0">
                <a:solidFill>
                  <a:srgbClr val="D2533C"/>
                </a:solidFill>
                <a:latin typeface="Tahoma" pitchFamily="34" charset="0"/>
                <a:cs typeface="Arial" pitchFamily="34" charset="0"/>
              </a:rPr>
              <a:t>0.007 </a:t>
            </a:r>
            <a:r>
              <a:rPr kumimoji="1" lang="en-US" sz="1600" b="1" dirty="0">
                <a:solidFill>
                  <a:srgbClr val="D2533C"/>
                </a:solidFill>
                <a:latin typeface="Tahoma" pitchFamily="34" charset="0"/>
                <a:cs typeface="Arial" pitchFamily="34" charset="0"/>
              </a:rPr>
              <a:t>Gt </a:t>
            </a:r>
            <a:r>
              <a:rPr kumimoji="1" lang="en-US" sz="1600" b="1" dirty="0" smtClean="0">
                <a:solidFill>
                  <a:srgbClr val="D2533C"/>
                </a:solidFill>
                <a:latin typeface="Tahoma" pitchFamily="34" charset="0"/>
                <a:cs typeface="Arial" pitchFamily="34" charset="0"/>
              </a:rPr>
              <a:t>CO</a:t>
            </a:r>
            <a:r>
              <a:rPr kumimoji="1" lang="en-US" sz="1600" b="1" baseline="-25000" dirty="0" smtClean="0">
                <a:solidFill>
                  <a:srgbClr val="D2533C"/>
                </a:solidFill>
                <a:latin typeface="Tahoma" pitchFamily="34" charset="0"/>
                <a:cs typeface="Arial" pitchFamily="34" charset="0"/>
              </a:rPr>
              <a:t>2</a:t>
            </a:r>
            <a:r>
              <a:rPr kumimoji="1" lang="en-US" sz="1600" b="1" dirty="0" smtClean="0">
                <a:solidFill>
                  <a:srgbClr val="D2533C"/>
                </a:solidFill>
                <a:latin typeface="Tahoma" pitchFamily="34" charset="0"/>
                <a:cs typeface="Arial" pitchFamily="34" charset="0"/>
              </a:rPr>
              <a:t>, NOx emissions by ~ 15000 Tons ,and </a:t>
            </a:r>
            <a:r>
              <a:rPr kumimoji="1" lang="en-US" sz="1600" b="1" dirty="0">
                <a:solidFill>
                  <a:srgbClr val="D2533C"/>
                </a:solidFill>
                <a:latin typeface="Tahoma" pitchFamily="34" charset="0"/>
                <a:cs typeface="Arial" pitchFamily="34" charset="0"/>
              </a:rPr>
              <a:t>the energy costs by </a:t>
            </a:r>
            <a:r>
              <a:rPr kumimoji="1" lang="en-US" sz="1600" b="1" dirty="0" smtClean="0">
                <a:solidFill>
                  <a:srgbClr val="D2533C"/>
                </a:solidFill>
                <a:latin typeface="Tahoma" pitchFamily="34" charset="0"/>
                <a:cs typeface="Arial" pitchFamily="34" charset="0"/>
              </a:rPr>
              <a:t>$680 million </a:t>
            </a:r>
            <a:r>
              <a:rPr kumimoji="1" lang="en-US" sz="1600" b="1" dirty="0">
                <a:solidFill>
                  <a:srgbClr val="D2533C"/>
                </a:solidFill>
                <a:latin typeface="Tahoma" pitchFamily="34" charset="0"/>
                <a:cs typeface="Arial" pitchFamily="34" charset="0"/>
              </a:rPr>
              <a:t>per year</a:t>
            </a:r>
            <a:r>
              <a:rPr kumimoji="1" lang="en-US" sz="1600" b="1" dirty="0">
                <a:solidFill>
                  <a:srgbClr val="79463D"/>
                </a:solidFill>
                <a:latin typeface="Tahoma" pitchFamily="34" charset="0"/>
                <a:cs typeface="Arial" pitchFamily="34" charset="0"/>
              </a:rPr>
              <a:t> </a:t>
            </a:r>
            <a:r>
              <a:rPr kumimoji="1" lang="en-US" sz="1600" b="1" dirty="0">
                <a:solidFill>
                  <a:prstClr val="black"/>
                </a:solidFill>
                <a:latin typeface="Tahoma" pitchFamily="34" charset="0"/>
                <a:cs typeface="Arial" pitchFamily="34" charset="0"/>
              </a:rPr>
              <a:t>for the Metro Atlanta region.</a:t>
            </a:r>
          </a:p>
        </p:txBody>
      </p:sp>
      <p:cxnSp>
        <p:nvCxnSpPr>
          <p:cNvPr id="10" name="Straight Arrow Connector 9"/>
          <p:cNvCxnSpPr/>
          <p:nvPr/>
        </p:nvCxnSpPr>
        <p:spPr>
          <a:xfrm>
            <a:off x="1732323" y="2450731"/>
            <a:ext cx="0" cy="800558"/>
          </a:xfrm>
          <a:prstGeom prst="straightConnector1">
            <a:avLst/>
          </a:prstGeom>
          <a:ln>
            <a:solidFill>
              <a:schemeClr val="bg2">
                <a:lumMod val="10000"/>
              </a:schemeClr>
            </a:solidFill>
            <a:headEnd type="none" w="med" len="med"/>
            <a:tailEnd type="triangle" w="med" len="med"/>
          </a:ln>
        </p:spPr>
        <p:style>
          <a:lnRef idx="2">
            <a:schemeClr val="accent6"/>
          </a:lnRef>
          <a:fillRef idx="0">
            <a:schemeClr val="accent6"/>
          </a:fillRef>
          <a:effectRef idx="1">
            <a:schemeClr val="accent6"/>
          </a:effectRef>
          <a:fontRef idx="minor">
            <a:schemeClr val="tx1"/>
          </a:fontRef>
        </p:style>
      </p:cxnSp>
      <p:sp>
        <p:nvSpPr>
          <p:cNvPr id="11" name="TextBox 1"/>
          <p:cNvSpPr txBox="1"/>
          <p:nvPr/>
        </p:nvSpPr>
        <p:spPr>
          <a:xfrm>
            <a:off x="1752376" y="2681733"/>
            <a:ext cx="757487" cy="3720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fontAlgn="base" hangingPunct="0">
              <a:spcBef>
                <a:spcPct val="20000"/>
              </a:spcBef>
              <a:spcAft>
                <a:spcPct val="0"/>
              </a:spcAft>
              <a:buClr>
                <a:srgbClr val="800080"/>
              </a:buClr>
              <a:buSzPct val="75000"/>
              <a:buFont typeface="Monotype Sorts" charset="2"/>
              <a:buNone/>
            </a:pPr>
            <a:r>
              <a:rPr kumimoji="1" lang="en-US" sz="1200" b="1" dirty="0" smtClean="0">
                <a:solidFill>
                  <a:srgbClr val="D2533C"/>
                </a:solidFill>
              </a:rPr>
              <a:t>-25%</a:t>
            </a:r>
            <a:endParaRPr kumimoji="1" lang="en-US" sz="1200" b="1" dirty="0">
              <a:solidFill>
                <a:srgbClr val="D2533C"/>
              </a:solidFill>
            </a:endParaRPr>
          </a:p>
        </p:txBody>
      </p:sp>
      <p:sp>
        <p:nvSpPr>
          <p:cNvPr id="12" name="Rectangle 11"/>
          <p:cNvSpPr/>
          <p:nvPr/>
        </p:nvSpPr>
        <p:spPr>
          <a:xfrm>
            <a:off x="4610097" y="2681733"/>
            <a:ext cx="4381501" cy="338554"/>
          </a:xfrm>
          <a:prstGeom prst="rect">
            <a:avLst/>
          </a:prstGeom>
        </p:spPr>
        <p:txBody>
          <a:bodyPr wrap="square">
            <a:spAutoFit/>
          </a:bodyPr>
          <a:lstStyle/>
          <a:p>
            <a:pPr eaLnBrk="0" fontAlgn="base" hangingPunct="0">
              <a:spcBef>
                <a:spcPct val="20000"/>
              </a:spcBef>
              <a:spcAft>
                <a:spcPct val="0"/>
              </a:spcAft>
              <a:buClr>
                <a:srgbClr val="800080"/>
              </a:buClr>
              <a:buSzPct val="75000"/>
              <a:buFont typeface="Monotype Sorts" charset="2"/>
              <a:buNone/>
            </a:pPr>
            <a:endParaRPr kumimoji="1" lang="en-US" sz="1600" dirty="0">
              <a:solidFill>
                <a:prstClr val="black"/>
              </a:solidFill>
              <a:latin typeface="Tahoma" pitchFamily="34" charset="0"/>
              <a:cs typeface="Arial" pitchFamily="34" charset="0"/>
            </a:endParaRPr>
          </a:p>
        </p:txBody>
      </p:sp>
      <p:sp>
        <p:nvSpPr>
          <p:cNvPr id="14" name="Rectangle 13"/>
          <p:cNvSpPr/>
          <p:nvPr/>
        </p:nvSpPr>
        <p:spPr>
          <a:xfrm>
            <a:off x="347074" y="2010541"/>
            <a:ext cx="2514600" cy="338554"/>
          </a:xfrm>
          <a:prstGeom prst="rect">
            <a:avLst/>
          </a:prstGeom>
        </p:spPr>
        <p:txBody>
          <a:bodyPr wrap="square">
            <a:spAutoFit/>
          </a:bodyPr>
          <a:lstStyle/>
          <a:p>
            <a:pPr algn="ctr" eaLnBrk="0" fontAlgn="base" hangingPunct="0">
              <a:spcBef>
                <a:spcPct val="20000"/>
              </a:spcBef>
              <a:spcAft>
                <a:spcPct val="0"/>
              </a:spcAft>
              <a:buClr>
                <a:srgbClr val="800080"/>
              </a:buClr>
              <a:buSzPct val="75000"/>
              <a:buFont typeface="Monotype Sorts" charset="2"/>
              <a:buNone/>
            </a:pPr>
            <a:r>
              <a:rPr kumimoji="1" lang="en-US" sz="1600" b="1" u="sng" dirty="0">
                <a:solidFill>
                  <a:srgbClr val="292934"/>
                </a:solidFill>
                <a:latin typeface="Tahoma" pitchFamily="34" charset="0"/>
              </a:rPr>
              <a:t>CO</a:t>
            </a:r>
            <a:r>
              <a:rPr kumimoji="1" lang="en-US" sz="1600" b="1" u="sng" baseline="-25000" dirty="0">
                <a:solidFill>
                  <a:srgbClr val="292934"/>
                </a:solidFill>
                <a:latin typeface="Tahoma" pitchFamily="34" charset="0"/>
              </a:rPr>
              <a:t>2</a:t>
            </a:r>
            <a:r>
              <a:rPr kumimoji="1" lang="en-US" sz="1600" b="1" u="sng" dirty="0">
                <a:solidFill>
                  <a:srgbClr val="292934"/>
                </a:solidFill>
                <a:latin typeface="Tahoma" pitchFamily="34" charset="0"/>
              </a:rPr>
              <a:t> Emissions</a:t>
            </a:r>
          </a:p>
        </p:txBody>
      </p:sp>
      <p:grpSp>
        <p:nvGrpSpPr>
          <p:cNvPr id="3" name="Group 2"/>
          <p:cNvGrpSpPr/>
          <p:nvPr/>
        </p:nvGrpSpPr>
        <p:grpSpPr>
          <a:xfrm>
            <a:off x="-2563" y="2348076"/>
            <a:ext cx="9174370" cy="4359048"/>
            <a:chOff x="-2563" y="2348076"/>
            <a:chExt cx="9174370" cy="4359048"/>
          </a:xfrm>
        </p:grpSpPr>
        <p:pic>
          <p:nvPicPr>
            <p:cNvPr id="13" name="Picture 12"/>
            <p:cNvPicPr>
              <a:picLocks noChangeAspect="1"/>
            </p:cNvPicPr>
            <p:nvPr/>
          </p:nvPicPr>
          <p:blipFill>
            <a:blip r:embed="rId3"/>
            <a:stretch>
              <a:fillRect/>
            </a:stretch>
          </p:blipFill>
          <p:spPr>
            <a:xfrm>
              <a:off x="-2563" y="2348076"/>
              <a:ext cx="3213875" cy="4359048"/>
            </a:xfrm>
            <a:prstGeom prst="rect">
              <a:avLst/>
            </a:prstGeom>
          </p:spPr>
        </p:pic>
        <p:pic>
          <p:nvPicPr>
            <p:cNvPr id="9" name="Picture 8"/>
            <p:cNvPicPr>
              <a:picLocks noChangeAspect="1"/>
            </p:cNvPicPr>
            <p:nvPr/>
          </p:nvPicPr>
          <p:blipFill>
            <a:blip r:embed="rId4"/>
            <a:stretch>
              <a:fillRect/>
            </a:stretch>
          </p:blipFill>
          <p:spPr>
            <a:xfrm>
              <a:off x="6266787" y="2349595"/>
              <a:ext cx="2905020" cy="4357529"/>
            </a:xfrm>
            <a:prstGeom prst="rect">
              <a:avLst/>
            </a:prstGeom>
          </p:spPr>
        </p:pic>
        <p:pic>
          <p:nvPicPr>
            <p:cNvPr id="19" name="Picture 18"/>
            <p:cNvPicPr>
              <a:picLocks noChangeAspect="1"/>
            </p:cNvPicPr>
            <p:nvPr/>
          </p:nvPicPr>
          <p:blipFill>
            <a:blip r:embed="rId5"/>
            <a:stretch>
              <a:fillRect/>
            </a:stretch>
          </p:blipFill>
          <p:spPr>
            <a:xfrm>
              <a:off x="3211313" y="2348076"/>
              <a:ext cx="3056044" cy="4359048"/>
            </a:xfrm>
            <a:prstGeom prst="rect">
              <a:avLst/>
            </a:prstGeom>
          </p:spPr>
        </p:pic>
      </p:grpSp>
      <p:sp>
        <p:nvSpPr>
          <p:cNvPr id="22" name="Rectangle 21"/>
          <p:cNvSpPr/>
          <p:nvPr/>
        </p:nvSpPr>
        <p:spPr>
          <a:xfrm>
            <a:off x="3620187" y="1981013"/>
            <a:ext cx="2514600" cy="338554"/>
          </a:xfrm>
          <a:prstGeom prst="rect">
            <a:avLst/>
          </a:prstGeom>
        </p:spPr>
        <p:txBody>
          <a:bodyPr wrap="square">
            <a:spAutoFit/>
          </a:bodyPr>
          <a:lstStyle/>
          <a:p>
            <a:pPr algn="ctr" eaLnBrk="0" fontAlgn="base" hangingPunct="0">
              <a:spcBef>
                <a:spcPct val="20000"/>
              </a:spcBef>
              <a:spcAft>
                <a:spcPct val="0"/>
              </a:spcAft>
              <a:buClr>
                <a:srgbClr val="800080"/>
              </a:buClr>
              <a:buSzPct val="75000"/>
              <a:buFont typeface="Monotype Sorts" charset="2"/>
              <a:buNone/>
            </a:pPr>
            <a:r>
              <a:rPr kumimoji="1" lang="en-US" sz="1600" b="1" u="sng" dirty="0" smtClean="0">
                <a:solidFill>
                  <a:srgbClr val="292934"/>
                </a:solidFill>
                <a:latin typeface="Tahoma" pitchFamily="34" charset="0"/>
              </a:rPr>
              <a:t>NO</a:t>
            </a:r>
            <a:r>
              <a:rPr kumimoji="1" lang="en-US" sz="1600" b="1" u="sng" baseline="-25000" dirty="0">
                <a:solidFill>
                  <a:srgbClr val="292934"/>
                </a:solidFill>
                <a:latin typeface="Tahoma" pitchFamily="34" charset="0"/>
              </a:rPr>
              <a:t>X</a:t>
            </a:r>
            <a:r>
              <a:rPr kumimoji="1" lang="en-US" sz="1600" b="1" u="sng" dirty="0" smtClean="0">
                <a:solidFill>
                  <a:srgbClr val="292934"/>
                </a:solidFill>
                <a:latin typeface="Tahoma" pitchFamily="34" charset="0"/>
              </a:rPr>
              <a:t> </a:t>
            </a:r>
            <a:r>
              <a:rPr kumimoji="1" lang="en-US" sz="1600" b="1" u="sng" dirty="0">
                <a:solidFill>
                  <a:srgbClr val="292934"/>
                </a:solidFill>
                <a:latin typeface="Tahoma" pitchFamily="34" charset="0"/>
              </a:rPr>
              <a:t>Emissions</a:t>
            </a:r>
          </a:p>
        </p:txBody>
      </p:sp>
      <p:sp>
        <p:nvSpPr>
          <p:cNvPr id="23" name="Rectangle 22"/>
          <p:cNvSpPr/>
          <p:nvPr/>
        </p:nvSpPr>
        <p:spPr>
          <a:xfrm>
            <a:off x="6617368" y="2010541"/>
            <a:ext cx="2514600" cy="338554"/>
          </a:xfrm>
          <a:prstGeom prst="rect">
            <a:avLst/>
          </a:prstGeom>
        </p:spPr>
        <p:txBody>
          <a:bodyPr wrap="square">
            <a:spAutoFit/>
          </a:bodyPr>
          <a:lstStyle/>
          <a:p>
            <a:pPr algn="ctr" eaLnBrk="0" fontAlgn="base" hangingPunct="0">
              <a:spcBef>
                <a:spcPct val="20000"/>
              </a:spcBef>
              <a:spcAft>
                <a:spcPct val="0"/>
              </a:spcAft>
              <a:buClr>
                <a:srgbClr val="800080"/>
              </a:buClr>
              <a:buSzPct val="75000"/>
              <a:buFont typeface="Monotype Sorts" charset="2"/>
              <a:buNone/>
            </a:pPr>
            <a:r>
              <a:rPr kumimoji="1" lang="en-US" sz="1600" b="1" u="sng" dirty="0" smtClean="0">
                <a:solidFill>
                  <a:srgbClr val="292934"/>
                </a:solidFill>
                <a:latin typeface="Tahoma" pitchFamily="34" charset="0"/>
              </a:rPr>
              <a:t>Energy Cost</a:t>
            </a:r>
            <a:endParaRPr kumimoji="1" lang="en-US" sz="1600" b="1" u="sng" dirty="0">
              <a:solidFill>
                <a:srgbClr val="292934"/>
              </a:solidFill>
              <a:latin typeface="Tahoma" pitchFamily="34" charset="0"/>
            </a:endParaRPr>
          </a:p>
        </p:txBody>
      </p:sp>
      <p:sp>
        <p:nvSpPr>
          <p:cNvPr id="15" name="TextBox 14"/>
          <p:cNvSpPr txBox="1"/>
          <p:nvPr/>
        </p:nvSpPr>
        <p:spPr>
          <a:xfrm>
            <a:off x="1719456" y="2996893"/>
            <a:ext cx="603050" cy="307777"/>
          </a:xfrm>
          <a:prstGeom prst="rect">
            <a:avLst/>
          </a:prstGeom>
          <a:noFill/>
        </p:spPr>
        <p:txBody>
          <a:bodyPr wrap="none" rtlCol="0">
            <a:spAutoFit/>
          </a:bodyPr>
          <a:lstStyle>
            <a:defPPr>
              <a:defRPr lang="en-US"/>
            </a:defPPr>
            <a:lvl1pPr fontAlgn="auto">
              <a:spcBef>
                <a:spcPts val="0"/>
              </a:spcBef>
              <a:spcAft>
                <a:spcPts val="0"/>
              </a:spcAft>
              <a:buClrTx/>
              <a:buSzTx/>
              <a:buFontTx/>
              <a:buNone/>
              <a:defRPr kumimoji="0" sz="1400">
                <a:solidFill>
                  <a:prstClr val="black"/>
                </a:solidFill>
                <a:effectLst/>
              </a:defRPr>
            </a:lvl1pPr>
          </a:lstStyle>
          <a:p>
            <a:r>
              <a:rPr lang="en-US" dirty="0" smtClean="0"/>
              <a:t>-23%</a:t>
            </a:r>
            <a:endParaRPr lang="en-US" dirty="0"/>
          </a:p>
        </p:txBody>
      </p:sp>
      <p:cxnSp>
        <p:nvCxnSpPr>
          <p:cNvPr id="16" name="Straight Arrow Connector 15"/>
          <p:cNvCxnSpPr/>
          <p:nvPr/>
        </p:nvCxnSpPr>
        <p:spPr>
          <a:xfrm>
            <a:off x="1676400" y="2732947"/>
            <a:ext cx="0" cy="835667"/>
          </a:xfrm>
          <a:prstGeom prst="straightConnector1">
            <a:avLst/>
          </a:prstGeom>
          <a:ln w="28575">
            <a:solidFill>
              <a:schemeClr val="tx2"/>
            </a:solidFill>
            <a:headEnd type="triangle" w="med" len="med"/>
            <a:tailEnd type="triangle" w="med" len="med"/>
          </a:ln>
        </p:spPr>
        <p:style>
          <a:lnRef idx="2">
            <a:schemeClr val="accent5"/>
          </a:lnRef>
          <a:fillRef idx="0">
            <a:schemeClr val="accent5"/>
          </a:fillRef>
          <a:effectRef idx="1">
            <a:schemeClr val="accent5"/>
          </a:effectRef>
          <a:fontRef idx="minor">
            <a:schemeClr val="tx1"/>
          </a:fontRef>
        </p:style>
      </p:cxnSp>
      <p:sp>
        <p:nvSpPr>
          <p:cNvPr id="17" name="TextBox 16"/>
          <p:cNvSpPr txBox="1"/>
          <p:nvPr/>
        </p:nvSpPr>
        <p:spPr>
          <a:xfrm>
            <a:off x="5021155" y="3907576"/>
            <a:ext cx="652743" cy="307777"/>
          </a:xfrm>
          <a:prstGeom prst="rect">
            <a:avLst/>
          </a:prstGeom>
          <a:noFill/>
        </p:spPr>
        <p:txBody>
          <a:bodyPr wrap="none" rtlCol="0">
            <a:spAutoFit/>
          </a:bodyPr>
          <a:lstStyle>
            <a:defPPr>
              <a:defRPr lang="en-US"/>
            </a:defPPr>
            <a:lvl1pPr fontAlgn="auto">
              <a:spcBef>
                <a:spcPts val="0"/>
              </a:spcBef>
              <a:spcAft>
                <a:spcPts val="0"/>
              </a:spcAft>
              <a:buClrTx/>
              <a:buSzTx/>
              <a:buFontTx/>
              <a:buNone/>
              <a:defRPr kumimoji="0" sz="1400">
                <a:solidFill>
                  <a:prstClr val="black"/>
                </a:solidFill>
                <a:effectLst/>
              </a:defRPr>
            </a:lvl1pPr>
          </a:lstStyle>
          <a:p>
            <a:r>
              <a:rPr lang="en-US" dirty="0" smtClean="0"/>
              <a:t>- 65%</a:t>
            </a:r>
            <a:endParaRPr lang="en-US" dirty="0"/>
          </a:p>
        </p:txBody>
      </p:sp>
      <p:cxnSp>
        <p:nvCxnSpPr>
          <p:cNvPr id="18" name="Straight Arrow Connector 17"/>
          <p:cNvCxnSpPr/>
          <p:nvPr/>
        </p:nvCxnSpPr>
        <p:spPr>
          <a:xfrm flipH="1">
            <a:off x="5021155" y="3192203"/>
            <a:ext cx="5613" cy="1836997"/>
          </a:xfrm>
          <a:prstGeom prst="straightConnector1">
            <a:avLst/>
          </a:prstGeom>
          <a:ln w="28575">
            <a:solidFill>
              <a:schemeClr val="tx2"/>
            </a:solidFill>
            <a:headEnd type="triangle" w="med" len="med"/>
            <a:tailEnd type="triangle" w="med" len="med"/>
          </a:ln>
        </p:spPr>
        <p:style>
          <a:lnRef idx="2">
            <a:schemeClr val="accent5"/>
          </a:lnRef>
          <a:fillRef idx="0">
            <a:schemeClr val="accent5"/>
          </a:fillRef>
          <a:effectRef idx="1">
            <a:schemeClr val="accent5"/>
          </a:effectRef>
          <a:fontRef idx="minor">
            <a:schemeClr val="tx1"/>
          </a:fontRef>
        </p:style>
      </p:cxnSp>
      <p:sp>
        <p:nvSpPr>
          <p:cNvPr id="21" name="TextBox 20"/>
          <p:cNvSpPr txBox="1"/>
          <p:nvPr/>
        </p:nvSpPr>
        <p:spPr>
          <a:xfrm>
            <a:off x="7923819" y="2845170"/>
            <a:ext cx="503664" cy="307777"/>
          </a:xfrm>
          <a:prstGeom prst="rect">
            <a:avLst/>
          </a:prstGeom>
          <a:noFill/>
        </p:spPr>
        <p:txBody>
          <a:bodyPr wrap="none" rtlCol="0">
            <a:spAutoFit/>
          </a:bodyPr>
          <a:lstStyle>
            <a:defPPr>
              <a:defRPr lang="en-US"/>
            </a:defPPr>
            <a:lvl1pPr fontAlgn="auto">
              <a:spcBef>
                <a:spcPts val="0"/>
              </a:spcBef>
              <a:spcAft>
                <a:spcPts val="0"/>
              </a:spcAft>
              <a:buClrTx/>
              <a:buSzTx/>
              <a:buFontTx/>
              <a:buNone/>
              <a:defRPr kumimoji="0" sz="1400">
                <a:solidFill>
                  <a:prstClr val="black"/>
                </a:solidFill>
                <a:effectLst/>
              </a:defRPr>
            </a:lvl1pPr>
          </a:lstStyle>
          <a:p>
            <a:r>
              <a:rPr lang="en-US" dirty="0" smtClean="0"/>
              <a:t>-8%</a:t>
            </a:r>
            <a:endParaRPr lang="en-US" dirty="0"/>
          </a:p>
        </p:txBody>
      </p:sp>
      <p:cxnSp>
        <p:nvCxnSpPr>
          <p:cNvPr id="24" name="Straight Arrow Connector 23"/>
          <p:cNvCxnSpPr/>
          <p:nvPr/>
        </p:nvCxnSpPr>
        <p:spPr>
          <a:xfrm>
            <a:off x="7874668" y="2824131"/>
            <a:ext cx="0" cy="328816"/>
          </a:xfrm>
          <a:prstGeom prst="straightConnector1">
            <a:avLst/>
          </a:prstGeom>
          <a:ln w="28575">
            <a:solidFill>
              <a:schemeClr val="tx2"/>
            </a:solidFill>
            <a:headEnd type="triangle" w="med" len="med"/>
            <a:tailEnd type="triangle" w="med" len="med"/>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922953518"/>
      </p:ext>
    </p:extLst>
  </p:cSld>
  <p:clrMapOvr>
    <a:masterClrMapping/>
  </p:clrMapOvr>
  <mc:AlternateContent xmlns:mc="http://schemas.openxmlformats.org/markup-compatibility/2006" xmlns:p14="http://schemas.microsoft.com/office/powerpoint/2010/main">
    <mc:Choice Requires="p14">
      <p:transition spd="slow" p14:dur="2000" advTm="20169"/>
    </mc:Choice>
    <mc:Fallback xmlns="">
      <p:transition spd="slow" advTm="20169"/>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b="1" dirty="0" smtClean="0"/>
              <a:t>Summary</a:t>
            </a:r>
            <a:endParaRPr lang="en-US" b="1" dirty="0"/>
          </a:p>
        </p:txBody>
      </p:sp>
      <p:sp>
        <p:nvSpPr>
          <p:cNvPr id="3" name="Content Placeholder 2"/>
          <p:cNvSpPr>
            <a:spLocks noGrp="1"/>
          </p:cNvSpPr>
          <p:nvPr>
            <p:ph idx="1"/>
          </p:nvPr>
        </p:nvSpPr>
        <p:spPr>
          <a:xfrm>
            <a:off x="335280" y="1143000"/>
            <a:ext cx="8463280" cy="5486400"/>
          </a:xfrm>
        </p:spPr>
        <p:txBody>
          <a:bodyPr>
            <a:normAutofit fontScale="92500"/>
          </a:bodyPr>
          <a:lstStyle/>
          <a:p>
            <a:pPr>
              <a:spcBef>
                <a:spcPts val="1200"/>
              </a:spcBef>
              <a:spcAft>
                <a:spcPts val="600"/>
              </a:spcAft>
            </a:pPr>
            <a:r>
              <a:rPr lang="en-US" sz="2400" dirty="0" smtClean="0"/>
              <a:t>Infrastructure </a:t>
            </a:r>
            <a:r>
              <a:rPr lang="en-US" sz="2400" dirty="0"/>
              <a:t>Systems Are All Connected and </a:t>
            </a:r>
            <a:r>
              <a:rPr lang="en-US" sz="2400" dirty="0" smtClean="0"/>
              <a:t>Greater Sustainability Gains Can </a:t>
            </a:r>
            <a:r>
              <a:rPr lang="en-US" sz="2400" dirty="0"/>
              <a:t>be Achieved by Looking at Their Interactions</a:t>
            </a:r>
          </a:p>
          <a:p>
            <a:pPr>
              <a:spcBef>
                <a:spcPts val="1200"/>
              </a:spcBef>
              <a:spcAft>
                <a:spcPts val="600"/>
              </a:spcAft>
            </a:pPr>
            <a:r>
              <a:rPr lang="en-US" sz="2400" dirty="0" smtClean="0"/>
              <a:t>Decentralized </a:t>
            </a:r>
            <a:r>
              <a:rPr lang="en-US" sz="2400" dirty="0"/>
              <a:t>Water / Low Impact Development Can Save Water, Energy and </a:t>
            </a:r>
            <a:r>
              <a:rPr lang="en-US" sz="2400" dirty="0" smtClean="0"/>
              <a:t>Money</a:t>
            </a:r>
          </a:p>
          <a:p>
            <a:pPr>
              <a:spcBef>
                <a:spcPts val="1200"/>
              </a:spcBef>
              <a:spcAft>
                <a:spcPts val="600"/>
              </a:spcAft>
            </a:pPr>
            <a:r>
              <a:rPr lang="en-US" sz="2400" dirty="0" smtClean="0"/>
              <a:t>Decentralized </a:t>
            </a:r>
            <a:r>
              <a:rPr lang="en-US" sz="2400" dirty="0"/>
              <a:t>Energy and  Combined Heat and Power Can Save </a:t>
            </a:r>
            <a:r>
              <a:rPr lang="en-US" sz="2400" dirty="0" smtClean="0"/>
              <a:t>Energy, Water and Money</a:t>
            </a:r>
            <a:endParaRPr lang="en-US" sz="2400" dirty="0"/>
          </a:p>
          <a:p>
            <a:pPr>
              <a:spcBef>
                <a:spcPts val="1200"/>
              </a:spcBef>
              <a:spcAft>
                <a:spcPts val="600"/>
              </a:spcAft>
            </a:pPr>
            <a:r>
              <a:rPr lang="en-US" sz="2400" dirty="0" smtClean="0"/>
              <a:t>Transportation and Land </a:t>
            </a:r>
            <a:r>
              <a:rPr lang="en-US" sz="2400" dirty="0"/>
              <a:t>Use/ Planning Is Vital in Reducing the Impact Of Urban Systems and Examining Their Interactions</a:t>
            </a:r>
          </a:p>
          <a:p>
            <a:pPr>
              <a:spcBef>
                <a:spcPts val="1200"/>
              </a:spcBef>
              <a:spcAft>
                <a:spcPts val="600"/>
              </a:spcAft>
            </a:pPr>
            <a:r>
              <a:rPr lang="en-US" sz="2400" dirty="0" smtClean="0"/>
              <a:t>Complexity Models May </a:t>
            </a:r>
            <a:r>
              <a:rPr lang="en-US" sz="2400" dirty="0"/>
              <a:t>Be Useful to Examine the Adoption Rate of Policy </a:t>
            </a:r>
            <a:r>
              <a:rPr lang="en-US" sz="2400" dirty="0" smtClean="0"/>
              <a:t>Instruments</a:t>
            </a:r>
          </a:p>
          <a:p>
            <a:pPr>
              <a:spcBef>
                <a:spcPts val="1200"/>
              </a:spcBef>
              <a:spcAft>
                <a:spcPts val="600"/>
              </a:spcAft>
            </a:pPr>
            <a:r>
              <a:rPr lang="en-US" sz="2400" dirty="0"/>
              <a:t>Caveat: We need to test the ideas that were presented </a:t>
            </a:r>
          </a:p>
        </p:txBody>
      </p:sp>
    </p:spTree>
    <p:extLst>
      <p:ext uri="{BB962C8B-B14F-4D97-AF65-F5344CB8AC3E}">
        <p14:creationId xmlns:p14="http://schemas.microsoft.com/office/powerpoint/2010/main" val="1808620781"/>
      </p:ext>
    </p:extLst>
  </p:cSld>
  <p:clrMapOvr>
    <a:masterClrMapping/>
  </p:clrMapOvr>
  <mc:AlternateContent xmlns:mc="http://schemas.openxmlformats.org/markup-compatibility/2006" xmlns:p14="http://schemas.microsoft.com/office/powerpoint/2010/main">
    <mc:Choice Requires="p14">
      <p:transition spd="slow" p14:dur="2000" advTm="28885"/>
    </mc:Choice>
    <mc:Fallback xmlns="">
      <p:transition spd="slow" advTm="28885"/>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66" y="48207"/>
            <a:ext cx="8229600" cy="914400"/>
          </a:xfrm>
        </p:spPr>
        <p:txBody>
          <a:bodyPr>
            <a:noAutofit/>
          </a:bodyPr>
          <a:lstStyle/>
          <a:p>
            <a:r>
              <a:rPr lang="en-US" sz="3200" b="1" dirty="0" smtClean="0">
                <a:solidFill>
                  <a:srgbClr val="00B0F0"/>
                </a:solidFill>
              </a:rPr>
              <a:t>Emerging Engineering Solutions for Water and Human Sustainability</a:t>
            </a:r>
            <a:endParaRPr lang="en-US" sz="3200" b="1" dirty="0">
              <a:solidFill>
                <a:srgbClr val="00B0F0"/>
              </a:solidFill>
            </a:endParaRPr>
          </a:p>
        </p:txBody>
      </p:sp>
      <p:sp>
        <p:nvSpPr>
          <p:cNvPr id="97" name="Rounded Rectangle 96"/>
          <p:cNvSpPr/>
          <p:nvPr/>
        </p:nvSpPr>
        <p:spPr>
          <a:xfrm>
            <a:off x="2902155" y="3388562"/>
            <a:ext cx="1981200" cy="104814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prstClr val="black"/>
                </a:solidFill>
              </a:rPr>
              <a:t>Water and Human Sustainability</a:t>
            </a:r>
            <a:endParaRPr lang="en-US" b="1" dirty="0">
              <a:solidFill>
                <a:prstClr val="black"/>
              </a:solidFill>
            </a:endParaRPr>
          </a:p>
        </p:txBody>
      </p:sp>
      <p:grpSp>
        <p:nvGrpSpPr>
          <p:cNvPr id="152" name="Group 151"/>
          <p:cNvGrpSpPr/>
          <p:nvPr/>
        </p:nvGrpSpPr>
        <p:grpSpPr>
          <a:xfrm>
            <a:off x="152400" y="3200400"/>
            <a:ext cx="2749755" cy="3581400"/>
            <a:chOff x="152400" y="3200400"/>
            <a:chExt cx="2749755" cy="3581400"/>
          </a:xfrm>
        </p:grpSpPr>
        <p:grpSp>
          <p:nvGrpSpPr>
            <p:cNvPr id="79" name="Group 78"/>
            <p:cNvGrpSpPr/>
            <p:nvPr/>
          </p:nvGrpSpPr>
          <p:grpSpPr>
            <a:xfrm>
              <a:off x="152400" y="3200400"/>
              <a:ext cx="2146580" cy="3581400"/>
              <a:chOff x="228600" y="3124200"/>
              <a:chExt cx="2146580" cy="3581400"/>
            </a:xfrm>
          </p:grpSpPr>
          <p:sp>
            <p:nvSpPr>
              <p:cNvPr id="6" name="Rectangle 5"/>
              <p:cNvSpPr/>
              <p:nvPr/>
            </p:nvSpPr>
            <p:spPr>
              <a:xfrm>
                <a:off x="457200" y="3209731"/>
                <a:ext cx="1828800" cy="78066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Transit-oriented Development</a:t>
                </a:r>
                <a:endParaRPr lang="en-US" dirty="0">
                  <a:solidFill>
                    <a:prstClr val="white"/>
                  </a:solidFill>
                </a:endParaRPr>
              </a:p>
            </p:txBody>
          </p:sp>
          <p:sp>
            <p:nvSpPr>
              <p:cNvPr id="7" name="Rectangle 6"/>
              <p:cNvSpPr/>
              <p:nvPr/>
            </p:nvSpPr>
            <p:spPr>
              <a:xfrm>
                <a:off x="457200" y="4038599"/>
                <a:ext cx="1828800" cy="78066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Bike Friendly Neighborhood</a:t>
                </a:r>
                <a:endParaRPr lang="en-US" dirty="0">
                  <a:solidFill>
                    <a:prstClr val="white"/>
                  </a:solidFill>
                </a:endParaRPr>
              </a:p>
            </p:txBody>
          </p:sp>
          <p:sp>
            <p:nvSpPr>
              <p:cNvPr id="8" name="Rectangle 7"/>
              <p:cNvSpPr/>
              <p:nvPr/>
            </p:nvSpPr>
            <p:spPr>
              <a:xfrm>
                <a:off x="457199" y="5809859"/>
                <a:ext cx="1828800" cy="78066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Tele-commute to work</a:t>
                </a:r>
                <a:endParaRPr lang="en-US" dirty="0">
                  <a:solidFill>
                    <a:prstClr val="white"/>
                  </a:solidFill>
                </a:endParaRPr>
              </a:p>
            </p:txBody>
          </p:sp>
          <p:sp>
            <p:nvSpPr>
              <p:cNvPr id="11" name="Rectangle 10"/>
              <p:cNvSpPr/>
              <p:nvPr/>
            </p:nvSpPr>
            <p:spPr>
              <a:xfrm>
                <a:off x="457200" y="4876799"/>
                <a:ext cx="1828800" cy="838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Shared Autonomous Vehicles</a:t>
                </a:r>
                <a:endParaRPr lang="en-US" dirty="0">
                  <a:solidFill>
                    <a:prstClr val="white"/>
                  </a:solidFill>
                </a:endParaRPr>
              </a:p>
            </p:txBody>
          </p:sp>
          <p:cxnSp>
            <p:nvCxnSpPr>
              <p:cNvPr id="28" name="Elbow Connector 27"/>
              <p:cNvCxnSpPr>
                <a:stCxn id="6" idx="1"/>
                <a:endCxn id="7" idx="1"/>
              </p:cNvCxnSpPr>
              <p:nvPr/>
            </p:nvCxnSpPr>
            <p:spPr>
              <a:xfrm rot="10800000" flipV="1">
                <a:off x="457200" y="3600062"/>
                <a:ext cx="12700" cy="828868"/>
              </a:xfrm>
              <a:prstGeom prst="bentConnector3">
                <a:avLst>
                  <a:gd name="adj1" fmla="val 771433"/>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7" idx="1"/>
                <a:endCxn id="11" idx="1"/>
              </p:cNvCxnSpPr>
              <p:nvPr/>
            </p:nvCxnSpPr>
            <p:spPr>
              <a:xfrm rot="10800000" flipV="1">
                <a:off x="457200" y="4428929"/>
                <a:ext cx="12700" cy="866969"/>
              </a:xfrm>
              <a:prstGeom prst="bentConnector3">
                <a:avLst>
                  <a:gd name="adj1" fmla="val 771433"/>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28600" y="3124200"/>
                <a:ext cx="2146580" cy="3581400"/>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150" name="Curved Connector 149"/>
            <p:cNvCxnSpPr>
              <a:stCxn id="32" idx="3"/>
              <a:endCxn id="97" idx="1"/>
            </p:cNvCxnSpPr>
            <p:nvPr/>
          </p:nvCxnSpPr>
          <p:spPr>
            <a:xfrm flipV="1">
              <a:off x="2298980" y="3912632"/>
              <a:ext cx="603175" cy="1078468"/>
            </a:xfrm>
            <a:prstGeom prst="curvedConnector3">
              <a:avLst>
                <a:gd name="adj1" fmla="val 25249"/>
              </a:avLst>
            </a:prstGeom>
            <a:ln w="63500" cmpd="dbl">
              <a:tailEnd type="stealth"/>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155510" y="1061936"/>
            <a:ext cx="5864290" cy="2326625"/>
            <a:chOff x="155510" y="1061936"/>
            <a:chExt cx="5864290" cy="2326625"/>
          </a:xfrm>
        </p:grpSpPr>
        <p:grpSp>
          <p:nvGrpSpPr>
            <p:cNvPr id="78" name="Group 77"/>
            <p:cNvGrpSpPr/>
            <p:nvPr/>
          </p:nvGrpSpPr>
          <p:grpSpPr>
            <a:xfrm>
              <a:off x="155510" y="1061936"/>
              <a:ext cx="5864290" cy="2029993"/>
              <a:chOff x="2945981" y="4571999"/>
              <a:chExt cx="5864290" cy="2029993"/>
            </a:xfrm>
          </p:grpSpPr>
          <p:sp>
            <p:nvSpPr>
              <p:cNvPr id="9" name="Rectangle 8"/>
              <p:cNvSpPr/>
              <p:nvPr/>
            </p:nvSpPr>
            <p:spPr>
              <a:xfrm>
                <a:off x="3478189" y="4697963"/>
                <a:ext cx="2363392" cy="789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Network of Wireless Sensors</a:t>
                </a:r>
                <a:endParaRPr lang="en-US" dirty="0">
                  <a:solidFill>
                    <a:prstClr val="white"/>
                  </a:solidFill>
                </a:endParaRPr>
              </a:p>
            </p:txBody>
          </p:sp>
          <p:sp>
            <p:nvSpPr>
              <p:cNvPr id="10" name="Rectangle 9"/>
              <p:cNvSpPr/>
              <p:nvPr/>
            </p:nvSpPr>
            <p:spPr>
              <a:xfrm>
                <a:off x="6508331" y="4637314"/>
                <a:ext cx="1828800" cy="78066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Social-Media Data Analytics </a:t>
                </a:r>
                <a:endParaRPr lang="en-US" dirty="0">
                  <a:solidFill>
                    <a:prstClr val="white"/>
                  </a:solidFill>
                </a:endParaRPr>
              </a:p>
            </p:txBody>
          </p:sp>
          <p:sp>
            <p:nvSpPr>
              <p:cNvPr id="21" name="Oval 20"/>
              <p:cNvSpPr/>
              <p:nvPr/>
            </p:nvSpPr>
            <p:spPr>
              <a:xfrm>
                <a:off x="6681990" y="5579121"/>
                <a:ext cx="1905583" cy="9144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rPr>
                  <a:t>Understand Stakeholder Preference</a:t>
                </a:r>
              </a:p>
            </p:txBody>
          </p:sp>
          <p:cxnSp>
            <p:nvCxnSpPr>
              <p:cNvPr id="22" name="Curved Connector 21"/>
              <p:cNvCxnSpPr>
                <a:stCxn id="21" idx="6"/>
                <a:endCxn id="10" idx="3"/>
              </p:cNvCxnSpPr>
              <p:nvPr/>
            </p:nvCxnSpPr>
            <p:spPr>
              <a:xfrm flipH="1" flipV="1">
                <a:off x="8337131" y="5027645"/>
                <a:ext cx="250442" cy="1008676"/>
              </a:xfrm>
              <a:prstGeom prst="curvedConnector3">
                <a:avLst>
                  <a:gd name="adj1" fmla="val -39120"/>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3022181" y="5579121"/>
                <a:ext cx="1978090" cy="914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rPr>
                  <a:t>Performance Monitoring</a:t>
                </a:r>
              </a:p>
            </p:txBody>
          </p:sp>
          <p:sp>
            <p:nvSpPr>
              <p:cNvPr id="34" name="Oval 33"/>
              <p:cNvSpPr/>
              <p:nvPr/>
            </p:nvSpPr>
            <p:spPr>
              <a:xfrm>
                <a:off x="5089451" y="5579121"/>
                <a:ext cx="1504260" cy="914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rPr>
                  <a:t>Network of Things</a:t>
                </a:r>
              </a:p>
            </p:txBody>
          </p:sp>
          <p:cxnSp>
            <p:nvCxnSpPr>
              <p:cNvPr id="35" name="Curved Connector 34"/>
              <p:cNvCxnSpPr>
                <a:stCxn id="33" idx="1"/>
                <a:endCxn id="9" idx="1"/>
              </p:cNvCxnSpPr>
              <p:nvPr/>
            </p:nvCxnSpPr>
            <p:spPr>
              <a:xfrm rot="5400000" flipH="1" flipV="1">
                <a:off x="3084915" y="5319759"/>
                <a:ext cx="620225" cy="166323"/>
              </a:xfrm>
              <a:prstGeom prst="curvedConnector2">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34" idx="7"/>
                <a:endCxn id="9" idx="3"/>
              </p:cNvCxnSpPr>
              <p:nvPr/>
            </p:nvCxnSpPr>
            <p:spPr>
              <a:xfrm rot="16200000" flipV="1">
                <a:off x="5797387" y="5137002"/>
                <a:ext cx="620225" cy="531836"/>
              </a:xfrm>
              <a:prstGeom prst="curvedConnector2">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945981" y="4571999"/>
                <a:ext cx="5864290" cy="2029993"/>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160" name="Curved Connector 159"/>
            <p:cNvCxnSpPr>
              <a:stCxn id="51" idx="2"/>
              <a:endCxn id="97" idx="0"/>
            </p:cNvCxnSpPr>
            <p:nvPr/>
          </p:nvCxnSpPr>
          <p:spPr>
            <a:xfrm rot="16200000" flipH="1">
              <a:off x="3341889" y="2837695"/>
              <a:ext cx="296633" cy="805100"/>
            </a:xfrm>
            <a:prstGeom prst="curvedConnector3">
              <a:avLst>
                <a:gd name="adj1" fmla="val 50000"/>
              </a:avLst>
            </a:prstGeom>
            <a:ln w="63500" cmpd="dbl">
              <a:tailEnd type="stealth"/>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4883356" y="1074598"/>
            <a:ext cx="4104818" cy="2838034"/>
            <a:chOff x="4883356" y="1074598"/>
            <a:chExt cx="4104818" cy="2838034"/>
          </a:xfrm>
        </p:grpSpPr>
        <p:grpSp>
          <p:nvGrpSpPr>
            <p:cNvPr id="137" name="Group 136"/>
            <p:cNvGrpSpPr/>
            <p:nvPr/>
          </p:nvGrpSpPr>
          <p:grpSpPr>
            <a:xfrm>
              <a:off x="6812660" y="1074598"/>
              <a:ext cx="2175514" cy="2715208"/>
              <a:chOff x="6930969" y="1118695"/>
              <a:chExt cx="2175514" cy="2715208"/>
            </a:xfrm>
          </p:grpSpPr>
          <p:sp>
            <p:nvSpPr>
              <p:cNvPr id="5" name="Rectangle 4"/>
              <p:cNvSpPr/>
              <p:nvPr/>
            </p:nvSpPr>
            <p:spPr>
              <a:xfrm>
                <a:off x="7145376" y="2790631"/>
                <a:ext cx="1828800" cy="990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High Performance Buildings</a:t>
                </a:r>
                <a:endParaRPr lang="en-US" dirty="0">
                  <a:solidFill>
                    <a:prstClr val="white"/>
                  </a:solidFill>
                </a:endParaRPr>
              </a:p>
            </p:txBody>
          </p:sp>
          <p:sp>
            <p:nvSpPr>
              <p:cNvPr id="123" name="Rectangle 122"/>
              <p:cNvSpPr/>
              <p:nvPr/>
            </p:nvSpPr>
            <p:spPr>
              <a:xfrm>
                <a:off x="7145376" y="2202970"/>
                <a:ext cx="1828800" cy="5629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Living Buildings</a:t>
                </a:r>
                <a:endParaRPr lang="en-US" dirty="0">
                  <a:solidFill>
                    <a:prstClr val="white"/>
                  </a:solidFill>
                </a:endParaRPr>
              </a:p>
            </p:txBody>
          </p:sp>
          <p:sp>
            <p:nvSpPr>
              <p:cNvPr id="124" name="Rectangle 123"/>
              <p:cNvSpPr/>
              <p:nvPr/>
            </p:nvSpPr>
            <p:spPr>
              <a:xfrm>
                <a:off x="7138134" y="1187900"/>
                <a:ext cx="1828800" cy="990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Energy Independent</a:t>
                </a:r>
              </a:p>
              <a:p>
                <a:pPr algn="ctr"/>
                <a:r>
                  <a:rPr lang="en-US" dirty="0" smtClean="0">
                    <a:solidFill>
                      <a:prstClr val="white"/>
                    </a:solidFill>
                  </a:rPr>
                  <a:t>Buildings</a:t>
                </a:r>
                <a:endParaRPr lang="en-US" dirty="0">
                  <a:solidFill>
                    <a:prstClr val="white"/>
                  </a:solidFill>
                </a:endParaRPr>
              </a:p>
            </p:txBody>
          </p:sp>
          <p:sp>
            <p:nvSpPr>
              <p:cNvPr id="125" name="Rectangle 124"/>
              <p:cNvSpPr/>
              <p:nvPr/>
            </p:nvSpPr>
            <p:spPr>
              <a:xfrm>
                <a:off x="6930969" y="1118695"/>
                <a:ext cx="2175514" cy="2715208"/>
              </a:xfrm>
              <a:prstGeom prst="rect">
                <a:avLst/>
              </a:prstGeom>
              <a:no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6" name="Elbow Connector 125"/>
              <p:cNvCxnSpPr>
                <a:stCxn id="124" idx="1"/>
                <a:endCxn id="123" idx="1"/>
              </p:cNvCxnSpPr>
              <p:nvPr/>
            </p:nvCxnSpPr>
            <p:spPr>
              <a:xfrm rot="10800000" flipH="1" flipV="1">
                <a:off x="7138134" y="1683199"/>
                <a:ext cx="7242" cy="801269"/>
              </a:xfrm>
              <a:prstGeom prst="bentConnector3">
                <a:avLst>
                  <a:gd name="adj1" fmla="val -1223999"/>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Elbow Connector 130"/>
              <p:cNvCxnSpPr>
                <a:stCxn id="123" idx="1"/>
                <a:endCxn id="5" idx="1"/>
              </p:cNvCxnSpPr>
              <p:nvPr/>
            </p:nvCxnSpPr>
            <p:spPr>
              <a:xfrm rot="10800000" flipV="1">
                <a:off x="7145376" y="2484469"/>
                <a:ext cx="12700" cy="801462"/>
              </a:xfrm>
              <a:prstGeom prst="bentConnector3">
                <a:avLst>
                  <a:gd name="adj1" fmla="val 844890"/>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64" name="Curved Connector 163"/>
            <p:cNvCxnSpPr>
              <a:stCxn id="125" idx="1"/>
              <a:endCxn id="97" idx="3"/>
            </p:cNvCxnSpPr>
            <p:nvPr/>
          </p:nvCxnSpPr>
          <p:spPr>
            <a:xfrm rot="10800000" flipV="1">
              <a:off x="4883356" y="2432202"/>
              <a:ext cx="1929305" cy="1480430"/>
            </a:xfrm>
            <a:prstGeom prst="curvedConnector3">
              <a:avLst>
                <a:gd name="adj1" fmla="val 33557"/>
              </a:avLst>
            </a:prstGeom>
            <a:ln w="63500" cmpd="dbl">
              <a:tailEnd type="stealth"/>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4883358" y="3912632"/>
            <a:ext cx="4137473" cy="2784412"/>
            <a:chOff x="4883358" y="3912632"/>
            <a:chExt cx="4137473" cy="2784412"/>
          </a:xfrm>
        </p:grpSpPr>
        <p:grpSp>
          <p:nvGrpSpPr>
            <p:cNvPr id="99" name="Group 98"/>
            <p:cNvGrpSpPr/>
            <p:nvPr/>
          </p:nvGrpSpPr>
          <p:grpSpPr>
            <a:xfrm>
              <a:off x="5308316" y="3981836"/>
              <a:ext cx="3712515" cy="2715208"/>
              <a:chOff x="5345662" y="4066592"/>
              <a:chExt cx="3712515" cy="2715208"/>
            </a:xfrm>
          </p:grpSpPr>
          <p:sp>
            <p:nvSpPr>
              <p:cNvPr id="12" name="Rectangle 11"/>
              <p:cNvSpPr/>
              <p:nvPr/>
            </p:nvSpPr>
            <p:spPr>
              <a:xfrm>
                <a:off x="5536163" y="5044750"/>
                <a:ext cx="1828800" cy="78066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Grid Scale Energy Storage</a:t>
                </a:r>
                <a:endParaRPr lang="en-US" dirty="0">
                  <a:solidFill>
                    <a:prstClr val="white"/>
                  </a:solidFill>
                </a:endParaRPr>
              </a:p>
            </p:txBody>
          </p:sp>
          <p:sp>
            <p:nvSpPr>
              <p:cNvPr id="13" name="Oval 12"/>
              <p:cNvSpPr/>
              <p:nvPr/>
            </p:nvSpPr>
            <p:spPr>
              <a:xfrm>
                <a:off x="7490926" y="4400160"/>
                <a:ext cx="1425543" cy="8382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Flow Batteries</a:t>
                </a:r>
                <a:endParaRPr lang="en-US" sz="1600" dirty="0">
                  <a:solidFill>
                    <a:prstClr val="white"/>
                  </a:solidFill>
                </a:endParaRPr>
              </a:p>
            </p:txBody>
          </p:sp>
          <p:sp>
            <p:nvSpPr>
              <p:cNvPr id="14" name="Oval 13"/>
              <p:cNvSpPr/>
              <p:nvPr/>
            </p:nvSpPr>
            <p:spPr>
              <a:xfrm>
                <a:off x="7414726" y="5596811"/>
                <a:ext cx="1559282" cy="9144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prstClr val="white"/>
                    </a:solidFill>
                  </a:rPr>
                  <a:t>Super Capacitors</a:t>
                </a:r>
                <a:endParaRPr lang="en-US" sz="1500" dirty="0">
                  <a:solidFill>
                    <a:prstClr val="white"/>
                  </a:solidFill>
                </a:endParaRPr>
              </a:p>
            </p:txBody>
          </p:sp>
          <p:cxnSp>
            <p:nvCxnSpPr>
              <p:cNvPr id="16" name="Curved Connector 15"/>
              <p:cNvCxnSpPr>
                <a:endCxn id="13" idx="4"/>
              </p:cNvCxnSpPr>
              <p:nvPr/>
            </p:nvCxnSpPr>
            <p:spPr>
              <a:xfrm flipV="1">
                <a:off x="6968315" y="5238360"/>
                <a:ext cx="1235383" cy="196720"/>
              </a:xfrm>
              <a:prstGeom prst="curvedConnector2">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12" idx="3"/>
                <a:endCxn id="14" idx="0"/>
              </p:cNvCxnSpPr>
              <p:nvPr/>
            </p:nvCxnSpPr>
            <p:spPr>
              <a:xfrm>
                <a:off x="7364963" y="5435081"/>
                <a:ext cx="829404" cy="161730"/>
              </a:xfrm>
              <a:prstGeom prst="curvedConnector2">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5536163" y="5902388"/>
                <a:ext cx="1847850" cy="78066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Solar Powered Public transit</a:t>
                </a:r>
                <a:endParaRPr lang="en-US" dirty="0">
                  <a:solidFill>
                    <a:prstClr val="white"/>
                  </a:solidFill>
                </a:endParaRPr>
              </a:p>
            </p:txBody>
          </p:sp>
          <p:sp>
            <p:nvSpPr>
              <p:cNvPr id="58" name="Rectangle 57"/>
              <p:cNvSpPr/>
              <p:nvPr/>
            </p:nvSpPr>
            <p:spPr>
              <a:xfrm>
                <a:off x="5536163" y="4154453"/>
                <a:ext cx="1828800" cy="78066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Decentralized Energy Infrastructure</a:t>
                </a:r>
                <a:endParaRPr lang="en-US" dirty="0">
                  <a:solidFill>
                    <a:prstClr val="white"/>
                  </a:solidFill>
                </a:endParaRPr>
              </a:p>
            </p:txBody>
          </p:sp>
          <p:cxnSp>
            <p:nvCxnSpPr>
              <p:cNvPr id="80" name="Elbow Connector 79"/>
              <p:cNvCxnSpPr>
                <a:stCxn id="58" idx="1"/>
                <a:endCxn id="12" idx="1"/>
              </p:cNvCxnSpPr>
              <p:nvPr/>
            </p:nvCxnSpPr>
            <p:spPr>
              <a:xfrm rot="10800000" flipV="1">
                <a:off x="5536163" y="4544783"/>
                <a:ext cx="12700" cy="890297"/>
              </a:xfrm>
              <a:prstGeom prst="bentConnector3">
                <a:avLst>
                  <a:gd name="adj1" fmla="val 844898"/>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12" idx="1"/>
                <a:endCxn id="57" idx="1"/>
              </p:cNvCxnSpPr>
              <p:nvPr/>
            </p:nvCxnSpPr>
            <p:spPr>
              <a:xfrm rot="10800000" flipV="1">
                <a:off x="5536163" y="5435081"/>
                <a:ext cx="12700" cy="857638"/>
              </a:xfrm>
              <a:prstGeom prst="bentConnector3">
                <a:avLst>
                  <a:gd name="adj1" fmla="val 844898"/>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5345662" y="4066592"/>
                <a:ext cx="3712515" cy="2715208"/>
              </a:xfrm>
              <a:prstGeom prst="rect">
                <a:avLst/>
              </a:prstGeom>
              <a:no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170" name="Curved Connector 169"/>
            <p:cNvCxnSpPr>
              <a:stCxn id="98" idx="1"/>
            </p:cNvCxnSpPr>
            <p:nvPr/>
          </p:nvCxnSpPr>
          <p:spPr>
            <a:xfrm rot="10800000">
              <a:off x="4883358" y="3912632"/>
              <a:ext cx="424959" cy="1426808"/>
            </a:xfrm>
            <a:prstGeom prst="curvedConnector2">
              <a:avLst/>
            </a:prstGeom>
            <a:ln w="63500" cmpd="dbl">
              <a:tailEnd type="stealth"/>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2833520" y="4436702"/>
            <a:ext cx="2118469" cy="2343538"/>
            <a:chOff x="2833520" y="4436702"/>
            <a:chExt cx="2118469" cy="2343538"/>
          </a:xfrm>
        </p:grpSpPr>
        <p:grpSp>
          <p:nvGrpSpPr>
            <p:cNvPr id="148" name="Group 147"/>
            <p:cNvGrpSpPr/>
            <p:nvPr/>
          </p:nvGrpSpPr>
          <p:grpSpPr>
            <a:xfrm>
              <a:off x="2833520" y="4848798"/>
              <a:ext cx="2118469" cy="1931442"/>
              <a:chOff x="2513791" y="4850358"/>
              <a:chExt cx="2118469" cy="1931442"/>
            </a:xfrm>
          </p:grpSpPr>
          <p:sp>
            <p:nvSpPr>
              <p:cNvPr id="4" name="Rectangle 3"/>
              <p:cNvSpPr/>
              <p:nvPr/>
            </p:nvSpPr>
            <p:spPr>
              <a:xfrm>
                <a:off x="2667000" y="5722580"/>
                <a:ext cx="1828800" cy="990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Decentralized Water Infrastructure</a:t>
                </a:r>
                <a:endParaRPr lang="en-US" dirty="0">
                  <a:solidFill>
                    <a:prstClr val="white"/>
                  </a:solidFill>
                </a:endParaRPr>
              </a:p>
            </p:txBody>
          </p:sp>
          <p:sp>
            <p:nvSpPr>
              <p:cNvPr id="138" name="Rectangle 137"/>
              <p:cNvSpPr/>
              <p:nvPr/>
            </p:nvSpPr>
            <p:spPr>
              <a:xfrm>
                <a:off x="2672681" y="4991100"/>
                <a:ext cx="1828800" cy="681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Efficient Water Use</a:t>
                </a:r>
                <a:endParaRPr lang="en-US" dirty="0">
                  <a:solidFill>
                    <a:prstClr val="white"/>
                  </a:solidFill>
                </a:endParaRPr>
              </a:p>
            </p:txBody>
          </p:sp>
          <p:cxnSp>
            <p:nvCxnSpPr>
              <p:cNvPr id="143" name="Elbow Connector 142"/>
              <p:cNvCxnSpPr>
                <a:stCxn id="138" idx="1"/>
                <a:endCxn id="4" idx="1"/>
              </p:cNvCxnSpPr>
              <p:nvPr/>
            </p:nvCxnSpPr>
            <p:spPr>
              <a:xfrm rot="10800000" flipV="1">
                <a:off x="2667001" y="5331668"/>
                <a:ext cx="5681" cy="886212"/>
              </a:xfrm>
              <a:prstGeom prst="bentConnector3">
                <a:avLst>
                  <a:gd name="adj1" fmla="val 1496057"/>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2513791" y="4850358"/>
                <a:ext cx="2118469" cy="1931442"/>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177" name="Straight Arrow Connector 176"/>
            <p:cNvCxnSpPr>
              <a:stCxn id="147" idx="0"/>
              <a:endCxn id="97" idx="2"/>
            </p:cNvCxnSpPr>
            <p:nvPr/>
          </p:nvCxnSpPr>
          <p:spPr>
            <a:xfrm flipV="1">
              <a:off x="3892755" y="4436702"/>
              <a:ext cx="0" cy="412096"/>
            </a:xfrm>
            <a:prstGeom prst="straightConnector1">
              <a:avLst/>
            </a:prstGeom>
            <a:ln w="63500" cmpd="dbl">
              <a:tailEnd type="stealt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821538169"/>
      </p:ext>
    </p:extLst>
  </p:cSld>
  <p:clrMapOvr>
    <a:masterClrMapping/>
  </p:clrMapOvr>
  <mc:AlternateContent xmlns:mc="http://schemas.openxmlformats.org/markup-compatibility/2006" xmlns:p14="http://schemas.microsoft.com/office/powerpoint/2010/main">
    <mc:Choice Requires="p14">
      <p:transition spd="slow" p14:dur="2000" advTm="11753"/>
    </mc:Choice>
    <mc:Fallback xmlns="">
      <p:transition spd="slow" advTm="1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1495" b="70060"/>
          <a:stretch/>
        </p:blipFill>
        <p:spPr>
          <a:xfrm>
            <a:off x="466725" y="152401"/>
            <a:ext cx="8414628" cy="3305174"/>
          </a:xfrm>
          <a:prstGeom prst="rect">
            <a:avLst/>
          </a:prstGeom>
        </p:spPr>
      </p:pic>
      <p:sp>
        <p:nvSpPr>
          <p:cNvPr id="7" name="Title 3"/>
          <p:cNvSpPr txBox="1">
            <a:spLocks/>
          </p:cNvSpPr>
          <p:nvPr/>
        </p:nvSpPr>
        <p:spPr>
          <a:xfrm>
            <a:off x="459666" y="3588321"/>
            <a:ext cx="8421687" cy="1082675"/>
          </a:xfrm>
          <a:prstGeom prst="rect">
            <a:avLst/>
          </a:prstGeom>
          <a:noFill/>
        </p:spPr>
        <p:txBody>
          <a:bodyPr vert="horz" lIns="91440" tIns="45720" rIns="91440" bIns="45720" rtlCol="0" anchor="b">
            <a:normAutofit/>
          </a:bodyPr>
          <a:lstStyle>
            <a:lvl1pPr algn="l" defTabSz="914400" rtl="0" eaLnBrk="1" latinLnBrk="0" hangingPunct="1">
              <a:spcBef>
                <a:spcPct val="0"/>
              </a:spcBef>
              <a:buNone/>
              <a:defRPr sz="4800" b="0" kern="1200" cap="all" spc="-100" baseline="0">
                <a:solidFill>
                  <a:schemeClr val="tx2"/>
                </a:solidFill>
                <a:latin typeface="+mj-lt"/>
                <a:ea typeface="+mj-ea"/>
                <a:cs typeface="+mj-cs"/>
              </a:defRPr>
            </a:lvl1pPr>
          </a:lstStyle>
          <a:p>
            <a:pPr algn="r">
              <a:defRPr/>
            </a:pPr>
            <a:r>
              <a:rPr lang="en-US" dirty="0" smtClean="0">
                <a:solidFill>
                  <a:srgbClr val="FF0000"/>
                </a:solidFill>
              </a:rPr>
              <a:t>Thank You!</a:t>
            </a:r>
            <a:endParaRPr lang="en-US" dirty="0">
              <a:solidFill>
                <a:srgbClr val="FF0000"/>
              </a:solidFill>
            </a:endParaRPr>
          </a:p>
        </p:txBody>
      </p:sp>
      <p:sp>
        <p:nvSpPr>
          <p:cNvPr id="8" name="Text Placeholder 4"/>
          <p:cNvSpPr txBox="1">
            <a:spLocks/>
          </p:cNvSpPr>
          <p:nvPr/>
        </p:nvSpPr>
        <p:spPr>
          <a:xfrm>
            <a:off x="459665" y="4801742"/>
            <a:ext cx="8421687" cy="1453451"/>
          </a:xfrm>
          <a:prstGeom prst="rect">
            <a:avLst/>
          </a:prstGeom>
          <a:noFill/>
        </p:spPr>
        <p:txBody>
          <a:bodyPr vert="horz" lIns="91440" tIns="45720" rIns="91440" bIns="45720" rtlCol="0" anchor="t">
            <a:no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9pPr>
          </a:lstStyle>
          <a:p>
            <a:pPr algn="r">
              <a:spcBef>
                <a:spcPts val="0"/>
              </a:spcBef>
              <a:buClr>
                <a:srgbClr val="93A299"/>
              </a:buClr>
              <a:defRPr/>
            </a:pPr>
            <a:r>
              <a:rPr lang="en-US" sz="1800" dirty="0" smtClean="0">
                <a:solidFill>
                  <a:srgbClr val="FF0000"/>
                </a:solidFill>
              </a:rPr>
              <a:t>John C Crittenden, Ph.D., P.E., U.S. and Chinese N.A.E.</a:t>
            </a:r>
          </a:p>
          <a:p>
            <a:pPr algn="r">
              <a:spcBef>
                <a:spcPts val="0"/>
              </a:spcBef>
              <a:buClr>
                <a:srgbClr val="93A299"/>
              </a:buClr>
              <a:defRPr/>
            </a:pPr>
            <a:r>
              <a:rPr lang="en-US" sz="1800" dirty="0" smtClean="0">
                <a:solidFill>
                  <a:srgbClr val="FF0000"/>
                </a:solidFill>
              </a:rPr>
              <a:t>E-Mail: john.crittenden@ce.gatech.edu </a:t>
            </a:r>
          </a:p>
          <a:p>
            <a:pPr algn="r">
              <a:spcBef>
                <a:spcPts val="0"/>
              </a:spcBef>
              <a:buClr>
                <a:srgbClr val="93A299"/>
              </a:buClr>
              <a:defRPr/>
            </a:pPr>
            <a:r>
              <a:rPr lang="en-US" sz="1800" dirty="0" err="1" smtClean="0">
                <a:solidFill>
                  <a:srgbClr val="FF0000"/>
                </a:solidFill>
              </a:rPr>
              <a:t>Zhongming</a:t>
            </a:r>
            <a:r>
              <a:rPr lang="en-US" sz="1800" dirty="0" smtClean="0">
                <a:solidFill>
                  <a:srgbClr val="FF0000"/>
                </a:solidFill>
              </a:rPr>
              <a:t> Lu, Ph.D.</a:t>
            </a:r>
          </a:p>
          <a:p>
            <a:pPr algn="r">
              <a:spcBef>
                <a:spcPts val="0"/>
              </a:spcBef>
              <a:buClr>
                <a:srgbClr val="93A299"/>
              </a:buClr>
              <a:defRPr/>
            </a:pPr>
            <a:r>
              <a:rPr lang="en-US" sz="1800" dirty="0" smtClean="0">
                <a:solidFill>
                  <a:srgbClr val="FF0000"/>
                </a:solidFill>
              </a:rPr>
              <a:t>E-Mail: zhongming.lu@gatech.edu</a:t>
            </a:r>
          </a:p>
          <a:p>
            <a:pPr algn="r">
              <a:spcBef>
                <a:spcPts val="0"/>
              </a:spcBef>
              <a:buClr>
                <a:srgbClr val="93A299"/>
              </a:buClr>
              <a:defRPr/>
            </a:pPr>
            <a:r>
              <a:rPr lang="en-US" sz="1800" dirty="0" smtClean="0">
                <a:solidFill>
                  <a:srgbClr val="FF0000"/>
                </a:solidFill>
              </a:rPr>
              <a:t>Web Site: </a:t>
            </a:r>
            <a:r>
              <a:rPr lang="en-US" sz="1800" u="sng" dirty="0" smtClean="0">
                <a:solidFill>
                  <a:srgbClr val="FF0000"/>
                </a:solidFill>
              </a:rPr>
              <a:t>http://www.sustainable.gatech.edu/</a:t>
            </a:r>
            <a:endParaRPr lang="en-US" sz="1800" dirty="0">
              <a:solidFill>
                <a:srgbClr val="FF0000"/>
              </a:solidFill>
            </a:endParaRPr>
          </a:p>
        </p:txBody>
      </p:sp>
    </p:spTree>
    <p:extLst>
      <p:ext uri="{BB962C8B-B14F-4D97-AF65-F5344CB8AC3E}">
        <p14:creationId xmlns:p14="http://schemas.microsoft.com/office/powerpoint/2010/main" val="1562163588"/>
      </p:ext>
    </p:extLst>
  </p:cSld>
  <p:clrMapOvr>
    <a:masterClrMapping/>
  </p:clrMapOvr>
  <mc:AlternateContent xmlns:mc="http://schemas.openxmlformats.org/markup-compatibility/2006" xmlns:p14="http://schemas.microsoft.com/office/powerpoint/2010/main">
    <mc:Choice Requires="p14">
      <p:transition spd="slow" p14:dur="2000" advTm="14272"/>
    </mc:Choice>
    <mc:Fallback xmlns="">
      <p:transition spd="slow" advTm="1427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8999"/>
          </a:xfrm>
        </p:spPr>
        <p:txBody>
          <a:bodyPr>
            <a:noAutofit/>
          </a:bodyPr>
          <a:lstStyle/>
          <a:p>
            <a:r>
              <a:rPr lang="en-US" b="1" dirty="0" smtClean="0">
                <a:solidFill>
                  <a:srgbClr val="0070C0"/>
                </a:solidFill>
              </a:rPr>
              <a:t>MUST Investigators</a:t>
            </a:r>
            <a:endParaRPr lang="en-US" b="1" dirty="0">
              <a:solidFill>
                <a:srgbClr val="0070C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12947342"/>
              </p:ext>
            </p:extLst>
          </p:nvPr>
        </p:nvGraphicFramePr>
        <p:xfrm>
          <a:off x="446314" y="861488"/>
          <a:ext cx="8409215" cy="5771327"/>
        </p:xfrm>
        <a:graphic>
          <a:graphicData uri="http://schemas.openxmlformats.org/drawingml/2006/table">
            <a:tbl>
              <a:tblPr firstRow="1" firstCol="1" bandRow="1">
                <a:tableStyleId>{68D230F3-CF80-4859-8CE7-A43EE81993B5}</a:tableStyleId>
              </a:tblPr>
              <a:tblGrid>
                <a:gridCol w="1727038"/>
                <a:gridCol w="6682177"/>
              </a:tblGrid>
              <a:tr h="241567">
                <a:tc>
                  <a:txBody>
                    <a:bodyPr/>
                    <a:lstStyle/>
                    <a:p>
                      <a:pPr marL="0" marR="0" algn="ctr">
                        <a:lnSpc>
                          <a:spcPct val="115000"/>
                        </a:lnSpc>
                        <a:spcBef>
                          <a:spcPts val="0"/>
                        </a:spcBef>
                        <a:spcAft>
                          <a:spcPts val="0"/>
                        </a:spcAft>
                      </a:pPr>
                      <a:r>
                        <a:rPr lang="en-US" sz="2000" dirty="0">
                          <a:effectLst/>
                        </a:rPr>
                        <a:t>Name</a:t>
                      </a:r>
                      <a:endParaRPr lang="en-US" sz="2000" dirty="0">
                        <a:effectLst/>
                        <a:latin typeface="+mn-lt"/>
                        <a:ea typeface="SimSun"/>
                        <a:cs typeface="Times New Roman"/>
                      </a:endParaRPr>
                    </a:p>
                  </a:txBody>
                  <a:tcPr marL="12981" marR="12981" marT="0" marB="0" anchor="ctr"/>
                </a:tc>
                <a:tc>
                  <a:txBody>
                    <a:bodyPr/>
                    <a:lstStyle/>
                    <a:p>
                      <a:pPr marL="0" marR="0" algn="ctr">
                        <a:lnSpc>
                          <a:spcPct val="115000"/>
                        </a:lnSpc>
                        <a:spcBef>
                          <a:spcPts val="0"/>
                        </a:spcBef>
                        <a:spcAft>
                          <a:spcPts val="0"/>
                        </a:spcAft>
                      </a:pPr>
                      <a:r>
                        <a:rPr lang="en-US" sz="2000" dirty="0" smtClean="0">
                          <a:effectLst/>
                        </a:rPr>
                        <a:t>Affiliation</a:t>
                      </a:r>
                      <a:endParaRPr lang="en-US" sz="2000" dirty="0">
                        <a:effectLst/>
                        <a:latin typeface="+mn-lt"/>
                        <a:ea typeface="SimSun"/>
                        <a:cs typeface="Times New Roman"/>
                      </a:endParaRPr>
                    </a:p>
                  </a:txBody>
                  <a:tcPr marL="12981" marR="12981" marT="0" marB="0" anchor="ctr"/>
                </a:tc>
              </a:tr>
              <a:tr h="442414">
                <a:tc>
                  <a:txBody>
                    <a:bodyPr/>
                    <a:lstStyle/>
                    <a:p>
                      <a:pPr marL="0" marR="0" algn="l">
                        <a:lnSpc>
                          <a:spcPct val="130000"/>
                        </a:lnSpc>
                        <a:spcBef>
                          <a:spcPts val="0"/>
                        </a:spcBef>
                        <a:spcAft>
                          <a:spcPts val="0"/>
                        </a:spcAft>
                      </a:pPr>
                      <a:r>
                        <a:rPr lang="en-US" sz="1400" dirty="0" err="1">
                          <a:effectLst/>
                        </a:rPr>
                        <a:t>Ashuri</a:t>
                      </a:r>
                      <a:r>
                        <a:rPr lang="en-US" sz="1400" dirty="0">
                          <a:effectLst/>
                        </a:rPr>
                        <a:t>, </a:t>
                      </a:r>
                      <a:r>
                        <a:rPr lang="en-US" sz="1400" dirty="0" err="1" smtClean="0">
                          <a:effectLst/>
                        </a:rPr>
                        <a:t>Baabak</a:t>
                      </a:r>
                      <a:endParaRPr lang="en-US" sz="1400" dirty="0">
                        <a:effectLst/>
                        <a:latin typeface="Calibri"/>
                        <a:ea typeface="SimSun"/>
                        <a:cs typeface="Times New Roman"/>
                      </a:endParaRPr>
                    </a:p>
                  </a:txBody>
                  <a:tcPr marL="12981" marR="12981" marT="0" marB="0" anchor="ctr"/>
                </a:tc>
                <a:tc>
                  <a:txBody>
                    <a:bodyPr/>
                    <a:lstStyle/>
                    <a:p>
                      <a:pPr marL="0" marR="0">
                        <a:lnSpc>
                          <a:spcPct val="130000"/>
                        </a:lnSpc>
                        <a:spcBef>
                          <a:spcPts val="0"/>
                        </a:spcBef>
                        <a:spcAft>
                          <a:spcPts val="0"/>
                        </a:spcAft>
                      </a:pPr>
                      <a:r>
                        <a:rPr lang="en-US" sz="1400" dirty="0" smtClean="0">
                          <a:effectLst/>
                        </a:rPr>
                        <a:t>Associate Professor, School of Building Construction; Director,</a:t>
                      </a:r>
                      <a:r>
                        <a:rPr lang="en-US" sz="1400" baseline="0" dirty="0" smtClean="0">
                          <a:effectLst/>
                        </a:rPr>
                        <a:t> Economics of the Sustainable Built Environment (ESBE) Lab</a:t>
                      </a:r>
                      <a:endParaRPr lang="en-US" sz="1400" dirty="0">
                        <a:effectLst/>
                        <a:latin typeface="+mn-lt"/>
                        <a:ea typeface="SimSun"/>
                        <a:cs typeface="Times New Roman"/>
                      </a:endParaRPr>
                    </a:p>
                  </a:txBody>
                  <a:tcPr marL="12981" marR="12981" marT="0" marB="0" anchor="ctr"/>
                </a:tc>
              </a:tr>
              <a:tr h="336077">
                <a:tc>
                  <a:txBody>
                    <a:bodyPr/>
                    <a:lstStyle/>
                    <a:p>
                      <a:pPr marL="0" marR="0" algn="l">
                        <a:lnSpc>
                          <a:spcPct val="130000"/>
                        </a:lnSpc>
                        <a:spcBef>
                          <a:spcPts val="0"/>
                        </a:spcBef>
                        <a:spcAft>
                          <a:spcPts val="0"/>
                        </a:spcAft>
                      </a:pPr>
                      <a:r>
                        <a:rPr lang="en-US" sz="1400" dirty="0">
                          <a:effectLst/>
                        </a:rPr>
                        <a:t>Bras, </a:t>
                      </a:r>
                      <a:r>
                        <a:rPr lang="en-US" sz="1400" dirty="0" smtClean="0">
                          <a:effectLst/>
                        </a:rPr>
                        <a:t>Bert</a:t>
                      </a:r>
                      <a:endParaRPr lang="en-US" sz="1400" dirty="0">
                        <a:effectLst/>
                        <a:latin typeface="Calibri"/>
                        <a:ea typeface="SimSun"/>
                        <a:cs typeface="Times New Roman"/>
                      </a:endParaRPr>
                    </a:p>
                  </a:txBody>
                  <a:tcPr marL="12981" marR="12981" marT="0" marB="0" anchor="ctr"/>
                </a:tc>
                <a:tc>
                  <a:txBody>
                    <a:bodyPr/>
                    <a:lstStyle/>
                    <a:p>
                      <a:pPr marL="0" marR="0">
                        <a:lnSpc>
                          <a:spcPct val="130000"/>
                        </a:lnSpc>
                        <a:spcBef>
                          <a:spcPts val="0"/>
                        </a:spcBef>
                        <a:spcAft>
                          <a:spcPts val="0"/>
                        </a:spcAft>
                      </a:pPr>
                      <a:r>
                        <a:rPr lang="en-US" sz="1400" dirty="0" smtClean="0">
                          <a:effectLst/>
                        </a:rPr>
                        <a:t>Professor, George W. Woodruff School of Mechanical Engineering. </a:t>
                      </a:r>
                      <a:endParaRPr lang="en-US" sz="1400" dirty="0">
                        <a:effectLst/>
                        <a:latin typeface="+mn-lt"/>
                        <a:ea typeface="SimSun"/>
                        <a:cs typeface="Times New Roman"/>
                      </a:endParaRPr>
                    </a:p>
                  </a:txBody>
                  <a:tcPr marL="12981" marR="12981" marT="0" marB="0" anchor="ctr"/>
                </a:tc>
              </a:tr>
              <a:tr h="442414">
                <a:tc>
                  <a:txBody>
                    <a:bodyPr/>
                    <a:lstStyle/>
                    <a:p>
                      <a:pPr marL="0" marR="0" algn="l">
                        <a:lnSpc>
                          <a:spcPct val="130000"/>
                        </a:lnSpc>
                        <a:spcBef>
                          <a:spcPts val="0"/>
                        </a:spcBef>
                        <a:spcAft>
                          <a:spcPts val="0"/>
                        </a:spcAft>
                      </a:pPr>
                      <a:r>
                        <a:rPr lang="en-US" sz="1400" dirty="0">
                          <a:effectLst/>
                        </a:rPr>
                        <a:t>Clark, </a:t>
                      </a:r>
                      <a:r>
                        <a:rPr lang="en-US" sz="1400" dirty="0" smtClean="0">
                          <a:effectLst/>
                        </a:rPr>
                        <a:t>Jennifer</a:t>
                      </a:r>
                      <a:endParaRPr lang="en-US" sz="1400" dirty="0">
                        <a:effectLst/>
                        <a:latin typeface="Calibri"/>
                        <a:ea typeface="SimSun"/>
                        <a:cs typeface="Times New Roman"/>
                      </a:endParaRPr>
                    </a:p>
                  </a:txBody>
                  <a:tcPr marL="12981" marR="12981" marT="0" marB="0" anchor="ctr"/>
                </a:tc>
                <a:tc>
                  <a:txBody>
                    <a:bodyPr/>
                    <a:lstStyle/>
                    <a:p>
                      <a:pPr marL="0" marR="0">
                        <a:lnSpc>
                          <a:spcPct val="130000"/>
                        </a:lnSpc>
                        <a:spcBef>
                          <a:spcPts val="0"/>
                        </a:spcBef>
                        <a:spcAft>
                          <a:spcPts val="0"/>
                        </a:spcAft>
                      </a:pPr>
                      <a:r>
                        <a:rPr lang="en-US" sz="1400" dirty="0" smtClean="0">
                          <a:effectLst/>
                        </a:rPr>
                        <a:t>Associate Professor in the School of Public Policy and Director of the Center for Urban Innovation in the Ivan Allen College</a:t>
                      </a:r>
                      <a:endParaRPr lang="en-US" sz="1400" dirty="0">
                        <a:effectLst/>
                        <a:latin typeface="+mn-lt"/>
                        <a:ea typeface="SimSun"/>
                        <a:cs typeface="Times New Roman"/>
                      </a:endParaRPr>
                    </a:p>
                  </a:txBody>
                  <a:tcPr marL="12981" marR="12981" marT="0" marB="0" anchor="ctr"/>
                </a:tc>
              </a:tr>
              <a:tr h="673457">
                <a:tc>
                  <a:txBody>
                    <a:bodyPr/>
                    <a:lstStyle/>
                    <a:p>
                      <a:pPr marL="0" marR="0" algn="l">
                        <a:lnSpc>
                          <a:spcPct val="130000"/>
                        </a:lnSpc>
                        <a:spcBef>
                          <a:spcPts val="0"/>
                        </a:spcBef>
                        <a:spcAft>
                          <a:spcPts val="0"/>
                        </a:spcAft>
                      </a:pPr>
                      <a:r>
                        <a:rPr lang="en-US" sz="1400" dirty="0">
                          <a:effectLst/>
                        </a:rPr>
                        <a:t>Crittenden, </a:t>
                      </a:r>
                      <a:r>
                        <a:rPr lang="en-US" sz="1400" dirty="0" smtClean="0">
                          <a:effectLst/>
                        </a:rPr>
                        <a:t>John</a:t>
                      </a:r>
                      <a:endParaRPr lang="en-US" sz="1400" dirty="0">
                        <a:effectLst/>
                        <a:latin typeface="Calibri"/>
                        <a:ea typeface="SimSun"/>
                        <a:cs typeface="Times New Roman"/>
                      </a:endParaRPr>
                    </a:p>
                  </a:txBody>
                  <a:tcPr marL="12981" marR="12981" marT="0" marB="0" anchor="ctr"/>
                </a:tc>
                <a:tc>
                  <a:txBody>
                    <a:bodyPr/>
                    <a:lstStyle/>
                    <a:p>
                      <a:pPr marL="0" marR="0">
                        <a:lnSpc>
                          <a:spcPct val="130000"/>
                        </a:lnSpc>
                        <a:spcBef>
                          <a:spcPts val="0"/>
                        </a:spcBef>
                        <a:spcAft>
                          <a:spcPts val="0"/>
                        </a:spcAft>
                      </a:pPr>
                      <a:r>
                        <a:rPr lang="en-US" sz="1400" dirty="0" smtClean="0">
                          <a:effectLst/>
                        </a:rPr>
                        <a:t>Director, Brook Byers Institute for Sustainable Systems, Hightower Chair and Georgia Research Alliance Eminent Scholar in Environmental Technologies; School of Civil and Environmental Engineering</a:t>
                      </a:r>
                      <a:endParaRPr lang="en-US" sz="1400" dirty="0">
                        <a:effectLst/>
                        <a:latin typeface="+mn-lt"/>
                        <a:ea typeface="SimSun"/>
                        <a:cs typeface="Times New Roman"/>
                      </a:endParaRPr>
                    </a:p>
                  </a:txBody>
                  <a:tcPr marL="12981" marR="12981" marT="0" marB="0" anchor="ctr"/>
                </a:tc>
              </a:tr>
              <a:tr h="308070">
                <a:tc>
                  <a:txBody>
                    <a:bodyPr/>
                    <a:lstStyle/>
                    <a:p>
                      <a:pPr marL="0" marR="0" algn="l">
                        <a:lnSpc>
                          <a:spcPct val="130000"/>
                        </a:lnSpc>
                        <a:spcBef>
                          <a:spcPts val="0"/>
                        </a:spcBef>
                        <a:spcAft>
                          <a:spcPts val="0"/>
                        </a:spcAft>
                      </a:pPr>
                      <a:r>
                        <a:rPr lang="en-US" sz="1400" dirty="0">
                          <a:effectLst/>
                        </a:rPr>
                        <a:t>Fujimoto, Richard</a:t>
                      </a:r>
                      <a:endParaRPr lang="en-US" sz="1400" dirty="0">
                        <a:effectLst/>
                        <a:latin typeface="Calibri"/>
                        <a:ea typeface="SimSun"/>
                        <a:cs typeface="Times New Roman"/>
                      </a:endParaRPr>
                    </a:p>
                  </a:txBody>
                  <a:tcPr marL="12981" marR="12981" marT="0" marB="0" anchor="ctr"/>
                </a:tc>
                <a:tc>
                  <a:txBody>
                    <a:bodyPr/>
                    <a:lstStyle/>
                    <a:p>
                      <a:pPr marL="0" marR="0">
                        <a:lnSpc>
                          <a:spcPct val="130000"/>
                        </a:lnSpc>
                        <a:spcBef>
                          <a:spcPts val="0"/>
                        </a:spcBef>
                        <a:spcAft>
                          <a:spcPts val="0"/>
                        </a:spcAft>
                      </a:pPr>
                      <a:r>
                        <a:rPr lang="en-US" sz="1400" dirty="0" smtClean="0">
                          <a:effectLst/>
                        </a:rPr>
                        <a:t>Regents’ Professor in the School of Computational Science and Engineering </a:t>
                      </a:r>
                      <a:endParaRPr lang="en-US" sz="1400" dirty="0">
                        <a:effectLst/>
                        <a:latin typeface="+mn-lt"/>
                        <a:ea typeface="SimSun"/>
                        <a:cs typeface="Times New Roman"/>
                      </a:endParaRPr>
                    </a:p>
                  </a:txBody>
                  <a:tcPr marL="12981" marR="12981" marT="0" marB="0" anchor="ctr"/>
                </a:tc>
              </a:tr>
              <a:tr h="401814">
                <a:tc>
                  <a:txBody>
                    <a:bodyPr/>
                    <a:lstStyle/>
                    <a:p>
                      <a:pPr algn="l">
                        <a:lnSpc>
                          <a:spcPct val="130000"/>
                        </a:lnSpc>
                      </a:pPr>
                      <a:r>
                        <a:rPr lang="en-US" sz="1400" dirty="0" err="1" smtClean="0"/>
                        <a:t>Grijalva</a:t>
                      </a:r>
                      <a:r>
                        <a:rPr lang="en-US" sz="1400" dirty="0" smtClean="0"/>
                        <a:t>, Santiago</a:t>
                      </a:r>
                      <a:endParaRPr lang="en-US" sz="1400" dirty="0"/>
                    </a:p>
                  </a:txBody>
                  <a:tcPr marL="12981" marR="12981" marT="0" marB="0" anchor="ctr"/>
                </a:tc>
                <a:tc>
                  <a:txBody>
                    <a:bodyPr/>
                    <a:lstStyle/>
                    <a:p>
                      <a:pPr>
                        <a:lnSpc>
                          <a:spcPct val="130000"/>
                        </a:lnSpc>
                      </a:pPr>
                      <a:r>
                        <a:rPr lang="en-US" sz="1400" kern="1200" dirty="0" smtClean="0">
                          <a:effectLst/>
                        </a:rPr>
                        <a:t>Associate Professor; Associate Director for Electricity Strategic Energy Institute (SEI); Georgia Power Distinguished Professor</a:t>
                      </a:r>
                      <a:endParaRPr lang="en-US" sz="1400" dirty="0">
                        <a:latin typeface="+mn-lt"/>
                      </a:endParaRPr>
                    </a:p>
                  </a:txBody>
                  <a:tcPr marL="12981" marR="12981" marT="0" marB="0" anchor="ctr"/>
                </a:tc>
              </a:tr>
              <a:tr h="476108">
                <a:tc>
                  <a:txBody>
                    <a:bodyPr/>
                    <a:lstStyle/>
                    <a:p>
                      <a:pPr marL="0" marR="0" algn="l">
                        <a:lnSpc>
                          <a:spcPct val="130000"/>
                        </a:lnSpc>
                        <a:spcBef>
                          <a:spcPts val="0"/>
                        </a:spcBef>
                        <a:spcAft>
                          <a:spcPts val="0"/>
                        </a:spcAft>
                      </a:pPr>
                      <a:r>
                        <a:rPr lang="en-US" sz="1400" dirty="0" err="1">
                          <a:effectLst/>
                        </a:rPr>
                        <a:t>Guhathakurta</a:t>
                      </a:r>
                      <a:r>
                        <a:rPr lang="en-US" sz="1400" dirty="0">
                          <a:effectLst/>
                        </a:rPr>
                        <a:t>, </a:t>
                      </a:r>
                      <a:r>
                        <a:rPr lang="en-US" sz="1400" dirty="0" err="1">
                          <a:effectLst/>
                        </a:rPr>
                        <a:t>Subhrajit</a:t>
                      </a:r>
                      <a:endParaRPr lang="en-US" sz="1400" dirty="0">
                        <a:effectLst/>
                        <a:latin typeface="Calibri"/>
                        <a:ea typeface="SimSun"/>
                        <a:cs typeface="Times New Roman"/>
                      </a:endParaRPr>
                    </a:p>
                  </a:txBody>
                  <a:tcPr marL="12981" marR="12981" marT="0" marB="0" anchor="ctr"/>
                </a:tc>
                <a:tc>
                  <a:txBody>
                    <a:bodyPr/>
                    <a:lstStyle/>
                    <a:p>
                      <a:pPr marL="0" marR="0">
                        <a:lnSpc>
                          <a:spcPct val="130000"/>
                        </a:lnSpc>
                        <a:spcBef>
                          <a:spcPts val="0"/>
                        </a:spcBef>
                        <a:spcAft>
                          <a:spcPts val="0"/>
                        </a:spcAft>
                      </a:pPr>
                      <a:r>
                        <a:rPr lang="en-US" sz="1400" dirty="0" smtClean="0">
                          <a:effectLst/>
                        </a:rPr>
                        <a:t>Professor, School of City and Regional Planning; Director, Center for Geographic Information Systems</a:t>
                      </a:r>
                      <a:endParaRPr lang="en-US" sz="1400" dirty="0">
                        <a:effectLst/>
                        <a:latin typeface="+mn-lt"/>
                        <a:ea typeface="SimSun"/>
                        <a:cs typeface="Times New Roman"/>
                      </a:endParaRPr>
                    </a:p>
                  </a:txBody>
                  <a:tcPr marL="12981" marR="12981" marT="0" marB="0" anchor="ctr"/>
                </a:tc>
              </a:tr>
              <a:tr h="442414">
                <a:tc>
                  <a:txBody>
                    <a:bodyPr/>
                    <a:lstStyle/>
                    <a:p>
                      <a:pPr marL="0" marR="0" algn="l">
                        <a:lnSpc>
                          <a:spcPct val="130000"/>
                        </a:lnSpc>
                        <a:spcBef>
                          <a:spcPts val="0"/>
                        </a:spcBef>
                        <a:spcAft>
                          <a:spcPts val="0"/>
                        </a:spcAft>
                      </a:pPr>
                      <a:r>
                        <a:rPr lang="en-US" sz="1400" dirty="0">
                          <a:effectLst/>
                        </a:rPr>
                        <a:t>Leigh, </a:t>
                      </a:r>
                      <a:r>
                        <a:rPr lang="en-US" sz="1400" dirty="0" err="1" smtClean="0">
                          <a:effectLst/>
                        </a:rPr>
                        <a:t>Nancey</a:t>
                      </a:r>
                      <a:r>
                        <a:rPr lang="en-US" sz="1400" dirty="0" smtClean="0">
                          <a:effectLst/>
                        </a:rPr>
                        <a:t> </a:t>
                      </a:r>
                      <a:r>
                        <a:rPr lang="en-US" sz="1400" dirty="0">
                          <a:effectLst/>
                        </a:rPr>
                        <a:t>Green</a:t>
                      </a:r>
                      <a:endParaRPr lang="en-US" sz="1400" dirty="0">
                        <a:effectLst/>
                        <a:latin typeface="Calibri"/>
                        <a:ea typeface="SimSun"/>
                        <a:cs typeface="Times New Roman"/>
                      </a:endParaRPr>
                    </a:p>
                  </a:txBody>
                  <a:tcPr marL="12981" marR="12981" marT="0" marB="0" anchor="ctr"/>
                </a:tc>
                <a:tc>
                  <a:txBody>
                    <a:bodyPr/>
                    <a:lstStyle/>
                    <a:p>
                      <a:pPr marL="0" marR="0">
                        <a:lnSpc>
                          <a:spcPct val="130000"/>
                        </a:lnSpc>
                        <a:spcBef>
                          <a:spcPts val="0"/>
                        </a:spcBef>
                        <a:spcAft>
                          <a:spcPts val="0"/>
                        </a:spcAft>
                      </a:pPr>
                      <a:r>
                        <a:rPr lang="en-US" sz="1400" dirty="0" smtClean="0">
                          <a:effectLst/>
                        </a:rPr>
                        <a:t>Associate Dean For Research, College of Architecture; Professor, School of City and Regional Planning;</a:t>
                      </a:r>
                      <a:endParaRPr lang="en-US" sz="1400" dirty="0">
                        <a:effectLst/>
                        <a:latin typeface="+mn-lt"/>
                        <a:ea typeface="SimSun"/>
                        <a:cs typeface="Times New Roman"/>
                      </a:endParaRPr>
                    </a:p>
                  </a:txBody>
                  <a:tcPr marL="12981" marR="12981" marT="0" marB="0" anchor="ctr"/>
                </a:tc>
              </a:tr>
              <a:tr h="308070">
                <a:tc>
                  <a:txBody>
                    <a:bodyPr/>
                    <a:lstStyle/>
                    <a:p>
                      <a:pPr marL="0" marR="0" algn="l">
                        <a:lnSpc>
                          <a:spcPct val="130000"/>
                        </a:lnSpc>
                        <a:spcBef>
                          <a:spcPts val="0"/>
                        </a:spcBef>
                        <a:spcAft>
                          <a:spcPts val="0"/>
                        </a:spcAft>
                      </a:pPr>
                      <a:r>
                        <a:rPr lang="en-US" sz="1400" dirty="0">
                          <a:effectLst/>
                        </a:rPr>
                        <a:t>McDermott, </a:t>
                      </a:r>
                      <a:r>
                        <a:rPr lang="en-US" sz="1400" dirty="0" smtClean="0">
                          <a:effectLst/>
                        </a:rPr>
                        <a:t>Tom</a:t>
                      </a:r>
                      <a:endParaRPr lang="en-US" sz="1400" dirty="0">
                        <a:effectLst/>
                        <a:latin typeface="Calibri"/>
                        <a:ea typeface="SimSun"/>
                        <a:cs typeface="Times New Roman"/>
                      </a:endParaRPr>
                    </a:p>
                  </a:txBody>
                  <a:tcPr marL="12981" marR="12981" marT="0" marB="0" anchor="ctr"/>
                </a:tc>
                <a:tc>
                  <a:txBody>
                    <a:bodyPr/>
                    <a:lstStyle/>
                    <a:p>
                      <a:pPr marL="0" marR="0">
                        <a:lnSpc>
                          <a:spcPct val="130000"/>
                        </a:lnSpc>
                        <a:spcBef>
                          <a:spcPts val="0"/>
                        </a:spcBef>
                        <a:spcAft>
                          <a:spcPts val="0"/>
                        </a:spcAft>
                      </a:pPr>
                      <a:r>
                        <a:rPr lang="en-US" sz="1400" smtClean="0">
                          <a:effectLst/>
                        </a:rPr>
                        <a:t>‎Director of Technology Policy Research, </a:t>
                      </a:r>
                      <a:r>
                        <a:rPr lang="en-US" sz="1400" kern="1200" smtClean="0">
                          <a:effectLst/>
                        </a:rPr>
                        <a:t>Georgia Tech Research Institute</a:t>
                      </a:r>
                      <a:endParaRPr lang="en-US" sz="1400" dirty="0">
                        <a:effectLst/>
                        <a:latin typeface="+mn-lt"/>
                        <a:ea typeface="SimSun"/>
                        <a:cs typeface="Times New Roman"/>
                      </a:endParaRPr>
                    </a:p>
                  </a:txBody>
                  <a:tcPr marL="12981" marR="12981" marT="0" marB="0" anchor="ctr"/>
                </a:tc>
              </a:tr>
              <a:tr h="442414">
                <a:tc>
                  <a:txBody>
                    <a:bodyPr/>
                    <a:lstStyle/>
                    <a:p>
                      <a:pPr marL="0" marR="0" algn="l">
                        <a:lnSpc>
                          <a:spcPct val="130000"/>
                        </a:lnSpc>
                        <a:spcBef>
                          <a:spcPts val="0"/>
                        </a:spcBef>
                        <a:spcAft>
                          <a:spcPts val="0"/>
                        </a:spcAft>
                      </a:pPr>
                      <a:r>
                        <a:rPr lang="en-US" sz="1400" dirty="0">
                          <a:effectLst/>
                        </a:rPr>
                        <a:t>Thomas, </a:t>
                      </a:r>
                      <a:r>
                        <a:rPr lang="en-US" sz="1400" dirty="0" smtClean="0">
                          <a:effectLst/>
                        </a:rPr>
                        <a:t>Valerie</a:t>
                      </a:r>
                      <a:endParaRPr lang="en-US" sz="1400" dirty="0">
                        <a:effectLst/>
                        <a:latin typeface="Calibri"/>
                        <a:ea typeface="SimSun"/>
                        <a:cs typeface="Times New Roman"/>
                      </a:endParaRPr>
                    </a:p>
                  </a:txBody>
                  <a:tcPr marL="12981" marR="12981" marT="0" marB="0" anchor="ctr"/>
                </a:tc>
                <a:tc>
                  <a:txBody>
                    <a:bodyPr/>
                    <a:lstStyle/>
                    <a:p>
                      <a:pPr marL="0" marR="0">
                        <a:lnSpc>
                          <a:spcPct val="130000"/>
                        </a:lnSpc>
                        <a:spcBef>
                          <a:spcPts val="0"/>
                        </a:spcBef>
                        <a:spcAft>
                          <a:spcPts val="0"/>
                        </a:spcAft>
                      </a:pPr>
                      <a:r>
                        <a:rPr lang="en-US" sz="1400" dirty="0" smtClean="0">
                          <a:effectLst/>
                        </a:rPr>
                        <a:t>Anderson Interface Professor of Natural Systems, </a:t>
                      </a:r>
                      <a:r>
                        <a:rPr lang="en-US" sz="1400" kern="1200" dirty="0" smtClean="0">
                          <a:effectLst/>
                        </a:rPr>
                        <a:t>School of Industrial and Systems Engineering</a:t>
                      </a:r>
                      <a:endParaRPr lang="en-US" sz="1400" dirty="0">
                        <a:effectLst/>
                        <a:latin typeface="+mn-lt"/>
                        <a:ea typeface="SimSun"/>
                        <a:cs typeface="Times New Roman"/>
                      </a:endParaRPr>
                    </a:p>
                  </a:txBody>
                  <a:tcPr marL="12981" marR="12981" marT="0" marB="0" anchor="ctr"/>
                </a:tc>
              </a:tr>
              <a:tr h="308070">
                <a:tc>
                  <a:txBody>
                    <a:bodyPr/>
                    <a:lstStyle/>
                    <a:p>
                      <a:pPr marL="0" marR="0" algn="l">
                        <a:lnSpc>
                          <a:spcPct val="130000"/>
                        </a:lnSpc>
                        <a:spcBef>
                          <a:spcPts val="0"/>
                        </a:spcBef>
                        <a:spcAft>
                          <a:spcPts val="0"/>
                        </a:spcAft>
                      </a:pPr>
                      <a:r>
                        <a:rPr lang="en-US" sz="1400" dirty="0" err="1">
                          <a:effectLst/>
                        </a:rPr>
                        <a:t>Weissburg</a:t>
                      </a:r>
                      <a:r>
                        <a:rPr lang="en-US" sz="1400" dirty="0">
                          <a:effectLst/>
                        </a:rPr>
                        <a:t>, </a:t>
                      </a:r>
                      <a:r>
                        <a:rPr lang="en-US" sz="1400" dirty="0" smtClean="0">
                          <a:effectLst/>
                        </a:rPr>
                        <a:t>Marc</a:t>
                      </a:r>
                      <a:endParaRPr lang="en-US" sz="1400" dirty="0">
                        <a:effectLst/>
                        <a:latin typeface="Calibri"/>
                        <a:ea typeface="SimSun"/>
                        <a:cs typeface="Times New Roman"/>
                      </a:endParaRPr>
                    </a:p>
                  </a:txBody>
                  <a:tcPr marL="12981" marR="12981" marT="0" marB="0" anchor="ctr"/>
                </a:tc>
                <a:tc>
                  <a:txBody>
                    <a:bodyPr/>
                    <a:lstStyle/>
                    <a:p>
                      <a:pPr marL="0" marR="0">
                        <a:lnSpc>
                          <a:spcPct val="130000"/>
                        </a:lnSpc>
                        <a:spcBef>
                          <a:spcPts val="0"/>
                        </a:spcBef>
                        <a:spcAft>
                          <a:spcPts val="0"/>
                        </a:spcAft>
                      </a:pPr>
                      <a:r>
                        <a:rPr lang="en-US" sz="1400" dirty="0" smtClean="0">
                          <a:effectLst/>
                        </a:rPr>
                        <a:t>Professor, School of Biology</a:t>
                      </a:r>
                      <a:endParaRPr lang="en-US" sz="1400" dirty="0">
                        <a:effectLst/>
                        <a:latin typeface="+mn-lt"/>
                        <a:ea typeface="SimSun"/>
                        <a:cs typeface="Times New Roman"/>
                      </a:endParaRPr>
                    </a:p>
                  </a:txBody>
                  <a:tcPr marL="12981" marR="12981" marT="0" marB="0" anchor="ctr"/>
                </a:tc>
              </a:tr>
            </a:tbl>
          </a:graphicData>
        </a:graphic>
      </p:graphicFrame>
    </p:spTree>
    <p:extLst>
      <p:ext uri="{BB962C8B-B14F-4D97-AF65-F5344CB8AC3E}">
        <p14:creationId xmlns:p14="http://schemas.microsoft.com/office/powerpoint/2010/main" val="4209844375"/>
      </p:ext>
    </p:extLst>
  </p:cSld>
  <p:clrMapOvr>
    <a:masterClrMapping/>
  </p:clrMapOvr>
  <mc:AlternateContent xmlns:mc="http://schemas.openxmlformats.org/markup-compatibility/2006" xmlns:p14="http://schemas.microsoft.com/office/powerpoint/2010/main">
    <mc:Choice Requires="p14">
      <p:transition spd="slow" p14:dur="2000" advTm="11597"/>
    </mc:Choice>
    <mc:Fallback xmlns="">
      <p:transition spd="slow" advTm="1159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630"/>
            <a:ext cx="8229600" cy="639762"/>
          </a:xfrm>
        </p:spPr>
        <p:txBody>
          <a:bodyPr>
            <a:noAutofit/>
          </a:bodyPr>
          <a:lstStyle/>
          <a:p>
            <a:r>
              <a:rPr lang="en-US" sz="4000" b="1" dirty="0" smtClean="0">
                <a:solidFill>
                  <a:srgbClr val="0070C0"/>
                </a:solidFill>
              </a:rPr>
              <a:t>MUST Investigators: Expertise</a:t>
            </a:r>
            <a:endParaRPr lang="en-US" sz="4000" b="1" dirty="0">
              <a:solidFill>
                <a:srgbClr val="0070C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19095833"/>
              </p:ext>
            </p:extLst>
          </p:nvPr>
        </p:nvGraphicFramePr>
        <p:xfrm>
          <a:off x="370114" y="883889"/>
          <a:ext cx="8556172" cy="5905616"/>
        </p:xfrm>
        <a:graphic>
          <a:graphicData uri="http://schemas.openxmlformats.org/drawingml/2006/table">
            <a:tbl>
              <a:tblPr firstRow="1" firstCol="1" bandRow="1">
                <a:tableStyleId>{68D230F3-CF80-4859-8CE7-A43EE81993B5}</a:tableStyleId>
              </a:tblPr>
              <a:tblGrid>
                <a:gridCol w="1951408"/>
                <a:gridCol w="6604764"/>
              </a:tblGrid>
              <a:tr h="299691">
                <a:tc>
                  <a:txBody>
                    <a:bodyPr/>
                    <a:lstStyle/>
                    <a:p>
                      <a:pPr marL="0" marR="0" algn="ctr">
                        <a:lnSpc>
                          <a:spcPct val="115000"/>
                        </a:lnSpc>
                        <a:spcBef>
                          <a:spcPts val="0"/>
                        </a:spcBef>
                        <a:spcAft>
                          <a:spcPts val="0"/>
                        </a:spcAft>
                      </a:pPr>
                      <a:r>
                        <a:rPr lang="en-US" sz="2000" dirty="0">
                          <a:effectLst/>
                        </a:rPr>
                        <a:t>Name</a:t>
                      </a:r>
                      <a:endParaRPr lang="en-US" sz="2000" dirty="0">
                        <a:effectLst/>
                        <a:latin typeface="Calibri"/>
                        <a:ea typeface="SimSun"/>
                        <a:cs typeface="Times New Roman"/>
                      </a:endParaRPr>
                    </a:p>
                  </a:txBody>
                  <a:tcPr marL="12981" marR="12981" marT="0" marB="0" anchor="ctr"/>
                </a:tc>
                <a:tc>
                  <a:txBody>
                    <a:bodyPr/>
                    <a:lstStyle/>
                    <a:p>
                      <a:pPr marL="0" marR="0" algn="ctr">
                        <a:lnSpc>
                          <a:spcPct val="115000"/>
                        </a:lnSpc>
                        <a:spcBef>
                          <a:spcPts val="0"/>
                        </a:spcBef>
                        <a:spcAft>
                          <a:spcPts val="0"/>
                        </a:spcAft>
                      </a:pPr>
                      <a:r>
                        <a:rPr lang="en-US" sz="2000" dirty="0">
                          <a:effectLst/>
                        </a:rPr>
                        <a:t>Expertise / Role in Project</a:t>
                      </a:r>
                      <a:endParaRPr lang="en-US" sz="2000" dirty="0">
                        <a:effectLst/>
                        <a:latin typeface="Calibri"/>
                        <a:ea typeface="SimSun"/>
                        <a:cs typeface="Times New Roman"/>
                      </a:endParaRPr>
                    </a:p>
                  </a:txBody>
                  <a:tcPr marL="12981" marR="12981" marT="0" marB="0" anchor="ctr"/>
                </a:tc>
              </a:tr>
              <a:tr h="658160">
                <a:tc>
                  <a:txBody>
                    <a:bodyPr/>
                    <a:lstStyle/>
                    <a:p>
                      <a:pPr marL="0" marR="0">
                        <a:lnSpc>
                          <a:spcPct val="115000"/>
                        </a:lnSpc>
                        <a:spcBef>
                          <a:spcPts val="0"/>
                        </a:spcBef>
                        <a:spcAft>
                          <a:spcPts val="0"/>
                        </a:spcAft>
                      </a:pPr>
                      <a:r>
                        <a:rPr lang="en-US" sz="1400" dirty="0" err="1">
                          <a:effectLst/>
                        </a:rPr>
                        <a:t>Ashuri</a:t>
                      </a:r>
                      <a:r>
                        <a:rPr lang="en-US" sz="1400" dirty="0">
                          <a:effectLst/>
                        </a:rPr>
                        <a:t>, </a:t>
                      </a:r>
                      <a:r>
                        <a:rPr lang="en-US" sz="1400" dirty="0" err="1" smtClean="0">
                          <a:effectLst/>
                        </a:rPr>
                        <a:t>Baabak</a:t>
                      </a:r>
                      <a:endParaRPr lang="en-US" sz="1400" dirty="0">
                        <a:effectLst/>
                        <a:latin typeface="Calibri"/>
                        <a:ea typeface="SimSun"/>
                        <a:cs typeface="Times New Roman"/>
                      </a:endParaRPr>
                    </a:p>
                  </a:txBody>
                  <a:tcPr marL="12981" marR="12981" marT="0" marB="0" anchor="ctr"/>
                </a:tc>
                <a:tc>
                  <a:txBody>
                    <a:bodyPr/>
                    <a:lstStyle/>
                    <a:p>
                      <a:pPr marL="0" marR="0">
                        <a:lnSpc>
                          <a:spcPct val="115000"/>
                        </a:lnSpc>
                        <a:spcBef>
                          <a:spcPts val="0"/>
                        </a:spcBef>
                        <a:spcAft>
                          <a:spcPts val="0"/>
                        </a:spcAft>
                      </a:pPr>
                      <a:r>
                        <a:rPr lang="en-US" sz="1400" dirty="0">
                          <a:effectLst/>
                        </a:rPr>
                        <a:t>Infrastructure Project Finance &amp; Investment Science, Systems Engineering, Infrastructure project development processes &amp; delivery systems, Risk Management, &amp; Operations Research (Business Analytics &amp; Data Mining)</a:t>
                      </a:r>
                      <a:endParaRPr lang="en-US" sz="1400" dirty="0">
                        <a:effectLst/>
                        <a:latin typeface="Calibri"/>
                        <a:ea typeface="SimSun"/>
                        <a:cs typeface="Times New Roman"/>
                      </a:endParaRPr>
                    </a:p>
                  </a:txBody>
                  <a:tcPr marL="12981" marR="12981" marT="0" marB="0" anchor="ctr"/>
                </a:tc>
              </a:tr>
              <a:tr h="433957">
                <a:tc>
                  <a:txBody>
                    <a:bodyPr/>
                    <a:lstStyle/>
                    <a:p>
                      <a:pPr marL="0" marR="0">
                        <a:lnSpc>
                          <a:spcPct val="115000"/>
                        </a:lnSpc>
                        <a:spcBef>
                          <a:spcPts val="0"/>
                        </a:spcBef>
                        <a:spcAft>
                          <a:spcPts val="0"/>
                        </a:spcAft>
                      </a:pPr>
                      <a:r>
                        <a:rPr lang="en-US" sz="1400" dirty="0">
                          <a:effectLst/>
                        </a:rPr>
                        <a:t>Bras, </a:t>
                      </a:r>
                      <a:r>
                        <a:rPr lang="en-US" sz="1400" dirty="0" smtClean="0">
                          <a:effectLst/>
                        </a:rPr>
                        <a:t>Bert</a:t>
                      </a:r>
                      <a:endParaRPr lang="en-US" sz="1400" dirty="0">
                        <a:effectLst/>
                        <a:latin typeface="Calibri"/>
                        <a:ea typeface="SimSun"/>
                        <a:cs typeface="Times New Roman"/>
                      </a:endParaRPr>
                    </a:p>
                  </a:txBody>
                  <a:tcPr marL="12981" marR="12981" marT="0" marB="0" anchor="ctr"/>
                </a:tc>
                <a:tc>
                  <a:txBody>
                    <a:bodyPr/>
                    <a:lstStyle/>
                    <a:p>
                      <a:pPr marL="0" marR="0">
                        <a:lnSpc>
                          <a:spcPct val="115000"/>
                        </a:lnSpc>
                        <a:spcBef>
                          <a:spcPts val="0"/>
                        </a:spcBef>
                        <a:spcAft>
                          <a:spcPts val="0"/>
                        </a:spcAft>
                      </a:pPr>
                      <a:r>
                        <a:rPr lang="en-US" sz="1400" dirty="0">
                          <a:effectLst/>
                        </a:rPr>
                        <a:t>Computer-aided engineering, design and manufacturing; environmentally conscious design, design for recycling and robust design</a:t>
                      </a:r>
                      <a:endParaRPr lang="en-US" sz="1400" dirty="0">
                        <a:effectLst/>
                        <a:latin typeface="Calibri"/>
                        <a:ea typeface="SimSun"/>
                        <a:cs typeface="Times New Roman"/>
                      </a:endParaRPr>
                    </a:p>
                  </a:txBody>
                  <a:tcPr marL="12981" marR="12981" marT="0" marB="0" anchor="ctr"/>
                </a:tc>
              </a:tr>
              <a:tr h="209755">
                <a:tc>
                  <a:txBody>
                    <a:bodyPr/>
                    <a:lstStyle/>
                    <a:p>
                      <a:pPr marL="0" marR="0">
                        <a:lnSpc>
                          <a:spcPct val="115000"/>
                        </a:lnSpc>
                        <a:spcBef>
                          <a:spcPts val="0"/>
                        </a:spcBef>
                        <a:spcAft>
                          <a:spcPts val="0"/>
                        </a:spcAft>
                      </a:pPr>
                      <a:r>
                        <a:rPr lang="en-US" sz="1400" dirty="0">
                          <a:effectLst/>
                        </a:rPr>
                        <a:t>Clark, </a:t>
                      </a:r>
                      <a:r>
                        <a:rPr lang="en-US" sz="1400" dirty="0" smtClean="0">
                          <a:effectLst/>
                        </a:rPr>
                        <a:t>Jennifer</a:t>
                      </a:r>
                      <a:endParaRPr lang="en-US" sz="1400" dirty="0">
                        <a:effectLst/>
                        <a:latin typeface="Calibri"/>
                        <a:ea typeface="SimSun"/>
                        <a:cs typeface="Times New Roman"/>
                      </a:endParaRPr>
                    </a:p>
                  </a:txBody>
                  <a:tcPr marL="12981" marR="12981" marT="0" marB="0" anchor="ctr"/>
                </a:tc>
                <a:tc>
                  <a:txBody>
                    <a:bodyPr/>
                    <a:lstStyle/>
                    <a:p>
                      <a:pPr marL="0" marR="0">
                        <a:lnSpc>
                          <a:spcPct val="115000"/>
                        </a:lnSpc>
                        <a:spcBef>
                          <a:spcPts val="0"/>
                        </a:spcBef>
                        <a:spcAft>
                          <a:spcPts val="0"/>
                        </a:spcAft>
                      </a:pPr>
                      <a:r>
                        <a:rPr lang="en-US" sz="1400" dirty="0">
                          <a:effectLst/>
                        </a:rPr>
                        <a:t>Regional economic development, manufacturing, industry clusters and innovation</a:t>
                      </a:r>
                      <a:endParaRPr lang="en-US" sz="1400" dirty="0">
                        <a:effectLst/>
                        <a:latin typeface="Calibri"/>
                        <a:ea typeface="SimSun"/>
                        <a:cs typeface="Times New Roman"/>
                      </a:endParaRPr>
                    </a:p>
                  </a:txBody>
                  <a:tcPr marL="12981" marR="12981" marT="0" marB="0" anchor="ctr"/>
                </a:tc>
              </a:tr>
              <a:tr h="285104">
                <a:tc>
                  <a:txBody>
                    <a:bodyPr/>
                    <a:lstStyle/>
                    <a:p>
                      <a:pPr marL="0" marR="0">
                        <a:lnSpc>
                          <a:spcPct val="115000"/>
                        </a:lnSpc>
                        <a:spcBef>
                          <a:spcPts val="0"/>
                        </a:spcBef>
                        <a:spcAft>
                          <a:spcPts val="0"/>
                        </a:spcAft>
                      </a:pPr>
                      <a:r>
                        <a:rPr lang="en-US" sz="1400" dirty="0">
                          <a:effectLst/>
                        </a:rPr>
                        <a:t>Crittenden, </a:t>
                      </a:r>
                      <a:r>
                        <a:rPr lang="en-US" sz="1400" dirty="0" smtClean="0">
                          <a:effectLst/>
                        </a:rPr>
                        <a:t>John</a:t>
                      </a:r>
                      <a:endParaRPr lang="en-US" sz="1400" dirty="0">
                        <a:effectLst/>
                        <a:latin typeface="Calibri"/>
                        <a:ea typeface="SimSun"/>
                        <a:cs typeface="Times New Roman"/>
                      </a:endParaRPr>
                    </a:p>
                  </a:txBody>
                  <a:tcPr marL="12981" marR="12981" marT="0" marB="0" anchor="ctr"/>
                </a:tc>
                <a:tc>
                  <a:txBody>
                    <a:bodyPr/>
                    <a:lstStyle/>
                    <a:p>
                      <a:pPr marL="0" marR="0">
                        <a:lnSpc>
                          <a:spcPct val="115000"/>
                        </a:lnSpc>
                        <a:spcBef>
                          <a:spcPts val="0"/>
                        </a:spcBef>
                        <a:spcAft>
                          <a:spcPts val="0"/>
                        </a:spcAft>
                      </a:pPr>
                      <a:r>
                        <a:rPr lang="en-US" sz="1400" dirty="0">
                          <a:effectLst/>
                        </a:rPr>
                        <a:t>Sustainable systems, pollution prevention</a:t>
                      </a:r>
                      <a:endParaRPr lang="en-US" sz="1400" dirty="0">
                        <a:effectLst/>
                        <a:latin typeface="Calibri"/>
                        <a:ea typeface="SimSun"/>
                        <a:cs typeface="Times New Roman"/>
                      </a:endParaRPr>
                    </a:p>
                  </a:txBody>
                  <a:tcPr marL="12981" marR="12981" marT="0" marB="0" anchor="ctr"/>
                </a:tc>
              </a:tr>
              <a:tr h="433957">
                <a:tc>
                  <a:txBody>
                    <a:bodyPr/>
                    <a:lstStyle/>
                    <a:p>
                      <a:pPr marL="0" marR="0">
                        <a:lnSpc>
                          <a:spcPct val="115000"/>
                        </a:lnSpc>
                        <a:spcBef>
                          <a:spcPts val="0"/>
                        </a:spcBef>
                        <a:spcAft>
                          <a:spcPts val="0"/>
                        </a:spcAft>
                      </a:pPr>
                      <a:r>
                        <a:rPr lang="en-US" sz="1400" dirty="0">
                          <a:effectLst/>
                        </a:rPr>
                        <a:t>Fujimoto, Richard</a:t>
                      </a:r>
                      <a:endParaRPr lang="en-US" sz="1400" dirty="0">
                        <a:effectLst/>
                        <a:latin typeface="Calibri"/>
                        <a:ea typeface="SimSun"/>
                        <a:cs typeface="Times New Roman"/>
                      </a:endParaRPr>
                    </a:p>
                  </a:txBody>
                  <a:tcPr marL="12981" marR="12981" marT="0" marB="0" anchor="ctr"/>
                </a:tc>
                <a:tc>
                  <a:txBody>
                    <a:bodyPr/>
                    <a:lstStyle/>
                    <a:p>
                      <a:pPr marL="0" marR="0">
                        <a:lnSpc>
                          <a:spcPct val="115000"/>
                        </a:lnSpc>
                        <a:spcBef>
                          <a:spcPts val="0"/>
                        </a:spcBef>
                        <a:spcAft>
                          <a:spcPts val="0"/>
                        </a:spcAft>
                      </a:pPr>
                      <a:r>
                        <a:rPr lang="en-US" sz="1400" dirty="0">
                          <a:effectLst/>
                        </a:rPr>
                        <a:t>Execution of discrete-event simulation programs on parallel and distributed computing platforms</a:t>
                      </a:r>
                      <a:endParaRPr lang="en-US" sz="1400" dirty="0">
                        <a:effectLst/>
                        <a:latin typeface="Calibri"/>
                        <a:ea typeface="SimSun"/>
                        <a:cs typeface="Times New Roman"/>
                      </a:endParaRPr>
                    </a:p>
                  </a:txBody>
                  <a:tcPr marL="12981" marR="12981" marT="0" marB="0" anchor="ctr"/>
                </a:tc>
              </a:tr>
              <a:tr h="779835">
                <a:tc>
                  <a:txBody>
                    <a:bodyPr/>
                    <a:lstStyle/>
                    <a:p>
                      <a:r>
                        <a:rPr lang="en-US" sz="1400" dirty="0" err="1" smtClean="0"/>
                        <a:t>Grijalva</a:t>
                      </a:r>
                      <a:r>
                        <a:rPr lang="en-US" sz="1400" dirty="0" smtClean="0"/>
                        <a:t>, Santiago</a:t>
                      </a:r>
                      <a:endParaRPr lang="en-US" sz="1400" dirty="0"/>
                    </a:p>
                  </a:txBody>
                  <a:tcPr marL="12981" marR="12981" marT="0" marB="0" anchor="ctr"/>
                </a:tc>
                <a:tc>
                  <a:txBody>
                    <a:bodyPr/>
                    <a:lstStyle/>
                    <a:p>
                      <a:r>
                        <a:rPr lang="en-US" sz="1400" dirty="0" smtClean="0"/>
                        <a:t>Power system and smart grid computation; De-centralized and autonomous power control architectures; Ultra-reliable electricity internetworks; Seamless integration of large-scale renewable energy; Electricity markets design and power system economics</a:t>
                      </a:r>
                      <a:endParaRPr lang="en-US" sz="1400" dirty="0"/>
                    </a:p>
                  </a:txBody>
                  <a:tcPr marL="12981" marR="12981" marT="0" marB="0" anchor="ctr"/>
                </a:tc>
              </a:tr>
              <a:tr h="484677">
                <a:tc>
                  <a:txBody>
                    <a:bodyPr/>
                    <a:lstStyle/>
                    <a:p>
                      <a:pPr marL="0" marR="0">
                        <a:lnSpc>
                          <a:spcPct val="115000"/>
                        </a:lnSpc>
                        <a:spcBef>
                          <a:spcPts val="0"/>
                        </a:spcBef>
                        <a:spcAft>
                          <a:spcPts val="0"/>
                        </a:spcAft>
                      </a:pPr>
                      <a:r>
                        <a:rPr lang="en-US" sz="1400" dirty="0" err="1">
                          <a:effectLst/>
                        </a:rPr>
                        <a:t>Guhathakurta</a:t>
                      </a:r>
                      <a:r>
                        <a:rPr lang="en-US" sz="1400" dirty="0">
                          <a:effectLst/>
                        </a:rPr>
                        <a:t>, </a:t>
                      </a:r>
                      <a:r>
                        <a:rPr lang="en-US" sz="1400" dirty="0" err="1">
                          <a:effectLst/>
                        </a:rPr>
                        <a:t>Subhrajit</a:t>
                      </a:r>
                      <a:endParaRPr lang="en-US" sz="1400" dirty="0">
                        <a:effectLst/>
                        <a:latin typeface="Calibri"/>
                        <a:ea typeface="SimSun"/>
                        <a:cs typeface="Times New Roman"/>
                      </a:endParaRPr>
                    </a:p>
                  </a:txBody>
                  <a:tcPr marL="12981" marR="12981" marT="0" marB="0" anchor="ctr"/>
                </a:tc>
                <a:tc>
                  <a:txBody>
                    <a:bodyPr/>
                    <a:lstStyle/>
                    <a:p>
                      <a:pPr marL="0" marR="0">
                        <a:lnSpc>
                          <a:spcPct val="115000"/>
                        </a:lnSpc>
                        <a:spcBef>
                          <a:spcPts val="0"/>
                        </a:spcBef>
                        <a:spcAft>
                          <a:spcPts val="0"/>
                        </a:spcAft>
                      </a:pPr>
                      <a:r>
                        <a:rPr lang="en-US" sz="1400" dirty="0">
                          <a:effectLst/>
                        </a:rPr>
                        <a:t>Geographic information systems, planning support systems, sustainability</a:t>
                      </a:r>
                      <a:endParaRPr lang="en-US" sz="1400" dirty="0">
                        <a:effectLst/>
                        <a:latin typeface="Calibri"/>
                        <a:ea typeface="SimSun"/>
                        <a:cs typeface="Times New Roman"/>
                      </a:endParaRPr>
                    </a:p>
                  </a:txBody>
                  <a:tcPr marL="12981" marR="12981" marT="0" marB="0" anchor="ctr"/>
                </a:tc>
              </a:tr>
              <a:tr h="433957">
                <a:tc>
                  <a:txBody>
                    <a:bodyPr/>
                    <a:lstStyle/>
                    <a:p>
                      <a:pPr marL="0" marR="0">
                        <a:lnSpc>
                          <a:spcPct val="115000"/>
                        </a:lnSpc>
                        <a:spcBef>
                          <a:spcPts val="0"/>
                        </a:spcBef>
                        <a:spcAft>
                          <a:spcPts val="0"/>
                        </a:spcAft>
                      </a:pPr>
                      <a:r>
                        <a:rPr lang="en-US" sz="1400" dirty="0">
                          <a:effectLst/>
                        </a:rPr>
                        <a:t>Leigh, </a:t>
                      </a:r>
                      <a:r>
                        <a:rPr lang="en-US" sz="1400" dirty="0" err="1" smtClean="0">
                          <a:effectLst/>
                        </a:rPr>
                        <a:t>Nancey</a:t>
                      </a:r>
                      <a:r>
                        <a:rPr lang="en-US" sz="1400" dirty="0" smtClean="0">
                          <a:effectLst/>
                        </a:rPr>
                        <a:t> </a:t>
                      </a:r>
                      <a:r>
                        <a:rPr lang="en-US" sz="1400" dirty="0">
                          <a:effectLst/>
                        </a:rPr>
                        <a:t>Green</a:t>
                      </a:r>
                      <a:endParaRPr lang="en-US" sz="1400" dirty="0">
                        <a:effectLst/>
                        <a:latin typeface="Calibri"/>
                        <a:ea typeface="SimSun"/>
                        <a:cs typeface="Times New Roman"/>
                      </a:endParaRPr>
                    </a:p>
                  </a:txBody>
                  <a:tcPr marL="12981" marR="12981" marT="0" marB="0" anchor="ctr"/>
                </a:tc>
                <a:tc>
                  <a:txBody>
                    <a:bodyPr/>
                    <a:lstStyle/>
                    <a:p>
                      <a:pPr marL="0" marR="0">
                        <a:lnSpc>
                          <a:spcPct val="115000"/>
                        </a:lnSpc>
                        <a:spcBef>
                          <a:spcPts val="0"/>
                        </a:spcBef>
                        <a:spcAft>
                          <a:spcPts val="0"/>
                        </a:spcAft>
                      </a:pPr>
                      <a:r>
                        <a:rPr lang="en-US" sz="1400">
                          <a:effectLst/>
                        </a:rPr>
                        <a:t>Economic development planning, sustainable development, urban andregional theory, industrial restructuring, income inequality</a:t>
                      </a:r>
                      <a:endParaRPr lang="en-US" sz="1400">
                        <a:effectLst/>
                        <a:latin typeface="Calibri"/>
                        <a:ea typeface="SimSun"/>
                        <a:cs typeface="Times New Roman"/>
                      </a:endParaRPr>
                    </a:p>
                  </a:txBody>
                  <a:tcPr marL="12981" marR="12981" marT="0" marB="0" anchor="ctr"/>
                </a:tc>
              </a:tr>
              <a:tr h="433957">
                <a:tc>
                  <a:txBody>
                    <a:bodyPr/>
                    <a:lstStyle/>
                    <a:p>
                      <a:pPr marL="0" marR="0">
                        <a:lnSpc>
                          <a:spcPct val="115000"/>
                        </a:lnSpc>
                        <a:spcBef>
                          <a:spcPts val="0"/>
                        </a:spcBef>
                        <a:spcAft>
                          <a:spcPts val="0"/>
                        </a:spcAft>
                      </a:pPr>
                      <a:r>
                        <a:rPr lang="en-US" sz="1400" dirty="0">
                          <a:effectLst/>
                        </a:rPr>
                        <a:t>McDermott, </a:t>
                      </a:r>
                      <a:r>
                        <a:rPr lang="en-US" sz="1400" dirty="0" smtClean="0">
                          <a:effectLst/>
                        </a:rPr>
                        <a:t>Tom</a:t>
                      </a:r>
                      <a:endParaRPr lang="en-US" sz="1400" dirty="0">
                        <a:effectLst/>
                        <a:latin typeface="Calibri"/>
                        <a:ea typeface="SimSun"/>
                        <a:cs typeface="Times New Roman"/>
                      </a:endParaRPr>
                    </a:p>
                  </a:txBody>
                  <a:tcPr marL="12981" marR="12981" marT="0" marB="0" anchor="ctr"/>
                </a:tc>
                <a:tc>
                  <a:txBody>
                    <a:bodyPr/>
                    <a:lstStyle/>
                    <a:p>
                      <a:pPr marL="0" marR="0">
                        <a:lnSpc>
                          <a:spcPct val="115000"/>
                        </a:lnSpc>
                        <a:spcBef>
                          <a:spcPts val="0"/>
                        </a:spcBef>
                        <a:spcAft>
                          <a:spcPts val="0"/>
                        </a:spcAft>
                      </a:pPr>
                      <a:r>
                        <a:rPr lang="en-US" sz="1400" dirty="0">
                          <a:effectLst/>
                        </a:rPr>
                        <a:t>Modeling dynamic systems, systems thinking, organizational and team behavior, management of technology</a:t>
                      </a:r>
                      <a:endParaRPr lang="en-US" sz="1400" dirty="0">
                        <a:effectLst/>
                        <a:latin typeface="Calibri"/>
                        <a:ea typeface="SimSun"/>
                        <a:cs typeface="Times New Roman"/>
                      </a:endParaRPr>
                    </a:p>
                  </a:txBody>
                  <a:tcPr marL="12981" marR="12981" marT="0" marB="0" anchor="ctr"/>
                </a:tc>
              </a:tr>
              <a:tr h="433957">
                <a:tc>
                  <a:txBody>
                    <a:bodyPr/>
                    <a:lstStyle/>
                    <a:p>
                      <a:pPr marL="0" marR="0">
                        <a:lnSpc>
                          <a:spcPct val="115000"/>
                        </a:lnSpc>
                        <a:spcBef>
                          <a:spcPts val="0"/>
                        </a:spcBef>
                        <a:spcAft>
                          <a:spcPts val="0"/>
                        </a:spcAft>
                      </a:pPr>
                      <a:r>
                        <a:rPr lang="en-US" sz="1400" dirty="0">
                          <a:effectLst/>
                        </a:rPr>
                        <a:t>Thomas, </a:t>
                      </a:r>
                      <a:r>
                        <a:rPr lang="en-US" sz="1400" dirty="0" smtClean="0">
                          <a:effectLst/>
                        </a:rPr>
                        <a:t>Valerie</a:t>
                      </a:r>
                      <a:endParaRPr lang="en-US" sz="1400" dirty="0">
                        <a:effectLst/>
                        <a:latin typeface="Calibri"/>
                        <a:ea typeface="SimSun"/>
                        <a:cs typeface="Times New Roman"/>
                      </a:endParaRPr>
                    </a:p>
                  </a:txBody>
                  <a:tcPr marL="12981" marR="12981" marT="0" marB="0" anchor="ctr"/>
                </a:tc>
                <a:tc>
                  <a:txBody>
                    <a:bodyPr/>
                    <a:lstStyle/>
                    <a:p>
                      <a:pPr marL="0" marR="0">
                        <a:lnSpc>
                          <a:spcPct val="115000"/>
                        </a:lnSpc>
                        <a:spcBef>
                          <a:spcPts val="0"/>
                        </a:spcBef>
                        <a:spcAft>
                          <a:spcPts val="0"/>
                        </a:spcAft>
                      </a:pPr>
                      <a:r>
                        <a:rPr lang="en-US" sz="1400">
                          <a:effectLst/>
                        </a:rPr>
                        <a:t>Energy and materials efficiency, sustainability, industrial ecology, technology assessment, international security, science and technology policy</a:t>
                      </a:r>
                      <a:endParaRPr lang="en-US" sz="1400">
                        <a:effectLst/>
                        <a:latin typeface="Calibri"/>
                        <a:ea typeface="SimSun"/>
                        <a:cs typeface="Times New Roman"/>
                      </a:endParaRPr>
                    </a:p>
                  </a:txBody>
                  <a:tcPr marL="12981" marR="12981" marT="0" marB="0" anchor="ctr"/>
                </a:tc>
              </a:tr>
              <a:tr h="433957">
                <a:tc>
                  <a:txBody>
                    <a:bodyPr/>
                    <a:lstStyle/>
                    <a:p>
                      <a:pPr marL="0" marR="0">
                        <a:lnSpc>
                          <a:spcPct val="115000"/>
                        </a:lnSpc>
                        <a:spcBef>
                          <a:spcPts val="0"/>
                        </a:spcBef>
                        <a:spcAft>
                          <a:spcPts val="0"/>
                        </a:spcAft>
                      </a:pPr>
                      <a:r>
                        <a:rPr lang="en-US" sz="1400" dirty="0" err="1">
                          <a:effectLst/>
                        </a:rPr>
                        <a:t>Weissburg</a:t>
                      </a:r>
                      <a:r>
                        <a:rPr lang="en-US" sz="1400" dirty="0">
                          <a:effectLst/>
                        </a:rPr>
                        <a:t>, </a:t>
                      </a:r>
                      <a:r>
                        <a:rPr lang="en-US" sz="1400" dirty="0" smtClean="0">
                          <a:effectLst/>
                        </a:rPr>
                        <a:t>Marc</a:t>
                      </a:r>
                      <a:endParaRPr lang="en-US" sz="1400" dirty="0">
                        <a:effectLst/>
                        <a:latin typeface="Calibri"/>
                        <a:ea typeface="SimSun"/>
                        <a:cs typeface="Times New Roman"/>
                      </a:endParaRPr>
                    </a:p>
                  </a:txBody>
                  <a:tcPr marL="12981" marR="12981" marT="0" marB="0" anchor="ctr"/>
                </a:tc>
                <a:tc>
                  <a:txBody>
                    <a:bodyPr/>
                    <a:lstStyle/>
                    <a:p>
                      <a:pPr marL="0" marR="0">
                        <a:lnSpc>
                          <a:spcPct val="115000"/>
                        </a:lnSpc>
                        <a:spcBef>
                          <a:spcPts val="0"/>
                        </a:spcBef>
                        <a:spcAft>
                          <a:spcPts val="0"/>
                        </a:spcAft>
                      </a:pPr>
                      <a:r>
                        <a:rPr lang="en-US" sz="1400" dirty="0">
                          <a:effectLst/>
                        </a:rPr>
                        <a:t>Ecology, community ecology, biologically Inspired design methodology and pedagogy</a:t>
                      </a:r>
                      <a:endParaRPr lang="en-US" sz="1400" dirty="0">
                        <a:effectLst/>
                        <a:latin typeface="Calibri"/>
                        <a:ea typeface="SimSun"/>
                        <a:cs typeface="Times New Roman"/>
                      </a:endParaRPr>
                    </a:p>
                  </a:txBody>
                  <a:tcPr marL="12981" marR="12981" marT="0" marB="0" anchor="ctr"/>
                </a:tc>
              </a:tr>
            </a:tbl>
          </a:graphicData>
        </a:graphic>
      </p:graphicFrame>
    </p:spTree>
    <p:extLst>
      <p:ext uri="{BB962C8B-B14F-4D97-AF65-F5344CB8AC3E}">
        <p14:creationId xmlns:p14="http://schemas.microsoft.com/office/powerpoint/2010/main" val="87665922"/>
      </p:ext>
    </p:extLst>
  </p:cSld>
  <p:clrMapOvr>
    <a:masterClrMapping/>
  </p:clrMapOvr>
  <mc:AlternateContent xmlns:mc="http://schemas.openxmlformats.org/markup-compatibility/2006" xmlns:p14="http://schemas.microsoft.com/office/powerpoint/2010/main">
    <mc:Choice Requires="p14">
      <p:transition spd="slow" p14:dur="2000" advTm="18370"/>
    </mc:Choice>
    <mc:Fallback xmlns="">
      <p:transition spd="slow" advTm="1837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647700" y="1253427"/>
            <a:ext cx="8275320" cy="5616555"/>
            <a:chOff x="647700" y="1188111"/>
            <a:chExt cx="8275320" cy="5616555"/>
          </a:xfrm>
        </p:grpSpPr>
        <p:sp>
          <p:nvSpPr>
            <p:cNvPr id="5" name="Rectangle 4"/>
            <p:cNvSpPr/>
            <p:nvPr/>
          </p:nvSpPr>
          <p:spPr>
            <a:xfrm>
              <a:off x="647700" y="1798320"/>
              <a:ext cx="868680" cy="20955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Arial" panose="020B0604020202020204" pitchFamily="34" charset="0"/>
                <a:cs typeface="Arial" panose="020B0604020202020204" pitchFamily="34" charset="0"/>
              </a:endParaRPr>
            </a:p>
          </p:txBody>
        </p:sp>
        <p:sp>
          <p:nvSpPr>
            <p:cNvPr id="6" name="Rectangle 5"/>
            <p:cNvSpPr/>
            <p:nvPr/>
          </p:nvSpPr>
          <p:spPr>
            <a:xfrm>
              <a:off x="2767946" y="3952960"/>
              <a:ext cx="1000144" cy="251315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prstClr val="black"/>
                </a:solidFill>
                <a:latin typeface="Arial" panose="020B0604020202020204" pitchFamily="34" charset="0"/>
                <a:cs typeface="Arial" panose="020B0604020202020204" pitchFamily="34" charset="0"/>
              </a:endParaRPr>
            </a:p>
          </p:txBody>
        </p:sp>
        <p:sp>
          <p:nvSpPr>
            <p:cNvPr id="7" name="Rectangle 6"/>
            <p:cNvSpPr/>
            <p:nvPr/>
          </p:nvSpPr>
          <p:spPr>
            <a:xfrm>
              <a:off x="5627370" y="1560960"/>
              <a:ext cx="1157541" cy="20925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Arial" panose="020B0604020202020204" pitchFamily="34" charset="0"/>
                <a:cs typeface="Arial" panose="020B0604020202020204" pitchFamily="34" charset="0"/>
              </a:endParaRPr>
            </a:p>
          </p:txBody>
        </p:sp>
        <p:sp>
          <p:nvSpPr>
            <p:cNvPr id="8" name="Rounded Rectangle 7"/>
            <p:cNvSpPr/>
            <p:nvPr/>
          </p:nvSpPr>
          <p:spPr>
            <a:xfrm>
              <a:off x="2606040" y="1976250"/>
              <a:ext cx="1508760" cy="6324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solidFill>
                    <a:prstClr val="white"/>
                  </a:solidFill>
                  <a:latin typeface="Arial" panose="020B0604020202020204" pitchFamily="34" charset="0"/>
                  <a:cs typeface="Arial" panose="020B0604020202020204" pitchFamily="34" charset="0"/>
                </a:rPr>
                <a:t>Water Supply</a:t>
              </a:r>
              <a:endParaRPr lang="en-US" sz="1600" dirty="0">
                <a:solidFill>
                  <a:prstClr val="white"/>
                </a:solidFill>
                <a:latin typeface="Arial" panose="020B0604020202020204" pitchFamily="34" charset="0"/>
                <a:cs typeface="Arial" panose="020B0604020202020204" pitchFamily="34" charset="0"/>
              </a:endParaRPr>
            </a:p>
          </p:txBody>
        </p:sp>
        <p:sp>
          <p:nvSpPr>
            <p:cNvPr id="9" name="Bent-Up Arrow 8"/>
            <p:cNvSpPr/>
            <p:nvPr/>
          </p:nvSpPr>
          <p:spPr>
            <a:xfrm rot="5400000">
              <a:off x="1153466" y="3681423"/>
              <a:ext cx="1402082" cy="1826877"/>
            </a:xfrm>
            <a:prstGeom prst="bentUpArrow">
              <a:avLst>
                <a:gd name="adj1" fmla="val 21023"/>
                <a:gd name="adj2" fmla="val 19886"/>
                <a:gd name="adj3" fmla="val 1875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latin typeface="Arial" panose="020B0604020202020204" pitchFamily="34" charset="0"/>
                <a:cs typeface="Arial" panose="020B0604020202020204" pitchFamily="34" charset="0"/>
              </a:endParaRPr>
            </a:p>
          </p:txBody>
        </p:sp>
        <p:sp>
          <p:nvSpPr>
            <p:cNvPr id="10" name="Right Arrow 9"/>
            <p:cNvSpPr/>
            <p:nvPr/>
          </p:nvSpPr>
          <p:spPr>
            <a:xfrm>
              <a:off x="1516380" y="2083952"/>
              <a:ext cx="1089660" cy="489398"/>
            </a:xfrm>
            <a:prstGeom prst="rightArrow">
              <a:avLst/>
            </a:prstGeom>
            <a:solidFill>
              <a:schemeClr val="accent1">
                <a:lumMod val="60000"/>
                <a:lumOff val="4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1" name="Up Arrow 10"/>
            <p:cNvSpPr/>
            <p:nvPr/>
          </p:nvSpPr>
          <p:spPr>
            <a:xfrm>
              <a:off x="3057524" y="2633666"/>
              <a:ext cx="487680" cy="126873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2" name="Bent-Up Arrow 11"/>
            <p:cNvSpPr/>
            <p:nvPr/>
          </p:nvSpPr>
          <p:spPr>
            <a:xfrm rot="16200000" flipV="1">
              <a:off x="4350070" y="3474719"/>
              <a:ext cx="1807843" cy="838200"/>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3" name="Bent-Up Arrow 12"/>
            <p:cNvSpPr/>
            <p:nvPr/>
          </p:nvSpPr>
          <p:spPr>
            <a:xfrm rot="16200000" flipV="1">
              <a:off x="4580096" y="3776188"/>
              <a:ext cx="1835469" cy="838200"/>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5" name="Rounded Rectangle 14"/>
            <p:cNvSpPr/>
            <p:nvPr/>
          </p:nvSpPr>
          <p:spPr>
            <a:xfrm>
              <a:off x="5613087" y="5949254"/>
              <a:ext cx="1503993" cy="6496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solidFill>
                    <a:prstClr val="white"/>
                  </a:solidFill>
                  <a:latin typeface="Arial" panose="020B0604020202020204" pitchFamily="34" charset="0"/>
                  <a:cs typeface="Arial" panose="020B0604020202020204" pitchFamily="34" charset="0"/>
                </a:rPr>
                <a:t>Waste water </a:t>
              </a:r>
              <a:r>
                <a:rPr lang="en-US" sz="1400" dirty="0" smtClean="0">
                  <a:solidFill>
                    <a:prstClr val="white"/>
                  </a:solidFill>
                  <a:latin typeface="Arial" panose="020B0604020202020204" pitchFamily="34" charset="0"/>
                  <a:cs typeface="Arial" panose="020B0604020202020204" pitchFamily="34" charset="0"/>
                </a:rPr>
                <a:t>Treatment &amp; Discharge</a:t>
              </a:r>
              <a:endParaRPr lang="en-US" sz="1400" dirty="0">
                <a:solidFill>
                  <a:prstClr val="white"/>
                </a:solidFill>
                <a:latin typeface="Arial" panose="020B0604020202020204" pitchFamily="34" charset="0"/>
                <a:cs typeface="Arial" panose="020B0604020202020204" pitchFamily="34" charset="0"/>
              </a:endParaRPr>
            </a:p>
          </p:txBody>
        </p:sp>
        <p:sp>
          <p:nvSpPr>
            <p:cNvPr id="16" name="Right Arrow 15"/>
            <p:cNvSpPr/>
            <p:nvPr/>
          </p:nvSpPr>
          <p:spPr>
            <a:xfrm>
              <a:off x="3780204" y="6158425"/>
              <a:ext cx="1845961" cy="3428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latin typeface="Arial" panose="020B0604020202020204" pitchFamily="34" charset="0"/>
                  <a:cs typeface="Arial" panose="020B0604020202020204" pitchFamily="34" charset="0"/>
                </a:rPr>
                <a:t>Energy for Water</a:t>
              </a:r>
              <a:endParaRPr lang="en-US" sz="1200" dirty="0">
                <a:solidFill>
                  <a:prstClr val="white"/>
                </a:solidFill>
                <a:latin typeface="Arial" panose="020B0604020202020204" pitchFamily="34" charset="0"/>
                <a:cs typeface="Arial" panose="020B0604020202020204" pitchFamily="34" charset="0"/>
              </a:endParaRPr>
            </a:p>
          </p:txBody>
        </p:sp>
        <p:sp>
          <p:nvSpPr>
            <p:cNvPr id="17" name="Down Arrow 16"/>
            <p:cNvSpPr/>
            <p:nvPr/>
          </p:nvSpPr>
          <p:spPr>
            <a:xfrm>
              <a:off x="6160770" y="3675194"/>
              <a:ext cx="417189" cy="2252376"/>
            </a:xfrm>
            <a:prstGeom prst="downArrow">
              <a:avLst/>
            </a:prstGeom>
            <a:solidFill>
              <a:schemeClr val="accent1">
                <a:lumMod val="60000"/>
                <a:lumOff val="4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8" name="Right Arrow 17"/>
            <p:cNvSpPr/>
            <p:nvPr/>
          </p:nvSpPr>
          <p:spPr>
            <a:xfrm>
              <a:off x="6840157" y="2169490"/>
              <a:ext cx="1016569" cy="661139"/>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0" name="Bent-Up Arrow 19"/>
            <p:cNvSpPr/>
            <p:nvPr/>
          </p:nvSpPr>
          <p:spPr>
            <a:xfrm>
              <a:off x="7131371" y="3020986"/>
              <a:ext cx="1512820" cy="3394562"/>
            </a:xfrm>
            <a:prstGeom prst="bentUpArrow">
              <a:avLst>
                <a:gd name="adj1" fmla="val 15964"/>
                <a:gd name="adj2" fmla="val 15576"/>
                <a:gd name="adj3" fmla="val 229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1" name="Rounded Rectangle 20"/>
            <p:cNvSpPr/>
            <p:nvPr/>
          </p:nvSpPr>
          <p:spPr>
            <a:xfrm>
              <a:off x="7810500" y="1992630"/>
              <a:ext cx="1112520" cy="9972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prstClr val="black"/>
                  </a:solidFill>
                  <a:latin typeface="Arial" panose="020B0604020202020204" pitchFamily="34" charset="0"/>
                  <a:cs typeface="Arial" panose="020B0604020202020204" pitchFamily="34" charset="0"/>
                </a:rPr>
                <a:t>Carbon Emissions</a:t>
              </a:r>
              <a:endParaRPr lang="en-US" sz="1400" dirty="0">
                <a:solidFill>
                  <a:prstClr val="black"/>
                </a:solidFill>
                <a:latin typeface="Arial" panose="020B0604020202020204" pitchFamily="34" charset="0"/>
                <a:cs typeface="Arial" panose="020B0604020202020204" pitchFamily="34" charset="0"/>
              </a:endParaRPr>
            </a:p>
          </p:txBody>
        </p:sp>
        <p:sp>
          <p:nvSpPr>
            <p:cNvPr id="22" name="TextBox 21"/>
            <p:cNvSpPr txBox="1"/>
            <p:nvPr/>
          </p:nvSpPr>
          <p:spPr>
            <a:xfrm>
              <a:off x="704850" y="1405549"/>
              <a:ext cx="1066800" cy="338554"/>
            </a:xfrm>
            <a:prstGeom prst="rect">
              <a:avLst/>
            </a:prstGeom>
            <a:noFill/>
          </p:spPr>
          <p:txBody>
            <a:bodyPr wrap="square" rtlCol="0">
              <a:spAutoFit/>
            </a:bodyPr>
            <a:lstStyle/>
            <a:p>
              <a:r>
                <a:rPr lang="en-US" sz="1600" dirty="0" smtClean="0">
                  <a:solidFill>
                    <a:prstClr val="black"/>
                  </a:solidFill>
                  <a:latin typeface="Arial" panose="020B0604020202020204" pitchFamily="34" charset="0"/>
                  <a:cs typeface="Arial" panose="020B0604020202020204" pitchFamily="34" charset="0"/>
                </a:rPr>
                <a:t>Water</a:t>
              </a:r>
              <a:endParaRPr lang="en-US" sz="1600" dirty="0">
                <a:solidFill>
                  <a:prstClr val="black"/>
                </a:solidFill>
                <a:latin typeface="Arial" panose="020B0604020202020204" pitchFamily="34" charset="0"/>
                <a:cs typeface="Arial" panose="020B0604020202020204" pitchFamily="34" charset="0"/>
              </a:endParaRPr>
            </a:p>
          </p:txBody>
        </p:sp>
        <p:sp>
          <p:nvSpPr>
            <p:cNvPr id="23" name="Rectangle 22"/>
            <p:cNvSpPr/>
            <p:nvPr/>
          </p:nvSpPr>
          <p:spPr>
            <a:xfrm>
              <a:off x="739140" y="1818112"/>
              <a:ext cx="678180" cy="4907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smtClean="0">
                  <a:solidFill>
                    <a:prstClr val="white"/>
                  </a:solidFill>
                  <a:latin typeface="Arial" panose="020B0604020202020204" pitchFamily="34" charset="0"/>
                  <a:cs typeface="Arial" panose="020B0604020202020204" pitchFamily="34" charset="0"/>
                </a:rPr>
                <a:t>Fresh Surface</a:t>
              </a:r>
              <a:endParaRPr lang="en-US" sz="1100" dirty="0">
                <a:solidFill>
                  <a:prstClr val="white"/>
                </a:solidFill>
                <a:latin typeface="Arial" panose="020B0604020202020204" pitchFamily="34" charset="0"/>
                <a:cs typeface="Arial" panose="020B0604020202020204" pitchFamily="34" charset="0"/>
              </a:endParaRPr>
            </a:p>
          </p:txBody>
        </p:sp>
        <p:sp>
          <p:nvSpPr>
            <p:cNvPr id="24" name="Rectangle 23"/>
            <p:cNvSpPr/>
            <p:nvPr/>
          </p:nvSpPr>
          <p:spPr>
            <a:xfrm>
              <a:off x="739140" y="2328651"/>
              <a:ext cx="678180" cy="4907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smtClean="0">
                  <a:solidFill>
                    <a:prstClr val="white"/>
                  </a:solidFill>
                  <a:latin typeface="Arial" panose="020B0604020202020204" pitchFamily="34" charset="0"/>
                  <a:cs typeface="Arial" panose="020B0604020202020204" pitchFamily="34" charset="0"/>
                </a:rPr>
                <a:t>Fresh Ground</a:t>
              </a:r>
              <a:endParaRPr lang="en-US" sz="1100" dirty="0">
                <a:solidFill>
                  <a:prstClr val="white"/>
                </a:solidFill>
                <a:latin typeface="Arial" panose="020B0604020202020204" pitchFamily="34" charset="0"/>
                <a:cs typeface="Arial" panose="020B0604020202020204" pitchFamily="34" charset="0"/>
              </a:endParaRPr>
            </a:p>
          </p:txBody>
        </p:sp>
        <p:sp>
          <p:nvSpPr>
            <p:cNvPr id="25" name="Rectangle 24"/>
            <p:cNvSpPr/>
            <p:nvPr/>
          </p:nvSpPr>
          <p:spPr>
            <a:xfrm>
              <a:off x="739140" y="2860150"/>
              <a:ext cx="678180" cy="4907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smtClean="0">
                  <a:solidFill>
                    <a:prstClr val="white"/>
                  </a:solidFill>
                  <a:latin typeface="Arial" panose="020B0604020202020204" pitchFamily="34" charset="0"/>
                  <a:cs typeface="Arial" panose="020B0604020202020204" pitchFamily="34" charset="0"/>
                </a:rPr>
                <a:t>Saline Surface</a:t>
              </a:r>
              <a:endParaRPr lang="en-US" sz="1100" dirty="0">
                <a:solidFill>
                  <a:prstClr val="white"/>
                </a:solidFill>
                <a:latin typeface="Arial" panose="020B0604020202020204" pitchFamily="34" charset="0"/>
                <a:cs typeface="Arial" panose="020B0604020202020204" pitchFamily="34" charset="0"/>
              </a:endParaRPr>
            </a:p>
          </p:txBody>
        </p:sp>
        <p:sp>
          <p:nvSpPr>
            <p:cNvPr id="26" name="Rectangle 25"/>
            <p:cNvSpPr/>
            <p:nvPr/>
          </p:nvSpPr>
          <p:spPr>
            <a:xfrm>
              <a:off x="739140" y="3370313"/>
              <a:ext cx="678180" cy="4907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smtClean="0">
                  <a:solidFill>
                    <a:prstClr val="white"/>
                  </a:solidFill>
                  <a:latin typeface="Arial" panose="020B0604020202020204" pitchFamily="34" charset="0"/>
                  <a:cs typeface="Arial" panose="020B0604020202020204" pitchFamily="34" charset="0"/>
                </a:rPr>
                <a:t>Rain</a:t>
              </a:r>
            </a:p>
            <a:p>
              <a:pPr algn="ctr"/>
              <a:r>
                <a:rPr lang="en-US" sz="1100" dirty="0" smtClean="0">
                  <a:solidFill>
                    <a:prstClr val="white"/>
                  </a:solidFill>
                  <a:latin typeface="Arial" panose="020B0604020202020204" pitchFamily="34" charset="0"/>
                  <a:cs typeface="Arial" panose="020B0604020202020204" pitchFamily="34" charset="0"/>
                </a:rPr>
                <a:t>Water</a:t>
              </a:r>
              <a:endParaRPr lang="en-US" sz="1100" dirty="0">
                <a:solidFill>
                  <a:prstClr val="white"/>
                </a:solidFill>
                <a:latin typeface="Arial" panose="020B0604020202020204" pitchFamily="34" charset="0"/>
                <a:cs typeface="Arial" panose="020B0604020202020204" pitchFamily="34" charset="0"/>
              </a:endParaRPr>
            </a:p>
          </p:txBody>
        </p:sp>
        <p:sp>
          <p:nvSpPr>
            <p:cNvPr id="27" name="TextBox 26"/>
            <p:cNvSpPr txBox="1"/>
            <p:nvPr/>
          </p:nvSpPr>
          <p:spPr>
            <a:xfrm>
              <a:off x="2889884" y="6466112"/>
              <a:ext cx="1066800" cy="338554"/>
            </a:xfrm>
            <a:prstGeom prst="rect">
              <a:avLst/>
            </a:prstGeom>
            <a:noFill/>
          </p:spPr>
          <p:txBody>
            <a:bodyPr wrap="square" rtlCol="0">
              <a:spAutoFit/>
            </a:bodyPr>
            <a:lstStyle/>
            <a:p>
              <a:r>
                <a:rPr lang="en-US" sz="1600" dirty="0" smtClean="0">
                  <a:solidFill>
                    <a:prstClr val="black"/>
                  </a:solidFill>
                  <a:latin typeface="Arial" panose="020B0604020202020204" pitchFamily="34" charset="0"/>
                  <a:cs typeface="Arial" panose="020B0604020202020204" pitchFamily="34" charset="0"/>
                </a:rPr>
                <a:t>Energy</a:t>
              </a:r>
              <a:endParaRPr lang="en-US" sz="1600" dirty="0">
                <a:solidFill>
                  <a:prstClr val="black"/>
                </a:solidFill>
                <a:latin typeface="Arial" panose="020B0604020202020204" pitchFamily="34" charset="0"/>
                <a:cs typeface="Arial" panose="020B0604020202020204" pitchFamily="34" charset="0"/>
              </a:endParaRPr>
            </a:p>
          </p:txBody>
        </p:sp>
        <p:sp>
          <p:nvSpPr>
            <p:cNvPr id="28" name="Rectangle 27"/>
            <p:cNvSpPr/>
            <p:nvPr/>
          </p:nvSpPr>
          <p:spPr>
            <a:xfrm>
              <a:off x="949034" y="4876794"/>
              <a:ext cx="1530933" cy="307777"/>
            </a:xfrm>
            <a:prstGeom prst="rect">
              <a:avLst/>
            </a:prstGeom>
          </p:spPr>
          <p:txBody>
            <a:bodyPr wrap="none">
              <a:spAutoFit/>
            </a:bodyPr>
            <a:lstStyle/>
            <a:p>
              <a:pPr algn="ctr"/>
              <a:r>
                <a:rPr lang="en-US" sz="1400" dirty="0">
                  <a:solidFill>
                    <a:prstClr val="black"/>
                  </a:solidFill>
                  <a:latin typeface="Arial" panose="020B0604020202020204" pitchFamily="34" charset="0"/>
                  <a:cs typeface="Arial" panose="020B0604020202020204" pitchFamily="34" charset="0"/>
                </a:rPr>
                <a:t>Water for Energy</a:t>
              </a:r>
            </a:p>
          </p:txBody>
        </p:sp>
        <p:sp>
          <p:nvSpPr>
            <p:cNvPr id="29" name="Rectangle 28"/>
            <p:cNvSpPr/>
            <p:nvPr/>
          </p:nvSpPr>
          <p:spPr>
            <a:xfrm rot="16200000">
              <a:off x="2677071" y="3160166"/>
              <a:ext cx="1247456" cy="261610"/>
            </a:xfrm>
            <a:prstGeom prst="rect">
              <a:avLst/>
            </a:prstGeom>
          </p:spPr>
          <p:txBody>
            <a:bodyPr wrap="none">
              <a:spAutoFit/>
            </a:bodyPr>
            <a:lstStyle/>
            <a:p>
              <a:pPr algn="ctr"/>
              <a:r>
                <a:rPr lang="en-US" sz="1100" dirty="0" smtClean="0">
                  <a:solidFill>
                    <a:prstClr val="white"/>
                  </a:solidFill>
                  <a:latin typeface="Arial" panose="020B0604020202020204" pitchFamily="34" charset="0"/>
                  <a:cs typeface="Arial" panose="020B0604020202020204" pitchFamily="34" charset="0"/>
                </a:rPr>
                <a:t>Energy for Water</a:t>
              </a:r>
              <a:endParaRPr lang="en-US" sz="1100" dirty="0">
                <a:solidFill>
                  <a:prstClr val="white"/>
                </a:solidFill>
                <a:latin typeface="Arial" panose="020B0604020202020204" pitchFamily="34" charset="0"/>
                <a:cs typeface="Arial" panose="020B0604020202020204" pitchFamily="34" charset="0"/>
              </a:endParaRPr>
            </a:p>
          </p:txBody>
        </p:sp>
        <p:grpSp>
          <p:nvGrpSpPr>
            <p:cNvPr id="31" name="Group 30"/>
            <p:cNvGrpSpPr/>
            <p:nvPr/>
          </p:nvGrpSpPr>
          <p:grpSpPr>
            <a:xfrm>
              <a:off x="3169993" y="1188111"/>
              <a:ext cx="5474198" cy="773430"/>
              <a:chOff x="3169993" y="1188111"/>
              <a:chExt cx="5314877" cy="773430"/>
            </a:xfrm>
          </p:grpSpPr>
          <p:sp>
            <p:nvSpPr>
              <p:cNvPr id="19" name="Bent-Up Arrow 18"/>
              <p:cNvSpPr/>
              <p:nvPr/>
            </p:nvSpPr>
            <p:spPr>
              <a:xfrm flipV="1">
                <a:off x="3360420" y="1188111"/>
                <a:ext cx="5124450" cy="773430"/>
              </a:xfrm>
              <a:prstGeom prst="ben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30" name="Rectangle 29"/>
              <p:cNvSpPr/>
              <p:nvPr/>
            </p:nvSpPr>
            <p:spPr>
              <a:xfrm>
                <a:off x="3169993" y="1188111"/>
                <a:ext cx="190427" cy="76318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2" name="Rectangle 31"/>
            <p:cNvSpPr/>
            <p:nvPr/>
          </p:nvSpPr>
          <p:spPr>
            <a:xfrm>
              <a:off x="2806062" y="4038600"/>
              <a:ext cx="922006" cy="2971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solidFill>
                    <a:prstClr val="white"/>
                  </a:solidFill>
                  <a:latin typeface="Arial" panose="020B0604020202020204" pitchFamily="34" charset="0"/>
                  <a:cs typeface="Arial" panose="020B0604020202020204" pitchFamily="34" charset="0"/>
                </a:rPr>
                <a:t>Oil</a:t>
              </a:r>
              <a:endParaRPr lang="en-US" sz="1100" dirty="0">
                <a:solidFill>
                  <a:prstClr val="white"/>
                </a:solidFill>
                <a:latin typeface="Arial" panose="020B0604020202020204" pitchFamily="34" charset="0"/>
                <a:cs typeface="Arial" panose="020B0604020202020204" pitchFamily="34" charset="0"/>
              </a:endParaRPr>
            </a:p>
          </p:txBody>
        </p:sp>
        <p:sp>
          <p:nvSpPr>
            <p:cNvPr id="33" name="Rectangle 32"/>
            <p:cNvSpPr/>
            <p:nvPr/>
          </p:nvSpPr>
          <p:spPr>
            <a:xfrm>
              <a:off x="2794829" y="5113023"/>
              <a:ext cx="940859" cy="29718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100" dirty="0" smtClean="0">
                  <a:solidFill>
                    <a:prstClr val="white"/>
                  </a:solidFill>
                  <a:latin typeface="Arial" panose="020B0604020202020204" pitchFamily="34" charset="0"/>
                  <a:cs typeface="Arial" panose="020B0604020202020204" pitchFamily="34" charset="0"/>
                </a:rPr>
                <a:t>Biomass</a:t>
              </a:r>
              <a:endParaRPr lang="en-US" sz="1100" dirty="0">
                <a:solidFill>
                  <a:prstClr val="white"/>
                </a:solidFill>
                <a:latin typeface="Arial" panose="020B0604020202020204" pitchFamily="34" charset="0"/>
                <a:cs typeface="Arial" panose="020B0604020202020204" pitchFamily="34" charset="0"/>
              </a:endParaRPr>
            </a:p>
          </p:txBody>
        </p:sp>
        <p:sp>
          <p:nvSpPr>
            <p:cNvPr id="34" name="Rectangle 33"/>
            <p:cNvSpPr/>
            <p:nvPr/>
          </p:nvSpPr>
          <p:spPr>
            <a:xfrm>
              <a:off x="2798426" y="4369929"/>
              <a:ext cx="922022" cy="36527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solidFill>
                    <a:prstClr val="white"/>
                  </a:solidFill>
                  <a:latin typeface="Arial" panose="020B0604020202020204" pitchFamily="34" charset="0"/>
                  <a:cs typeface="Arial" panose="020B0604020202020204" pitchFamily="34" charset="0"/>
                </a:rPr>
                <a:t>Natural Gas</a:t>
              </a:r>
              <a:endParaRPr lang="en-US" sz="1100" dirty="0">
                <a:solidFill>
                  <a:prstClr val="white"/>
                </a:solidFill>
                <a:latin typeface="Arial" panose="020B0604020202020204" pitchFamily="34" charset="0"/>
                <a:cs typeface="Arial" panose="020B0604020202020204" pitchFamily="34" charset="0"/>
              </a:endParaRPr>
            </a:p>
          </p:txBody>
        </p:sp>
        <p:sp>
          <p:nvSpPr>
            <p:cNvPr id="35" name="Rectangle 34"/>
            <p:cNvSpPr/>
            <p:nvPr/>
          </p:nvSpPr>
          <p:spPr>
            <a:xfrm>
              <a:off x="2798426" y="4767175"/>
              <a:ext cx="922022" cy="30012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solidFill>
                    <a:prstClr val="white"/>
                  </a:solidFill>
                  <a:latin typeface="Arial" panose="020B0604020202020204" pitchFamily="34" charset="0"/>
                  <a:cs typeface="Arial" panose="020B0604020202020204" pitchFamily="34" charset="0"/>
                </a:rPr>
                <a:t>Coal</a:t>
              </a:r>
              <a:endParaRPr lang="en-US" sz="1100" dirty="0">
                <a:solidFill>
                  <a:prstClr val="white"/>
                </a:solidFill>
                <a:latin typeface="Arial" panose="020B0604020202020204" pitchFamily="34" charset="0"/>
                <a:cs typeface="Arial" panose="020B0604020202020204" pitchFamily="34" charset="0"/>
              </a:endParaRPr>
            </a:p>
          </p:txBody>
        </p:sp>
        <p:sp>
          <p:nvSpPr>
            <p:cNvPr id="36" name="Rectangle 35"/>
            <p:cNvSpPr/>
            <p:nvPr/>
          </p:nvSpPr>
          <p:spPr>
            <a:xfrm>
              <a:off x="2802324" y="5437707"/>
              <a:ext cx="922022" cy="30012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100" dirty="0" smtClean="0">
                  <a:solidFill>
                    <a:prstClr val="white"/>
                  </a:solidFill>
                  <a:latin typeface="Arial" panose="020B0604020202020204" pitchFamily="34" charset="0"/>
                  <a:cs typeface="Arial" panose="020B0604020202020204" pitchFamily="34" charset="0"/>
                </a:rPr>
                <a:t>Geothermal</a:t>
              </a:r>
              <a:endParaRPr lang="en-US" sz="1100" dirty="0">
                <a:solidFill>
                  <a:prstClr val="white"/>
                </a:solidFill>
                <a:latin typeface="Arial" panose="020B0604020202020204" pitchFamily="34" charset="0"/>
                <a:cs typeface="Arial" panose="020B0604020202020204" pitchFamily="34" charset="0"/>
              </a:endParaRPr>
            </a:p>
          </p:txBody>
        </p:sp>
        <p:sp>
          <p:nvSpPr>
            <p:cNvPr id="37" name="Rectangle 36"/>
            <p:cNvSpPr/>
            <p:nvPr/>
          </p:nvSpPr>
          <p:spPr>
            <a:xfrm>
              <a:off x="2804195" y="5772520"/>
              <a:ext cx="922022" cy="30012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100" dirty="0" smtClean="0">
                  <a:solidFill>
                    <a:prstClr val="white"/>
                  </a:solidFill>
                  <a:latin typeface="Arial" panose="020B0604020202020204" pitchFamily="34" charset="0"/>
                  <a:cs typeface="Arial" panose="020B0604020202020204" pitchFamily="34" charset="0"/>
                </a:rPr>
                <a:t>Hydro</a:t>
              </a:r>
              <a:endParaRPr lang="en-US" sz="1100" dirty="0">
                <a:solidFill>
                  <a:prstClr val="white"/>
                </a:solidFill>
                <a:latin typeface="Arial" panose="020B0604020202020204" pitchFamily="34" charset="0"/>
                <a:cs typeface="Arial" panose="020B0604020202020204" pitchFamily="34" charset="0"/>
              </a:endParaRPr>
            </a:p>
          </p:txBody>
        </p:sp>
        <p:sp>
          <p:nvSpPr>
            <p:cNvPr id="38" name="Rectangle 37"/>
            <p:cNvSpPr/>
            <p:nvPr/>
          </p:nvSpPr>
          <p:spPr>
            <a:xfrm>
              <a:off x="2806062" y="6115420"/>
              <a:ext cx="922022" cy="30012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100" dirty="0" smtClean="0">
                  <a:solidFill>
                    <a:prstClr val="white"/>
                  </a:solidFill>
                  <a:latin typeface="Arial" panose="020B0604020202020204" pitchFamily="34" charset="0"/>
                  <a:cs typeface="Arial" panose="020B0604020202020204" pitchFamily="34" charset="0"/>
                </a:rPr>
                <a:t>Wind/Solar</a:t>
              </a:r>
              <a:endParaRPr lang="en-US" sz="1100" dirty="0">
                <a:solidFill>
                  <a:prstClr val="white"/>
                </a:solidFill>
                <a:latin typeface="Arial" panose="020B0604020202020204" pitchFamily="34" charset="0"/>
                <a:cs typeface="Arial" panose="020B0604020202020204" pitchFamily="34" charset="0"/>
              </a:endParaRPr>
            </a:p>
          </p:txBody>
        </p:sp>
        <p:sp>
          <p:nvSpPr>
            <p:cNvPr id="39" name="Right Arrow 38"/>
            <p:cNvSpPr/>
            <p:nvPr/>
          </p:nvSpPr>
          <p:spPr>
            <a:xfrm>
              <a:off x="4130041" y="2053552"/>
              <a:ext cx="1496124" cy="489398"/>
            </a:xfrm>
            <a:prstGeom prst="rightArrow">
              <a:avLst/>
            </a:prstGeom>
            <a:solidFill>
              <a:schemeClr val="accent1">
                <a:lumMod val="60000"/>
                <a:lumOff val="4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40" name="TextBox 39"/>
            <p:cNvSpPr txBox="1"/>
            <p:nvPr/>
          </p:nvSpPr>
          <p:spPr>
            <a:xfrm>
              <a:off x="4642037" y="1496452"/>
              <a:ext cx="1066800" cy="338554"/>
            </a:xfrm>
            <a:prstGeom prst="rect">
              <a:avLst/>
            </a:prstGeom>
            <a:noFill/>
          </p:spPr>
          <p:txBody>
            <a:bodyPr wrap="square" rtlCol="0">
              <a:spAutoFit/>
            </a:bodyPr>
            <a:lstStyle/>
            <a:p>
              <a:r>
                <a:rPr lang="en-US" sz="1600" dirty="0" smtClean="0">
                  <a:solidFill>
                    <a:prstClr val="black"/>
                  </a:solidFill>
                  <a:latin typeface="Arial" panose="020B0604020202020204" pitchFamily="34" charset="0"/>
                  <a:cs typeface="Arial" panose="020B0604020202020204" pitchFamily="34" charset="0"/>
                </a:rPr>
                <a:t>Land Use</a:t>
              </a:r>
              <a:endParaRPr lang="en-US" sz="1600" dirty="0">
                <a:solidFill>
                  <a:prstClr val="black"/>
                </a:solidFill>
                <a:latin typeface="Arial" panose="020B0604020202020204" pitchFamily="34" charset="0"/>
                <a:cs typeface="Arial" panose="020B0604020202020204" pitchFamily="34" charset="0"/>
              </a:endParaRPr>
            </a:p>
          </p:txBody>
        </p:sp>
        <p:sp>
          <p:nvSpPr>
            <p:cNvPr id="41" name="Rectangle 40"/>
            <p:cNvSpPr/>
            <p:nvPr/>
          </p:nvSpPr>
          <p:spPr>
            <a:xfrm>
              <a:off x="3772862" y="4563977"/>
              <a:ext cx="1247757" cy="2337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latin typeface="Arial" panose="020B0604020202020204" pitchFamily="34" charset="0"/>
                  <a:cs typeface="Arial" panose="020B0604020202020204" pitchFamily="34" charset="0"/>
                </a:rPr>
                <a:t>Fuel</a:t>
              </a:r>
              <a:endParaRPr lang="en-US" sz="1400" dirty="0">
                <a:solidFill>
                  <a:prstClr val="white"/>
                </a:solidFill>
                <a:latin typeface="Arial" panose="020B0604020202020204" pitchFamily="34" charset="0"/>
                <a:cs typeface="Arial" panose="020B0604020202020204" pitchFamily="34" charset="0"/>
              </a:endParaRPr>
            </a:p>
          </p:txBody>
        </p:sp>
        <p:sp>
          <p:nvSpPr>
            <p:cNvPr id="42" name="Rectangle 41"/>
            <p:cNvSpPr/>
            <p:nvPr/>
          </p:nvSpPr>
          <p:spPr>
            <a:xfrm>
              <a:off x="3779520" y="4843262"/>
              <a:ext cx="1428750" cy="2697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latin typeface="Arial" panose="020B0604020202020204" pitchFamily="34" charset="0"/>
                  <a:cs typeface="Arial" panose="020B0604020202020204" pitchFamily="34" charset="0"/>
                </a:rPr>
                <a:t>Electricity</a:t>
              </a:r>
              <a:endParaRPr lang="en-US" sz="1400" dirty="0">
                <a:solidFill>
                  <a:prstClr val="white"/>
                </a:solidFill>
                <a:latin typeface="Arial" panose="020B0604020202020204" pitchFamily="34" charset="0"/>
                <a:cs typeface="Arial" panose="020B0604020202020204" pitchFamily="34" charset="0"/>
              </a:endParaRPr>
            </a:p>
          </p:txBody>
        </p:sp>
        <p:sp>
          <p:nvSpPr>
            <p:cNvPr id="44" name="Rectangle 43"/>
            <p:cNvSpPr/>
            <p:nvPr/>
          </p:nvSpPr>
          <p:spPr>
            <a:xfrm>
              <a:off x="5674996" y="1684020"/>
              <a:ext cx="1045844" cy="26727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solidFill>
                    <a:prstClr val="white"/>
                  </a:solidFill>
                  <a:latin typeface="Arial" panose="020B0604020202020204" pitchFamily="34" charset="0"/>
                  <a:cs typeface="Arial" panose="020B0604020202020204" pitchFamily="34" charset="0"/>
                </a:rPr>
                <a:t>Transport</a:t>
              </a:r>
              <a:endParaRPr lang="en-US" sz="1200" dirty="0">
                <a:solidFill>
                  <a:prstClr val="white"/>
                </a:solidFill>
                <a:latin typeface="Arial" panose="020B0604020202020204" pitchFamily="34" charset="0"/>
                <a:cs typeface="Arial" panose="020B0604020202020204" pitchFamily="34" charset="0"/>
              </a:endParaRPr>
            </a:p>
          </p:txBody>
        </p:sp>
        <p:sp>
          <p:nvSpPr>
            <p:cNvPr id="45" name="Rectangle 44"/>
            <p:cNvSpPr/>
            <p:nvPr/>
          </p:nvSpPr>
          <p:spPr>
            <a:xfrm>
              <a:off x="5667375" y="2035854"/>
              <a:ext cx="1049655" cy="26727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solidFill>
                    <a:prstClr val="white"/>
                  </a:solidFill>
                  <a:latin typeface="Arial" panose="020B0604020202020204" pitchFamily="34" charset="0"/>
                  <a:cs typeface="Arial" panose="020B0604020202020204" pitchFamily="34" charset="0"/>
                </a:rPr>
                <a:t>Residential</a:t>
              </a:r>
              <a:endParaRPr lang="en-US" sz="1200" dirty="0">
                <a:solidFill>
                  <a:prstClr val="white"/>
                </a:solidFill>
                <a:latin typeface="Arial" panose="020B0604020202020204" pitchFamily="34" charset="0"/>
                <a:cs typeface="Arial" panose="020B0604020202020204" pitchFamily="34" charset="0"/>
              </a:endParaRPr>
            </a:p>
          </p:txBody>
        </p:sp>
        <p:sp>
          <p:nvSpPr>
            <p:cNvPr id="46" name="Rectangle 45"/>
            <p:cNvSpPr/>
            <p:nvPr/>
          </p:nvSpPr>
          <p:spPr>
            <a:xfrm>
              <a:off x="5682616" y="2378677"/>
              <a:ext cx="1045844" cy="26727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solidFill>
                    <a:prstClr val="white"/>
                  </a:solidFill>
                  <a:latin typeface="Arial" panose="020B0604020202020204" pitchFamily="34" charset="0"/>
                  <a:cs typeface="Arial" panose="020B0604020202020204" pitchFamily="34" charset="0"/>
                </a:rPr>
                <a:t>Commercial</a:t>
              </a:r>
              <a:endParaRPr lang="en-US" sz="1200" dirty="0">
                <a:solidFill>
                  <a:prstClr val="white"/>
                </a:solidFill>
                <a:latin typeface="Arial" panose="020B0604020202020204" pitchFamily="34" charset="0"/>
                <a:cs typeface="Arial" panose="020B0604020202020204" pitchFamily="34" charset="0"/>
              </a:endParaRPr>
            </a:p>
          </p:txBody>
        </p:sp>
        <p:sp>
          <p:nvSpPr>
            <p:cNvPr id="47" name="Rectangle 46"/>
            <p:cNvSpPr/>
            <p:nvPr/>
          </p:nvSpPr>
          <p:spPr>
            <a:xfrm>
              <a:off x="5682616" y="2722624"/>
              <a:ext cx="1045844" cy="26727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solidFill>
                    <a:prstClr val="white"/>
                  </a:solidFill>
                  <a:latin typeface="Arial" panose="020B0604020202020204" pitchFamily="34" charset="0"/>
                  <a:cs typeface="Arial" panose="020B0604020202020204" pitchFamily="34" charset="0"/>
                </a:rPr>
                <a:t>Industrial</a:t>
              </a:r>
              <a:endParaRPr lang="en-US" sz="1200" dirty="0">
                <a:solidFill>
                  <a:prstClr val="white"/>
                </a:solidFill>
                <a:latin typeface="Arial" panose="020B0604020202020204" pitchFamily="34" charset="0"/>
                <a:cs typeface="Arial" panose="020B0604020202020204" pitchFamily="34" charset="0"/>
              </a:endParaRPr>
            </a:p>
          </p:txBody>
        </p:sp>
        <p:sp>
          <p:nvSpPr>
            <p:cNvPr id="48" name="Rectangle 47"/>
            <p:cNvSpPr/>
            <p:nvPr/>
          </p:nvSpPr>
          <p:spPr>
            <a:xfrm>
              <a:off x="5682616" y="3045320"/>
              <a:ext cx="1045844" cy="26727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solidFill>
                    <a:prstClr val="white"/>
                  </a:solidFill>
                  <a:latin typeface="Arial" panose="020B0604020202020204" pitchFamily="34" charset="0"/>
                  <a:cs typeface="Arial" panose="020B0604020202020204" pitchFamily="34" charset="0"/>
                </a:rPr>
                <a:t>Agriculture</a:t>
              </a:r>
              <a:endParaRPr lang="en-US" sz="1200" dirty="0">
                <a:solidFill>
                  <a:prstClr val="white"/>
                </a:solidFill>
                <a:latin typeface="Arial" panose="020B0604020202020204" pitchFamily="34" charset="0"/>
                <a:cs typeface="Arial" panose="020B0604020202020204" pitchFamily="34" charset="0"/>
              </a:endParaRPr>
            </a:p>
          </p:txBody>
        </p:sp>
        <p:sp>
          <p:nvSpPr>
            <p:cNvPr id="51" name="Rounded Rectangle 50"/>
            <p:cNvSpPr/>
            <p:nvPr/>
          </p:nvSpPr>
          <p:spPr>
            <a:xfrm>
              <a:off x="4419597" y="5296917"/>
              <a:ext cx="1447800" cy="54635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dirty="0" smtClean="0">
                  <a:solidFill>
                    <a:prstClr val="white"/>
                  </a:solidFill>
                  <a:latin typeface="Arial" panose="020B0604020202020204" pitchFamily="34" charset="0"/>
                  <a:cs typeface="Arial" panose="020B0604020202020204" pitchFamily="34" charset="0"/>
                </a:rPr>
                <a:t>Water Evaporation</a:t>
              </a:r>
              <a:endParaRPr lang="en-US" sz="1600" dirty="0">
                <a:solidFill>
                  <a:prstClr val="white"/>
                </a:solidFill>
                <a:latin typeface="Arial" panose="020B0604020202020204" pitchFamily="34" charset="0"/>
                <a:cs typeface="Arial" panose="020B0604020202020204" pitchFamily="34" charset="0"/>
              </a:endParaRPr>
            </a:p>
          </p:txBody>
        </p:sp>
        <p:sp>
          <p:nvSpPr>
            <p:cNvPr id="54" name="Down Arrow 53"/>
            <p:cNvSpPr/>
            <p:nvPr/>
          </p:nvSpPr>
          <p:spPr>
            <a:xfrm rot="5400000">
              <a:off x="5899639" y="5302813"/>
              <a:ext cx="402239" cy="466722"/>
            </a:xfrm>
            <a:prstGeom prst="downArrow">
              <a:avLst/>
            </a:prstGeom>
            <a:solidFill>
              <a:schemeClr val="accent1">
                <a:lumMod val="60000"/>
                <a:lumOff val="4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55" name="Down Arrow 54"/>
            <p:cNvSpPr/>
            <p:nvPr/>
          </p:nvSpPr>
          <p:spPr>
            <a:xfrm rot="16200000">
              <a:off x="3889820" y="5266870"/>
              <a:ext cx="402239" cy="657317"/>
            </a:xfrm>
            <a:prstGeom prst="downArrow">
              <a:avLst/>
            </a:prstGeom>
            <a:solidFill>
              <a:schemeClr val="accent1">
                <a:lumMod val="60000"/>
                <a:lumOff val="4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56" name="Right Arrow 55"/>
            <p:cNvSpPr/>
            <p:nvPr/>
          </p:nvSpPr>
          <p:spPr>
            <a:xfrm>
              <a:off x="756891" y="5711861"/>
              <a:ext cx="759489" cy="237393"/>
            </a:xfrm>
            <a:prstGeom prst="rightArrow">
              <a:avLst/>
            </a:prstGeom>
            <a:solidFill>
              <a:schemeClr val="accent1">
                <a:lumMod val="60000"/>
                <a:lumOff val="4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58" name="Right Arrow 57"/>
            <p:cNvSpPr/>
            <p:nvPr/>
          </p:nvSpPr>
          <p:spPr>
            <a:xfrm>
              <a:off x="756891" y="5996723"/>
              <a:ext cx="759489" cy="23739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59" name="Right Arrow 58"/>
            <p:cNvSpPr/>
            <p:nvPr/>
          </p:nvSpPr>
          <p:spPr>
            <a:xfrm>
              <a:off x="742950" y="6256484"/>
              <a:ext cx="759489" cy="23739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60" name="TextBox 59"/>
            <p:cNvSpPr txBox="1"/>
            <p:nvPr/>
          </p:nvSpPr>
          <p:spPr>
            <a:xfrm>
              <a:off x="1479568" y="5700326"/>
              <a:ext cx="1058203" cy="276999"/>
            </a:xfrm>
            <a:prstGeom prst="rect">
              <a:avLst/>
            </a:prstGeom>
            <a:noFill/>
          </p:spPr>
          <p:txBody>
            <a:bodyPr wrap="square" rtlCol="0">
              <a:spAutoFit/>
            </a:bodyPr>
            <a:lstStyle/>
            <a:p>
              <a:r>
                <a:rPr lang="en-US" sz="1200" dirty="0" smtClean="0">
                  <a:solidFill>
                    <a:prstClr val="black"/>
                  </a:solidFill>
                  <a:latin typeface="Arial" panose="020B0604020202020204" pitchFamily="34" charset="0"/>
                  <a:cs typeface="Arial" panose="020B0604020202020204" pitchFamily="34" charset="0"/>
                </a:rPr>
                <a:t>Water</a:t>
              </a:r>
              <a:endParaRPr lang="en-US" sz="1200" dirty="0">
                <a:solidFill>
                  <a:prstClr val="black"/>
                </a:solidFill>
                <a:latin typeface="Arial" panose="020B0604020202020204" pitchFamily="34" charset="0"/>
                <a:cs typeface="Arial" panose="020B0604020202020204" pitchFamily="34" charset="0"/>
              </a:endParaRPr>
            </a:p>
          </p:txBody>
        </p:sp>
        <p:sp>
          <p:nvSpPr>
            <p:cNvPr id="61" name="TextBox 60"/>
            <p:cNvSpPr txBox="1"/>
            <p:nvPr/>
          </p:nvSpPr>
          <p:spPr>
            <a:xfrm>
              <a:off x="1474335" y="5979517"/>
              <a:ext cx="1058203" cy="276999"/>
            </a:xfrm>
            <a:prstGeom prst="rect">
              <a:avLst/>
            </a:prstGeom>
            <a:noFill/>
          </p:spPr>
          <p:txBody>
            <a:bodyPr wrap="square" rtlCol="0">
              <a:spAutoFit/>
            </a:bodyPr>
            <a:lstStyle/>
            <a:p>
              <a:r>
                <a:rPr lang="en-US" sz="1200" dirty="0" smtClean="0">
                  <a:solidFill>
                    <a:prstClr val="black"/>
                  </a:solidFill>
                  <a:latin typeface="Arial" panose="020B0604020202020204" pitchFamily="34" charset="0"/>
                  <a:cs typeface="Arial" panose="020B0604020202020204" pitchFamily="34" charset="0"/>
                </a:rPr>
                <a:t>Energy</a:t>
              </a:r>
              <a:endParaRPr lang="en-US" sz="1200" dirty="0">
                <a:solidFill>
                  <a:prstClr val="black"/>
                </a:solidFill>
                <a:latin typeface="Arial" panose="020B0604020202020204" pitchFamily="34" charset="0"/>
                <a:cs typeface="Arial" panose="020B0604020202020204" pitchFamily="34" charset="0"/>
              </a:endParaRPr>
            </a:p>
          </p:txBody>
        </p:sp>
        <p:sp>
          <p:nvSpPr>
            <p:cNvPr id="62" name="TextBox 61"/>
            <p:cNvSpPr txBox="1"/>
            <p:nvPr/>
          </p:nvSpPr>
          <p:spPr>
            <a:xfrm>
              <a:off x="1468145" y="6258488"/>
              <a:ext cx="1058203" cy="276999"/>
            </a:xfrm>
            <a:prstGeom prst="rect">
              <a:avLst/>
            </a:prstGeom>
            <a:noFill/>
          </p:spPr>
          <p:txBody>
            <a:bodyPr wrap="square" rtlCol="0">
              <a:spAutoFit/>
            </a:bodyPr>
            <a:lstStyle/>
            <a:p>
              <a:r>
                <a:rPr lang="en-US" sz="1200" dirty="0" smtClean="0">
                  <a:solidFill>
                    <a:prstClr val="black"/>
                  </a:solidFill>
                  <a:latin typeface="Arial" panose="020B0604020202020204" pitchFamily="34" charset="0"/>
                  <a:cs typeface="Arial" panose="020B0604020202020204" pitchFamily="34" charset="0"/>
                </a:rPr>
                <a:t>Carbon</a:t>
              </a:r>
              <a:endParaRPr lang="en-US" sz="1200" dirty="0">
                <a:solidFill>
                  <a:prstClr val="black"/>
                </a:solidFill>
                <a:latin typeface="Arial" panose="020B0604020202020204" pitchFamily="34" charset="0"/>
                <a:cs typeface="Arial" panose="020B0604020202020204" pitchFamily="34" charset="0"/>
              </a:endParaRPr>
            </a:p>
          </p:txBody>
        </p:sp>
      </p:grpSp>
      <p:sp>
        <p:nvSpPr>
          <p:cNvPr id="2" name="TextBox 1"/>
          <p:cNvSpPr txBox="1"/>
          <p:nvPr/>
        </p:nvSpPr>
        <p:spPr>
          <a:xfrm>
            <a:off x="391887" y="43880"/>
            <a:ext cx="8496000" cy="1077218"/>
          </a:xfrm>
          <a:prstGeom prst="rect">
            <a:avLst/>
          </a:prstGeom>
          <a:noFill/>
        </p:spPr>
        <p:txBody>
          <a:bodyPr wrap="square" rtlCol="0">
            <a:spAutoFit/>
          </a:bodyPr>
          <a:lstStyle/>
          <a:p>
            <a:pPr algn="ctr"/>
            <a:r>
              <a:rPr lang="en-US" sz="3200" b="1" dirty="0" smtClean="0">
                <a:solidFill>
                  <a:srgbClr val="0070C0"/>
                </a:solidFill>
                <a:latin typeface="Arial" panose="020B0604020202020204" pitchFamily="34" charset="0"/>
                <a:cs typeface="Arial" panose="020B0604020202020204" pitchFamily="34" charset="0"/>
              </a:rPr>
              <a:t>Interdependences of Urban Infrastructure Systems</a:t>
            </a:r>
            <a:endParaRPr lang="en-US" sz="3200" b="1" dirty="0">
              <a:solidFill>
                <a:srgbClr val="0070C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096671"/>
            <a:ext cx="9144000" cy="0"/>
          </a:xfrm>
          <a:prstGeom prst="line">
            <a:avLst/>
          </a:prstGeom>
          <a:ln w="76200">
            <a:solidFill>
              <a:srgbClr val="5B9BD5"/>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3304884"/>
      </p:ext>
    </p:extLst>
  </p:cSld>
  <p:clrMapOvr>
    <a:masterClrMapping/>
  </p:clrMapOvr>
  <mc:AlternateContent xmlns:mc="http://schemas.openxmlformats.org/markup-compatibility/2006" xmlns:p14="http://schemas.microsoft.com/office/powerpoint/2010/main">
    <mc:Choice Requires="p14">
      <p:transition spd="slow" p14:dur="2000" advTm="36064"/>
    </mc:Choice>
    <mc:Fallback xmlns="">
      <p:transition spd="slow" advTm="3606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Infrastructure Ecology</a:t>
            </a:r>
            <a:endParaRPr lang="en-US" dirty="0"/>
          </a:p>
        </p:txBody>
      </p:sp>
      <p:sp>
        <p:nvSpPr>
          <p:cNvPr id="3" name="Content Placeholder 2"/>
          <p:cNvSpPr>
            <a:spLocks noGrp="1"/>
          </p:cNvSpPr>
          <p:nvPr>
            <p:ph idx="1"/>
          </p:nvPr>
        </p:nvSpPr>
        <p:spPr>
          <a:xfrm>
            <a:off x="304800" y="3116664"/>
            <a:ext cx="8686800" cy="2514600"/>
          </a:xfrm>
        </p:spPr>
        <p:txBody>
          <a:bodyPr>
            <a:normAutofit fontScale="25000" lnSpcReduction="20000"/>
          </a:bodyPr>
          <a:lstStyle/>
          <a:p>
            <a:pPr marL="0" indent="0">
              <a:spcBef>
                <a:spcPts val="0"/>
              </a:spcBef>
              <a:buNone/>
            </a:pPr>
            <a:r>
              <a:rPr lang="en-US" sz="6400" b="1" i="1" dirty="0" smtClean="0"/>
              <a:t>Infrastructure Ecology is an emerging </a:t>
            </a:r>
            <a:r>
              <a:rPr lang="en-US" sz="6400" b="1" i="1" dirty="0" err="1" smtClean="0"/>
              <a:t>transdiscipline</a:t>
            </a:r>
            <a:r>
              <a:rPr lang="en-US" sz="6400" i="1" dirty="0" smtClean="0"/>
              <a:t>: </a:t>
            </a:r>
          </a:p>
          <a:p>
            <a:pPr>
              <a:spcBef>
                <a:spcPts val="0"/>
              </a:spcBef>
            </a:pPr>
            <a:endParaRPr lang="en-US" sz="6400" i="1" dirty="0"/>
          </a:p>
          <a:p>
            <a:pPr marL="342900" lvl="1" indent="-342900">
              <a:spcBef>
                <a:spcPts val="0"/>
              </a:spcBef>
              <a:buFont typeface="Arial" charset="0"/>
              <a:buChar char="•"/>
            </a:pPr>
            <a:r>
              <a:rPr lang="en-US" sz="6400" dirty="0" smtClean="0"/>
              <a:t>Infrastructure Ecology alters </a:t>
            </a:r>
            <a:r>
              <a:rPr lang="en-US" sz="6400" dirty="0"/>
              <a:t>and reorganizes energy and resource </a:t>
            </a:r>
            <a:r>
              <a:rPr lang="en-US" sz="6400" dirty="0" smtClean="0"/>
              <a:t>flows and considers </a:t>
            </a:r>
            <a:r>
              <a:rPr lang="en-US" sz="6400" dirty="0"/>
              <a:t>the potential synergistic effects arising from infrastructure symbiosis</a:t>
            </a:r>
            <a:r>
              <a:rPr lang="en-US" sz="6400" dirty="0" smtClean="0"/>
              <a:t>. </a:t>
            </a:r>
          </a:p>
          <a:p>
            <a:pPr marL="342900" lvl="1" indent="-342900">
              <a:spcBef>
                <a:spcPts val="0"/>
              </a:spcBef>
              <a:buFont typeface="Arial" charset="0"/>
              <a:buChar char="•"/>
            </a:pPr>
            <a:endParaRPr lang="en-US" sz="6400" i="1" dirty="0" smtClean="0"/>
          </a:p>
          <a:p>
            <a:pPr>
              <a:spcBef>
                <a:spcPts val="0"/>
              </a:spcBef>
            </a:pPr>
            <a:r>
              <a:rPr lang="en-US" sz="6400" i="1" dirty="0" smtClean="0"/>
              <a:t>“</a:t>
            </a:r>
            <a:r>
              <a:rPr lang="en-US" sz="6400" b="1" i="1" dirty="0" smtClean="0"/>
              <a:t>Understanding </a:t>
            </a:r>
            <a:r>
              <a:rPr lang="en-US" sz="6400" b="1" i="1" dirty="0"/>
              <a:t>the </a:t>
            </a:r>
            <a:r>
              <a:rPr lang="en-US" sz="6400" b="1" i="1" dirty="0" smtClean="0"/>
              <a:t>city </a:t>
            </a:r>
            <a:r>
              <a:rPr lang="en-US" sz="6400" i="1" dirty="0" smtClean="0"/>
              <a:t>as an ecosystem </a:t>
            </a:r>
            <a:r>
              <a:rPr lang="en-US" sz="6400" i="1" dirty="0"/>
              <a:t>requires knowledge of how </a:t>
            </a:r>
            <a:r>
              <a:rPr lang="en-US" sz="6400" b="1" i="1" dirty="0"/>
              <a:t>human and </a:t>
            </a:r>
            <a:r>
              <a:rPr lang="en-US" sz="6400" b="1" i="1" dirty="0" smtClean="0"/>
              <a:t>natural infrastructure </a:t>
            </a:r>
            <a:r>
              <a:rPr lang="en-US" sz="6400" b="1" i="1" dirty="0"/>
              <a:t>systems interact to create </a:t>
            </a:r>
            <a:r>
              <a:rPr lang="en-US" sz="6400" b="1" i="1" dirty="0" smtClean="0"/>
              <a:t>emergent properties</a:t>
            </a:r>
            <a:r>
              <a:rPr lang="en-US" sz="6400" i="1" dirty="0" smtClean="0"/>
              <a:t>.” </a:t>
            </a:r>
          </a:p>
          <a:p>
            <a:pPr>
              <a:spcBef>
                <a:spcPts val="0"/>
              </a:spcBef>
            </a:pPr>
            <a:endParaRPr lang="en-US" sz="6400" i="1" dirty="0"/>
          </a:p>
          <a:p>
            <a:pPr>
              <a:spcBef>
                <a:spcPts val="0"/>
              </a:spcBef>
            </a:pPr>
            <a:r>
              <a:rPr lang="en-US" sz="6400" i="1" dirty="0" smtClean="0"/>
              <a:t>These “infrastructures” include </a:t>
            </a:r>
            <a:r>
              <a:rPr lang="en-US" sz="6400" b="1" i="1" dirty="0" smtClean="0"/>
              <a:t>physical infrastructure </a:t>
            </a:r>
            <a:r>
              <a:rPr lang="en-US" sz="6400" b="1" i="1" dirty="0"/>
              <a:t>systems </a:t>
            </a:r>
            <a:r>
              <a:rPr lang="en-US" sz="6400" i="1" dirty="0"/>
              <a:t>and </a:t>
            </a:r>
            <a:r>
              <a:rPr lang="en-US" sz="6400" i="1" dirty="0" smtClean="0"/>
              <a:t>their interactions </a:t>
            </a:r>
            <a:r>
              <a:rPr lang="en-US" sz="6400" i="1" dirty="0"/>
              <a:t>(e.g., </a:t>
            </a:r>
            <a:r>
              <a:rPr lang="en-US" sz="6400" i="1" dirty="0" smtClean="0"/>
              <a:t>water-transportation−energy </a:t>
            </a:r>
            <a:r>
              <a:rPr lang="en-US" sz="6400" i="1" dirty="0"/>
              <a:t>nexus), </a:t>
            </a:r>
            <a:r>
              <a:rPr lang="en-US" sz="6400" i="1" dirty="0" smtClean="0"/>
              <a:t>as well as </a:t>
            </a:r>
            <a:r>
              <a:rPr lang="en-US" sz="6400" b="1" i="1" dirty="0" smtClean="0"/>
              <a:t>ecological infrastructure</a:t>
            </a:r>
            <a:r>
              <a:rPr lang="en-US" sz="6400" i="1" dirty="0" smtClean="0"/>
              <a:t>, information </a:t>
            </a:r>
            <a:r>
              <a:rPr lang="en-US" sz="6400" i="1" dirty="0"/>
              <a:t>and communications technology </a:t>
            </a:r>
            <a:r>
              <a:rPr lang="en-US" sz="6400" b="1" i="1" dirty="0"/>
              <a:t>(ICT) </a:t>
            </a:r>
            <a:r>
              <a:rPr lang="en-US" sz="6400" b="1" i="1" dirty="0" smtClean="0"/>
              <a:t>infrastructure</a:t>
            </a:r>
            <a:r>
              <a:rPr lang="en-US" sz="6400" i="1" dirty="0"/>
              <a:t>, </a:t>
            </a:r>
            <a:r>
              <a:rPr lang="en-US" sz="6400" b="1" i="1" dirty="0"/>
              <a:t>socio-economic infrastructure </a:t>
            </a:r>
            <a:r>
              <a:rPr lang="en-US" sz="6400" i="1" dirty="0"/>
              <a:t>(e.g</a:t>
            </a:r>
            <a:r>
              <a:rPr lang="en-US" sz="6400" i="1" dirty="0" smtClean="0"/>
              <a:t>., banking, finance) and </a:t>
            </a:r>
            <a:r>
              <a:rPr lang="en-US" sz="6400" b="1" i="1" dirty="0"/>
              <a:t>social network </a:t>
            </a:r>
            <a:r>
              <a:rPr lang="en-US" sz="6400" b="1" i="1" dirty="0" smtClean="0"/>
              <a:t>infrastructure</a:t>
            </a:r>
            <a:r>
              <a:rPr lang="en-US" sz="6400" i="1" dirty="0" smtClean="0"/>
              <a:t>.”</a:t>
            </a:r>
          </a:p>
          <a:p>
            <a:pPr>
              <a:spcBef>
                <a:spcPts val="0"/>
              </a:spcBef>
            </a:pPr>
            <a:endParaRPr lang="en-US" sz="6400" i="1" dirty="0" smtClean="0"/>
          </a:p>
          <a:p>
            <a:pPr>
              <a:spcBef>
                <a:spcPts val="0"/>
              </a:spcBef>
            </a:pPr>
            <a:r>
              <a:rPr lang="en-US" sz="6400" dirty="0" smtClean="0"/>
              <a:t>It </a:t>
            </a:r>
            <a:r>
              <a:rPr lang="en-US" sz="6400" dirty="0"/>
              <a:t>is </a:t>
            </a:r>
            <a:r>
              <a:rPr lang="en-US" sz="6400" dirty="0" err="1" smtClean="0"/>
              <a:t>Transdisciplinary</a:t>
            </a:r>
            <a:r>
              <a:rPr lang="en-US" sz="6400" dirty="0" smtClean="0"/>
              <a:t>. </a:t>
            </a:r>
            <a:r>
              <a:rPr lang="en-US" sz="6400" dirty="0"/>
              <a:t>- It creates a body of knowledge distinct from its antecedents (engineering, ecology) that fundamentally changes the questions that are asked</a:t>
            </a:r>
            <a:r>
              <a:rPr lang="en-US" sz="6400" dirty="0" smtClean="0"/>
              <a:t>, </a:t>
            </a:r>
            <a:r>
              <a:rPr lang="en-US" sz="6400" dirty="0"/>
              <a:t>and the tools used to answer them. </a:t>
            </a:r>
          </a:p>
          <a:p>
            <a:endParaRPr lang="en-US" sz="1800" i="1" dirty="0" smtClean="0"/>
          </a:p>
          <a:p>
            <a:pPr marL="0" indent="0">
              <a:buNone/>
            </a:pPr>
            <a:endParaRPr lang="en-US" dirty="0"/>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80234" y="1219200"/>
            <a:ext cx="3242068" cy="151646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descr="GT_big_negative_campanilelogo_small.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08336" y="2577730"/>
            <a:ext cx="1734471" cy="582504"/>
          </a:xfrm>
          <a:prstGeom prst="rect">
            <a:avLst/>
          </a:prstGeom>
        </p:spPr>
      </p:pic>
      <p:pic>
        <p:nvPicPr>
          <p:cNvPr id="8" name="Picture 10" descr="http://safecomputing.umich.edu/images/university-of-michigan_logo.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91200" y="2577730"/>
            <a:ext cx="927723" cy="583341"/>
          </a:xfrm>
          <a:prstGeom prst="rect">
            <a:avLst/>
          </a:prstGeom>
          <a:noFill/>
        </p:spPr>
      </p:pic>
      <p:sp>
        <p:nvSpPr>
          <p:cNvPr id="4" name="TextBox 3"/>
          <p:cNvSpPr txBox="1"/>
          <p:nvPr/>
        </p:nvSpPr>
        <p:spPr>
          <a:xfrm>
            <a:off x="3657600" y="1331101"/>
            <a:ext cx="5029200" cy="1477328"/>
          </a:xfrm>
          <a:prstGeom prst="rect">
            <a:avLst/>
          </a:prstGeom>
          <a:noFill/>
        </p:spPr>
        <p:txBody>
          <a:bodyPr wrap="square" rtlCol="0">
            <a:spAutoFit/>
          </a:bodyPr>
          <a:lstStyle/>
          <a:p>
            <a:pPr fontAlgn="base">
              <a:spcBef>
                <a:spcPct val="0"/>
              </a:spcBef>
              <a:spcAft>
                <a:spcPct val="0"/>
              </a:spcAft>
            </a:pPr>
            <a:r>
              <a:rPr lang="en-US" sz="2000" b="1" dirty="0" smtClean="0">
                <a:solidFill>
                  <a:prstClr val="black"/>
                </a:solidFill>
                <a:cs typeface="Arial" charset="0"/>
              </a:rPr>
              <a:t>Developing a Science of Infrastructure Ecology for Sustainable Urban Systems</a:t>
            </a:r>
          </a:p>
          <a:p>
            <a:pPr fontAlgn="base">
              <a:spcBef>
                <a:spcPct val="0"/>
              </a:spcBef>
              <a:spcAft>
                <a:spcPct val="0"/>
              </a:spcAft>
            </a:pPr>
            <a:endParaRPr lang="en-US" dirty="0" smtClean="0">
              <a:solidFill>
                <a:prstClr val="black"/>
              </a:solidFill>
              <a:cs typeface="Arial" charset="0"/>
            </a:endParaRPr>
          </a:p>
          <a:p>
            <a:pPr fontAlgn="base">
              <a:spcBef>
                <a:spcPct val="0"/>
              </a:spcBef>
              <a:spcAft>
                <a:spcPct val="0"/>
              </a:spcAft>
            </a:pPr>
            <a:r>
              <a:rPr lang="en-US" sz="1600" dirty="0" smtClean="0">
                <a:solidFill>
                  <a:prstClr val="black"/>
                </a:solidFill>
                <a:cs typeface="Arial" charset="0"/>
              </a:rPr>
              <a:t>Ming Xu, Marc Weissburg, Joshua P. Newell, and John C. Crittenden</a:t>
            </a:r>
            <a:endParaRPr lang="en-US" sz="1600" dirty="0">
              <a:solidFill>
                <a:prstClr val="black"/>
              </a:solidFill>
              <a:cs typeface="Arial" charset="0"/>
            </a:endParaRPr>
          </a:p>
        </p:txBody>
      </p:sp>
      <p:sp>
        <p:nvSpPr>
          <p:cNvPr id="10" name="TextBox 9"/>
          <p:cNvSpPr txBox="1"/>
          <p:nvPr/>
        </p:nvSpPr>
        <p:spPr>
          <a:xfrm>
            <a:off x="591994" y="2580287"/>
            <a:ext cx="2608406" cy="307777"/>
          </a:xfrm>
          <a:prstGeom prst="rect">
            <a:avLst/>
          </a:prstGeom>
          <a:noFill/>
        </p:spPr>
        <p:txBody>
          <a:bodyPr wrap="none" rtlCol="0">
            <a:spAutoFit/>
          </a:bodyPr>
          <a:lstStyle/>
          <a:p>
            <a:pPr fontAlgn="base">
              <a:spcBef>
                <a:spcPct val="0"/>
              </a:spcBef>
              <a:spcAft>
                <a:spcPct val="0"/>
              </a:spcAft>
            </a:pPr>
            <a:r>
              <a:rPr lang="fr-FR" sz="1400" dirty="0" smtClean="0">
                <a:solidFill>
                  <a:prstClr val="black"/>
                </a:solidFill>
                <a:cs typeface="Arial" charset="0"/>
              </a:rPr>
              <a:t>(2012</a:t>
            </a:r>
            <a:r>
              <a:rPr lang="fr-FR" sz="1400" dirty="0">
                <a:solidFill>
                  <a:prstClr val="black"/>
                </a:solidFill>
                <a:cs typeface="Arial" charset="0"/>
              </a:rPr>
              <a:t>, 46 (15), pp </a:t>
            </a:r>
            <a:r>
              <a:rPr lang="fr-FR" sz="1400" dirty="0" smtClean="0">
                <a:solidFill>
                  <a:prstClr val="black"/>
                </a:solidFill>
                <a:cs typeface="Arial" charset="0"/>
              </a:rPr>
              <a:t>7928–7929)</a:t>
            </a:r>
            <a:endParaRPr lang="en-US" sz="1400" dirty="0">
              <a:solidFill>
                <a:prstClr val="black"/>
              </a:solidFill>
              <a:cs typeface="Arial" charset="0"/>
            </a:endParaRPr>
          </a:p>
        </p:txBody>
      </p:sp>
    </p:spTree>
    <p:extLst>
      <p:ext uri="{BB962C8B-B14F-4D97-AF65-F5344CB8AC3E}">
        <p14:creationId xmlns:p14="http://schemas.microsoft.com/office/powerpoint/2010/main" val="1995884451"/>
      </p:ext>
    </p:extLst>
  </p:cSld>
  <p:clrMapOvr>
    <a:masterClrMapping/>
  </p:clrMapOvr>
  <mc:AlternateContent xmlns:mc="http://schemas.openxmlformats.org/markup-compatibility/2006" xmlns:p14="http://schemas.microsoft.com/office/powerpoint/2010/main">
    <mc:Choice Requires="p14">
      <p:transition spd="slow" p14:dur="2000" advTm="54946"/>
    </mc:Choice>
    <mc:Fallback xmlns="">
      <p:transition spd="slow" advTm="54946"/>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7" y="4008436"/>
            <a:ext cx="8458201" cy="1325563"/>
          </a:xfrm>
        </p:spPr>
        <p:txBody>
          <a:bodyPr>
            <a:noAutofit/>
          </a:bodyPr>
          <a:lstStyle/>
          <a:p>
            <a:pPr algn="l"/>
            <a:r>
              <a:rPr lang="en-US" sz="4000" b="1" dirty="0" smtClean="0">
                <a:solidFill>
                  <a:srgbClr val="0070C0"/>
                </a:solidFill>
                <a:latin typeface="Arial" panose="020B0604020202020204" pitchFamily="34" charset="0"/>
                <a:cs typeface="Arial" panose="020B0604020202020204" pitchFamily="34" charset="0"/>
              </a:rPr>
              <a:t>Infrastructure Symbiosis: System-based Design Recognizing the Interdependence</a:t>
            </a:r>
            <a:endParaRPr lang="en-US" sz="4000" b="1" dirty="0">
              <a:solidFill>
                <a:srgbClr val="0070C0"/>
              </a:solidFill>
              <a:latin typeface="Arial" panose="020B0604020202020204" pitchFamily="34" charset="0"/>
              <a:cs typeface="Arial" panose="020B0604020202020204" pitchFamily="34" charset="0"/>
            </a:endParaRPr>
          </a:p>
        </p:txBody>
      </p:sp>
      <p:cxnSp>
        <p:nvCxnSpPr>
          <p:cNvPr id="5" name="Straight Connector 4"/>
          <p:cNvCxnSpPr/>
          <p:nvPr/>
        </p:nvCxnSpPr>
        <p:spPr>
          <a:xfrm>
            <a:off x="489857" y="5529942"/>
            <a:ext cx="79248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0797515"/>
      </p:ext>
    </p:extLst>
  </p:cSld>
  <p:clrMapOvr>
    <a:masterClrMapping/>
  </p:clrMapOvr>
  <mc:AlternateContent xmlns:mc="http://schemas.openxmlformats.org/markup-compatibility/2006" xmlns:p14="http://schemas.microsoft.com/office/powerpoint/2010/main">
    <mc:Choice Requires="p14">
      <p:transition spd="slow" p14:dur="2000" advTm="13314"/>
    </mc:Choice>
    <mc:Fallback xmlns="">
      <p:transition spd="slow" advTm="1331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76" y="204533"/>
            <a:ext cx="8787384" cy="1325563"/>
          </a:xfrm>
        </p:spPr>
        <p:txBody>
          <a:bodyPr vert="horz" lIns="91440" tIns="45720" rIns="91440" bIns="45720" rtlCol="0" anchor="ctr">
            <a:noAutofit/>
          </a:bodyPr>
          <a:lstStyle/>
          <a:p>
            <a:r>
              <a:rPr lang="en-US" sz="4000" b="1" spc="-100" dirty="0" smtClean="0">
                <a:solidFill>
                  <a:srgbClr val="002060"/>
                </a:solidFill>
                <a:latin typeface="Arial" panose="020B0604020202020204" pitchFamily="34" charset="0"/>
                <a:cs typeface="Arial" panose="020B0604020202020204" pitchFamily="34" charset="0"/>
              </a:rPr>
              <a:t>Water Resource Withdrawal </a:t>
            </a:r>
            <a:r>
              <a:rPr lang="en-US" sz="4000" b="1" spc="-100" dirty="0">
                <a:solidFill>
                  <a:srgbClr val="002060"/>
                </a:solidFill>
                <a:latin typeface="Arial" panose="020B0604020202020204" pitchFamily="34" charset="0"/>
                <a:cs typeface="Arial" panose="020B0604020202020204" pitchFamily="34" charset="0"/>
              </a:rPr>
              <a:t>Profile in </a:t>
            </a:r>
            <a:r>
              <a:rPr lang="en-US" sz="4000" b="1" spc="-100" dirty="0" smtClean="0">
                <a:solidFill>
                  <a:srgbClr val="002060"/>
                </a:solidFill>
                <a:latin typeface="Arial" panose="020B0604020202020204" pitchFamily="34" charset="0"/>
                <a:cs typeface="Arial" panose="020B0604020202020204" pitchFamily="34" charset="0"/>
              </a:rPr>
              <a:t>the United States</a:t>
            </a:r>
            <a:endParaRPr lang="en-US" sz="4000" b="1" spc="-100"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6975400"/>
              </p:ext>
            </p:extLst>
          </p:nvPr>
        </p:nvGraphicFramePr>
        <p:xfrm>
          <a:off x="609600" y="1530096"/>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09600" y="2209328"/>
            <a:ext cx="2161032" cy="923330"/>
          </a:xfrm>
          <a:prstGeom prst="rect">
            <a:avLst/>
          </a:prstGeom>
          <a:noFill/>
        </p:spPr>
        <p:txBody>
          <a:bodyPr wrap="square" rtlCol="0">
            <a:spAutoFit/>
          </a:bodyPr>
          <a:lstStyle/>
          <a:p>
            <a:r>
              <a:rPr lang="en-US" b="1" dirty="0" smtClean="0">
                <a:solidFill>
                  <a:srgbClr val="FF0000"/>
                </a:solidFill>
                <a:latin typeface="Arial" panose="020B0604020202020204" pitchFamily="34" charset="0"/>
                <a:cs typeface="Arial" panose="020B0604020202020204" pitchFamily="34" charset="0"/>
              </a:rPr>
              <a:t>Decentralized</a:t>
            </a:r>
          </a:p>
          <a:p>
            <a:r>
              <a:rPr lang="en-US" b="1" dirty="0" smtClean="0">
                <a:solidFill>
                  <a:srgbClr val="FF0000"/>
                </a:solidFill>
                <a:latin typeface="Arial" panose="020B0604020202020204" pitchFamily="34" charset="0"/>
                <a:cs typeface="Arial" panose="020B0604020202020204" pitchFamily="34" charset="0"/>
              </a:rPr>
              <a:t>Energy Production</a:t>
            </a:r>
            <a:endParaRPr lang="en-US" b="1"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6903720" y="2438400"/>
            <a:ext cx="1752600" cy="646331"/>
          </a:xfrm>
          <a:prstGeom prst="rect">
            <a:avLst/>
          </a:prstGeom>
          <a:noFill/>
        </p:spPr>
        <p:txBody>
          <a:bodyPr wrap="square" rtlCol="0">
            <a:spAutoFit/>
          </a:bodyPr>
          <a:lstStyle/>
          <a:p>
            <a:r>
              <a:rPr lang="en-US" b="1" dirty="0" smtClean="0">
                <a:solidFill>
                  <a:srgbClr val="FF0000"/>
                </a:solidFill>
                <a:latin typeface="Arial" panose="020B0604020202020204" pitchFamily="34" charset="0"/>
                <a:cs typeface="Arial" panose="020B0604020202020204" pitchFamily="34" charset="0"/>
              </a:rPr>
              <a:t>Urban Farming</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3097622"/>
      </p:ext>
    </p:extLst>
  </p:cSld>
  <p:clrMapOvr>
    <a:masterClrMapping/>
  </p:clrMapOvr>
  <mc:AlternateContent xmlns:mc="http://schemas.openxmlformats.org/markup-compatibility/2006" xmlns:p14="http://schemas.microsoft.com/office/powerpoint/2010/main">
    <mc:Choice Requires="p14">
      <p:transition spd="slow" p14:dur="2000" advTm="42731"/>
    </mc:Choice>
    <mc:Fallback xmlns="">
      <p:transition spd="slow" advTm="42731"/>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7|49"/>
</p:tagLst>
</file>

<file path=ppt/tags/tag2.xml><?xml version="1.0" encoding="utf-8"?>
<p:tagLst xmlns:a="http://schemas.openxmlformats.org/drawingml/2006/main" xmlns:r="http://schemas.openxmlformats.org/officeDocument/2006/relationships" xmlns:p="http://schemas.openxmlformats.org/presentationml/2006/main">
  <p:tag name="TIMING" val="|10.9|1.4|5.9|2.5|0.4|6.4|1.1"/>
</p:tagLst>
</file>

<file path=ppt/tags/tag3.xml><?xml version="1.0" encoding="utf-8"?>
<p:tagLst xmlns:a="http://schemas.openxmlformats.org/drawingml/2006/main" xmlns:r="http://schemas.openxmlformats.org/officeDocument/2006/relationships" xmlns:p="http://schemas.openxmlformats.org/presentationml/2006/main">
  <p:tag name="TIMING" val="|2.6|0.5|0.8|0.4|1.7|6.3|0.8|1|0.9"/>
</p:tagLst>
</file>

<file path=ppt/tags/tag4.xml><?xml version="1.0" encoding="utf-8"?>
<p:tagLst xmlns:a="http://schemas.openxmlformats.org/drawingml/2006/main" xmlns:r="http://schemas.openxmlformats.org/officeDocument/2006/relationships" xmlns:p="http://schemas.openxmlformats.org/presentationml/2006/main">
  <p:tag name="TIMING" val="|0.9|0.3|0.3|0.5|0.4"/>
</p:tagLst>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GT-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si2100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si2100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10177</TotalTime>
  <Words>2559</Words>
  <Application>Microsoft Office PowerPoint</Application>
  <PresentationFormat>On-screen Show (4:3)</PresentationFormat>
  <Paragraphs>480</Paragraphs>
  <Slides>36</Slides>
  <Notes>35</Notes>
  <HiddenSlides>2</HiddenSlides>
  <MMClips>0</MMClips>
  <ScaleCrop>false</ScaleCrop>
  <HeadingPairs>
    <vt:vector size="8" baseType="variant">
      <vt:variant>
        <vt:lpstr>Fonts Used</vt:lpstr>
      </vt:variant>
      <vt:variant>
        <vt:i4>14</vt:i4>
      </vt:variant>
      <vt:variant>
        <vt:lpstr>Theme</vt:lpstr>
      </vt:variant>
      <vt:variant>
        <vt:i4>12</vt:i4>
      </vt:variant>
      <vt:variant>
        <vt:lpstr>Embedded OLE Servers</vt:lpstr>
      </vt:variant>
      <vt:variant>
        <vt:i4>1</vt:i4>
      </vt:variant>
      <vt:variant>
        <vt:lpstr>Slide Titles</vt:lpstr>
      </vt:variant>
      <vt:variant>
        <vt:i4>36</vt:i4>
      </vt:variant>
    </vt:vector>
  </HeadingPairs>
  <TitlesOfParts>
    <vt:vector size="63" baseType="lpstr">
      <vt:lpstr>Arial Rounded MT Bold</vt:lpstr>
      <vt:lpstr>굴림</vt:lpstr>
      <vt:lpstr>Monotype Sorts</vt:lpstr>
      <vt:lpstr>黑体</vt:lpstr>
      <vt:lpstr>黑体</vt:lpstr>
      <vt:lpstr>宋体</vt:lpstr>
      <vt:lpstr>宋体</vt:lpstr>
      <vt:lpstr>Arial</vt:lpstr>
      <vt:lpstr>Calibri</vt:lpstr>
      <vt:lpstr>Calibri Light</vt:lpstr>
      <vt:lpstr>Cambria Math</vt:lpstr>
      <vt:lpstr>Tahoma</vt:lpstr>
      <vt:lpstr>Times New Roman</vt:lpstr>
      <vt:lpstr>Wingdings</vt:lpstr>
      <vt:lpstr>Office Theme</vt:lpstr>
      <vt:lpstr>8_Office Theme</vt:lpstr>
      <vt:lpstr>Clarity</vt:lpstr>
      <vt:lpstr>3_Office Theme</vt:lpstr>
      <vt:lpstr>13_Office Theme</vt:lpstr>
      <vt:lpstr>1_Office Theme</vt:lpstr>
      <vt:lpstr>5_si2100 ppt template</vt:lpstr>
      <vt:lpstr>2_Office Theme</vt:lpstr>
      <vt:lpstr>si2100 ppt template</vt:lpstr>
      <vt:lpstr>GT-Theme</vt:lpstr>
      <vt:lpstr>4_Office Theme</vt:lpstr>
      <vt:lpstr>5_Office Theme</vt:lpstr>
      <vt:lpstr>Chart</vt:lpstr>
      <vt:lpstr>Participatory Modeling of Complex Urban Infrastructure Systems (Model Urban SysTems, MUST)</vt:lpstr>
      <vt:lpstr>PowerPoint Presentation</vt:lpstr>
      <vt:lpstr>Introduction of MUST</vt:lpstr>
      <vt:lpstr>MUST Investigators</vt:lpstr>
      <vt:lpstr>MUST Investigators: Expertise</vt:lpstr>
      <vt:lpstr>PowerPoint Presentation</vt:lpstr>
      <vt:lpstr>Defining Infrastructure Ecology</vt:lpstr>
      <vt:lpstr>Infrastructure Symbiosis: System-based Design Recognizing the Interdependence</vt:lpstr>
      <vt:lpstr>Water Resource Withdrawal Profile in the United States</vt:lpstr>
      <vt:lpstr>Low Impact Development (Reducing Storm Water Runoff, Erosion and Surface Water Contamination) - LID Best Management Practices (BMPs)</vt:lpstr>
      <vt:lpstr>Typical Greywater Reclamation System at the Household Level</vt:lpstr>
      <vt:lpstr>Water Flows with LID and Reclamation a 2-story apartment unit of Atlanta, GA</vt:lpstr>
      <vt:lpstr>Decentralized Energy Production at Perkins + Will, Atlanta Office</vt:lpstr>
      <vt:lpstr>Future Research: Expanding the Current CCHP System 2.0</vt:lpstr>
      <vt:lpstr>Dispatch Optimization of Electric Energy Output Minimize the Generation Cost and Maximize the Environmental Benefits</vt:lpstr>
      <vt:lpstr>Closing the Urban Water, Nutrient, Energy and Carbon Loops</vt:lpstr>
      <vt:lpstr>The Design of Decentralized Water, Energy and Food Systems in Rural Baoting, Hainan</vt:lpstr>
      <vt:lpstr>The Connection between Autonomous Vehicles and Water</vt:lpstr>
      <vt:lpstr>The Adoption of Shared Autonomous Vehicles Might Boost the Return on Investment of Transit-oriented Development</vt:lpstr>
      <vt:lpstr>The Synergistic Effects of “Infrastructural Symbiosis”</vt:lpstr>
      <vt:lpstr>Manage the Complexity in  Infrastructure Systems</vt:lpstr>
      <vt:lpstr>Urban Systems Complexity  Emergence of desirable amenities (high Tax Revenue and Quality of Life) &amp; undesirable amenities (e.g., poor air quality, low tax revenue, traffic congestion, flooding, etc.)</vt:lpstr>
      <vt:lpstr>Big Data for Social Decision and Complexity Modeling</vt:lpstr>
      <vt:lpstr>Sentiment Analysis on the Topic of  “Green Roof”</vt:lpstr>
      <vt:lpstr>Agent-based Housing Market Simulation</vt:lpstr>
      <vt:lpstr>Agent-based Modeling: Simulating the Adoption Rate for More Sustainable Urban Development</vt:lpstr>
      <vt:lpstr>Integrated Simulation Models to Study Infrastructure Dependencies:  Approach</vt:lpstr>
      <vt:lpstr>PowerPoint Presentation</vt:lpstr>
      <vt:lpstr>PowerPoint Presentation</vt:lpstr>
      <vt:lpstr>Projected Growth Scenarios for Atlanta</vt:lpstr>
      <vt:lpstr>ForeSEE: An Integrated Water-Energy-Cost Modeling Tool with Hourly, Daily, Monthly and Annual Forecasting</vt:lpstr>
      <vt:lpstr>Atlanta Water Demand for New Residential and Commercial Buildings in More Compact Growth Scenario (with low flow fixtures + decentralized CCHP system)</vt:lpstr>
      <vt:lpstr>Potential GHG and Cost Reductions in 2030</vt:lpstr>
      <vt:lpstr>Summary</vt:lpstr>
      <vt:lpstr>Emerging Engineering Solutions for Water and Human Sustainability</vt:lpstr>
      <vt:lpstr>PowerPoint Presentation</vt:lpstr>
    </vt:vector>
  </TitlesOfParts>
  <Company>Georgia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 Zhongming</dc:creator>
  <cp:lastModifiedBy>Lu, Zhongming</cp:lastModifiedBy>
  <cp:revision>462</cp:revision>
  <dcterms:created xsi:type="dcterms:W3CDTF">2015-07-20T03:52:48Z</dcterms:created>
  <dcterms:modified xsi:type="dcterms:W3CDTF">2015-10-20T22:30:32Z</dcterms:modified>
</cp:coreProperties>
</file>