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73" r:id="rId3"/>
    <p:sldId id="272" r:id="rId4"/>
    <p:sldId id="261" r:id="rId5"/>
    <p:sldId id="262" r:id="rId6"/>
    <p:sldId id="263" r:id="rId7"/>
    <p:sldId id="264" r:id="rId8"/>
    <p:sldId id="278" r:id="rId9"/>
    <p:sldId id="275" r:id="rId10"/>
    <p:sldId id="276" r:id="rId11"/>
    <p:sldId id="277" r:id="rId12"/>
    <p:sldId id="274" r:id="rId13"/>
    <p:sldId id="280" r:id="rId14"/>
    <p:sldId id="279" r:id="rId15"/>
    <p:sldId id="283" r:id="rId16"/>
    <p:sldId id="282" r:id="rId17"/>
    <p:sldId id="281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  <p14:sldId id="273"/>
            <p14:sldId id="272"/>
          </p14:sldIdLst>
        </p14:section>
        <p14:section name="Project Overview" id="{087866C3-7028-482C-8D34-6BF5363FBD75}">
          <p14:sldIdLst>
            <p14:sldId id="261"/>
          </p14:sldIdLst>
        </p14:section>
        <p14:section name="Status Update" id="{521DEF98-8796-4632-831A-16252E9A6054}">
          <p14:sldIdLst>
            <p14:sldId id="262"/>
            <p14:sldId id="263"/>
          </p14:sldIdLst>
        </p14:section>
        <p14:section name="Timeline" id="{CF24EBA6-C924-424D-AC31-A4B9992A87E0}">
          <p14:sldIdLst>
            <p14:sldId id="264"/>
            <p14:sldId id="278"/>
            <p14:sldId id="275"/>
            <p14:sldId id="276"/>
            <p14:sldId id="277"/>
            <p14:sldId id="274"/>
            <p14:sldId id="280"/>
            <p14:sldId id="279"/>
            <p14:sldId id="283"/>
            <p14:sldId id="282"/>
          </p14:sldIdLst>
        </p14:section>
        <p14:section name="Next Steps and Action Items" id="{C24C98EC-938D-4034-8DB8-5E8DBF16E3CB}">
          <p14:sldIdLst/>
        </p14:section>
        <p14:section name="Appendix" id="{E35CCD6A-2288-476E-BC93-C75323AE1F32}">
          <p14:sldIdLst>
            <p14:sldId id="281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34535" autoAdjust="0"/>
    <p:restoredTop sz="66634" autoAdjust="0"/>
  </p:normalViewPr>
  <p:slideViewPr>
    <p:cSldViewPr>
      <p:cViewPr varScale="1">
        <p:scale>
          <a:sx n="24" d="100"/>
          <a:sy n="24" d="100"/>
        </p:scale>
        <p:origin x="-1456" y="-10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6462736129:NSF%20CBET:Tam%20Ngo%20Station%20Chlorophyll%20A%20Result%20EP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Chlorophyll A Station 15 Filterable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Lit>
              <c:formatCode>General</c:formatCode>
              <c:ptCount val="32000"/>
              <c:pt idx="0">
                <c:v>40463.09027777778</c:v>
              </c:pt>
              <c:pt idx="1">
                <c:v>40463.09027777778</c:v>
              </c:pt>
              <c:pt idx="2">
                <c:v>40487.44027777777</c:v>
              </c:pt>
              <c:pt idx="3">
                <c:v>40487.44027777777</c:v>
              </c:pt>
              <c:pt idx="4">
                <c:v>40515.41944444444</c:v>
              </c:pt>
              <c:pt idx="5">
                <c:v>40515.41944444444</c:v>
              </c:pt>
              <c:pt idx="6">
                <c:v>40547.43194444444</c:v>
              </c:pt>
              <c:pt idx="7">
                <c:v>40547.43194444444</c:v>
              </c:pt>
              <c:pt idx="8">
                <c:v>40581.41041666667</c:v>
              </c:pt>
              <c:pt idx="9">
                <c:v>40581.41041666667</c:v>
              </c:pt>
              <c:pt idx="10">
                <c:v>40617.39791666667</c:v>
              </c:pt>
              <c:pt idx="11">
                <c:v>40617.39791666667</c:v>
              </c:pt>
              <c:pt idx="12">
                <c:v>40641.39375</c:v>
              </c:pt>
              <c:pt idx="13">
                <c:v>40641.39375</c:v>
              </c:pt>
              <c:pt idx="14">
                <c:v>40667.39791666667</c:v>
              </c:pt>
              <c:pt idx="15">
                <c:v>40667.39791666667</c:v>
              </c:pt>
              <c:pt idx="16">
                <c:v>40700.42291666667</c:v>
              </c:pt>
              <c:pt idx="17">
                <c:v>40700.42291666667</c:v>
              </c:pt>
              <c:pt idx="18">
                <c:v>40731.44305555556</c:v>
              </c:pt>
              <c:pt idx="19">
                <c:v>40731.44305555556</c:v>
              </c:pt>
              <c:pt idx="20">
                <c:v>40757.45833333333</c:v>
              </c:pt>
              <c:pt idx="21">
                <c:v>40757.45833333333</c:v>
              </c:pt>
              <c:pt idx="22">
                <c:v>40787.06527777778</c:v>
              </c:pt>
              <c:pt idx="23">
                <c:v>40787.06527777778</c:v>
              </c:pt>
              <c:pt idx="24">
                <c:v>40823.42916666662</c:v>
              </c:pt>
              <c:pt idx="25">
                <c:v>40823.42916666662</c:v>
              </c:pt>
              <c:pt idx="26">
                <c:v>40861.40416666667</c:v>
              </c:pt>
              <c:pt idx="27">
                <c:v>40861.40416666667</c:v>
              </c:pt>
              <c:pt idx="28">
                <c:v>40878.42222222222</c:v>
              </c:pt>
              <c:pt idx="29">
                <c:v>40878.42222222222</c:v>
              </c:pt>
              <c:pt idx="30">
                <c:v>40946.40486111111</c:v>
              </c:pt>
              <c:pt idx="31">
                <c:v>40946.40486111111</c:v>
              </c:pt>
              <c:pt idx="32">
                <c:v>40974.40486111111</c:v>
              </c:pt>
              <c:pt idx="33">
                <c:v>40974.40486111111</c:v>
              </c:pt>
              <c:pt idx="34">
                <c:v>41003.4451388889</c:v>
              </c:pt>
              <c:pt idx="35">
                <c:v>41003.4451388889</c:v>
              </c:pt>
              <c:pt idx="36">
                <c:v>41032.4</c:v>
              </c:pt>
              <c:pt idx="37">
                <c:v>41032.4</c:v>
              </c:pt>
              <c:pt idx="38">
                <c:v>41060.40833333333</c:v>
              </c:pt>
              <c:pt idx="39">
                <c:v>41060.40833333333</c:v>
              </c:pt>
              <c:pt idx="40">
                <c:v>41088.46666666667</c:v>
              </c:pt>
              <c:pt idx="41">
                <c:v>41088.46666666667</c:v>
              </c:pt>
              <c:pt idx="42">
                <c:v>41107.4375</c:v>
              </c:pt>
              <c:pt idx="43">
                <c:v>41107.4375</c:v>
              </c:pt>
              <c:pt idx="44">
                <c:v>41121.06527777778</c:v>
              </c:pt>
              <c:pt idx="45">
                <c:v>41121.06527777778</c:v>
              </c:pt>
              <c:pt idx="46">
                <c:v>41136.45833333333</c:v>
              </c:pt>
              <c:pt idx="47">
                <c:v>41136.45833333333</c:v>
              </c:pt>
              <c:pt idx="48">
                <c:v>41150.19027777778</c:v>
              </c:pt>
              <c:pt idx="49">
                <c:v>41150.19027777778</c:v>
              </c:pt>
              <c:pt idx="50">
                <c:v>41184.49305555555</c:v>
              </c:pt>
              <c:pt idx="51">
                <c:v>41184.49305555555</c:v>
              </c:pt>
              <c:pt idx="52">
                <c:v>41228.44861111111</c:v>
              </c:pt>
              <c:pt idx="53">
                <c:v>41228.44861111111</c:v>
              </c:pt>
              <c:pt idx="54">
                <c:v>41248.42569444444</c:v>
              </c:pt>
              <c:pt idx="55">
                <c:v>41248.42569444444</c:v>
              </c:pt>
              <c:pt idx="56">
                <c:v>41285.3888888889</c:v>
              </c:pt>
              <c:pt idx="57">
                <c:v>41285.3888888889</c:v>
              </c:pt>
              <c:pt idx="58">
                <c:v>41310.43958333333</c:v>
              </c:pt>
              <c:pt idx="59">
                <c:v>41310.43958333333</c:v>
              </c:pt>
              <c:pt idx="60">
                <c:v>41345.40972222222</c:v>
              </c:pt>
              <c:pt idx="61">
                <c:v>41345.40972222222</c:v>
              </c:pt>
              <c:pt idx="62">
                <c:v>41369.42222222222</c:v>
              </c:pt>
              <c:pt idx="63">
                <c:v>41369.42222222222</c:v>
              </c:pt>
            </c:numLit>
          </c:xVal>
          <c:yVal>
            <c:numLit>
              <c:formatCode>General</c:formatCode>
              <c:ptCount val="32000"/>
              <c:pt idx="0">
                <c:v>5.599999905</c:v>
              </c:pt>
              <c:pt idx="1">
                <c:v>15.80000019</c:v>
              </c:pt>
              <c:pt idx="2">
                <c:v>2.400000095</c:v>
              </c:pt>
              <c:pt idx="3">
                <c:v>2.0</c:v>
              </c:pt>
              <c:pt idx="4">
                <c:v>2.900000095</c:v>
              </c:pt>
              <c:pt idx="5">
                <c:v>2.900000095</c:v>
              </c:pt>
              <c:pt idx="6">
                <c:v>3.400000095</c:v>
              </c:pt>
              <c:pt idx="7">
                <c:v>6.199999808999996</c:v>
              </c:pt>
              <c:pt idx="8">
                <c:v>21.39999962</c:v>
              </c:pt>
              <c:pt idx="9">
                <c:v>15.19999981</c:v>
              </c:pt>
              <c:pt idx="10">
                <c:v>16.5</c:v>
              </c:pt>
              <c:pt idx="11">
                <c:v>16.60000038</c:v>
              </c:pt>
              <c:pt idx="12">
                <c:v>1.899999976</c:v>
              </c:pt>
              <c:pt idx="13">
                <c:v>2.400000095</c:v>
              </c:pt>
              <c:pt idx="14">
                <c:v>4.099999905</c:v>
              </c:pt>
              <c:pt idx="15">
                <c:v>6.300000191</c:v>
              </c:pt>
              <c:pt idx="16">
                <c:v>0.699999988</c:v>
              </c:pt>
              <c:pt idx="17">
                <c:v>0.5</c:v>
              </c:pt>
              <c:pt idx="18">
                <c:v>10.0</c:v>
              </c:pt>
              <c:pt idx="19">
                <c:v>4.800000191</c:v>
              </c:pt>
              <c:pt idx="20">
                <c:v>1.600000024</c:v>
              </c:pt>
              <c:pt idx="21">
                <c:v>7.800000191</c:v>
              </c:pt>
              <c:pt idx="22">
                <c:v>3.799999952</c:v>
              </c:pt>
              <c:pt idx="23">
                <c:v>4.5</c:v>
              </c:pt>
              <c:pt idx="24">
                <c:v>4.400000095</c:v>
              </c:pt>
              <c:pt idx="25">
                <c:v>3.799999952</c:v>
              </c:pt>
              <c:pt idx="26">
                <c:v>7.400000095</c:v>
              </c:pt>
              <c:pt idx="27">
                <c:v>7.699999808999996</c:v>
              </c:pt>
              <c:pt idx="28">
                <c:v>3.400000095</c:v>
              </c:pt>
              <c:pt idx="29">
                <c:v>3.0</c:v>
              </c:pt>
              <c:pt idx="30">
                <c:v>26.60000038</c:v>
              </c:pt>
              <c:pt idx="31">
                <c:v>36.09999847</c:v>
              </c:pt>
              <c:pt idx="32">
                <c:v>63.29999924</c:v>
              </c:pt>
              <c:pt idx="33">
                <c:v>65.90000153</c:v>
              </c:pt>
              <c:pt idx="34">
                <c:v>10.69999981</c:v>
              </c:pt>
              <c:pt idx="35">
                <c:v>7.800000191</c:v>
              </c:pt>
              <c:pt idx="36">
                <c:v>14.89999962</c:v>
              </c:pt>
              <c:pt idx="37">
                <c:v>7.599999905</c:v>
              </c:pt>
              <c:pt idx="38">
                <c:v>8.800000191</c:v>
              </c:pt>
              <c:pt idx="39">
                <c:v>7.199999808999996</c:v>
              </c:pt>
              <c:pt idx="40">
                <c:v>9.0</c:v>
              </c:pt>
              <c:pt idx="41">
                <c:v>5.800000191</c:v>
              </c:pt>
              <c:pt idx="42">
                <c:v>1.5</c:v>
              </c:pt>
              <c:pt idx="43">
                <c:v>3.599999905</c:v>
              </c:pt>
              <c:pt idx="44">
                <c:v>10.0</c:v>
              </c:pt>
              <c:pt idx="45">
                <c:v>1.100000024</c:v>
              </c:pt>
              <c:pt idx="46">
                <c:v>11.10000038</c:v>
              </c:pt>
              <c:pt idx="47">
                <c:v>2.099999905</c:v>
              </c:pt>
              <c:pt idx="48">
                <c:v>10.80000019</c:v>
              </c:pt>
              <c:pt idx="49">
                <c:v>5.0</c:v>
              </c:pt>
              <c:pt idx="50">
                <c:v>7.5</c:v>
              </c:pt>
              <c:pt idx="51">
                <c:v>3.0</c:v>
              </c:pt>
              <c:pt idx="52">
                <c:v>1.320000052</c:v>
              </c:pt>
              <c:pt idx="53">
                <c:v>1.649999976</c:v>
              </c:pt>
              <c:pt idx="54">
                <c:v>0.800000012</c:v>
              </c:pt>
              <c:pt idx="55">
                <c:v>1.200000048</c:v>
              </c:pt>
              <c:pt idx="56">
                <c:v>3.3</c:v>
              </c:pt>
              <c:pt idx="57">
                <c:v>3.2</c:v>
              </c:pt>
              <c:pt idx="58">
                <c:v>10.6</c:v>
              </c:pt>
              <c:pt idx="59">
                <c:v>13.9</c:v>
              </c:pt>
              <c:pt idx="60">
                <c:v>4.0</c:v>
              </c:pt>
              <c:pt idx="61">
                <c:v>5.2</c:v>
              </c:pt>
              <c:pt idx="62">
                <c:v>1.5</c:v>
              </c:pt>
              <c:pt idx="63">
                <c:v>1.6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66605480"/>
        <c:axId val="-2089838680"/>
      </c:scatterChart>
      <c:valAx>
        <c:axId val="-2066605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89838680"/>
        <c:crosses val="autoZero"/>
        <c:crossBetween val="midCat"/>
      </c:valAx>
      <c:valAx>
        <c:axId val="-2089838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660548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6A18-9E08-B647-A6DE-0ADB89778D97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1C49-895A-CA46-B2B9-A9A711EDD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650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project</a:t>
            </a:r>
            <a:r>
              <a:rPr lang="en-US" baseline="0" dirty="0" smtClean="0"/>
              <a:t> about?</a:t>
            </a:r>
          </a:p>
          <a:p>
            <a:r>
              <a:rPr lang="en-US" dirty="0" smtClean="0"/>
              <a:t>Define</a:t>
            </a:r>
            <a:r>
              <a:rPr lang="en-US" baseline="0" dirty="0" smtClean="0"/>
              <a:t> the goal of this project</a:t>
            </a:r>
          </a:p>
          <a:p>
            <a:pPr lvl="1"/>
            <a:r>
              <a:rPr lang="en-US" dirty="0" smtClean="0"/>
              <a:t>Is it similar to projects in the past or is it a new effort?</a:t>
            </a:r>
          </a:p>
          <a:p>
            <a:r>
              <a:rPr lang="en-US" baseline="0" dirty="0" smtClean="0"/>
              <a:t>Define the scope of this project</a:t>
            </a:r>
          </a:p>
          <a:p>
            <a:pPr lvl="1"/>
            <a:r>
              <a:rPr lang="en-US" baseline="0" dirty="0" smtClean="0"/>
              <a:t>Is it an independent project or is it related to other projects?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* Note that this slide is not necessary for weekly status meetings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* If any of</a:t>
            </a:r>
            <a:r>
              <a:rPr lang="en-US" baseline="0" dirty="0" smtClean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Duplicate this slide as necessary if there is more than one issue.</a:t>
            </a:r>
          </a:p>
          <a:p>
            <a:r>
              <a:rPr lang="en-US" dirty="0" smtClean="0"/>
              <a:t>This and related slides</a:t>
            </a:r>
            <a:r>
              <a:rPr lang="en-US" baseline="0" dirty="0" smtClean="0"/>
              <a:t> can be moved to the appendix or hidden if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slides</a:t>
            </a:r>
            <a:r>
              <a:rPr lang="en-US" baseline="0" dirty="0" smtClean="0"/>
              <a:t> show several examples of timelines using SmartArt graphics.</a:t>
            </a:r>
            <a:endParaRPr lang="en-US" dirty="0" smtClean="0"/>
          </a:p>
          <a:p>
            <a:r>
              <a:rPr lang="en-US" dirty="0" smtClean="0"/>
              <a:t>Include a timeline for the project, clearly marking milestones,</a:t>
            </a:r>
            <a:r>
              <a:rPr lang="en-US" baseline="0" dirty="0" smtClean="0"/>
              <a:t> important dates, </a:t>
            </a:r>
            <a:r>
              <a:rPr lang="en-US" dirty="0" smtClean="0"/>
              <a:t>and highlight where the project is now.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Prepare slides for the appendix in</a:t>
            </a:r>
            <a:r>
              <a:rPr lang="en-US" baseline="0" dirty="0" smtClean="0"/>
              <a:t> the event that more details or supplemental slides are needed. The appendix is also useful if the presentation is distributed later.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BF0B-EDD9-B543-A403-D0B4C380D6B3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7C12-15E3-CE43-B1A5-38DA8D4C960E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5F98-D215-254F-A3F2-BFF0C3B6319D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0018-29AA-BB4E-9662-5E5F7FFB9CC5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D69D-D1D6-744E-8E98-B22A22AD6C91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D11C-1B22-2242-8C65-42AC2ED7F794}" type="datetime1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320-8B79-5A44-AE60-35BA1F6C2D2F}" type="datetime1">
              <a:rPr lang="en-US" smtClean="0"/>
              <a:t>10/20/15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622A-40D0-A045-82AE-02805D2A5E9C}" type="datetime1">
              <a:rPr lang="en-US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D53F-89FD-3D42-9618-94D7D589857A}" type="datetime1">
              <a:rPr lang="en-US" smtClean="0"/>
              <a:t>10/20/15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66C2-2C02-7843-9FA6-DFB4DD3D4B3C}" type="datetime1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937C-5404-AA4E-B367-7A8DC08A8A2F}" type="datetime1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578-3CBF-3A4F-80DA-F51335C556DA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Effective Timing and Synchronizations in Smart Cities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676400" y="4953000"/>
            <a:ext cx="5275052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Ziqian (Cecilia) Dong, Ph.D.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Electrical and Computer Engineering</a:t>
            </a:r>
          </a:p>
          <a:p>
            <a:r>
              <a:rPr lang="en-US" dirty="0" smtClean="0"/>
              <a:t>New York Institute of Technology, New York, NY 10023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Arrow Connector 35"/>
          <p:cNvCxnSpPr>
            <a:endCxn id="5" idx="7"/>
          </p:cNvCxnSpPr>
          <p:nvPr/>
        </p:nvCxnSpPr>
        <p:spPr>
          <a:xfrm flipH="1">
            <a:off x="1383178" y="2151081"/>
            <a:ext cx="6476601" cy="32849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69921" y="984005"/>
            <a:ext cx="65898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59779" y="984005"/>
            <a:ext cx="0" cy="4565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269921" y="5549330"/>
            <a:ext cx="65898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69921" y="984005"/>
            <a:ext cx="0" cy="4565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109751" y="823818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09751" y="5389143"/>
            <a:ext cx="320340" cy="32037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09751" y="3104413"/>
            <a:ext cx="312569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01980" y="4236689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09751" y="1990894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99609" y="1990894"/>
            <a:ext cx="320340" cy="32037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99609" y="823818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99609" y="5389143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99609" y="3104413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99609" y="4236689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13993" y="823818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41117" y="823818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068241" y="823818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44799" y="823818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413993" y="1990894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41117" y="1990894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68241" y="1979452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44799" y="1979452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413993" y="3104412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41117" y="3104413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68241" y="3104412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444799" y="3104413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13993" y="4236689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741117" y="4236689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068241" y="4236689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444799" y="4236689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13993" y="5389143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741117" y="5389143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068241" y="5389142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444799" y="5377701"/>
            <a:ext cx="320340" cy="320373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72741" y="799339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(0,4)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019949" y="774859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(5,4)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2741" y="5389143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(0,0)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019949" y="5389143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(5,0)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2741" y="3055454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(0,2)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19949" y="3104412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(5,2)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36035" y="5619975"/>
            <a:ext cx="594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5m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7859779" y="2620199"/>
            <a:ext cx="617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4m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59779" y="1633004"/>
            <a:ext cx="85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Server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70625" y="5702460"/>
            <a:ext cx="78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Client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87373" y="2677870"/>
            <a:ext cx="3561736" cy="377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6.4 Meter Server to Client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EAFE-6EDF-7B48-8958-AA455B296A8A}" type="datetime1">
              <a:rPr lang="en-US" smtClean="0"/>
              <a:t>10/20/15</a:t>
            </a:fld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199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stCxn id="66" idx="0"/>
          </p:cNvCxnSpPr>
          <p:nvPr/>
        </p:nvCxnSpPr>
        <p:spPr>
          <a:xfrm flipV="1">
            <a:off x="2574163" y="1056313"/>
            <a:ext cx="958" cy="4403475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9" idx="0"/>
            <a:endCxn id="59" idx="4"/>
          </p:cNvCxnSpPr>
          <p:nvPr/>
        </p:nvCxnSpPr>
        <p:spPr>
          <a:xfrm flipV="1">
            <a:off x="3901287" y="1056311"/>
            <a:ext cx="0" cy="4385909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8" idx="0"/>
            <a:endCxn id="60" idx="4"/>
          </p:cNvCxnSpPr>
          <p:nvPr/>
        </p:nvCxnSpPr>
        <p:spPr>
          <a:xfrm flipV="1">
            <a:off x="5228411" y="1056311"/>
            <a:ext cx="0" cy="4403477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5" idx="0"/>
            <a:endCxn id="61" idx="4"/>
          </p:cNvCxnSpPr>
          <p:nvPr/>
        </p:nvCxnSpPr>
        <p:spPr>
          <a:xfrm flipV="1">
            <a:off x="6604969" y="1067752"/>
            <a:ext cx="0" cy="4374468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4" idx="2"/>
            <a:endCxn id="63" idx="6"/>
          </p:cNvCxnSpPr>
          <p:nvPr/>
        </p:nvCxnSpPr>
        <p:spPr>
          <a:xfrm flipH="1">
            <a:off x="1353677" y="2138686"/>
            <a:ext cx="6426017" cy="2548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6" idx="2"/>
            <a:endCxn id="64" idx="6"/>
          </p:cNvCxnSpPr>
          <p:nvPr/>
        </p:nvCxnSpPr>
        <p:spPr>
          <a:xfrm flipH="1">
            <a:off x="1353677" y="3279692"/>
            <a:ext cx="6426017" cy="0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3" idx="2"/>
            <a:endCxn id="65" idx="6"/>
          </p:cNvCxnSpPr>
          <p:nvPr/>
        </p:nvCxnSpPr>
        <p:spPr>
          <a:xfrm flipH="1">
            <a:off x="1361447" y="4396875"/>
            <a:ext cx="6418247" cy="1"/>
          </a:xfrm>
          <a:prstGeom prst="line">
            <a:avLst/>
          </a:prstGeom>
          <a:ln w="254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67" idx="7"/>
          </p:cNvCxnSpPr>
          <p:nvPr/>
        </p:nvCxnSpPr>
        <p:spPr>
          <a:xfrm flipH="1">
            <a:off x="1326550" y="2151081"/>
            <a:ext cx="6533230" cy="3327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69921" y="984005"/>
            <a:ext cx="65898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59779" y="984005"/>
            <a:ext cx="0" cy="4565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269921" y="5549330"/>
            <a:ext cx="65898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69921" y="984005"/>
            <a:ext cx="0" cy="4565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200127" y="903911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94661" y="799339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(0,4)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44370" y="956700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(5,4)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4341" y="5348503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(0,0)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44370" y="5481982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(5,0)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4821" y="3055454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(0,2)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24050" y="3257678"/>
            <a:ext cx="69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(5,2)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4915" y="5630135"/>
            <a:ext cx="594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942254" y="3095026"/>
            <a:ext cx="61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4m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21640" y="1691808"/>
            <a:ext cx="85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Server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5366" y="5062676"/>
            <a:ext cx="78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Client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2494078" y="912896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ot"/>
              </a:ln>
            </a:endParaRPr>
          </a:p>
        </p:txBody>
      </p:sp>
      <p:sp>
        <p:nvSpPr>
          <p:cNvPr id="59" name="Oval 58"/>
          <p:cNvSpPr/>
          <p:nvPr/>
        </p:nvSpPr>
        <p:spPr>
          <a:xfrm>
            <a:off x="3821202" y="896124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148326" y="896124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524884" y="907565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779694" y="930448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193507" y="2061140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93507" y="3199598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201277" y="4316782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494078" y="5459788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89836" y="5454813"/>
            <a:ext cx="160170" cy="16018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494078" y="2055413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494078" y="4316782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524884" y="3199125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48326" y="3199598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821202" y="3199598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494078" y="3199125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779694" y="2058592"/>
            <a:ext cx="160170" cy="16018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524884" y="2055413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148326" y="2043017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821202" y="2058115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148326" y="5459788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821202" y="5442220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524884" y="4316782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148326" y="4316782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821202" y="4316782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7779694" y="4316781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779694" y="5454813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6524884" y="5442220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7779694" y="3199598"/>
            <a:ext cx="160170" cy="160187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69921" y="5631340"/>
            <a:ext cx="0" cy="3427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849540" y="5619975"/>
            <a:ext cx="0" cy="3427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1285830" y="5867387"/>
            <a:ext cx="294860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785360" y="5877547"/>
            <a:ext cx="30581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7939864" y="995295"/>
            <a:ext cx="3811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7939864" y="5549330"/>
            <a:ext cx="3811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8132976" y="3464358"/>
            <a:ext cx="0" cy="2075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32976" y="1006703"/>
            <a:ext cx="0" cy="20487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945" y="1903196"/>
            <a:ext cx="424435" cy="495769"/>
          </a:xfrm>
          <a:prstGeom prst="rect">
            <a:avLst/>
          </a:prstGeom>
        </p:spPr>
      </p:pic>
      <p:cxnSp>
        <p:nvCxnSpPr>
          <p:cNvPr id="100" name="Straight Arrow Connector 99"/>
          <p:cNvCxnSpPr/>
          <p:nvPr/>
        </p:nvCxnSpPr>
        <p:spPr>
          <a:xfrm flipH="1">
            <a:off x="2786380" y="2193044"/>
            <a:ext cx="4936686" cy="18123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endCxn id="67" idx="7"/>
          </p:cNvCxnSpPr>
          <p:nvPr/>
        </p:nvCxnSpPr>
        <p:spPr>
          <a:xfrm flipH="1">
            <a:off x="1326550" y="2398965"/>
            <a:ext cx="1247614" cy="3079307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712342" y="1769354"/>
            <a:ext cx="85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MITM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 rot="19993030">
            <a:off x="3152470" y="3170519"/>
            <a:ext cx="3561736" cy="377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6.4 meters from Server to Client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EAA8A-5A4E-3147-8B00-82CA4D11C43A}" type="datetime1">
              <a:rPr lang="en-US" smtClean="0"/>
              <a:t>10/20/15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5148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in EGGC 6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24248" r="-24248"/>
          <a:stretch>
            <a:fillRect/>
          </a:stretch>
        </p:blipFill>
        <p:spPr/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8F6-68E8-864E-8A86-E986DD28A7A9}" type="datetime1">
              <a:rPr lang="en-US" smtClean="0"/>
              <a:t>10/20/15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3192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estimation accuracy – per point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4823" r="4823"/>
          <a:stretch>
            <a:fillRect/>
          </a:stretch>
        </p:blipFill>
        <p:spPr/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F448-0534-7A46-A7C3-1D71B7326C96}" type="datetime1">
              <a:rPr lang="en-US" smtClean="0"/>
              <a:t>10/20/15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663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prediction accuracy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22262" r="-22262"/>
          <a:stretch>
            <a:fillRect/>
          </a:stretch>
        </p:blipFill>
        <p:spPr/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DFDC-3740-A942-8E63-5CCA2A75A1FE}" type="datetime1">
              <a:rPr lang="en-US" smtClean="0"/>
              <a:t>10/20/15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645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Island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D69D-D1D6-744E-8E98-B22A22AD6C91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15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rcRect t="6363" b="63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849867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quality data – New York Suffolk County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D69D-D1D6-744E-8E98-B22A22AD6C91}" type="datetime1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62681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33835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048000"/>
            <a:ext cx="8077200" cy="2667000"/>
          </a:xfrm>
        </p:spPr>
        <p:txBody>
          <a:bodyPr>
            <a:normAutofit lnSpcReduction="10000"/>
          </a:bodyPr>
          <a:lstStyle/>
          <a:p>
            <a:pPr lvl="0"/>
            <a:endParaRPr lang="en-US" sz="2100" b="1" dirty="0" smtClean="0"/>
          </a:p>
          <a:p>
            <a:pPr lvl="0"/>
            <a:r>
              <a:rPr lang="en-US" sz="2100" b="1" dirty="0" smtClean="0"/>
              <a:t>[1] NIST Technical note 1867</a:t>
            </a:r>
          </a:p>
          <a:p>
            <a:pPr lvl="0"/>
            <a:endParaRPr lang="en-US" sz="2100" b="1" dirty="0" smtClean="0"/>
          </a:p>
          <a:p>
            <a:pPr lvl="0"/>
            <a:r>
              <a:rPr lang="en-US" sz="2100" b="1" dirty="0" smtClean="0"/>
              <a:t>[2] Ziqian </a:t>
            </a:r>
            <a:r>
              <a:rPr lang="en-US" sz="2100" b="1" dirty="0"/>
              <a:t>Dong, </a:t>
            </a:r>
            <a:r>
              <a:rPr lang="en-US" sz="2100" dirty="0"/>
              <a:t>Randolph </a:t>
            </a:r>
            <a:r>
              <a:rPr lang="en-US" sz="2100" dirty="0" err="1"/>
              <a:t>Espejo</a:t>
            </a:r>
            <a:r>
              <a:rPr lang="en-US" sz="2100" baseline="30000" dirty="0"/>
              <a:t>#</a:t>
            </a:r>
            <a:r>
              <a:rPr lang="en-US" sz="2100" dirty="0"/>
              <a:t>, Yu Wan</a:t>
            </a:r>
            <a:r>
              <a:rPr lang="en-US" sz="2100" baseline="30000" dirty="0"/>
              <a:t>#</a:t>
            </a:r>
            <a:r>
              <a:rPr lang="en-US" sz="2100" dirty="0"/>
              <a:t> and </a:t>
            </a:r>
            <a:r>
              <a:rPr lang="en-US" sz="2100" dirty="0" err="1"/>
              <a:t>Wenjie</a:t>
            </a:r>
            <a:r>
              <a:rPr lang="en-US" sz="2100" dirty="0"/>
              <a:t> </a:t>
            </a:r>
            <a:r>
              <a:rPr lang="en-US" sz="2100" dirty="0" err="1"/>
              <a:t>Zhuang</a:t>
            </a:r>
            <a:r>
              <a:rPr lang="en-US" sz="2100" baseline="30000" dirty="0"/>
              <a:t>#</a:t>
            </a:r>
            <a:r>
              <a:rPr lang="en-US" sz="2100" dirty="0"/>
              <a:t>, “Detecting and Locating Man-in-the-Middle Attacks in Fixed Wireless Networks,” accepted to CIT. Journal of Computing and Information Technology, Special Issue on Network Security, August 2015.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F748-3881-784A-B6BB-879517488C14}" type="datetime1">
              <a:rPr lang="en-US" smtClean="0"/>
              <a:t>10/20/15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7478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514600"/>
            <a:ext cx="5105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EDA4-3A07-014E-93FB-97621D8D1D96}" type="datetime1">
              <a:rPr lang="en-US" smtClean="0"/>
              <a:t>10/20/15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Layer view of time-aware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048000"/>
            <a:ext cx="7620000" cy="2971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Timing support for applications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Time</a:t>
            </a:r>
            <a:r>
              <a:rPr lang="en-US" b="1" dirty="0"/>
              <a:t>-aware network and communication </a:t>
            </a:r>
            <a:r>
              <a:rPr lang="en-US" b="1" dirty="0" smtClean="0"/>
              <a:t>systems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Time </a:t>
            </a:r>
            <a:r>
              <a:rPr lang="en-US" dirty="0"/>
              <a:t>and frequency transfer </a:t>
            </a:r>
            <a:r>
              <a:rPr lang="en-US" dirty="0" smtClean="0"/>
              <a:t>systems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Oscillators and clocks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Source: NIST Technical Note 1867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97B0-72D5-524C-ACD0-5CF52777FD1E}" type="datetime1">
              <a:rPr lang="en-US" smtClean="0"/>
              <a:t>10/20/15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694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Synchronization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48000"/>
            <a:ext cx="7543800" cy="3048000"/>
          </a:xfrm>
        </p:spPr>
        <p:txBody>
          <a:bodyPr>
            <a:normAutofit/>
          </a:bodyPr>
          <a:lstStyle/>
          <a:p>
            <a:r>
              <a:rPr lang="en-US" dirty="0"/>
              <a:t>Time synchronization is important </a:t>
            </a:r>
            <a:r>
              <a:rPr lang="en-US" dirty="0" smtClean="0"/>
              <a:t>in networks, wired </a:t>
            </a:r>
            <a:r>
              <a:rPr lang="en-US" dirty="0"/>
              <a:t>or wireless. It is the fundamental requirement </a:t>
            </a:r>
            <a:r>
              <a:rPr lang="en-US" dirty="0" smtClean="0"/>
              <a:t>for communication </a:t>
            </a:r>
            <a:r>
              <a:rPr lang="en-US" dirty="0"/>
              <a:t>between nodes on the network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Sent time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Access time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Propagation time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Receive time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1EB-D6E4-1B48-9615-EA4CA7991E3C}" type="datetime1">
              <a:rPr lang="en-US" smtClean="0"/>
              <a:t>10/20/15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7740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162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Time synchronization in Wireless Networks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Synchronization </a:t>
            </a:r>
            <a:r>
              <a:rPr lang="en-US" dirty="0"/>
              <a:t>nodes can </a:t>
            </a:r>
            <a:r>
              <a:rPr lang="en-US" dirty="0" smtClean="0"/>
              <a:t>be utilized </a:t>
            </a:r>
            <a:r>
              <a:rPr lang="en-US" dirty="0"/>
              <a:t>over a multi-hop wireless </a:t>
            </a:r>
            <a:r>
              <a:rPr lang="en-US" dirty="0" smtClean="0"/>
              <a:t>network.</a:t>
            </a:r>
            <a:endParaRPr lang="en-US" dirty="0"/>
          </a:p>
          <a:p>
            <a:r>
              <a:rPr lang="en-US" dirty="0"/>
              <a:t>Hardware clocks </a:t>
            </a:r>
            <a:r>
              <a:rPr lang="en-US" dirty="0" smtClean="0"/>
              <a:t>have </a:t>
            </a:r>
            <a:r>
              <a:rPr lang="en-US" dirty="0"/>
              <a:t>variations in oscillators, the clocks </a:t>
            </a:r>
            <a:r>
              <a:rPr lang="en-US" dirty="0" smtClean="0"/>
              <a:t>may drift and result in the durations of time intervals of events not observed the same among nodes.</a:t>
            </a:r>
          </a:p>
          <a:p>
            <a:r>
              <a:rPr lang="en-US" dirty="0" smtClean="0"/>
              <a:t>Applications</a:t>
            </a:r>
            <a:r>
              <a:rPr lang="en-US" dirty="0"/>
              <a:t>: location and speed determination, </a:t>
            </a:r>
            <a:r>
              <a:rPr lang="en-US" dirty="0" smtClean="0"/>
              <a:t>relative proximity </a:t>
            </a:r>
            <a:r>
              <a:rPr lang="en-US" dirty="0"/>
              <a:t>determination among nodes and energy </a:t>
            </a:r>
            <a:r>
              <a:rPr lang="en-US" dirty="0" smtClean="0"/>
              <a:t>saving.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86D6-37C1-2144-ADE3-FCA0B9E57D52}" type="datetime1">
              <a:rPr lang="en-US" smtClean="0"/>
              <a:t>10/20/15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Precise clock synchronization is not always achieved </a:t>
            </a:r>
            <a:r>
              <a:rPr lang="en-US" dirty="0" smtClean="0"/>
              <a:t>between different hardware. </a:t>
            </a:r>
          </a:p>
          <a:p>
            <a:r>
              <a:rPr lang="en-US" dirty="0" smtClean="0"/>
              <a:t>Protocols </a:t>
            </a:r>
            <a:r>
              <a:rPr lang="en-US" dirty="0"/>
              <a:t>from lenient to strict </a:t>
            </a:r>
            <a:r>
              <a:rPr lang="en-US" dirty="0" smtClean="0"/>
              <a:t>are available </a:t>
            </a:r>
            <a:r>
              <a:rPr lang="en-US" dirty="0"/>
              <a:t>to meet </a:t>
            </a:r>
            <a:r>
              <a:rPr lang="en-US" dirty="0" smtClean="0"/>
              <a:t>different </a:t>
            </a:r>
            <a:r>
              <a:rPr lang="en-US" dirty="0"/>
              <a:t>needs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Reference Broadcast Synchronization (RBS)</a:t>
            </a:r>
          </a:p>
          <a:p>
            <a:pPr lvl="1"/>
            <a:r>
              <a:rPr lang="en-US" dirty="0"/>
              <a:t>Timing-sync Protocol for Sensor Networks (TPSN)</a:t>
            </a:r>
          </a:p>
          <a:p>
            <a:pPr lvl="1"/>
            <a:r>
              <a:rPr lang="en-US" dirty="0"/>
              <a:t>Flooding Time Synchronization Protocol (FTSP)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5D6-C6E5-8A44-B2DD-9CDB36A77144}" type="datetime1">
              <a:rPr lang="en-US" smtClean="0"/>
              <a:t>10/20/15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case study - </a:t>
            </a:r>
            <a:r>
              <a:rPr lang="en-US" dirty="0"/>
              <a:t>Detecting and Locating Man-in-the-Middle Attacks </a:t>
            </a:r>
            <a:r>
              <a:rPr lang="en-US" dirty="0" smtClean="0"/>
              <a:t>in Fixed </a:t>
            </a:r>
            <a:r>
              <a:rPr lang="en-US" dirty="0"/>
              <a:t>Wireless Networks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to detect and locate a Man-in-the-Middle (MITM</a:t>
            </a:r>
            <a:r>
              <a:rPr lang="en-US" dirty="0" smtClean="0"/>
              <a:t>) attack </a:t>
            </a:r>
            <a:r>
              <a:rPr lang="en-US" dirty="0"/>
              <a:t>in a </a:t>
            </a:r>
            <a:r>
              <a:rPr lang="en-US" dirty="0" smtClean="0"/>
              <a:t>fixed </a:t>
            </a:r>
            <a:r>
              <a:rPr lang="en-US" dirty="0"/>
              <a:t>wireless network by analyzing round-</a:t>
            </a:r>
            <a:r>
              <a:rPr lang="en-US" dirty="0" smtClean="0"/>
              <a:t>trip time (</a:t>
            </a:r>
            <a:r>
              <a:rPr lang="en-US" dirty="0"/>
              <a:t>RTTs) and measured received signal </a:t>
            </a:r>
            <a:r>
              <a:rPr lang="en-US" dirty="0" smtClean="0"/>
              <a:t>strength (</a:t>
            </a:r>
            <a:r>
              <a:rPr lang="en-US" dirty="0"/>
              <a:t>RSS</a:t>
            </a:r>
            <a:r>
              <a:rPr lang="en-US" dirty="0" smtClean="0"/>
              <a:t>) from fixed </a:t>
            </a:r>
            <a:r>
              <a:rPr lang="en-US" dirty="0"/>
              <a:t>access points.</a:t>
            </a:r>
          </a:p>
          <a:p>
            <a:r>
              <a:rPr lang="en-US" dirty="0"/>
              <a:t>Evaluated three machine learning algorithms on the </a:t>
            </a:r>
            <a:r>
              <a:rPr lang="en-US" dirty="0" smtClean="0"/>
              <a:t>measured RSS </a:t>
            </a:r>
            <a:r>
              <a:rPr lang="en-US" dirty="0"/>
              <a:t>dataset to estimate the location of a Man-in-the-</a:t>
            </a:r>
            <a:r>
              <a:rPr lang="en-US" dirty="0" smtClean="0"/>
              <a:t>Middle attacker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CE0E-BD0C-384A-843A-088967CDACA8}" type="datetime1">
              <a:rPr lang="en-US" smtClean="0"/>
              <a:t>10/20/15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2800" dirty="0" smtClean="0"/>
              <a:t>Man in the Middle Attack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MITM attack is considered an active eavesdropping attack</a:t>
            </a:r>
            <a:r>
              <a:rPr lang="en-US" dirty="0" smtClean="0"/>
              <a:t>, often </a:t>
            </a:r>
            <a:r>
              <a:rPr lang="en-US" dirty="0"/>
              <a:t>carried out on the media access control (MAC) </a:t>
            </a:r>
            <a:r>
              <a:rPr lang="en-US" dirty="0" smtClean="0"/>
              <a:t>layer through </a:t>
            </a:r>
            <a:r>
              <a:rPr lang="en-US" dirty="0"/>
              <a:t>address resolution protocol (ARP) cache poisoning</a:t>
            </a:r>
          </a:p>
          <a:p>
            <a:r>
              <a:rPr lang="en-US" dirty="0"/>
              <a:t>The purpose of a MITM attack is to intercept a </a:t>
            </a:r>
            <a:r>
              <a:rPr lang="en-US" dirty="0" smtClean="0"/>
              <a:t>connection between </a:t>
            </a:r>
            <a:r>
              <a:rPr lang="en-US" dirty="0"/>
              <a:t>two legitimate hosts in the network and </a:t>
            </a:r>
            <a:r>
              <a:rPr lang="en-US" dirty="0" smtClean="0"/>
              <a:t>pretending to </a:t>
            </a:r>
            <a:r>
              <a:rPr lang="en-US" dirty="0"/>
              <a:t>be the intended sender or receiver of </a:t>
            </a:r>
            <a:r>
              <a:rPr lang="en-US" dirty="0" smtClean="0"/>
              <a:t>track </a:t>
            </a:r>
            <a:r>
              <a:rPr lang="en-US" dirty="0"/>
              <a:t>between </a:t>
            </a:r>
            <a:r>
              <a:rPr lang="en-US" dirty="0" smtClean="0"/>
              <a:t>two legitimate </a:t>
            </a:r>
            <a:r>
              <a:rPr lang="en-US" dirty="0"/>
              <a:t>nodes. in order to carry out </a:t>
            </a:r>
            <a:r>
              <a:rPr lang="en-US" dirty="0" smtClean="0"/>
              <a:t>different </a:t>
            </a:r>
            <a:r>
              <a:rPr lang="en-US" dirty="0"/>
              <a:t>kinds </a:t>
            </a:r>
            <a:r>
              <a:rPr lang="en-US" dirty="0" smtClean="0"/>
              <a:t>of attacks </a:t>
            </a:r>
            <a:r>
              <a:rPr lang="en-US" dirty="0"/>
              <a:t>such as capturing </a:t>
            </a:r>
            <a:r>
              <a:rPr lang="en-US" dirty="0" smtClean="0"/>
              <a:t>track </a:t>
            </a:r>
            <a:r>
              <a:rPr lang="en-US" dirty="0"/>
              <a:t>between the two nodes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F4C4-BDC4-7946-A306-34FDE4EFDD88}" type="datetime1">
              <a:rPr lang="en-US" smtClean="0"/>
              <a:t>10/20/15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93227" y="1596171"/>
            <a:ext cx="0" cy="4582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476565" y="1494736"/>
            <a:ext cx="0" cy="4683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287743" y="1563522"/>
            <a:ext cx="8104" cy="4615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693227" y="1899358"/>
            <a:ext cx="2804599" cy="411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693227" y="2860480"/>
            <a:ext cx="2804599" cy="411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97826" y="1899358"/>
            <a:ext cx="2804599" cy="411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97826" y="2860480"/>
            <a:ext cx="2804599" cy="411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76565" y="3798360"/>
            <a:ext cx="2819282" cy="4351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678934" y="4046599"/>
            <a:ext cx="2797631" cy="411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476566" y="2494338"/>
            <a:ext cx="2811177" cy="2402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693227" y="3398250"/>
            <a:ext cx="2775623" cy="2974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693227" y="4747919"/>
            <a:ext cx="2790305" cy="1373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483532" y="4970715"/>
            <a:ext cx="2812315" cy="147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476566" y="5490742"/>
            <a:ext cx="2811177" cy="205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678933" y="5837004"/>
            <a:ext cx="2798021" cy="2059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36880" y="537132"/>
            <a:ext cx="2560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/>
                <a:cs typeface="Times New Roman"/>
              </a:rPr>
              <a:t>B</a:t>
            </a:r>
          </a:p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(Client)</a:t>
            </a:r>
          </a:p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IP: 10.42.0.14</a:t>
            </a:r>
          </a:p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MAC: 64:A3:CB:47:35:66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38703" y="446918"/>
            <a:ext cx="2300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MITM Attacker</a:t>
            </a:r>
          </a:p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10.42.0.34</a:t>
            </a:r>
          </a:p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00:0f:04:b2:68:ef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64563" y="486304"/>
            <a:ext cx="2300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/>
                <a:cs typeface="Times New Roman"/>
              </a:rPr>
              <a:t>A</a:t>
            </a:r>
          </a:p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(Server)</a:t>
            </a:r>
          </a:p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IP: 10.42.0.1</a:t>
            </a:r>
          </a:p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MAC: B4:b6:76:19:2:21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93034" y="1508813"/>
            <a:ext cx="189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ARP Request: ...0.1?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SRC: 68:ef, DST: 68:ef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99936" y="2196348"/>
            <a:ext cx="189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ARP Reply: …2:21?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SRC: 2:21, DST: 68:ef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10774" y="2425186"/>
            <a:ext cx="1771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ARP Request: …0.14?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SRC: 68:ef, DST: ff:ff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11746" y="3102138"/>
            <a:ext cx="189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ARP Reply: …35:36?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SRC: 35:36, DST: 68:ef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83360" y="3408410"/>
            <a:ext cx="2607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ARP Reply: …0.14 is at …68:ef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SRC: 68:ef, DST: 2:21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72996" y="3764039"/>
            <a:ext cx="240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ARP Reply: …0.1 is at …68:ef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SRC: 68:ef, DST: 35:66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21462" y="5286165"/>
            <a:ext cx="228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ICMP Echo Response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 IP: …0.14, DST IP: …0.1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SRC: 35:66, DST: 68:ef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33089" y="4219464"/>
            <a:ext cx="228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ICMP Echo Request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 IP: …0.1, DST IP: …0.14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SRC: 68:ef, DST: 35:66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49831" y="5009166"/>
            <a:ext cx="228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ICMP Echo Response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 IP: …0.1, DST IP: …0.14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SRC: 2:21, DST: 68:ef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629906" y="4339632"/>
            <a:ext cx="228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ICMP Echo Request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 IP: …0.14, DST IP: …0.1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SRC: 68:ef, DST: 2:21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F526-73B8-A44D-A23A-40895FBEF8B5}" type="datetime1">
              <a:rPr lang="en-US" smtClean="0"/>
              <a:t>10/20/15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330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44924" y="1270053"/>
            <a:ext cx="22882" cy="4302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81796" y="1270053"/>
            <a:ext cx="0" cy="4302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18668" y="1270053"/>
            <a:ext cx="0" cy="430216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16109" y="866395"/>
            <a:ext cx="45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B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86452" y="866395"/>
            <a:ext cx="1990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MITM Attacker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6806" y="866395"/>
            <a:ext cx="76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A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704668" y="1842149"/>
            <a:ext cx="0" cy="29062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944924" y="1527496"/>
            <a:ext cx="2436872" cy="629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381796" y="2715390"/>
            <a:ext cx="2436872" cy="629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381796" y="3810160"/>
            <a:ext cx="2436872" cy="469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967806" y="4885699"/>
            <a:ext cx="2413990" cy="469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499876" y="4367623"/>
            <a:ext cx="11441" cy="462366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511317" y="2253024"/>
            <a:ext cx="11441" cy="462366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047058" y="3344695"/>
            <a:ext cx="11441" cy="462366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058500" y="3440828"/>
            <a:ext cx="561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22758" y="2253024"/>
            <a:ext cx="72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mBA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22758" y="4367623"/>
            <a:ext cx="72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mBA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14126" y="3160029"/>
            <a:ext cx="62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r</a:t>
            </a:r>
            <a:r>
              <a:rPr lang="en-US" sz="1600" dirty="0" smtClean="0">
                <a:latin typeface="Times New Roman"/>
                <a:cs typeface="Times New Roman"/>
              </a:rPr>
              <a:t>+</a:t>
            </a:r>
            <a:r>
              <a:rPr lang="en-US" sz="1100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FEW Nexus in Sustainable Cities Workshop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22F6-4215-1248-BD26-B4E77188D314}" type="datetime1">
              <a:rPr lang="en-US" smtClean="0"/>
              <a:t>10/20/15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5651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Report.potx</Template>
  <TotalTime>0</TotalTime>
  <Words>1130</Words>
  <Application>Microsoft Macintosh PowerPoint</Application>
  <PresentationFormat>On-screen Show (4:3)</PresentationFormat>
  <Paragraphs>182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Project Status Report</vt:lpstr>
      <vt:lpstr>Importance of Effective Timing and Synchronizations in Smart Cities</vt:lpstr>
      <vt:lpstr>Layer view of time-aware systems</vt:lpstr>
      <vt:lpstr>Time Synchronization</vt:lpstr>
      <vt:lpstr>Time synchronization in Wireless Networks</vt:lpstr>
      <vt:lpstr>The challenge</vt:lpstr>
      <vt:lpstr>A case study - Detecting and Locating Man-in-the-Middle Attacks in Fixed Wireless Networks</vt:lpstr>
      <vt:lpstr>Man in the Middle Attack</vt:lpstr>
      <vt:lpstr>PowerPoint Presentation</vt:lpstr>
      <vt:lpstr>PowerPoint Presentation</vt:lpstr>
      <vt:lpstr>PowerPoint Presentation</vt:lpstr>
      <vt:lpstr>PowerPoint Presentation</vt:lpstr>
      <vt:lpstr>Experiment in EGGC 6th Floor</vt:lpstr>
      <vt:lpstr>Location estimation accuracy – per point</vt:lpstr>
      <vt:lpstr>Location prediction accuracy</vt:lpstr>
      <vt:lpstr>Long Island</vt:lpstr>
      <vt:lpstr>Water quality data – New York Suffolk County</vt:lpstr>
      <vt:lpstr>References</vt:lpstr>
      <vt:lpstr>Thank you   Questions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2010-02-01T21:08:06Z</dcterms:created>
  <dcterms:modified xsi:type="dcterms:W3CDTF">2015-10-21T03:07:01Z</dcterms:modified>
  <cp:category/>
</cp:coreProperties>
</file>