
<file path=[Content_Types].xml><?xml version="1.0" encoding="utf-8"?>
<Types xmlns="http://schemas.openxmlformats.org/package/2006/content-types">
  <Default Extension="xml" ContentType="application/xml"/>
  <Default Extension="vsdx" ContentType="application/vnd.ms-visio.drawing"/>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5" r:id="rId3"/>
    <p:sldId id="266" r:id="rId4"/>
    <p:sldId id="260" r:id="rId5"/>
    <p:sldId id="261" r:id="rId6"/>
    <p:sldId id="264" r:id="rId7"/>
    <p:sldId id="257" r:id="rId8"/>
    <p:sldId id="258" r:id="rId9"/>
    <p:sldId id="259" r:id="rId10"/>
    <p:sldId id="269" r:id="rId11"/>
    <p:sldId id="270" r:id="rId12"/>
    <p:sldId id="271" r:id="rId13"/>
    <p:sldId id="267" r:id="rId14"/>
    <p:sldId id="268" r:id="rId15"/>
    <p:sldId id="272" r:id="rId16"/>
    <p:sldId id="262" r:id="rId17"/>
    <p:sldId id="273" r:id="rId1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21" autoAdjust="0"/>
    <p:restoredTop sz="94660"/>
  </p:normalViewPr>
  <p:slideViewPr>
    <p:cSldViewPr>
      <p:cViewPr varScale="1">
        <p:scale>
          <a:sx n="112" d="100"/>
          <a:sy n="112" d="100"/>
        </p:scale>
        <p:origin x="-15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FFFD43-F202-48F1-B71F-FDE8C8306181}" type="datetimeFigureOut">
              <a:rPr lang="zh-CN" altLang="en-US" smtClean="0"/>
              <a:t>15/10/21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E18725-5159-4D89-8CDD-FFDD04C6B0D8}" type="slidenum">
              <a:rPr lang="zh-CN" altLang="en-US" smtClean="0"/>
              <a:t>‹#›</a:t>
            </a:fld>
            <a:endParaRPr lang="zh-CN" altLang="en-US"/>
          </a:p>
        </p:txBody>
      </p:sp>
    </p:spTree>
    <p:extLst>
      <p:ext uri="{BB962C8B-B14F-4D97-AF65-F5344CB8AC3E}">
        <p14:creationId xmlns:p14="http://schemas.microsoft.com/office/powerpoint/2010/main" val="1461361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E18725-5159-4D89-8CDD-FFDD04C6B0D8}" type="slidenum">
              <a:rPr lang="zh-CN" altLang="en-US" smtClean="0"/>
              <a:t>1</a:t>
            </a:fld>
            <a:endParaRPr lang="zh-CN" altLang="en-US"/>
          </a:p>
        </p:txBody>
      </p:sp>
    </p:spTree>
    <p:extLst>
      <p:ext uri="{BB962C8B-B14F-4D97-AF65-F5344CB8AC3E}">
        <p14:creationId xmlns:p14="http://schemas.microsoft.com/office/powerpoint/2010/main" val="334305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E18725-5159-4D89-8CDD-FFDD04C6B0D8}" type="slidenum">
              <a:rPr lang="zh-CN" altLang="en-US" smtClean="0"/>
              <a:t>4</a:t>
            </a:fld>
            <a:endParaRPr lang="zh-CN" altLang="en-US"/>
          </a:p>
        </p:txBody>
      </p:sp>
    </p:spTree>
    <p:extLst>
      <p:ext uri="{BB962C8B-B14F-4D97-AF65-F5344CB8AC3E}">
        <p14:creationId xmlns:p14="http://schemas.microsoft.com/office/powerpoint/2010/main" val="1375499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E18725-5159-4D89-8CDD-FFDD04C6B0D8}" type="slidenum">
              <a:rPr lang="zh-CN" altLang="en-US" smtClean="0"/>
              <a:t>5</a:t>
            </a:fld>
            <a:endParaRPr lang="zh-CN" altLang="en-US"/>
          </a:p>
        </p:txBody>
      </p:sp>
    </p:spTree>
    <p:extLst>
      <p:ext uri="{BB962C8B-B14F-4D97-AF65-F5344CB8AC3E}">
        <p14:creationId xmlns:p14="http://schemas.microsoft.com/office/powerpoint/2010/main" val="1635305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E18725-5159-4D89-8CDD-FFDD04C6B0D8}" type="slidenum">
              <a:rPr lang="zh-CN" altLang="en-US" smtClean="0"/>
              <a:t>6</a:t>
            </a:fld>
            <a:endParaRPr lang="zh-CN" altLang="en-US"/>
          </a:p>
        </p:txBody>
      </p:sp>
    </p:spTree>
    <p:extLst>
      <p:ext uri="{BB962C8B-B14F-4D97-AF65-F5344CB8AC3E}">
        <p14:creationId xmlns:p14="http://schemas.microsoft.com/office/powerpoint/2010/main" val="1605672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E18725-5159-4D89-8CDD-FFDD04C6B0D8}" type="slidenum">
              <a:rPr lang="zh-CN" altLang="en-US" smtClean="0"/>
              <a:t>7</a:t>
            </a:fld>
            <a:endParaRPr lang="zh-CN" altLang="en-US"/>
          </a:p>
        </p:txBody>
      </p:sp>
    </p:spTree>
    <p:extLst>
      <p:ext uri="{BB962C8B-B14F-4D97-AF65-F5344CB8AC3E}">
        <p14:creationId xmlns:p14="http://schemas.microsoft.com/office/powerpoint/2010/main" val="2292044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E18725-5159-4D89-8CDD-FFDD04C6B0D8}" type="slidenum">
              <a:rPr lang="zh-CN" altLang="en-US" smtClean="0"/>
              <a:t>8</a:t>
            </a:fld>
            <a:endParaRPr lang="zh-CN" altLang="en-US"/>
          </a:p>
        </p:txBody>
      </p:sp>
    </p:spTree>
    <p:extLst>
      <p:ext uri="{BB962C8B-B14F-4D97-AF65-F5344CB8AC3E}">
        <p14:creationId xmlns:p14="http://schemas.microsoft.com/office/powerpoint/2010/main" val="181435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E18725-5159-4D89-8CDD-FFDD04C6B0D8}" type="slidenum">
              <a:rPr lang="zh-CN" altLang="en-US" smtClean="0"/>
              <a:t>9</a:t>
            </a:fld>
            <a:endParaRPr lang="zh-CN" altLang="en-US"/>
          </a:p>
        </p:txBody>
      </p:sp>
    </p:spTree>
    <p:extLst>
      <p:ext uri="{BB962C8B-B14F-4D97-AF65-F5344CB8AC3E}">
        <p14:creationId xmlns:p14="http://schemas.microsoft.com/office/powerpoint/2010/main" val="2318357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E18725-5159-4D89-8CDD-FFDD04C6B0D8}" type="slidenum">
              <a:rPr lang="zh-CN" altLang="en-US" smtClean="0"/>
              <a:t>13</a:t>
            </a:fld>
            <a:endParaRPr lang="zh-CN" altLang="en-US"/>
          </a:p>
        </p:txBody>
      </p:sp>
    </p:spTree>
    <p:extLst>
      <p:ext uri="{BB962C8B-B14F-4D97-AF65-F5344CB8AC3E}">
        <p14:creationId xmlns:p14="http://schemas.microsoft.com/office/powerpoint/2010/main" val="102665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E18725-5159-4D89-8CDD-FFDD04C6B0D8}" type="slidenum">
              <a:rPr lang="zh-CN" altLang="en-US" smtClean="0"/>
              <a:t>16</a:t>
            </a:fld>
            <a:endParaRPr lang="zh-CN" altLang="en-US"/>
          </a:p>
        </p:txBody>
      </p:sp>
    </p:spTree>
    <p:extLst>
      <p:ext uri="{BB962C8B-B14F-4D97-AF65-F5344CB8AC3E}">
        <p14:creationId xmlns:p14="http://schemas.microsoft.com/office/powerpoint/2010/main" val="1860852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15/10/21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15/10/21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15/10/21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15/10/21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15/10/21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15/10/21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15/10/21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15/10/21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15/10/21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15/10/21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15/10/21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15/10/21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package" Target="../embeddings/Microsoft_Visio___111.vsdx"/><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ews.xinhuanet.com/english/china/2014-04/24/c_126426298.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en-US" altLang="zh-CN" b="1" dirty="0"/>
              <a:t>An Ontology-underpinned Emergency Response System for Water Pollution </a:t>
            </a:r>
            <a:r>
              <a:rPr lang="en-US" altLang="zh-CN" b="1" dirty="0" smtClean="0"/>
              <a:t>Accidents</a:t>
            </a:r>
            <a:br>
              <a:rPr lang="en-US" altLang="zh-CN" b="1" dirty="0" smtClean="0"/>
            </a:br>
            <a:r>
              <a:rPr lang="en-US" altLang="zh-CN" sz="3100" i="1" dirty="0" smtClean="0"/>
              <a:t>for NYIT October Conference 2015</a:t>
            </a:r>
            <a:br>
              <a:rPr lang="en-US" altLang="zh-CN" sz="3100" i="1" dirty="0" smtClean="0"/>
            </a:br>
            <a:r>
              <a:rPr lang="en-US" altLang="zh-CN" sz="3100" i="1" dirty="0" smtClean="0"/>
              <a:t/>
            </a:r>
            <a:br>
              <a:rPr lang="en-US" altLang="zh-CN" sz="3100" i="1" dirty="0" smtClean="0"/>
            </a:br>
            <a:r>
              <a:rPr lang="zh-CN" altLang="zh-CN" dirty="0"/>
              <a:t/>
            </a:r>
            <a:br>
              <a:rPr lang="zh-CN" altLang="zh-CN" dirty="0"/>
            </a:br>
            <a:endParaRPr lang="zh-CN" altLang="en-US" dirty="0"/>
          </a:p>
        </p:txBody>
      </p:sp>
      <p:sp>
        <p:nvSpPr>
          <p:cNvPr id="3" name="副标题 2"/>
          <p:cNvSpPr>
            <a:spLocks noGrp="1"/>
          </p:cNvSpPr>
          <p:nvPr>
            <p:ph type="subTitle" idx="1"/>
          </p:nvPr>
        </p:nvSpPr>
        <p:spPr>
          <a:xfrm>
            <a:off x="1371600" y="3645024"/>
            <a:ext cx="6400800" cy="2376264"/>
          </a:xfrm>
        </p:spPr>
        <p:txBody>
          <a:bodyPr>
            <a:normAutofit fontScale="70000" lnSpcReduction="20000"/>
          </a:bodyPr>
          <a:lstStyle/>
          <a:p>
            <a:r>
              <a:rPr lang="en-US" altLang="zh-CN" b="1" dirty="0">
                <a:latin typeface="Times New Roman" pitchFamily="18" charset="0"/>
                <a:cs typeface="Times New Roman" pitchFamily="18" charset="0"/>
              </a:rPr>
              <a:t>Dr. </a:t>
            </a:r>
            <a:r>
              <a:rPr lang="en-US" altLang="zh-CN" b="1" dirty="0" err="1">
                <a:latin typeface="Times New Roman" pitchFamily="18" charset="0"/>
                <a:cs typeface="Times New Roman" pitchFamily="18" charset="0"/>
              </a:rPr>
              <a:t>Xiaoliang</a:t>
            </a:r>
            <a:r>
              <a:rPr lang="en-US" altLang="zh-CN" b="1" dirty="0">
                <a:latin typeface="Times New Roman" pitchFamily="18" charset="0"/>
                <a:cs typeface="Times New Roman" pitchFamily="18" charset="0"/>
              </a:rPr>
              <a:t> </a:t>
            </a:r>
            <a:r>
              <a:rPr lang="en-US" altLang="zh-CN" b="1" dirty="0" err="1">
                <a:latin typeface="Times New Roman" pitchFamily="18" charset="0"/>
                <a:cs typeface="Times New Roman" pitchFamily="18" charset="0"/>
              </a:rPr>
              <a:t>Meng</a:t>
            </a:r>
            <a:endParaRPr lang="en-US" altLang="zh-CN" b="1" dirty="0">
              <a:latin typeface="Times New Roman" pitchFamily="18" charset="0"/>
              <a:cs typeface="Times New Roman" pitchFamily="18" charset="0"/>
            </a:endParaRPr>
          </a:p>
          <a:p>
            <a:r>
              <a:rPr lang="en-US" altLang="zh-CN" sz="2800" dirty="0" smtClean="0">
                <a:latin typeface="Times New Roman" pitchFamily="18" charset="0"/>
                <a:cs typeface="Times New Roman" pitchFamily="18" charset="0"/>
              </a:rPr>
              <a:t>Associate Professor and Director</a:t>
            </a:r>
          </a:p>
          <a:p>
            <a:r>
              <a:rPr lang="en-US" altLang="zh-CN" b="1" dirty="0" smtClean="0">
                <a:latin typeface="Times New Roman" pitchFamily="18" charset="0"/>
                <a:cs typeface="Times New Roman" pitchFamily="18" charset="0"/>
              </a:rPr>
              <a:t>Joint International Center for Resource, Environment Management and Digital Technologies (JIC-REDT)</a:t>
            </a:r>
          </a:p>
          <a:p>
            <a:r>
              <a:rPr lang="en-US" altLang="zh-CN" sz="3600" b="1" dirty="0" smtClean="0">
                <a:latin typeface="Times New Roman" pitchFamily="18" charset="0"/>
                <a:cs typeface="Times New Roman" pitchFamily="18" charset="0"/>
              </a:rPr>
              <a:t>Wuhan University</a:t>
            </a:r>
          </a:p>
          <a:p>
            <a:r>
              <a:rPr lang="en-US" altLang="zh-CN" sz="3600" b="1" dirty="0" err="1" smtClean="0">
                <a:latin typeface="Times New Roman" pitchFamily="18" charset="0"/>
                <a:cs typeface="Times New Roman" pitchFamily="18" charset="0"/>
              </a:rPr>
              <a:t>www.jicredt.com</a:t>
            </a:r>
            <a:endParaRPr lang="en-US" altLang="zh-CN"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5057982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The Mechanistic </a:t>
            </a:r>
            <a:r>
              <a:rPr lang="en-US" altLang="zh-CN" b="1" dirty="0" smtClean="0"/>
              <a:t>Model</a:t>
            </a:r>
            <a:endParaRPr kumimoji="1" lang="zh-CN" altLang="en-US" dirty="0"/>
          </a:p>
        </p:txBody>
      </p:sp>
      <p:sp>
        <p:nvSpPr>
          <p:cNvPr id="3" name="内容占位符 2"/>
          <p:cNvSpPr>
            <a:spLocks noGrp="1"/>
          </p:cNvSpPr>
          <p:nvPr>
            <p:ph idx="1"/>
          </p:nvPr>
        </p:nvSpPr>
        <p:spPr/>
        <p:txBody>
          <a:bodyPr/>
          <a:lstStyle/>
          <a:p>
            <a:r>
              <a:rPr lang="en-US" altLang="zh-CN" b="1" dirty="0" smtClean="0"/>
              <a:t>two</a:t>
            </a:r>
            <a:r>
              <a:rPr lang="en-US" altLang="zh-CN" b="1" dirty="0"/>
              <a:t>-dimensional </a:t>
            </a:r>
            <a:endParaRPr lang="en-US" altLang="zh-CN" b="1" dirty="0" smtClean="0"/>
          </a:p>
          <a:p>
            <a:endParaRPr lang="en-US" altLang="zh-CN" b="1" dirty="0"/>
          </a:p>
          <a:p>
            <a:r>
              <a:rPr lang="en-US" altLang="zh-CN" b="1" dirty="0" smtClean="0"/>
              <a:t>one</a:t>
            </a:r>
            <a:r>
              <a:rPr lang="en-US" altLang="zh-CN" b="1" dirty="0"/>
              <a:t>-</a:t>
            </a:r>
            <a:r>
              <a:rPr lang="en-US" altLang="zh-CN" b="1" dirty="0" smtClean="0"/>
              <a:t>dimensional</a:t>
            </a:r>
          </a:p>
          <a:p>
            <a:pPr marL="457200" lvl="1" indent="0">
              <a:buNone/>
            </a:pPr>
            <a:endParaRPr lang="en-US" altLang="zh-CN" dirty="0" smtClean="0"/>
          </a:p>
          <a:p>
            <a:r>
              <a:rPr lang="en-US" altLang="zh-CN" b="1" dirty="0" smtClean="0"/>
              <a:t>zero</a:t>
            </a:r>
            <a:r>
              <a:rPr lang="en-US" altLang="zh-CN" b="1" dirty="0"/>
              <a:t>-</a:t>
            </a:r>
            <a:r>
              <a:rPr lang="en-US" altLang="zh-CN" b="1" dirty="0" smtClean="0"/>
              <a:t>dimensional</a:t>
            </a:r>
          </a:p>
          <a:p>
            <a:endParaRPr lang="en-US" altLang="zh-CN" b="1" dirty="0"/>
          </a:p>
          <a:p>
            <a:pPr lvl="1"/>
            <a:r>
              <a:rPr lang="en-US" altLang="zh-CN" b="1" dirty="0" smtClean="0"/>
              <a:t>All classic</a:t>
            </a:r>
            <a:endParaRPr lang="en-US" altLang="zh-CN" b="1" dirty="0" smtClean="0"/>
          </a:p>
          <a:p>
            <a:pPr lvl="1"/>
            <a:endParaRPr kumimoji="1" lang="zh-CN" altLang="en-US" dirty="0"/>
          </a:p>
        </p:txBody>
      </p:sp>
    </p:spTree>
    <p:extLst>
      <p:ext uri="{BB962C8B-B14F-4D97-AF65-F5344CB8AC3E}">
        <p14:creationId xmlns:p14="http://schemas.microsoft.com/office/powerpoint/2010/main" val="211673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The Ontology Model</a:t>
            </a:r>
            <a:endParaRPr kumimoji="1" lang="zh-CN" altLang="en-US" dirty="0"/>
          </a:p>
        </p:txBody>
      </p:sp>
      <p:sp>
        <p:nvSpPr>
          <p:cNvPr id="3" name="内容占位符 2"/>
          <p:cNvSpPr>
            <a:spLocks noGrp="1"/>
          </p:cNvSpPr>
          <p:nvPr>
            <p:ph idx="1"/>
          </p:nvPr>
        </p:nvSpPr>
        <p:spPr/>
        <p:txBody>
          <a:bodyPr/>
          <a:lstStyle/>
          <a:p>
            <a:r>
              <a:rPr lang="en-US" altLang="zh-CN" b="1" dirty="0"/>
              <a:t>The Water Ontology</a:t>
            </a:r>
            <a:r>
              <a:rPr lang="zh-CN" altLang="zh-CN" dirty="0"/>
              <a:t> </a:t>
            </a:r>
            <a:endParaRPr lang="en-US" altLang="zh-CN" dirty="0" smtClean="0"/>
          </a:p>
          <a:p>
            <a:endParaRPr kumimoji="1" lang="en-US" altLang="zh-CN" dirty="0"/>
          </a:p>
          <a:p>
            <a:r>
              <a:rPr lang="en-US" altLang="zh-CN" b="1" dirty="0"/>
              <a:t>The Regulations Ontology</a:t>
            </a:r>
            <a:r>
              <a:rPr lang="zh-CN" altLang="zh-CN" dirty="0"/>
              <a:t> </a:t>
            </a:r>
            <a:endParaRPr lang="en-US" altLang="zh-CN" dirty="0" smtClean="0"/>
          </a:p>
          <a:p>
            <a:endParaRPr kumimoji="1" lang="en-US" altLang="zh-CN" dirty="0"/>
          </a:p>
          <a:p>
            <a:r>
              <a:rPr lang="en-US" altLang="zh-CN" b="1" dirty="0"/>
              <a:t>The Pollutants Ontology</a:t>
            </a:r>
            <a:r>
              <a:rPr lang="zh-CN" altLang="zh-CN" dirty="0"/>
              <a:t> </a:t>
            </a:r>
            <a:endParaRPr lang="en-US" altLang="zh-CN" dirty="0" smtClean="0"/>
          </a:p>
          <a:p>
            <a:endParaRPr kumimoji="1" lang="en-US" altLang="zh-CN" dirty="0"/>
          </a:p>
          <a:p>
            <a:pPr lvl="1"/>
            <a:r>
              <a:rPr kumimoji="1" lang="en-US" altLang="zh-CN" dirty="0" smtClean="0"/>
              <a:t>Based on existing ontologies</a:t>
            </a:r>
            <a:endParaRPr kumimoji="1" lang="zh-CN" altLang="en-US" dirty="0"/>
          </a:p>
        </p:txBody>
      </p:sp>
    </p:spTree>
    <p:extLst>
      <p:ext uri="{BB962C8B-B14F-4D97-AF65-F5344CB8AC3E}">
        <p14:creationId xmlns:p14="http://schemas.microsoft.com/office/powerpoint/2010/main" val="2792396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Examples</a:t>
            </a:r>
            <a:endParaRPr kumimoji="1" lang="zh-CN" altLang="en-US" dirty="0"/>
          </a:p>
        </p:txBody>
      </p:sp>
      <p:pic>
        <p:nvPicPr>
          <p:cNvPr id="4" name="图片 3"/>
          <p:cNvPicPr>
            <a:picLocks noChangeAspect="1"/>
          </p:cNvPicPr>
          <p:nvPr/>
        </p:nvPicPr>
        <p:blipFill>
          <a:blip r:embed="rId2"/>
          <a:stretch>
            <a:fillRect/>
          </a:stretch>
        </p:blipFill>
        <p:spPr>
          <a:xfrm>
            <a:off x="827584" y="1165777"/>
            <a:ext cx="7412401" cy="5692223"/>
          </a:xfrm>
          <a:prstGeom prst="rect">
            <a:avLst/>
          </a:prstGeom>
        </p:spPr>
      </p:pic>
    </p:spTree>
    <p:extLst>
      <p:ext uri="{BB962C8B-B14F-4D97-AF65-F5344CB8AC3E}">
        <p14:creationId xmlns:p14="http://schemas.microsoft.com/office/powerpoint/2010/main" val="1582131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Water Quality Observation Ontology</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4276765601"/>
              </p:ext>
            </p:extLst>
          </p:nvPr>
        </p:nvGraphicFramePr>
        <p:xfrm>
          <a:off x="179512" y="1772816"/>
          <a:ext cx="8793074" cy="3312368"/>
        </p:xfrm>
        <a:graphic>
          <a:graphicData uri="http://schemas.openxmlformats.org/presentationml/2006/ole">
            <mc:AlternateContent xmlns:mc="http://schemas.openxmlformats.org/markup-compatibility/2006">
              <mc:Choice xmlns:v="urn:schemas-microsoft-com:vml" Requires="v">
                <p:oleObj spid="_x0000_s2062" name="Visio" r:id="rId4" imgW="12087333" imgH="4552827" progId="Visio.Drawing.15">
                  <p:embed/>
                </p:oleObj>
              </mc:Choice>
              <mc:Fallback>
                <p:oleObj name="Visio" r:id="rId4" imgW="12087333" imgH="4552827"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772816"/>
                        <a:ext cx="8793074" cy="3312368"/>
                      </a:xfrm>
                      <a:prstGeom prst="rect">
                        <a:avLst/>
                      </a:prstGeom>
                      <a:noFill/>
                    </p:spPr>
                  </p:pic>
                </p:oleObj>
              </mc:Fallback>
            </mc:AlternateContent>
          </a:graphicData>
        </a:graphic>
      </p:graphicFrame>
    </p:spTree>
    <p:extLst>
      <p:ext uri="{BB962C8B-B14F-4D97-AF65-F5344CB8AC3E}">
        <p14:creationId xmlns:p14="http://schemas.microsoft.com/office/powerpoint/2010/main" val="1356074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normAutofit fontScale="55000" lnSpcReduction="20000"/>
          </a:bodyPr>
          <a:lstStyle/>
          <a:p>
            <a:r>
              <a:rPr lang="en-US" altLang="zh-CN" dirty="0"/>
              <a:t>As for the instance data (</a:t>
            </a:r>
            <a:r>
              <a:rPr lang="en-US" altLang="zh-CN" dirty="0" err="1"/>
              <a:t>ABox</a:t>
            </a:r>
            <a:r>
              <a:rPr lang="en-US" altLang="zh-CN" dirty="0"/>
              <a:t>), we have used an example of observation stream </a:t>
            </a:r>
            <a:r>
              <a:rPr lang="en-US" altLang="zh-CN" dirty="0" err="1"/>
              <a:t>datanamely</a:t>
            </a:r>
            <a:r>
              <a:rPr lang="en-US" altLang="zh-CN" dirty="0"/>
              <a:t> the observation instance O15041218 depicted in Fig. 5. That instance represents a measurement of the concentration of Ammonia Nitrogen, which is in turn a river feature (O15041218 </a:t>
            </a:r>
            <a:r>
              <a:rPr lang="en-US" altLang="zh-CN" dirty="0" err="1"/>
              <a:t>ssn:observedProperty</a:t>
            </a:r>
            <a:r>
              <a:rPr lang="en-US" altLang="zh-CN" dirty="0"/>
              <a:t> </a:t>
            </a:r>
            <a:r>
              <a:rPr lang="en-US" altLang="zh-CN" dirty="0" err="1"/>
              <a:t>AmmoniaNitrogen</a:t>
            </a:r>
            <a:r>
              <a:rPr lang="en-US" altLang="zh-CN" dirty="0"/>
              <a:t>, </a:t>
            </a:r>
            <a:r>
              <a:rPr lang="en-US" altLang="zh-CN" dirty="0" err="1"/>
              <a:t>AmmoniaNitrogen</a:t>
            </a:r>
            <a:r>
              <a:rPr lang="en-US" altLang="zh-CN" dirty="0"/>
              <a:t> </a:t>
            </a:r>
            <a:r>
              <a:rPr lang="en-US" altLang="zh-CN" dirty="0" err="1"/>
              <a:t>ssn:isPropertyOf</a:t>
            </a:r>
            <a:r>
              <a:rPr lang="en-US" altLang="zh-CN" dirty="0"/>
              <a:t> </a:t>
            </a:r>
            <a:r>
              <a:rPr lang="en-US" altLang="zh-CN" dirty="0" err="1"/>
              <a:t>RiverFeature</a:t>
            </a:r>
            <a:r>
              <a:rPr lang="en-US" altLang="zh-CN" dirty="0"/>
              <a:t>); it is produced by a device named d1 (oo11724 </a:t>
            </a:r>
            <a:r>
              <a:rPr lang="en-US" altLang="zh-CN" dirty="0" err="1"/>
              <a:t>ssn:observedBy</a:t>
            </a:r>
            <a:r>
              <a:rPr lang="en-US" altLang="zh-CN" dirty="0"/>
              <a:t> d1); it is sampled on 2015-04-12 at 18:00:00, which is same as the entry system time since there is no latencies, i.e., data are already in machine (O15041218 </a:t>
            </a:r>
            <a:r>
              <a:rPr lang="en-US" altLang="zh-CN" dirty="0" err="1"/>
              <a:t>ssn:observationResultTime</a:t>
            </a:r>
            <a:r>
              <a:rPr lang="en-US" altLang="zh-CN" dirty="0"/>
              <a:t> T15041218, T15041218 </a:t>
            </a:r>
            <a:r>
              <a:rPr lang="en-US" altLang="zh-CN" dirty="0" err="1"/>
              <a:t>time:isXSDDateTime</a:t>
            </a:r>
            <a:r>
              <a:rPr lang="en-US" altLang="zh-CN" dirty="0"/>
              <a:t> "2015-04-12T18:00:00"^^&lt;</a:t>
            </a:r>
            <a:r>
              <a:rPr lang="en-US" altLang="zh-CN" dirty="0" err="1"/>
              <a:t>xsd:dateTime</a:t>
            </a:r>
            <a:r>
              <a:rPr lang="en-US" altLang="zh-CN" dirty="0"/>
              <a:t>&gt;); it’s measured value is 1.98 (O15041218 </a:t>
            </a:r>
            <a:r>
              <a:rPr lang="en-US" altLang="zh-CN" dirty="0" err="1"/>
              <a:t>ssn:observationResult</a:t>
            </a:r>
            <a:r>
              <a:rPr lang="en-US" altLang="zh-CN" dirty="0"/>
              <a:t> R15041218, R15041218 </a:t>
            </a:r>
            <a:r>
              <a:rPr lang="en-US" altLang="zh-CN" dirty="0" err="1"/>
              <a:t>ssn:hasValue</a:t>
            </a:r>
            <a:r>
              <a:rPr lang="en-US" altLang="zh-CN" dirty="0"/>
              <a:t> V15041218, V15041218 </a:t>
            </a:r>
            <a:r>
              <a:rPr lang="en-US" altLang="zh-CN" dirty="0" err="1"/>
              <a:t>dul:hasDataValue</a:t>
            </a:r>
            <a:r>
              <a:rPr lang="en-US" altLang="zh-CN" dirty="0"/>
              <a:t> "1.98"^^&lt;</a:t>
            </a:r>
            <a:r>
              <a:rPr lang="en-US" altLang="zh-CN" dirty="0" err="1"/>
              <a:t>xsd:double</a:t>
            </a:r>
            <a:r>
              <a:rPr lang="en-US" altLang="zh-CN" dirty="0"/>
              <a:t>&gt;); it is measured by the s2 sensing node (</a:t>
            </a:r>
            <a:r>
              <a:rPr lang="en-US" altLang="zh-CN" dirty="0" err="1"/>
              <a:t>hasSensingNode</a:t>
            </a:r>
            <a:r>
              <a:rPr lang="en-US" altLang="zh-CN" dirty="0"/>
              <a:t> sn2), at the sample position of 112.4386 for longitude, and 31.46944 for latitude (O15041218 </a:t>
            </a:r>
            <a:r>
              <a:rPr lang="en-US" altLang="zh-CN" dirty="0" err="1"/>
              <a:t>observationResultLocation</a:t>
            </a:r>
            <a:r>
              <a:rPr lang="en-US" altLang="zh-CN" dirty="0"/>
              <a:t> L15041218, L15041218 </a:t>
            </a:r>
            <a:r>
              <a:rPr lang="en-US" altLang="zh-CN" dirty="0" err="1"/>
              <a:t>geo:lat</a:t>
            </a:r>
            <a:r>
              <a:rPr lang="en-US" altLang="zh-CN" dirty="0"/>
              <a:t> "31.46944"^^&lt;</a:t>
            </a:r>
            <a:r>
              <a:rPr lang="en-US" altLang="zh-CN" dirty="0" err="1"/>
              <a:t>xsd:double</a:t>
            </a:r>
            <a:r>
              <a:rPr lang="en-US" altLang="zh-CN" dirty="0"/>
              <a:t>&gt;, L15041218 </a:t>
            </a:r>
            <a:r>
              <a:rPr lang="en-US" altLang="zh-CN" dirty="0" err="1"/>
              <a:t>geo:long</a:t>
            </a:r>
            <a:r>
              <a:rPr lang="en-US" altLang="zh-CN" dirty="0"/>
              <a:t> "112.4386"^^&lt;</a:t>
            </a:r>
            <a:r>
              <a:rPr lang="en-US" altLang="zh-CN" dirty="0" err="1"/>
              <a:t>xsd:double</a:t>
            </a:r>
            <a:r>
              <a:rPr lang="en-US" altLang="zh-CN" dirty="0"/>
              <a:t>&gt;).</a:t>
            </a:r>
            <a:endParaRPr lang="zh-CN" altLang="zh-CN" dirty="0"/>
          </a:p>
          <a:p>
            <a:r>
              <a:rPr lang="en-US" altLang="zh-CN" dirty="0"/>
              <a:t>To query about each sensor node and the water quality elements it observes, the following SQWRL </a:t>
            </a:r>
            <a:r>
              <a:rPr lang="en-US" altLang="zh-CN" dirty="0" smtClean="0"/>
              <a:t>query </a:t>
            </a:r>
            <a:r>
              <a:rPr lang="en-US" altLang="zh-CN" dirty="0"/>
              <a:t>may be posed to our ontology:</a:t>
            </a:r>
            <a:endParaRPr lang="zh-CN" altLang="zh-CN" dirty="0"/>
          </a:p>
          <a:p>
            <a:r>
              <a:rPr lang="en-US" altLang="zh-CN" dirty="0" err="1"/>
              <a:t>ssn:Observation</a:t>
            </a:r>
            <a:r>
              <a:rPr lang="en-US" altLang="zh-CN" dirty="0"/>
              <a:t>(?x) </a:t>
            </a:r>
            <a:r>
              <a:rPr lang="zh-CN" altLang="zh-CN" dirty="0"/>
              <a:t>∧</a:t>
            </a:r>
            <a:r>
              <a:rPr lang="en-US" altLang="zh-CN" dirty="0"/>
              <a:t> </a:t>
            </a:r>
            <a:r>
              <a:rPr lang="en-US" altLang="zh-CN" dirty="0" err="1"/>
              <a:t>inws:hasSensingNode</a:t>
            </a:r>
            <a:r>
              <a:rPr lang="en-US" altLang="zh-CN" dirty="0"/>
              <a:t>(?x, ?y) </a:t>
            </a:r>
            <a:r>
              <a:rPr lang="zh-CN" altLang="zh-CN" dirty="0"/>
              <a:t>∧</a:t>
            </a:r>
            <a:r>
              <a:rPr lang="en-US" altLang="zh-CN" dirty="0"/>
              <a:t> </a:t>
            </a:r>
            <a:r>
              <a:rPr lang="en-US" altLang="zh-CN" dirty="0" err="1"/>
              <a:t>ssn:observedProperty</a:t>
            </a:r>
            <a:r>
              <a:rPr lang="en-US" altLang="zh-CN" dirty="0"/>
              <a:t>(?x, ?z) </a:t>
            </a:r>
            <a:r>
              <a:rPr lang="zh-CN" altLang="zh-CN" dirty="0"/>
              <a:t>∧</a:t>
            </a:r>
            <a:r>
              <a:rPr lang="en-US" altLang="zh-CN" dirty="0"/>
              <a:t> </a:t>
            </a:r>
            <a:r>
              <a:rPr lang="en-US" altLang="zh-CN" dirty="0" err="1"/>
              <a:t>sqwrl:makeSet</a:t>
            </a:r>
            <a:r>
              <a:rPr lang="en-US" altLang="zh-CN" dirty="0"/>
              <a:t>(?</a:t>
            </a:r>
            <a:r>
              <a:rPr lang="en-US" altLang="zh-CN" dirty="0" err="1"/>
              <a:t>sx</a:t>
            </a:r>
            <a:r>
              <a:rPr lang="en-US" altLang="zh-CN" dirty="0"/>
              <a:t>, ?x) </a:t>
            </a:r>
            <a:r>
              <a:rPr lang="zh-CN" altLang="zh-CN" dirty="0"/>
              <a:t>∧</a:t>
            </a:r>
            <a:r>
              <a:rPr lang="en-US" altLang="zh-CN" dirty="0"/>
              <a:t> </a:t>
            </a:r>
            <a:r>
              <a:rPr lang="en-US" altLang="zh-CN" dirty="0" err="1"/>
              <a:t>sqwrl:groupBy</a:t>
            </a:r>
            <a:r>
              <a:rPr lang="en-US" altLang="zh-CN" dirty="0"/>
              <a:t>(?</a:t>
            </a:r>
            <a:r>
              <a:rPr lang="en-US" altLang="zh-CN" dirty="0" err="1"/>
              <a:t>sx</a:t>
            </a:r>
            <a:r>
              <a:rPr lang="en-US" altLang="zh-CN" dirty="0"/>
              <a:t>, ?z) </a:t>
            </a:r>
            <a:r>
              <a:rPr lang="zh-CN" altLang="zh-CN" dirty="0"/>
              <a:t>→</a:t>
            </a:r>
            <a:r>
              <a:rPr lang="en-US" altLang="zh-CN" dirty="0"/>
              <a:t> </a:t>
            </a:r>
            <a:r>
              <a:rPr lang="en-US" altLang="zh-CN" dirty="0" err="1"/>
              <a:t>sqwrl:select</a:t>
            </a:r>
            <a:r>
              <a:rPr lang="en-US" altLang="zh-CN" dirty="0"/>
              <a:t>(?y, ?z)</a:t>
            </a:r>
            <a:endParaRPr lang="zh-CN" altLang="zh-CN" dirty="0"/>
          </a:p>
          <a:p>
            <a:endParaRPr kumimoji="1" lang="zh-CN" altLang="en-US" dirty="0"/>
          </a:p>
        </p:txBody>
      </p:sp>
    </p:spTree>
    <p:extLst>
      <p:ext uri="{BB962C8B-B14F-4D97-AF65-F5344CB8AC3E}">
        <p14:creationId xmlns:p14="http://schemas.microsoft.com/office/powerpoint/2010/main" val="2014903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Illustration of tracing pollution sources</a:t>
            </a:r>
            <a:endParaRPr kumimoji="1" lang="zh-CN" altLang="en-US" dirty="0"/>
          </a:p>
        </p:txBody>
      </p:sp>
      <p:pic>
        <p:nvPicPr>
          <p:cNvPr id="6" name="内容占位符 5"/>
          <p:cNvPicPr>
            <a:picLocks noGrp="1" noChangeAspect="1"/>
          </p:cNvPicPr>
          <p:nvPr>
            <p:ph idx="1"/>
          </p:nvPr>
        </p:nvPicPr>
        <p:blipFill>
          <a:blip r:embed="rId2"/>
          <a:srcRect t="15010" b="15010"/>
          <a:stretch>
            <a:fillRect/>
          </a:stretch>
        </p:blipFill>
        <p:spPr>
          <a:xfrm>
            <a:off x="457200" y="1600201"/>
            <a:ext cx="4402832" cy="2421388"/>
          </a:xfrm>
        </p:spPr>
      </p:pic>
      <p:pic>
        <p:nvPicPr>
          <p:cNvPr id="7" name="图片 6"/>
          <p:cNvPicPr>
            <a:picLocks noChangeAspect="1"/>
          </p:cNvPicPr>
          <p:nvPr/>
        </p:nvPicPr>
        <p:blipFill>
          <a:blip r:embed="rId3"/>
          <a:stretch>
            <a:fillRect/>
          </a:stretch>
        </p:blipFill>
        <p:spPr>
          <a:xfrm>
            <a:off x="683568" y="4043402"/>
            <a:ext cx="3641328" cy="2814598"/>
          </a:xfrm>
          <a:prstGeom prst="rect">
            <a:avLst/>
          </a:prstGeom>
        </p:spPr>
      </p:pic>
      <p:pic>
        <p:nvPicPr>
          <p:cNvPr id="8" name="图片 7"/>
          <p:cNvPicPr>
            <a:picLocks noChangeAspect="1"/>
          </p:cNvPicPr>
          <p:nvPr/>
        </p:nvPicPr>
        <p:blipFill>
          <a:blip r:embed="rId4"/>
          <a:stretch>
            <a:fillRect/>
          </a:stretch>
        </p:blipFill>
        <p:spPr>
          <a:xfrm>
            <a:off x="4283968" y="3284984"/>
            <a:ext cx="4420716" cy="3414466"/>
          </a:xfrm>
          <a:prstGeom prst="rect">
            <a:avLst/>
          </a:prstGeom>
        </p:spPr>
      </p:pic>
    </p:spTree>
    <p:extLst>
      <p:ext uri="{BB962C8B-B14F-4D97-AF65-F5344CB8AC3E}">
        <p14:creationId xmlns:p14="http://schemas.microsoft.com/office/powerpoint/2010/main" val="2727753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Use-case: Emergency Response</a:t>
            </a:r>
            <a:endParaRPr lang="zh-CN" altLang="en-US" dirty="0"/>
          </a:p>
        </p:txBody>
      </p:sp>
      <p:pic>
        <p:nvPicPr>
          <p:cNvPr id="4" name="内容占位符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5536" y="1556792"/>
            <a:ext cx="8424936" cy="4608512"/>
          </a:xfrm>
          <a:prstGeom prst="rect">
            <a:avLst/>
          </a:prstGeom>
        </p:spPr>
      </p:pic>
    </p:spTree>
    <p:extLst>
      <p:ext uri="{BB962C8B-B14F-4D97-AF65-F5344CB8AC3E}">
        <p14:creationId xmlns:p14="http://schemas.microsoft.com/office/powerpoint/2010/main" val="17059048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r>
              <a:rPr kumimoji="1" lang="en-US" altLang="zh-CN" dirty="0" smtClean="0"/>
              <a:t>Thank you!</a:t>
            </a:r>
            <a:endParaRPr kumimoji="1" lang="zh-CN" altLang="en-US" dirty="0"/>
          </a:p>
        </p:txBody>
      </p:sp>
    </p:spTree>
    <p:extLst>
      <p:ext uri="{BB962C8B-B14F-4D97-AF65-F5344CB8AC3E}">
        <p14:creationId xmlns:p14="http://schemas.microsoft.com/office/powerpoint/2010/main" val="2152796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Accident News</a:t>
            </a:r>
            <a:endParaRPr kumimoji="1" lang="zh-CN" altLang="en-US" dirty="0"/>
          </a:p>
        </p:txBody>
      </p:sp>
      <p:sp>
        <p:nvSpPr>
          <p:cNvPr id="3" name="内容占位符 2"/>
          <p:cNvSpPr>
            <a:spLocks noGrp="1"/>
          </p:cNvSpPr>
          <p:nvPr>
            <p:ph idx="1"/>
          </p:nvPr>
        </p:nvSpPr>
        <p:spPr/>
        <p:txBody>
          <a:bodyPr>
            <a:normAutofit fontScale="70000" lnSpcReduction="20000"/>
          </a:bodyPr>
          <a:lstStyle/>
          <a:p>
            <a:r>
              <a:rPr lang="en-US" altLang="zh-CN" dirty="0"/>
              <a:t>on April 23th, 2014, two major water suppliers (</a:t>
            </a:r>
            <a:r>
              <a:rPr lang="en-US" altLang="zh-CN" dirty="0" err="1"/>
              <a:t>Baihezui</a:t>
            </a:r>
            <a:r>
              <a:rPr lang="en-US" altLang="zh-CN" dirty="0"/>
              <a:t> and </a:t>
            </a:r>
            <a:r>
              <a:rPr lang="en-US" altLang="zh-CN" dirty="0" err="1"/>
              <a:t>Yushidun</a:t>
            </a:r>
            <a:r>
              <a:rPr lang="en-US" altLang="zh-CN" dirty="0"/>
              <a:t> water plants) in Wuhan city had halted production at around 4 p.m. and 7 p.m. The result showed that the water in Wuhan section of Han River contained excessive amount of ammonia and nitrogen which had exceeded the national standard. The suspension of water supply caused a water shortage and affected 300,000 people </a:t>
            </a:r>
            <a:r>
              <a:rPr lang="en-US" altLang="zh-CN" dirty="0" smtClean="0">
                <a:hlinkClick r:id="rId2"/>
              </a:rPr>
              <a:t>http</a:t>
            </a:r>
            <a:r>
              <a:rPr lang="en-US" altLang="zh-CN" dirty="0">
                <a:hlinkClick r:id="rId2"/>
              </a:rPr>
              <a:t>://news.xinhuanet.com/english/china/2014-04/24/c_126426298.</a:t>
            </a:r>
            <a:r>
              <a:rPr lang="en-US" altLang="zh-CN" dirty="0" smtClean="0">
                <a:hlinkClick r:id="rId2"/>
              </a:rPr>
              <a:t>htm</a:t>
            </a:r>
            <a:r>
              <a:rPr lang="en-US" altLang="zh-CN" dirty="0" smtClean="0"/>
              <a:t>. </a:t>
            </a:r>
          </a:p>
          <a:p>
            <a:endParaRPr lang="en-US" altLang="zh-CN" dirty="0"/>
          </a:p>
          <a:p>
            <a:r>
              <a:rPr lang="en-US" altLang="zh-CN" dirty="0" smtClean="0"/>
              <a:t>The </a:t>
            </a:r>
            <a:r>
              <a:rPr lang="en-US" altLang="zh-CN" dirty="0"/>
              <a:t>production of </a:t>
            </a:r>
            <a:r>
              <a:rPr lang="en-US" altLang="zh-CN" dirty="0" err="1"/>
              <a:t>Yushidun</a:t>
            </a:r>
            <a:r>
              <a:rPr lang="en-US" altLang="zh-CN" dirty="0"/>
              <a:t> Water plants restored at 8 a.m. on 24th, however, it was suspended at 9:40 a.m. again. When it was get back to normal around 4 p.m. on 24</a:t>
            </a:r>
            <a:r>
              <a:rPr lang="en-US" altLang="zh-CN" baseline="30000" dirty="0"/>
              <a:t>th</a:t>
            </a:r>
            <a:r>
              <a:rPr lang="en-US" altLang="zh-CN" dirty="0"/>
              <a:t>, the citizens worried about the safety of drinking water and another suspending. </a:t>
            </a:r>
            <a:endParaRPr lang="zh-CN" altLang="zh-CN" b="1" dirty="0"/>
          </a:p>
          <a:p>
            <a:endParaRPr kumimoji="1" lang="zh-CN" altLang="en-US" dirty="0"/>
          </a:p>
        </p:txBody>
      </p:sp>
    </p:spTree>
    <p:extLst>
      <p:ext uri="{BB962C8B-B14F-4D97-AF65-F5344CB8AC3E}">
        <p14:creationId xmlns:p14="http://schemas.microsoft.com/office/powerpoint/2010/main" val="921107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r>
              <a:rPr kumimoji="1" lang="en-US" altLang="zh-CN" dirty="0" smtClean="0"/>
              <a:t>Drinking Water – After Accident - Safe?</a:t>
            </a:r>
          </a:p>
          <a:p>
            <a:endParaRPr kumimoji="1" lang="en-US" altLang="zh-CN" dirty="0"/>
          </a:p>
          <a:p>
            <a:r>
              <a:rPr lang="en-US" altLang="zh-CN" dirty="0"/>
              <a:t>This serious accident alerted the government that it is necessary to have an emergency response system for </a:t>
            </a:r>
            <a:r>
              <a:rPr lang="en-US" altLang="zh-CN" dirty="0">
                <a:solidFill>
                  <a:srgbClr val="FF0000"/>
                </a:solidFill>
              </a:rPr>
              <a:t>polluter identification</a:t>
            </a:r>
            <a:r>
              <a:rPr lang="en-US" altLang="zh-CN" dirty="0"/>
              <a:t>, </a:t>
            </a:r>
            <a:r>
              <a:rPr lang="en-US" altLang="zh-CN" dirty="0">
                <a:solidFill>
                  <a:srgbClr val="FF0000"/>
                </a:solidFill>
              </a:rPr>
              <a:t>pollutant tracing</a:t>
            </a:r>
            <a:r>
              <a:rPr lang="en-US" altLang="zh-CN" dirty="0"/>
              <a:t>, </a:t>
            </a:r>
            <a:r>
              <a:rPr lang="en-US" altLang="zh-CN" dirty="0">
                <a:solidFill>
                  <a:srgbClr val="FF0000"/>
                </a:solidFill>
              </a:rPr>
              <a:t>early warning</a:t>
            </a:r>
            <a:r>
              <a:rPr lang="en-US" altLang="zh-CN" dirty="0"/>
              <a:t>, </a:t>
            </a:r>
            <a:r>
              <a:rPr lang="en-US" altLang="zh-CN" dirty="0">
                <a:solidFill>
                  <a:srgbClr val="FF0000"/>
                </a:solidFill>
              </a:rPr>
              <a:t>decision support</a:t>
            </a:r>
            <a:r>
              <a:rPr lang="en-US" altLang="zh-CN" dirty="0"/>
              <a:t> and </a:t>
            </a:r>
            <a:r>
              <a:rPr lang="en-US" altLang="zh-CN" dirty="0">
                <a:solidFill>
                  <a:srgbClr val="FF0000"/>
                </a:solidFill>
              </a:rPr>
              <a:t>public awareness </a:t>
            </a:r>
            <a:r>
              <a:rPr lang="en-US" altLang="zh-CN" dirty="0"/>
              <a:t>for water pollution accidents. </a:t>
            </a:r>
            <a:endParaRPr kumimoji="1" lang="zh-CN" altLang="en-US" dirty="0"/>
          </a:p>
        </p:txBody>
      </p:sp>
    </p:spTree>
    <p:extLst>
      <p:ext uri="{BB962C8B-B14F-4D97-AF65-F5344CB8AC3E}">
        <p14:creationId xmlns:p14="http://schemas.microsoft.com/office/powerpoint/2010/main" val="2428555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Study Area</a:t>
            </a:r>
            <a:endParaRPr lang="zh-CN" altLang="en-US" dirty="0"/>
          </a:p>
        </p:txBody>
      </p:sp>
      <p:pic>
        <p:nvPicPr>
          <p:cNvPr id="6" name="内容占位符 5" descr="area.jpeg"/>
          <p:cNvPicPr>
            <a:picLocks noGrp="1" noChangeAspect="1"/>
          </p:cNvPicPr>
          <p:nvPr>
            <p:ph idx="1"/>
          </p:nvPr>
        </p:nvPicPr>
        <p:blipFill>
          <a:blip r:embed="rId3" cstate="print">
            <a:extLst>
              <a:ext uri="{28A0092B-C50C-407E-A947-70E740481C1C}">
                <a14:useLocalDpi xmlns:a14="http://schemas.microsoft.com/office/drawing/2010/main" val="0"/>
              </a:ext>
            </a:extLst>
          </a:blip>
          <a:srcRect t="11115" b="11115"/>
          <a:stretch>
            <a:fillRect/>
          </a:stretch>
        </p:blipFill>
        <p:spPr/>
      </p:pic>
    </p:spTree>
    <p:extLst>
      <p:ext uri="{BB962C8B-B14F-4D97-AF65-F5344CB8AC3E}">
        <p14:creationId xmlns:p14="http://schemas.microsoft.com/office/powerpoint/2010/main" val="9325871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85000" lnSpcReduction="20000"/>
          </a:bodyPr>
          <a:lstStyle/>
          <a:p>
            <a:r>
              <a:rPr lang="en-US" altLang="zh-CN" dirty="0"/>
              <a:t>The proposed system used the Han River in China as the study </a:t>
            </a:r>
            <a:r>
              <a:rPr lang="en-US" altLang="zh-CN" dirty="0" smtClean="0"/>
              <a:t>area. </a:t>
            </a:r>
            <a:r>
              <a:rPr lang="en-US" altLang="zh-CN" dirty="0"/>
              <a:t>Han River is the largest tributary of the Yangtze River, and it has 1577 kilometers in length, out of which 657 km long in Shanxi Province and 920 kilometers in Hubei Province. </a:t>
            </a:r>
            <a:endParaRPr lang="en-US" altLang="zh-CN" dirty="0" smtClean="0"/>
          </a:p>
          <a:p>
            <a:endParaRPr lang="zh-CN" altLang="zh-CN" dirty="0"/>
          </a:p>
          <a:p>
            <a:r>
              <a:rPr lang="en-US" altLang="zh-CN" dirty="0"/>
              <a:t>There are 19 boundary stations along the Han River in Hubei Province, providing the hydrology and water quality data. The real-time data can be read through the existing </a:t>
            </a:r>
            <a:r>
              <a:rPr lang="en-US" altLang="zh-CN" u="sng" dirty="0"/>
              <a:t>Online Water Quality Monitoring </a:t>
            </a:r>
            <a:r>
              <a:rPr lang="en-US" altLang="zh-CN" u="sng" dirty="0" smtClean="0"/>
              <a:t>Platform </a:t>
            </a:r>
            <a:r>
              <a:rPr lang="en-US" altLang="zh-CN" dirty="0"/>
              <a:t>maintained by Hubei Environmental Monitoring Central Station.</a:t>
            </a:r>
            <a:endParaRPr lang="zh-CN" altLang="zh-CN" dirty="0"/>
          </a:p>
          <a:p>
            <a:endParaRPr lang="zh-CN" altLang="zh-CN" dirty="0"/>
          </a:p>
          <a:p>
            <a:endParaRPr lang="zh-CN" altLang="en-US" dirty="0"/>
          </a:p>
        </p:txBody>
      </p:sp>
    </p:spTree>
    <p:extLst>
      <p:ext uri="{BB962C8B-B14F-4D97-AF65-F5344CB8AC3E}">
        <p14:creationId xmlns:p14="http://schemas.microsoft.com/office/powerpoint/2010/main" val="26029820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Project Funder</a:t>
            </a:r>
            <a:endParaRPr lang="zh-CN" altLang="en-US" dirty="0"/>
          </a:p>
        </p:txBody>
      </p:sp>
      <p:sp>
        <p:nvSpPr>
          <p:cNvPr id="3" name="内容占位符 2"/>
          <p:cNvSpPr>
            <a:spLocks noGrp="1"/>
          </p:cNvSpPr>
          <p:nvPr>
            <p:ph idx="1"/>
          </p:nvPr>
        </p:nvSpPr>
        <p:spPr/>
        <p:txBody>
          <a:bodyPr/>
          <a:lstStyle/>
          <a:p>
            <a:r>
              <a:rPr lang="en-US" altLang="zh-CN" dirty="0" smtClean="0"/>
              <a:t>Collaborating with Hubei </a:t>
            </a:r>
            <a:r>
              <a:rPr lang="en-US" altLang="zh-CN" dirty="0"/>
              <a:t>Environmental Monitoring Central </a:t>
            </a:r>
            <a:r>
              <a:rPr lang="en-US" altLang="zh-CN" dirty="0" smtClean="0"/>
              <a:t>Station</a:t>
            </a:r>
          </a:p>
          <a:p>
            <a:endParaRPr lang="en-US" altLang="zh-CN" dirty="0"/>
          </a:p>
          <a:p>
            <a:r>
              <a:rPr lang="en-US" altLang="zh-CN" dirty="0" smtClean="0"/>
              <a:t>Funded by Hubei Environmental Protection Bureau.</a:t>
            </a:r>
            <a:endParaRPr lang="zh-CN" altLang="en-US" dirty="0"/>
          </a:p>
        </p:txBody>
      </p:sp>
    </p:spTree>
    <p:extLst>
      <p:ext uri="{BB962C8B-B14F-4D97-AF65-F5344CB8AC3E}">
        <p14:creationId xmlns:p14="http://schemas.microsoft.com/office/powerpoint/2010/main" val="3936197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
            </a:r>
            <a:br>
              <a:rPr lang="en-US" altLang="zh-CN" dirty="0"/>
            </a:br>
            <a:r>
              <a:rPr lang="en-US" altLang="zh-CN" dirty="0" smtClean="0"/>
              <a:t>Overall View</a:t>
            </a:r>
            <a:r>
              <a:rPr lang="zh-CN" altLang="zh-CN" dirty="0"/>
              <a:t/>
            </a:r>
            <a:br>
              <a:rPr lang="zh-CN" altLang="zh-CN" dirty="0"/>
            </a:br>
            <a:endParaRPr lang="zh-CN" altLang="en-US" dirty="0"/>
          </a:p>
        </p:txBody>
      </p:sp>
      <p:sp>
        <p:nvSpPr>
          <p:cNvPr id="3" name="内容占位符 2"/>
          <p:cNvSpPr>
            <a:spLocks noGrp="1"/>
          </p:cNvSpPr>
          <p:nvPr>
            <p:ph idx="1"/>
          </p:nvPr>
        </p:nvSpPr>
        <p:spPr/>
        <p:txBody>
          <a:bodyPr/>
          <a:lstStyle/>
          <a:p>
            <a:endParaRPr lang="en-US" altLang="zh-CN" dirty="0"/>
          </a:p>
          <a:p>
            <a:endParaRPr lang="zh-CN" altLang="en-US" dirty="0"/>
          </a:p>
        </p:txBody>
      </p:sp>
      <p:pic>
        <p:nvPicPr>
          <p:cNvPr id="4" name="图片 3"/>
          <p:cNvPicPr/>
          <p:nvPr/>
        </p:nvPicPr>
        <p:blipFill>
          <a:blip r:embed="rId3">
            <a:extLst>
              <a:ext uri="{28A0092B-C50C-407E-A947-70E740481C1C}">
                <a14:useLocalDpi xmlns:a14="http://schemas.microsoft.com/office/drawing/2010/main" val="0"/>
              </a:ext>
            </a:extLst>
          </a:blip>
          <a:stretch>
            <a:fillRect/>
          </a:stretch>
        </p:blipFill>
        <p:spPr>
          <a:xfrm>
            <a:off x="899592" y="1412776"/>
            <a:ext cx="7200800" cy="4896544"/>
          </a:xfrm>
          <a:prstGeom prst="rect">
            <a:avLst/>
          </a:prstGeom>
        </p:spPr>
      </p:pic>
    </p:spTree>
    <p:extLst>
      <p:ext uri="{BB962C8B-B14F-4D97-AF65-F5344CB8AC3E}">
        <p14:creationId xmlns:p14="http://schemas.microsoft.com/office/powerpoint/2010/main" val="386634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System Structure</a:t>
            </a:r>
            <a:endParaRPr lang="zh-CN" altLang="en-US" dirty="0"/>
          </a:p>
        </p:txBody>
      </p:sp>
      <p:pic>
        <p:nvPicPr>
          <p:cNvPr id="5" name="内容占位符 4"/>
          <p:cNvPicPr>
            <a:picLocks noGrp="1" noChangeAspect="1"/>
          </p:cNvPicPr>
          <p:nvPr>
            <p:ph idx="1"/>
          </p:nvPr>
        </p:nvPicPr>
        <p:blipFill>
          <a:blip r:embed="rId3"/>
          <a:srcRect l="-24728" r="-24728"/>
          <a:stretch>
            <a:fillRect/>
          </a:stretch>
        </p:blipFill>
        <p:spPr>
          <a:xfrm>
            <a:off x="457200" y="1412776"/>
            <a:ext cx="8229600" cy="5256584"/>
          </a:xfrm>
        </p:spPr>
      </p:pic>
    </p:spTree>
    <p:extLst>
      <p:ext uri="{BB962C8B-B14F-4D97-AF65-F5344CB8AC3E}">
        <p14:creationId xmlns:p14="http://schemas.microsoft.com/office/powerpoint/2010/main" val="480302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Semantic Sensor Web</a:t>
            </a:r>
            <a:endParaRPr lang="zh-CN" altLang="en-US" dirty="0"/>
          </a:p>
        </p:txBody>
      </p:sp>
      <p:sp>
        <p:nvSpPr>
          <p:cNvPr id="3" name="内容占位符 2"/>
          <p:cNvSpPr>
            <a:spLocks noGrp="1"/>
          </p:cNvSpPr>
          <p:nvPr>
            <p:ph idx="1"/>
          </p:nvPr>
        </p:nvSpPr>
        <p:spPr/>
        <p:txBody>
          <a:bodyPr>
            <a:normAutofit fontScale="55000" lnSpcReduction="20000"/>
          </a:bodyPr>
          <a:lstStyle/>
          <a:p>
            <a:r>
              <a:rPr lang="en-US" altLang="zh-CN" dirty="0"/>
              <a:t>The data of hydrology, water quality and polluter can be achieved automatically through web services. Various sensors are deployed in the water monitoring stations to detect the water quality and hydrology. In order to sharing the observation data from heterogeneous sensor nodes, the Open Geospatial Consortium (OGC) Sensor Web Enablement (SWE), which is a standards-based framework, is involved as the solution </a:t>
            </a:r>
            <a:r>
              <a:rPr lang="en-US" altLang="zh-CN" dirty="0" smtClean="0"/>
              <a:t>. </a:t>
            </a:r>
            <a:r>
              <a:rPr lang="en-US" altLang="zh-CN" dirty="0"/>
              <a:t>SWE is a Service Oriented Architecture (SOA) </a:t>
            </a:r>
            <a:r>
              <a:rPr lang="en-US" altLang="zh-CN" dirty="0" smtClean="0"/>
              <a:t>approach, </a:t>
            </a:r>
            <a:r>
              <a:rPr lang="en-US" altLang="zh-CN" dirty="0"/>
              <a:t>and the Sensor Observation Service (SOS) </a:t>
            </a:r>
            <a:r>
              <a:rPr lang="en-US" altLang="zh-CN" dirty="0" smtClean="0"/>
              <a:t>is </a:t>
            </a:r>
            <a:r>
              <a:rPr lang="en-US" altLang="zh-CN" dirty="0"/>
              <a:t>used as the standard web service interface for requesting, filtering, and retrieving observations and sensor system information from the in-situ stations and mobile monitoring devices. This is the intermediary between the emergency response system and the online water quality monitoring platform which provides the observation repository or near real-time sensor channel.</a:t>
            </a:r>
            <a:endParaRPr lang="zh-CN" altLang="zh-CN" dirty="0"/>
          </a:p>
          <a:p>
            <a:r>
              <a:rPr lang="en-US" altLang="zh-CN" dirty="0"/>
              <a:t>Each data source is exposed to the system using an </a:t>
            </a:r>
            <a:r>
              <a:rPr lang="en-US" altLang="zh-CN" dirty="0" smtClean="0"/>
              <a:t>RDF </a:t>
            </a:r>
            <a:r>
              <a:rPr lang="en-US" altLang="zh-CN" dirty="0"/>
              <a:t>interface. This interface generates RDF from the data contained in the data source. Each RDF interface generates ontologically described RDF. This component performs any ontology translation required to get the data into the knowledge models, including the water, polluter and regulation ontology models. Once the data is in RDF and described according to the appropriate ontology, it is stored in the RDF store which is a knowledge base, and is accessible to the system interface.</a:t>
            </a:r>
            <a:endParaRPr lang="zh-CN" altLang="en-US" dirty="0"/>
          </a:p>
        </p:txBody>
      </p:sp>
    </p:spTree>
    <p:extLst>
      <p:ext uri="{BB962C8B-B14F-4D97-AF65-F5344CB8AC3E}">
        <p14:creationId xmlns:p14="http://schemas.microsoft.com/office/powerpoint/2010/main" val="30937590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644</TotalTime>
  <Words>906</Words>
  <Application>Microsoft Macintosh PowerPoint</Application>
  <PresentationFormat>全屏显示(4:3)</PresentationFormat>
  <Paragraphs>59</Paragraphs>
  <Slides>17</Slides>
  <Notes>9</Notes>
  <HiddenSlides>0</HiddenSlides>
  <MMClips>0</MMClips>
  <ScaleCrop>false</ScaleCrop>
  <HeadingPairs>
    <vt:vector size="6" baseType="variant">
      <vt:variant>
        <vt:lpstr>主题</vt:lpstr>
      </vt:variant>
      <vt:variant>
        <vt:i4>1</vt:i4>
      </vt:variant>
      <vt:variant>
        <vt:lpstr>嵌入的 OLE 服务器</vt:lpstr>
      </vt:variant>
      <vt:variant>
        <vt:i4>1</vt:i4>
      </vt:variant>
      <vt:variant>
        <vt:lpstr>幻灯片标题</vt:lpstr>
      </vt:variant>
      <vt:variant>
        <vt:i4>17</vt:i4>
      </vt:variant>
    </vt:vector>
  </HeadingPairs>
  <TitlesOfParts>
    <vt:vector size="19" baseType="lpstr">
      <vt:lpstr>Office 主题</vt:lpstr>
      <vt:lpstr>Visio</vt:lpstr>
      <vt:lpstr>An Ontology-underpinned Emergency Response System for Water Pollution Accidents for NYIT October Conference 2015   </vt:lpstr>
      <vt:lpstr>Accident News</vt:lpstr>
      <vt:lpstr>PowerPoint 演示文稿</vt:lpstr>
      <vt:lpstr>Study Area</vt:lpstr>
      <vt:lpstr>PowerPoint 演示文稿</vt:lpstr>
      <vt:lpstr>Project Funder</vt:lpstr>
      <vt:lpstr> Overall View </vt:lpstr>
      <vt:lpstr>System Structure</vt:lpstr>
      <vt:lpstr>Semantic Sensor Web</vt:lpstr>
      <vt:lpstr>The Mechanistic Model</vt:lpstr>
      <vt:lpstr>The Ontology Model</vt:lpstr>
      <vt:lpstr>Examples</vt:lpstr>
      <vt:lpstr>Water Quality Observation Ontology</vt:lpstr>
      <vt:lpstr>PowerPoint 演示文稿</vt:lpstr>
      <vt:lpstr>Illustration of tracing pollution sources</vt:lpstr>
      <vt:lpstr>Use-case: Emergency Response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Ontology-underpinned Emergency Response System for Water Pollution Accidents</dc:title>
  <dc:creator>admin</dc:creator>
  <cp:lastModifiedBy>Xiaoliang Meng</cp:lastModifiedBy>
  <cp:revision>31</cp:revision>
  <dcterms:created xsi:type="dcterms:W3CDTF">2015-09-22T03:44:20Z</dcterms:created>
  <dcterms:modified xsi:type="dcterms:W3CDTF">2015-10-21T04:32:36Z</dcterms:modified>
</cp:coreProperties>
</file>