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7" r:id="rId4"/>
    <p:sldId id="270" r:id="rId5"/>
    <p:sldId id="271" r:id="rId6"/>
    <p:sldId id="274" r:id="rId7"/>
    <p:sldId id="272" r:id="rId8"/>
    <p:sldId id="273" r:id="rId9"/>
    <p:sldId id="281" r:id="rId10"/>
    <p:sldId id="278" r:id="rId11"/>
    <p:sldId id="258" r:id="rId12"/>
    <p:sldId id="260" r:id="rId13"/>
    <p:sldId id="259" r:id="rId14"/>
    <p:sldId id="261" r:id="rId15"/>
    <p:sldId id="282" r:id="rId16"/>
    <p:sldId id="280" r:id="rId17"/>
    <p:sldId id="283" r:id="rId18"/>
    <p:sldId id="279" r:id="rId19"/>
    <p:sldId id="284" r:id="rId20"/>
    <p:sldId id="285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3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9066-C292-8C4F-B540-6B7B9022ABB5}" type="datetimeFigureOut">
              <a:rPr lang="en-US" smtClean="0"/>
              <a:t>10/21/15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3339-EAD8-A444-8903-50FD454753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9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9066-C292-8C4F-B540-6B7B9022ABB5}" type="datetimeFigureOut">
              <a:rPr lang="en-US" smtClean="0"/>
              <a:t>10/21/15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3339-EAD8-A444-8903-50FD454753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46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9066-C292-8C4F-B540-6B7B9022ABB5}" type="datetimeFigureOut">
              <a:rPr lang="en-US" smtClean="0"/>
              <a:t>10/21/15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3339-EAD8-A444-8903-50FD454753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9066-C292-8C4F-B540-6B7B9022ABB5}" type="datetimeFigureOut">
              <a:rPr lang="en-US" smtClean="0"/>
              <a:t>10/21/15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3339-EAD8-A444-8903-50FD454753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3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9066-C292-8C4F-B540-6B7B9022ABB5}" type="datetimeFigureOut">
              <a:rPr lang="en-US" smtClean="0"/>
              <a:t>10/21/15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3339-EAD8-A444-8903-50FD454753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71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9066-C292-8C4F-B540-6B7B9022ABB5}" type="datetimeFigureOut">
              <a:rPr lang="en-US" smtClean="0"/>
              <a:t>10/21/15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3339-EAD8-A444-8903-50FD454753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6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9066-C292-8C4F-B540-6B7B9022ABB5}" type="datetimeFigureOut">
              <a:rPr lang="en-US" smtClean="0"/>
              <a:t>10/21/15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3339-EAD8-A444-8903-50FD454753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0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9066-C292-8C4F-B540-6B7B9022ABB5}" type="datetimeFigureOut">
              <a:rPr lang="en-US" smtClean="0"/>
              <a:t>10/21/15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3339-EAD8-A444-8903-50FD454753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7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9066-C292-8C4F-B540-6B7B9022ABB5}" type="datetimeFigureOut">
              <a:rPr lang="en-US" smtClean="0"/>
              <a:t>10/21/15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3339-EAD8-A444-8903-50FD454753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61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9066-C292-8C4F-B540-6B7B9022ABB5}" type="datetimeFigureOut">
              <a:rPr lang="en-US" smtClean="0"/>
              <a:t>10/21/15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3339-EAD8-A444-8903-50FD454753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5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9066-C292-8C4F-B540-6B7B9022ABB5}" type="datetimeFigureOut">
              <a:rPr lang="en-US" smtClean="0"/>
              <a:t>10/21/15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3339-EAD8-A444-8903-50FD454753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3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9066-C292-8C4F-B540-6B7B9022ABB5}" type="datetimeFigureOut">
              <a:rPr lang="en-US" smtClean="0"/>
              <a:t>10/21/15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F3339-EAD8-A444-8903-50FD454753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89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b="1" dirty="0" smtClean="0"/>
              <a:t>Autonomous Water Sensors for FEW Systems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8001"/>
            <a:ext cx="9143999" cy="362907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Alan Mickelson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Guided Wave Optics Laboratory (GWOL) of 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Electrical, Computer and Energy Engineering (</a:t>
            </a:r>
            <a:r>
              <a:rPr lang="en-US" b="1" dirty="0" smtClean="0">
                <a:solidFill>
                  <a:srgbClr val="FF0000"/>
                </a:solidFill>
              </a:rPr>
              <a:t>ECEE</a:t>
            </a:r>
            <a:r>
              <a:rPr lang="en-US" b="1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 Mortenson Center for Engineering in Developing Communities (</a:t>
            </a:r>
            <a:r>
              <a:rPr lang="en-US" b="1" dirty="0" smtClean="0">
                <a:solidFill>
                  <a:srgbClr val="FF0000"/>
                </a:solidFill>
              </a:rPr>
              <a:t>MC- EDC</a:t>
            </a:r>
            <a:r>
              <a:rPr lang="en-US" b="1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Interdisciplinary Telecommunications Program (</a:t>
            </a:r>
            <a:r>
              <a:rPr lang="en-US" b="1" dirty="0" smtClean="0">
                <a:solidFill>
                  <a:srgbClr val="FF0000"/>
                </a:solidFill>
              </a:rPr>
              <a:t>ITP</a:t>
            </a:r>
            <a:r>
              <a:rPr lang="en-US" b="1" dirty="0" smtClean="0">
                <a:solidFill>
                  <a:schemeClr val="tx2"/>
                </a:solidFill>
              </a:rPr>
              <a:t>)</a:t>
            </a:r>
          </a:p>
          <a:p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7" name="Picture 6" descr="GWOL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7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Some Previous Work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</a:rPr>
              <a:t>Water quality on the Napo of Peru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</a:rPr>
              <a:t>The Napo Network</a:t>
            </a:r>
          </a:p>
          <a:p>
            <a:pPr lvl="1"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</a:rPr>
              <a:t>Wireless network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</a:rPr>
              <a:t>Autonomous sensing</a:t>
            </a:r>
          </a:p>
          <a:p>
            <a:pPr lvl="1"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</a:rPr>
              <a:t>Water quality packs </a:t>
            </a:r>
          </a:p>
          <a:p>
            <a:pPr lvl="1"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</a:rPr>
              <a:t>Wireless networking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</a:rPr>
              <a:t>Rude Awakening </a:t>
            </a:r>
          </a:p>
          <a:p>
            <a:pPr>
              <a:buClr>
                <a:srgbClr val="FF0000"/>
              </a:buClr>
            </a:pP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4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6757"/>
          </a:xfrm>
        </p:spPr>
        <p:txBody>
          <a:bodyPr>
            <a:normAutofit/>
          </a:bodyPr>
          <a:lstStyle/>
          <a:p>
            <a:r>
              <a:rPr lang="en-US" b="1" dirty="0" smtClean="0"/>
              <a:t>The Napo Network </a:t>
            </a:r>
            <a:endParaRPr lang="en-US" b="1" dirty="0"/>
          </a:p>
        </p:txBody>
      </p:sp>
      <p:pic>
        <p:nvPicPr>
          <p:cNvPr id="6" name="Picture 5" descr="El_Torre_AngoT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88" y="4055082"/>
            <a:ext cx="3838712" cy="280291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077028"/>
            <a:ext cx="5305288" cy="475425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Amazon Peru is without roads or communications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An established WiLDNet network runs 445 km linking jungle health posts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We have implemented (in concert with providers) a number of trial services on the network since 2009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8" name="Picture 7" descr="NapoNetwork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88" y="1073426"/>
            <a:ext cx="3838712" cy="29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90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30"/>
            <a:ext cx="6590440" cy="920673"/>
          </a:xfrm>
        </p:spPr>
        <p:txBody>
          <a:bodyPr>
            <a:normAutofit/>
          </a:bodyPr>
          <a:lstStyle/>
          <a:p>
            <a:r>
              <a:rPr lang="en-US" b="1" dirty="0" smtClean="0"/>
              <a:t>Water Quality Monitoring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488" y="1073424"/>
            <a:ext cx="6015395" cy="5230871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Requires a suite of measurements including pH, dissolved oxygen, oxidation-reduction potential, conductivity and temperature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Manual measurement requires hours of testing, manual entrance of data into computers for data basing and further transmission  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5" name="Picture 4" descr="20130326_1105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85" y="4828427"/>
            <a:ext cx="2690114" cy="2029573"/>
          </a:xfrm>
          <a:prstGeom prst="rect">
            <a:avLst/>
          </a:prstGeom>
        </p:spPr>
      </p:pic>
      <p:pic>
        <p:nvPicPr>
          <p:cNvPr id="6" name="Picture 5" descr="20130325_1055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84" y="1073425"/>
            <a:ext cx="2690115" cy="375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82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7405"/>
          </a:xfrm>
        </p:spPr>
        <p:txBody>
          <a:bodyPr>
            <a:normAutofit/>
          </a:bodyPr>
          <a:lstStyle/>
          <a:p>
            <a:r>
              <a:rPr lang="en-US" b="1" dirty="0" smtClean="0"/>
              <a:t>Micro-Controlled Sensors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812" y="1245598"/>
            <a:ext cx="5536188" cy="4947170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Since the advent of the Arduino, numerous sensors have become commercial</a:t>
            </a:r>
          </a:p>
          <a:p>
            <a:pPr>
              <a:buClr>
                <a:srgbClr val="FF0000"/>
              </a:buClr>
            </a:pPr>
            <a:r>
              <a:rPr lang="en-US" b="1" dirty="0">
                <a:solidFill>
                  <a:srgbClr val="1F497D"/>
                </a:solidFill>
              </a:rPr>
              <a:t>C</a:t>
            </a:r>
            <a:r>
              <a:rPr lang="en-US" b="1" dirty="0" smtClean="0">
                <a:solidFill>
                  <a:srgbClr val="1F497D"/>
                </a:solidFill>
              </a:rPr>
              <a:t>omplete packages of the ‘5’ water quality sensors (Zennaro et al 2009) are available for &lt;$600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 Small packages with sensors, storage/read-out can be placed in treatment facilities</a:t>
            </a:r>
          </a:p>
          <a:p>
            <a:pPr>
              <a:buClr>
                <a:srgbClr val="FF0000"/>
              </a:buClr>
            </a:pP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5" name="Picture 4" descr="pH Sens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406"/>
            <a:ext cx="3607812" cy="3015931"/>
          </a:xfrm>
          <a:prstGeom prst="rect">
            <a:avLst/>
          </a:prstGeom>
        </p:spPr>
      </p:pic>
      <p:pic>
        <p:nvPicPr>
          <p:cNvPr id="6" name="Picture 5" descr="Arduino_Uno_Ang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4927"/>
            <a:ext cx="3607812" cy="278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23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241893"/>
            <a:ext cx="9143998" cy="823447"/>
          </a:xfrm>
        </p:spPr>
        <p:txBody>
          <a:bodyPr>
            <a:normAutofit/>
          </a:bodyPr>
          <a:lstStyle/>
          <a:p>
            <a:r>
              <a:rPr lang="en-US" b="1" dirty="0" smtClean="0"/>
              <a:t>Storage and Transmission for WSN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54948"/>
            <a:ext cx="6447198" cy="4961126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Sensors can be attached to GByte  storage through the controller that in turn connected to a wireless personal area networks (WPANs) </a:t>
            </a:r>
          </a:p>
          <a:p>
            <a:pPr>
              <a:buClr>
                <a:srgbClr val="FF0000"/>
              </a:buClr>
            </a:pPr>
            <a:r>
              <a:rPr lang="en-US" b="1" dirty="0">
                <a:solidFill>
                  <a:srgbClr val="1F497D"/>
                </a:solidFill>
              </a:rPr>
              <a:t>S</a:t>
            </a:r>
            <a:r>
              <a:rPr lang="en-US" b="1" dirty="0" smtClean="0">
                <a:solidFill>
                  <a:srgbClr val="1F497D"/>
                </a:solidFill>
              </a:rPr>
              <a:t>torage allows for delay tolerance</a:t>
            </a:r>
          </a:p>
          <a:p>
            <a:pPr>
              <a:buClr>
                <a:srgbClr val="FF0000"/>
              </a:buClr>
            </a:pPr>
            <a:r>
              <a:rPr lang="en-US" b="1" dirty="0">
                <a:solidFill>
                  <a:srgbClr val="1F497D"/>
                </a:solidFill>
              </a:rPr>
              <a:t>Cell networks are generally nearby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Connecting networks to distant central processor through public network greatly lowers cost 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5" name="Picture 4" descr="Arduino_Zigbee_Shield_Lithium_Backp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98" y="3877637"/>
            <a:ext cx="2696800" cy="2281428"/>
          </a:xfrm>
          <a:prstGeom prst="rect">
            <a:avLst/>
          </a:prstGeom>
        </p:spPr>
      </p:pic>
      <p:pic>
        <p:nvPicPr>
          <p:cNvPr id="6" name="Picture 5" descr="microsdwiring-300x2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1" y="1288648"/>
            <a:ext cx="2696799" cy="24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72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3393"/>
          </a:xfrm>
        </p:spPr>
        <p:txBody>
          <a:bodyPr/>
          <a:lstStyle/>
          <a:p>
            <a:r>
              <a:rPr lang="en-US" b="1" dirty="0" smtClean="0"/>
              <a:t>Rude Awakening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925" y="1073393"/>
            <a:ext cx="8588329" cy="5593741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After our original measurements, other data was made public and other measurements were made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Water quality is only problem within villages, population density is so low that the river cleans itself between </a:t>
            </a:r>
            <a:r>
              <a:rPr lang="en-US" b="1" dirty="0" smtClean="0">
                <a:solidFill>
                  <a:srgbClr val="1F497D"/>
                </a:solidFill>
              </a:rPr>
              <a:t>villages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There may be better ways to detect catastrophic events (oil spills) </a:t>
            </a: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Heavy metal contamination </a:t>
            </a:r>
            <a:r>
              <a:rPr lang="en-US" b="1" dirty="0">
                <a:solidFill>
                  <a:srgbClr val="1F497D"/>
                </a:solidFill>
              </a:rPr>
              <a:t>(</a:t>
            </a:r>
            <a:r>
              <a:rPr lang="en-US" b="1" dirty="0" smtClean="0">
                <a:solidFill>
                  <a:srgbClr val="1F497D"/>
                </a:solidFill>
              </a:rPr>
              <a:t>mining) is serious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There is no easy (non laboratory) method to measure heavy metal</a:t>
            </a:r>
            <a:endParaRPr lang="en-U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07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 Approach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02830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</a:rPr>
              <a:t>State of the Art from USGS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</a:rPr>
              <a:t>More important than present water quality is future water quality as determined by FEW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</a:rPr>
              <a:t>The simplest FEW package would involve  temperature, dissolved oxygen and nitrogen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</a:rPr>
              <a:t>Expanding to turbidity, </a:t>
            </a:r>
            <a:r>
              <a:rPr lang="en-US" b="1" dirty="0" smtClean="0">
                <a:solidFill>
                  <a:schemeClr val="tx2"/>
                </a:solidFill>
              </a:rPr>
              <a:t>Ph</a:t>
            </a:r>
            <a:r>
              <a:rPr lang="en-US" b="1" dirty="0" smtClean="0">
                <a:solidFill>
                  <a:schemeClr val="tx2"/>
                </a:solidFill>
              </a:rPr>
              <a:t> and </a:t>
            </a:r>
            <a:r>
              <a:rPr lang="en-US" b="1" dirty="0" err="1" smtClean="0">
                <a:solidFill>
                  <a:schemeClr val="tx2"/>
                </a:solidFill>
              </a:rPr>
              <a:t>phosporous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as well would  straightforward</a:t>
            </a:r>
          </a:p>
          <a:p>
            <a:pPr>
              <a:buClr>
                <a:srgbClr val="FF0000"/>
              </a:buClr>
            </a:pP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2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Lake </a:t>
            </a:r>
            <a:r>
              <a:rPr lang="en-US" b="1" dirty="0" smtClean="0"/>
              <a:t>Muttamuskeet</a:t>
            </a:r>
            <a:r>
              <a:rPr lang="en-US" b="1" dirty="0" smtClean="0"/>
              <a:t> NC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42557"/>
            <a:ext cx="8229600" cy="967378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Almost autonomous but fixed location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Picture 3" descr="MattamuskeetN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24" y="1417638"/>
            <a:ext cx="6501729" cy="37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37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4886"/>
          </a:xfrm>
        </p:spPr>
        <p:txBody>
          <a:bodyPr/>
          <a:lstStyle/>
          <a:p>
            <a:r>
              <a:rPr lang="en-US" b="1" dirty="0" smtClean="0"/>
              <a:t>A Sensor Pack for a FEW System 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7457" y="1644373"/>
            <a:ext cx="8581886" cy="4729811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 smtClean="0">
                <a:solidFill>
                  <a:srgbClr val="1F497D"/>
                </a:solidFill>
              </a:rPr>
              <a:t>Turbidity senses the quantity of foreign substances in water 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 smtClean="0">
                <a:solidFill>
                  <a:srgbClr val="1F497D"/>
                </a:solidFill>
              </a:rPr>
              <a:t> Dissolved oxygen is sensitive to algal blooms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 smtClean="0">
                <a:solidFill>
                  <a:srgbClr val="1F497D"/>
                </a:solidFill>
              </a:rPr>
              <a:t>Nitrate acts as a predictor of future water quality  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 smtClean="0">
                <a:solidFill>
                  <a:srgbClr val="1F497D"/>
                </a:solidFill>
              </a:rPr>
              <a:t>Temperature is sensitive to </a:t>
            </a:r>
            <a:r>
              <a:rPr lang="en-US" b="1" dirty="0">
                <a:solidFill>
                  <a:srgbClr val="1F497D"/>
                </a:solidFill>
              </a:rPr>
              <a:t>w</a:t>
            </a:r>
            <a:r>
              <a:rPr lang="en-US" b="1" dirty="0" smtClean="0">
                <a:solidFill>
                  <a:srgbClr val="1F497D"/>
                </a:solidFill>
              </a:rPr>
              <a:t>aste heat from energy conversion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endParaRPr lang="en-US" b="1" dirty="0" smtClean="0">
              <a:solidFill>
                <a:srgbClr val="1F497D"/>
              </a:solidFill>
            </a:endParaRP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endParaRPr lang="en-US" b="1" dirty="0" smtClean="0">
              <a:solidFill>
                <a:srgbClr val="1F497D"/>
              </a:solidFill>
            </a:endParaRP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endParaRPr lang="en-US" b="1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39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the Components on a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42865"/>
            <a:ext cx="8229600" cy="1046443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Components are light, compact and self-contained (solar powered) 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Picture 3" descr="CompleteSens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048"/>
            <a:ext cx="9144000" cy="43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58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4886"/>
          </a:xfrm>
        </p:spPr>
        <p:txBody>
          <a:bodyPr/>
          <a:lstStyle/>
          <a:p>
            <a:r>
              <a:rPr lang="en-US" b="1" dirty="0" smtClean="0"/>
              <a:t>Outline 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2987" y="1337486"/>
            <a:ext cx="8254334" cy="4813799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FEW Systems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Urban Water Supplies </a:t>
            </a:r>
            <a:endParaRPr lang="en-US" b="1" dirty="0">
              <a:solidFill>
                <a:srgbClr val="1F497D"/>
              </a:solidFill>
            </a:endParaRPr>
          </a:p>
          <a:p>
            <a:pPr lvl="1"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Boulder</a:t>
            </a:r>
          </a:p>
          <a:p>
            <a:pPr lvl="1"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New York City </a:t>
            </a:r>
          </a:p>
          <a:p>
            <a:pPr lvl="1"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Wuhan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Some Previous Work 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Present Work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A Sensor Pack</a:t>
            </a: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b="1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70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Rendering</a:t>
            </a:r>
            <a:r>
              <a:rPr lang="en-US" b="1" dirty="0" smtClean="0"/>
              <a:t> </a:t>
            </a:r>
            <a:r>
              <a:rPr lang="en-US" b="1" dirty="0" smtClean="0"/>
              <a:t>of the Package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7911"/>
            <a:ext cx="8229600" cy="1209457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Package will float with a loose tether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Can be read out (100 m) via </a:t>
            </a:r>
            <a:r>
              <a:rPr lang="en-US" b="1" dirty="0" err="1" smtClean="0">
                <a:solidFill>
                  <a:srgbClr val="1F497D"/>
                </a:solidFill>
              </a:rPr>
              <a:t>bluetooth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Picture 3" descr="SensorMainExplode V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58" y="1417638"/>
            <a:ext cx="7106539" cy="407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66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3016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6799"/>
            <a:ext cx="9144000" cy="4917969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Monitoring an urban </a:t>
            </a:r>
            <a:r>
              <a:rPr lang="en-US" b="1" dirty="0">
                <a:solidFill>
                  <a:srgbClr val="1F497D"/>
                </a:solidFill>
              </a:rPr>
              <a:t>w</a:t>
            </a:r>
            <a:r>
              <a:rPr lang="en-US" b="1" dirty="0" smtClean="0">
                <a:solidFill>
                  <a:srgbClr val="1F497D"/>
                </a:solidFill>
              </a:rPr>
              <a:t>ater supply </a:t>
            </a:r>
            <a:r>
              <a:rPr lang="en-US" b="1" dirty="0">
                <a:solidFill>
                  <a:srgbClr val="1F497D"/>
                </a:solidFill>
              </a:rPr>
              <a:t>r</a:t>
            </a:r>
            <a:r>
              <a:rPr lang="en-US" b="1" dirty="0" smtClean="0">
                <a:solidFill>
                  <a:srgbClr val="1F497D"/>
                </a:solidFill>
              </a:rPr>
              <a:t>equires </a:t>
            </a:r>
            <a:r>
              <a:rPr lang="en-US" b="1" dirty="0">
                <a:solidFill>
                  <a:srgbClr val="1F497D"/>
                </a:solidFill>
              </a:rPr>
              <a:t>a</a:t>
            </a:r>
            <a:r>
              <a:rPr lang="en-US" b="1" dirty="0" smtClean="0">
                <a:solidFill>
                  <a:srgbClr val="1F497D"/>
                </a:solidFill>
              </a:rPr>
              <a:t>ccurate spatial-temporal </a:t>
            </a:r>
            <a:r>
              <a:rPr lang="en-US" b="1" dirty="0">
                <a:solidFill>
                  <a:srgbClr val="1F497D"/>
                </a:solidFill>
              </a:rPr>
              <a:t>i</a:t>
            </a:r>
            <a:r>
              <a:rPr lang="en-US" b="1" dirty="0" smtClean="0">
                <a:solidFill>
                  <a:srgbClr val="1F497D"/>
                </a:solidFill>
              </a:rPr>
              <a:t>nformation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Arbitrary sensor placement will allow for optical topolog</a:t>
            </a:r>
            <a:r>
              <a:rPr lang="en-US" b="1" dirty="0" smtClean="0">
                <a:solidFill>
                  <a:srgbClr val="1F497D"/>
                </a:solidFill>
              </a:rPr>
              <a:t>y of sensors</a:t>
            </a: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Autonomous </a:t>
            </a:r>
            <a:r>
              <a:rPr lang="en-US" b="1" dirty="0" smtClean="0">
                <a:solidFill>
                  <a:srgbClr val="1F497D"/>
                </a:solidFill>
              </a:rPr>
              <a:t>water quality sensors can be used as elements of a water supply management system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Microprocessor based sensors can be small enough to fit in a small packet </a:t>
            </a:r>
          </a:p>
          <a:p>
            <a:pPr>
              <a:buClr>
                <a:srgbClr val="FF0000"/>
              </a:buClr>
            </a:pPr>
            <a:endParaRPr lang="en-U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41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4886"/>
          </a:xfrm>
        </p:spPr>
        <p:txBody>
          <a:bodyPr/>
          <a:lstStyle/>
          <a:p>
            <a:r>
              <a:rPr lang="en-US" b="1" dirty="0" smtClean="0"/>
              <a:t>Food, Energy and Water Systems 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7457" y="1387363"/>
            <a:ext cx="8581886" cy="4932051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1F497D"/>
                </a:solidFill>
              </a:rPr>
              <a:t>Agricultural production affects water quality by nitrate and phosphate pollution (fertilizer) as well as organic pollution from livestock </a:t>
            </a:r>
          </a:p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1F497D"/>
                </a:solidFill>
              </a:rPr>
              <a:t>Energy production also affects water quality thru </a:t>
            </a:r>
            <a:endParaRPr lang="en-US" sz="2800" b="1" dirty="0">
              <a:solidFill>
                <a:srgbClr val="1F497D"/>
              </a:solidFill>
            </a:endParaRPr>
          </a:p>
          <a:p>
            <a:pPr lvl="1">
              <a:buClr>
                <a:srgbClr val="FF0000"/>
              </a:buClr>
            </a:pPr>
            <a:r>
              <a:rPr lang="en-US" b="1" dirty="0">
                <a:solidFill>
                  <a:srgbClr val="1F497D"/>
                </a:solidFill>
              </a:rPr>
              <a:t>O</a:t>
            </a:r>
            <a:r>
              <a:rPr lang="en-US" b="1" dirty="0" smtClean="0">
                <a:solidFill>
                  <a:srgbClr val="1F497D"/>
                </a:solidFill>
              </a:rPr>
              <a:t>rganic and inorganic wastes from fuel production</a:t>
            </a:r>
          </a:p>
          <a:p>
            <a:pPr lvl="1"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Organic and inorganic waste from the burning of fuel</a:t>
            </a:r>
          </a:p>
          <a:p>
            <a:pPr lvl="1"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Waste heat from energy conversion</a:t>
            </a:r>
          </a:p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1F497D"/>
                </a:solidFill>
              </a:rPr>
              <a:t>Water quality is sufficiently sensitive to the state of food and energy production to be a predictor</a:t>
            </a:r>
          </a:p>
          <a:p>
            <a:pPr>
              <a:buClr>
                <a:srgbClr val="FF0000"/>
              </a:buClr>
            </a:pPr>
            <a:endParaRPr lang="en-US" sz="2800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endParaRPr lang="en-US" sz="2800" b="1" dirty="0" smtClean="0">
              <a:solidFill>
                <a:srgbClr val="1F497D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sz="2800" b="1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47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4886"/>
          </a:xfrm>
        </p:spPr>
        <p:txBody>
          <a:bodyPr/>
          <a:lstStyle/>
          <a:p>
            <a:r>
              <a:rPr lang="en-US" b="1" dirty="0" smtClean="0"/>
              <a:t>Urban Water Supply System</a:t>
            </a:r>
            <a:r>
              <a:rPr lang="en-US" b="1" dirty="0"/>
              <a:t>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614136"/>
            <a:ext cx="9144000" cy="4729811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 smtClean="0">
                <a:solidFill>
                  <a:srgbClr val="1F497D"/>
                </a:solidFill>
              </a:rPr>
              <a:t>Boulder, Colorado</a:t>
            </a:r>
          </a:p>
          <a:p>
            <a:pPr marL="914400" lvl="1" indent="-514350"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Glacier fed system by a distant (25 mile) glacier with multiple holding lakes and pipes down the mountain 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 smtClean="0">
                <a:solidFill>
                  <a:srgbClr val="1F497D"/>
                </a:solidFill>
              </a:rPr>
              <a:t>New York City</a:t>
            </a:r>
          </a:p>
          <a:p>
            <a:pPr marL="914400" lvl="1" indent="-514350"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Fed by tunnels from distant reservoirs with a minimal number of local holding ponds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 smtClean="0">
                <a:solidFill>
                  <a:srgbClr val="1F497D"/>
                </a:solidFill>
              </a:rPr>
              <a:t>Wuhan, Heibei, China</a:t>
            </a:r>
          </a:p>
          <a:p>
            <a:pPr marL="857250" lvl="1" indent="-457200"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Primarily river fed from the Yangtze and Han rivers</a:t>
            </a: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b="1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53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4886"/>
          </a:xfrm>
        </p:spPr>
        <p:txBody>
          <a:bodyPr/>
          <a:lstStyle/>
          <a:p>
            <a:r>
              <a:rPr lang="en-US" b="1" dirty="0" smtClean="0"/>
              <a:t>Boulder Colorado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337099"/>
            <a:ext cx="9144000" cy="447474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rgbClr val="FF0000"/>
              </a:buClr>
              <a:buNone/>
            </a:pP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b="1" dirty="0" smtClean="0">
              <a:solidFill>
                <a:srgbClr val="1F497D"/>
              </a:solidFill>
            </a:endParaRPr>
          </a:p>
        </p:txBody>
      </p:sp>
      <p:pic>
        <p:nvPicPr>
          <p:cNvPr id="3" name="Picture 2" descr="Bould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3" y="1698993"/>
            <a:ext cx="8032646" cy="382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2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4886"/>
          </a:xfrm>
        </p:spPr>
        <p:txBody>
          <a:bodyPr/>
          <a:lstStyle/>
          <a:p>
            <a:r>
              <a:rPr lang="en-US" b="1" dirty="0" smtClean="0"/>
              <a:t>Boulder Colorado II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337099"/>
            <a:ext cx="9144000" cy="447474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rgbClr val="FF0000"/>
              </a:buClr>
              <a:buNone/>
            </a:pP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b="1" dirty="0" smtClean="0">
              <a:solidFill>
                <a:srgbClr val="1F497D"/>
              </a:solidFill>
            </a:endParaRPr>
          </a:p>
        </p:txBody>
      </p:sp>
      <p:pic>
        <p:nvPicPr>
          <p:cNvPr id="5" name="Picture 4" descr="Bould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5" y="1672704"/>
            <a:ext cx="7655043" cy="411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69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4886"/>
          </a:xfrm>
        </p:spPr>
        <p:txBody>
          <a:bodyPr/>
          <a:lstStyle/>
          <a:p>
            <a:r>
              <a:rPr lang="en-US" b="1" dirty="0" smtClean="0"/>
              <a:t>NYC New York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337099"/>
            <a:ext cx="9144000" cy="447474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rgbClr val="FF0000"/>
              </a:buClr>
              <a:buNone/>
            </a:pP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b="1" dirty="0" smtClean="0">
              <a:solidFill>
                <a:srgbClr val="1F497D"/>
              </a:solidFill>
            </a:endParaRPr>
          </a:p>
        </p:txBody>
      </p:sp>
      <p:pic>
        <p:nvPicPr>
          <p:cNvPr id="3" name="Picture 2" descr="NYC_Water_Supp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133" y="1073425"/>
            <a:ext cx="4859867" cy="5784575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-1" y="1073425"/>
            <a:ext cx="4284133" cy="48014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</a:rPr>
              <a:t>New York does not use river water but only piped reservior water from upstate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</a:rPr>
              <a:t>The system is well monitored by more than 900 water sensing units with multiple sensors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6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4886"/>
          </a:xfrm>
        </p:spPr>
        <p:txBody>
          <a:bodyPr/>
          <a:lstStyle/>
          <a:p>
            <a:r>
              <a:rPr lang="en-US" b="1" dirty="0" smtClean="0"/>
              <a:t>Wuhan, Hebei, China 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337099"/>
            <a:ext cx="9144000" cy="447474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rgbClr val="FF0000"/>
              </a:buClr>
              <a:buNone/>
            </a:pP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>
              <a:buClr>
                <a:srgbClr val="FF0000"/>
              </a:buClr>
            </a:pPr>
            <a:endParaRPr lang="en-US" b="1" dirty="0" smtClean="0">
              <a:solidFill>
                <a:srgbClr val="1F497D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b="1" dirty="0" smtClean="0">
              <a:solidFill>
                <a:srgbClr val="1F497D"/>
              </a:solidFill>
            </a:endParaRPr>
          </a:p>
        </p:txBody>
      </p:sp>
      <p:pic>
        <p:nvPicPr>
          <p:cNvPr id="5" name="Picture 4" descr="are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6" y="1443315"/>
            <a:ext cx="7670801" cy="47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89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 of </a:t>
            </a:r>
            <a:r>
              <a:rPr lang="en-US" b="1" dirty="0" smtClean="0"/>
              <a:t>Example </a:t>
            </a:r>
            <a:r>
              <a:rPr lang="en-US" b="1" dirty="0" smtClean="0"/>
              <a:t>Systems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45820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In all cases, agricultural production and waste will affect water quality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In all cases, adverse weather may affect water quality</a:t>
            </a:r>
          </a:p>
          <a:p>
            <a:pPr>
              <a:buClr>
                <a:srgbClr val="FF0000"/>
              </a:buClr>
            </a:pPr>
            <a:r>
              <a:rPr lang="en-US" b="1" dirty="0" smtClean="0">
                <a:solidFill>
                  <a:srgbClr val="1F497D"/>
                </a:solidFill>
              </a:rPr>
              <a:t>In Boulder and Wuhan, energy production will affect water temperature and quality</a:t>
            </a:r>
          </a:p>
          <a:p>
            <a:pPr>
              <a:buClr>
                <a:srgbClr val="FF0000"/>
              </a:buClr>
            </a:pPr>
            <a:endParaRPr lang="en-U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75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739</Words>
  <Application>Microsoft Macintosh PowerPoint</Application>
  <PresentationFormat>On-screen Show (4:3)</PresentationFormat>
  <Paragraphs>106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Autonomous Water Sensors for FEW Systems </vt:lpstr>
      <vt:lpstr>Outline </vt:lpstr>
      <vt:lpstr>Food, Energy and Water Systems </vt:lpstr>
      <vt:lpstr>Urban Water Supply Systems</vt:lpstr>
      <vt:lpstr>Boulder Colorado</vt:lpstr>
      <vt:lpstr>Boulder Colorado II</vt:lpstr>
      <vt:lpstr>NYC New York</vt:lpstr>
      <vt:lpstr>Wuhan, Hebei, China </vt:lpstr>
      <vt:lpstr>Summary of Example Systems</vt:lpstr>
      <vt:lpstr>Some Previous Work</vt:lpstr>
      <vt:lpstr>The Napo Network </vt:lpstr>
      <vt:lpstr>Water Quality Monitoring</vt:lpstr>
      <vt:lpstr>Micro-Controlled Sensors</vt:lpstr>
      <vt:lpstr>Storage and Transmission for WSN</vt:lpstr>
      <vt:lpstr>Rude Awakening</vt:lpstr>
      <vt:lpstr>Present Approach</vt:lpstr>
      <vt:lpstr>Lake Muttamuskeet NC</vt:lpstr>
      <vt:lpstr>A Sensor Pack for a FEW System </vt:lpstr>
      <vt:lpstr>All the Components on a Board</vt:lpstr>
      <vt:lpstr>Rendering of the Package</vt:lpstr>
      <vt:lpstr>Summary</vt:lpstr>
    </vt:vector>
  </TitlesOfParts>
  <Company>University of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Delay Tolerant Monitoring of Water Quality </dc:title>
  <dc:creator>Alan Mickelson</dc:creator>
  <cp:lastModifiedBy>Alan Mickelson</cp:lastModifiedBy>
  <cp:revision>65</cp:revision>
  <dcterms:created xsi:type="dcterms:W3CDTF">2014-04-03T16:16:31Z</dcterms:created>
  <dcterms:modified xsi:type="dcterms:W3CDTF">2015-10-20T22:20:32Z</dcterms:modified>
</cp:coreProperties>
</file>