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slideLayouts/slideLayout12.xml" ContentType="application/vnd.openxmlformats-officedocument.presentationml.slideLayout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slideLayouts/slideLayout13.xml" ContentType="application/vnd.openxmlformats-officedocument.presentationml.slideLayout+xml"/>
  <Override PartName="/ppt/theme/theme39.xml" ContentType="application/vnd.openxmlformats-officedocument.theme+xml"/>
  <Override PartName="/ppt/slideLayouts/slideLayout14.xml" ContentType="application/vnd.openxmlformats-officedocument.presentationml.slideLayout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slideLayouts/slideLayout15.xml" ContentType="application/vnd.openxmlformats-officedocument.presentationml.slideLayout+xml"/>
  <Override PartName="/ppt/theme/theme44.xml" ContentType="application/vnd.openxmlformats-officedocument.theme+xml"/>
  <Override PartName="/ppt/slideLayouts/slideLayout16.xml" ContentType="application/vnd.openxmlformats-officedocument.presentationml.slideLayout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4" r:id="rId2"/>
    <p:sldMasterId id="2147483766" r:id="rId3"/>
    <p:sldMasterId id="2147483768" r:id="rId4"/>
    <p:sldMasterId id="2147483770" r:id="rId5"/>
    <p:sldMasterId id="2147483772" r:id="rId6"/>
    <p:sldMasterId id="2147483778" r:id="rId7"/>
    <p:sldMasterId id="2147483782" r:id="rId8"/>
    <p:sldMasterId id="2147483786" r:id="rId9"/>
    <p:sldMasterId id="2147483790" r:id="rId10"/>
    <p:sldMasterId id="2147483792" r:id="rId11"/>
    <p:sldMasterId id="2147483794" r:id="rId12"/>
    <p:sldMasterId id="2147483798" r:id="rId13"/>
    <p:sldMasterId id="2147483806" r:id="rId14"/>
    <p:sldMasterId id="2147483817" r:id="rId15"/>
    <p:sldMasterId id="2147483819" r:id="rId16"/>
    <p:sldMasterId id="2147483821" r:id="rId17"/>
    <p:sldMasterId id="2147483823" r:id="rId18"/>
    <p:sldMasterId id="2147483825" r:id="rId19"/>
    <p:sldMasterId id="2147483837" r:id="rId20"/>
    <p:sldMasterId id="2147483914" r:id="rId21"/>
    <p:sldMasterId id="2147483916" r:id="rId22"/>
    <p:sldMasterId id="2147483922" r:id="rId23"/>
    <p:sldMasterId id="2147483924" r:id="rId24"/>
    <p:sldMasterId id="2147483926" r:id="rId25"/>
    <p:sldMasterId id="2147483928" r:id="rId26"/>
    <p:sldMasterId id="2147483932" r:id="rId27"/>
    <p:sldMasterId id="2147483934" r:id="rId28"/>
    <p:sldMasterId id="2147483936" r:id="rId29"/>
    <p:sldMasterId id="2147483938" r:id="rId30"/>
    <p:sldMasterId id="2147483945" r:id="rId31"/>
    <p:sldMasterId id="2147483947" r:id="rId32"/>
    <p:sldMasterId id="2147484739" r:id="rId33"/>
    <p:sldMasterId id="2147484771" r:id="rId34"/>
    <p:sldMasterId id="2147484779" r:id="rId35"/>
    <p:sldMasterId id="2147484781" r:id="rId36"/>
    <p:sldMasterId id="2147484783" r:id="rId37"/>
    <p:sldMasterId id="2147484797" r:id="rId38"/>
    <p:sldMasterId id="2147484813" r:id="rId39"/>
    <p:sldMasterId id="2147484815" r:id="rId40"/>
    <p:sldMasterId id="2147484817" r:id="rId41"/>
    <p:sldMasterId id="2147484819" r:id="rId42"/>
    <p:sldMasterId id="2147484821" r:id="rId43"/>
    <p:sldMasterId id="2147484823" r:id="rId44"/>
    <p:sldMasterId id="2147484825" r:id="rId45"/>
    <p:sldMasterId id="2147484827" r:id="rId46"/>
    <p:sldMasterId id="2147484829" r:id="rId47"/>
    <p:sldMasterId id="2147484831" r:id="rId48"/>
    <p:sldMasterId id="2147484833" r:id="rId49"/>
    <p:sldMasterId id="2147484835" r:id="rId50"/>
  </p:sldMasterIdLst>
  <p:notesMasterIdLst>
    <p:notesMasterId r:id="rId72"/>
  </p:notesMasterIdLst>
  <p:sldIdLst>
    <p:sldId id="256" r:id="rId51"/>
    <p:sldId id="717" r:id="rId52"/>
    <p:sldId id="718" r:id="rId53"/>
    <p:sldId id="706" r:id="rId54"/>
    <p:sldId id="710" r:id="rId55"/>
    <p:sldId id="707" r:id="rId56"/>
    <p:sldId id="720" r:id="rId57"/>
    <p:sldId id="708" r:id="rId58"/>
    <p:sldId id="711" r:id="rId59"/>
    <p:sldId id="713" r:id="rId60"/>
    <p:sldId id="721" r:id="rId61"/>
    <p:sldId id="722" r:id="rId62"/>
    <p:sldId id="723" r:id="rId63"/>
    <p:sldId id="726" r:id="rId64"/>
    <p:sldId id="724" r:id="rId65"/>
    <p:sldId id="725" r:id="rId66"/>
    <p:sldId id="716" r:id="rId67"/>
    <p:sldId id="715" r:id="rId68"/>
    <p:sldId id="727" r:id="rId69"/>
    <p:sldId id="728" r:id="rId70"/>
    <p:sldId id="730" r:id="rId71"/>
  </p:sldIdLst>
  <p:sldSz cx="9144000" cy="6858000" type="screen4x3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7F0A07"/>
    <a:srgbClr val="920B08"/>
    <a:srgbClr val="00FF00"/>
    <a:srgbClr val="000099"/>
    <a:srgbClr val="0066FF"/>
    <a:srgbClr val="742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6" autoAdjust="0"/>
    <p:restoredTop sz="83140" autoAdjust="0"/>
  </p:normalViewPr>
  <p:slideViewPr>
    <p:cSldViewPr>
      <p:cViewPr varScale="1">
        <p:scale>
          <a:sx n="49" d="100"/>
          <a:sy n="49" d="100"/>
        </p:scale>
        <p:origin x="116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8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" Target="slides/slide13.xml"/><Relationship Id="rId68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" Target="slides/slide3.xml"/><Relationship Id="rId58" Type="http://schemas.openxmlformats.org/officeDocument/2006/relationships/slide" Target="slides/slide8.xml"/><Relationship Id="rId66" Type="http://schemas.openxmlformats.org/officeDocument/2006/relationships/slide" Target="slides/slide16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1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" Target="slides/slide6.xml"/><Relationship Id="rId64" Type="http://schemas.openxmlformats.org/officeDocument/2006/relationships/slide" Target="slides/slide14.xml"/><Relationship Id="rId69" Type="http://schemas.openxmlformats.org/officeDocument/2006/relationships/slide" Target="slides/slide1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9.xml"/><Relationship Id="rId67" Type="http://schemas.openxmlformats.org/officeDocument/2006/relationships/slide" Target="slides/slide17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4.xml"/><Relationship Id="rId62" Type="http://schemas.openxmlformats.org/officeDocument/2006/relationships/slide" Target="slides/slide12.xml"/><Relationship Id="rId70" Type="http://schemas.openxmlformats.org/officeDocument/2006/relationships/slide" Target="slides/slide20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" Target="slides/slide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2.xml"/><Relationship Id="rId60" Type="http://schemas.openxmlformats.org/officeDocument/2006/relationships/slide" Target="slides/slide10.xml"/><Relationship Id="rId65" Type="http://schemas.openxmlformats.org/officeDocument/2006/relationships/slide" Target="slides/slide15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" Target="slides/slide5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34259F1F-87E2-4D4C-90E0-5B9A388B62B1}" type="datetimeFigureOut">
              <a:rPr lang="zh-CN" altLang="en-US"/>
              <a:pPr>
                <a:defRPr/>
              </a:pPr>
              <a:t>2015/10/20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7E20CCCB-7D33-4D1F-9746-F3888F120D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4986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B38F35-29BA-481D-9F82-792F89ADD2D8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944983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0CCCB-7D33-4D1F-9746-F3888F120DEC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623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0CCCB-7D33-4D1F-9746-F3888F120DEC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952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0CCCB-7D33-4D1F-9746-F3888F120DEC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857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62113" y="317500"/>
            <a:ext cx="3665537" cy="274955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538" y="85725"/>
            <a:ext cx="6626225" cy="9979025"/>
          </a:xfrm>
          <a:noFill/>
          <a:ln/>
        </p:spPr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2043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0CCCB-7D33-4D1F-9746-F3888F120DEC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5089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0CCCB-7D33-4D1F-9746-F3888F120DEC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879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0CCCB-7D33-4D1F-9746-F3888F120DEC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66180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62113" y="317500"/>
            <a:ext cx="3665537" cy="274955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538" y="85725"/>
            <a:ext cx="6626225" cy="9979025"/>
          </a:xfrm>
          <a:noFill/>
          <a:ln/>
        </p:spPr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6928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62113" y="317500"/>
            <a:ext cx="3665537" cy="274955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538" y="85725"/>
            <a:ext cx="6626225" cy="9979025"/>
          </a:xfrm>
          <a:noFill/>
          <a:ln/>
        </p:spPr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4736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4EAE54-3F1A-4F96-B2EC-3C7D4DE5B8A7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060214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0CCCB-7D33-4D1F-9746-F3888F120DEC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359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0CCCB-7D33-4D1F-9746-F3888F120DEC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6337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0CCCB-7D33-4D1F-9746-F3888F120DEC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631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0CCCB-7D33-4D1F-9746-F3888F120DEC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182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0CCCB-7D33-4D1F-9746-F3888F120DEC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146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62113" y="317500"/>
            <a:ext cx="3665537" cy="274955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538" y="85725"/>
            <a:ext cx="6626225" cy="9979025"/>
          </a:xfrm>
          <a:noFill/>
          <a:ln/>
        </p:spPr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8173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hyz\桌面\3_01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hyz\桌面\3_02.gi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6" y="0"/>
            <a:ext cx="23526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8"/>
          <p:cNvSpPr/>
          <p:nvPr userDrawn="1"/>
        </p:nvSpPr>
        <p:spPr>
          <a:xfrm>
            <a:off x="0" y="6715127"/>
            <a:ext cx="9144000" cy="142876"/>
          </a:xfrm>
          <a:prstGeom prst="rect">
            <a:avLst/>
          </a:prstGeom>
          <a:solidFill>
            <a:srgbClr val="002060">
              <a:alpha val="80000"/>
            </a:srgb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9"/>
          <p:cNvSpPr/>
          <p:nvPr userDrawn="1"/>
        </p:nvSpPr>
        <p:spPr>
          <a:xfrm>
            <a:off x="7429500" y="6715127"/>
            <a:ext cx="1714500" cy="142876"/>
          </a:xfrm>
          <a:prstGeom prst="rect">
            <a:avLst/>
          </a:prstGeom>
          <a:solidFill>
            <a:srgbClr val="920B08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97"/>
            <a:ext cx="77724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669D9-5B8B-498C-8DA7-99D95E5BB725}" type="datetimeFigureOut">
              <a:rPr lang="zh-CN" altLang="en-US"/>
              <a:pPr>
                <a:defRPr/>
              </a:pPr>
              <a:t>2015/10/20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69139-6011-4104-B159-6FF1C7CE434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301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1A2CF-F4AD-4184-8EF5-B8A9AE8A4142}" type="datetimeFigureOut">
              <a:rPr lang="zh-CN" altLang="en-US"/>
              <a:pPr>
                <a:defRPr/>
              </a:pPr>
              <a:t>2015/10/20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E87F2-0648-4A42-88A4-9A07369A34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050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782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782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927DB-9893-4C94-AF55-2885933C7903}" type="datetimeFigureOut">
              <a:rPr lang="zh-CN" altLang="en-US"/>
              <a:pPr>
                <a:defRPr/>
              </a:pPr>
              <a:t>2015/10/20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E5582-8AAB-41AE-B8E7-20FEDCD0F7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0733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65436-42E7-4D63-BC32-1DB7A69D1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DFDAF-A175-4EC3-986F-CA03F82FCB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844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 flipV="1">
            <a:off x="0" y="1556792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228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 flipV="1">
            <a:off x="0" y="1556792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228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 flipV="1">
            <a:off x="0" y="1556792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228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BB09-E267-415B-9AF2-E3052A66AD0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C621D-70D6-4A07-87D2-515C35EB8F1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935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hyz\桌面\3_01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7"/>
          <p:cNvSpPr/>
          <p:nvPr userDrawn="1"/>
        </p:nvSpPr>
        <p:spPr>
          <a:xfrm rot="10800000" flipV="1">
            <a:off x="0" y="1651"/>
            <a:ext cx="9144000" cy="79375"/>
          </a:xfrm>
          <a:prstGeom prst="rect">
            <a:avLst/>
          </a:prstGeom>
          <a:solidFill>
            <a:srgbClr val="C0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8"/>
          <p:cNvSpPr/>
          <p:nvPr userDrawn="1"/>
        </p:nvSpPr>
        <p:spPr>
          <a:xfrm rot="10800000" flipV="1">
            <a:off x="1357355" y="0"/>
            <a:ext cx="7786687" cy="71438"/>
          </a:xfrm>
          <a:prstGeom prst="rect">
            <a:avLst/>
          </a:prstGeom>
          <a:solidFill>
            <a:schemeClr val="tx2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9"/>
          <p:cNvSpPr/>
          <p:nvPr userDrawn="1"/>
        </p:nvSpPr>
        <p:spPr>
          <a:xfrm>
            <a:off x="0" y="6715127"/>
            <a:ext cx="9144000" cy="142876"/>
          </a:xfrm>
          <a:prstGeom prst="rect">
            <a:avLst/>
          </a:prstGeom>
          <a:solidFill>
            <a:srgbClr val="002060">
              <a:alpha val="80000"/>
            </a:srgb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116476"/>
            <a:ext cx="8358246" cy="1060472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00209"/>
            <a:ext cx="8229600" cy="4625989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8" name="日期占位符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345E8-EA47-4B1E-83D8-524A96ABA0FC}" type="datetimeFigureOut">
              <a:rPr lang="zh-CN" altLang="en-US"/>
              <a:pPr>
                <a:defRPr/>
              </a:pPr>
              <a:t>2015/10/20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D550A-DFA7-4324-B2D3-FFD47CC6FE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90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BBA0A-C44B-4077-ACF2-3E0DD76B1C6D}" type="datetimeFigureOut">
              <a:rPr lang="zh-CN" altLang="en-US"/>
              <a:pPr>
                <a:defRPr/>
              </a:pPr>
              <a:t>2015/10/20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75A55-4D4C-410D-8110-0193E90613D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168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C66F3-A17E-41C7-A236-ACCDDBF82C43}" type="datetimeFigureOut">
              <a:rPr lang="zh-CN" altLang="en-US"/>
              <a:pPr>
                <a:defRPr/>
              </a:pPr>
              <a:t>2015/10/20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BF40E-A03B-481D-9A1E-6396184F7E2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53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78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7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59A2F-913C-47FD-A2B2-E2CBD9E09A71}" type="datetimeFigureOut">
              <a:rPr lang="zh-CN" altLang="en-US"/>
              <a:pPr>
                <a:defRPr/>
              </a:pPr>
              <a:t>2015/10/20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83ED9-1E0F-4714-A62E-72DF7E6054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157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822D4-4500-4BB8-8793-8C7DC6175E70}" type="datetimeFigureOut">
              <a:rPr lang="zh-CN" altLang="en-US"/>
              <a:pPr>
                <a:defRPr/>
              </a:pPr>
              <a:t>2015/10/20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C35ED-8431-4564-B6C6-E6870A9CD5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819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477BA-E97A-4D48-883C-21C491575C51}" type="datetimeFigureOut">
              <a:rPr lang="zh-CN" altLang="en-US"/>
              <a:pPr>
                <a:defRPr/>
              </a:pPr>
              <a:t>2015/10/20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91AE3-912B-4FF4-AAAC-96863EDEF0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1617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11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11E91-D2EC-493E-887F-14E630C497FC}" type="datetimeFigureOut">
              <a:rPr lang="zh-CN" altLang="en-US"/>
              <a:pPr>
                <a:defRPr/>
              </a:pPr>
              <a:t>2015/10/20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0C885-E550-4C80-A897-6E46ED7F63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178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AA0D2-F4C3-4833-8D5F-87A1BEEFB709}" type="datetimeFigureOut">
              <a:rPr lang="zh-CN" altLang="en-US"/>
              <a:pPr>
                <a:defRPr/>
              </a:pPr>
              <a:t>2015/10/20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E2924-4387-4D93-B02B-5D60FEE55D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6802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12.xml"/></Relationships>
</file>

<file path=ppt/slideMasters/_rels/slideMaster34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14.xml"/></Relationships>
</file>

<file path=ppt/slideMasters/_rels/slideMaster4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15.xml"/></Relationships>
</file>

<file path=ppt/slideMasters/_rels/slideMaster45.xml.rels><?xml version="1.0" encoding="UTF-8" standalone="yes"?>
<Relationships xmlns="http://schemas.openxmlformats.org/package/2006/relationships"><Relationship Id="rId2" Type="http://schemas.openxmlformats.org/officeDocument/2006/relationships/theme" Target="../theme/theme45.xml"/><Relationship Id="rId1" Type="http://schemas.openxmlformats.org/officeDocument/2006/relationships/slideLayout" Target="../slideLayouts/slideLayout16.xml"/></Relationships>
</file>

<file path=ppt/slideMasters/_rels/slideMaster46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1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1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1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50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5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9D396A2-6DC8-417F-A0E3-6737047E56D3}" type="datetimeFigureOut">
              <a:rPr lang="zh-CN" altLang="en-US"/>
              <a:pPr>
                <a:defRPr/>
              </a:pPr>
              <a:t>2015/10/20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52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5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A4611BF-D0A9-49CA-BABD-1ADD69395A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5" r:id="rId1"/>
    <p:sldLayoutId id="2147484646" r:id="rId2"/>
    <p:sldLayoutId id="2147484631" r:id="rId3"/>
    <p:sldLayoutId id="2147484632" r:id="rId4"/>
    <p:sldLayoutId id="2147484633" r:id="rId5"/>
    <p:sldLayoutId id="2147484634" r:id="rId6"/>
    <p:sldLayoutId id="2147484635" r:id="rId7"/>
    <p:sldLayoutId id="2147484636" r:id="rId8"/>
    <p:sldLayoutId id="2147484637" r:id="rId9"/>
    <p:sldLayoutId id="2147484638" r:id="rId10"/>
    <p:sldLayoutId id="21474846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0F08624-49BF-4128-9E27-DFF39FC6BA60}" type="datetimeFigureOut">
              <a:rPr lang="en-US"/>
              <a:pPr>
                <a:defRPr/>
              </a:pPr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2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C0BC10A-839D-49B9-A9C7-8555EFBAAF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050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885954"/>
            <a:ext cx="8178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4" name="Rectangle 205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E574E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205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E574E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6" name="Rectangle 205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E574E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1ADEA3D4-EE94-4545-9E67-F5DAE0ACBB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8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80000"/>
        <a:buFont typeface="Wingdings" pitchFamily="2" charset="2"/>
        <a:buChar char="Ø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050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885954"/>
            <a:ext cx="8178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4" name="Rectangle 205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E574E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205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E574E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6" name="Rectangle 205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E574E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D22CEA54-6072-49EC-AEAA-3A3C5F4CDF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8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80000"/>
        <a:buFont typeface="Wingdings" pitchFamily="2" charset="2"/>
        <a:buChar char="Ø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1BA8FB0-7638-46C4-8478-65A69DDC68DE}" type="datetimeFigureOut">
              <a:rPr lang="en-US"/>
              <a:pPr>
                <a:defRPr/>
              </a:pPr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2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741C78B-8AE6-4820-820D-4BE3441BD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050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885954"/>
            <a:ext cx="8178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4" name="Rectangle 205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E574E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205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E574E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6" name="Rectangle 205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E574E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EFBD1967-686D-434C-9C93-910C0F4162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8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80000"/>
        <a:buFont typeface="Wingdings" pitchFamily="2" charset="2"/>
        <a:buChar char="Ø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050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885954"/>
            <a:ext cx="8178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4" name="Rectangle 205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E574E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205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E574E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6" name="Rectangle 205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E574E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0127F139-D5F7-426F-AAD1-B9FA78606F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8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80000"/>
        <a:buFont typeface="Wingdings" pitchFamily="2" charset="2"/>
        <a:buChar char="Ø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050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885954"/>
            <a:ext cx="8178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4" name="Rectangle 205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E574E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205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E574E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6" name="Rectangle 205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E574E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CD702921-0D52-496F-8582-45ADB3B828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8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80000"/>
        <a:buFont typeface="Wingdings" pitchFamily="2" charset="2"/>
        <a:buChar char="Ø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050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885954"/>
            <a:ext cx="8178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4" name="Rectangle 205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E574E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205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E574E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6" name="Rectangle 205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E574E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25F67CB9-69FA-4255-84AB-B538D73210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8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80000"/>
        <a:buFont typeface="Wingdings" pitchFamily="2" charset="2"/>
        <a:buChar char="Ø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050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885954"/>
            <a:ext cx="8178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4" name="Rectangle 205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E574E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205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E574E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6" name="Rectangle 205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E574E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24E741B7-B4DD-4796-B94E-88BA2546D8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8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80000"/>
        <a:buFont typeface="Wingdings" pitchFamily="2" charset="2"/>
        <a:buChar char="Ø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050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885954"/>
            <a:ext cx="8178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4" name="Rectangle 205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E574E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205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E574E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6" name="Rectangle 205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E574E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8554D48E-AF0F-4D97-B415-7A63AC1A59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8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80000"/>
        <a:buFont typeface="Wingdings" pitchFamily="2" charset="2"/>
        <a:buChar char="Ø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14CDC16-9A18-448F-9EFC-63EBC42B4710}" type="datetimeFigureOut">
              <a:rPr lang="en-US"/>
              <a:pPr>
                <a:defRPr/>
              </a:pPr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2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11FB147-FC96-463A-B0B6-F07CDCF422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6B6FF12-0241-4B1E-A4FC-F1D73C610AAC}" type="datetimeFigureOut">
              <a:rPr lang="en-US"/>
              <a:pPr>
                <a:defRPr/>
              </a:pPr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2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DE44D41-5A7F-4525-9ECB-07DB2D9968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22BAAEE-DFE3-4B44-99D1-766E596B271C}" type="datetimeFigureOut">
              <a:rPr lang="en-US"/>
              <a:pPr>
                <a:defRPr/>
              </a:pPr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2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BFA7EFF-FBA5-41C3-A044-44806F79BF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050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3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885954"/>
            <a:ext cx="8178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4" name="Rectangle 205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E574E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205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E574E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6" name="Rectangle 205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E574E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3F8F3353-2745-4489-9ADB-86EA41A08B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8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80000"/>
        <a:buFont typeface="Wingdings" pitchFamily="2" charset="2"/>
        <a:buChar char="Ø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0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795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885954"/>
            <a:ext cx="8178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4" name="Rectangle 205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E574E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205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E574E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6" name="Rectangle 205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E574E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36E9B7D-8A4B-43FD-AB05-A17D14C3AA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8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80000"/>
        <a:buFont typeface="Wingdings" pitchFamily="2" charset="2"/>
        <a:buChar char="Ø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050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819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885954"/>
            <a:ext cx="8178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4" name="Rectangle 205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E574E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205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E574E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6" name="Rectangle 205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E574E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A92046A8-EAF0-4EF1-9BE9-D3BE528ACC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8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80000"/>
        <a:buFont typeface="Wingdings" pitchFamily="2" charset="2"/>
        <a:buChar char="Ø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050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43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885954"/>
            <a:ext cx="8178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4" name="Rectangle 205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E574E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205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E574E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6" name="Rectangle 205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E574E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9821D726-2FC6-4307-AE62-7EC4E6DA83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8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80000"/>
        <a:buFont typeface="Wingdings" pitchFamily="2" charset="2"/>
        <a:buChar char="Ø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050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867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885954"/>
            <a:ext cx="8178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4" name="Rectangle 205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E574E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205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E574E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6" name="Rectangle 205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E574E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940B185C-4B69-4570-9031-461D15A01B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8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80000"/>
        <a:buFont typeface="Wingdings" pitchFamily="2" charset="2"/>
        <a:buChar char="Ø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050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885954"/>
            <a:ext cx="8178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4" name="Rectangle 205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E574E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205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E574E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6" name="Rectangle 205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E574E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8A4595C4-E1F8-489B-A0E3-F538426ACB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8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80000"/>
        <a:buFont typeface="Wingdings" pitchFamily="2" charset="2"/>
        <a:buChar char="Ø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050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9939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885954"/>
            <a:ext cx="8178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4" name="Rectangle 205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E574E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205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E574E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6" name="Rectangle 205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E574E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CBA01EA-C384-4665-89D5-879629DC99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8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80000"/>
        <a:buFont typeface="Wingdings" pitchFamily="2" charset="2"/>
        <a:buChar char="Ø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050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63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885954"/>
            <a:ext cx="8178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4" name="Rectangle 205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E574E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205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E574E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6" name="Rectangle 205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E574E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2DE69464-DA7B-44A0-9DC6-E6C67B67C5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8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80000"/>
        <a:buFont typeface="Wingdings" pitchFamily="2" charset="2"/>
        <a:buChar char="Ø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61BCF61-4017-479F-9E79-EF314DE99D04}" type="datetimeFigureOut">
              <a:rPr lang="en-US"/>
              <a:pPr>
                <a:defRPr/>
              </a:pPr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2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AD1935F-6B18-40F2-86E9-5873BE55D4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050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987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885954"/>
            <a:ext cx="8178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4" name="Rectangle 205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E574E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205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E574E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6" name="Rectangle 205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E574E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0525223E-595E-461B-AA0C-F7A7007FB4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8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80000"/>
        <a:buFont typeface="Wingdings" pitchFamily="2" charset="2"/>
        <a:buChar char="Ø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050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6083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885954"/>
            <a:ext cx="8178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4" name="Rectangle 205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E574E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205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E574E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6" name="Rectangle 205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E574E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6F3F90FB-3C2D-4471-AB26-E7BCCDEDFC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8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80000"/>
        <a:buFont typeface="Wingdings" pitchFamily="2" charset="2"/>
        <a:buChar char="Ø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050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07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885954"/>
            <a:ext cx="8178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4" name="Rectangle 205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E574E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205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E574E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6" name="Rectangle 205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E574E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48C1612B-EFA3-419A-8187-F7C33291DC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8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80000"/>
        <a:buFont typeface="Wingdings" pitchFamily="2" charset="2"/>
        <a:buChar char="Ø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0460BC-B5FC-423C-8C78-7EDFDFB42B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10F578-9C46-47FD-8D5E-AB73170912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41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AF968ACD-EAF8-4791-B64E-E0005FBA1059}" type="datetimeFigureOut">
              <a:rPr lang="zh-CN" altLang="en-US"/>
              <a:pPr>
                <a:defRPr/>
              </a:pPr>
              <a:t>2015/10/20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41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41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9B43CB1B-0FF5-417A-AAB9-42C81046BE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宋体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宋体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宋体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宋体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宋体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宋体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FDE6BB-877B-42EC-996C-45369E9820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9C7FC6-C943-4486-B59F-E36EDFED94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FDE6BB-877B-42EC-996C-45369E9820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9C7FC6-C943-4486-B59F-E36EDFED94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FDE6BB-877B-42EC-996C-45369E9820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9C7FC6-C943-4486-B59F-E36EDFED94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8CCCA7F-9A0B-400A-AF1B-3CB52ACC05D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10/20/2015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3B9ECFE-D620-477E-817A-15F7B030767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7D6BB09-E267-415B-9AF2-E3052A66AD0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2015/10/20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9C621D-70D6-4A07-87D2-515C35EB8F1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16441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8D4A415-A928-400C-BA9E-22BBD37512FA}" type="datetimeFigureOut">
              <a:rPr lang="en-US"/>
              <a:pPr>
                <a:defRPr/>
              </a:pPr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2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E465BFB-FB6F-47FE-AE5C-BEA24A9F64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7D6BB09-E267-415B-9AF2-E3052A66AD0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2015/10/20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9C621D-70D6-4A07-87D2-515C35EB8F1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16441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7D6BB09-E267-415B-9AF2-E3052A66AD0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2015/10/20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9C621D-70D6-4A07-87D2-515C35EB8F1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16441604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7D6BB09-E267-415B-9AF2-E3052A66AD0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2015/10/20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9C621D-70D6-4A07-87D2-515C35EB8F1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16441604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7D6BB09-E267-415B-9AF2-E3052A66AD0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2015/10/20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9C621D-70D6-4A07-87D2-515C35EB8F1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16441604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7D6BB09-E267-415B-9AF2-E3052A66AD0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2015/10/20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9C621D-70D6-4A07-87D2-515C35EB8F1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16441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7D6BB09-E267-415B-9AF2-E3052A66AD0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2015/10/20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9C621D-70D6-4A07-87D2-515C35EB8F1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16441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7D6BB09-E267-415B-9AF2-E3052A66AD0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2015/10/20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9C621D-70D6-4A07-87D2-515C35EB8F1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16441604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7D6BB09-E267-415B-9AF2-E3052A66AD0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2015/10/20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9C621D-70D6-4A07-87D2-515C35EB8F1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16441604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7D6BB09-E267-415B-9AF2-E3052A66AD0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2015/10/20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9C621D-70D6-4A07-87D2-515C35EB8F1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16441604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7D6BB09-E267-415B-9AF2-E3052A66AD0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2015/10/20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9C621D-70D6-4A07-87D2-515C35EB8F1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16441604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362EDC3-8543-4A58-B76D-4A48A16E10CE}" type="datetimeFigureOut">
              <a:rPr lang="en-US"/>
              <a:pPr>
                <a:defRPr/>
              </a:pPr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2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5E38EA4-0820-435C-8D76-7E7C3EB2B8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7D6BB09-E267-415B-9AF2-E3052A66AD0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2015/10/20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9C621D-70D6-4A07-87D2-515C35EB8F1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16441604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9D59331-3EB7-4845-A87B-5BC2E7F9D054}" type="datetimeFigureOut">
              <a:rPr lang="en-US"/>
              <a:pPr>
                <a:defRPr/>
              </a:pPr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2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295A3FB-482A-4863-98AA-8341DD0B38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B7CB724-8512-4F28-A7E5-865B81AF87C8}" type="datetimeFigureOut">
              <a:rPr lang="en-US"/>
              <a:pPr>
                <a:defRPr/>
              </a:pPr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2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3511081-96F0-49DA-80D4-F022B4EF17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BB01B85-DA2E-4C1D-8A8E-6790E6A02312}" type="datetimeFigureOut">
              <a:rPr lang="en-US"/>
              <a:pPr>
                <a:defRPr/>
              </a:pPr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2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E41B9E1-FE37-42BA-AB0F-9981B341F9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CE3FB5B-A449-4862-9C5C-814307BD8035}" type="datetimeFigureOut">
              <a:rPr lang="en-US"/>
              <a:pPr>
                <a:defRPr/>
              </a:pPr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2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9C7FD52-8529-4F4C-8171-4A0F5A254A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emf"/><Relationship Id="rId11" Type="http://schemas.openxmlformats.org/officeDocument/2006/relationships/image" Target="../media/image32.emf"/><Relationship Id="rId5" Type="http://schemas.openxmlformats.org/officeDocument/2006/relationships/image" Target="../media/image28.wmf"/><Relationship Id="rId10" Type="http://schemas.openxmlformats.org/officeDocument/2006/relationships/image" Target="../media/image30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emf"/><Relationship Id="rId5" Type="http://schemas.openxmlformats.org/officeDocument/2006/relationships/image" Target="../media/image33.w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ctrTitle"/>
          </p:nvPr>
        </p:nvSpPr>
        <p:spPr>
          <a:xfrm>
            <a:off x="268963" y="1630908"/>
            <a:ext cx="8640960" cy="2880320"/>
          </a:xfrm>
        </p:spPr>
        <p:txBody>
          <a:bodyPr/>
          <a:lstStyle/>
          <a:p>
            <a:pPr eaLnBrk="1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002060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PAHs contamination in </a:t>
            </a:r>
            <a:r>
              <a:rPr lang="en-US" altLang="zh-CN" sz="3600" b="1" dirty="0" smtClean="0">
                <a:solidFill>
                  <a:srgbClr val="002060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Beijing’s topsoil</a:t>
            </a:r>
            <a:br>
              <a:rPr lang="en-US" altLang="zh-CN" sz="3600" b="1" dirty="0" smtClean="0">
                <a:solidFill>
                  <a:srgbClr val="002060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zh-CN" sz="3200" b="1" i="1" dirty="0" smtClean="0">
                <a:solidFill>
                  <a:srgbClr val="0000FF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A buried </a:t>
            </a:r>
            <a:r>
              <a:rPr lang="en-US" altLang="zh-CN" sz="3200" b="1" i="1" dirty="0">
                <a:solidFill>
                  <a:srgbClr val="0000FF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evidence of the </a:t>
            </a:r>
            <a:r>
              <a:rPr lang="en-US" altLang="zh-CN" sz="3200" b="1" i="1" dirty="0" smtClean="0">
                <a:solidFill>
                  <a:srgbClr val="0000FF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megacity’s evolving environment and energy consumption</a:t>
            </a:r>
            <a:endParaRPr lang="en-US" altLang="zh-CN" sz="3200" b="1" i="1" dirty="0">
              <a:solidFill>
                <a:srgbClr val="0000FF"/>
              </a:solidFill>
              <a:latin typeface="Book Antiqua" panose="0204060205030503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0115" name="副标题 2"/>
          <p:cNvSpPr>
            <a:spLocks noGrp="1"/>
          </p:cNvSpPr>
          <p:nvPr>
            <p:ph type="subTitle" idx="1"/>
          </p:nvPr>
        </p:nvSpPr>
        <p:spPr>
          <a:xfrm>
            <a:off x="629003" y="4541938"/>
            <a:ext cx="7920881" cy="2232248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600" dirty="0" smtClean="0">
                <a:solidFill>
                  <a:schemeClr val="tx1"/>
                </a:solidFill>
                <a:ea typeface="楷体" pitchFamily="49" charset="-122"/>
                <a:cs typeface="Times New Roman" pitchFamily="18" charset="0"/>
              </a:rPr>
              <a:t>Yi Zheng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600" b="0" dirty="0" smtClean="0">
                <a:solidFill>
                  <a:schemeClr val="tx1"/>
                </a:solidFill>
                <a:ea typeface="楷体" pitchFamily="49" charset="-122"/>
                <a:cs typeface="Times New Roman" pitchFamily="18" charset="0"/>
              </a:rPr>
              <a:t>Department of Energy and Resources Engineering, College of Engineering, Peking University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600" b="0" dirty="0" smtClean="0">
                <a:solidFill>
                  <a:schemeClr val="tx1"/>
                </a:solidFill>
                <a:ea typeface="楷体" pitchFamily="49" charset="-122"/>
                <a:cs typeface="Times New Roman" pitchFamily="18" charset="0"/>
              </a:rPr>
              <a:t>October 21</a:t>
            </a:r>
            <a:r>
              <a:rPr lang="en-US" altLang="zh-CN" sz="2600" b="0" baseline="30000" dirty="0" smtClean="0">
                <a:solidFill>
                  <a:schemeClr val="tx1"/>
                </a:solidFill>
                <a:ea typeface="楷体" pitchFamily="49" charset="-122"/>
                <a:cs typeface="Times New Roman" pitchFamily="18" charset="0"/>
              </a:rPr>
              <a:t>st</a:t>
            </a:r>
            <a:r>
              <a:rPr lang="en-US" altLang="zh-CN" sz="2600" b="0" dirty="0" smtClean="0">
                <a:solidFill>
                  <a:schemeClr val="tx1"/>
                </a:solidFill>
                <a:ea typeface="楷体" pitchFamily="49" charset="-122"/>
                <a:cs typeface="Times New Roman" pitchFamily="18" charset="0"/>
              </a:rPr>
              <a:t>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t="5339"/>
          <a:stretch/>
        </p:blipFill>
        <p:spPr>
          <a:xfrm>
            <a:off x="2843518" y="1173946"/>
            <a:ext cx="6250443" cy="1871804"/>
          </a:xfrm>
          <a:prstGeom prst="rect">
            <a:avLst/>
          </a:prstGeom>
        </p:spPr>
      </p:pic>
      <p:pic>
        <p:nvPicPr>
          <p:cNvPr id="6" name="图片 5" descr="C:\Users\Dell990\Desktop\F1.large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17"/>
          <a:stretch/>
        </p:blipFill>
        <p:spPr bwMode="auto">
          <a:xfrm>
            <a:off x="178207" y="3741852"/>
            <a:ext cx="5260234" cy="21836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矩形 6"/>
          <p:cNvSpPr/>
          <p:nvPr/>
        </p:nvSpPr>
        <p:spPr>
          <a:xfrm>
            <a:off x="3275856" y="3076059"/>
            <a:ext cx="56311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00FF"/>
                </a:solidFill>
              </a:rPr>
              <a:t>Energy consumption and PAHs emission in China (Xu et al., </a:t>
            </a:r>
            <a:r>
              <a:rPr lang="en-US" altLang="zh-CN" sz="1600" i="1" dirty="0">
                <a:solidFill>
                  <a:srgbClr val="0000FF"/>
                </a:solidFill>
              </a:rPr>
              <a:t>Environ. Sci. Tech.</a:t>
            </a:r>
            <a:r>
              <a:rPr lang="en-US" altLang="zh-CN" sz="1600" dirty="0">
                <a:solidFill>
                  <a:srgbClr val="0000FF"/>
                </a:solidFill>
              </a:rPr>
              <a:t>, 2006)</a:t>
            </a:r>
            <a:endParaRPr lang="zh-CN" altLang="en-US" sz="1600" dirty="0">
              <a:solidFill>
                <a:srgbClr val="0000FF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3528" y="6051034"/>
            <a:ext cx="4580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00FF"/>
                </a:solidFill>
              </a:rPr>
              <a:t>Global distribution of black carbon (BC) </a:t>
            </a:r>
            <a:r>
              <a:rPr lang="en-US" altLang="zh-CN" sz="1600" dirty="0" smtClean="0">
                <a:solidFill>
                  <a:srgbClr val="0000FF"/>
                </a:solidFill>
              </a:rPr>
              <a:t>emissions (</a:t>
            </a:r>
            <a:r>
              <a:rPr lang="en-US" altLang="zh-CN" sz="1600" dirty="0">
                <a:solidFill>
                  <a:srgbClr val="0000FF"/>
                </a:solidFill>
              </a:rPr>
              <a:t>Wang et al., PNAS, 2014)</a:t>
            </a:r>
            <a:endParaRPr lang="zh-CN" altLang="en-US" sz="1600" dirty="0">
              <a:solidFill>
                <a:srgbClr val="0000FF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7504" y="1197051"/>
            <a:ext cx="2898204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4638" indent="-274638">
              <a:spcBef>
                <a:spcPts val="600"/>
              </a:spcBef>
              <a:spcAft>
                <a:spcPts val="0"/>
              </a:spcAft>
              <a:buSzPct val="75000"/>
              <a:buFont typeface="Wingdings" panose="05000000000000000000" pitchFamily="2" charset="2"/>
              <a:buChar char="l"/>
              <a:defRPr/>
            </a:pPr>
            <a:r>
              <a:rPr lang="en-US" altLang="zh-CN" sz="2200" dirty="0">
                <a:latin typeface="+mj-lt"/>
                <a:ea typeface="楷体" panose="02010609060101010101" pitchFamily="49" charset="-122"/>
                <a:cs typeface="Arial" charset="0"/>
              </a:rPr>
              <a:t>An </a:t>
            </a:r>
            <a:r>
              <a:rPr lang="en-US" altLang="zh-CN" sz="2200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  <a:cs typeface="Arial" charset="0"/>
              </a:rPr>
              <a:t>environmental</a:t>
            </a:r>
            <a:r>
              <a:rPr lang="en-US" altLang="zh-CN" sz="2200" dirty="0">
                <a:latin typeface="+mj-lt"/>
                <a:ea typeface="楷体" panose="02010609060101010101" pitchFamily="49" charset="-122"/>
                <a:cs typeface="Arial" charset="0"/>
              </a:rPr>
              <a:t> issue, as well as an </a:t>
            </a:r>
            <a:r>
              <a:rPr lang="en-US" altLang="zh-CN" sz="2200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  <a:cs typeface="Arial" charset="0"/>
              </a:rPr>
              <a:t>energy</a:t>
            </a:r>
            <a:r>
              <a:rPr lang="en-US" altLang="zh-CN" sz="2200" dirty="0">
                <a:latin typeface="+mj-lt"/>
                <a:ea typeface="楷体" panose="02010609060101010101" pitchFamily="49" charset="-122"/>
                <a:cs typeface="Arial" charset="0"/>
              </a:rPr>
              <a:t> </a:t>
            </a:r>
            <a:r>
              <a:rPr lang="en-US" altLang="zh-CN" sz="2200" dirty="0" smtClean="0">
                <a:latin typeface="+mj-lt"/>
                <a:ea typeface="楷体" panose="02010609060101010101" pitchFamily="49" charset="-122"/>
                <a:cs typeface="Arial" charset="0"/>
              </a:rPr>
              <a:t>issue!</a:t>
            </a:r>
          </a:p>
          <a:p>
            <a:pPr marL="274638" indent="-274638">
              <a:spcBef>
                <a:spcPts val="60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l"/>
              <a:defRPr/>
            </a:pPr>
            <a:r>
              <a:rPr lang="en-US" altLang="zh-CN" sz="2200" dirty="0" smtClean="0">
                <a:latin typeface="+mj-lt"/>
                <a:ea typeface="楷体" panose="02010609060101010101" pitchFamily="49" charset="-122"/>
                <a:cs typeface="Arial" charset="0"/>
              </a:rPr>
              <a:t>Related </a:t>
            </a:r>
            <a:r>
              <a:rPr lang="en-US" altLang="zh-CN" sz="2200" dirty="0">
                <a:latin typeface="+mj-lt"/>
                <a:ea typeface="楷体" panose="02010609060101010101" pitchFamily="49" charset="-122"/>
                <a:cs typeface="Arial" charset="0"/>
              </a:rPr>
              <a:t>with the </a:t>
            </a:r>
            <a:r>
              <a:rPr lang="en-US" altLang="zh-CN" sz="2200" dirty="0" smtClean="0">
                <a:solidFill>
                  <a:srgbClr val="FF0000"/>
                </a:solidFill>
                <a:latin typeface="+mj-lt"/>
                <a:ea typeface="楷体" panose="02010609060101010101" pitchFamily="49" charset="-122"/>
                <a:cs typeface="Arial" charset="0"/>
              </a:rPr>
              <a:t>PM2.5</a:t>
            </a:r>
            <a:r>
              <a:rPr lang="en-US" altLang="zh-CN" sz="2200" dirty="0" smtClean="0">
                <a:latin typeface="+mj-lt"/>
                <a:ea typeface="楷体" panose="02010609060101010101" pitchFamily="49" charset="-122"/>
                <a:cs typeface="Arial" charset="0"/>
              </a:rPr>
              <a:t> </a:t>
            </a:r>
            <a:r>
              <a:rPr lang="en-US" altLang="zh-CN" sz="2200" dirty="0">
                <a:latin typeface="+mj-lt"/>
                <a:ea typeface="楷体" panose="02010609060101010101" pitchFamily="49" charset="-122"/>
                <a:cs typeface="Arial" charset="0"/>
              </a:rPr>
              <a:t>issue 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67" b="49185"/>
          <a:stretch/>
        </p:blipFill>
        <p:spPr>
          <a:xfrm>
            <a:off x="5438441" y="3717234"/>
            <a:ext cx="3468544" cy="2172701"/>
          </a:xfrm>
          <a:prstGeom prst="rect">
            <a:avLst/>
          </a:prstGeom>
        </p:spPr>
      </p:pic>
      <p:sp>
        <p:nvSpPr>
          <p:cNvPr id="12" name="标题 1"/>
          <p:cNvSpPr txBox="1">
            <a:spLocks/>
          </p:cNvSpPr>
          <p:nvPr/>
        </p:nvSpPr>
        <p:spPr bwMode="auto">
          <a:xfrm>
            <a:off x="107504" y="22454"/>
            <a:ext cx="8358187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9pPr>
          </a:lstStyle>
          <a:p>
            <a:pPr eaLnBrk="1" hangingPunct="1"/>
            <a:r>
              <a:rPr lang="en-US" altLang="zh-CN" sz="3600" b="1" dirty="0" smtClean="0"/>
              <a:t>PAHs contamination in megacities</a:t>
            </a:r>
            <a:endParaRPr lang="zh-CN" altLang="en-US" sz="3600" b="1" dirty="0" smtClean="0"/>
          </a:p>
        </p:txBody>
      </p:sp>
      <p:sp>
        <p:nvSpPr>
          <p:cNvPr id="14" name="文本框 13"/>
          <p:cNvSpPr txBox="1"/>
          <p:nvPr/>
        </p:nvSpPr>
        <p:spPr>
          <a:xfrm>
            <a:off x="6553015" y="5801571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e.g. soot particles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553650" y="6131018"/>
            <a:ext cx="3460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rgbClr val="0000FF"/>
                </a:solidFill>
              </a:rPr>
              <a:t>（杜</a:t>
            </a:r>
            <a:r>
              <a:rPr lang="zh-CN" altLang="en-US" sz="1600" dirty="0">
                <a:solidFill>
                  <a:srgbClr val="0000FF"/>
                </a:solidFill>
              </a:rPr>
              <a:t>德</a:t>
            </a:r>
            <a:r>
              <a:rPr lang="zh-CN" altLang="en-US" sz="1600" dirty="0" smtClean="0">
                <a:solidFill>
                  <a:srgbClr val="0000FF"/>
                </a:solidFill>
              </a:rPr>
              <a:t>艳等，环境科学学报，</a:t>
            </a:r>
            <a:r>
              <a:rPr lang="en-US" altLang="zh-CN" sz="1600" dirty="0" smtClean="0">
                <a:solidFill>
                  <a:srgbClr val="0000FF"/>
                </a:solidFill>
              </a:rPr>
              <a:t>2015</a:t>
            </a:r>
            <a:r>
              <a:rPr lang="zh-CN" altLang="en-US" sz="1600" dirty="0" smtClean="0">
                <a:solidFill>
                  <a:srgbClr val="0000FF"/>
                </a:solidFill>
              </a:rPr>
              <a:t>）</a:t>
            </a:r>
            <a:endParaRPr lang="zh-CN" alt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96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457200" y="251460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0" hangingPunct="0">
              <a:spcBef>
                <a:spcPts val="600"/>
              </a:spcBef>
              <a:buClr>
                <a:schemeClr val="tx1"/>
              </a:buClr>
              <a:buSzTx/>
            </a:pPr>
            <a:r>
              <a:rPr lang="en-US" altLang="zh-CN" sz="4000" b="1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Data and methods</a:t>
            </a:r>
          </a:p>
        </p:txBody>
      </p:sp>
    </p:spTree>
    <p:extLst>
      <p:ext uri="{BB962C8B-B14F-4D97-AF65-F5344CB8AC3E}">
        <p14:creationId xmlns:p14="http://schemas.microsoft.com/office/powerpoint/2010/main" val="177806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/>
          <p:nvPr/>
        </p:nvSpPr>
        <p:spPr>
          <a:xfrm>
            <a:off x="188660" y="188640"/>
            <a:ext cx="88555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Soil samples</a:t>
            </a:r>
            <a:endParaRPr lang="en-US" sz="3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88660" y="1070398"/>
            <a:ext cx="895534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Aft>
                <a:spcPts val="300"/>
              </a:spcAft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rgbClr val="0000FF"/>
                </a:solidFill>
                <a:latin typeface="+mn-lt"/>
                <a:ea typeface="楷体" panose="02010609060101010101" pitchFamily="49" charset="-122"/>
              </a:rPr>
              <a:t>Two large field campaigns to collect soil samples:</a:t>
            </a:r>
          </a:p>
          <a:p>
            <a:pPr marL="0" lvl="1">
              <a:spcAft>
                <a:spcPts val="300"/>
              </a:spcAft>
              <a:buClr>
                <a:srgbClr val="0000FF"/>
              </a:buClr>
              <a:buSzPct val="70000"/>
            </a:pPr>
            <a:r>
              <a:rPr lang="en-US" altLang="zh-CN" sz="2400" dirty="0" smtClean="0">
                <a:latin typeface="+mn-lt"/>
                <a:ea typeface="楷体" panose="02010609060101010101" pitchFamily="49" charset="-122"/>
              </a:rPr>
              <a:t>1) A historical campaign in 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2004</a:t>
            </a:r>
            <a:r>
              <a:rPr lang="en-US" altLang="zh-CN" sz="2400" dirty="0" smtClean="0">
                <a:latin typeface="+mn-lt"/>
                <a:ea typeface="楷体" panose="02010609060101010101" pitchFamily="49" charset="-122"/>
              </a:rPr>
              <a:t> (data provided by Dr. </a:t>
            </a:r>
            <a:r>
              <a:rPr lang="en-US" altLang="zh-CN" sz="2400" dirty="0" err="1" smtClean="0">
                <a:latin typeface="+mn-lt"/>
                <a:ea typeface="楷体" panose="02010609060101010101" pitchFamily="49" charset="-122"/>
              </a:rPr>
              <a:t>Xuejun</a:t>
            </a:r>
            <a:r>
              <a:rPr lang="en-US" altLang="zh-CN" sz="2400" dirty="0" smtClean="0">
                <a:latin typeface="+mn-lt"/>
                <a:ea typeface="楷体" panose="02010609060101010101" pitchFamily="49" charset="-122"/>
              </a:rPr>
              <a:t> Wang’s group in the College of Urban and Environmental Sciences) </a:t>
            </a:r>
          </a:p>
          <a:p>
            <a:pPr marL="0" lvl="1">
              <a:spcAft>
                <a:spcPts val="300"/>
              </a:spcAft>
              <a:buClr>
                <a:srgbClr val="0000FF"/>
              </a:buClr>
              <a:buSzPct val="70000"/>
            </a:pPr>
            <a:r>
              <a:rPr lang="en-US" altLang="zh-CN" sz="2400" dirty="0" smtClean="0">
                <a:latin typeface="+mn-lt"/>
                <a:ea typeface="楷体" panose="02010609060101010101" pitchFamily="49" charset="-122"/>
              </a:rPr>
              <a:t>2) A new campaign in 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2013</a:t>
            </a:r>
            <a:r>
              <a:rPr lang="en-US" altLang="zh-CN" sz="2400" dirty="0" smtClean="0">
                <a:latin typeface="+mn-lt"/>
                <a:ea typeface="楷体" panose="02010609060101010101" pitchFamily="49" charset="-122"/>
              </a:rPr>
              <a:t> organized by ourselves. </a:t>
            </a:r>
            <a:endParaRPr lang="en-US" altLang="zh-CN" sz="2400" dirty="0">
              <a:latin typeface="+mn-lt"/>
              <a:ea typeface="楷体" panose="02010609060101010101" pitchFamily="49" charset="-122"/>
            </a:endParaRPr>
          </a:p>
        </p:txBody>
      </p:sp>
      <p:pic>
        <p:nvPicPr>
          <p:cNvPr id="24" name="图片 2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870" y="2920058"/>
            <a:ext cx="5809292" cy="3659866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917303"/>
              </p:ext>
            </p:extLst>
          </p:nvPr>
        </p:nvGraphicFramePr>
        <p:xfrm>
          <a:off x="326276" y="3343333"/>
          <a:ext cx="2908594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372"/>
                <a:gridCol w="792088"/>
                <a:gridCol w="719134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2004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2013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 Downtown districts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28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 Suburban districts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17</a:t>
                      </a:r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86215" y="2920058"/>
            <a:ext cx="3305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75000"/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00FF"/>
                </a:solidFill>
              </a:rPr>
              <a:t>Number of soil samples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6246" y="5405255"/>
            <a:ext cx="3048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75000"/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00FF"/>
                </a:solidFill>
              </a:rPr>
              <a:t>Contents of 16 priority PAHs were measured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7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/>
          <p:nvPr/>
        </p:nvSpPr>
        <p:spPr>
          <a:xfrm>
            <a:off x="188660" y="188640"/>
            <a:ext cx="88555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Positive Matrix </a:t>
            </a:r>
            <a:r>
              <a:rPr lang="en-US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Factorization </a:t>
            </a:r>
            <a:r>
              <a:rPr lang="zh-CN" altLang="en-US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（</a:t>
            </a:r>
            <a:r>
              <a:rPr lang="en-US" altLang="zh-CN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PMF</a:t>
            </a:r>
            <a:r>
              <a:rPr lang="zh-CN" altLang="en-US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）</a:t>
            </a:r>
            <a:endParaRPr lang="en-US" sz="3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88660" y="1070398"/>
            <a:ext cx="855980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Aft>
                <a:spcPts val="300"/>
              </a:spcAft>
              <a:buSzPct val="7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+mn-lt"/>
                <a:ea typeface="楷体" panose="02010609060101010101" pitchFamily="49" charset="-122"/>
              </a:rPr>
              <a:t>PMF is </a:t>
            </a:r>
            <a:r>
              <a:rPr lang="en-US" altLang="zh-CN" sz="2400" dirty="0">
                <a:latin typeface="+mn-lt"/>
                <a:ea typeface="楷体" panose="02010609060101010101" pitchFamily="49" charset="-122"/>
              </a:rPr>
              <a:t>a Principal Component Analysis (PCA)-based receptor model </a:t>
            </a:r>
            <a:r>
              <a:rPr lang="en-US" altLang="zh-CN" sz="2400" dirty="0" smtClean="0">
                <a:latin typeface="+mn-lt"/>
                <a:ea typeface="楷体" panose="02010609060101010101" pitchFamily="49" charset="-122"/>
              </a:rPr>
              <a:t>to perform </a:t>
            </a:r>
            <a:r>
              <a:rPr lang="en-US" altLang="zh-CN" sz="2400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source </a:t>
            </a:r>
            <a:r>
              <a:rPr lang="en-US" altLang="zh-CN" sz="24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apportionment </a:t>
            </a:r>
            <a:r>
              <a:rPr lang="en-US" altLang="zh-CN" sz="2400" dirty="0" smtClean="0">
                <a:latin typeface="+mn-lt"/>
                <a:ea typeface="楷体" panose="02010609060101010101" pitchFamily="49" charset="-122"/>
              </a:rPr>
              <a:t>analyses</a:t>
            </a:r>
          </a:p>
          <a:p>
            <a:pPr marL="342900" lvl="1" indent="-342900">
              <a:spcAft>
                <a:spcPts val="300"/>
              </a:spcAft>
              <a:buSzPct val="70000"/>
              <a:buFont typeface="Wingdings" panose="05000000000000000000" pitchFamily="2" charset="2"/>
              <a:buChar char="l"/>
            </a:pPr>
            <a:endParaRPr lang="en-US" altLang="zh-CN" sz="2400" dirty="0"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627784" y="2060848"/>
            <a:ext cx="121197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088895"/>
              </p:ext>
            </p:extLst>
          </p:nvPr>
        </p:nvGraphicFramePr>
        <p:xfrm>
          <a:off x="395536" y="2441320"/>
          <a:ext cx="2418841" cy="460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" name="Equation" r:id="rId4" imgW="1435100" imgH="241300" progId="Equation.DSMT4">
                  <p:embed/>
                </p:oleObj>
              </mc:Choice>
              <mc:Fallback>
                <p:oleObj name="Equation" r:id="rId4" imgW="1435100" imgH="2413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441320"/>
                        <a:ext cx="2418841" cy="4607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图片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7824" y="2001952"/>
            <a:ext cx="5986001" cy="1800200"/>
          </a:xfrm>
          <a:prstGeom prst="rect">
            <a:avLst/>
          </a:prstGeom>
        </p:spPr>
      </p:pic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755577" y="3717032"/>
            <a:ext cx="114079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3" name="对象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673822"/>
              </p:ext>
            </p:extLst>
          </p:nvPr>
        </p:nvGraphicFramePr>
        <p:xfrm>
          <a:off x="518833" y="3742760"/>
          <a:ext cx="1663790" cy="910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name="Equation" r:id="rId7" imgW="1040948" imgH="545863" progId="Equation.DSMT4">
                  <p:embed/>
                </p:oleObj>
              </mc:Choice>
              <mc:Fallback>
                <p:oleObj name="Equation" r:id="rId7" imgW="1040948" imgH="545863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833" y="3742760"/>
                        <a:ext cx="1663790" cy="9103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矩形 33"/>
          <p:cNvSpPr/>
          <p:nvPr/>
        </p:nvSpPr>
        <p:spPr>
          <a:xfrm>
            <a:off x="2987824" y="41546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</a:rPr>
              <a:t>PMF minimizes </a:t>
            </a:r>
            <a:r>
              <a:rPr lang="en-US" altLang="zh-CN" dirty="0" smtClean="0">
                <a:latin typeface="Times New Roman" panose="02020603050405020304" pitchFamily="18" charset="0"/>
              </a:rPr>
              <a:t>the objective function Q</a:t>
            </a:r>
            <a:endParaRPr lang="zh-CN" altLang="en-US" dirty="0"/>
          </a:p>
        </p:txBody>
      </p:sp>
      <p:sp>
        <p:nvSpPr>
          <p:cNvPr id="35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6" name="对象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372472"/>
              </p:ext>
            </p:extLst>
          </p:nvPr>
        </p:nvGraphicFramePr>
        <p:xfrm>
          <a:off x="169641" y="5170584"/>
          <a:ext cx="4916285" cy="1098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" name="Equation" r:id="rId9" imgW="3276600" imgH="736600" progId="Equation.DSMT4">
                  <p:embed/>
                </p:oleObj>
              </mc:Choice>
              <mc:Fallback>
                <p:oleObj name="Equation" r:id="rId9" imgW="3276600" imgH="7366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641" y="5170584"/>
                        <a:ext cx="4916285" cy="10988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11"/>
          <a:srcRect r="35860"/>
          <a:stretch/>
        </p:blipFill>
        <p:spPr>
          <a:xfrm>
            <a:off x="5337962" y="5307907"/>
            <a:ext cx="3932093" cy="9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6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/>
          <p:nvPr/>
        </p:nvSpPr>
        <p:spPr>
          <a:xfrm>
            <a:off x="188660" y="188640"/>
            <a:ext cx="88555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Risk evaluation</a:t>
            </a:r>
            <a:endParaRPr lang="en-US" sz="3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88660" y="1023610"/>
            <a:ext cx="8559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Aft>
                <a:spcPts val="300"/>
              </a:spcAft>
              <a:buSzPct val="7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+mn-lt"/>
                <a:ea typeface="楷体" panose="02010609060101010101" pitchFamily="49" charset="-122"/>
              </a:rPr>
              <a:t>Carcinogenic </a:t>
            </a:r>
            <a:r>
              <a:rPr lang="en-US" altLang="zh-CN" sz="2400" dirty="0">
                <a:latin typeface="+mn-lt"/>
                <a:ea typeface="楷体" panose="02010609060101010101" pitchFamily="49" charset="-122"/>
              </a:rPr>
              <a:t>equivalent concentration of </a:t>
            </a:r>
            <a:r>
              <a:rPr lang="en-US" altLang="zh-CN" sz="2400" dirty="0" err="1">
                <a:latin typeface="+mn-lt"/>
                <a:ea typeface="楷体" panose="02010609060101010101" pitchFamily="49" charset="-122"/>
              </a:rPr>
              <a:t>BaP</a:t>
            </a:r>
            <a:r>
              <a:rPr lang="en-US" altLang="zh-CN" sz="2400" dirty="0">
                <a:latin typeface="+mn-lt"/>
                <a:ea typeface="楷体" panose="02010609060101010101" pitchFamily="49" charset="-122"/>
              </a:rPr>
              <a:t> (denoted as </a:t>
            </a:r>
            <a:r>
              <a:rPr lang="en-US" altLang="zh-CN" sz="2400" dirty="0" err="1">
                <a:latin typeface="+mn-lt"/>
                <a:ea typeface="楷体" panose="02010609060101010101" pitchFamily="49" charset="-122"/>
              </a:rPr>
              <a:t>BaP</a:t>
            </a:r>
            <a:r>
              <a:rPr lang="en-US" altLang="zh-CN" sz="2400" baseline="-25000" dirty="0" err="1">
                <a:latin typeface="+mn-lt"/>
                <a:ea typeface="楷体" panose="02010609060101010101" pitchFamily="49" charset="-122"/>
              </a:rPr>
              <a:t>eq</a:t>
            </a:r>
            <a:r>
              <a:rPr lang="en-US" altLang="zh-CN" sz="2400" dirty="0">
                <a:latin typeface="+mn-lt"/>
                <a:ea typeface="楷体" panose="02010609060101010101" pitchFamily="49" charset="-122"/>
              </a:rPr>
              <a:t>) as a risk </a:t>
            </a:r>
            <a:r>
              <a:rPr lang="en-US" altLang="zh-CN" sz="2400" dirty="0" smtClean="0">
                <a:latin typeface="+mn-lt"/>
                <a:ea typeface="楷体" panose="02010609060101010101" pitchFamily="49" charset="-122"/>
              </a:rPr>
              <a:t>indicator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627784" y="2060848"/>
            <a:ext cx="121197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5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913010" y="1831747"/>
            <a:ext cx="116709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946286"/>
              </p:ext>
            </p:extLst>
          </p:nvPr>
        </p:nvGraphicFramePr>
        <p:xfrm>
          <a:off x="545529" y="2068946"/>
          <a:ext cx="2445466" cy="647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4" imgW="1435100" imgH="431800" progId="Equation.DSMT4">
                  <p:embed/>
                </p:oleObj>
              </mc:Choice>
              <mc:Fallback>
                <p:oleObj name="Equation" r:id="rId4" imgW="14351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529" y="2068946"/>
                        <a:ext cx="2445466" cy="6470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7078" y="1756290"/>
            <a:ext cx="5400600" cy="1272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/>
          <a:srcRect t="-2953" r="32804" b="34210"/>
          <a:stretch/>
        </p:blipFill>
        <p:spPr>
          <a:xfrm>
            <a:off x="188660" y="3044867"/>
            <a:ext cx="4671372" cy="210390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860032" y="3429000"/>
            <a:ext cx="4184130" cy="195438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1600" b="1" i="1" kern="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 </a:t>
            </a:r>
            <a:r>
              <a:rPr lang="en-US" altLang="zh-CN" sz="1600" b="1" i="1" kern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levels of risk: </a:t>
            </a:r>
            <a:endParaRPr lang="en-US" altLang="zh-CN" sz="1600" b="1" i="1" kern="1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>
              <a:spcBef>
                <a:spcPts val="600"/>
              </a:spcBef>
              <a:spcAft>
                <a:spcPts val="0"/>
              </a:spcAft>
              <a:buAutoNum type="romanUcParenR"/>
            </a:pPr>
            <a:r>
              <a:rPr lang="en-US" altLang="zh-CN" sz="1600" kern="1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BaP</a:t>
            </a:r>
            <a:r>
              <a:rPr lang="en-US" altLang="zh-CN" sz="1600" kern="100" baseline="-25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en-US" altLang="zh-CN" sz="1600" kern="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≤10 ng/g (</a:t>
            </a:r>
            <a:r>
              <a:rPr lang="en-US" altLang="zh-CN" sz="1600" b="1" kern="1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risk</a:t>
            </a:r>
            <a:r>
              <a:rPr lang="en-US" altLang="zh-CN" sz="1600" kern="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400050" indent="-400050">
              <a:spcBef>
                <a:spcPts val="600"/>
              </a:spcBef>
              <a:spcAft>
                <a:spcPts val="0"/>
              </a:spcAft>
              <a:buAutoNum type="romanUcParenR"/>
            </a:pPr>
            <a:r>
              <a:rPr lang="en-US" altLang="zh-CN" sz="1600" kern="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altLang="zh-CN" sz="1600" kern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ng/g &lt; </a:t>
            </a:r>
            <a:r>
              <a:rPr lang="en-US" altLang="zh-CN" sz="1600" kern="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BaP</a:t>
            </a:r>
            <a:r>
              <a:rPr lang="en-US" altLang="zh-CN" sz="1600" kern="100" baseline="-25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en-US" altLang="zh-CN" sz="1600" kern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≤100 ng/g (</a:t>
            </a:r>
            <a:r>
              <a:rPr lang="en-US" altLang="zh-CN" sz="1600" b="1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risk</a:t>
            </a:r>
            <a:r>
              <a:rPr lang="en-US" altLang="zh-CN" sz="1600" kern="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400050" indent="-400050">
              <a:spcBef>
                <a:spcPts val="600"/>
              </a:spcBef>
              <a:spcAft>
                <a:spcPts val="0"/>
              </a:spcAft>
              <a:buAutoNum type="romanUcParenR"/>
            </a:pPr>
            <a:r>
              <a:rPr lang="en-US" altLang="zh-CN" sz="1600" kern="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altLang="zh-CN" sz="1600" kern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ng/g &lt; </a:t>
            </a:r>
            <a:r>
              <a:rPr lang="en-US" altLang="zh-CN" sz="1600" kern="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BaP</a:t>
            </a:r>
            <a:r>
              <a:rPr lang="en-US" altLang="zh-CN" sz="1600" kern="100" baseline="-25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en-US" altLang="zh-CN" sz="1600" kern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≤500 ng/g (</a:t>
            </a:r>
            <a:r>
              <a:rPr lang="en-US" altLang="zh-CN" sz="1600" b="1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medium risk</a:t>
            </a:r>
            <a:r>
              <a:rPr lang="en-US" altLang="zh-CN" sz="1600" kern="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00050" indent="-400050">
              <a:spcBef>
                <a:spcPts val="600"/>
              </a:spcBef>
              <a:spcAft>
                <a:spcPts val="0"/>
              </a:spcAft>
              <a:buAutoNum type="romanUcParenR"/>
            </a:pPr>
            <a:r>
              <a:rPr lang="en-US" altLang="zh-CN" sz="1600" kern="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</a:t>
            </a:r>
            <a:r>
              <a:rPr lang="en-US" altLang="zh-CN" sz="1600" kern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ng/g &lt; </a:t>
            </a:r>
            <a:r>
              <a:rPr lang="en-US" altLang="zh-CN" sz="1600" kern="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BaP</a:t>
            </a:r>
            <a:r>
              <a:rPr lang="en-US" altLang="zh-CN" sz="1600" kern="100" baseline="-25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en-US" altLang="zh-CN" sz="1600" kern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≤1000 ng/g (</a:t>
            </a:r>
            <a:r>
              <a:rPr lang="en-US" altLang="zh-CN" sz="1600" b="1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risk</a:t>
            </a:r>
            <a:r>
              <a:rPr lang="en-US" altLang="zh-CN" sz="1600" kern="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400050" indent="-400050">
              <a:spcBef>
                <a:spcPts val="600"/>
              </a:spcBef>
              <a:spcAft>
                <a:spcPts val="0"/>
              </a:spcAft>
              <a:buAutoNum type="romanUcParenR"/>
            </a:pPr>
            <a:r>
              <a:rPr lang="en-US" altLang="zh-CN" sz="1600" kern="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BaP</a:t>
            </a:r>
            <a:r>
              <a:rPr lang="en-US" altLang="zh-CN" sz="1600" kern="100" baseline="-25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en-US" altLang="zh-CN" sz="1600" kern="1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&gt;1000 ng/g (</a:t>
            </a:r>
            <a:r>
              <a:rPr lang="en-US" altLang="zh-CN" sz="1600" b="1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extremely high risk</a:t>
            </a:r>
            <a:r>
              <a:rPr lang="en-US" altLang="zh-CN" sz="1600" kern="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600" kern="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2098" y="5123930"/>
            <a:ext cx="46713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1400" kern="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1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limits are based on a new version of China’s Environmental Quality Standards for Soils (GB15618-2008) which is still under discussion and has not been officially released yet. </a:t>
            </a:r>
            <a:endParaRPr lang="zh-CN" altLang="zh-CN" sz="1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9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457200" y="2514600"/>
            <a:ext cx="8229600" cy="134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0" hangingPunct="0">
              <a:spcBef>
                <a:spcPts val="600"/>
              </a:spcBef>
              <a:buClr>
                <a:schemeClr val="tx1"/>
              </a:buClr>
              <a:buSzTx/>
            </a:pPr>
            <a:r>
              <a:rPr lang="en-US" altLang="zh-CN" sz="4000" b="1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Results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287587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2"/>
          <p:cNvSpPr>
            <a:spLocks noChangeArrowheads="1"/>
          </p:cNvSpPr>
          <p:nvPr/>
        </p:nvSpPr>
        <p:spPr bwMode="auto">
          <a:xfrm>
            <a:off x="205740" y="1062990"/>
            <a:ext cx="75438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4337" indent="-404337" eaLnBrk="0" hangingPunct="0">
              <a:buClr>
                <a:srgbClr val="FFFF00"/>
              </a:buClr>
              <a:buFont typeface="Wingdings" pitchFamily="2" charset="2"/>
              <a:buChar char="v"/>
            </a:pPr>
            <a:endParaRPr lang="zh-CN" altLang="en-US" sz="2880" b="1" dirty="0">
              <a:solidFill>
                <a:srgbClr val="FFFF00"/>
              </a:solidFill>
            </a:endParaRPr>
          </a:p>
        </p:txBody>
      </p:sp>
      <p:sp>
        <p:nvSpPr>
          <p:cNvPr id="21" name="Rectangle 2"/>
          <p:cNvSpPr/>
          <p:nvPr/>
        </p:nvSpPr>
        <p:spPr>
          <a:xfrm>
            <a:off x="188660" y="188640"/>
            <a:ext cx="88555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PAHs content and profile</a:t>
            </a:r>
            <a:endParaRPr lang="en-US" sz="3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02272" y="989119"/>
            <a:ext cx="8720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lvl="1" indent="-182563">
              <a:spcAft>
                <a:spcPts val="3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+mn-lt"/>
                <a:ea typeface="楷体" panose="02010609060101010101" pitchFamily="49" charset="-122"/>
              </a:rPr>
              <a:t>The </a:t>
            </a:r>
            <a:r>
              <a:rPr lang="en-US" altLang="zh-CN" sz="2400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overall content </a:t>
            </a:r>
            <a:r>
              <a:rPr lang="en-US" altLang="zh-CN" sz="2400" dirty="0" smtClean="0">
                <a:latin typeface="+mn-lt"/>
                <a:ea typeface="楷体" panose="02010609060101010101" pitchFamily="49" charset="-122"/>
              </a:rPr>
              <a:t>hasn’t significantly changed, but </a:t>
            </a:r>
            <a:r>
              <a:rPr lang="en-US" altLang="zh-CN" sz="2400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the profile </a:t>
            </a:r>
            <a:r>
              <a:rPr lang="en-US" altLang="zh-CN" sz="2400" dirty="0" smtClean="0">
                <a:latin typeface="+mn-lt"/>
                <a:ea typeface="楷体" panose="02010609060101010101" pitchFamily="49" charset="-122"/>
              </a:rPr>
              <a:t>has!</a:t>
            </a:r>
          </a:p>
        </p:txBody>
      </p:sp>
      <p:pic>
        <p:nvPicPr>
          <p:cNvPr id="26" name="图片 2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" t="5247" r="6246"/>
          <a:stretch/>
        </p:blipFill>
        <p:spPr>
          <a:xfrm>
            <a:off x="1362104" y="3679963"/>
            <a:ext cx="6387436" cy="2943475"/>
          </a:xfrm>
          <a:prstGeom prst="rect">
            <a:avLst/>
          </a:prstGeom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302570"/>
              </p:ext>
            </p:extLst>
          </p:nvPr>
        </p:nvGraphicFramePr>
        <p:xfrm>
          <a:off x="1208900" y="1628800"/>
          <a:ext cx="6907375" cy="18381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1608"/>
                <a:gridCol w="1408969"/>
                <a:gridCol w="1528037"/>
                <a:gridCol w="1758236"/>
                <a:gridCol w="1140525"/>
              </a:tblGrid>
              <a:tr h="2625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Year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Sample set</a:t>
                      </a:r>
                      <a:r>
                        <a:rPr lang="zh-CN" sz="1000" kern="100" dirty="0">
                          <a:effectLst/>
                        </a:rPr>
                        <a:t>　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2 to 4-ring PAHs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5 to 6-ring PAHs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∑16PAHs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259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</a:rPr>
                        <a:t>　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All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383.63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394.05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777.69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25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2004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Downtown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625.43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657.30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1282.73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25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CN" sz="1000" kern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Suburban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190.19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183.45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373.65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259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</a:rPr>
                        <a:t>　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All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559.03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165.39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724.42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25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2013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Downtown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793.52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237.84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1031.36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259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</a:rPr>
                        <a:t>　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Suburban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172.81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46.06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218.87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椭圆 4"/>
          <p:cNvSpPr/>
          <p:nvPr/>
        </p:nvSpPr>
        <p:spPr>
          <a:xfrm>
            <a:off x="7210170" y="1815726"/>
            <a:ext cx="720080" cy="3746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236296" y="2641338"/>
            <a:ext cx="720080" cy="3746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箭头连接符 17"/>
          <p:cNvCxnSpPr/>
          <p:nvPr/>
        </p:nvCxnSpPr>
        <p:spPr>
          <a:xfrm flipV="1">
            <a:off x="5004048" y="4325856"/>
            <a:ext cx="0" cy="7724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6732240" y="4342193"/>
            <a:ext cx="0" cy="756084"/>
          </a:xfrm>
          <a:prstGeom prst="straightConnector1">
            <a:avLst/>
          </a:prstGeom>
          <a:ln w="38100"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V="1">
            <a:off x="3059832" y="4342193"/>
            <a:ext cx="0" cy="7724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V="1">
            <a:off x="3851920" y="4342193"/>
            <a:ext cx="0" cy="7724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78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/>
          <p:nvPr/>
        </p:nvSpPr>
        <p:spPr>
          <a:xfrm>
            <a:off x="188660" y="188640"/>
            <a:ext cx="88555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Source appointment results</a:t>
            </a:r>
            <a:endParaRPr lang="en-US" sz="3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b="17306"/>
          <a:stretch/>
        </p:blipFill>
        <p:spPr>
          <a:xfrm>
            <a:off x="444449" y="1283578"/>
            <a:ext cx="8874015" cy="266429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778493" y="1634941"/>
            <a:ext cx="1872208" cy="11080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280838" y="2745971"/>
            <a:ext cx="751078" cy="3301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298773" y="1730925"/>
            <a:ext cx="720080" cy="2837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74405" y="5062815"/>
            <a:ext cx="8720633" cy="1608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lvl="1" indent="-182563">
              <a:spcAft>
                <a:spcPts val="3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+mn-lt"/>
                <a:ea typeface="楷体" panose="02010609060101010101" pitchFamily="49" charset="-122"/>
              </a:rPr>
              <a:t>At present, 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vehicle emission &gt; coal combustion</a:t>
            </a:r>
            <a:r>
              <a:rPr lang="en-US" altLang="zh-CN" sz="2400" dirty="0" smtClean="0">
                <a:latin typeface="+mn-lt"/>
                <a:ea typeface="楷体" panose="02010609060101010101" pitchFamily="49" charset="-122"/>
              </a:rPr>
              <a:t>, with regard to the soil PAHs contamination.</a:t>
            </a:r>
          </a:p>
          <a:p>
            <a:pPr marL="182563" lvl="1" indent="-182563">
              <a:spcAft>
                <a:spcPts val="3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+mn-lt"/>
                <a:ea typeface="楷体" panose="02010609060101010101" pitchFamily="49" charset="-122"/>
              </a:rPr>
              <a:t>The contribution of coal and coking sources decreased, while the contribution of vehicle  sources increased.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774574" y="2921806"/>
            <a:ext cx="2010675" cy="707886"/>
          </a:xfrm>
          <a:prstGeom prst="rect">
            <a:avLst/>
          </a:prstGeom>
          <a:solidFill>
            <a:srgbClr val="0000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FF00"/>
                </a:solidFill>
              </a:rPr>
              <a:t>not successfully separated</a:t>
            </a:r>
            <a:endParaRPr lang="zh-CN" altLang="en-US" sz="2000" dirty="0">
              <a:solidFill>
                <a:srgbClr val="FFFF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4405" y="3933056"/>
            <a:ext cx="8720633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</a:rPr>
              <a:t>In Beijing, while the coal consumption was relatively </a:t>
            </a:r>
            <a:r>
              <a:rPr lang="en-US" altLang="zh-CN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stable or even slightly decreasing</a:t>
            </a:r>
            <a:r>
              <a:rPr lang="en-US" altLang="zh-CN" sz="2000" dirty="0">
                <a:latin typeface="Times New Roman" panose="02020603050405020304" pitchFamily="18" charset="0"/>
              </a:rPr>
              <a:t> from 2003 (22.7 million tons) to 2012 (21.5 million tons), the number of motor vehicles in 2012 </a:t>
            </a:r>
            <a:r>
              <a:rPr lang="en-US" altLang="zh-CN" sz="2000" dirty="0" smtClean="0">
                <a:latin typeface="Times New Roman" panose="02020603050405020304" pitchFamily="18" charset="0"/>
              </a:rPr>
              <a:t>(5.2 million) was </a:t>
            </a:r>
            <a:r>
              <a:rPr lang="en-US" altLang="zh-CN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almost triple </a:t>
            </a:r>
            <a:r>
              <a:rPr lang="en-US" altLang="zh-CN" sz="2000" dirty="0">
                <a:latin typeface="Times New Roman" panose="02020603050405020304" pitchFamily="18" charset="0"/>
              </a:rPr>
              <a:t>of that </a:t>
            </a:r>
            <a:r>
              <a:rPr lang="en-US" altLang="zh-CN" sz="2000" dirty="0" smtClean="0">
                <a:latin typeface="Times New Roman" panose="02020603050405020304" pitchFamily="18" charset="0"/>
              </a:rPr>
              <a:t>in 2003 (1.9 million)</a:t>
            </a:r>
            <a:endParaRPr lang="zh-CN" altLang="en-US" sz="2000" dirty="0"/>
          </a:p>
        </p:txBody>
      </p:sp>
      <p:sp>
        <p:nvSpPr>
          <p:cNvPr id="5" name="矩形 4"/>
          <p:cNvSpPr/>
          <p:nvPr/>
        </p:nvSpPr>
        <p:spPr>
          <a:xfrm>
            <a:off x="630397" y="892743"/>
            <a:ext cx="4288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ts val="600"/>
              </a:spcBef>
              <a:buClr>
                <a:schemeClr val="tx1"/>
              </a:buClr>
              <a:buSzTx/>
            </a:pPr>
            <a:r>
              <a:rPr lang="en-US" altLang="zh-CN" i="1" dirty="0">
                <a:solidFill>
                  <a:srgbClr val="0000FF"/>
                </a:solidFill>
              </a:rPr>
              <a:t>(</a:t>
            </a:r>
            <a:r>
              <a:rPr lang="en-US" altLang="zh-CN" i="1" dirty="0" smtClean="0">
                <a:solidFill>
                  <a:srgbClr val="0000FF"/>
                </a:solidFill>
              </a:rPr>
              <a:t>preliminary results to be further refined)</a:t>
            </a:r>
            <a:endParaRPr lang="en-US" altLang="zh-CN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56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/>
          <p:nvPr/>
        </p:nvSpPr>
        <p:spPr>
          <a:xfrm>
            <a:off x="188660" y="188640"/>
            <a:ext cx="88555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Change of the risk </a:t>
            </a:r>
            <a:endParaRPr lang="en-US" sz="3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4"/>
          <a:stretch/>
        </p:blipFill>
        <p:spPr>
          <a:xfrm>
            <a:off x="1772094" y="2924944"/>
            <a:ext cx="5824242" cy="366478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6094" y="884763"/>
            <a:ext cx="8720633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lvl="1" indent="-182563">
              <a:spcAft>
                <a:spcPts val="3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+mn-lt"/>
                <a:ea typeface="楷体" panose="02010609060101010101" pitchFamily="49" charset="-122"/>
              </a:rPr>
              <a:t>The average </a:t>
            </a:r>
            <a:r>
              <a:rPr lang="en-US" altLang="zh-CN" sz="2400" dirty="0" err="1">
                <a:latin typeface="+mn-lt"/>
                <a:ea typeface="楷体" panose="02010609060101010101" pitchFamily="49" charset="-122"/>
              </a:rPr>
              <a:t>BaP</a:t>
            </a:r>
            <a:r>
              <a:rPr lang="en-US" altLang="zh-CN" sz="2400" baseline="-25000" dirty="0" err="1">
                <a:latin typeface="+mn-lt"/>
                <a:ea typeface="楷体" panose="02010609060101010101" pitchFamily="49" charset="-122"/>
              </a:rPr>
              <a:t>eq</a:t>
            </a:r>
            <a:r>
              <a:rPr lang="en-US" altLang="zh-CN" sz="2400" dirty="0">
                <a:latin typeface="+mn-lt"/>
                <a:ea typeface="楷体" panose="02010609060101010101" pitchFamily="49" charset="-122"/>
              </a:rPr>
              <a:t> values of all samples are </a:t>
            </a:r>
            <a:r>
              <a:rPr lang="en-US" altLang="zh-CN" sz="24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139.48 ng/g </a:t>
            </a:r>
            <a:r>
              <a:rPr lang="en-US" altLang="zh-CN" sz="2400" dirty="0">
                <a:latin typeface="+mn-lt"/>
                <a:ea typeface="楷体" panose="02010609060101010101" pitchFamily="49" charset="-122"/>
              </a:rPr>
              <a:t>and </a:t>
            </a:r>
            <a:r>
              <a:rPr lang="en-US" altLang="zh-CN" sz="24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310.42 ng/g </a:t>
            </a:r>
            <a:r>
              <a:rPr lang="en-US" altLang="zh-CN" sz="2400" dirty="0">
                <a:latin typeface="+mn-lt"/>
                <a:ea typeface="楷体" panose="02010609060101010101" pitchFamily="49" charset="-122"/>
              </a:rPr>
              <a:t>for 2013 and 2004, respectively, indicating a significant reduction of the risk associated with the soil contamination by PAHs</a:t>
            </a:r>
            <a:r>
              <a:rPr lang="en-US" altLang="zh-CN" sz="2400" dirty="0" smtClean="0">
                <a:latin typeface="+mn-lt"/>
                <a:ea typeface="楷体" panose="02010609060101010101" pitchFamily="49" charset="-122"/>
              </a:rPr>
              <a:t>.</a:t>
            </a:r>
          </a:p>
          <a:p>
            <a:pPr marL="182563" lvl="1" indent="-182563">
              <a:spcAft>
                <a:spcPts val="3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+mn-lt"/>
                <a:ea typeface="楷体" panose="02010609060101010101" pitchFamily="49" charset="-122"/>
              </a:rPr>
              <a:t>A significant improvement of the soil environment quality, reflecting the impact of the policy measures. </a:t>
            </a:r>
          </a:p>
          <a:p>
            <a:pPr marL="182563" lvl="1" indent="-182563">
              <a:spcAft>
                <a:spcPts val="3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endParaRPr lang="en-US" altLang="zh-CN" sz="2400" dirty="0" smtClean="0">
              <a:latin typeface="+mn-lt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009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457200" y="2514600"/>
            <a:ext cx="8229600" cy="134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0" hangingPunct="0">
              <a:spcBef>
                <a:spcPts val="600"/>
              </a:spcBef>
              <a:buClr>
                <a:schemeClr val="tx1"/>
              </a:buClr>
              <a:buSzTx/>
            </a:pPr>
            <a:r>
              <a:rPr lang="en-US" altLang="zh-CN" sz="4000" b="1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Concluding remarks</a:t>
            </a:r>
          </a:p>
        </p:txBody>
      </p:sp>
    </p:spTree>
    <p:extLst>
      <p:ext uri="{BB962C8B-B14F-4D97-AF65-F5344CB8AC3E}">
        <p14:creationId xmlns:p14="http://schemas.microsoft.com/office/powerpoint/2010/main" val="426736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Presentation 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00209"/>
            <a:ext cx="8435280" cy="4625989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SzPct val="70000"/>
              <a:buNone/>
            </a:pPr>
            <a:r>
              <a:rPr lang="en-US" altLang="zh-CN" sz="3400" dirty="0" smtClean="0">
                <a:solidFill>
                  <a:srgbClr val="002060"/>
                </a:solidFill>
                <a:latin typeface="+mj-lt"/>
                <a:ea typeface="+mj-ea"/>
                <a:cs typeface="Verdana" panose="020B0604030504040204" pitchFamily="34" charset="0"/>
              </a:rPr>
              <a:t>1. Study background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SzPct val="70000"/>
              <a:buNone/>
            </a:pPr>
            <a:r>
              <a:rPr lang="en-US" altLang="zh-CN" sz="3400" dirty="0" smtClean="0">
                <a:solidFill>
                  <a:srgbClr val="002060"/>
                </a:solidFill>
                <a:latin typeface="+mj-lt"/>
                <a:ea typeface="+mj-ea"/>
                <a:cs typeface="Verdana" panose="020B0604030504040204" pitchFamily="34" charset="0"/>
              </a:rPr>
              <a:t>2. Data and methods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SzPct val="70000"/>
              <a:buNone/>
            </a:pPr>
            <a:r>
              <a:rPr lang="en-US" altLang="zh-CN" sz="3400" dirty="0" smtClean="0">
                <a:solidFill>
                  <a:srgbClr val="002060"/>
                </a:solidFill>
                <a:latin typeface="+mj-lt"/>
                <a:ea typeface="+mj-ea"/>
                <a:cs typeface="Verdana" panose="020B0604030504040204" pitchFamily="34" charset="0"/>
              </a:rPr>
              <a:t>3. Results and discussion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SzPct val="70000"/>
              <a:buNone/>
            </a:pPr>
            <a:r>
              <a:rPr lang="en-US" altLang="zh-CN" sz="3400" dirty="0" smtClean="0">
                <a:solidFill>
                  <a:srgbClr val="002060"/>
                </a:solidFill>
                <a:latin typeface="+mj-lt"/>
                <a:ea typeface="+mj-ea"/>
                <a:cs typeface="Verdana" panose="020B0604030504040204" pitchFamily="34" charset="0"/>
              </a:rPr>
              <a:t>4. Concluding remarks</a:t>
            </a:r>
            <a:endParaRPr lang="zh-CN" altLang="en-US" sz="3400" dirty="0">
              <a:solidFill>
                <a:srgbClr val="002060"/>
              </a:solidFill>
              <a:latin typeface="+mj-lt"/>
              <a:ea typeface="+mj-ea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49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435280" cy="604867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SzPct val="75000"/>
              <a:buFont typeface="Wingdings" panose="05000000000000000000" pitchFamily="2" charset="2"/>
              <a:buChar char="l"/>
            </a:pPr>
            <a:r>
              <a:rPr lang="en-US" sz="2600" dirty="0" smtClean="0"/>
              <a:t>The </a:t>
            </a:r>
            <a:r>
              <a:rPr lang="en-US" sz="2600" dirty="0"/>
              <a:t>PAHs content and its associated environmental risk have been significantly reduced from 2004 to 2013, </a:t>
            </a:r>
            <a:r>
              <a:rPr lang="en-US" sz="2600" i="1" dirty="0">
                <a:solidFill>
                  <a:srgbClr val="0000FF"/>
                </a:solidFill>
              </a:rPr>
              <a:t>which </a:t>
            </a:r>
            <a:r>
              <a:rPr lang="en-US" sz="2600" i="1" dirty="0" smtClean="0">
                <a:solidFill>
                  <a:srgbClr val="0000FF"/>
                </a:solidFill>
              </a:rPr>
              <a:t>reflects </a:t>
            </a:r>
            <a:r>
              <a:rPr lang="en-US" sz="2600" i="1" dirty="0">
                <a:solidFill>
                  <a:srgbClr val="0000FF"/>
                </a:solidFill>
              </a:rPr>
              <a:t>Beijing’s tremendous efforts of pollution prevention in the past decade.</a:t>
            </a:r>
            <a:r>
              <a:rPr lang="en-US" sz="2600" dirty="0"/>
              <a:t> </a:t>
            </a:r>
            <a:endParaRPr lang="en-US" sz="2600" dirty="0" smtClean="0"/>
          </a:p>
          <a:p>
            <a:pPr>
              <a:lnSpc>
                <a:spcPct val="150000"/>
              </a:lnSpc>
              <a:spcBef>
                <a:spcPts val="600"/>
              </a:spcBef>
              <a:buSzPct val="75000"/>
              <a:buFont typeface="Wingdings" panose="05000000000000000000" pitchFamily="2" charset="2"/>
              <a:buChar char="l"/>
            </a:pPr>
            <a:r>
              <a:rPr lang="en-US" altLang="zh-CN" sz="2600" dirty="0" smtClean="0"/>
              <a:t>The </a:t>
            </a:r>
            <a:r>
              <a:rPr lang="en-US" altLang="zh-CN" sz="2600" dirty="0"/>
              <a:t>composition of soil PAHs had changed over time as well, which implies a notable increase of the contribution of vehicle emission</a:t>
            </a:r>
            <a:r>
              <a:rPr lang="en-US" altLang="zh-CN" sz="2600" dirty="0" smtClean="0"/>
              <a:t>. </a:t>
            </a:r>
            <a:r>
              <a:rPr lang="en-US" altLang="zh-CN" sz="2600" i="1" dirty="0" smtClean="0">
                <a:solidFill>
                  <a:srgbClr val="0000FF"/>
                </a:solidFill>
              </a:rPr>
              <a:t>At present, vehicle emission appears to be a more important combustion source than coal burning</a:t>
            </a:r>
            <a:r>
              <a:rPr lang="en-US" altLang="zh-CN" sz="2600" dirty="0" smtClean="0"/>
              <a:t>.</a:t>
            </a:r>
            <a:endParaRPr lang="en-US" altLang="zh-CN" sz="2600" dirty="0"/>
          </a:p>
          <a:p>
            <a:pPr>
              <a:lnSpc>
                <a:spcPct val="150000"/>
              </a:lnSpc>
              <a:spcBef>
                <a:spcPts val="600"/>
              </a:spcBef>
              <a:buSzPct val="75000"/>
              <a:buFont typeface="Wingdings" panose="05000000000000000000" pitchFamily="2" charset="2"/>
              <a:buChar char="l"/>
            </a:pPr>
            <a:r>
              <a:rPr lang="en-US" sz="2600" dirty="0" smtClean="0"/>
              <a:t>PAHs </a:t>
            </a:r>
            <a:r>
              <a:rPr lang="en-US" sz="2600" dirty="0"/>
              <a:t>contamination in topsoil </a:t>
            </a:r>
            <a:r>
              <a:rPr lang="en-US" sz="2600" dirty="0" smtClean="0"/>
              <a:t>is </a:t>
            </a:r>
            <a:r>
              <a:rPr lang="en-US" sz="2600" i="1" dirty="0">
                <a:solidFill>
                  <a:srgbClr val="0000FF"/>
                </a:solidFill>
              </a:rPr>
              <a:t>a </a:t>
            </a:r>
            <a:r>
              <a:rPr lang="en-US" sz="2600" i="1" dirty="0" smtClean="0">
                <a:solidFill>
                  <a:srgbClr val="0000FF"/>
                </a:solidFill>
              </a:rPr>
              <a:t>good </a:t>
            </a:r>
            <a:r>
              <a:rPr lang="en-US" sz="2600" i="1" dirty="0">
                <a:solidFill>
                  <a:srgbClr val="0000FF"/>
                </a:solidFill>
              </a:rPr>
              <a:t>indicator </a:t>
            </a:r>
            <a:r>
              <a:rPr lang="en-US" sz="2600" dirty="0"/>
              <a:t>of a megacity’s environmental quality and energy consumption status, and </a:t>
            </a:r>
            <a:r>
              <a:rPr lang="en-US" sz="2600" i="1" dirty="0" smtClean="0">
                <a:solidFill>
                  <a:srgbClr val="0000FF"/>
                </a:solidFill>
              </a:rPr>
              <a:t>deserves </a:t>
            </a:r>
            <a:r>
              <a:rPr lang="en-US" sz="2600" i="1" dirty="0">
                <a:solidFill>
                  <a:srgbClr val="0000FF"/>
                </a:solidFill>
              </a:rPr>
              <a:t>continuous investigation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370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3842914"/>
            <a:ext cx="3528392" cy="614766"/>
          </a:xfrm>
        </p:spPr>
        <p:txBody>
          <a:bodyPr>
            <a:normAutofit/>
          </a:bodyPr>
          <a:lstStyle/>
          <a:p>
            <a:r>
              <a:rPr lang="en-US" altLang="zh-CN" sz="2800" b="1" dirty="0"/>
              <a:t>Acknowledgments</a:t>
            </a:r>
            <a:endParaRPr lang="zh-CN" altLang="en-US" sz="2800" b="1" dirty="0"/>
          </a:p>
        </p:txBody>
      </p:sp>
      <p:sp>
        <p:nvSpPr>
          <p:cNvPr id="10" name="TextBox 9">
            <a:hlinkClick r:id="" action="ppaction://noaction"/>
          </p:cNvPr>
          <p:cNvSpPr txBox="1"/>
          <p:nvPr/>
        </p:nvSpPr>
        <p:spPr>
          <a:xfrm>
            <a:off x="323528" y="4437112"/>
            <a:ext cx="7107501" cy="2028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2425" indent="-352425">
              <a:spcAft>
                <a:spcPts val="720"/>
              </a:spcAft>
              <a:buBlip>
                <a:blip r:embed="rId2"/>
              </a:buBlip>
            </a:pPr>
            <a:r>
              <a:rPr lang="en-US" altLang="zh-CN" sz="2400" dirty="0">
                <a:solidFill>
                  <a:srgbClr val="0000FF"/>
                </a:solidFill>
                <a:cs typeface="Times New Roman" pitchFamily="18" charset="0"/>
              </a:rPr>
              <a:t>Funding sources</a:t>
            </a:r>
            <a:r>
              <a:rPr lang="en-US" altLang="zh-CN" sz="2400" dirty="0">
                <a:cs typeface="Times New Roman" pitchFamily="18" charset="0"/>
              </a:rPr>
              <a:t>: N</a:t>
            </a:r>
            <a:r>
              <a:rPr lang="de-DE" altLang="zh-CN" sz="2400" dirty="0">
                <a:cs typeface="Times New Roman" pitchFamily="18" charset="0"/>
              </a:rPr>
              <a:t>ational Natural Science Foundation of China (grant no. </a:t>
            </a:r>
            <a:r>
              <a:rPr lang="en-US" sz="2400" dirty="0"/>
              <a:t>41371473)</a:t>
            </a:r>
          </a:p>
          <a:p>
            <a:pPr marL="352425" indent="-352425">
              <a:spcAft>
                <a:spcPts val="720"/>
              </a:spcAft>
              <a:buBlip>
                <a:blip r:embed="rId2"/>
              </a:buBlip>
            </a:pPr>
            <a:r>
              <a:rPr lang="en-US" altLang="zh-CN" sz="2400" dirty="0" smtClean="0">
                <a:solidFill>
                  <a:srgbClr val="0000FF"/>
                </a:solidFill>
              </a:rPr>
              <a:t>The 2004 dataset</a:t>
            </a:r>
            <a:r>
              <a:rPr lang="en-US" altLang="zh-CN" sz="2400" dirty="0" smtClean="0"/>
              <a:t>: </a:t>
            </a:r>
            <a:r>
              <a:rPr lang="en-US" altLang="zh-CN" sz="2400" dirty="0" err="1" smtClean="0"/>
              <a:t>Dr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Xuejun</a:t>
            </a:r>
            <a:r>
              <a:rPr lang="en-US" altLang="zh-CN" sz="2400" dirty="0" smtClean="0"/>
              <a:t> Wang at the College of Urban and Environmental Sciences, Peking University</a:t>
            </a:r>
            <a:endParaRPr lang="en-US" altLang="zh-CN" sz="2400" dirty="0">
              <a:cs typeface="Times New Roman" pitchFamily="18" charset="0"/>
            </a:endParaRPr>
          </a:p>
        </p:txBody>
      </p:sp>
      <p:pic>
        <p:nvPicPr>
          <p:cNvPr id="11" name="Picture 9" descr="4--NSF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437112"/>
            <a:ext cx="1583054" cy="125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/>
          <p:nvPr/>
        </p:nvSpPr>
        <p:spPr>
          <a:xfrm>
            <a:off x="-21582" y="1124744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200" dirty="0" smtClean="0">
                <a:solidFill>
                  <a:srgbClr val="002060"/>
                </a:solidFill>
                <a:latin typeface="Script MT Bold" panose="03040602040607080904" pitchFamily="66" charset="0"/>
              </a:rPr>
              <a:t>Thank you!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5200" dirty="0" smtClean="0">
                <a:solidFill>
                  <a:srgbClr val="002060"/>
                </a:solidFill>
                <a:latin typeface="Script MT Bold" panose="03040602040607080904" pitchFamily="66" charset="0"/>
              </a:rPr>
              <a:t>Questions or comments? </a:t>
            </a:r>
            <a:endParaRPr lang="en-US" sz="5200" dirty="0">
              <a:solidFill>
                <a:srgbClr val="002060"/>
              </a:solidFill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70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457200" y="251460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0" hangingPunct="0">
              <a:spcBef>
                <a:spcPts val="600"/>
              </a:spcBef>
              <a:buClr>
                <a:schemeClr val="tx1"/>
              </a:buClr>
              <a:buSzTx/>
            </a:pPr>
            <a:r>
              <a:rPr lang="en-US" altLang="zh-CN" sz="4000" b="1" i="1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altLang="zh-CN" sz="4000" b="1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Study</a:t>
            </a:r>
            <a:r>
              <a:rPr lang="en-US" altLang="zh-CN" sz="4000" b="1" i="1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altLang="zh-CN" sz="4000" b="1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background</a:t>
            </a:r>
            <a:endParaRPr lang="en-US" altLang="zh-CN" sz="4000" b="1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4789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9" t="25934" r="12622" b="11540"/>
          <a:stretch/>
        </p:blipFill>
        <p:spPr>
          <a:xfrm>
            <a:off x="395024" y="709409"/>
            <a:ext cx="3500846" cy="20629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32"/>
          <a:stretch/>
        </p:blipFill>
        <p:spPr>
          <a:xfrm>
            <a:off x="5408626" y="699105"/>
            <a:ext cx="3672408" cy="210106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7" t="963" r="580" b="20437"/>
          <a:stretch/>
        </p:blipFill>
        <p:spPr>
          <a:xfrm>
            <a:off x="5408424" y="2781670"/>
            <a:ext cx="3672610" cy="22204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0" r="10277" b="8661"/>
          <a:stretch/>
        </p:blipFill>
        <p:spPr>
          <a:xfrm>
            <a:off x="349205" y="2780896"/>
            <a:ext cx="3546665" cy="23247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33" y="4460527"/>
            <a:ext cx="5087804" cy="228951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03436" y="4489736"/>
            <a:ext cx="2393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solidFill>
                  <a:srgbClr val="FF0000"/>
                </a:solidFill>
              </a:rPr>
              <a:t>Under the dome</a:t>
            </a: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957806" y="2282043"/>
            <a:ext cx="3744416" cy="1096465"/>
          </a:xfrm>
          <a:solidFill>
            <a:srgbClr val="0000FF"/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en-US" altLang="zh-CN" sz="3600" b="1" dirty="0" smtClean="0">
                <a:solidFill>
                  <a:srgbClr val="FFFF00"/>
                </a:solidFill>
                <a:latin typeface="+mn-lt"/>
              </a:rPr>
              <a:t>Beijing</a:t>
            </a:r>
            <a:r>
              <a:rPr lang="en-US" altLang="zh-CN" sz="3600" b="1" i="1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n-US" altLang="zh-CN" sz="3600" b="1" i="1" dirty="0" smtClean="0">
                <a:solidFill>
                  <a:srgbClr val="FFFF00"/>
                </a:solidFill>
                <a:latin typeface="+mn-lt"/>
              </a:rPr>
            </a:br>
            <a:r>
              <a:rPr lang="en-US" altLang="zh-CN" sz="3600" b="1" i="1" dirty="0" smtClean="0">
                <a:solidFill>
                  <a:srgbClr val="FFFF00"/>
                </a:solidFill>
                <a:latin typeface="+mn-lt"/>
              </a:rPr>
              <a:t>Angel </a:t>
            </a:r>
            <a:r>
              <a:rPr lang="en-US" altLang="zh-CN" sz="3600" b="1" i="1" dirty="0">
                <a:solidFill>
                  <a:srgbClr val="FFFF00"/>
                </a:solidFill>
                <a:latin typeface="+mn-lt"/>
              </a:rPr>
              <a:t>and </a:t>
            </a:r>
            <a:r>
              <a:rPr lang="en-US" altLang="zh-CN" sz="3600" b="1" i="1" dirty="0" smtClean="0">
                <a:solidFill>
                  <a:srgbClr val="FFFF00"/>
                </a:solidFill>
                <a:latin typeface="+mn-lt"/>
              </a:rPr>
              <a:t>Demon</a:t>
            </a:r>
            <a:endParaRPr lang="zh-CN" altLang="en-US" sz="3600" b="1" i="1" dirty="0" smtClea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21193" y="5032445"/>
            <a:ext cx="32625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00FF"/>
                </a:solidFill>
              </a:rPr>
              <a:t>An influential documentary (02/2015) about the haze problem, produced by Ms. Jing Chai, a famous  journalist in China.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1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93430" y="332920"/>
            <a:ext cx="8950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SzPct val="75000"/>
            </a:pPr>
            <a:r>
              <a:rPr lang="en-US" altLang="zh-CN" sz="3200" dirty="0" smtClean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Megacity</a:t>
            </a:r>
            <a:r>
              <a:rPr lang="zh-CN" altLang="en-US" sz="3200" dirty="0" smtClean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：</a:t>
            </a:r>
            <a:r>
              <a:rPr lang="en-US" altLang="zh-CN" sz="3200" dirty="0" smtClean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complex human-nature nexuses</a:t>
            </a:r>
            <a:r>
              <a:rPr lang="zh-CN" altLang="en-US" sz="3200" dirty="0" smtClean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！</a:t>
            </a:r>
            <a:endParaRPr lang="en-US" altLang="zh-CN" sz="3200" dirty="0" smtClean="0">
              <a:solidFill>
                <a:srgbClr val="0000FF"/>
              </a:solidFill>
              <a:latin typeface="+mj-lt"/>
              <a:ea typeface="楷体" panose="02010609060101010101" pitchFamily="49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0" y="2138165"/>
            <a:ext cx="1800000" cy="18000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280179" y="2662259"/>
            <a:ext cx="1066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en-US" altLang="zh-CN" dirty="0" smtClean="0">
                <a:solidFill>
                  <a:srgbClr val="0000FF"/>
                </a:solidFill>
                <a:latin typeface="+mn-lt"/>
              </a:rPr>
              <a:t>Land use</a:t>
            </a:r>
            <a:endParaRPr lang="zh-CN" altLang="en-US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351" y="982864"/>
            <a:ext cx="1800000" cy="18000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022041" y="2642702"/>
            <a:ext cx="194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  <a:latin typeface="+mn-lt"/>
                <a:ea typeface="隶书" panose="02010509060101010101" pitchFamily="49" charset="-122"/>
              </a:rPr>
              <a:t>Population</a:t>
            </a:r>
            <a:endParaRPr lang="zh-CN" altLang="en-US" dirty="0">
              <a:solidFill>
                <a:srgbClr val="0000FF"/>
              </a:solidFill>
              <a:latin typeface="+mn-lt"/>
              <a:ea typeface="隶书" panose="02010509060101010101" pitchFamily="49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572" y="923387"/>
            <a:ext cx="1800000" cy="180000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0" y="3918487"/>
            <a:ext cx="2615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  <a:latin typeface="+mn-lt"/>
                <a:ea typeface="隶书" panose="02010509060101010101" pitchFamily="49" charset="-122"/>
              </a:rPr>
              <a:t>Economic development</a:t>
            </a:r>
            <a:endParaRPr lang="zh-CN" altLang="en-US" dirty="0">
              <a:solidFill>
                <a:srgbClr val="0000FF"/>
              </a:solidFill>
              <a:latin typeface="+mn-lt"/>
              <a:ea typeface="隶书" panose="02010509060101010101" pitchFamily="49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95" y="2934912"/>
            <a:ext cx="1800000" cy="180000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2945530" y="4655548"/>
            <a:ext cx="1918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en-US" altLang="zh-CN" dirty="0" smtClean="0">
                <a:solidFill>
                  <a:srgbClr val="0000FF"/>
                </a:solidFill>
                <a:latin typeface="+mn-lt"/>
              </a:rPr>
              <a:t>Resources and energy</a:t>
            </a:r>
            <a:endParaRPr lang="zh-CN" altLang="en-US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964" y="4347113"/>
            <a:ext cx="1800000" cy="180000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446964" y="613835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en-US" altLang="zh-CN" dirty="0" smtClean="0">
                <a:solidFill>
                  <a:srgbClr val="0000FF"/>
                </a:solidFill>
                <a:latin typeface="+mn-lt"/>
              </a:rPr>
              <a:t>Climate change</a:t>
            </a:r>
            <a:endParaRPr lang="zh-CN" altLang="en-US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70" y="4467697"/>
            <a:ext cx="2132308" cy="180000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488856" y="6235285"/>
            <a:ext cx="2594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en-US" altLang="zh-CN" dirty="0" smtClean="0">
                <a:solidFill>
                  <a:srgbClr val="0000FF"/>
                </a:solidFill>
                <a:latin typeface="+mn-lt"/>
              </a:rPr>
              <a:t>Economic structure</a:t>
            </a:r>
            <a:endParaRPr lang="zh-CN" alt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529224" y="3977781"/>
            <a:ext cx="261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en-US" altLang="zh-CN" dirty="0">
                <a:latin typeface="+mn-lt"/>
              </a:rPr>
              <a:t>E</a:t>
            </a:r>
            <a:r>
              <a:rPr lang="en-US" altLang="zh-CN" dirty="0" smtClean="0">
                <a:latin typeface="+mn-lt"/>
              </a:rPr>
              <a:t>nvironmental quality</a:t>
            </a:r>
            <a:endParaRPr lang="zh-CN" altLang="en-US" dirty="0">
              <a:latin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3301" y="1804889"/>
            <a:ext cx="2349371" cy="217289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9" name="文本框 28"/>
          <p:cNvSpPr txBox="1"/>
          <p:nvPr/>
        </p:nvSpPr>
        <p:spPr>
          <a:xfrm>
            <a:off x="6449757" y="4507285"/>
            <a:ext cx="2476458" cy="1938992"/>
          </a:xfrm>
          <a:prstGeom prst="rect">
            <a:avLst/>
          </a:prstGeom>
          <a:solidFill>
            <a:srgbClr val="0000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FF00"/>
                </a:solidFill>
              </a:rPr>
              <a:t>System approaches are desired to unravel and tackle megacities’ environmental problems.</a:t>
            </a:r>
            <a:endParaRPr lang="zh-CN" alt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77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57788" y="157040"/>
            <a:ext cx="8905867" cy="10604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3600" b="1" dirty="0" smtClean="0"/>
              <a:t>A ten-year battle against Beijing’s air pollution</a:t>
            </a:r>
            <a:endParaRPr lang="zh-CN" altLang="en-US" sz="3600" b="1" dirty="0" smtClean="0"/>
          </a:p>
        </p:txBody>
      </p:sp>
      <p:sp>
        <p:nvSpPr>
          <p:cNvPr id="8" name="文本框 7"/>
          <p:cNvSpPr txBox="1"/>
          <p:nvPr/>
        </p:nvSpPr>
        <p:spPr>
          <a:xfrm>
            <a:off x="227839" y="1347507"/>
            <a:ext cx="614726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SzPct val="75000"/>
            </a:pPr>
            <a:r>
              <a:rPr lang="en-US" altLang="zh-CN" sz="2400" dirty="0" smtClean="0">
                <a:solidFill>
                  <a:srgbClr val="0000FF"/>
                </a:solidFill>
                <a:latin typeface="+mn-lt"/>
                <a:ea typeface="楷体" panose="02010609060101010101" pitchFamily="49" charset="-122"/>
              </a:rPr>
              <a:t>The top motivation before 2008</a:t>
            </a:r>
            <a:r>
              <a:rPr lang="en-US" altLang="zh-CN" sz="2400" dirty="0" smtClean="0">
                <a:latin typeface="+mn-lt"/>
                <a:ea typeface="楷体" panose="02010609060101010101" pitchFamily="49" charset="-122"/>
              </a:rPr>
              <a:t>: to ensure a good air quality for </a:t>
            </a:r>
            <a:r>
              <a:rPr lang="en-US" altLang="zh-CN" sz="2400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the 2008 </a:t>
            </a:r>
            <a:r>
              <a:rPr lang="en-US" altLang="zh-CN" sz="24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Olympic </a:t>
            </a:r>
            <a:r>
              <a:rPr lang="en-US" altLang="zh-CN" sz="2400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Games</a:t>
            </a:r>
          </a:p>
          <a:p>
            <a:pPr marL="274638" indent="-274638">
              <a:spcBef>
                <a:spcPts val="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l"/>
            </a:pPr>
            <a:r>
              <a:rPr lang="en-US" altLang="zh-CN" sz="2200" dirty="0" smtClean="0">
                <a:latin typeface="+mn-lt"/>
                <a:ea typeface="楷体" panose="02010609060101010101" pitchFamily="49" charset="-122"/>
              </a:rPr>
              <a:t>Heating source conversion from </a:t>
            </a:r>
            <a:r>
              <a:rPr lang="en-US" altLang="zh-CN" sz="2200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coal to electricity </a:t>
            </a:r>
            <a:r>
              <a:rPr lang="en-US" altLang="zh-CN" sz="2200" dirty="0" smtClean="0">
                <a:latin typeface="+mn-lt"/>
                <a:ea typeface="楷体" panose="02010609060101010101" pitchFamily="49" charset="-122"/>
              </a:rPr>
              <a:t>in downtown Beijing (started from 2003).</a:t>
            </a:r>
          </a:p>
          <a:p>
            <a:pPr marL="274638" indent="-274638">
              <a:spcBef>
                <a:spcPts val="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l"/>
            </a:pPr>
            <a:r>
              <a:rPr lang="en-US" altLang="zh-CN" sz="2200" dirty="0" smtClean="0">
                <a:latin typeface="+mn-lt"/>
                <a:ea typeface="楷体" panose="02010609060101010101" pitchFamily="49" charset="-122"/>
              </a:rPr>
              <a:t>Relocation or shutdown of </a:t>
            </a:r>
            <a:r>
              <a:rPr lang="en-US" altLang="zh-CN" sz="2200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major emission sources</a:t>
            </a:r>
            <a:r>
              <a:rPr lang="en-US" altLang="zh-CN" sz="2200" dirty="0" smtClean="0">
                <a:latin typeface="+mn-lt"/>
                <a:ea typeface="楷体" panose="02010609060101010101" pitchFamily="49" charset="-122"/>
              </a:rPr>
              <a:t>, such </a:t>
            </a:r>
            <a:r>
              <a:rPr lang="en-US" altLang="zh-CN" sz="2200" dirty="0">
                <a:latin typeface="+mn-lt"/>
                <a:ea typeface="楷体" panose="02010609060101010101" pitchFamily="49" charset="-122"/>
              </a:rPr>
              <a:t>as the Capital Iron </a:t>
            </a:r>
            <a:r>
              <a:rPr lang="en-US" altLang="zh-CN" sz="2200" dirty="0" smtClean="0">
                <a:latin typeface="+mn-lt"/>
                <a:ea typeface="楷体" panose="02010609060101010101" pitchFamily="49" charset="-122"/>
              </a:rPr>
              <a:t>&amp; </a:t>
            </a:r>
            <a:r>
              <a:rPr lang="en-US" altLang="zh-CN" sz="2200" dirty="0">
                <a:latin typeface="+mn-lt"/>
                <a:ea typeface="楷体" panose="02010609060101010101" pitchFamily="49" charset="-122"/>
              </a:rPr>
              <a:t>Steel </a:t>
            </a:r>
            <a:r>
              <a:rPr lang="en-US" altLang="zh-CN" sz="2200" dirty="0" smtClean="0">
                <a:latin typeface="+mn-lt"/>
                <a:ea typeface="楷体" panose="02010609060101010101" pitchFamily="49" charset="-122"/>
              </a:rPr>
              <a:t>Company, Beijing </a:t>
            </a:r>
            <a:r>
              <a:rPr lang="en-US" altLang="zh-CN" sz="2200" dirty="0">
                <a:latin typeface="+mn-lt"/>
                <a:ea typeface="楷体" panose="02010609060101010101" pitchFamily="49" charset="-122"/>
              </a:rPr>
              <a:t>Coking </a:t>
            </a:r>
            <a:r>
              <a:rPr lang="en-US" altLang="zh-CN" sz="2200" dirty="0" smtClean="0">
                <a:latin typeface="+mn-lt"/>
                <a:ea typeface="楷体" panose="02010609060101010101" pitchFamily="49" charset="-122"/>
              </a:rPr>
              <a:t>Plant, Beijing </a:t>
            </a:r>
            <a:r>
              <a:rPr lang="en-US" altLang="zh-CN" sz="2200" dirty="0">
                <a:latin typeface="+mn-lt"/>
                <a:ea typeface="楷体" panose="02010609060101010101" pitchFamily="49" charset="-122"/>
              </a:rPr>
              <a:t>Chemical </a:t>
            </a:r>
            <a:r>
              <a:rPr lang="en-US" altLang="zh-CN" sz="2200" dirty="0" smtClean="0">
                <a:latin typeface="+mn-lt"/>
                <a:ea typeface="楷体" panose="02010609060101010101" pitchFamily="49" charset="-122"/>
              </a:rPr>
              <a:t>Plant (started from 2005).</a:t>
            </a:r>
            <a:endParaRPr lang="en-US" altLang="zh-CN" sz="2200" dirty="0">
              <a:latin typeface="+mn-lt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13" y="4584378"/>
            <a:ext cx="3224568" cy="2144337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045563" y="758313"/>
            <a:ext cx="3068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0000FF"/>
                </a:solidFill>
                <a:latin typeface="+mn-lt"/>
                <a:ea typeface="隶书" panose="02010509060101010101" pitchFamily="49" charset="-122"/>
              </a:rPr>
              <a:t>Heating source conversion</a:t>
            </a:r>
            <a:endParaRPr lang="zh-CN" altLang="en-US" sz="2000" b="1" dirty="0">
              <a:solidFill>
                <a:srgbClr val="0000FF"/>
              </a:solidFill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7412" y="4870649"/>
            <a:ext cx="1440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  <a:latin typeface="+mn-lt"/>
                <a:ea typeface="隶书" panose="02010509060101010101" pitchFamily="49" charset="-122"/>
              </a:rPr>
              <a:t>The old </a:t>
            </a:r>
            <a:r>
              <a:rPr lang="en-US" altLang="zh-CN" dirty="0">
                <a:solidFill>
                  <a:srgbClr val="0000FF"/>
                </a:solidFill>
                <a:latin typeface="+mn-lt"/>
                <a:ea typeface="隶书" panose="02010509060101010101" pitchFamily="49" charset="-122"/>
              </a:rPr>
              <a:t>site of as the Capital Iron &amp; Steel Company</a:t>
            </a:r>
            <a:r>
              <a:rPr lang="en-US" altLang="zh-CN" dirty="0">
                <a:solidFill>
                  <a:srgbClr val="FF0000"/>
                </a:solidFill>
                <a:latin typeface="+mn-lt"/>
                <a:ea typeface="隶书" panose="02010509060101010101" pitchFamily="49" charset="-122"/>
              </a:rPr>
              <a:t> </a:t>
            </a:r>
            <a:endParaRPr lang="zh-CN" altLang="en-US" dirty="0">
              <a:solidFill>
                <a:srgbClr val="FF0000"/>
              </a:solidFill>
              <a:latin typeface="+mn-lt"/>
              <a:ea typeface="隶书" panose="020105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353" y="1146338"/>
            <a:ext cx="2380549" cy="34061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713" y="4628661"/>
            <a:ext cx="4007015" cy="2055773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548977" y="4685983"/>
            <a:ext cx="3680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  <a:latin typeface="+mn-lt"/>
                <a:ea typeface="隶书" panose="02010509060101010101" pitchFamily="49" charset="-122"/>
              </a:rPr>
              <a:t>The old </a:t>
            </a:r>
            <a:r>
              <a:rPr lang="en-US" altLang="zh-CN" dirty="0">
                <a:solidFill>
                  <a:srgbClr val="0000FF"/>
                </a:solidFill>
                <a:latin typeface="+mn-lt"/>
                <a:ea typeface="隶书" panose="02010509060101010101" pitchFamily="49" charset="-122"/>
              </a:rPr>
              <a:t>site of Beijing Coking Plant</a:t>
            </a:r>
            <a:endParaRPr lang="zh-CN" altLang="en-US" dirty="0">
              <a:solidFill>
                <a:srgbClr val="FF0000"/>
              </a:solidFill>
              <a:latin typeface="+mn-lt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181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57788" y="157040"/>
            <a:ext cx="8905867" cy="10604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3600" b="1" dirty="0" smtClean="0"/>
              <a:t>A ten-year battle against Beijing’s air pollution</a:t>
            </a:r>
            <a:endParaRPr lang="zh-CN" altLang="en-US" sz="3600" b="1" dirty="0" smtClean="0"/>
          </a:p>
        </p:txBody>
      </p:sp>
      <p:sp>
        <p:nvSpPr>
          <p:cNvPr id="8" name="文本框 7"/>
          <p:cNvSpPr txBox="1"/>
          <p:nvPr/>
        </p:nvSpPr>
        <p:spPr>
          <a:xfrm>
            <a:off x="227839" y="1347507"/>
            <a:ext cx="5784321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SzPct val="75000"/>
            </a:pPr>
            <a:r>
              <a:rPr lang="en-US" altLang="zh-CN" sz="2400" dirty="0" smtClean="0">
                <a:solidFill>
                  <a:srgbClr val="0000FF"/>
                </a:solidFill>
                <a:latin typeface="+mn-lt"/>
                <a:ea typeface="楷体" panose="02010609060101010101" pitchFamily="49" charset="-122"/>
              </a:rPr>
              <a:t>After 2008, the haze problem has stimulated significant public awareness of the air pollution, which led to more policy measures</a:t>
            </a:r>
            <a:endParaRPr lang="en-US" altLang="zh-CN" sz="2400" dirty="0" smtClean="0">
              <a:solidFill>
                <a:srgbClr val="FF0000"/>
              </a:solidFill>
              <a:latin typeface="+mn-lt"/>
              <a:ea typeface="楷体" panose="02010609060101010101" pitchFamily="49" charset="-122"/>
            </a:endParaRPr>
          </a:p>
          <a:p>
            <a:pPr marL="274638" indent="-274638">
              <a:spcBef>
                <a:spcPts val="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l"/>
            </a:pPr>
            <a:r>
              <a:rPr lang="en-US" altLang="zh-CN" sz="2200" dirty="0" smtClean="0">
                <a:latin typeface="+mn-lt"/>
                <a:ea typeface="楷体" panose="02010609060101010101" pitchFamily="49" charset="-122"/>
              </a:rPr>
              <a:t>Regular traffic </a:t>
            </a:r>
            <a:r>
              <a:rPr lang="en-US" altLang="zh-CN" sz="2200" dirty="0">
                <a:latin typeface="+mn-lt"/>
                <a:ea typeface="楷体" panose="02010609060101010101" pitchFamily="49" charset="-122"/>
              </a:rPr>
              <a:t>volume </a:t>
            </a:r>
            <a:r>
              <a:rPr lang="en-US" altLang="zh-CN" sz="2200" dirty="0" smtClean="0">
                <a:latin typeface="+mn-lt"/>
                <a:ea typeface="楷体" panose="02010609060101010101" pitchFamily="49" charset="-122"/>
              </a:rPr>
              <a:t>control</a:t>
            </a:r>
            <a:r>
              <a:rPr lang="zh-CN" altLang="en-US" sz="2200" dirty="0" smtClean="0">
                <a:latin typeface="+mn-lt"/>
                <a:ea typeface="楷体" panose="02010609060101010101" pitchFamily="49" charset="-122"/>
              </a:rPr>
              <a:t>（</a:t>
            </a:r>
            <a:r>
              <a:rPr lang="en-US" altLang="zh-CN" sz="2200" dirty="0" smtClean="0">
                <a:latin typeface="+mn-lt"/>
                <a:ea typeface="楷体" panose="02010609060101010101" pitchFamily="49" charset="-122"/>
              </a:rPr>
              <a:t>from 2008</a:t>
            </a:r>
            <a:r>
              <a:rPr lang="zh-CN" altLang="en-US" sz="2200" dirty="0" smtClean="0">
                <a:latin typeface="+mn-lt"/>
                <a:ea typeface="楷体" panose="02010609060101010101" pitchFamily="49" charset="-122"/>
              </a:rPr>
              <a:t>）</a:t>
            </a:r>
            <a:endParaRPr lang="zh-CN" altLang="en-US" sz="2200" dirty="0">
              <a:latin typeface="+mn-lt"/>
              <a:ea typeface="楷体" panose="02010609060101010101" pitchFamily="49" charset="-122"/>
            </a:endParaRPr>
          </a:p>
          <a:p>
            <a:pPr marL="274638" indent="-274638">
              <a:spcBef>
                <a:spcPts val="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l"/>
            </a:pPr>
            <a:r>
              <a:rPr lang="en-US" altLang="zh-CN" sz="2200" dirty="0" smtClean="0">
                <a:latin typeface="+mn-lt"/>
                <a:ea typeface="楷体" panose="02010609060101010101" pitchFamily="49" charset="-122"/>
              </a:rPr>
              <a:t>Restriction on car purchase (from 2010</a:t>
            </a:r>
            <a:r>
              <a:rPr lang="en-US" altLang="zh-CN" sz="2200" dirty="0">
                <a:latin typeface="+mn-lt"/>
                <a:ea typeface="楷体" panose="02010609060101010101" pitchFamily="49" charset="-122"/>
              </a:rPr>
              <a:t>)</a:t>
            </a:r>
            <a:endParaRPr lang="zh-CN" altLang="en-US" sz="2200" dirty="0">
              <a:latin typeface="+mn-lt"/>
              <a:ea typeface="楷体" panose="02010609060101010101" pitchFamily="49" charset="-122"/>
            </a:endParaRPr>
          </a:p>
          <a:p>
            <a:pPr marL="274638" indent="-274638">
              <a:spcBef>
                <a:spcPts val="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l"/>
            </a:pPr>
            <a:r>
              <a:rPr lang="en-US" altLang="zh-CN" sz="2200" dirty="0" smtClean="0">
                <a:latin typeface="+mn-lt"/>
                <a:ea typeface="楷体" panose="02010609060101010101" pitchFamily="49" charset="-122"/>
              </a:rPr>
              <a:t>Substitution of natural gas for coal</a:t>
            </a:r>
            <a:r>
              <a:rPr lang="zh-CN" altLang="en-US" sz="2200" dirty="0">
                <a:latin typeface="+mn-lt"/>
                <a:ea typeface="楷体" panose="02010609060101010101" pitchFamily="49" charset="-122"/>
              </a:rPr>
              <a:t> </a:t>
            </a:r>
            <a:r>
              <a:rPr lang="en-US" altLang="zh-CN" sz="2200" dirty="0" smtClean="0">
                <a:latin typeface="+mn-lt"/>
                <a:ea typeface="楷体" panose="02010609060101010101" pitchFamily="49" charset="-122"/>
              </a:rPr>
              <a:t>(from 2013)</a:t>
            </a:r>
            <a:endParaRPr lang="zh-CN" altLang="en-US" sz="2200" dirty="0">
              <a:latin typeface="+mn-lt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815" y="1202674"/>
            <a:ext cx="3131840" cy="20854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4"/>
          <a:stretch/>
        </p:blipFill>
        <p:spPr>
          <a:xfrm>
            <a:off x="6167" y="3924347"/>
            <a:ext cx="2703315" cy="27773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61" y="4196895"/>
            <a:ext cx="2979259" cy="223224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99" y="4185915"/>
            <a:ext cx="3354472" cy="223224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13426" y="436510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  <a:latin typeface="+mn-lt"/>
                <a:ea typeface="隶书" panose="02010509060101010101" pitchFamily="49" charset="-122"/>
              </a:rPr>
              <a:t>Traffic volume control</a:t>
            </a:r>
            <a:endParaRPr lang="zh-CN" altLang="en-US" dirty="0">
              <a:solidFill>
                <a:srgbClr val="FF0000"/>
              </a:solidFill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889054" y="393101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  <a:latin typeface="+mn-lt"/>
                <a:ea typeface="隶书" panose="02010509060101010101" pitchFamily="49" charset="-122"/>
              </a:rPr>
              <a:t>Car </a:t>
            </a:r>
            <a:r>
              <a:rPr lang="en-US" altLang="zh-CN" dirty="0">
                <a:solidFill>
                  <a:srgbClr val="0000FF"/>
                </a:solidFill>
                <a:latin typeface="+mn-lt"/>
                <a:ea typeface="隶书" panose="02010509060101010101" pitchFamily="49" charset="-122"/>
              </a:rPr>
              <a:t>purchase </a:t>
            </a:r>
            <a:r>
              <a:rPr lang="en-US" altLang="zh-CN" dirty="0" smtClean="0">
                <a:solidFill>
                  <a:srgbClr val="0000FF"/>
                </a:solidFill>
                <a:latin typeface="+mn-lt"/>
                <a:ea typeface="隶书" panose="02010509060101010101" pitchFamily="49" charset="-122"/>
              </a:rPr>
              <a:t>restriction</a:t>
            </a:r>
            <a:endParaRPr lang="zh-CN" altLang="en-US" dirty="0">
              <a:solidFill>
                <a:srgbClr val="FF0000"/>
              </a:solidFill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309603" y="382756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  <a:latin typeface="+mn-lt"/>
                <a:ea typeface="隶书" panose="02010509060101010101" pitchFamily="49" charset="-122"/>
              </a:rPr>
              <a:t>Coal to natural gas</a:t>
            </a:r>
            <a:endParaRPr lang="zh-CN" altLang="en-US" dirty="0">
              <a:solidFill>
                <a:srgbClr val="FF0000"/>
              </a:solidFill>
              <a:latin typeface="+mn-lt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564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07504" y="22454"/>
            <a:ext cx="8358187" cy="10604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3600" b="1" dirty="0" smtClean="0"/>
              <a:t>Two critical questions of public concern</a:t>
            </a:r>
            <a:endParaRPr lang="zh-CN" altLang="en-US" sz="3600" b="1" dirty="0" smtClean="0"/>
          </a:p>
        </p:txBody>
      </p:sp>
      <p:sp>
        <p:nvSpPr>
          <p:cNvPr id="8" name="文本框 7"/>
          <p:cNvSpPr txBox="1"/>
          <p:nvPr/>
        </p:nvSpPr>
        <p:spPr>
          <a:xfrm>
            <a:off x="251520" y="1054669"/>
            <a:ext cx="864096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SzPct val="75000"/>
            </a:pPr>
            <a:r>
              <a:rPr lang="en-US" altLang="zh-CN" sz="2800" dirty="0" smtClean="0">
                <a:latin typeface="+mn-lt"/>
                <a:ea typeface="楷体" panose="02010609060101010101" pitchFamily="49" charset="-122"/>
              </a:rPr>
              <a:t>1. Has the environment quality in Beijing really been improved through all these years?</a:t>
            </a:r>
          </a:p>
          <a:p>
            <a:pPr>
              <a:spcAft>
                <a:spcPts val="1200"/>
              </a:spcAft>
              <a:buSzPct val="75000"/>
            </a:pPr>
            <a:r>
              <a:rPr lang="en-US" altLang="zh-CN" sz="2800" dirty="0" smtClean="0">
                <a:latin typeface="+mn-lt"/>
                <a:ea typeface="楷体" panose="02010609060101010101" pitchFamily="49" charset="-122"/>
              </a:rPr>
              <a:t>2. Are the existing policy measures appropriate?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3609" y="3068960"/>
            <a:ext cx="864096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SzPct val="75000"/>
              <a:buFont typeface="Wingdings" panose="05000000000000000000" pitchFamily="2" charset="2"/>
              <a:buChar char="l"/>
            </a:pPr>
            <a:r>
              <a:rPr lang="en-US" altLang="zh-CN" sz="2800" dirty="0" smtClean="0">
                <a:latin typeface="+mn-lt"/>
                <a:ea typeface="楷体" panose="02010609060101010101" pitchFamily="49" charset="-122"/>
              </a:rPr>
              <a:t>It is challenging to answer these two questions.</a:t>
            </a:r>
          </a:p>
          <a:p>
            <a:pPr marL="342900" indent="-342900">
              <a:spcAft>
                <a:spcPts val="1200"/>
              </a:spcAft>
              <a:buSzPct val="75000"/>
              <a:buFont typeface="Wingdings" panose="05000000000000000000" pitchFamily="2" charset="2"/>
              <a:buChar char="l"/>
            </a:pPr>
            <a:r>
              <a:rPr lang="en-US" altLang="zh-CN" sz="2800" dirty="0" smtClean="0">
                <a:latin typeface="+mn-lt"/>
                <a:ea typeface="楷体" panose="02010609060101010101" pitchFamily="49" charset="-122"/>
              </a:rPr>
              <a:t>Systematic studies are desired.</a:t>
            </a:r>
          </a:p>
          <a:p>
            <a:pPr marL="342900" indent="-342900">
              <a:spcAft>
                <a:spcPts val="1200"/>
              </a:spcAft>
              <a:buSzPct val="75000"/>
              <a:buFont typeface="Wingdings" panose="05000000000000000000" pitchFamily="2" charset="2"/>
              <a:buChar char="l"/>
            </a:pPr>
            <a:r>
              <a:rPr lang="en-US" altLang="zh-CN" sz="3200" i="1" dirty="0" smtClean="0">
                <a:solidFill>
                  <a:srgbClr val="0000FF"/>
                </a:solidFill>
                <a:latin typeface="+mn-lt"/>
                <a:ea typeface="楷体" panose="02010609060101010101" pitchFamily="49" charset="-122"/>
              </a:rPr>
              <a:t>In this study, PAHs content in topsoil was considered as an indicator of the </a:t>
            </a:r>
            <a:r>
              <a:rPr lang="en-US" altLang="zh-CN" sz="3200" i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energy consumption-related </a:t>
            </a:r>
            <a:r>
              <a:rPr lang="en-US" altLang="zh-CN" sz="3200" i="1" dirty="0" smtClean="0">
                <a:solidFill>
                  <a:srgbClr val="0000FF"/>
                </a:solidFill>
                <a:latin typeface="+mn-lt"/>
                <a:ea typeface="楷体" panose="02010609060101010101" pitchFamily="49" charset="-122"/>
              </a:rPr>
              <a:t>pollution in megacities.</a:t>
            </a:r>
            <a:endParaRPr lang="en-US" altLang="zh-CN" sz="3200" i="1" dirty="0" smtClean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981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07504" y="22454"/>
            <a:ext cx="8856984" cy="10604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3600" b="1" dirty="0" smtClean="0"/>
              <a:t>Polycyclic Aromatic Hydrocarbons (PAHs</a:t>
            </a:r>
            <a:r>
              <a:rPr lang="zh-CN" altLang="en-US" sz="3600" b="1" dirty="0" smtClean="0"/>
              <a:t>）</a:t>
            </a:r>
          </a:p>
        </p:txBody>
      </p:sp>
      <p:pic>
        <p:nvPicPr>
          <p:cNvPr id="12" name="Picture 2" descr="http://www.biolab.cn/uploads/1/Image/200906060209412136.jpg"/>
          <p:cNvPicPr>
            <a:picLocks noChangeAspect="1" noChangeArrowheads="1"/>
          </p:cNvPicPr>
          <p:nvPr/>
        </p:nvPicPr>
        <p:blipFill rotWithShape="1">
          <a:blip r:embed="rId3" cstate="print"/>
          <a:srcRect l="7303" r="7005" b="8466"/>
          <a:stretch/>
        </p:blipFill>
        <p:spPr bwMode="auto">
          <a:xfrm>
            <a:off x="5630502" y="1085009"/>
            <a:ext cx="3405994" cy="2766843"/>
          </a:xfrm>
          <a:prstGeom prst="rect">
            <a:avLst/>
          </a:prstGeom>
          <a:noFill/>
        </p:spPr>
      </p:pic>
      <p:sp>
        <p:nvSpPr>
          <p:cNvPr id="13" name="文本框 12"/>
          <p:cNvSpPr txBox="1"/>
          <p:nvPr/>
        </p:nvSpPr>
        <p:spPr>
          <a:xfrm>
            <a:off x="6226261" y="980728"/>
            <a:ext cx="2242857" cy="307777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FFFF00"/>
                </a:solidFill>
                <a:effectLst/>
              </a:rPr>
              <a:t>16 USEPA priority PAHs</a:t>
            </a:r>
            <a:endParaRPr lang="zh-CN" altLang="en-US" sz="1400" dirty="0">
              <a:solidFill>
                <a:srgbClr val="FFFF00"/>
              </a:solidFill>
              <a:effectLst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86677" y="1042515"/>
            <a:ext cx="5519875" cy="269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4638" indent="-274638">
              <a:spcBef>
                <a:spcPts val="0"/>
              </a:spcBef>
              <a:spcAft>
                <a:spcPts val="600"/>
              </a:spcAft>
              <a:buSzPct val="70000"/>
              <a:buFont typeface="Wingdings" panose="05000000000000000000" pitchFamily="2" charset="2"/>
              <a:buChar char="l"/>
              <a:defRPr/>
            </a:pPr>
            <a:r>
              <a:rPr lang="en-US" altLang="zh-CN" sz="2200" dirty="0">
                <a:latin typeface="+mj-lt"/>
                <a:ea typeface="楷体" panose="02010609060101010101" pitchFamily="49" charset="-122"/>
                <a:cs typeface="Arial" charset="0"/>
              </a:rPr>
              <a:t>Persistent Organic Pollutants (</a:t>
            </a:r>
            <a:r>
              <a:rPr lang="en-US" altLang="zh-CN" sz="2200" dirty="0" smtClean="0">
                <a:latin typeface="+mj-lt"/>
                <a:ea typeface="楷体" panose="02010609060101010101" pitchFamily="49" charset="-122"/>
                <a:cs typeface="Arial" charset="0"/>
              </a:rPr>
              <a:t>POPs)</a:t>
            </a:r>
          </a:p>
          <a:p>
            <a:pPr marL="274638" indent="-274638">
              <a:spcBef>
                <a:spcPts val="0"/>
              </a:spcBef>
              <a:spcAft>
                <a:spcPts val="600"/>
              </a:spcAft>
              <a:buSzPct val="70000"/>
              <a:buFont typeface="Wingdings" panose="05000000000000000000" pitchFamily="2" charset="2"/>
              <a:buChar char="l"/>
              <a:defRPr/>
            </a:pPr>
            <a:r>
              <a:rPr lang="en-US" altLang="zh-CN" sz="2200" dirty="0" smtClean="0">
                <a:latin typeface="+mj-lt"/>
                <a:ea typeface="楷体" panose="02010609060101010101" pitchFamily="49" charset="-122"/>
                <a:cs typeface="Arial" charset="0"/>
              </a:rPr>
              <a:t>Mainly from Incomplete combustion (e.g., traffic </a:t>
            </a:r>
            <a:r>
              <a:rPr lang="en-US" altLang="zh-CN" sz="2200" dirty="0">
                <a:latin typeface="+mj-lt"/>
                <a:ea typeface="楷体" panose="02010609060101010101" pitchFamily="49" charset="-122"/>
                <a:cs typeface="Arial" charset="0"/>
              </a:rPr>
              <a:t>emission, </a:t>
            </a:r>
            <a:r>
              <a:rPr lang="en-US" altLang="zh-CN" sz="2200" dirty="0" smtClean="0">
                <a:latin typeface="+mj-lt"/>
                <a:ea typeface="楷体" panose="02010609060101010101" pitchFamily="49" charset="-122"/>
                <a:cs typeface="Arial" charset="0"/>
              </a:rPr>
              <a:t>coal combustion, coking, biomass burning, etc.)</a:t>
            </a:r>
          </a:p>
          <a:p>
            <a:pPr marL="274638" indent="-274638">
              <a:spcBef>
                <a:spcPts val="0"/>
              </a:spcBef>
              <a:spcAft>
                <a:spcPts val="600"/>
              </a:spcAft>
              <a:buSzPct val="70000"/>
              <a:buFont typeface="Wingdings" panose="05000000000000000000" pitchFamily="2" charset="2"/>
              <a:buChar char="l"/>
              <a:defRPr/>
            </a:pPr>
            <a:r>
              <a:rPr lang="en-US" altLang="zh-CN" sz="2200" dirty="0" smtClean="0">
                <a:ea typeface="楷体" panose="02010609060101010101" pitchFamily="49" charset="-122"/>
                <a:cs typeface="Arial" charset="0"/>
              </a:rPr>
              <a:t>High </a:t>
            </a:r>
            <a:r>
              <a:rPr lang="en-US" altLang="zh-CN" sz="2200" dirty="0">
                <a:ea typeface="楷体" panose="02010609060101010101" pitchFamily="49" charset="-122"/>
                <a:cs typeface="Arial" charset="0"/>
              </a:rPr>
              <a:t>toxicity and potential </a:t>
            </a:r>
            <a:r>
              <a:rPr lang="en-US" altLang="zh-CN" sz="2200" dirty="0" smtClean="0">
                <a:ea typeface="楷体" panose="02010609060101010101" pitchFamily="49" charset="-122"/>
                <a:cs typeface="Arial" charset="0"/>
              </a:rPr>
              <a:t>carcinogenicity</a:t>
            </a:r>
          </a:p>
          <a:p>
            <a:pPr marL="274638" indent="-274638">
              <a:spcBef>
                <a:spcPts val="0"/>
              </a:spcBef>
              <a:spcAft>
                <a:spcPts val="600"/>
              </a:spcAft>
              <a:buSzPct val="70000"/>
              <a:buFont typeface="Wingdings" panose="05000000000000000000" pitchFamily="2" charset="2"/>
              <a:buChar char="l"/>
              <a:defRPr/>
            </a:pPr>
            <a:r>
              <a:rPr lang="en-US" altLang="zh-CN" sz="2200" dirty="0">
                <a:solidFill>
                  <a:srgbClr val="0000FF"/>
                </a:solidFill>
                <a:ea typeface="楷体" panose="02010609060101010101" pitchFamily="49" charset="-122"/>
                <a:cs typeface="Arial" charset="0"/>
              </a:rPr>
              <a:t>Ubiquitous in an urban </a:t>
            </a:r>
            <a:r>
              <a:rPr lang="en-US" altLang="zh-CN" sz="2200" dirty="0" smtClean="0">
                <a:solidFill>
                  <a:srgbClr val="0000FF"/>
                </a:solidFill>
                <a:ea typeface="楷体" panose="02010609060101010101" pitchFamily="49" charset="-122"/>
                <a:cs typeface="Arial" charset="0"/>
              </a:rPr>
              <a:t>environment</a:t>
            </a:r>
            <a:endParaRPr lang="en-US" altLang="zh-CN" sz="2200" dirty="0">
              <a:solidFill>
                <a:srgbClr val="0000FF"/>
              </a:solidFill>
              <a:ea typeface="楷体" panose="02010609060101010101" pitchFamily="49" charset="-122"/>
              <a:cs typeface="Arial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5606552" y="2985105"/>
            <a:ext cx="879321" cy="7187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/>
          <p:cNvCxnSpPr>
            <a:stCxn id="2" idx="2"/>
          </p:cNvCxnSpPr>
          <p:nvPr/>
        </p:nvCxnSpPr>
        <p:spPr>
          <a:xfrm flipH="1" flipV="1">
            <a:off x="3779912" y="2924944"/>
            <a:ext cx="1826640" cy="4195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5027092" y="2912634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 smtClean="0">
                <a:solidFill>
                  <a:srgbClr val="FF0000"/>
                </a:solidFill>
                <a:latin typeface="+mn-lt"/>
                <a:ea typeface="隶书" panose="02010509060101010101" pitchFamily="49" charset="-122"/>
              </a:rPr>
              <a:t>BaP</a:t>
            </a:r>
            <a:endParaRPr lang="zh-CN" altLang="en-US" sz="2000" b="1" dirty="0">
              <a:solidFill>
                <a:srgbClr val="FF0000"/>
              </a:solidFill>
              <a:latin typeface="+mn-lt"/>
              <a:ea typeface="隶书" panose="020105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505" y="3851852"/>
            <a:ext cx="5874981" cy="268279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490430" y="6215144"/>
            <a:ext cx="3555782" cy="400110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FFFF00"/>
                </a:solidFill>
                <a:latin typeface="Comic Sans MS" panose="030F0702030302020204" pitchFamily="66" charset="0"/>
                <a:ea typeface="Microsoft Himalaya" panose="01010100010101010101" pitchFamily="2" charset="0"/>
                <a:cs typeface="Aharoni" panose="02010803020104030203" pitchFamily="2" charset="-79"/>
              </a:rPr>
              <a:t>Soil is a major sink of PAHs!</a:t>
            </a:r>
            <a:endParaRPr lang="zh-CN" altLang="en-US" sz="2000" dirty="0">
              <a:solidFill>
                <a:srgbClr val="FFFF00"/>
              </a:solidFill>
              <a:latin typeface="Comic Sans MS" panose="030F0702030302020204" pitchFamily="66" charset="0"/>
              <a:ea typeface="Microsoft JhengHei" panose="020B0604030504040204" pitchFamily="34" charset="-12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0984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经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cz_simple">
  <a:themeElements>
    <a:clrScheme name="cz_simple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z_simple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cz_simple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z_simple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z_simple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cz_simple">
  <a:themeElements>
    <a:clrScheme name="cz_simple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z_simple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cz_simple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z_simple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z_simple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5_cz_simple">
  <a:themeElements>
    <a:clrScheme name="cz_simple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z_simple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cz_simple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z_simple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z_simple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6_cz_simple">
  <a:themeElements>
    <a:clrScheme name="cz_simple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z_simple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cz_simple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z_simple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z_simple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7_cz_simple">
  <a:themeElements>
    <a:clrScheme name="cz_simple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z_simple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cz_simple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z_simple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z_simple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8_cz_simple">
  <a:themeElements>
    <a:clrScheme name="cz_simple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z_simple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cz_simple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z_simple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z_simple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9_cz_simple">
  <a:themeElements>
    <a:clrScheme name="cz_simple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z_simple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cz_simple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z_simple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z_simple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cz_simple">
  <a:themeElements>
    <a:clrScheme name="cz_simple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z_simple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cz_simple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z_simple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z_simple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0_cz_simple">
  <a:themeElements>
    <a:clrScheme name="cz_simple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z_simple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cz_simple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z_simple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z_simple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1_cz_simple">
  <a:themeElements>
    <a:clrScheme name="cz_simple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z_simple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cz_simple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z_simple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z_simple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2_cz_simple">
  <a:themeElements>
    <a:clrScheme name="cz_simple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z_simple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cz_simple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z_simple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z_simple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3_cz_simple">
  <a:themeElements>
    <a:clrScheme name="cz_simple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z_simple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cz_simple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z_simple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z_simple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4_cz_simple">
  <a:themeElements>
    <a:clrScheme name="cz_simple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z_simple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cz_simple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z_simple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z_simple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_cz_simple">
  <a:themeElements>
    <a:clrScheme name="cz_simple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z_simple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cz_simple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z_simple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z_simple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_cz_simple">
  <a:themeElements>
    <a:clrScheme name="cz_simple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z_simple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cz_simple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z_simple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z_simple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5_cz_simple">
  <a:themeElements>
    <a:clrScheme name="cz_simple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z_simple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cz_simple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z_simple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z_simple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16_cz_simple">
  <a:themeElements>
    <a:clrScheme name="cz_simple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z_simple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cz_simple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z_simple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z_simple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18_cz_simple">
  <a:themeElements>
    <a:clrScheme name="cz_simple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z_simple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cz_simple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z_simple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z_simple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19_cz_simple">
  <a:themeElements>
    <a:clrScheme name="cz_simple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z_simple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cz_simple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z_simple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z_simple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1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5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6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7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8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9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8.xml><?xml version="1.0" encoding="utf-8"?>
<a:theme xmlns:a="http://schemas.openxmlformats.org/drawingml/2006/main" name="10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9.xml><?xml version="1.0" encoding="utf-8"?>
<a:theme xmlns:a="http://schemas.openxmlformats.org/drawingml/2006/main" name="1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0.xml><?xml version="1.0" encoding="utf-8"?>
<a:theme xmlns:a="http://schemas.openxmlformats.org/drawingml/2006/main" name="1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19368</TotalTime>
  <Words>1026</Words>
  <Application>Microsoft Office PowerPoint</Application>
  <PresentationFormat>全屏显示(4:3)</PresentationFormat>
  <Paragraphs>153</Paragraphs>
  <Slides>21</Slides>
  <Notes>17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50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89" baseType="lpstr">
      <vt:lpstr>Microsoft JhengHei</vt:lpstr>
      <vt:lpstr>黑体</vt:lpstr>
      <vt:lpstr>楷体</vt:lpstr>
      <vt:lpstr>隶书</vt:lpstr>
      <vt:lpstr>宋体</vt:lpstr>
      <vt:lpstr>Aharoni</vt:lpstr>
      <vt:lpstr>Arial</vt:lpstr>
      <vt:lpstr>Arial Black</vt:lpstr>
      <vt:lpstr>Book Antiqua</vt:lpstr>
      <vt:lpstr>Calibri</vt:lpstr>
      <vt:lpstr>Comic Sans MS</vt:lpstr>
      <vt:lpstr>Microsoft Himalaya</vt:lpstr>
      <vt:lpstr>Script MT Bold</vt:lpstr>
      <vt:lpstr>Tahoma</vt:lpstr>
      <vt:lpstr>Times New Roman</vt:lpstr>
      <vt:lpstr>Verdana</vt:lpstr>
      <vt:lpstr>Wingdings</vt:lpstr>
      <vt:lpstr>Office 主题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4_cz_simple</vt:lpstr>
      <vt:lpstr>3_cz_simple</vt:lpstr>
      <vt:lpstr>9_Custom Design</vt:lpstr>
      <vt:lpstr>5_cz_simple</vt:lpstr>
      <vt:lpstr>6_cz_simple</vt:lpstr>
      <vt:lpstr>7_cz_simple</vt:lpstr>
      <vt:lpstr>8_cz_simple</vt:lpstr>
      <vt:lpstr>9_cz_simple</vt:lpstr>
      <vt:lpstr>cz_simple</vt:lpstr>
      <vt:lpstr>10_Custom Design</vt:lpstr>
      <vt:lpstr>11_Custom Design</vt:lpstr>
      <vt:lpstr>10_cz_simple</vt:lpstr>
      <vt:lpstr>11_cz_simple</vt:lpstr>
      <vt:lpstr>12_cz_simple</vt:lpstr>
      <vt:lpstr>13_cz_simple</vt:lpstr>
      <vt:lpstr>14_cz_simple</vt:lpstr>
      <vt:lpstr>1_cz_simple</vt:lpstr>
      <vt:lpstr>2_cz_simple</vt:lpstr>
      <vt:lpstr>15_cz_simple</vt:lpstr>
      <vt:lpstr>16_cz_simple</vt:lpstr>
      <vt:lpstr>18_cz_simple</vt:lpstr>
      <vt:lpstr>19_cz_simple</vt:lpstr>
      <vt:lpstr>12_Custom Design</vt:lpstr>
      <vt:lpstr>自定义设计方案</vt:lpstr>
      <vt:lpstr>13_Custom Design</vt:lpstr>
      <vt:lpstr>14_Custom Design</vt:lpstr>
      <vt:lpstr>15_Custom Design</vt:lpstr>
      <vt:lpstr>16_Custom Design</vt:lpstr>
      <vt:lpstr>1_自定义设计方案</vt:lpstr>
      <vt:lpstr>2_自定义设计方案</vt:lpstr>
      <vt:lpstr>3_自定义设计方案</vt:lpstr>
      <vt:lpstr>4_自定义设计方案</vt:lpstr>
      <vt:lpstr>5_自定义设计方案</vt:lpstr>
      <vt:lpstr>6_自定义设计方案</vt:lpstr>
      <vt:lpstr>7_自定义设计方案</vt:lpstr>
      <vt:lpstr>8_自定义设计方案</vt:lpstr>
      <vt:lpstr>9_自定义设计方案</vt:lpstr>
      <vt:lpstr>10_自定义设计方案</vt:lpstr>
      <vt:lpstr>11_自定义设计方案</vt:lpstr>
      <vt:lpstr>12_自定义设计方案</vt:lpstr>
      <vt:lpstr>Equation</vt:lpstr>
      <vt:lpstr>PAHs contamination in Beijing’s topsoil A buried evidence of the megacity’s evolving environment and energy consumption</vt:lpstr>
      <vt:lpstr>Presentation Outline</vt:lpstr>
      <vt:lpstr>PowerPoint 演示文稿</vt:lpstr>
      <vt:lpstr>Beijing Angel and Demon</vt:lpstr>
      <vt:lpstr>PowerPoint 演示文稿</vt:lpstr>
      <vt:lpstr>A ten-year battle against Beijing’s air pollution</vt:lpstr>
      <vt:lpstr>A ten-year battle against Beijing’s air pollution</vt:lpstr>
      <vt:lpstr>Two critical questions of public concern</vt:lpstr>
      <vt:lpstr>Polycyclic Aromatic Hydrocarbons (PAHs）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Acknowledgments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ruima79</dc:creator>
  <cp:lastModifiedBy>zy</cp:lastModifiedBy>
  <cp:revision>1179</cp:revision>
  <cp:lastPrinted>2012-07-15T09:41:43Z</cp:lastPrinted>
  <dcterms:modified xsi:type="dcterms:W3CDTF">2015-10-20T14:42:26Z</dcterms:modified>
</cp:coreProperties>
</file>