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4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750B0-B13D-4587-BD58-03EE829DA09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6CBE-AE09-4E54-BC68-7A4DDAC11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4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DEAF-A468-47A0-93D4-F1B739A58B05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254-CC74-4F6D-9B88-8847EBC937D6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257A-F35D-4D54-BC52-150CEA5E3C1F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8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A91C-97E6-443F-A69C-F0905AF9EB47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2EC5-0D9E-4DBA-9A53-D7050FA44EF8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2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DD5B-9043-4278-865B-6EB455A579AF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1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D29B-0AF9-41C2-8B6C-9F07316A8FA7}" type="datetime1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0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A4A7-C14B-4282-826C-F4FD5D1A63E2}" type="datetime1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600C-1561-4519-BD79-17FAE959FF44}" type="datetime1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6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3FE4-133D-474C-A4EE-361530F2F673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EA94-7F99-4700-BC0A-5C5457C3637C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7D7F0-D617-4B70-AA61-556A2228EB33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U.S.-China Climate Leaders Summit, Session D (Los Angeles, 9/16/15)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EA414-84C4-4F29-9567-79918A64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PHL-TEDA </a:t>
            </a:r>
            <a:r>
              <a:rPr lang="en-US" dirty="0" err="1" smtClean="0"/>
              <a:t>EcoPartnership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on Urban Clean Energy Infrastructure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zh-CN" altLang="en-US" sz="3600" dirty="0" smtClean="0"/>
              <a:t>中</a:t>
            </a:r>
            <a:r>
              <a:rPr lang="zh-CN" altLang="en-US" sz="3600" dirty="0"/>
              <a:t>国天津</a:t>
            </a:r>
            <a:r>
              <a:rPr lang="en-US" altLang="zh-CN" sz="3600" dirty="0"/>
              <a:t>-</a:t>
            </a:r>
            <a:r>
              <a:rPr lang="zh-CN" altLang="en-US" sz="3600" dirty="0"/>
              <a:t>美国费城清洁技术转移合作平台及领军示范项目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324600"/>
            <a:ext cx="4648200" cy="365125"/>
          </a:xfrm>
        </p:spPr>
        <p:txBody>
          <a:bodyPr/>
          <a:lstStyle/>
          <a:p>
            <a:r>
              <a:rPr lang="en-US" dirty="0" smtClean="0"/>
              <a:t>Panel on Sustainable </a:t>
            </a:r>
            <a:r>
              <a:rPr lang="en-US" dirty="0"/>
              <a:t>Cities, </a:t>
            </a:r>
            <a:r>
              <a:rPr lang="en-US" dirty="0" smtClean="0"/>
              <a:t>Architecture </a:t>
            </a:r>
            <a:r>
              <a:rPr lang="en-US" dirty="0"/>
              <a:t>&amp; the Built Environment </a:t>
            </a:r>
            <a:r>
              <a:rPr lang="en-US" dirty="0" smtClean="0"/>
              <a:t>Sustainable Megacities Conference  (NYIT/PKU), Beijing, Oct. 20, 2015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44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Low-Carbon Buildings</a:t>
            </a:r>
            <a:r>
              <a:rPr lang="zh-CN" altLang="en-US" sz="2800" dirty="0" smtClean="0"/>
              <a:t> 低碳建筑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Clean Water</a:t>
            </a:r>
            <a:r>
              <a:rPr lang="zh-CN" altLang="en-US" sz="2800" dirty="0" smtClean="0"/>
              <a:t> 清</a:t>
            </a:r>
            <a:r>
              <a:rPr lang="zh-CN" altLang="en-US" sz="2800" dirty="0"/>
              <a:t>洁的水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Smart Electricity</a:t>
            </a:r>
            <a:r>
              <a:rPr lang="zh-CN" altLang="en-US" sz="2800" dirty="0" smtClean="0"/>
              <a:t> 智能供电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8104"/>
            <a:ext cx="3048000" cy="1424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13335"/>
            <a:ext cx="986719" cy="914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46" y="881659"/>
            <a:ext cx="890786" cy="8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PHL &amp; TEDA Offer</a:t>
            </a:r>
            <a:br>
              <a:rPr lang="en-US" dirty="0" smtClean="0"/>
            </a:br>
            <a:r>
              <a:rPr lang="zh-CN" altLang="en-US" dirty="0"/>
              <a:t>费</a:t>
            </a:r>
            <a:r>
              <a:rPr lang="zh-CN" altLang="en-US" dirty="0" smtClean="0"/>
              <a:t>城</a:t>
            </a:r>
            <a:r>
              <a:rPr lang="en-US" altLang="zh-CN" dirty="0" smtClean="0"/>
              <a:t>-</a:t>
            </a:r>
            <a:r>
              <a:rPr lang="zh-CN" altLang="en-US" dirty="0" smtClean="0"/>
              <a:t>天津合作平台的价值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733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35 Year Old Sister City Relationship</a:t>
            </a:r>
          </a:p>
          <a:p>
            <a:pPr marL="0" indent="0">
              <a:buNone/>
            </a:pPr>
            <a:r>
              <a:rPr lang="zh-CN" altLang="en-US" sz="1800" dirty="0" smtClean="0"/>
              <a:t>       基于</a:t>
            </a:r>
            <a:r>
              <a:rPr lang="en-US" altLang="zh-CN" sz="1800" dirty="0" smtClean="0"/>
              <a:t>35</a:t>
            </a:r>
            <a:r>
              <a:rPr lang="zh-CN" altLang="en-US" sz="1800" dirty="0" smtClean="0"/>
              <a:t>年之久“姐妹城市”关系</a:t>
            </a:r>
            <a:endParaRPr lang="en-US" sz="1800" dirty="0" smtClean="0"/>
          </a:p>
          <a:p>
            <a:r>
              <a:rPr lang="en-US" sz="1800" dirty="0" smtClean="0"/>
              <a:t>Designations from respective national governments as clean energy exemplars</a:t>
            </a:r>
          </a:p>
          <a:p>
            <a:pPr marL="0" indent="0">
              <a:buNone/>
            </a:pPr>
            <a:r>
              <a:rPr lang="zh-CN" altLang="en-US" sz="1800" dirty="0" smtClean="0"/>
              <a:t>       双方分别被指定为国家级清洁能源领军示范样本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PHL as national EEB leader</a:t>
            </a:r>
            <a:r>
              <a:rPr lang="zh-CN" altLang="en-US" sz="1600" dirty="0" smtClean="0"/>
              <a:t> </a:t>
            </a:r>
            <a:endParaRPr lang="en-US" altLang="zh-CN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zh-CN" altLang="en-US" sz="1600" dirty="0" smtClean="0"/>
              <a:t>      费城作为国家级“超低能耗建筑”领军者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TEDA/Tianjin as clean energy </a:t>
            </a:r>
            <a:r>
              <a:rPr lang="en-US" sz="1600" dirty="0" err="1" smtClean="0"/>
              <a:t>testbed</a:t>
            </a:r>
            <a:r>
              <a:rPr lang="en-US" sz="1600" dirty="0" smtClean="0"/>
              <a:t> under current FYP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zh-CN" altLang="en-US" sz="1600" dirty="0" smtClean="0"/>
              <a:t>      中</a:t>
            </a:r>
            <a:r>
              <a:rPr lang="zh-CN" altLang="en-US" sz="1600" dirty="0"/>
              <a:t>国天津</a:t>
            </a:r>
            <a:r>
              <a:rPr lang="en-US" altLang="zh-CN" sz="1600" dirty="0"/>
              <a:t>-</a:t>
            </a:r>
            <a:r>
              <a:rPr lang="zh-CN" altLang="en-US" sz="1600" dirty="0"/>
              <a:t>美国费</a:t>
            </a:r>
            <a:r>
              <a:rPr lang="zh-CN" altLang="en-US" sz="1600" dirty="0" smtClean="0"/>
              <a:t>城平台作</a:t>
            </a:r>
            <a:r>
              <a:rPr lang="zh-CN" altLang="en-US" sz="1600" dirty="0"/>
              <a:t>为中</a:t>
            </a:r>
            <a:r>
              <a:rPr lang="zh-CN" altLang="en-US" sz="1600" dirty="0" smtClean="0"/>
              <a:t>国第</a:t>
            </a:r>
            <a:r>
              <a:rPr lang="zh-CN" altLang="en-US" sz="1600" dirty="0"/>
              <a:t>十二个五年计</a:t>
            </a:r>
            <a:r>
              <a:rPr lang="zh-CN" altLang="en-US" sz="1600" dirty="0" smtClean="0"/>
              <a:t>划下的清洁能源试点平台</a:t>
            </a:r>
            <a:endParaRPr lang="en-US" sz="1600" dirty="0" smtClean="0"/>
          </a:p>
          <a:p>
            <a:r>
              <a:rPr lang="en-US" sz="1800" dirty="0" smtClean="0"/>
              <a:t>3 Year PHL-TEDA </a:t>
            </a:r>
            <a:r>
              <a:rPr lang="en-US" sz="1800" dirty="0" err="1" smtClean="0"/>
              <a:t>EcoPartnership</a:t>
            </a:r>
            <a:r>
              <a:rPr lang="en-US" sz="1800" dirty="0" smtClean="0"/>
              <a:t> on Clean Energy Urban Infrastructure (2014-2017)</a:t>
            </a:r>
            <a:r>
              <a:rPr lang="zh-CN" altLang="en-US" sz="1800" dirty="0"/>
              <a:t> 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        3</a:t>
            </a:r>
            <a:r>
              <a:rPr lang="zh-CN" altLang="en-US" sz="1800" dirty="0" smtClean="0"/>
              <a:t>年期 </a:t>
            </a:r>
            <a:r>
              <a:rPr lang="en-US" altLang="zh-CN" sz="1800" dirty="0"/>
              <a:t>(</a:t>
            </a:r>
            <a:r>
              <a:rPr lang="en-US" altLang="zh-CN" sz="1800" dirty="0" smtClean="0"/>
              <a:t>2014-17</a:t>
            </a:r>
            <a:r>
              <a:rPr lang="en-US" altLang="zh-CN" sz="1800" dirty="0"/>
              <a:t>) </a:t>
            </a:r>
            <a:r>
              <a:rPr lang="zh-CN" altLang="en-US" sz="1800" dirty="0" smtClean="0"/>
              <a:t>的中</a:t>
            </a:r>
            <a:r>
              <a:rPr lang="zh-CN" altLang="en-US" sz="1800" dirty="0"/>
              <a:t>国天津</a:t>
            </a:r>
            <a:r>
              <a:rPr lang="en-US" altLang="zh-CN" sz="1800" dirty="0"/>
              <a:t>-</a:t>
            </a:r>
            <a:r>
              <a:rPr lang="zh-CN" altLang="en-US" sz="1800" dirty="0"/>
              <a:t>美国费城清洁技术转移合作平台及领军示范项</a:t>
            </a:r>
            <a:r>
              <a:rPr lang="zh-CN" altLang="en-US" sz="1800" dirty="0" smtClean="0"/>
              <a:t>目</a:t>
            </a:r>
            <a:endParaRPr lang="en-US" sz="1800" dirty="0"/>
          </a:p>
          <a:p>
            <a:r>
              <a:rPr lang="en-US" sz="1800" dirty="0"/>
              <a:t>Focus on Commercial-scale Implementation </a:t>
            </a:r>
            <a:r>
              <a:rPr lang="en-US" sz="1800" dirty="0" smtClean="0"/>
              <a:t>tied to  </a:t>
            </a:r>
            <a:r>
              <a:rPr lang="en-US" sz="1800" dirty="0"/>
              <a:t>Entrepreneurial Innovation</a:t>
            </a:r>
          </a:p>
          <a:p>
            <a:pPr marL="0" indent="0">
              <a:buNone/>
            </a:pPr>
            <a:r>
              <a:rPr lang="zh-CN" altLang="en-US" sz="1800" dirty="0" smtClean="0"/>
              <a:t>       重点在商业领域</a:t>
            </a:r>
            <a:r>
              <a:rPr lang="zh-CN" altLang="en-US" sz="1800" dirty="0"/>
              <a:t>应</a:t>
            </a:r>
            <a:r>
              <a:rPr lang="zh-CN" altLang="en-US" sz="1800" dirty="0" smtClean="0"/>
              <a:t>用</a:t>
            </a:r>
            <a:r>
              <a:rPr lang="zh-CN" altLang="en-US" sz="1800" dirty="0"/>
              <a:t>实施</a:t>
            </a:r>
            <a:r>
              <a:rPr lang="zh-CN" altLang="en-US" sz="1800" dirty="0" smtClean="0"/>
              <a:t>及开拓性创新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356350"/>
            <a:ext cx="5181600" cy="365125"/>
          </a:xfrm>
        </p:spPr>
        <p:txBody>
          <a:bodyPr/>
          <a:lstStyle/>
          <a:p>
            <a:r>
              <a:rPr lang="en-US" dirty="0"/>
              <a:t>Panel on Sustainable Cities, </a:t>
            </a:r>
            <a:r>
              <a:rPr lang="en-US" dirty="0" smtClean="0"/>
              <a:t>Architecture </a:t>
            </a:r>
            <a:r>
              <a:rPr lang="en-US" dirty="0"/>
              <a:t>&amp; the Built Environment Sustainable Megacities Conference  (NYIT/PKU), Beijing, Oct. 20, 2015</a:t>
            </a: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78" y="228600"/>
            <a:ext cx="1315626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524000"/>
            <a:ext cx="1752601" cy="10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PHL-TEDA Pilot Projects</a:t>
            </a:r>
            <a:br>
              <a:rPr lang="en-US" dirty="0" smtClean="0"/>
            </a:br>
            <a:r>
              <a:rPr lang="zh-CN" altLang="en-US" dirty="0" smtClean="0"/>
              <a:t>费城</a:t>
            </a:r>
            <a:r>
              <a:rPr lang="en-US" altLang="zh-CN" dirty="0" smtClean="0"/>
              <a:t>-</a:t>
            </a:r>
            <a:r>
              <a:rPr lang="zh-CN" altLang="en-US" dirty="0" smtClean="0"/>
              <a:t>天津试点工程项目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+mn-ea"/>
              </a:rPr>
              <a:t>		</a:t>
            </a:r>
            <a:r>
              <a:rPr lang="en-US" sz="1800" dirty="0" smtClean="0">
                <a:latin typeface="+mn-ea"/>
              </a:rPr>
              <a:t>Low-Carbon Built Environment (LCBE)</a:t>
            </a:r>
            <a:r>
              <a:rPr lang="zh-CN" altLang="en-US" sz="1800" dirty="0" smtClean="0">
                <a:latin typeface="+mn-ea"/>
              </a:rPr>
              <a:t> </a:t>
            </a:r>
            <a:endParaRPr lang="en-US" altLang="zh-CN" sz="1800" dirty="0" smtClean="0">
              <a:latin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800" dirty="0" smtClean="0">
                <a:latin typeface="+mn-ea"/>
              </a:rPr>
              <a:t>     </a:t>
            </a:r>
            <a:r>
              <a:rPr lang="en-US" altLang="zh-CN" sz="1800" dirty="0" smtClean="0">
                <a:latin typeface="+mn-ea"/>
              </a:rPr>
              <a:t>		</a:t>
            </a:r>
            <a:r>
              <a:rPr lang="zh-CN" altLang="en-US" sz="1800" dirty="0" smtClean="0">
                <a:latin typeface="+mn-ea"/>
              </a:rPr>
              <a:t>绿</a:t>
            </a:r>
            <a:r>
              <a:rPr lang="zh-CN" altLang="en-US" sz="1800" dirty="0">
                <a:latin typeface="+mn-ea"/>
              </a:rPr>
              <a:t>色楼宇运行效率（建筑节能</a:t>
            </a:r>
            <a:r>
              <a:rPr lang="zh-CN" altLang="en-US" sz="1800" dirty="0" smtClean="0">
                <a:latin typeface="+mn-ea"/>
              </a:rPr>
              <a:t>）</a:t>
            </a:r>
            <a:endParaRPr lang="en-US" altLang="zh-CN" sz="1800" dirty="0" smtClean="0">
              <a:latin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600" dirty="0" smtClean="0">
                <a:latin typeface="+mn-ea"/>
              </a:rPr>
              <a:t>     </a:t>
            </a:r>
            <a:r>
              <a:rPr lang="en-US" altLang="zh-CN" sz="1600" dirty="0" smtClean="0">
                <a:latin typeface="+mn-ea"/>
              </a:rPr>
              <a:t>		</a:t>
            </a:r>
            <a:r>
              <a:rPr lang="en-US" sz="1200" dirty="0" smtClean="0">
                <a:latin typeface="+mn-ea"/>
              </a:rPr>
              <a:t>An EEB Lab partnership initiative with the World Business Council for Sustainable 		Development (WBSCD) to 	develop LCBE technology tools and collaborative models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200" dirty="0" smtClean="0">
                <a:latin typeface="+mn-ea"/>
              </a:rPr>
              <a:t>		 </a:t>
            </a:r>
            <a:r>
              <a:rPr lang="zh-CN" altLang="en-US" sz="1200" dirty="0" smtClean="0">
                <a:latin typeface="+mn-ea"/>
              </a:rPr>
              <a:t>一</a:t>
            </a:r>
            <a:r>
              <a:rPr lang="zh-CN" altLang="en-US" sz="1200" dirty="0">
                <a:latin typeface="+mn-ea"/>
              </a:rPr>
              <a:t>个</a:t>
            </a:r>
            <a:r>
              <a:rPr lang="zh-CN" altLang="en-US" sz="1200" dirty="0" smtClean="0">
                <a:latin typeface="+mn-ea"/>
              </a:rPr>
              <a:t>与世</a:t>
            </a:r>
            <a:r>
              <a:rPr lang="zh-CN" altLang="en-US" sz="1200" dirty="0">
                <a:latin typeface="+mn-ea"/>
              </a:rPr>
              <a:t>界企业可持续发展委员</a:t>
            </a:r>
            <a:r>
              <a:rPr lang="zh-CN" altLang="en-US" sz="1200" dirty="0" smtClean="0">
                <a:latin typeface="+mn-ea"/>
              </a:rPr>
              <a:t>会共同合作的、致</a:t>
            </a:r>
            <a:r>
              <a:rPr lang="zh-CN" altLang="en-US" sz="1200" dirty="0">
                <a:latin typeface="+mn-ea"/>
              </a:rPr>
              <a:t>力于开发建筑节能科技工具与合作模</a:t>
            </a:r>
            <a:r>
              <a:rPr lang="zh-CN" altLang="en-US" sz="1200" dirty="0" smtClean="0">
                <a:latin typeface="+mn-ea"/>
              </a:rPr>
              <a:t>式的超</a:t>
            </a:r>
            <a:r>
              <a:rPr lang="en-US" altLang="zh-CN" sz="1200" dirty="0" smtClean="0">
                <a:latin typeface="+mn-ea"/>
              </a:rPr>
              <a:t>		</a:t>
            </a:r>
            <a:r>
              <a:rPr lang="zh-CN" altLang="en-US" sz="1200" dirty="0" smtClean="0">
                <a:latin typeface="+mn-ea"/>
              </a:rPr>
              <a:t>低</a:t>
            </a:r>
            <a:r>
              <a:rPr lang="zh-CN" altLang="en-US" sz="1200" dirty="0">
                <a:latin typeface="+mn-ea"/>
              </a:rPr>
              <a:t>能耗建筑实验</a:t>
            </a:r>
            <a:r>
              <a:rPr lang="zh-CN" altLang="en-US" sz="1200" dirty="0" smtClean="0">
                <a:latin typeface="+mn-ea"/>
              </a:rPr>
              <a:t>室合作项目</a:t>
            </a:r>
            <a:endParaRPr lang="en-US" sz="1200" dirty="0" smtClean="0">
              <a:latin typeface="+mn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+mn-ea"/>
              </a:rPr>
              <a:t>		Wetlands Urban Water Management (WUWM)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800" dirty="0" smtClean="0">
                <a:latin typeface="+mn-ea"/>
              </a:rPr>
              <a:t>     </a:t>
            </a:r>
            <a:r>
              <a:rPr lang="en-US" altLang="zh-CN" sz="1800" dirty="0" smtClean="0">
                <a:latin typeface="+mn-ea"/>
              </a:rPr>
              <a:t>		</a:t>
            </a:r>
            <a:r>
              <a:rPr lang="zh-CN" altLang="en-US" sz="1800" dirty="0" smtClean="0">
                <a:latin typeface="+mn-ea"/>
              </a:rPr>
              <a:t>南</a:t>
            </a:r>
            <a:r>
              <a:rPr lang="zh-CN" altLang="en-US" sz="1800" dirty="0">
                <a:latin typeface="+mn-ea"/>
              </a:rPr>
              <a:t>港人工湿地减排项目（清洁水</a:t>
            </a:r>
            <a:r>
              <a:rPr lang="zh-CN" altLang="en-US" sz="1800" dirty="0" smtClean="0">
                <a:latin typeface="+mn-ea"/>
              </a:rPr>
              <a:t>）</a:t>
            </a:r>
            <a:endParaRPr lang="en-US" altLang="zh-CN" sz="1800" dirty="0" smtClean="0">
              <a:latin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600" dirty="0" smtClean="0">
                <a:latin typeface="+mn-ea"/>
              </a:rPr>
              <a:t>     </a:t>
            </a:r>
            <a:r>
              <a:rPr lang="en-US" altLang="zh-CN" sz="1600" dirty="0" smtClean="0">
                <a:latin typeface="+mn-ea"/>
              </a:rPr>
              <a:t>		</a:t>
            </a:r>
            <a:r>
              <a:rPr lang="en-US" sz="1200" dirty="0" smtClean="0">
                <a:latin typeface="+mn-ea"/>
              </a:rPr>
              <a:t>A pilot project to demonstrate commercially-viable, hybrid-wetland alternatives to traditional 		industrial waste-water treatment processes.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200" dirty="0" smtClean="0">
                <a:latin typeface="+mn-ea"/>
              </a:rPr>
              <a:t>		</a:t>
            </a:r>
            <a:r>
              <a:rPr lang="zh-CN" altLang="en-US" sz="1200" dirty="0" smtClean="0">
                <a:latin typeface="+mn-ea"/>
              </a:rPr>
              <a:t>一项用于展示可</a:t>
            </a:r>
            <a:r>
              <a:rPr lang="zh-CN" altLang="en-US" sz="1200" dirty="0">
                <a:latin typeface="+mn-ea"/>
              </a:rPr>
              <a:t>代替传统工业废水处理流程</a:t>
            </a:r>
            <a:r>
              <a:rPr lang="zh-CN" altLang="en-US" sz="1200" dirty="0" smtClean="0">
                <a:latin typeface="+mn-ea"/>
              </a:rPr>
              <a:t>的、具有广泛商</a:t>
            </a:r>
            <a:r>
              <a:rPr lang="zh-CN" altLang="en-US" sz="1200" dirty="0">
                <a:latin typeface="+mn-ea"/>
              </a:rPr>
              <a:t>业价值</a:t>
            </a:r>
            <a:r>
              <a:rPr lang="zh-CN" altLang="en-US" sz="1200" dirty="0" smtClean="0">
                <a:latin typeface="+mn-ea"/>
              </a:rPr>
              <a:t>的多项组合人工湿地方法的</a:t>
            </a:r>
            <a:r>
              <a:rPr lang="en-US" altLang="zh-CN" sz="1200" dirty="0" smtClean="0">
                <a:latin typeface="+mn-ea"/>
              </a:rPr>
              <a:t>		</a:t>
            </a:r>
            <a:r>
              <a:rPr lang="zh-CN" altLang="en-US" sz="1200" dirty="0" smtClean="0">
                <a:latin typeface="+mn-ea"/>
              </a:rPr>
              <a:t>试点工程</a:t>
            </a:r>
            <a:endParaRPr lang="en-US" sz="1200" dirty="0" smtClean="0">
              <a:latin typeface="+mn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+mn-ea"/>
              </a:rPr>
              <a:t>		Online Monitoring Systems (OMS)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800" dirty="0" smtClean="0">
                <a:latin typeface="+mn-ea"/>
              </a:rPr>
              <a:t>     </a:t>
            </a:r>
            <a:r>
              <a:rPr lang="en-US" altLang="zh-CN" sz="1800" dirty="0" smtClean="0">
                <a:latin typeface="+mn-ea"/>
              </a:rPr>
              <a:t>		</a:t>
            </a:r>
            <a:r>
              <a:rPr lang="zh-CN" altLang="en-US" sz="1800" dirty="0" smtClean="0">
                <a:latin typeface="+mn-ea"/>
              </a:rPr>
              <a:t>楼</a:t>
            </a:r>
            <a:r>
              <a:rPr lang="zh-CN" altLang="en-US" sz="1800" dirty="0">
                <a:latin typeface="+mn-ea"/>
              </a:rPr>
              <a:t>宇在线能源监测（高效电力）</a:t>
            </a:r>
            <a:endParaRPr lang="en-US" sz="1800" dirty="0" smtClean="0">
              <a:latin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1600" dirty="0" smtClean="0">
                <a:latin typeface="+mn-ea"/>
              </a:rPr>
              <a:t>     </a:t>
            </a:r>
            <a:r>
              <a:rPr lang="en-US" altLang="zh-CN" sz="1600" dirty="0" smtClean="0">
                <a:latin typeface="+mn-ea"/>
              </a:rPr>
              <a:t>		</a:t>
            </a:r>
            <a:r>
              <a:rPr lang="en-US" sz="1200" dirty="0" smtClean="0">
                <a:latin typeface="+mn-ea"/>
              </a:rPr>
              <a:t>A pilot project involving 79 sensor-networked sites to demonstrate solutions for reducing peak 		electricity load and to reduce overall energy consumption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200" dirty="0" smtClean="0">
                <a:latin typeface="+mn-ea"/>
              </a:rPr>
              <a:t>		</a:t>
            </a:r>
            <a:r>
              <a:rPr lang="zh-CN" altLang="en-US" sz="1200" dirty="0" smtClean="0">
                <a:latin typeface="+mn-ea"/>
              </a:rPr>
              <a:t>一</a:t>
            </a:r>
            <a:r>
              <a:rPr lang="zh-CN" altLang="en-US" sz="1200" dirty="0">
                <a:latin typeface="+mn-ea"/>
              </a:rPr>
              <a:t>项覆盖了</a:t>
            </a:r>
            <a:r>
              <a:rPr lang="en-US" altLang="zh-CN" sz="1200" dirty="0">
                <a:latin typeface="+mn-ea"/>
              </a:rPr>
              <a:t>79</a:t>
            </a:r>
            <a:r>
              <a:rPr lang="zh-CN" altLang="en-US" sz="1200" dirty="0">
                <a:latin typeface="+mn-ea"/>
              </a:rPr>
              <a:t>个传感器网络连接</a:t>
            </a:r>
            <a:r>
              <a:rPr lang="zh-CN" altLang="en-US" sz="1200" dirty="0" smtClean="0">
                <a:latin typeface="+mn-ea"/>
              </a:rPr>
              <a:t>点、用于展示降低高峰期电量并减少总能源消</a:t>
            </a:r>
            <a:r>
              <a:rPr lang="zh-CN" altLang="en-US" sz="1200" dirty="0">
                <a:latin typeface="+mn-ea"/>
              </a:rPr>
              <a:t>耗</a:t>
            </a:r>
            <a:r>
              <a:rPr lang="zh-CN" altLang="en-US" sz="1200" dirty="0" smtClean="0">
                <a:latin typeface="+mn-ea"/>
              </a:rPr>
              <a:t>的解决</a:t>
            </a:r>
            <a:r>
              <a:rPr lang="zh-CN" altLang="en-US" sz="1200" dirty="0">
                <a:latin typeface="+mn-ea"/>
              </a:rPr>
              <a:t>方</a:t>
            </a:r>
            <a:r>
              <a:rPr lang="zh-CN" altLang="en-US" sz="1200" dirty="0" smtClean="0">
                <a:latin typeface="+mn-ea"/>
              </a:rPr>
              <a:t>案的</a:t>
            </a:r>
            <a:r>
              <a:rPr lang="en-US" altLang="zh-CN" sz="1200" dirty="0" smtClean="0">
                <a:latin typeface="+mn-ea"/>
              </a:rPr>
              <a:t>		</a:t>
            </a:r>
            <a:r>
              <a:rPr lang="zh-CN" altLang="en-US" sz="1200" dirty="0" smtClean="0">
                <a:latin typeface="+mn-ea"/>
              </a:rPr>
              <a:t>试点工程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24600"/>
            <a:ext cx="4724400" cy="365125"/>
          </a:xfrm>
        </p:spPr>
        <p:txBody>
          <a:bodyPr/>
          <a:lstStyle/>
          <a:p>
            <a:r>
              <a:rPr lang="en-US" dirty="0"/>
              <a:t>Panel on Sustainable Cities, </a:t>
            </a:r>
            <a:r>
              <a:rPr lang="en-US" dirty="0" smtClean="0"/>
              <a:t>Architecture </a:t>
            </a:r>
            <a:r>
              <a:rPr lang="en-US" dirty="0"/>
              <a:t>&amp; the Built Environment Sustainable Megacities Conference  (NYIT/PKU), Beijing, Oct. 20, 2015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1" y="1905000"/>
            <a:ext cx="184658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0" y="4953000"/>
            <a:ext cx="1846856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8" y="3505200"/>
            <a:ext cx="1846855" cy="103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219200" cy="1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Urban Clean Energy Infrastructure</a:t>
            </a:r>
            <a:br>
              <a:rPr lang="en-US" sz="3200" dirty="0" smtClean="0"/>
            </a:br>
            <a:r>
              <a:rPr lang="en-US" sz="3200" dirty="0" smtClean="0"/>
              <a:t>Cooperation &amp; Transfer Center</a:t>
            </a:r>
            <a:br>
              <a:rPr lang="en-US" sz="3200" dirty="0" smtClean="0"/>
            </a:br>
            <a:r>
              <a:rPr lang="zh-CN" altLang="en-US" sz="3200" dirty="0"/>
              <a:t>中美清洁技术交流与转移中心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3733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n-ea"/>
              </a:rPr>
              <a:t>A </a:t>
            </a:r>
            <a:r>
              <a:rPr lang="en-US" sz="1800" b="1" dirty="0" smtClean="0">
                <a:latin typeface="+mn-ea"/>
              </a:rPr>
              <a:t>permanent platform for leveraging pilot project experience</a:t>
            </a:r>
            <a:r>
              <a:rPr lang="en-US" sz="1800" dirty="0" smtClean="0">
                <a:latin typeface="+mn-ea"/>
              </a:rPr>
              <a:t> and showcasing clean energy technology solutions for urban infrastructure in areas of low-carbon buildings, clean water and smart electricity</a:t>
            </a:r>
          </a:p>
          <a:p>
            <a:pPr marL="0" indent="0">
              <a:buNone/>
            </a:pPr>
            <a:r>
              <a:rPr lang="zh-CN" altLang="en-US" sz="1800" dirty="0" smtClean="0">
                <a:latin typeface="+mn-ea"/>
              </a:rPr>
              <a:t>   针</a:t>
            </a:r>
            <a:r>
              <a:rPr lang="zh-CN" altLang="en-US" sz="1800" dirty="0">
                <a:latin typeface="+mn-ea"/>
              </a:rPr>
              <a:t>对建筑能效、清洁的水和智能供电等主要领</a:t>
            </a:r>
            <a:r>
              <a:rPr lang="zh-CN" altLang="en-US" sz="1800" dirty="0" smtClean="0">
                <a:latin typeface="+mn-ea"/>
              </a:rPr>
              <a:t>域，用于嫁接试点工</a:t>
            </a:r>
            <a:endParaRPr lang="en-US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1800" dirty="0">
                <a:latin typeface="+mn-ea"/>
              </a:rPr>
              <a:t> </a:t>
            </a:r>
            <a:r>
              <a:rPr lang="zh-CN" altLang="en-US" sz="1800" dirty="0" smtClean="0">
                <a:latin typeface="+mn-ea"/>
              </a:rPr>
              <a:t>  程经验、展示清洁能源科技方案</a:t>
            </a:r>
            <a:r>
              <a:rPr lang="zh-CN" altLang="en-US" sz="1800" dirty="0">
                <a:latin typeface="+mn-ea"/>
              </a:rPr>
              <a:t>的</a:t>
            </a:r>
            <a:r>
              <a:rPr lang="zh-CN" altLang="en-US" sz="1800" dirty="0" smtClean="0">
                <a:latin typeface="+mn-ea"/>
              </a:rPr>
              <a:t>永久性</a:t>
            </a:r>
            <a:r>
              <a:rPr lang="zh-CN" altLang="en-US" sz="1800" dirty="0">
                <a:latin typeface="+mn-ea"/>
              </a:rPr>
              <a:t>平</a:t>
            </a:r>
            <a:r>
              <a:rPr lang="zh-CN" altLang="en-US" sz="1800" dirty="0" smtClean="0">
                <a:latin typeface="+mn-ea"/>
              </a:rPr>
              <a:t>台</a:t>
            </a:r>
            <a:endParaRPr lang="en-US" altLang="zh-CN" sz="1800" dirty="0" smtClean="0">
              <a:latin typeface="+mn-ea"/>
            </a:endParaRPr>
          </a:p>
          <a:p>
            <a:pPr marL="0" indent="0">
              <a:buNone/>
            </a:pPr>
            <a:endParaRPr lang="en-US" sz="2000" dirty="0" smtClean="0">
              <a:latin typeface="+mn-ea"/>
            </a:endParaRPr>
          </a:p>
          <a:p>
            <a:r>
              <a:rPr lang="en-US" sz="1800" dirty="0" smtClean="0">
                <a:latin typeface="+mn-ea"/>
              </a:rPr>
              <a:t>A </a:t>
            </a:r>
            <a:r>
              <a:rPr lang="en-US" sz="1800" b="1" dirty="0" smtClean="0">
                <a:latin typeface="+mn-ea"/>
              </a:rPr>
              <a:t>program to amplify collaboration on urban clean energy infrastructure </a:t>
            </a:r>
            <a:r>
              <a:rPr lang="en-US" sz="1800" dirty="0" smtClean="0">
                <a:latin typeface="+mn-ea"/>
              </a:rPr>
              <a:t>projects among stakeholder vendors and clients via trade missions, direct facilitation services and online services including virtual exhibitions</a:t>
            </a:r>
          </a:p>
          <a:p>
            <a:pPr marL="0" indent="0">
              <a:buNone/>
            </a:pPr>
            <a:r>
              <a:rPr lang="zh-CN" altLang="en-US" sz="1800" dirty="0" smtClean="0">
                <a:latin typeface="+mn-ea"/>
              </a:rPr>
              <a:t>   通</a:t>
            </a:r>
            <a:r>
              <a:rPr lang="zh-CN" altLang="en-US" sz="1800" dirty="0">
                <a:latin typeface="+mn-ea"/>
              </a:rPr>
              <a:t>过贸易代表团、直接合作促进、网上虚拟展</a:t>
            </a:r>
            <a:r>
              <a:rPr lang="zh-CN" altLang="en-US" sz="1800" dirty="0" smtClean="0">
                <a:latin typeface="+mn-ea"/>
              </a:rPr>
              <a:t>示服务</a:t>
            </a:r>
            <a:r>
              <a:rPr lang="zh-CN" altLang="en-US" sz="1800" dirty="0">
                <a:latin typeface="+mn-ea"/>
              </a:rPr>
              <a:t>等</a:t>
            </a:r>
            <a:r>
              <a:rPr lang="zh-CN" altLang="en-US" sz="1800" dirty="0" smtClean="0">
                <a:latin typeface="+mn-ea"/>
              </a:rPr>
              <a:t>，扩大主要供</a:t>
            </a:r>
            <a:endParaRPr lang="en-US" altLang="zh-CN" sz="18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1800" dirty="0">
                <a:latin typeface="+mn-ea"/>
              </a:rPr>
              <a:t> </a:t>
            </a:r>
            <a:r>
              <a:rPr lang="zh-CN" altLang="en-US" sz="1800" dirty="0" smtClean="0">
                <a:latin typeface="+mn-ea"/>
              </a:rPr>
              <a:t>  应商和客户在城市清洁能源基础建设工程领域合作的项目</a:t>
            </a:r>
            <a:endParaRPr lang="en-US" sz="1800" dirty="0" smtClean="0">
              <a:latin typeface="+mn-ea"/>
            </a:endParaRPr>
          </a:p>
          <a:p>
            <a:pPr marL="0" indent="0">
              <a:buNone/>
            </a:pPr>
            <a:endParaRPr lang="en-US" sz="2000" dirty="0">
              <a:latin typeface="+mn-ea"/>
            </a:endParaRPr>
          </a:p>
          <a:p>
            <a:endParaRPr lang="en-US" sz="2000" dirty="0" smtClean="0">
              <a:latin typeface="+mn-ea"/>
            </a:endParaRPr>
          </a:p>
          <a:p>
            <a:pPr lvl="2"/>
            <a:endParaRPr lang="en-US" sz="2000" dirty="0">
              <a:latin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400800"/>
            <a:ext cx="5562600" cy="365125"/>
          </a:xfrm>
        </p:spPr>
        <p:txBody>
          <a:bodyPr/>
          <a:lstStyle/>
          <a:p>
            <a:r>
              <a:rPr lang="en-US" dirty="0"/>
              <a:t>Panel on Sustainable Cities, </a:t>
            </a:r>
            <a:r>
              <a:rPr lang="en-US" dirty="0" smtClean="0"/>
              <a:t>Architecture </a:t>
            </a:r>
            <a:r>
              <a:rPr lang="en-US" dirty="0"/>
              <a:t>&amp; the Built Environment Sustainable Megacities Conference  (NYIT/PKU), Beijing, Oct. 20, 2015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19857"/>
            <a:ext cx="126186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479</Words>
  <Application>Microsoft Office PowerPoint</Application>
  <PresentationFormat>On-screen Show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PHL-TEDA EcoPartnership on Urban Clean Energy Infrastructure  中国天津-美国费城清洁技术转移合作平台及领军示范项目</vt:lpstr>
      <vt:lpstr>What PHL &amp; TEDA Offer 费城-天津合作平台的价值</vt:lpstr>
      <vt:lpstr>PHL-TEDA Pilot Projects 费城-天津试点工程项目</vt:lpstr>
      <vt:lpstr>Urban Clean Energy Infrastructure Cooperation &amp; Transfer Center 中美清洁技术交流与转移中心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PHL-TEDA EcoPartnership on Urban Clean Energy Infrastructure</dc:title>
  <dc:creator>Terry</dc:creator>
  <cp:lastModifiedBy>Administrator</cp:lastModifiedBy>
  <cp:revision>38</cp:revision>
  <dcterms:created xsi:type="dcterms:W3CDTF">2015-09-11T15:07:22Z</dcterms:created>
  <dcterms:modified xsi:type="dcterms:W3CDTF">2015-10-08T13:06:06Z</dcterms:modified>
</cp:coreProperties>
</file>