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716" r:id="rId3"/>
    <p:sldMasterId id="2147483728" r:id="rId4"/>
    <p:sldMasterId id="2147483740" r:id="rId5"/>
    <p:sldMasterId id="2147483752" r:id="rId6"/>
  </p:sldMasterIdLst>
  <p:notesMasterIdLst>
    <p:notesMasterId r:id="rId19"/>
  </p:notesMasterIdLst>
  <p:handoutMasterIdLst>
    <p:handoutMasterId r:id="rId20"/>
  </p:handoutMasterIdLst>
  <p:sldIdLst>
    <p:sldId id="317" r:id="rId7"/>
    <p:sldId id="431" r:id="rId8"/>
    <p:sldId id="432" r:id="rId9"/>
    <p:sldId id="437" r:id="rId10"/>
    <p:sldId id="438" r:id="rId11"/>
    <p:sldId id="325" r:id="rId12"/>
    <p:sldId id="362" r:id="rId13"/>
    <p:sldId id="427" r:id="rId14"/>
    <p:sldId id="430" r:id="rId15"/>
    <p:sldId id="435" r:id="rId16"/>
    <p:sldId id="436" r:id="rId17"/>
    <p:sldId id="42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00"/>
    <a:srgbClr val="A16440"/>
    <a:srgbClr val="791515"/>
    <a:srgbClr val="7EA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5011" autoAdjust="0"/>
  </p:normalViewPr>
  <p:slideViewPr>
    <p:cSldViewPr>
      <p:cViewPr varScale="1">
        <p:scale>
          <a:sx n="47" d="100"/>
          <a:sy n="47" d="100"/>
        </p:scale>
        <p:origin x="-1232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C11260-44AF-47BF-B23A-FA09E29332EF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7E40BE-367C-4B37-9657-EF54473D9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8C9579-46AF-46B3-9C19-50A1788649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4C9B48-783B-46E5-AA89-054FF5DFA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27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0088"/>
            <a:ext cx="8763000" cy="4429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384300"/>
            <a:ext cx="4083050" cy="4940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2350" y="1384300"/>
            <a:ext cx="4083050" cy="4940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D569-993E-4122-8842-C5709BAC0C80}" type="slidenum">
              <a:rPr lang="en-US"/>
              <a:pPr>
                <a:defRPr/>
              </a:pPr>
              <a:t>‹#›</a:t>
            </a:fld>
            <a:endParaRPr lang="en-US" sz="14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81E39-AF51-46B8-B04E-947172197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2582-B568-4E65-92E2-44EDB22DA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B553-FB4F-4B2B-AC55-A0DE4693C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44BA-6E2A-4EC3-A0C4-D5C98588A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DFEB-56B1-4C28-BB40-49052C316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196D-2A86-4D9D-A81C-88656D7D5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69A0A-FB3F-49EF-9D3D-379874B59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1F15-E037-4354-AB7C-4BEEDF7A8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1BD9-AFF8-4FAA-9E48-BD38A8B8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6152-2F11-4C16-B8A8-7E9627C14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1FC34-299B-4885-B50A-0E1BB2B8B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2247-1B22-4A7A-A54E-F5EEAEB05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3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CCF423C-0487-4896-B1CD-A11073E9D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2582-B568-4E65-92E2-44EDB22DA3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B553-FB4F-4B2B-AC55-A0DE4693C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44BA-6E2A-4EC3-A0C4-D5C98588AB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DFEB-56B1-4C28-BB40-49052C316D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196D-2A86-4D9D-A81C-88656D7D5B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69A0A-FB3F-49EF-9D3D-379874B598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1F15-E037-4354-AB7C-4BEEDF7A8B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1BD9-AFF8-4FAA-9E48-BD38A8B8A7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6152-2F11-4C16-B8A8-7E9627C145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1FC34-299B-4885-B50A-0E1BB2B8B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2247-1B22-4A7A-A54E-F5EEAEB05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3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CCF423C-0487-4896-B1CD-A11073E9D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SF_PresoDesign_v01a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085" y="3043"/>
            <a:ext cx="9135887" cy="68549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64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SF_PresoDesign_v01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028" y="0"/>
            <a:ext cx="9135885" cy="68549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B590A574-001F-493C-898F-5BF28394B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NSF_PresoDesign_v0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028" y="0"/>
            <a:ext cx="9135885" cy="68549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B590A574-001F-493C-898F-5BF28394B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NSF_PresoDesign_v0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028" y="0"/>
            <a:ext cx="9135885" cy="68549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b="1" dirty="0">
              <a:solidFill>
                <a:schemeClr val="accent2"/>
              </a:solidFill>
              <a:latin typeface="Verdana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NSF-NSFC Joint Environmental Sustainability Competition: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Current Round and Related Matters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   </a:t>
            </a:r>
          </a:p>
          <a:p>
            <a:pPr algn="ctr"/>
            <a:endParaRPr lang="en-US" sz="4400" b="1" dirty="0" smtClean="0">
              <a:solidFill>
                <a:srgbClr val="791515"/>
              </a:solidFill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October 2015</a:t>
            </a:r>
            <a:endParaRPr lang="en-US" sz="2800" b="1" dirty="0">
              <a:latin typeface="+mj-lt"/>
            </a:endParaRPr>
          </a:p>
          <a:p>
            <a:pPr algn="ctr"/>
            <a:endParaRPr lang="en-US" sz="4400" b="1" dirty="0">
              <a:solidFill>
                <a:srgbClr val="791515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213" y="2743200"/>
            <a:ext cx="57335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800" b="1" dirty="0" smtClean="0"/>
              <a:t>Bruce Hamilton </a:t>
            </a:r>
          </a:p>
          <a:p>
            <a:pPr algn="ctr"/>
            <a:r>
              <a:rPr lang="en-US" sz="2800" b="1" dirty="0" smtClean="0"/>
              <a:t>U.S. National Science Foundation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30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Smart Cities Research and NSF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“Smart Cities” research is an emerging area for NSF funding</a:t>
            </a:r>
          </a:p>
          <a:p>
            <a:r>
              <a:rPr lang="en-US" b="1" dirty="0" smtClean="0"/>
              <a:t>NSF is emphasizing “Cyber-Human-Physical Systems”</a:t>
            </a:r>
          </a:p>
          <a:p>
            <a:r>
              <a:rPr lang="en-US" b="1" dirty="0" smtClean="0"/>
              <a:t>“Cyber-Physical Systems” (CPS) emphasizes sensor networks feeding computerized models and actuators</a:t>
            </a:r>
          </a:p>
          <a:p>
            <a:r>
              <a:rPr lang="en-US" b="1" dirty="0" smtClean="0"/>
              <a:t>For cities, of course, people </a:t>
            </a:r>
            <a:r>
              <a:rPr lang="en-US" b="1" smtClean="0"/>
              <a:t>are central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37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INFEWS at NSF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INFEWS = </a:t>
            </a:r>
            <a:r>
              <a:rPr lang="en-US" b="1" dirty="0" smtClean="0">
                <a:solidFill>
                  <a:srgbClr val="00A400"/>
                </a:solidFill>
              </a:rPr>
              <a:t>I</a:t>
            </a:r>
            <a:r>
              <a:rPr lang="en-US" b="1" dirty="0" smtClean="0"/>
              <a:t>nnovations at the </a:t>
            </a:r>
            <a:r>
              <a:rPr lang="en-US" b="1" dirty="0" smtClean="0">
                <a:solidFill>
                  <a:srgbClr val="00A400"/>
                </a:solidFill>
              </a:rPr>
              <a:t>N</a:t>
            </a:r>
            <a:r>
              <a:rPr lang="en-US" b="1" dirty="0" smtClean="0"/>
              <a:t>exus of </a:t>
            </a:r>
            <a:r>
              <a:rPr lang="en-US" b="1" dirty="0" smtClean="0">
                <a:solidFill>
                  <a:srgbClr val="00A400"/>
                </a:solidFill>
              </a:rPr>
              <a:t>F</a:t>
            </a:r>
            <a:r>
              <a:rPr lang="en-US" b="1" dirty="0" smtClean="0"/>
              <a:t>ood, </a:t>
            </a:r>
            <a:r>
              <a:rPr lang="en-US" b="1" dirty="0" smtClean="0">
                <a:solidFill>
                  <a:srgbClr val="00A400"/>
                </a:solidFill>
              </a:rPr>
              <a:t>E</a:t>
            </a:r>
            <a:r>
              <a:rPr lang="en-US" b="1" dirty="0" smtClean="0"/>
              <a:t>nergy, and </a:t>
            </a:r>
            <a:r>
              <a:rPr lang="en-US" b="1" dirty="0" smtClean="0">
                <a:solidFill>
                  <a:srgbClr val="00A400"/>
                </a:solidFill>
              </a:rPr>
              <a:t>W</a:t>
            </a:r>
            <a:r>
              <a:rPr lang="en-US" b="1" dirty="0" smtClean="0"/>
              <a:t>ater </a:t>
            </a:r>
            <a:r>
              <a:rPr lang="en-US" b="1" dirty="0" smtClean="0">
                <a:solidFill>
                  <a:srgbClr val="00A400"/>
                </a:solidFill>
              </a:rPr>
              <a:t>S</a:t>
            </a:r>
            <a:r>
              <a:rPr lang="en-US" b="1" dirty="0" smtClean="0"/>
              <a:t>ystems</a:t>
            </a:r>
          </a:p>
          <a:p>
            <a:r>
              <a:rPr lang="en-US" b="1" dirty="0" smtClean="0"/>
              <a:t>INFEWS is another research area that is emerging at NSF</a:t>
            </a:r>
          </a:p>
          <a:p>
            <a:r>
              <a:rPr lang="en-US" b="1" dirty="0" smtClean="0"/>
              <a:t>NSF is encouraging research that:</a:t>
            </a:r>
          </a:p>
          <a:p>
            <a:pPr lvl="1"/>
            <a:r>
              <a:rPr lang="en-US" b="1" dirty="0" smtClean="0"/>
              <a:t> spans within a single project all three domains: food, energy, and water</a:t>
            </a:r>
          </a:p>
          <a:p>
            <a:pPr lvl="1"/>
            <a:r>
              <a:rPr lang="en-US" b="1" smtClean="0"/>
              <a:t>within </a:t>
            </a:r>
            <a:r>
              <a:rPr lang="en-US" b="1" dirty="0" smtClean="0"/>
              <a:t>a single project is interdisciplinary across at least three disciplines 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A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9600" b="1" dirty="0" smtClean="0"/>
              <a:t>Questions?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946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Current Joint NSF-NSFC Competition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b="1" dirty="0" smtClean="0"/>
              <a:t>Two Topics (posted by both NSF and NSFC):</a:t>
            </a:r>
          </a:p>
          <a:p>
            <a:pPr lvl="1"/>
            <a:r>
              <a:rPr lang="en-US" b="1" dirty="0" smtClean="0">
                <a:solidFill>
                  <a:srgbClr val="00A400"/>
                </a:solidFill>
              </a:rPr>
              <a:t>Combustion Related to Sustainable Energy</a:t>
            </a:r>
          </a:p>
          <a:p>
            <a:pPr lvl="1"/>
            <a:r>
              <a:rPr lang="en-US" b="1" dirty="0" smtClean="0">
                <a:solidFill>
                  <a:srgbClr val="00A400"/>
                </a:solidFill>
              </a:rPr>
              <a:t>Urban Water Sustainability</a:t>
            </a:r>
          </a:p>
          <a:p>
            <a:r>
              <a:rPr lang="en-US" b="1" dirty="0" smtClean="0"/>
              <a:t>Deadlines for Proposal Submission: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Oct. 20 (NSF), Oct. 22 (NSFC)</a:t>
            </a:r>
          </a:p>
          <a:p>
            <a:r>
              <a:rPr lang="en-US" b="1" dirty="0" smtClean="0"/>
              <a:t>Duration of Grant(s): 4 years</a:t>
            </a:r>
          </a:p>
          <a:p>
            <a:r>
              <a:rPr lang="en-US" b="1" dirty="0" smtClean="0"/>
              <a:t>Grant(s) Size: $500K from NSF,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3 million yuan from NSFC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09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1341438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Current Joint NSF-NSFC </a:t>
            </a:r>
            <a:r>
              <a:rPr lang="en-US" sz="2800" b="1" dirty="0" smtClean="0">
                <a:solidFill>
                  <a:srgbClr val="FF0000"/>
                </a:solidFill>
              </a:rPr>
              <a:t>Competition (continued)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A400"/>
                </a:solidFill>
              </a:rPr>
              <a:t>Combustion Related to Sustainable Energy Topic: Examples --</a:t>
            </a:r>
            <a:endParaRPr lang="en-US" b="1" dirty="0" smtClean="0"/>
          </a:p>
          <a:p>
            <a:pPr lvl="1"/>
            <a:r>
              <a:rPr lang="en-US" sz="2400" b="1" dirty="0" smtClean="0"/>
              <a:t>Increased knowledge of fundamental mechanisms related to carbon (CO2) capture technologies</a:t>
            </a:r>
          </a:p>
          <a:p>
            <a:pPr lvl="1"/>
            <a:r>
              <a:rPr lang="en-US" sz="2400" b="1" dirty="0" smtClean="0"/>
              <a:t>Increased knowledge of fundamental mechanisms for gasification (coal, biomass, coal/biomass mixtures</a:t>
            </a:r>
          </a:p>
          <a:p>
            <a:pPr lvl="1"/>
            <a:r>
              <a:rPr lang="en-US" sz="2400" b="1" dirty="0" smtClean="0"/>
              <a:t>Increase understanding of fundamental combustion reaction mechanisms for pollutant emissions (e.g., particulates, NOx), with efforts focused on reduction of such emissions from combustion systems (e.g., coal, ICEs) </a:t>
            </a:r>
          </a:p>
          <a:p>
            <a:pPr lvl="1"/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684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Current Joint NSF-NSFC Competition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A400"/>
                </a:solidFill>
              </a:rPr>
              <a:t>Urban Water Sustainability Topic: Examples--</a:t>
            </a:r>
            <a:endParaRPr lang="en-US" sz="2800" b="1" dirty="0" smtClean="0"/>
          </a:p>
          <a:p>
            <a:pPr lvl="1"/>
            <a:r>
              <a:rPr lang="en-US" b="1" dirty="0" smtClean="0"/>
              <a:t>Means to enable urban wastewater re-use, including as potable water</a:t>
            </a:r>
          </a:p>
          <a:p>
            <a:pPr lvl="1"/>
            <a:r>
              <a:rPr lang="en-US" b="1" dirty="0" smtClean="0"/>
              <a:t>Routes for efficient and cost-effective capture, storage, and use of storm water</a:t>
            </a:r>
          </a:p>
          <a:p>
            <a:pPr lvl="1"/>
            <a:r>
              <a:rPr lang="en-US" b="1" dirty="0" smtClean="0"/>
              <a:t>Pathways to minimizing water consumption for all purposes</a:t>
            </a:r>
          </a:p>
          <a:p>
            <a:pPr lvl="1"/>
            <a:r>
              <a:rPr lang="en-US" b="1" dirty="0" smtClean="0"/>
              <a:t>Creation of advantageous synergies in the Food-Energy-Water (FEW) nexus</a:t>
            </a:r>
          </a:p>
          <a:p>
            <a:pPr lvl="1"/>
            <a:r>
              <a:rPr lang="en-US" b="1" dirty="0" smtClean="0"/>
              <a:t>Drinking water safety and security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NSF Related Matters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SRNs</a:t>
            </a:r>
          </a:p>
          <a:p>
            <a:r>
              <a:rPr lang="en-US" sz="4400" b="1" dirty="0" smtClean="0"/>
              <a:t>ERCs</a:t>
            </a:r>
          </a:p>
          <a:p>
            <a:r>
              <a:rPr lang="en-US" sz="4400" b="1" dirty="0" smtClean="0"/>
              <a:t>CRISP Program</a:t>
            </a:r>
          </a:p>
          <a:p>
            <a:r>
              <a:rPr lang="en-US" sz="4400" b="1" dirty="0" smtClean="0"/>
              <a:t>Smart Cities Program</a:t>
            </a:r>
          </a:p>
          <a:p>
            <a:r>
              <a:rPr lang="en-US" sz="4400" b="1" dirty="0" smtClean="0"/>
              <a:t>INFEWS</a:t>
            </a:r>
          </a:p>
        </p:txBody>
      </p:sp>
    </p:spTree>
    <p:extLst>
      <p:ext uri="{BB962C8B-B14F-4D97-AF65-F5344CB8AC3E}">
        <p14:creationId xmlns:p14="http://schemas.microsoft.com/office/powerpoint/2010/main" val="32318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New NSF SRNs on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Urban Sustainability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/>
              <a:t>NSF has just announced 3 new Sustainability Research Networks (SRNs) on urban sustainability</a:t>
            </a:r>
          </a:p>
          <a:p>
            <a:r>
              <a:rPr lang="en-US" b="1" dirty="0" smtClean="0"/>
              <a:t>Each SRN is funded at $12 million for 4-5 years, and involves a number of universities and other organizations</a:t>
            </a:r>
            <a:endParaRPr lang="en-US" b="1" dirty="0"/>
          </a:p>
          <a:p>
            <a:pPr marL="0" indent="0" algn="ctr">
              <a:buNone/>
            </a:pPr>
            <a:endParaRPr lang="en-US" sz="2800" b="1" dirty="0">
              <a:solidFill>
                <a:srgbClr val="00A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9604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Example New NSF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Urban Sustainability SRN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sz="2400" b="1" dirty="0" smtClean="0"/>
              <a:t>NSF Award #14444754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>
                <a:solidFill>
                  <a:srgbClr val="00A400"/>
                </a:solidFill>
              </a:rPr>
              <a:t> </a:t>
            </a:r>
            <a:r>
              <a:rPr lang="en-US" sz="2800" b="1" dirty="0" smtClean="0">
                <a:solidFill>
                  <a:srgbClr val="00A400"/>
                </a:solidFill>
              </a:rPr>
              <a:t>       “SRN: Integrated Urban Infrastructure Solutions for Environmentally Sustainable, Healthy, and Livable Cities”</a:t>
            </a:r>
          </a:p>
          <a:p>
            <a:pPr marL="0" indent="0">
              <a:buNone/>
            </a:pPr>
            <a:endParaRPr lang="en-US" sz="2800" b="1" dirty="0">
              <a:solidFill>
                <a:srgbClr val="00A4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PI = Anu Ramaswami (U. Minnesota)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 smtClean="0"/>
              <a:t>Example Partner Cities-- </a:t>
            </a:r>
          </a:p>
          <a:p>
            <a:pPr marL="0" indent="0">
              <a:buNone/>
            </a:pPr>
            <a:r>
              <a:rPr lang="en-US" sz="2400" b="1" dirty="0"/>
              <a:t>U.S.: NYC, Detroit, </a:t>
            </a:r>
            <a:r>
              <a:rPr lang="en-US" sz="2400" b="1" dirty="0" smtClean="0"/>
              <a:t>Minneapolis, Austin, Ft. Collins,…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Asia: Rajkot (India),… </a:t>
            </a:r>
          </a:p>
        </p:txBody>
      </p:sp>
    </p:spTree>
    <p:extLst>
      <p:ext uri="{BB962C8B-B14F-4D97-AF65-F5344CB8AC3E}">
        <p14:creationId xmlns:p14="http://schemas.microsoft.com/office/powerpoint/2010/main" val="14518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NSF </a:t>
            </a:r>
            <a:r>
              <a:rPr lang="en-US" sz="4800" b="1" dirty="0" err="1" smtClean="0">
                <a:solidFill>
                  <a:srgbClr val="FF0000"/>
                </a:solidFill>
              </a:rPr>
              <a:t>ReNUWIt</a:t>
            </a:r>
            <a:r>
              <a:rPr lang="en-US" sz="4800" b="1" dirty="0" smtClean="0">
                <a:solidFill>
                  <a:srgbClr val="FF0000"/>
                </a:solidFill>
              </a:rPr>
              <a:t> ERC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0A400"/>
                </a:solidFill>
              </a:rPr>
              <a:t>ReNUWIt</a:t>
            </a:r>
            <a:r>
              <a:rPr lang="en-US" b="1" dirty="0" smtClean="0">
                <a:solidFill>
                  <a:srgbClr val="00A400"/>
                </a:solidFill>
              </a:rPr>
              <a:t> </a:t>
            </a:r>
            <a:r>
              <a:rPr lang="en-US" b="1" dirty="0" smtClean="0"/>
              <a:t>is an Engineering Research Center (ERC) funded by NSF</a:t>
            </a:r>
          </a:p>
          <a:p>
            <a:r>
              <a:rPr lang="en-US" b="1" dirty="0" err="1" smtClean="0">
                <a:solidFill>
                  <a:srgbClr val="00A400"/>
                </a:solidFill>
              </a:rPr>
              <a:t>ReNUWIt</a:t>
            </a:r>
            <a:r>
              <a:rPr lang="en-US" b="1" dirty="0" smtClean="0">
                <a:solidFill>
                  <a:srgbClr val="00A400"/>
                </a:solidFill>
              </a:rPr>
              <a:t> = Re</a:t>
            </a:r>
            <a:r>
              <a:rPr lang="en-US" b="1" dirty="0" smtClean="0"/>
              <a:t>newing the </a:t>
            </a:r>
            <a:r>
              <a:rPr lang="en-US" b="1" dirty="0" smtClean="0">
                <a:solidFill>
                  <a:srgbClr val="00A400"/>
                </a:solidFill>
              </a:rPr>
              <a:t>N</a:t>
            </a:r>
            <a:r>
              <a:rPr lang="en-US" b="1" dirty="0" smtClean="0"/>
              <a:t>ation’s</a:t>
            </a:r>
            <a:r>
              <a:rPr lang="en-US" b="1" dirty="0" smtClean="0">
                <a:solidFill>
                  <a:srgbClr val="00A400"/>
                </a:solidFill>
              </a:rPr>
              <a:t> U</a:t>
            </a:r>
            <a:r>
              <a:rPr lang="en-US" b="1" dirty="0" smtClean="0"/>
              <a:t>rban</a:t>
            </a:r>
            <a:r>
              <a:rPr lang="en-US" b="1" dirty="0" smtClean="0">
                <a:solidFill>
                  <a:srgbClr val="00A400"/>
                </a:solidFill>
              </a:rPr>
              <a:t> W</a:t>
            </a:r>
            <a:r>
              <a:rPr lang="en-US" b="1" dirty="0" smtClean="0"/>
              <a:t>ater</a:t>
            </a:r>
            <a:r>
              <a:rPr lang="en-US" b="1" dirty="0" smtClean="0">
                <a:solidFill>
                  <a:srgbClr val="00A400"/>
                </a:solidFill>
              </a:rPr>
              <a:t> I</a:t>
            </a:r>
            <a:r>
              <a:rPr lang="en-US" b="1" dirty="0" smtClean="0"/>
              <a:t>nfras</a:t>
            </a:r>
            <a:r>
              <a:rPr lang="en-US" b="1" dirty="0" smtClean="0">
                <a:solidFill>
                  <a:srgbClr val="00A400"/>
                </a:solidFill>
              </a:rPr>
              <a:t>t</a:t>
            </a:r>
            <a:r>
              <a:rPr lang="en-US" b="1" dirty="0" smtClean="0"/>
              <a:t>ructure</a:t>
            </a:r>
            <a:r>
              <a:rPr lang="en-US" b="1" dirty="0" smtClean="0">
                <a:solidFill>
                  <a:srgbClr val="00A400"/>
                </a:solidFill>
              </a:rPr>
              <a:t>   </a:t>
            </a:r>
          </a:p>
          <a:p>
            <a:r>
              <a:rPr lang="en-US" b="1" dirty="0" smtClean="0"/>
              <a:t>The NSF funding level is scheduled to be $35+ million over 10 years</a:t>
            </a:r>
          </a:p>
          <a:p>
            <a:r>
              <a:rPr lang="en-US" b="1" dirty="0" smtClean="0"/>
              <a:t>The focus is cities in the U.S.’s southwest (e.g., San Francisco, Denver)  </a:t>
            </a:r>
            <a:r>
              <a:rPr lang="en-US" b="1" dirty="0" smtClean="0">
                <a:solidFill>
                  <a:srgbClr val="00A400"/>
                </a:solidFill>
              </a:rPr>
              <a:t>                 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374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NSF CRISP Program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 smtClean="0"/>
              <a:t>CRISP = </a:t>
            </a:r>
            <a:r>
              <a:rPr lang="en-US" b="1" dirty="0" smtClean="0">
                <a:solidFill>
                  <a:srgbClr val="00A400"/>
                </a:solidFill>
              </a:rPr>
              <a:t>C</a:t>
            </a:r>
            <a:r>
              <a:rPr lang="en-US" b="1" dirty="0" smtClean="0"/>
              <a:t>ritical </a:t>
            </a:r>
            <a:r>
              <a:rPr lang="en-US" b="1" dirty="0" smtClean="0">
                <a:solidFill>
                  <a:srgbClr val="00A400"/>
                </a:solidFill>
              </a:rPr>
              <a:t>R</a:t>
            </a:r>
            <a:r>
              <a:rPr lang="en-US" b="1" dirty="0" smtClean="0"/>
              <a:t>esilient Interdependent </a:t>
            </a:r>
            <a:r>
              <a:rPr lang="en-US" b="1" dirty="0" smtClean="0">
                <a:solidFill>
                  <a:srgbClr val="00A400"/>
                </a:solidFill>
              </a:rPr>
              <a:t>I</a:t>
            </a:r>
            <a:r>
              <a:rPr lang="en-US" b="1" dirty="0" smtClean="0"/>
              <a:t>nfrastructure </a:t>
            </a:r>
            <a:r>
              <a:rPr lang="en-US" b="1" dirty="0" smtClean="0">
                <a:solidFill>
                  <a:srgbClr val="00A400"/>
                </a:solidFill>
              </a:rPr>
              <a:t>S</a:t>
            </a:r>
            <a:r>
              <a:rPr lang="en-US" b="1" dirty="0" smtClean="0"/>
              <a:t>ystems and </a:t>
            </a:r>
            <a:r>
              <a:rPr lang="en-US" b="1" dirty="0" smtClean="0">
                <a:solidFill>
                  <a:srgbClr val="00A400"/>
                </a:solidFill>
              </a:rPr>
              <a:t>P</a:t>
            </a:r>
            <a:r>
              <a:rPr lang="en-US" b="1" dirty="0" smtClean="0"/>
              <a:t>rocesses</a:t>
            </a:r>
          </a:p>
          <a:p>
            <a:r>
              <a:rPr lang="en-US" b="1" dirty="0" smtClean="0"/>
              <a:t>Infrastructure Examples: urban water, the electric power grid, transportation, food, communications…</a:t>
            </a:r>
          </a:p>
          <a:p>
            <a:r>
              <a:rPr lang="en-US" b="1" dirty="0" smtClean="0"/>
              <a:t>Example Project: Engineer </a:t>
            </a:r>
            <a:r>
              <a:rPr lang="en-US" b="1" dirty="0" smtClean="0">
                <a:solidFill>
                  <a:srgbClr val="00A400"/>
                </a:solidFill>
              </a:rPr>
              <a:t>John Crittenden’s work</a:t>
            </a:r>
            <a:r>
              <a:rPr lang="en-US" b="1" dirty="0" smtClean="0"/>
              <a:t> in cities in the U.S. (e.g., Atlanta) and China (e.g. Beijing)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11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2500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2500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2500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2500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ends">
  <a:themeElements>
    <a:clrScheme name="Blends 8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3366FF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3366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ends">
  <a:themeElements>
    <a:clrScheme name="Blends 8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3366FF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3366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4057</TotalTime>
  <Words>554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Default Design</vt:lpstr>
      <vt:lpstr>1_Default Design</vt:lpstr>
      <vt:lpstr>Theme1</vt:lpstr>
      <vt:lpstr>Blends</vt:lpstr>
      <vt:lpstr>1_Theme1</vt:lpstr>
      <vt:lpstr>1_Blends</vt:lpstr>
      <vt:lpstr>PowerPoint Presentation</vt:lpstr>
      <vt:lpstr>Current Joint NSF-NSFC Competition</vt:lpstr>
      <vt:lpstr>Current Joint NSF-NSFC Competition (continued)</vt:lpstr>
      <vt:lpstr>Current Joint NSF-NSFC Competition (continued)</vt:lpstr>
      <vt:lpstr>NSF Related Matters</vt:lpstr>
      <vt:lpstr>New NSF SRNs on Urban Sustainability</vt:lpstr>
      <vt:lpstr>Example New NSF Urban Sustainability SRN  </vt:lpstr>
      <vt:lpstr>NSF ReNUWIt ERC</vt:lpstr>
      <vt:lpstr>NSF CRISP Program</vt:lpstr>
      <vt:lpstr>Smart Cities Research and NSF</vt:lpstr>
      <vt:lpstr>INFEWS at NSF</vt:lpstr>
      <vt:lpstr>PowerPoint Presentation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Merit Review  Criteria Revision   Background</dc:title>
  <dc:creator>jleffler</dc:creator>
  <cp:lastModifiedBy>Administrator</cp:lastModifiedBy>
  <cp:revision>407</cp:revision>
  <cp:lastPrinted>2015-09-28T17:31:33Z</cp:lastPrinted>
  <dcterms:created xsi:type="dcterms:W3CDTF">2012-09-14T18:42:58Z</dcterms:created>
  <dcterms:modified xsi:type="dcterms:W3CDTF">2015-10-01T14:31:01Z</dcterms:modified>
</cp:coreProperties>
</file>