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7" r:id="rId2"/>
    <p:sldId id="1732" r:id="rId3"/>
    <p:sldId id="1735" r:id="rId4"/>
    <p:sldId id="1742" r:id="rId5"/>
    <p:sldId id="1750" r:id="rId6"/>
    <p:sldId id="1751" r:id="rId7"/>
    <p:sldId id="1745" r:id="rId8"/>
    <p:sldId id="1747" r:id="rId9"/>
    <p:sldId id="1748" r:id="rId10"/>
    <p:sldId id="1749" r:id="rId11"/>
    <p:sldId id="1736" r:id="rId12"/>
  </p:sldIdLst>
  <p:sldSz cx="9144000" cy="57610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ih8772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FF"/>
    <a:srgbClr val="339933"/>
    <a:srgbClr val="3399FF"/>
    <a:srgbClr val="0099FF"/>
    <a:srgbClr val="996633"/>
    <a:srgbClr val="808000"/>
    <a:srgbClr val="CC9900"/>
    <a:srgbClr val="33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77395" autoAdjust="0"/>
  </p:normalViewPr>
  <p:slideViewPr>
    <p:cSldViewPr>
      <p:cViewPr>
        <p:scale>
          <a:sx n="51" d="100"/>
          <a:sy n="51" d="100"/>
        </p:scale>
        <p:origin x="-1132" y="-48"/>
      </p:cViewPr>
      <p:guideLst>
        <p:guide orient="horz" pos="18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actice&#23384;&#26723;\2015&#38738;&#23707;&#35199;&#28023;&#23736;&#26032;&#21306;\01&#29983;&#24577;&#29616;&#29366;&#36164;&#26009;\01&#27700;\&#27700;&#36164;&#28304;&#3732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zh-CN" altLang="en-US" sz="900" dirty="0" smtClean="0"/>
              <a:t>人均</a:t>
            </a:r>
            <a:r>
              <a:rPr lang="zh-CN" altLang="en-US" sz="900" dirty="0"/>
              <a:t>水资源量</a:t>
            </a:r>
            <a:r>
              <a:rPr lang="en-US" altLang="zh-CN" sz="900" dirty="0"/>
              <a:t>(</a:t>
            </a:r>
            <a:r>
              <a:rPr lang="zh-CN" altLang="en-US" sz="900" dirty="0"/>
              <a:t>立方米</a:t>
            </a:r>
            <a:r>
              <a:rPr lang="en-US" altLang="zh-CN" sz="900" dirty="0"/>
              <a:t>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人均水资源量(立方米)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cat>
            <c:numRef>
              <c:f>Sheet1!$B$2:$J$2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Sheet1!$B$8:$J$8</c:f>
              <c:numCache>
                <c:formatCode>General</c:formatCode>
                <c:ptCount val="9"/>
                <c:pt idx="0">
                  <c:v>832.23840713505695</c:v>
                </c:pt>
                <c:pt idx="1">
                  <c:v>335.72956687986903</c:v>
                </c:pt>
                <c:pt idx="2">
                  <c:v>1174.1517515328408</c:v>
                </c:pt>
                <c:pt idx="3">
                  <c:v>855.11916597608399</c:v>
                </c:pt>
                <c:pt idx="4">
                  <c:v>184.28177161766934</c:v>
                </c:pt>
                <c:pt idx="5">
                  <c:v>300.41634791146828</c:v>
                </c:pt>
                <c:pt idx="6">
                  <c:v>349.30437958628016</c:v>
                </c:pt>
                <c:pt idx="7">
                  <c:v>312.107197912961</c:v>
                </c:pt>
                <c:pt idx="8">
                  <c:v>206.25811300129809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96480"/>
        <c:axId val="33169408"/>
      </c:barChart>
      <c:catAx>
        <c:axId val="357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69408"/>
        <c:crosses val="autoZero"/>
        <c:auto val="1"/>
        <c:lblAlgn val="ctr"/>
        <c:lblOffset val="100"/>
        <c:noMultiLvlLbl val="0"/>
      </c:catAx>
      <c:valAx>
        <c:axId val="33169408"/>
        <c:scaling>
          <c:orientation val="minMax"/>
          <c:max val="1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96480"/>
        <c:crosses val="autoZero"/>
        <c:crossBetween val="between"/>
        <c:majorUnit val="350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ea typeface="华文细黑" panose="02010600040101010101" pitchFamily="2" charset="-122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5062-80AE-4246-B338-855F3ED7CA1C}" type="datetimeFigureOut">
              <a:rPr lang="zh-CN" altLang="en-US" smtClean="0"/>
              <a:pPr/>
              <a:t>2015/10/16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685800"/>
            <a:ext cx="5441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B53AA-6858-4A12-A081-16E209A945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34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8025" y="685800"/>
            <a:ext cx="54419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7597A-0B17-46ED-93FF-BE801663041E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B53AA-6858-4A12-A081-16E209A945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7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89114"/>
            <a:ext cx="7772400" cy="12350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63901"/>
            <a:ext cx="6400800" cy="1473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6C49-BD71-4009-80C4-743221175C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0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0189"/>
            <a:ext cx="2057400" cy="49164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0189"/>
            <a:ext cx="6019800" cy="49164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5F1D-D465-467F-B3C3-CCFA58AA178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ABC6-7157-4E54-89B6-CA35056314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1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702050"/>
            <a:ext cx="7772400" cy="1144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41576"/>
            <a:ext cx="7772400" cy="12604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A79B5-9C5F-4BF4-9C7A-9F07C12B30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4613"/>
            <a:ext cx="4038600" cy="380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4613"/>
            <a:ext cx="4038600" cy="380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D17F-4651-4A3C-8703-E8289B025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0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9051"/>
            <a:ext cx="4040188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27213"/>
            <a:ext cx="4040188" cy="3319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89051"/>
            <a:ext cx="4041775" cy="538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827213"/>
            <a:ext cx="4041775" cy="3319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CFED-5F0D-411C-A989-7933AF3C2C3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8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C5ECB-2620-49F8-AC25-1AF7F012012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15155-FB69-467D-B1B9-4DC135A1F7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32251"/>
            <a:ext cx="5486400" cy="476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4351"/>
            <a:ext cx="5486400" cy="345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8501"/>
            <a:ext cx="5486400" cy="676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E416-ECCB-4EB2-9969-4ACC0DDD4BC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84EF-5F13-4A79-92B8-0A9D92F2F9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0189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4613"/>
            <a:ext cx="82296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4668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46688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4668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A3FC6-4E2E-41B9-8FBB-0F7EDC3E47B1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8" y="318"/>
            <a:ext cx="9142412" cy="57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873825"/>
            <a:ext cx="9132432" cy="4293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772" tIns="34386" rIns="68772" bIns="34386">
            <a:spAutoFit/>
          </a:bodyPr>
          <a:lstStyle/>
          <a:p>
            <a:pPr lvl="0"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6600"/>
                </a:solidFill>
              </a:rPr>
              <a:t>Sustainable blue-green infrastructure </a:t>
            </a:r>
            <a:r>
              <a:rPr lang="en-US" altLang="zh-CN" sz="2800" b="1" dirty="0" smtClean="0">
                <a:solidFill>
                  <a:srgbClr val="006600"/>
                </a:solidFill>
              </a:rPr>
              <a:t>planning</a:t>
            </a:r>
          </a:p>
          <a:p>
            <a:pPr lvl="0"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6600"/>
                </a:solidFill>
              </a:rPr>
              <a:t> </a:t>
            </a:r>
            <a:r>
              <a:rPr lang="en-US" altLang="zh-CN" sz="2800" b="1" dirty="0">
                <a:solidFill>
                  <a:srgbClr val="006600"/>
                </a:solidFill>
              </a:rPr>
              <a:t>for high density urban area in </a:t>
            </a:r>
            <a:r>
              <a:rPr lang="en-US" altLang="zh-CN" sz="2800" b="1" dirty="0" smtClean="0">
                <a:solidFill>
                  <a:srgbClr val="006600"/>
                </a:solidFill>
              </a:rPr>
              <a:t>China</a:t>
            </a:r>
          </a:p>
          <a:p>
            <a:pPr lvl="0"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中国高密度城区的可持续蓝绿基础设施</a:t>
            </a:r>
            <a:r>
              <a:rPr lang="zh-CN" altLang="zh-CN" sz="32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规划</a:t>
            </a:r>
            <a:endParaRPr lang="en-US" altLang="zh-CN" sz="3200" b="1" dirty="0">
              <a:solidFill>
                <a:srgbClr val="0066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algn="ctr" defTabSz="850900" fontAlgn="base">
              <a:spcBef>
                <a:spcPct val="0"/>
              </a:spcBef>
              <a:spcAft>
                <a:spcPct val="0"/>
              </a:spcAft>
            </a:pPr>
            <a:endParaRPr lang="en-US" altLang="zh-CN" sz="1050" b="1" dirty="0" smtClean="0">
              <a:solidFill>
                <a:srgbClr val="FF0000"/>
              </a:solidFill>
            </a:endParaRPr>
          </a:p>
          <a:p>
            <a:pPr lvl="0"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006600"/>
                </a:solidFill>
              </a:rPr>
              <a:t>Case </a:t>
            </a:r>
            <a:r>
              <a:rPr lang="en-US" altLang="zh-CN" sz="2000" dirty="0">
                <a:solidFill>
                  <a:srgbClr val="006600"/>
                </a:solidFill>
              </a:rPr>
              <a:t>study of Qingdao Central Activity Zone</a:t>
            </a:r>
            <a:endParaRPr lang="en-US" altLang="zh-CN" sz="2000" dirty="0" smtClean="0">
              <a:solidFill>
                <a:srgbClr val="006600"/>
              </a:solidFill>
              <a:ea typeface="华文细黑" pitchFamily="2" charset="-122"/>
              <a:cs typeface="Arial" charset="0"/>
            </a:endParaRP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以青岛中央活力区为例</a:t>
            </a:r>
            <a:endParaRPr lang="en-US" altLang="zh-CN" sz="2000" dirty="0" smtClean="0">
              <a:solidFill>
                <a:srgbClr val="006600"/>
              </a:solidFill>
              <a:ea typeface="华文细黑" pitchFamily="2" charset="-122"/>
              <a:cs typeface="Arial" charset="0"/>
            </a:endParaRP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endParaRPr lang="en-US" altLang="zh-CN" sz="600" dirty="0" smtClean="0">
              <a:solidFill>
                <a:srgbClr val="000000"/>
              </a:solidFill>
              <a:ea typeface="华文细黑" pitchFamily="2" charset="-122"/>
              <a:cs typeface="Arial" charset="0"/>
            </a:endParaRP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dirty="0" smtClean="0">
              <a:solidFill>
                <a:srgbClr val="000000"/>
              </a:solidFill>
              <a:ea typeface="华文细黑" pitchFamily="2" charset="-122"/>
              <a:cs typeface="Arial" charset="0"/>
            </a:endParaRP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GAN Jing</a:t>
            </a: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干     靓 </a:t>
            </a:r>
            <a:endParaRPr lang="en-US" altLang="zh-CN" dirty="0" smtClean="0">
              <a:solidFill>
                <a:srgbClr val="000000"/>
              </a:solidFill>
              <a:ea typeface="华文细黑" pitchFamily="2" charset="-122"/>
              <a:cs typeface="Arial" charset="0"/>
            </a:endParaRP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College of Architecture and Urban Planning, </a:t>
            </a:r>
            <a:r>
              <a:rPr lang="en-US" altLang="zh-CN" dirty="0" err="1" smtClean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Tongji</a:t>
            </a:r>
            <a:r>
              <a:rPr lang="en-US" altLang="zh-CN" dirty="0" smtClean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 University</a:t>
            </a: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同济大学建筑与城市规划</a:t>
            </a:r>
            <a:r>
              <a:rPr lang="zh-CN" altLang="en-US" dirty="0" smtClean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学院</a:t>
            </a:r>
            <a:endParaRPr lang="en-US" altLang="zh-CN" dirty="0" smtClean="0">
              <a:solidFill>
                <a:srgbClr val="000000"/>
              </a:solidFill>
              <a:ea typeface="华文细黑" pitchFamily="2" charset="-122"/>
              <a:cs typeface="Arial" charset="0"/>
            </a:endParaRP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dirty="0" smtClean="0">
              <a:solidFill>
                <a:srgbClr val="000000"/>
              </a:solidFill>
              <a:ea typeface="华文细黑" pitchFamily="2" charset="-122"/>
              <a:cs typeface="Arial" charset="0"/>
            </a:endParaRPr>
          </a:p>
          <a:p>
            <a:pPr algn="ctr" defTabSz="850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ea typeface="华文细黑" pitchFamily="2" charset="-122"/>
                <a:cs typeface="Arial" charset="0"/>
              </a:rPr>
              <a:t>2015.10.20</a:t>
            </a:r>
            <a:endParaRPr lang="en-US" altLang="zh-CN" sz="1600" dirty="0">
              <a:solidFill>
                <a:srgbClr val="000000"/>
              </a:solidFill>
              <a:ea typeface="华文细黑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80" y="1152327"/>
            <a:ext cx="4248471" cy="299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QQ截图201509201722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078" y="1152327"/>
            <a:ext cx="1944216" cy="298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 descr="2e1fedf2c65b017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367" y="1165434"/>
            <a:ext cx="20986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0" descr="201104191114022270227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368" y="2580387"/>
            <a:ext cx="2098674" cy="15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79512" y="54061"/>
            <a:ext cx="4034438" cy="594210"/>
          </a:xfrm>
          <a:prstGeom prst="rect">
            <a:avLst/>
          </a:prstGeom>
          <a:effectLst/>
        </p:spPr>
        <p:txBody>
          <a:bodyPr wrap="none" lIns="72783" tIns="36392" rIns="72783" bIns="36392">
            <a:noAutofit/>
          </a:bodyPr>
          <a:lstStyle/>
          <a:p>
            <a:r>
              <a:rPr lang="en-US" altLang="zh-CN" b="1" kern="1500" spc="80" dirty="0" smtClean="0">
                <a:solidFill>
                  <a:srgbClr val="006600"/>
                </a:solidFill>
                <a:ea typeface="华文细黑" pitchFamily="2" charset="-122"/>
              </a:rPr>
              <a:t>Interactive Eco Activities</a:t>
            </a:r>
          </a:p>
          <a:p>
            <a:r>
              <a:rPr lang="zh-CN" altLang="en-US" b="1" kern="1500" spc="80" dirty="0" smtClean="0">
                <a:solidFill>
                  <a:srgbClr val="006600"/>
                </a:solidFill>
                <a:ea typeface="华文细黑" pitchFamily="2" charset="-122"/>
              </a:rPr>
              <a:t>互动生态活动</a:t>
            </a:r>
            <a:endParaRPr lang="zh-CN" altLang="en-US" b="1" kern="1500" spc="80" dirty="0">
              <a:solidFill>
                <a:srgbClr val="006600"/>
              </a:solidFill>
              <a:ea typeface="华文细黑" pitchFamily="2" charset="-122"/>
            </a:endParaRPr>
          </a:p>
        </p:txBody>
      </p:sp>
      <p:sp>
        <p:nvSpPr>
          <p:cNvPr id="9" name="TextBox 34"/>
          <p:cNvSpPr>
            <a:spLocks noChangeArrowheads="1"/>
          </p:cNvSpPr>
          <p:nvPr/>
        </p:nvSpPr>
        <p:spPr bwMode="auto">
          <a:xfrm>
            <a:off x="1043608" y="4248671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Eco Activities Routes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生态活动游线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  <p:sp>
        <p:nvSpPr>
          <p:cNvPr id="10" name="TextBox 34"/>
          <p:cNvSpPr>
            <a:spLocks noChangeArrowheads="1"/>
          </p:cNvSpPr>
          <p:nvPr/>
        </p:nvSpPr>
        <p:spPr bwMode="auto">
          <a:xfrm>
            <a:off x="5631222" y="4248671"/>
            <a:ext cx="231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Interactive </a:t>
            </a:r>
            <a:r>
              <a:rPr lang="en-US" altLang="zh-CN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Eco Facilities </a:t>
            </a:r>
          </a:p>
          <a:p>
            <a:pPr algn="ctr"/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互动生态装置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4795026"/>
            <a:ext cx="5832648" cy="594210"/>
          </a:xfrm>
          <a:prstGeom prst="rect">
            <a:avLst/>
          </a:prstGeom>
          <a:effectLst/>
        </p:spPr>
        <p:txBody>
          <a:bodyPr wrap="none" lIns="72783" tIns="36392" rIns="72783" bIns="36392">
            <a:noAutofit/>
          </a:bodyPr>
          <a:lstStyle/>
          <a:p>
            <a:r>
              <a:rPr lang="en-US" altLang="zh-CN" b="1" kern="1500" spc="80" dirty="0" smtClean="0">
                <a:solidFill>
                  <a:srgbClr val="006600"/>
                </a:solidFill>
                <a:ea typeface="华文细黑" pitchFamily="2" charset="-122"/>
              </a:rPr>
              <a:t>Blue-green infrastructure as human’s contact to Nature</a:t>
            </a:r>
          </a:p>
          <a:p>
            <a:r>
              <a:rPr lang="zh-CN" altLang="en-US" b="1" kern="1500" spc="80" dirty="0">
                <a:solidFill>
                  <a:srgbClr val="006600"/>
                </a:solidFill>
                <a:ea typeface="华文细黑" pitchFamily="2" charset="-122"/>
              </a:rPr>
              <a:t>蓝绿基础设施</a:t>
            </a:r>
            <a:r>
              <a:rPr lang="zh-CN" altLang="en-US" b="1" kern="1500" spc="80" dirty="0" smtClean="0">
                <a:solidFill>
                  <a:srgbClr val="006600"/>
                </a:solidFill>
                <a:ea typeface="华文细黑" pitchFamily="2" charset="-122"/>
              </a:rPr>
              <a:t>作为人类接触自然、</a:t>
            </a:r>
            <a:r>
              <a:rPr lang="zh-CN" altLang="en-US" b="1" kern="1500" spc="80" dirty="0">
                <a:solidFill>
                  <a:srgbClr val="006600"/>
                </a:solidFill>
                <a:ea typeface="华文细黑" pitchFamily="2" charset="-122"/>
              </a:rPr>
              <a:t>体验</a:t>
            </a:r>
            <a:r>
              <a:rPr lang="zh-CN" altLang="en-US" b="1" kern="1500" spc="80" dirty="0" smtClean="0">
                <a:solidFill>
                  <a:srgbClr val="006600"/>
                </a:solidFill>
                <a:ea typeface="华文细黑" pitchFamily="2" charset="-122"/>
              </a:rPr>
              <a:t>自然、与自然互动的界面</a:t>
            </a:r>
            <a:endParaRPr lang="zh-CN" altLang="en-US" b="1" kern="1500" spc="80" dirty="0">
              <a:solidFill>
                <a:srgbClr val="006600"/>
              </a:solidFill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3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35"/>
            <a:ext cx="9144000" cy="5761038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560" y="0"/>
            <a:ext cx="8532440" cy="1728192"/>
          </a:xfrm>
          <a:prstGeom prst="rect">
            <a:avLst/>
          </a:prstGeom>
          <a:noFill/>
          <a:ln>
            <a:noFill/>
          </a:ln>
          <a:effectLst>
            <a:outerShdw dist="35921" dir="2700000" sx="2000" sy="2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Thank You!</a:t>
            </a:r>
            <a:endParaRPr lang="en-US" altLang="zh-CN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4968750"/>
            <a:ext cx="8532440" cy="755707"/>
          </a:xfrm>
          <a:prstGeom prst="rect">
            <a:avLst/>
          </a:prstGeom>
          <a:noFill/>
          <a:ln>
            <a:noFill/>
          </a:ln>
          <a:effectLst>
            <a:outerShdw dist="35921" dir="2700000" sx="2000" sy="2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jinggan@tongji.edu.cn</a:t>
            </a:r>
          </a:p>
        </p:txBody>
      </p:sp>
    </p:spTree>
    <p:extLst>
      <p:ext uri="{BB962C8B-B14F-4D97-AF65-F5344CB8AC3E}">
        <p14:creationId xmlns:p14="http://schemas.microsoft.com/office/powerpoint/2010/main" val="34206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 descr="http://www.pubchn.com/imgs/article/132206_1311822998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" y="1123582"/>
            <a:ext cx="2986164" cy="1872769"/>
          </a:xfrm>
          <a:prstGeom prst="rect">
            <a:avLst/>
          </a:prstGeom>
          <a:noFill/>
        </p:spPr>
      </p:pic>
      <p:pic>
        <p:nvPicPr>
          <p:cNvPr id="16" name="Picture 14" descr="http://picture.yunnan.cn/images/attachement/jpg/site2/20100320/0016e64525300d0e89203f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004" y="1095626"/>
            <a:ext cx="3286996" cy="1912756"/>
          </a:xfrm>
          <a:prstGeom prst="rect">
            <a:avLst/>
          </a:prstGeom>
          <a:noFill/>
        </p:spPr>
      </p:pic>
      <p:pic>
        <p:nvPicPr>
          <p:cNvPr id="1026" name="Picture 2" descr="http://3.bp.blogspot.com/-ovuFdl0QQR0/T5bMa5JoFoI/AAAAAAAAADY/zZml_zRa7Ig/s1600/briefing6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923" y="3006091"/>
            <a:ext cx="2869081" cy="20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759" y="2549748"/>
            <a:ext cx="2194832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climate </a:t>
            </a: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change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气候变化</a:t>
            </a:r>
            <a:endParaRPr lang="en-US" altLang="zh-CN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4396" y="4608711"/>
            <a:ext cx="2502608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resource </a:t>
            </a: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depletion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资源枯竭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细黑" panose="02010600040101010101" pitchFamily="2" charset="-122"/>
            </a:endParaRPr>
          </a:p>
        </p:txBody>
      </p:sp>
      <p:pic>
        <p:nvPicPr>
          <p:cNvPr id="1028" name="Picture 4" descr="http://www.uu.nl/SiteCollectionImages/Corp_UU%20en%20Nieuws/Klimaat/Boskap_we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005" y="2996350"/>
            <a:ext cx="3286995" cy="20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350765" y="4598730"/>
            <a:ext cx="2901755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biodiversity </a:t>
            </a: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loss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生物多样性破坏</a:t>
            </a: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 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细黑" panose="02010600040101010101" pitchFamily="2" charset="-122"/>
            </a:endParaRPr>
          </a:p>
        </p:txBody>
      </p:sp>
      <p:pic>
        <p:nvPicPr>
          <p:cNvPr id="1030" name="Picture 6" descr="http://thehungergap.org/wp-content/uploads/2013/01/Food_Security_Infographic_CFBSA_we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" y="2980612"/>
            <a:ext cx="2986164" cy="20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72009" y="4608711"/>
            <a:ext cx="2183611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food </a:t>
            </a:r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insecurity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食品安全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细黑" panose="02010600040101010101" pitchFamily="2" charset="-122"/>
            </a:endParaRPr>
          </a:p>
        </p:txBody>
      </p:sp>
      <p:pic>
        <p:nvPicPr>
          <p:cNvPr id="1032" name="Picture 8" descr="http://assets.inhabitat.com/wp-content/blogs.dir/1/files/2013/06/Beijing-Pollution-Tax-lead-1-537x4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923" y="1123583"/>
            <a:ext cx="2869082" cy="18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931477" y="2552039"/>
            <a:ext cx="1925527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air pollution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空气污染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04386" y="2540008"/>
            <a:ext cx="3039614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public health impact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公众健康损害</a:t>
            </a:r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细黑" panose="02010600040101010101" pitchFamily="2" charset="-122"/>
              </a:rPr>
              <a:t> 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585" y="144215"/>
            <a:ext cx="92172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Sustainability Challenges </a:t>
            </a:r>
            <a:r>
              <a:rPr lang="en-US" altLang="zh-CN" sz="2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of China in </a:t>
            </a:r>
            <a:r>
              <a:rPr lang="en-US" altLang="zh-CN" sz="20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the context of </a:t>
            </a:r>
            <a:r>
              <a:rPr lang="en-US" altLang="zh-CN" sz="2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Rapid Urbanization</a:t>
            </a:r>
          </a:p>
          <a:p>
            <a:pPr lvl="0"/>
            <a:endParaRPr lang="en-US" altLang="zh-CN" sz="900" b="1" dirty="0" smtClean="0">
              <a:solidFill>
                <a:srgbClr val="0066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  <a:p>
            <a:pPr lvl="0"/>
            <a:r>
              <a:rPr lang="zh-CN" altLang="en-US" sz="20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中国快速城镇化背景下的可持续发展挑战</a:t>
            </a:r>
            <a:endParaRPr lang="en-US" altLang="zh-CN" sz="2000" b="1" dirty="0" smtClean="0">
              <a:solidFill>
                <a:srgbClr val="0066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  <a:p>
            <a:pPr lvl="0"/>
            <a:endParaRPr lang="en-US" altLang="zh-CN" sz="20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1367909"/>
            <a:ext cx="9144001" cy="40499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772" tIns="34386" rIns="68772" bIns="34386" anchor="ctr"/>
          <a:lstStyle>
            <a:lvl1pPr defTabSz="113188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113188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113188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113188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1131888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1131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1131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1131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1131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zh-C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585" y="144215"/>
            <a:ext cx="9217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Urban Development Transition : </a:t>
            </a:r>
            <a:endParaRPr lang="en-US" altLang="zh-CN" sz="2000" b="1" dirty="0" smtClean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20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城市发展转型</a:t>
            </a:r>
            <a:endParaRPr lang="en-US" altLang="zh-CN" sz="2000" b="1" dirty="0">
              <a:solidFill>
                <a:srgbClr val="0066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  <a:p>
            <a:pPr lvl="0"/>
            <a:r>
              <a:rPr lang="en-US" altLang="zh-CN" sz="2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Consumers </a:t>
            </a:r>
            <a:r>
              <a:rPr lang="en-US" altLang="zh-CN" sz="20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altLang="zh-CN" sz="2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ecosystem                Balancing human </a:t>
            </a:r>
            <a:r>
              <a:rPr lang="en-US" altLang="zh-CN" sz="20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altLang="zh-CN" sz="2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nature</a:t>
            </a:r>
          </a:p>
          <a:p>
            <a:pPr lvl="0"/>
            <a:r>
              <a:rPr lang="zh-CN" altLang="en-US" sz="2000" b="1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生态系统的</a:t>
            </a:r>
            <a:r>
              <a:rPr lang="zh-CN" altLang="en-US" sz="20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消费者                人与自然共生</a:t>
            </a:r>
            <a:r>
              <a:rPr lang="zh-CN" altLang="en-US" sz="2000" b="1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的</a:t>
            </a:r>
            <a:r>
              <a:rPr lang="zh-CN" altLang="en-US" sz="20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生命体</a:t>
            </a:r>
            <a:endParaRPr lang="en-US" altLang="zh-CN" sz="2000" b="1" dirty="0">
              <a:solidFill>
                <a:srgbClr val="0066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3275856" y="936303"/>
            <a:ext cx="936104" cy="0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195736" y="1296343"/>
            <a:ext cx="936104" cy="0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20" y="3432199"/>
            <a:ext cx="2051720" cy="12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757" y="3421225"/>
            <a:ext cx="2092085" cy="12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22520" y="4738134"/>
            <a:ext cx="205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ea typeface="华文细黑" pitchFamily="2" charset="-122"/>
              </a:rPr>
              <a:t>Water Pollution</a:t>
            </a:r>
          </a:p>
          <a:p>
            <a:r>
              <a:rPr lang="zh-CN" altLang="en-US" sz="1200" dirty="0" smtClean="0">
                <a:ea typeface="华文细黑" pitchFamily="2" charset="-122"/>
              </a:rPr>
              <a:t>污水</a:t>
            </a:r>
            <a:r>
              <a:rPr lang="en-US" altLang="zh-CN" sz="1200" dirty="0">
                <a:ea typeface="华文细黑" pitchFamily="2" charset="-122"/>
              </a:rPr>
              <a:t>-  </a:t>
            </a:r>
            <a:r>
              <a:rPr lang="zh-CN" altLang="en-US" sz="1200" dirty="0">
                <a:ea typeface="华文细黑" pitchFamily="2" charset="-122"/>
              </a:rPr>
              <a:t>城市排放物污染</a:t>
            </a:r>
            <a:r>
              <a:rPr lang="zh-CN" altLang="en-US" sz="1200" dirty="0" smtClean="0">
                <a:ea typeface="华文细黑" pitchFamily="2" charset="-122"/>
              </a:rPr>
              <a:t>水体</a:t>
            </a:r>
            <a:endParaRPr lang="zh-CN" altLang="en-US" sz="1200" dirty="0"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1757" y="4738134"/>
            <a:ext cx="219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336600"/>
                </a:solidFill>
                <a:ea typeface="华文细黑" pitchFamily="2" charset="-122"/>
              </a:rPr>
              <a:t>Water Purification</a:t>
            </a:r>
          </a:p>
          <a:p>
            <a:r>
              <a:rPr lang="zh-CN" altLang="en-US" sz="1200" dirty="0" smtClean="0">
                <a:solidFill>
                  <a:srgbClr val="336600"/>
                </a:solidFill>
                <a:ea typeface="华文细黑" pitchFamily="2" charset="-122"/>
              </a:rPr>
              <a:t>净水</a:t>
            </a:r>
            <a:r>
              <a:rPr lang="en-US" altLang="zh-CN" sz="1200" dirty="0" smtClean="0">
                <a:solidFill>
                  <a:srgbClr val="336600"/>
                </a:solidFill>
                <a:ea typeface="华文细黑" pitchFamily="2" charset="-122"/>
              </a:rPr>
              <a:t>- </a:t>
            </a:r>
            <a:r>
              <a:rPr lang="zh-CN" altLang="en-US" sz="1200" dirty="0">
                <a:solidFill>
                  <a:srgbClr val="336600"/>
                </a:solidFill>
                <a:ea typeface="华文细黑" pitchFamily="2" charset="-122"/>
              </a:rPr>
              <a:t>合理利用并净化</a:t>
            </a:r>
            <a:r>
              <a:rPr lang="zh-CN" altLang="en-US" sz="1200" dirty="0" smtClean="0">
                <a:solidFill>
                  <a:srgbClr val="336600"/>
                </a:solidFill>
                <a:ea typeface="华文细黑" pitchFamily="2" charset="-122"/>
              </a:rPr>
              <a:t>水体</a:t>
            </a:r>
            <a:endParaRPr lang="zh-CN" altLang="en-US" sz="1200" dirty="0">
              <a:solidFill>
                <a:srgbClr val="336600"/>
              </a:solidFill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6474" y="5517571"/>
            <a:ext cx="8757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ea typeface="华文细黑" pitchFamily="2" charset="-122"/>
              </a:rPr>
              <a:t>Resource: WU </a:t>
            </a:r>
            <a:r>
              <a:rPr lang="en-US" altLang="zh-CN" sz="1000" dirty="0" err="1" smtClean="0">
                <a:ea typeface="华文细黑" pitchFamily="2" charset="-122"/>
              </a:rPr>
              <a:t>Zhiqiang</a:t>
            </a:r>
            <a:r>
              <a:rPr lang="en-US" altLang="zh-CN" sz="1000" dirty="0" smtClean="0">
                <a:ea typeface="华文细黑" pitchFamily="2" charset="-122"/>
              </a:rPr>
              <a:t> (ed.). Sustainable Planning and Design for the World Expo 2010 Shanghai China[M]. </a:t>
            </a:r>
            <a:r>
              <a:rPr lang="en-US" altLang="zh-CN" sz="1000" dirty="0">
                <a:ea typeface="华文细黑" pitchFamily="2" charset="-122"/>
              </a:rPr>
              <a:t>China Architecture &amp; Building Press 2009.</a:t>
            </a:r>
          </a:p>
        </p:txBody>
      </p:sp>
      <p:pic>
        <p:nvPicPr>
          <p:cNvPr id="13" name="Picture 10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" y="1527855"/>
            <a:ext cx="2065377" cy="12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741" y="3421225"/>
            <a:ext cx="2058259" cy="12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2712" y="2785297"/>
            <a:ext cx="2216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ea typeface="华文细黑" pitchFamily="2" charset="-122"/>
              </a:rPr>
              <a:t>Deforestation</a:t>
            </a:r>
          </a:p>
          <a:p>
            <a:r>
              <a:rPr lang="zh-CN" altLang="en-US" sz="1100" dirty="0" smtClean="0">
                <a:ea typeface="华文细黑" pitchFamily="2" charset="-122"/>
              </a:rPr>
              <a:t>毁</a:t>
            </a:r>
            <a:r>
              <a:rPr lang="zh-CN" altLang="en-US" sz="1100" dirty="0">
                <a:ea typeface="华文细黑" pitchFamily="2" charset="-122"/>
              </a:rPr>
              <a:t>绿</a:t>
            </a:r>
            <a:r>
              <a:rPr lang="en-US" altLang="zh-CN" sz="1100" dirty="0">
                <a:ea typeface="华文细黑" pitchFamily="2" charset="-122"/>
              </a:rPr>
              <a:t>- </a:t>
            </a:r>
            <a:r>
              <a:rPr lang="zh-CN" altLang="en-US" sz="1100" dirty="0">
                <a:ea typeface="华文细黑" pitchFamily="2" charset="-122"/>
              </a:rPr>
              <a:t>城市开发侵占和损毁</a:t>
            </a:r>
            <a:r>
              <a:rPr lang="zh-CN" altLang="en-US" sz="1100" dirty="0" smtClean="0">
                <a:ea typeface="华文细黑" pitchFamily="2" charset="-122"/>
              </a:rPr>
              <a:t>绿地</a:t>
            </a:r>
            <a:endParaRPr lang="zh-CN" altLang="en-US" sz="1100" dirty="0">
              <a:ea typeface="华文细黑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73201" y="2792704"/>
            <a:ext cx="20806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336600"/>
                </a:solidFill>
                <a:ea typeface="华文细黑" pitchFamily="2" charset="-122"/>
              </a:rPr>
              <a:t>Creating Green </a:t>
            </a:r>
          </a:p>
          <a:p>
            <a:r>
              <a:rPr lang="zh-CN" altLang="en-US" sz="1100" dirty="0" smtClean="0">
                <a:solidFill>
                  <a:srgbClr val="336600"/>
                </a:solidFill>
                <a:ea typeface="华文细黑" pitchFamily="2" charset="-122"/>
              </a:rPr>
              <a:t>增绿</a:t>
            </a:r>
            <a:r>
              <a:rPr lang="en-US" altLang="zh-CN" sz="1100" dirty="0" smtClean="0">
                <a:solidFill>
                  <a:srgbClr val="336600"/>
                </a:solidFill>
                <a:ea typeface="华文细黑" pitchFamily="2" charset="-122"/>
              </a:rPr>
              <a:t>- </a:t>
            </a:r>
            <a:r>
              <a:rPr lang="zh-CN" altLang="en-US" sz="1100" dirty="0">
                <a:solidFill>
                  <a:srgbClr val="336600"/>
                </a:solidFill>
                <a:ea typeface="华文细黑" pitchFamily="2" charset="-122"/>
              </a:rPr>
              <a:t>将地面留给自然</a:t>
            </a:r>
            <a:r>
              <a:rPr lang="zh-CN" altLang="en-US" sz="1100" dirty="0" smtClean="0">
                <a:solidFill>
                  <a:srgbClr val="336600"/>
                </a:solidFill>
                <a:ea typeface="华文细黑" pitchFamily="2" charset="-122"/>
              </a:rPr>
              <a:t>，</a:t>
            </a:r>
            <a:endParaRPr lang="en-US" altLang="zh-CN" sz="1100" dirty="0" smtClean="0">
              <a:solidFill>
                <a:srgbClr val="336600"/>
              </a:solidFill>
              <a:ea typeface="华文细黑" pitchFamily="2" charset="-122"/>
            </a:endParaRPr>
          </a:p>
          <a:p>
            <a:r>
              <a:rPr lang="zh-CN" altLang="en-US" sz="1100" dirty="0" smtClean="0">
                <a:solidFill>
                  <a:srgbClr val="336600"/>
                </a:solidFill>
                <a:ea typeface="华文细黑" pitchFamily="2" charset="-122"/>
              </a:rPr>
              <a:t>结合</a:t>
            </a:r>
            <a:r>
              <a:rPr lang="zh-CN" altLang="en-US" sz="1100" dirty="0">
                <a:solidFill>
                  <a:srgbClr val="336600"/>
                </a:solidFill>
                <a:ea typeface="华文细黑" pitchFamily="2" charset="-122"/>
              </a:rPr>
              <a:t>立体绿化</a:t>
            </a:r>
            <a:r>
              <a:rPr lang="zh-CN" altLang="en-US" sz="1100" dirty="0" smtClean="0">
                <a:solidFill>
                  <a:srgbClr val="336600"/>
                </a:solidFill>
                <a:ea typeface="华文细黑" pitchFamily="2" charset="-122"/>
              </a:rPr>
              <a:t>，大大</a:t>
            </a:r>
            <a:r>
              <a:rPr lang="zh-CN" altLang="en-US" sz="1100" dirty="0">
                <a:solidFill>
                  <a:srgbClr val="336600"/>
                </a:solidFill>
                <a:ea typeface="华文细黑" pitchFamily="2" charset="-122"/>
              </a:rPr>
              <a:t>增加绿</a:t>
            </a:r>
            <a:r>
              <a:rPr lang="zh-CN" altLang="en-US" sz="1100" dirty="0" smtClean="0">
                <a:solidFill>
                  <a:srgbClr val="336600"/>
                </a:solidFill>
                <a:ea typeface="华文细黑" pitchFamily="2" charset="-122"/>
              </a:rPr>
              <a:t>量</a:t>
            </a:r>
            <a:endParaRPr lang="en-US" altLang="zh-CN" sz="1100" dirty="0" smtClean="0">
              <a:solidFill>
                <a:srgbClr val="336600"/>
              </a:solidFill>
              <a:ea typeface="华文细黑" pitchFamily="2" charset="-122"/>
            </a:endParaRPr>
          </a:p>
        </p:txBody>
      </p:sp>
      <p:pic>
        <p:nvPicPr>
          <p:cNvPr id="17" name="Picture 9" descr="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667" y="3421225"/>
            <a:ext cx="2099707" cy="12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4657846" y="4752727"/>
            <a:ext cx="203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ea typeface="华文细黑" pitchFamily="2" charset="-122"/>
              </a:rPr>
              <a:t>Energy Consumption</a:t>
            </a:r>
          </a:p>
          <a:p>
            <a:r>
              <a:rPr lang="zh-CN" altLang="en-US" sz="1200" dirty="0" smtClean="0">
                <a:ea typeface="华文细黑" pitchFamily="2" charset="-122"/>
              </a:rPr>
              <a:t>耗能</a:t>
            </a:r>
            <a:r>
              <a:rPr lang="en-US" altLang="zh-CN" sz="1200" dirty="0" smtClean="0">
                <a:ea typeface="华文细黑" pitchFamily="2" charset="-122"/>
              </a:rPr>
              <a:t>- </a:t>
            </a:r>
            <a:r>
              <a:rPr lang="zh-CN" altLang="en-US" sz="1200" dirty="0" smtClean="0">
                <a:ea typeface="华文细黑" pitchFamily="2" charset="-122"/>
              </a:rPr>
              <a:t>城市开发伴随高能耗</a:t>
            </a:r>
          </a:p>
        </p:txBody>
      </p:sp>
      <p:sp>
        <p:nvSpPr>
          <p:cNvPr id="20" name="矩形 19"/>
          <p:cNvSpPr/>
          <p:nvPr/>
        </p:nvSpPr>
        <p:spPr>
          <a:xfrm>
            <a:off x="7085741" y="4738134"/>
            <a:ext cx="2030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336600"/>
                </a:solidFill>
                <a:ea typeface="华文细黑" pitchFamily="2" charset="-122"/>
              </a:rPr>
              <a:t>Energy Saving &amp; Collection </a:t>
            </a:r>
          </a:p>
          <a:p>
            <a:r>
              <a:rPr lang="zh-CN" altLang="en-US" sz="1200" dirty="0" smtClean="0">
                <a:solidFill>
                  <a:srgbClr val="336600"/>
                </a:solidFill>
                <a:ea typeface="华文细黑" pitchFamily="2" charset="-122"/>
              </a:rPr>
              <a:t>节能采能</a:t>
            </a:r>
            <a:r>
              <a:rPr lang="en-US" altLang="zh-CN" sz="1200" dirty="0" smtClean="0">
                <a:solidFill>
                  <a:srgbClr val="336600"/>
                </a:solidFill>
                <a:ea typeface="华文细黑" pitchFamily="2" charset="-122"/>
              </a:rPr>
              <a:t>- </a:t>
            </a:r>
            <a:r>
              <a:rPr lang="zh-CN" altLang="en-US" sz="1200" dirty="0" smtClean="0">
                <a:solidFill>
                  <a:srgbClr val="336600"/>
                </a:solidFill>
                <a:ea typeface="华文细黑" pitchFamily="2" charset="-122"/>
              </a:rPr>
              <a:t>大规模实现降耗节能，实验采集城市能源</a:t>
            </a:r>
          </a:p>
        </p:txBody>
      </p:sp>
      <p:pic>
        <p:nvPicPr>
          <p:cNvPr id="22" name="Picture 9" descr="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667" y="1527712"/>
            <a:ext cx="2099707" cy="12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741" y="1527712"/>
            <a:ext cx="2058260" cy="12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4685667" y="2807712"/>
            <a:ext cx="2099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ea typeface="华文细黑" pitchFamily="2" charset="-122"/>
              </a:rPr>
              <a:t>Heat Island Effect</a:t>
            </a:r>
          </a:p>
          <a:p>
            <a:r>
              <a:rPr lang="zh-CN" altLang="en-US" sz="1200" dirty="0" smtClean="0">
                <a:ea typeface="华文细黑" pitchFamily="2" charset="-122"/>
              </a:rPr>
              <a:t>热岛</a:t>
            </a:r>
            <a:r>
              <a:rPr lang="en-US" altLang="zh-CN" sz="1200" dirty="0" smtClean="0">
                <a:ea typeface="华文细黑" pitchFamily="2" charset="-122"/>
              </a:rPr>
              <a:t>- </a:t>
            </a:r>
            <a:r>
              <a:rPr lang="zh-CN" altLang="en-US" sz="1200" dirty="0" smtClean="0">
                <a:ea typeface="华文细黑" pitchFamily="2" charset="-122"/>
              </a:rPr>
              <a:t>城市热岛效应</a:t>
            </a:r>
            <a:endParaRPr lang="zh-CN" altLang="en-US" sz="1200" dirty="0"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85741" y="2808823"/>
            <a:ext cx="205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336600"/>
                </a:solidFill>
                <a:ea typeface="华文细黑" pitchFamily="2" charset="-122"/>
              </a:rPr>
              <a:t>Cooling Island Effect</a:t>
            </a:r>
          </a:p>
          <a:p>
            <a:r>
              <a:rPr lang="zh-CN" altLang="en-US" sz="1200" dirty="0" smtClean="0">
                <a:solidFill>
                  <a:srgbClr val="336600"/>
                </a:solidFill>
                <a:ea typeface="华文细黑" pitchFamily="2" charset="-122"/>
              </a:rPr>
              <a:t>凉岛</a:t>
            </a:r>
            <a:r>
              <a:rPr lang="en-US" altLang="zh-CN" sz="1200" dirty="0" smtClean="0">
                <a:solidFill>
                  <a:srgbClr val="336600"/>
                </a:solidFill>
                <a:ea typeface="华文细黑" pitchFamily="2" charset="-122"/>
              </a:rPr>
              <a:t>- </a:t>
            </a:r>
            <a:r>
              <a:rPr lang="zh-CN" altLang="en-US" sz="1200" dirty="0" smtClean="0">
                <a:solidFill>
                  <a:srgbClr val="336600"/>
                </a:solidFill>
                <a:ea typeface="华文细黑" pitchFamily="2" charset="-122"/>
              </a:rPr>
              <a:t>运用</a:t>
            </a:r>
            <a:r>
              <a:rPr lang="zh-CN" altLang="en-US" sz="1200" dirty="0">
                <a:solidFill>
                  <a:srgbClr val="336600"/>
                </a:solidFill>
                <a:ea typeface="华文细黑" pitchFamily="2" charset="-122"/>
              </a:rPr>
              <a:t>水、绿、风等综合手段</a:t>
            </a:r>
            <a:r>
              <a:rPr lang="zh-CN" altLang="en-US" sz="1200" dirty="0" smtClean="0">
                <a:solidFill>
                  <a:srgbClr val="336600"/>
                </a:solidFill>
                <a:ea typeface="华文细黑" pitchFamily="2" charset="-122"/>
              </a:rPr>
              <a:t>，降低气温</a:t>
            </a:r>
            <a:endParaRPr lang="zh-CN" altLang="en-US" sz="1200" dirty="0">
              <a:solidFill>
                <a:srgbClr val="336600"/>
              </a:solidFill>
              <a:ea typeface="华文细黑" pitchFamily="2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138046" y="1931914"/>
            <a:ext cx="130526" cy="504056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2138046" y="3770988"/>
            <a:ext cx="130526" cy="504056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6884706" y="1931914"/>
            <a:ext cx="130526" cy="504056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Practice存档\expo\expo同济方案\3\2-02生态景观\生态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3201" y="1527855"/>
            <a:ext cx="2086744" cy="12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右箭头 30"/>
          <p:cNvSpPr/>
          <p:nvPr/>
        </p:nvSpPr>
        <p:spPr>
          <a:xfrm>
            <a:off x="6884706" y="3790531"/>
            <a:ext cx="130526" cy="504056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6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37730" y="144215"/>
            <a:ext cx="3012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Green-blue</a:t>
            </a:r>
            <a:r>
              <a:rPr lang="en-US" altLang="zh-CN" dirty="0" smtClean="0"/>
              <a:t> </a:t>
            </a:r>
            <a:r>
              <a:rPr lang="en-US" altLang="zh-CN" sz="20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urban </a:t>
            </a:r>
            <a:r>
              <a:rPr lang="en-US" altLang="zh-CN" sz="20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grids</a:t>
            </a:r>
          </a:p>
          <a:p>
            <a:r>
              <a:rPr lang="zh-CN" altLang="en-US" sz="20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城市</a:t>
            </a:r>
            <a:r>
              <a:rPr lang="zh-CN" altLang="zh-CN" sz="20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蓝绿</a:t>
            </a:r>
            <a:r>
              <a:rPr lang="zh-CN" altLang="en-US" sz="2000" b="1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斑块</a:t>
            </a:r>
            <a:r>
              <a:rPr lang="zh-CN" altLang="zh-CN" sz="2000" b="1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网络</a:t>
            </a:r>
            <a:endParaRPr lang="zh-CN" altLang="en-US" sz="2000" b="1" dirty="0">
              <a:solidFill>
                <a:srgbClr val="0066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7477" y="946031"/>
            <a:ext cx="7625534" cy="1933694"/>
            <a:chOff x="457477" y="946031"/>
            <a:chExt cx="7218947" cy="183059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477" y="946031"/>
              <a:ext cx="1967637" cy="18305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右箭头 3"/>
            <p:cNvSpPr/>
            <p:nvPr/>
          </p:nvSpPr>
          <p:spPr>
            <a:xfrm>
              <a:off x="2493916" y="1326975"/>
              <a:ext cx="378210" cy="105135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3138" y="946031"/>
              <a:ext cx="2213286" cy="183059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0547" y="946031"/>
              <a:ext cx="2148659" cy="183059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右箭头 6"/>
            <p:cNvSpPr/>
            <p:nvPr/>
          </p:nvSpPr>
          <p:spPr>
            <a:xfrm>
              <a:off x="5084136" y="1360676"/>
              <a:ext cx="378210" cy="105135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4910" y="3240559"/>
            <a:ext cx="7625533" cy="2088232"/>
            <a:chOff x="457478" y="3096543"/>
            <a:chExt cx="7217976" cy="1947796"/>
          </a:xfrm>
        </p:grpSpPr>
        <p:sp>
          <p:nvSpPr>
            <p:cNvPr id="35" name="右箭头 34"/>
            <p:cNvSpPr/>
            <p:nvPr/>
          </p:nvSpPr>
          <p:spPr>
            <a:xfrm>
              <a:off x="3923928" y="3528591"/>
              <a:ext cx="378210" cy="105135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 descr="c:\users\me\appdata\roaming\360se6\User Data\temp\design_img48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63086" y="3096543"/>
              <a:ext cx="3312368" cy="194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me\appdata\roaming\360se6\User Data\temp\0Q23L615-2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478" y="3096543"/>
              <a:ext cx="3369088" cy="194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文本框 2"/>
          <p:cNvSpPr>
            <a:spLocks noChangeArrowheads="1"/>
          </p:cNvSpPr>
          <p:nvPr/>
        </p:nvSpPr>
        <p:spPr bwMode="auto">
          <a:xfrm>
            <a:off x="755576" y="2880519"/>
            <a:ext cx="13449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92D050"/>
                </a:solidFill>
                <a:ea typeface="华文细黑" pitchFamily="2" charset="-122"/>
              </a:rPr>
              <a:t>Single Green Space</a:t>
            </a:r>
          </a:p>
          <a:p>
            <a:pPr algn="ctr"/>
            <a:r>
              <a:rPr lang="zh-CN" altLang="en-US" sz="1000" b="1" dirty="0" smtClean="0">
                <a:solidFill>
                  <a:srgbClr val="92D050"/>
                </a:solidFill>
                <a:ea typeface="华文细黑" pitchFamily="2" charset="-122"/>
              </a:rPr>
              <a:t>单一绿地</a:t>
            </a:r>
            <a:endParaRPr lang="zh-CN" altLang="en-US" sz="1000" b="1" dirty="0">
              <a:solidFill>
                <a:srgbClr val="92D050"/>
              </a:solidFill>
              <a:ea typeface="华文细黑" pitchFamily="2" charset="-122"/>
            </a:endParaRPr>
          </a:p>
        </p:txBody>
      </p:sp>
      <p:sp>
        <p:nvSpPr>
          <p:cNvPr id="42" name="文本框 2"/>
          <p:cNvSpPr>
            <a:spLocks noChangeArrowheads="1"/>
          </p:cNvSpPr>
          <p:nvPr/>
        </p:nvSpPr>
        <p:spPr bwMode="auto">
          <a:xfrm>
            <a:off x="3742631" y="2870367"/>
            <a:ext cx="11684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70AD47">
                    <a:lumMod val="75000"/>
                  </a:srgbClr>
                </a:solidFill>
                <a:ea typeface="华文细黑" pitchFamily="2" charset="-122"/>
              </a:rPr>
              <a:t>Connected Grid </a:t>
            </a:r>
          </a:p>
          <a:p>
            <a:pPr algn="ctr"/>
            <a:r>
              <a:rPr lang="zh-CN" altLang="en-US" sz="1000" b="1" dirty="0" smtClean="0">
                <a:solidFill>
                  <a:srgbClr val="70AD47">
                    <a:lumMod val="75000"/>
                  </a:srgbClr>
                </a:solidFill>
                <a:ea typeface="华文细黑" pitchFamily="2" charset="-122"/>
              </a:rPr>
              <a:t>联通网络</a:t>
            </a:r>
            <a:endParaRPr lang="en-US" altLang="zh-CN" sz="1000" b="1" dirty="0" smtClean="0">
              <a:solidFill>
                <a:srgbClr val="70AD47">
                  <a:lumMod val="75000"/>
                </a:srgbClr>
              </a:solidFill>
              <a:ea typeface="华文细黑" pitchFamily="2" charset="-122"/>
            </a:endParaRPr>
          </a:p>
        </p:txBody>
      </p:sp>
      <p:sp>
        <p:nvSpPr>
          <p:cNvPr id="43" name="文本框 2"/>
          <p:cNvSpPr>
            <a:spLocks noChangeArrowheads="1"/>
          </p:cNvSpPr>
          <p:nvPr/>
        </p:nvSpPr>
        <p:spPr bwMode="auto">
          <a:xfrm>
            <a:off x="6228184" y="2880519"/>
            <a:ext cx="15841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9999"/>
                </a:solidFill>
                <a:ea typeface="华文细黑" pitchFamily="2" charset="-122"/>
              </a:rPr>
              <a:t>Water-Green Integration</a:t>
            </a:r>
          </a:p>
          <a:p>
            <a:pPr algn="ctr"/>
            <a:r>
              <a:rPr lang="zh-CN" altLang="en-US" sz="1000" b="1" dirty="0" smtClean="0">
                <a:solidFill>
                  <a:srgbClr val="009999"/>
                </a:solidFill>
                <a:ea typeface="华文细黑" pitchFamily="2" charset="-122"/>
              </a:rPr>
              <a:t>水绿交融</a:t>
            </a:r>
            <a:endParaRPr lang="zh-CN" altLang="en-US" sz="1000" b="1" dirty="0">
              <a:solidFill>
                <a:srgbClr val="009999"/>
              </a:solidFill>
              <a:ea typeface="华文细黑" pitchFamily="2" charset="-122"/>
            </a:endParaRPr>
          </a:p>
        </p:txBody>
      </p:sp>
      <p:sp>
        <p:nvSpPr>
          <p:cNvPr id="44" name="文本框 2"/>
          <p:cNvSpPr>
            <a:spLocks noChangeArrowheads="1"/>
          </p:cNvSpPr>
          <p:nvPr/>
        </p:nvSpPr>
        <p:spPr bwMode="auto">
          <a:xfrm>
            <a:off x="1373955" y="5351346"/>
            <a:ext cx="18368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339933"/>
                </a:solidFill>
                <a:ea typeface="华文细黑" pitchFamily="2" charset="-122"/>
              </a:rPr>
              <a:t>2-dimension Green Space</a:t>
            </a:r>
          </a:p>
          <a:p>
            <a:pPr algn="ctr"/>
            <a:r>
              <a:rPr lang="zh-CN" altLang="en-US" sz="1000" b="1" dirty="0" smtClean="0">
                <a:solidFill>
                  <a:srgbClr val="339933"/>
                </a:solidFill>
                <a:ea typeface="华文细黑" pitchFamily="2" charset="-122"/>
              </a:rPr>
              <a:t>二维绿地</a:t>
            </a:r>
            <a:endParaRPr lang="en-US" altLang="zh-CN" sz="1000" b="1" dirty="0" smtClean="0">
              <a:solidFill>
                <a:srgbClr val="339933"/>
              </a:solidFill>
              <a:ea typeface="华文细黑" pitchFamily="2" charset="-122"/>
            </a:endParaRPr>
          </a:p>
        </p:txBody>
      </p:sp>
      <p:sp>
        <p:nvSpPr>
          <p:cNvPr id="45" name="文本框 2"/>
          <p:cNvSpPr>
            <a:spLocks noChangeArrowheads="1"/>
          </p:cNvSpPr>
          <p:nvPr/>
        </p:nvSpPr>
        <p:spPr bwMode="auto">
          <a:xfrm>
            <a:off x="5558269" y="5349299"/>
            <a:ext cx="18885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6600"/>
                </a:solidFill>
                <a:ea typeface="华文细黑" pitchFamily="2" charset="-122"/>
              </a:rPr>
              <a:t>3-dimension Green network</a:t>
            </a:r>
          </a:p>
          <a:p>
            <a:pPr algn="ctr"/>
            <a:r>
              <a:rPr lang="zh-CN" altLang="en-US" sz="1000" b="1" dirty="0" smtClean="0">
                <a:solidFill>
                  <a:srgbClr val="006600"/>
                </a:solidFill>
                <a:ea typeface="华文细黑" pitchFamily="2" charset="-122"/>
              </a:rPr>
              <a:t>三维</a:t>
            </a:r>
            <a:r>
              <a:rPr lang="zh-CN" altLang="en-US" sz="1000" b="1" dirty="0">
                <a:solidFill>
                  <a:srgbClr val="006600"/>
                </a:solidFill>
                <a:ea typeface="华文细黑" pitchFamily="2" charset="-122"/>
              </a:rPr>
              <a:t>绿网</a:t>
            </a:r>
            <a:endParaRPr lang="en-US" altLang="zh-CN" sz="1000" b="1" dirty="0" smtClean="0">
              <a:solidFill>
                <a:srgbClr val="006600"/>
              </a:solidFill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2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352315" y="965030"/>
            <a:ext cx="7028965" cy="262678"/>
          </a:xfrm>
          <a:prstGeom prst="rect">
            <a:avLst/>
          </a:prstGeom>
          <a:noFill/>
          <a:effectLst/>
        </p:spPr>
        <p:txBody>
          <a:bodyPr wrap="square" lIns="46778" tIns="23389" rIns="46778" bIns="23389" rtlCol="0">
            <a:spAutoFit/>
          </a:bodyPr>
          <a:lstStyle/>
          <a:p>
            <a:r>
              <a:rPr lang="zh-CN" altLang="en-US" sz="1400" b="1" spc="239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水资源短缺与</a:t>
            </a:r>
            <a:r>
              <a:rPr lang="zh-CN" altLang="en-US" sz="1400" b="1" spc="239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洪涝并存</a:t>
            </a:r>
            <a:endParaRPr lang="zh-CN" altLang="en-US" sz="1400" b="1" spc="239" dirty="0">
              <a:solidFill>
                <a:srgbClr val="0066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193" y="711115"/>
            <a:ext cx="3115761" cy="277781"/>
          </a:xfrm>
          <a:prstGeom prst="rect">
            <a:avLst/>
          </a:prstGeom>
          <a:effectLst/>
        </p:spPr>
        <p:txBody>
          <a:bodyPr wrap="none" lIns="72783" tIns="36392" rIns="72783" bIns="36392">
            <a:noAutofit/>
          </a:bodyPr>
          <a:lstStyle/>
          <a:p>
            <a:r>
              <a:rPr lang="en-US" altLang="zh-CN" sz="1400" b="1" kern="1500" spc="80" dirty="0">
                <a:solidFill>
                  <a:srgbClr val="006600"/>
                </a:solidFill>
                <a:ea typeface="华文细黑" pitchFamily="2" charset="-122"/>
              </a:rPr>
              <a:t>Water Shortage/flooding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51520" y="2910504"/>
            <a:ext cx="3986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823092" y="2688327"/>
            <a:ext cx="877163" cy="26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绝对缺水界限</a:t>
            </a:r>
            <a:endParaRPr lang="zh-CN" altLang="en-US" sz="900" dirty="0"/>
          </a:p>
        </p:txBody>
      </p:sp>
      <p:graphicFrame>
        <p:nvGraphicFramePr>
          <p:cNvPr id="27" name="图表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688873"/>
              </p:ext>
            </p:extLst>
          </p:nvPr>
        </p:nvGraphicFramePr>
        <p:xfrm>
          <a:off x="400528" y="1376694"/>
          <a:ext cx="3628371" cy="251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1230570"/>
            <a:ext cx="2379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dirty="0" smtClean="0"/>
              <a:t>Water resource Per capita</a:t>
            </a:r>
            <a:r>
              <a:rPr lang="zh-CN" altLang="en-US" sz="900" b="1" dirty="0" smtClean="0"/>
              <a:t>（</a:t>
            </a:r>
            <a:r>
              <a:rPr lang="en-US" altLang="zh-CN" sz="900" b="1" dirty="0" smtClean="0"/>
              <a:t>m</a:t>
            </a:r>
            <a:r>
              <a:rPr lang="en-US" altLang="zh-CN" sz="900" b="1" baseline="30000" dirty="0" smtClean="0"/>
              <a:t>3</a:t>
            </a:r>
            <a:r>
              <a:rPr lang="zh-CN" altLang="en-US" sz="900" b="1" dirty="0" smtClean="0"/>
              <a:t>）</a:t>
            </a:r>
          </a:p>
        </p:txBody>
      </p:sp>
      <p:sp>
        <p:nvSpPr>
          <p:cNvPr id="21" name="矩形 20"/>
          <p:cNvSpPr/>
          <p:nvPr/>
        </p:nvSpPr>
        <p:spPr>
          <a:xfrm>
            <a:off x="5004048" y="1261278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 smtClean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Data of the heaviest rains  in </a:t>
            </a:r>
            <a:r>
              <a:rPr lang="en-US" altLang="zh-CN" sz="900" b="1" dirty="0"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Qingdao from  7 hydrological stations</a:t>
            </a:r>
          </a:p>
          <a:p>
            <a:pPr algn="ctr"/>
            <a:r>
              <a:rPr lang="zh-CN" altLang="en-US" sz="900" b="1" dirty="0" smtClean="0">
                <a:latin typeface="Arial" pitchFamily="34" charset="0"/>
                <a:ea typeface="华文细黑" pitchFamily="2" charset="-122"/>
                <a:cs typeface="Arial" pitchFamily="34" charset="0"/>
              </a:rPr>
              <a:t>青岛</a:t>
            </a:r>
            <a:r>
              <a:rPr lang="zh-CN" altLang="en-US" sz="900" b="1" dirty="0">
                <a:latin typeface="Arial" pitchFamily="34" charset="0"/>
                <a:ea typeface="华文细黑" pitchFamily="2" charset="-122"/>
                <a:cs typeface="Arial" pitchFamily="34" charset="0"/>
              </a:rPr>
              <a:t>地区</a:t>
            </a:r>
            <a:r>
              <a:rPr lang="en-US" altLang="zh-CN" sz="900" b="1" dirty="0">
                <a:latin typeface="Arial" pitchFamily="34" charset="0"/>
                <a:ea typeface="华文细黑" pitchFamily="2" charset="-122"/>
                <a:cs typeface="Arial" pitchFamily="34" charset="0"/>
              </a:rPr>
              <a:t>7</a:t>
            </a:r>
            <a:r>
              <a:rPr lang="zh-CN" altLang="en-US" sz="900" b="1" dirty="0">
                <a:latin typeface="Arial" pitchFamily="34" charset="0"/>
                <a:ea typeface="华文细黑" pitchFamily="2" charset="-122"/>
                <a:cs typeface="Arial" pitchFamily="34" charset="0"/>
              </a:rPr>
              <a:t>个站点多年一遇暴雨极值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00558"/>
              </p:ext>
            </p:extLst>
          </p:nvPr>
        </p:nvGraphicFramePr>
        <p:xfrm>
          <a:off x="4571999" y="1664517"/>
          <a:ext cx="4536505" cy="215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1008112"/>
                <a:gridCol w="1008112"/>
                <a:gridCol w="1008112"/>
              </a:tblGrid>
              <a:tr h="328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Station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站名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Heaviest</a:t>
                      </a:r>
                      <a:r>
                        <a:rPr lang="en-US" altLang="zh-CN" sz="1000" baseline="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 rain in 50 years</a:t>
                      </a:r>
                      <a:endParaRPr lang="en-US" altLang="zh-CN" sz="1000" dirty="0" smtClean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年一遇</a:t>
                      </a:r>
                      <a:endParaRPr lang="en-US" altLang="zh-CN" sz="1000" dirty="0" smtClean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日雨量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/mm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583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Heaviest</a:t>
                      </a:r>
                      <a:r>
                        <a:rPr lang="en-US" altLang="zh-CN" sz="1000" baseline="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 rain in 100 years</a:t>
                      </a:r>
                      <a:endParaRPr lang="en-US" altLang="zh-CN" sz="1000" dirty="0" smtClean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1583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年一遇</a:t>
                      </a:r>
                      <a:endParaRPr lang="en-US" altLang="zh-CN" sz="1000" dirty="0" smtClean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1583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日雨量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/mm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583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Heaviest</a:t>
                      </a:r>
                      <a:r>
                        <a:rPr lang="en-US" altLang="zh-CN" sz="1000" baseline="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 rain in 200 years</a:t>
                      </a:r>
                      <a:endParaRPr lang="en-US" altLang="zh-CN" sz="1000" dirty="0" smtClean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1583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年一遇</a:t>
                      </a:r>
                      <a:endParaRPr lang="en-US" altLang="zh-CN" sz="1000" dirty="0" smtClean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1583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日雨量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/mm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756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青岛</a:t>
                      </a:r>
                      <a:r>
                        <a:rPr lang="en-US" altLang="zh-CN" sz="1000" dirty="0" err="1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qingdao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245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289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335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756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崂山</a:t>
                      </a:r>
                      <a:r>
                        <a:rPr lang="en-US" altLang="zh-CN" sz="1000" dirty="0" err="1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laosshan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240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276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313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756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zh-CN" altLang="en-US" sz="105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西海岸 </a:t>
                      </a:r>
                      <a:r>
                        <a:rPr lang="en-US" altLang="zh-CN" sz="105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West</a:t>
                      </a:r>
                      <a:r>
                        <a:rPr lang="en-US" altLang="zh-CN" sz="105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 Coast</a:t>
                      </a:r>
                      <a:endParaRPr lang="zh-CN" altLang="en-US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5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259</a:t>
                      </a:r>
                      <a:endParaRPr lang="zh-CN" altLang="en-US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5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308</a:t>
                      </a:r>
                      <a:endParaRPr lang="zh-CN" altLang="en-US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5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358</a:t>
                      </a:r>
                      <a:endParaRPr lang="zh-CN" altLang="en-US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756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胶州</a:t>
                      </a:r>
                      <a:r>
                        <a:rPr lang="en-US" altLang="zh-CN" sz="1000" dirty="0" err="1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Jiaozhou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210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239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268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756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即墨</a:t>
                      </a:r>
                      <a:r>
                        <a:rPr lang="en-US" altLang="zh-CN" sz="1000" dirty="0" err="1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Jimo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251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297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346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756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平度</a:t>
                      </a:r>
                      <a:r>
                        <a:rPr lang="en-US" altLang="zh-CN" sz="1000" dirty="0" err="1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Pingdu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186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209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232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7569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莱西</a:t>
                      </a:r>
                      <a:r>
                        <a:rPr lang="en-US" altLang="zh-CN" sz="1000" dirty="0" err="1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Laixi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173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191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210</a:t>
                      </a:r>
                      <a:endParaRPr lang="zh-CN" altLang="en-US" sz="1000" dirty="0">
                        <a:latin typeface="Arial" panose="020B0604020202020204" pitchFamily="34" charset="0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Picture 2" descr="http://bddsb.bandao.cn/data/20120922/45333C35353337/images/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830" y="3960640"/>
            <a:ext cx="2381085" cy="1425844"/>
          </a:xfrm>
          <a:prstGeom prst="rect">
            <a:avLst/>
          </a:prstGeom>
          <a:noFill/>
        </p:spPr>
      </p:pic>
      <p:pic>
        <p:nvPicPr>
          <p:cNvPr id="29" name="Picture 4" descr="http://i2.sinaimg.cn/dy/news/2012/0921/1348217110_75yiX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915" y="3960639"/>
            <a:ext cx="2381085" cy="1435607"/>
          </a:xfrm>
          <a:prstGeom prst="rect">
            <a:avLst/>
          </a:prstGeom>
          <a:noFill/>
        </p:spPr>
      </p:pic>
      <p:pic>
        <p:nvPicPr>
          <p:cNvPr id="32" name="Picture 2" descr="D:\qingdao west coach\20150508 资料收集\20150505现场照片\IMG_0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0639"/>
            <a:ext cx="2047896" cy="14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425574" y="2468146"/>
            <a:ext cx="2379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Absolute water scarcity</a:t>
            </a:r>
            <a:r>
              <a:rPr lang="en-US" altLang="zh-CN" sz="900" dirty="0"/>
              <a:t> </a:t>
            </a:r>
          </a:p>
        </p:txBody>
      </p:sp>
      <p:pic>
        <p:nvPicPr>
          <p:cNvPr id="35" name="Picture 2" descr="C:\Users\GANJING\Pictures\201503青岛西海岸\IMG_85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9"/>
          <a:stretch/>
        </p:blipFill>
        <p:spPr bwMode="auto">
          <a:xfrm>
            <a:off x="2047897" y="3960639"/>
            <a:ext cx="2333933" cy="142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/>
          <p:nvPr/>
        </p:nvSpPr>
        <p:spPr>
          <a:xfrm>
            <a:off x="-1" y="-13949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Case Study: </a:t>
            </a:r>
            <a:r>
              <a:rPr lang="en-US" altLang="zh-CN" sz="1800" dirty="0"/>
              <a:t>blue-green infrastructure planning for Qingdao Central Activity </a:t>
            </a:r>
            <a:r>
              <a:rPr lang="en-US" altLang="zh-CN" sz="1800" dirty="0" smtClean="0"/>
              <a:t>Zone</a:t>
            </a:r>
          </a:p>
          <a:p>
            <a:r>
              <a:rPr lang="zh-CN" altLang="en-US" sz="1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案例研究：</a:t>
            </a:r>
            <a:r>
              <a:rPr lang="zh-CN" altLang="zh-CN" sz="18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青岛中央</a:t>
            </a:r>
            <a:r>
              <a:rPr lang="zh-CN" altLang="zh-CN" sz="1800" dirty="0">
                <a:latin typeface="华文细黑" panose="02010600040101010101" pitchFamily="2" charset="-122"/>
                <a:ea typeface="华文细黑" panose="02010600040101010101" pitchFamily="2" charset="-122"/>
              </a:rPr>
              <a:t>活力区蓝绿基础设施规划</a:t>
            </a:r>
            <a:endParaRPr lang="en-US" altLang="zh-CN" sz="1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64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650493"/>
            <a:ext cx="9144000" cy="5110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232624" y="939389"/>
            <a:ext cx="6673534" cy="4821450"/>
            <a:chOff x="936000" y="3724410"/>
            <a:chExt cx="6673534" cy="4821450"/>
          </a:xfrm>
        </p:grpSpPr>
        <p:grpSp>
          <p:nvGrpSpPr>
            <p:cNvPr id="14" name="组合 13"/>
            <p:cNvGrpSpPr/>
            <p:nvPr/>
          </p:nvGrpSpPr>
          <p:grpSpPr>
            <a:xfrm>
              <a:off x="2394564" y="3724410"/>
              <a:ext cx="4439381" cy="4821450"/>
              <a:chOff x="1736459" y="3736626"/>
              <a:chExt cx="4610980" cy="5007819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36459" y="3736626"/>
                <a:ext cx="4610980" cy="4993488"/>
              </a:xfrm>
              <a:prstGeom prst="rect">
                <a:avLst/>
              </a:prstGeom>
            </p:spPr>
          </p:pic>
          <p:sp>
            <p:nvSpPr>
              <p:cNvPr id="37" name="矩形 36"/>
              <p:cNvSpPr/>
              <p:nvPr/>
            </p:nvSpPr>
            <p:spPr>
              <a:xfrm>
                <a:off x="5303837" y="6743700"/>
                <a:ext cx="794001" cy="20007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33"/>
            <p:cNvSpPr txBox="1"/>
            <p:nvPr/>
          </p:nvSpPr>
          <p:spPr>
            <a:xfrm>
              <a:off x="4463541" y="5745868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200"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1000" b="1" dirty="0" smtClean="0">
                  <a:latin typeface="+mn-lt"/>
                </a:rPr>
                <a:t>Wetland</a:t>
              </a:r>
            </a:p>
            <a:p>
              <a:r>
                <a:rPr lang="zh-CN" altLang="en-US" sz="1000" b="1" dirty="0" smtClean="0">
                  <a:latin typeface="+mn-lt"/>
                </a:rPr>
                <a:t>滨河</a:t>
              </a:r>
              <a:r>
                <a:rPr lang="zh-CN" altLang="en-US" sz="1000" b="1" dirty="0">
                  <a:latin typeface="+mn-lt"/>
                </a:rPr>
                <a:t>湿地</a:t>
              </a:r>
            </a:p>
          </p:txBody>
        </p:sp>
        <p:sp>
          <p:nvSpPr>
            <p:cNvPr id="16" name="文本框 136"/>
            <p:cNvSpPr txBox="1"/>
            <p:nvPr/>
          </p:nvSpPr>
          <p:spPr>
            <a:xfrm>
              <a:off x="3934576" y="7036144"/>
              <a:ext cx="1079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000" b="1"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dirty="0" smtClean="0">
                  <a:latin typeface="+mn-lt"/>
                </a:rPr>
                <a:t>Shelter Forest </a:t>
              </a:r>
            </a:p>
            <a:p>
              <a:r>
                <a:rPr lang="zh-CN" altLang="en-US" dirty="0" smtClean="0">
                  <a:latin typeface="+mn-lt"/>
                </a:rPr>
                <a:t>森林公园</a:t>
              </a:r>
              <a:endParaRPr lang="zh-CN" altLang="en-US" dirty="0">
                <a:latin typeface="+mn-lt"/>
              </a:endParaRPr>
            </a:p>
          </p:txBody>
        </p:sp>
        <p:sp>
          <p:nvSpPr>
            <p:cNvPr id="17" name="文本框 137"/>
            <p:cNvSpPr txBox="1"/>
            <p:nvPr/>
          </p:nvSpPr>
          <p:spPr>
            <a:xfrm>
              <a:off x="5142793" y="4727733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000" b="1"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pPr algn="ctr"/>
              <a:r>
                <a:rPr lang="en-US" altLang="zh-CN" dirty="0" smtClean="0">
                  <a:latin typeface="+mn-lt"/>
                </a:rPr>
                <a:t>Coastline Park</a:t>
              </a:r>
            </a:p>
            <a:p>
              <a:pPr algn="ctr"/>
              <a:r>
                <a:rPr lang="zh-CN" altLang="en-US" dirty="0" smtClean="0">
                  <a:latin typeface="+mn-lt"/>
                </a:rPr>
                <a:t>城市</a:t>
              </a:r>
              <a:r>
                <a:rPr lang="zh-CN" altLang="en-US" dirty="0">
                  <a:latin typeface="+mn-lt"/>
                </a:rPr>
                <a:t>阳台</a:t>
              </a:r>
            </a:p>
          </p:txBody>
        </p:sp>
        <p:sp>
          <p:nvSpPr>
            <p:cNvPr id="18" name="文本框 139"/>
            <p:cNvSpPr txBox="1"/>
            <p:nvPr/>
          </p:nvSpPr>
          <p:spPr>
            <a:xfrm>
              <a:off x="4632203" y="5384005"/>
              <a:ext cx="102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1000" b="1" dirty="0">
                  <a:latin typeface="+mn-lt"/>
                </a:rPr>
                <a:t>Public Plaza</a:t>
              </a:r>
            </a:p>
            <a:p>
              <a:r>
                <a:rPr lang="zh-CN" altLang="en-US" sz="1000" b="1" dirty="0" smtClean="0">
                  <a:latin typeface="+mn-lt"/>
                </a:rPr>
                <a:t>政府</a:t>
              </a:r>
              <a:r>
                <a:rPr lang="zh-CN" altLang="en-US" sz="1000" b="1" dirty="0">
                  <a:latin typeface="+mn-lt"/>
                </a:rPr>
                <a:t>前广场</a:t>
              </a:r>
            </a:p>
          </p:txBody>
        </p:sp>
        <p:sp>
          <p:nvSpPr>
            <p:cNvPr id="19" name="TextBox 35"/>
            <p:cNvSpPr txBox="1"/>
            <p:nvPr/>
          </p:nvSpPr>
          <p:spPr>
            <a:xfrm>
              <a:off x="5997698" y="8181199"/>
              <a:ext cx="16118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pPr algn="ctr"/>
              <a:r>
                <a:rPr lang="en-US" altLang="zh-CN" dirty="0" smtClean="0">
                  <a:latin typeface="+mn-lt"/>
                </a:rPr>
                <a:t>Shelter Forest </a:t>
              </a:r>
              <a:r>
                <a:rPr lang="zh-CN" altLang="en-US" dirty="0" smtClean="0">
                  <a:latin typeface="+mn-lt"/>
                </a:rPr>
                <a:t>森林公园</a:t>
              </a:r>
              <a:endParaRPr lang="zh-CN" altLang="en-US" dirty="0">
                <a:latin typeface="+mn-lt"/>
              </a:endParaRPr>
            </a:p>
          </p:txBody>
        </p:sp>
        <p:sp>
          <p:nvSpPr>
            <p:cNvPr id="20" name="TextBox 32"/>
            <p:cNvSpPr txBox="1"/>
            <p:nvPr/>
          </p:nvSpPr>
          <p:spPr>
            <a:xfrm>
              <a:off x="6169534" y="6271226"/>
              <a:ext cx="143282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dirty="0"/>
                <a:t>Coastline </a:t>
              </a:r>
              <a:r>
                <a:rPr lang="en-US" altLang="zh-CN" sz="900" dirty="0" smtClean="0"/>
                <a:t>Park </a:t>
              </a:r>
              <a:r>
                <a:rPr lang="zh-CN" altLang="en-US" sz="900" dirty="0" smtClean="0">
                  <a:ea typeface="华文细黑" panose="02010600040101010101" pitchFamily="2" charset="-122"/>
                </a:rPr>
                <a:t>城市阳台</a:t>
              </a:r>
              <a:endParaRPr lang="zh-CN" altLang="en-US" sz="900" dirty="0">
                <a:ea typeface="华文细黑" panose="02010600040101010101" pitchFamily="2" charset="-122"/>
              </a:endParaRPr>
            </a:p>
          </p:txBody>
        </p:sp>
        <p:sp>
          <p:nvSpPr>
            <p:cNvPr id="21" name="TextBox 33"/>
            <p:cNvSpPr txBox="1"/>
            <p:nvPr/>
          </p:nvSpPr>
          <p:spPr>
            <a:xfrm>
              <a:off x="960966" y="8157577"/>
              <a:ext cx="1431103" cy="2308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>
                  <a:ea typeface="华文细黑" panose="02010600040101010101" pitchFamily="2" charset="-122"/>
                </a:rPr>
                <a:t>Wetland</a:t>
              </a:r>
              <a:r>
                <a:rPr lang="zh-CN" altLang="en-US" sz="900" dirty="0" smtClean="0">
                  <a:ea typeface="华文细黑" panose="02010600040101010101" pitchFamily="2" charset="-122"/>
                </a:rPr>
                <a:t>滨河湿地</a:t>
              </a:r>
              <a:endParaRPr lang="zh-CN" altLang="en-US" sz="900" dirty="0">
                <a:ea typeface="华文细黑" panose="02010600040101010101" pitchFamily="2" charset="-122"/>
              </a:endParaRPr>
            </a:p>
          </p:txBody>
        </p:sp>
        <p:cxnSp>
          <p:nvCxnSpPr>
            <p:cNvPr id="22" name="肘形连接符 21"/>
            <p:cNvCxnSpPr/>
            <p:nvPr/>
          </p:nvCxnSpPr>
          <p:spPr>
            <a:xfrm>
              <a:off x="4632203" y="7149676"/>
              <a:ext cx="1579201" cy="668589"/>
            </a:xfrm>
            <a:prstGeom prst="bentConnector3">
              <a:avLst>
                <a:gd name="adj1" fmla="val 71714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连接符 22"/>
            <p:cNvCxnSpPr/>
            <p:nvPr/>
          </p:nvCxnSpPr>
          <p:spPr>
            <a:xfrm flipV="1">
              <a:off x="2139043" y="5802854"/>
              <a:ext cx="2324498" cy="177986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C:\Users\GANJING\Pictures\201503青岛西海岸\IMG_854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120"/>
            <a:stretch/>
          </p:blipFill>
          <p:spPr bwMode="auto">
            <a:xfrm>
              <a:off x="936000" y="6483325"/>
              <a:ext cx="1440000" cy="81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肘形连接符 25"/>
            <p:cNvCxnSpPr/>
            <p:nvPr/>
          </p:nvCxnSpPr>
          <p:spPr>
            <a:xfrm>
              <a:off x="2139043" y="4808186"/>
              <a:ext cx="3066768" cy="527100"/>
            </a:xfrm>
            <a:prstGeom prst="bentConnector3">
              <a:avLst>
                <a:gd name="adj1" fmla="val 38286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3"/>
            <p:cNvSpPr txBox="1"/>
            <p:nvPr/>
          </p:nvSpPr>
          <p:spPr>
            <a:xfrm>
              <a:off x="960967" y="5938516"/>
              <a:ext cx="1431102" cy="2308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>
                  <a:ea typeface="华文细黑" panose="02010600040101010101" pitchFamily="2" charset="-122"/>
                </a:rPr>
                <a:t>Public Plaza </a:t>
              </a:r>
              <a:r>
                <a:rPr lang="zh-CN" altLang="en-US" sz="900" dirty="0" smtClean="0">
                  <a:ea typeface="华文细黑" panose="02010600040101010101" pitchFamily="2" charset="-122"/>
                </a:rPr>
                <a:t>政府前广场</a:t>
              </a:r>
              <a:endParaRPr lang="zh-CN" altLang="en-US" sz="900" dirty="0">
                <a:ea typeface="华文细黑" panose="02010600040101010101" pitchFamily="2" charset="-122"/>
              </a:endParaRPr>
            </a:p>
          </p:txBody>
        </p:sp>
        <p:pic>
          <p:nvPicPr>
            <p:cNvPr id="28" name="Picture 10" descr="D:\Practice存档\2015青岛西海岸新区\02其他基础资料\201503青岛西海岸\IMG_854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6000" y="7149676"/>
              <a:ext cx="1440000" cy="101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肘形连接符 28"/>
            <p:cNvCxnSpPr/>
            <p:nvPr/>
          </p:nvCxnSpPr>
          <p:spPr>
            <a:xfrm rot="16200000" flipH="1">
              <a:off x="5658645" y="5273009"/>
              <a:ext cx="668589" cy="436930"/>
            </a:xfrm>
            <a:prstGeom prst="bentConnector3">
              <a:avLst>
                <a:gd name="adj1" fmla="val 9843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2356" y="5404723"/>
              <a:ext cx="1440000" cy="833651"/>
            </a:xfrm>
            <a:prstGeom prst="rect">
              <a:avLst/>
            </a:prstGeom>
          </p:spPr>
        </p:pic>
        <p:pic>
          <p:nvPicPr>
            <p:cNvPr id="31" name="Picture 7" descr="D:\Practice存档\2015青岛西海岸新区\02其他基础资料\201505青岛西海岸\IMG_0892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534" y="7149676"/>
              <a:ext cx="1440000" cy="107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D:\Practice存档\2015青岛西海岸新区\02其他基础资料\201505青岛西海岸\IMG_0816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6000" y="4104000"/>
              <a:ext cx="1440000" cy="99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9" descr="D:\Practice存档\2015青岛西海岸新区\02其他基础资料\201503青岛西海岸\IMG_8613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2356" y="4887070"/>
              <a:ext cx="1440000" cy="65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D:\Practice存档\2015青岛西海岸新区\02其他基础资料\201505青岛西海岸\IMG_0897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2358" y="6682070"/>
              <a:ext cx="1440000" cy="68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D:\Practice存档\2015青岛西海岸新区\02其他基础资料\201503青岛西海岸\IMG_8558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4896000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8"/>
          <p:cNvSpPr txBox="1"/>
          <p:nvPr/>
        </p:nvSpPr>
        <p:spPr>
          <a:xfrm>
            <a:off x="352315" y="387815"/>
            <a:ext cx="7028965" cy="262678"/>
          </a:xfrm>
          <a:prstGeom prst="rect">
            <a:avLst/>
          </a:prstGeom>
          <a:noFill/>
          <a:effectLst/>
        </p:spPr>
        <p:txBody>
          <a:bodyPr wrap="square" lIns="46778" tIns="23389" rIns="46778" bIns="23389" rtlCol="0">
            <a:spAutoFit/>
          </a:bodyPr>
          <a:lstStyle/>
          <a:p>
            <a:pPr algn="just"/>
            <a:r>
              <a:rPr lang="zh-CN" altLang="en-US" sz="1400" b="1" spc="239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绿地大</a:t>
            </a:r>
            <a:r>
              <a:rPr lang="zh-CN" altLang="en-US" sz="1400" b="1" spc="239" dirty="0" smtClean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而</a:t>
            </a:r>
            <a:r>
              <a:rPr lang="zh-CN" altLang="en-US" sz="1400" b="1" spc="239" dirty="0">
                <a:solidFill>
                  <a:srgbClr val="0066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不联通、不可达</a:t>
            </a:r>
          </a:p>
        </p:txBody>
      </p:sp>
      <p:sp>
        <p:nvSpPr>
          <p:cNvPr id="39" name="矩形 38"/>
          <p:cNvSpPr/>
          <p:nvPr/>
        </p:nvSpPr>
        <p:spPr>
          <a:xfrm>
            <a:off x="343192" y="110034"/>
            <a:ext cx="6409425" cy="277781"/>
          </a:xfrm>
          <a:prstGeom prst="rect">
            <a:avLst/>
          </a:prstGeom>
          <a:effectLst/>
        </p:spPr>
        <p:txBody>
          <a:bodyPr wrap="none" lIns="72783" tIns="36392" rIns="72783" bIns="36392">
            <a:noAutofit/>
          </a:bodyPr>
          <a:lstStyle/>
          <a:p>
            <a:r>
              <a:rPr lang="en-US" altLang="zh-CN" sz="1400" b="1" kern="1500" spc="80" dirty="0" smtClean="0">
                <a:solidFill>
                  <a:srgbClr val="006600"/>
                </a:solidFill>
                <a:ea typeface="华文细黑" pitchFamily="2" charset="-122"/>
              </a:rPr>
              <a:t>Big but disconnected and inaccessible Green Space</a:t>
            </a:r>
            <a:endParaRPr lang="en-US" altLang="zh-CN" sz="1400" b="1" kern="1500" spc="80" dirty="0">
              <a:solidFill>
                <a:srgbClr val="006600"/>
              </a:solidFill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54061"/>
            <a:ext cx="4034438" cy="594210"/>
          </a:xfrm>
          <a:prstGeom prst="rect">
            <a:avLst/>
          </a:prstGeom>
          <a:effectLst/>
        </p:spPr>
        <p:txBody>
          <a:bodyPr wrap="none" lIns="72783" tIns="36392" rIns="72783" bIns="36392">
            <a:noAutofit/>
          </a:bodyPr>
          <a:lstStyle/>
          <a:p>
            <a:r>
              <a:rPr lang="en-US" altLang="zh-CN" b="1" kern="1500" spc="80" dirty="0">
                <a:solidFill>
                  <a:srgbClr val="006600"/>
                </a:solidFill>
                <a:ea typeface="华文细黑" pitchFamily="2" charset="-122"/>
              </a:rPr>
              <a:t>Connected </a:t>
            </a:r>
            <a:r>
              <a:rPr lang="en-US" altLang="zh-CN" b="1" kern="1500" spc="80" dirty="0" smtClean="0">
                <a:solidFill>
                  <a:srgbClr val="006600"/>
                </a:solidFill>
                <a:ea typeface="华文细黑" pitchFamily="2" charset="-122"/>
              </a:rPr>
              <a:t>water-green </a:t>
            </a:r>
            <a:r>
              <a:rPr lang="en-US" altLang="zh-CN" b="1" kern="1500" spc="80" dirty="0">
                <a:solidFill>
                  <a:srgbClr val="006600"/>
                </a:solidFill>
                <a:ea typeface="华文细黑" pitchFamily="2" charset="-122"/>
              </a:rPr>
              <a:t>space </a:t>
            </a:r>
            <a:r>
              <a:rPr lang="en-US" altLang="zh-CN" b="1" kern="1500" spc="80" dirty="0" smtClean="0">
                <a:solidFill>
                  <a:srgbClr val="006600"/>
                </a:solidFill>
                <a:ea typeface="华文细黑" pitchFamily="2" charset="-122"/>
              </a:rPr>
              <a:t>network</a:t>
            </a:r>
          </a:p>
          <a:p>
            <a:r>
              <a:rPr lang="zh-CN" altLang="en-US" b="1" kern="1500" spc="80" dirty="0">
                <a:solidFill>
                  <a:srgbClr val="006600"/>
                </a:solidFill>
                <a:ea typeface="华文细黑" pitchFamily="2" charset="-122"/>
              </a:rPr>
              <a:t>联通</a:t>
            </a:r>
            <a:r>
              <a:rPr lang="zh-CN" altLang="en-US" b="1" kern="1500" spc="80" dirty="0" smtClean="0">
                <a:solidFill>
                  <a:srgbClr val="006600"/>
                </a:solidFill>
                <a:ea typeface="华文细黑" pitchFamily="2" charset="-122"/>
              </a:rPr>
              <a:t>的水绿网络</a:t>
            </a:r>
            <a:endParaRPr lang="zh-CN" altLang="en-US" b="1" kern="1500" spc="80" dirty="0">
              <a:solidFill>
                <a:srgbClr val="006600"/>
              </a:solidFill>
              <a:ea typeface="华文细黑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79708"/>
            <a:ext cx="4324930" cy="487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63" y="679708"/>
            <a:ext cx="4016587" cy="483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4"/>
          <p:cNvSpPr>
            <a:spLocks noChangeArrowheads="1"/>
          </p:cNvSpPr>
          <p:nvPr/>
        </p:nvSpPr>
        <p:spPr bwMode="auto">
          <a:xfrm>
            <a:off x="5631222" y="5463515"/>
            <a:ext cx="231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Plan for regional green corridors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区域生态绿道规划示意图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  <p:sp>
        <p:nvSpPr>
          <p:cNvPr id="7" name="TextBox 34"/>
          <p:cNvSpPr>
            <a:spLocks noChangeArrowheads="1"/>
          </p:cNvSpPr>
          <p:nvPr/>
        </p:nvSpPr>
        <p:spPr bwMode="auto">
          <a:xfrm>
            <a:off x="1019465" y="5463515"/>
            <a:ext cx="231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Plan for blue-green space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蓝绿生态</a:t>
            </a: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空间网络规划示意图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4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54061"/>
            <a:ext cx="4034438" cy="594210"/>
          </a:xfrm>
          <a:prstGeom prst="rect">
            <a:avLst/>
          </a:prstGeom>
          <a:effectLst/>
        </p:spPr>
        <p:txBody>
          <a:bodyPr wrap="none" lIns="72783" tIns="36392" rIns="72783" bIns="36392">
            <a:noAutofit/>
          </a:bodyPr>
          <a:lstStyle/>
          <a:p>
            <a:r>
              <a:rPr lang="en-US" altLang="zh-CN" b="1" kern="1500" spc="80" dirty="0" smtClean="0">
                <a:solidFill>
                  <a:srgbClr val="006600"/>
                </a:solidFill>
                <a:ea typeface="华文细黑" pitchFamily="2" charset="-122"/>
              </a:rPr>
              <a:t>Water-sensitive Design</a:t>
            </a:r>
            <a:endParaRPr lang="en-US" altLang="zh-CN" b="1" kern="1500" spc="80" dirty="0">
              <a:solidFill>
                <a:srgbClr val="006600"/>
              </a:solidFill>
              <a:ea typeface="华文细黑" pitchFamily="2" charset="-122"/>
            </a:endParaRPr>
          </a:p>
          <a:p>
            <a:r>
              <a:rPr lang="zh-CN" altLang="en-US" b="1" kern="1500" spc="80" dirty="0">
                <a:solidFill>
                  <a:srgbClr val="006600"/>
                </a:solidFill>
                <a:ea typeface="华文细黑" pitchFamily="2" charset="-122"/>
              </a:rPr>
              <a:t>水敏</a:t>
            </a:r>
            <a:r>
              <a:rPr lang="zh-CN" altLang="en-US" b="1" kern="1500" spc="80" dirty="0" smtClean="0">
                <a:solidFill>
                  <a:srgbClr val="006600"/>
                </a:solidFill>
                <a:ea typeface="华文细黑" pitchFamily="2" charset="-122"/>
              </a:rPr>
              <a:t>性城市设计</a:t>
            </a:r>
            <a:endParaRPr lang="zh-CN" altLang="en-US" b="1" kern="1500" spc="80" dirty="0">
              <a:solidFill>
                <a:srgbClr val="006600"/>
              </a:solidFill>
              <a:ea typeface="华文细黑" pitchFamily="2" charset="-122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792287"/>
            <a:ext cx="3853341" cy="460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571998" y="3096543"/>
            <a:ext cx="4320482" cy="2313732"/>
            <a:chOff x="4571998" y="3079754"/>
            <a:chExt cx="4031590" cy="2393087"/>
          </a:xfrm>
        </p:grpSpPr>
        <p:pic>
          <p:nvPicPr>
            <p:cNvPr id="8" name="Picture 6" descr="http://www.goootech.com/u/201004/314109_127261673142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835" y="3093872"/>
              <a:ext cx="2088752" cy="1241426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10" name="图片 2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079754"/>
              <a:ext cx="1942226" cy="126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8" y="4349417"/>
              <a:ext cx="1942227" cy="112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836" y="4335298"/>
              <a:ext cx="2088752" cy="113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34"/>
          <p:cNvSpPr>
            <a:spLocks noChangeArrowheads="1"/>
          </p:cNvSpPr>
          <p:nvPr/>
        </p:nvSpPr>
        <p:spPr bwMode="auto">
          <a:xfrm>
            <a:off x="1043608" y="5414359"/>
            <a:ext cx="231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00" b="1" dirty="0" smtClean="0"/>
              <a:t>Zoning Plan for runoff coefficient</a:t>
            </a:r>
            <a:endParaRPr lang="en-US" altLang="zh-CN" sz="900" b="1" dirty="0" smtClean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城市雨水径流系数控制规划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  <p:graphicFrame>
        <p:nvGraphicFramePr>
          <p:cNvPr id="19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83538"/>
              </p:ext>
            </p:extLst>
          </p:nvPr>
        </p:nvGraphicFramePr>
        <p:xfrm>
          <a:off x="4567304" y="341227"/>
          <a:ext cx="4288377" cy="2693535"/>
        </p:xfrm>
        <a:graphic>
          <a:graphicData uri="http://schemas.openxmlformats.org/drawingml/2006/table">
            <a:tbl>
              <a:tblPr/>
              <a:tblGrid>
                <a:gridCol w="471953"/>
                <a:gridCol w="1268440"/>
                <a:gridCol w="936104"/>
                <a:gridCol w="648072"/>
                <a:gridCol w="459752"/>
                <a:gridCol w="504056"/>
              </a:tblGrid>
              <a:tr h="173749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Water resource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水来源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  <a:cs typeface="Arial" panose="020B0604020202020204" pitchFamily="34" charset="0"/>
                          <a:sym typeface="华文细黑" panose="02010600040101010101" pitchFamily="2" charset="-122"/>
                        </a:rPr>
                        <a:t>Water flows direction</a:t>
                      </a:r>
                      <a:r>
                        <a:rPr kumimoji="0" lang="zh-CN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水流向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7991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Self use(irrigation, washing)</a:t>
                      </a: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自用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 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（灌溉、冲洗）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Wetland</a:t>
                      </a: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sym typeface="华文细黑" pitchFamily="2" charset="-122"/>
                      </a:endParaRP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湿地系统</a:t>
                      </a:r>
                      <a:endParaRPr kumimoji="0" lang="en-US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River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河流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Ocean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海洋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749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sym typeface="华文细黑" pitchFamily="2" charset="-122"/>
                      </a:endParaRP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sym typeface="华文细黑" pitchFamily="2" charset="-122"/>
                      </a:endParaRP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Rain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雨水</a:t>
                      </a:r>
                    </a:p>
                  </a:txBody>
                  <a:tcPr marL="60027" marR="60027" marT="30011" marB="300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Green space 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绿地蓄水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5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Residential area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居住区雨水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7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Commercial area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商业区雨水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5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Public road and plaza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公共道路、广场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74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Grey Water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灰水</a:t>
                      </a:r>
                    </a:p>
                  </a:txBody>
                  <a:tcPr marL="60027" marR="60027" marT="30011" marB="300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Residential area</a:t>
                      </a:r>
                      <a:endParaRPr kumimoji="0" lang="en-US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sym typeface="华文细黑" pitchFamily="2" charset="-122"/>
                      </a:endParaRP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居住区灰水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316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itchFamily="2" charset="-122"/>
                        <a:ea typeface="华文细黑" pitchFamily="2" charset="-122"/>
                        <a:sym typeface="华文细黑" pitchFamily="2" charset="-122"/>
                      </a:endParaRPr>
                    </a:p>
                  </a:txBody>
                  <a:tcPr marL="60027" marR="60027" marT="30011" marB="300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Commercial area</a:t>
                      </a:r>
                    </a:p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商业办公区灰水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74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Black Water</a:t>
                      </a:r>
                      <a:r>
                        <a:rPr kumimoji="0" lang="zh-CN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sym typeface="华文细黑" pitchFamily="2" charset="-122"/>
                        </a:rPr>
                        <a:t>黑水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 </a:t>
                      </a: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</a:t>
                      </a: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1pPr>
                      <a:lvl2pPr marL="457200" indent="77788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2pPr>
                      <a:lvl3pPr marL="914400" indent="1555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3pPr>
                      <a:lvl4pPr marL="1371600" indent="233363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4pPr>
                      <a:lvl5pPr marL="1828800" indent="31115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5pPr>
                      <a:lvl6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6pPr>
                      <a:lvl7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7pPr>
                      <a:lvl8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8pPr>
                      <a:lvl9pPr indent="311150" defTabSz="10699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1069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Calibri" pitchFamily="34" charset="0"/>
                        </a:rPr>
                        <a:t>√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细黑" pitchFamily="2" charset="-122"/>
                          <a:cs typeface="+mn-cs"/>
                          <a:sym typeface="华文细黑" pitchFamily="2" charset="-122"/>
                        </a:rPr>
                        <a:t> </a:t>
                      </a:r>
                      <a:endParaRPr kumimoji="0" lang="zh-CN" alt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细黑" pitchFamily="2" charset="-122"/>
                        <a:cs typeface="+mn-cs"/>
                        <a:sym typeface="华文细黑" pitchFamily="2" charset="-122"/>
                      </a:endParaRPr>
                    </a:p>
                  </a:txBody>
                  <a:tcPr marL="60027" marR="60027" marT="30011" marB="300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34"/>
          <p:cNvSpPr>
            <a:spLocks noChangeArrowheads="1"/>
          </p:cNvSpPr>
          <p:nvPr/>
        </p:nvSpPr>
        <p:spPr bwMode="auto">
          <a:xfrm>
            <a:off x="5220072" y="54061"/>
            <a:ext cx="31333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Rain and waste water flows direction</a:t>
            </a: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雨污水</a:t>
            </a:r>
            <a:r>
              <a:rPr lang="zh-CN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处理后</a:t>
            </a: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流向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  <p:sp>
        <p:nvSpPr>
          <p:cNvPr id="22" name="TextBox 34"/>
          <p:cNvSpPr>
            <a:spLocks noChangeArrowheads="1"/>
          </p:cNvSpPr>
          <p:nvPr/>
        </p:nvSpPr>
        <p:spPr bwMode="auto">
          <a:xfrm>
            <a:off x="5631222" y="5414359"/>
            <a:ext cx="231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Water-sensitive Facilities</a:t>
            </a:r>
            <a:endParaRPr lang="en-US" altLang="zh-CN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水敏性设施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3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7944" y="648271"/>
            <a:ext cx="4896544" cy="475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475" y="288231"/>
            <a:ext cx="3908598" cy="51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54061"/>
            <a:ext cx="4034438" cy="594210"/>
          </a:xfrm>
          <a:prstGeom prst="rect">
            <a:avLst/>
          </a:prstGeom>
          <a:effectLst/>
        </p:spPr>
        <p:txBody>
          <a:bodyPr wrap="none" lIns="72783" tIns="36392" rIns="72783" bIns="36392">
            <a:noAutofit/>
          </a:bodyPr>
          <a:lstStyle/>
          <a:p>
            <a:r>
              <a:rPr lang="en-US" altLang="zh-CN" b="1" kern="1500" spc="80" dirty="0">
                <a:solidFill>
                  <a:srgbClr val="006600"/>
                </a:solidFill>
                <a:ea typeface="华文细黑" pitchFamily="2" charset="-122"/>
              </a:rPr>
              <a:t>Integrated green surface</a:t>
            </a:r>
          </a:p>
          <a:p>
            <a:r>
              <a:rPr lang="zh-CN" altLang="en-US" b="1" kern="1500" spc="80" dirty="0" smtClean="0">
                <a:solidFill>
                  <a:srgbClr val="006600"/>
                </a:solidFill>
                <a:ea typeface="华文细黑" pitchFamily="2" charset="-122"/>
              </a:rPr>
              <a:t>综合绿</a:t>
            </a:r>
            <a:r>
              <a:rPr lang="zh-CN" altLang="en-US" b="1" kern="1500" spc="80" dirty="0">
                <a:solidFill>
                  <a:srgbClr val="006600"/>
                </a:solidFill>
                <a:ea typeface="华文细黑" pitchFamily="2" charset="-122"/>
              </a:rPr>
              <a:t>表皮</a:t>
            </a:r>
          </a:p>
        </p:txBody>
      </p:sp>
      <p:sp>
        <p:nvSpPr>
          <p:cNvPr id="18" name="TextBox 34"/>
          <p:cNvSpPr>
            <a:spLocks noChangeArrowheads="1"/>
          </p:cNvSpPr>
          <p:nvPr/>
        </p:nvSpPr>
        <p:spPr bwMode="auto">
          <a:xfrm>
            <a:off x="1043608" y="5414359"/>
            <a:ext cx="2808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900" b="1" dirty="0" smtClean="0"/>
              <a:t>Zoning Plan </a:t>
            </a:r>
            <a:r>
              <a:rPr lang="en-US" altLang="zh-CN" sz="900" b="1" dirty="0"/>
              <a:t>for Integrated green surface ratio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城市</a:t>
            </a:r>
            <a:r>
              <a:rPr lang="zh-CN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综合绿</a:t>
            </a: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表皮控制规划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  <p:sp>
        <p:nvSpPr>
          <p:cNvPr id="22" name="TextBox 34"/>
          <p:cNvSpPr>
            <a:spLocks noChangeArrowheads="1"/>
          </p:cNvSpPr>
          <p:nvPr/>
        </p:nvSpPr>
        <p:spPr bwMode="auto">
          <a:xfrm>
            <a:off x="5631222" y="5414359"/>
            <a:ext cx="2311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Vertical Greening Design Guidelines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立体绿</a:t>
            </a:r>
            <a:r>
              <a:rPr lang="zh-CN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华文细黑" panose="02010600040101010101" pitchFamily="2" charset="-122"/>
              </a:rPr>
              <a:t>表皮设计导则</a:t>
            </a:r>
            <a:endParaRPr lang="zh-CN" altLang="en-US" sz="900" b="1" dirty="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华文细黑" panose="02010600040101010101" pitchFamily="2" charset="-122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0" y="564040"/>
            <a:ext cx="4770908" cy="476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5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2">
            <a:lumMod val="60000"/>
            <a:lumOff val="40000"/>
          </a:schemeClr>
        </a:solidFill>
      </a:spPr>
      <a:bodyPr wrap="square" rtlCol="0">
        <a:spAutoFit/>
      </a:bodyPr>
      <a:lstStyle>
        <a:defPPr algn="ctr">
          <a:defRPr b="1" dirty="0" smtClean="0"/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19100</TotalTime>
  <Words>935</Words>
  <Application>Microsoft Office PowerPoint</Application>
  <PresentationFormat>Custom</PresentationFormat>
  <Paragraphs>192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AMY</dc:creator>
  <cp:lastModifiedBy>Administrator</cp:lastModifiedBy>
  <cp:revision>821</cp:revision>
  <dcterms:created xsi:type="dcterms:W3CDTF">2014-01-22T02:59:13Z</dcterms:created>
  <dcterms:modified xsi:type="dcterms:W3CDTF">2015-10-16T13:05:03Z</dcterms:modified>
</cp:coreProperties>
</file>