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10" r:id="rId3"/>
    <p:sldMasterId id="2147483835" r:id="rId4"/>
  </p:sldMasterIdLst>
  <p:notesMasterIdLst>
    <p:notesMasterId r:id="rId12"/>
  </p:notesMasterIdLst>
  <p:handoutMasterIdLst>
    <p:handoutMasterId r:id="rId13"/>
  </p:handoutMasterIdLst>
  <p:sldIdLst>
    <p:sldId id="316" r:id="rId5"/>
    <p:sldId id="325" r:id="rId6"/>
    <p:sldId id="305" r:id="rId7"/>
    <p:sldId id="301" r:id="rId8"/>
    <p:sldId id="306" r:id="rId9"/>
    <p:sldId id="310" r:id="rId10"/>
    <p:sldId id="324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3333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368" autoAdjust="0"/>
  </p:normalViewPr>
  <p:slideViewPr>
    <p:cSldViewPr>
      <p:cViewPr>
        <p:scale>
          <a:sx n="50" d="100"/>
          <a:sy n="50" d="100"/>
        </p:scale>
        <p:origin x="-1492" y="-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7BE4123-B292-48DB-A0AE-84CC81CAEBB2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31C188-8C60-450C-92E8-2A34C0B0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23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B0FA92-DCFB-4E7C-910A-E1F29D7BCBF4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2AB8E59-21DF-4ED2-B953-5B00DE404C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65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0E00-134A-394C-ABF3-FBA88BA186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07F8-D3B6-AF4F-BF9E-DF55A6A3B7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08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0E00-134A-394C-ABF3-FBA88BA186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07F8-D3B6-AF4F-BF9E-DF55A6A3B7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61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0E00-134A-394C-ABF3-FBA88BA186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07F8-D3B6-AF4F-BF9E-DF55A6A3B7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6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0E00-134A-394C-ABF3-FBA88BA186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07F8-D3B6-AF4F-BF9E-DF55A6A3B7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0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0E00-134A-394C-ABF3-FBA88BA186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07F8-D3B6-AF4F-BF9E-DF55A6A3B7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052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0E00-134A-394C-ABF3-FBA88BA186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07F8-D3B6-AF4F-BF9E-DF55A6A3B7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457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0E00-134A-394C-ABF3-FBA88BA186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07F8-D3B6-AF4F-BF9E-DF55A6A3B7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30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0E00-134A-394C-ABF3-FBA88BA186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07F8-D3B6-AF4F-BF9E-DF55A6A3B7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423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0E00-134A-394C-ABF3-FBA88BA186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07F8-D3B6-AF4F-BF9E-DF55A6A3B7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08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0E00-134A-394C-ABF3-FBA88BA186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07F8-D3B6-AF4F-BF9E-DF55A6A3B7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857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0E00-134A-394C-ABF3-FBA88BA186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07F8-D3B6-AF4F-BF9E-DF55A6A3B7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9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36352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199387063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7647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83161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91658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61507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637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37583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40378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7371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1830037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66832854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643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60713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1578817171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38531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97560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59565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06643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45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092929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34620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22069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5473381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311877177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6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4860E00-134A-394C-ABF3-FBA88BA186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50907F8-D3B6-AF4F-BF9E-DF55A6A3B7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7038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8043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343400"/>
            <a:ext cx="8229600" cy="2667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CN" altLang="en-US" b="1" dirty="0" smtClean="0">
                <a:solidFill>
                  <a:schemeClr val="bg1"/>
                </a:solidFill>
              </a:rPr>
              <a:t>“</a:t>
            </a:r>
            <a:r>
              <a:rPr lang="zh-CN" altLang="en-US" b="1" dirty="0" smtClean="0">
                <a:solidFill>
                  <a:schemeClr val="bg1"/>
                </a:solidFill>
                <a:latin typeface="+mj-lt"/>
              </a:rPr>
              <a:t>可持续性特大城市”会议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CN" altLang="en-US" b="1" dirty="0" smtClean="0">
                <a:solidFill>
                  <a:schemeClr val="bg1"/>
                </a:solidFill>
                <a:latin typeface="+mj-lt"/>
              </a:rPr>
              <a:t>中国北京，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2015</a:t>
            </a:r>
            <a:r>
              <a:rPr lang="zh-CN" altLang="en-US" b="1" dirty="0" smtClean="0">
                <a:solidFill>
                  <a:schemeClr val="bg1"/>
                </a:solidFill>
                <a:latin typeface="+mj-lt"/>
              </a:rPr>
              <a:t>年</a:t>
            </a:r>
            <a:r>
              <a:rPr lang="en-US" altLang="zh-CN" b="1" dirty="0" smtClean="0">
                <a:solidFill>
                  <a:schemeClr val="bg1"/>
                </a:solidFill>
                <a:latin typeface="+mj-lt"/>
              </a:rPr>
              <a:t>10</a:t>
            </a:r>
            <a:r>
              <a:rPr lang="zh-CN" altLang="en-US" b="1" dirty="0" smtClean="0">
                <a:solidFill>
                  <a:schemeClr val="bg1"/>
                </a:solidFill>
                <a:latin typeface="+mj-lt"/>
              </a:rPr>
              <a:t>月</a:t>
            </a:r>
            <a:r>
              <a:rPr lang="en-US" altLang="zh-CN" b="1" dirty="0" smtClean="0">
                <a:solidFill>
                  <a:schemeClr val="bg1"/>
                </a:solidFill>
                <a:latin typeface="+mj-lt"/>
              </a:rPr>
              <a:t>20</a:t>
            </a:r>
            <a:r>
              <a:rPr lang="zh-CN" altLang="en-US" b="1" dirty="0" smtClean="0">
                <a:solidFill>
                  <a:schemeClr val="bg1"/>
                </a:solidFill>
                <a:latin typeface="+mj-lt"/>
              </a:rPr>
              <a:t>日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+mj-lt"/>
              </a:rPr>
              <a:t>宋南希</a:t>
            </a:r>
            <a:r>
              <a:rPr lang="zh-CN" altLang="en-US" sz="2400" b="1" dirty="0">
                <a:solidFill>
                  <a:schemeClr val="bg1"/>
                </a:solidFill>
                <a:latin typeface="+mj-lt"/>
              </a:rPr>
              <a:t>博士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: nsung@nsf.gov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+mj-lt"/>
              </a:rPr>
              <a:t>美国国家科学基金委员会北京办公室主任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美国国家科学基金委员</a:t>
            </a:r>
            <a:r>
              <a:rPr lang="zh-CN" alt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会：</a:t>
            </a:r>
            <a:r>
              <a:rPr lang="en-US" altLang="zh-CN" sz="4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altLang="zh-CN" sz="4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zh-CN" altLang="en-US" sz="4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参与国际合作</a:t>
            </a:r>
            <a:r>
              <a:rPr lang="en-US" altLang="zh-CN" sz="4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</a:t>
            </a:r>
            <a:br>
              <a:rPr lang="en-US" altLang="zh-CN" sz="4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zh-CN" altLang="en-US" sz="4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促进科学和工程的革命性进展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81600"/>
            <a:ext cx="121285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207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279" y="1600200"/>
            <a:ext cx="2965450" cy="296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602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smtClean="0">
                <a:solidFill>
                  <a:srgbClr val="000000"/>
                </a:solidFill>
              </a:rPr>
              <a:t>               </a:t>
            </a:r>
          </a:p>
        </p:txBody>
      </p:sp>
      <p:sp>
        <p:nvSpPr>
          <p:cNvPr id="24579" name="Content Placeholder 2"/>
          <p:cNvSpPr txBox="1">
            <a:spLocks/>
          </p:cNvSpPr>
          <p:nvPr/>
        </p:nvSpPr>
        <p:spPr bwMode="auto">
          <a:xfrm>
            <a:off x="152400" y="222250"/>
            <a:ext cx="8261350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80000"/>
              </a:lnSpc>
              <a:spcAft>
                <a:spcPct val="0"/>
              </a:spcAft>
              <a:buFont typeface="Arial" pitchFamily="34" charset="0"/>
              <a:buNone/>
            </a:pPr>
            <a:r>
              <a:rPr lang="zh-CN" altLang="en-US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美国（国家科学基金委员会）</a:t>
            </a:r>
            <a:endParaRPr lang="en-US" altLang="zh-CN" b="1" dirty="0" smtClean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fontAlgn="base" hangingPunct="1">
              <a:lnSpc>
                <a:spcPct val="80000"/>
              </a:lnSpc>
              <a:spcAft>
                <a:spcPct val="0"/>
              </a:spcAft>
              <a:buFont typeface="Arial" pitchFamily="34" charset="0"/>
              <a:buNone/>
            </a:pPr>
            <a:r>
              <a:rPr lang="zh-CN" altLang="en-US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与中国合作的整体背景情况</a:t>
            </a:r>
            <a:r>
              <a:rPr lang="en-US" altLang="en-US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eaLnBrk="1" fontAlgn="base" hangingPunct="1">
              <a:lnSpc>
                <a:spcPct val="80000"/>
              </a:lnSpc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3000" b="1" dirty="0" smtClean="0">
                <a:solidFill>
                  <a:srgbClr val="000000"/>
                </a:solidFill>
                <a:latin typeface="+mj-ea"/>
                <a:ea typeface="+mj-ea"/>
              </a:rPr>
              <a:t>美国和中国互为对方最重要的科研伙伴</a:t>
            </a:r>
            <a:endParaRPr lang="en-US" altLang="en-US" sz="3000" b="1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fontAlgn="base" hangingPunct="1">
              <a:lnSpc>
                <a:spcPct val="80000"/>
              </a:lnSpc>
              <a:spcAft>
                <a:spcPct val="0"/>
              </a:spcAft>
              <a:buNone/>
            </a:pPr>
            <a:r>
              <a:rPr lang="en-US" altLang="en-US" sz="2500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zh-CN" altLang="en-US" sz="2500" dirty="0" smtClean="0">
                <a:solidFill>
                  <a:srgbClr val="000000"/>
                </a:solidFill>
                <a:latin typeface="+mj-ea"/>
                <a:ea typeface="+mj-ea"/>
              </a:rPr>
              <a:t>美国国家科学基金委员会资助的与中国合作项目</a:t>
            </a:r>
            <a:endParaRPr lang="en-US" altLang="zh-CN" sz="25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fontAlgn="base" hangingPunct="1">
              <a:lnSpc>
                <a:spcPct val="80000"/>
              </a:lnSpc>
              <a:spcAft>
                <a:spcPct val="0"/>
              </a:spcAft>
              <a:buNone/>
            </a:pPr>
            <a:r>
              <a:rPr lang="zh-CN" altLang="en-US" sz="2500" dirty="0" smtClean="0">
                <a:solidFill>
                  <a:srgbClr val="000000"/>
                </a:solidFill>
                <a:latin typeface="+mj-ea"/>
                <a:ea typeface="+mj-ea"/>
              </a:rPr>
              <a:t>超过</a:t>
            </a:r>
            <a:r>
              <a:rPr lang="en-US" altLang="zh-CN" sz="2500" dirty="0" smtClean="0">
                <a:solidFill>
                  <a:srgbClr val="000000"/>
                </a:solidFill>
                <a:latin typeface="+mj-ea"/>
                <a:ea typeface="+mj-ea"/>
              </a:rPr>
              <a:t>150</a:t>
            </a:r>
            <a:r>
              <a:rPr lang="zh-CN" altLang="en-US" sz="2500" dirty="0" smtClean="0">
                <a:solidFill>
                  <a:srgbClr val="000000"/>
                </a:solidFill>
                <a:latin typeface="+mj-ea"/>
                <a:ea typeface="+mj-ea"/>
              </a:rPr>
              <a:t>项</a:t>
            </a:r>
            <a:r>
              <a:rPr lang="en-US" altLang="zh-CN" sz="2500" dirty="0" smtClean="0">
                <a:solidFill>
                  <a:srgbClr val="000000"/>
                </a:solidFill>
                <a:latin typeface="+mj-ea"/>
                <a:ea typeface="+mj-ea"/>
              </a:rPr>
              <a:t>/</a:t>
            </a:r>
            <a:r>
              <a:rPr lang="zh-CN" altLang="en-US" sz="2500" dirty="0" smtClean="0">
                <a:solidFill>
                  <a:srgbClr val="000000"/>
                </a:solidFill>
                <a:latin typeface="+mj-ea"/>
                <a:ea typeface="+mj-ea"/>
              </a:rPr>
              <a:t>年</a:t>
            </a:r>
            <a:endParaRPr lang="en-US" altLang="en-US" sz="2500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CFD5BD-2517-4D0B-BD11-4C34D832C62D}" type="slidenum">
              <a:rPr lang="en-US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74276" y="4038600"/>
            <a:ext cx="73469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3600" b="1" dirty="0" smtClean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600" b="1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曾</a:t>
            </a:r>
            <a:r>
              <a:rPr lang="zh-CN" altLang="en-US" sz="3600" b="1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经高度不对称的中美科技关系</a:t>
            </a:r>
            <a:endParaRPr lang="en-US" altLang="zh-CN" sz="3600" b="1" dirty="0" smtClean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600" b="1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已经</a:t>
            </a:r>
            <a:r>
              <a:rPr lang="en-US" altLang="en-US" sz="3600" b="1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zh-CN" altLang="en-US" sz="3600" b="1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让位于互相依赖的合作关系</a:t>
            </a:r>
            <a:endParaRPr lang="en-US" altLang="en-US" sz="3600" b="1" dirty="0" smtClean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318" y="2514600"/>
            <a:ext cx="2773363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4413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美国</a:t>
            </a:r>
            <a:r>
              <a:rPr lang="zh-CN" altLang="en-US" b="1" noProof="0" dirty="0" smtClean="0">
                <a:solidFill>
                  <a:sysClr val="windowText" lastClr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国家科学基金委员会</a:t>
            </a:r>
            <a:endParaRPr lang="en-US" altLang="zh-CN" b="1" noProof="0" dirty="0" smtClean="0">
              <a:solidFill>
                <a:sysClr val="windowText" lastClr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noProof="0" dirty="0" smtClean="0">
                <a:solidFill>
                  <a:sysClr val="windowText" lastClr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关于国际合作的核心价值观</a:t>
            </a:r>
            <a:r>
              <a:rPr lang="zh-CN" altLang="en-US" noProof="0" dirty="0" smtClean="0">
                <a:solidFill>
                  <a:sysClr val="windowText" lastClr="000000"/>
                </a:solidFill>
                <a:latin typeface="Calibri"/>
              </a:rPr>
              <a:t>：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0982" y="2209800"/>
            <a:ext cx="7962900" cy="2362200"/>
          </a:xfrm>
          <a:solidFill>
            <a:srgbClr val="336600">
              <a:alpha val="20000"/>
            </a:srgbClr>
          </a:solidFill>
        </p:spPr>
        <p:txBody>
          <a:bodyPr>
            <a:normAutofit fontScale="85000" lnSpcReduction="20000"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</a:rPr>
              <a:t>是真正的知识性合作</a:t>
            </a:r>
            <a:endParaRPr lang="en-US" sz="3600" b="1" dirty="0" smtClean="0">
              <a:solidFill>
                <a:schemeClr val="bg1"/>
              </a:solidFill>
            </a:endParaRPr>
          </a:p>
          <a:p>
            <a:r>
              <a:rPr lang="zh-CN" altLang="en-US" sz="3600" b="1" dirty="0" smtClean="0">
                <a:solidFill>
                  <a:schemeClr val="bg1"/>
                </a:solidFill>
              </a:rPr>
              <a:t>要有益于美国（设施、技术、场所、资源）</a:t>
            </a:r>
            <a:endParaRPr lang="en-US" sz="3600" b="1" dirty="0" smtClean="0">
              <a:solidFill>
                <a:schemeClr val="bg1"/>
              </a:solidFill>
            </a:endParaRPr>
          </a:p>
          <a:p>
            <a:r>
              <a:rPr lang="zh-CN" altLang="en-US" sz="3600" b="1" dirty="0" smtClean="0">
                <a:solidFill>
                  <a:schemeClr val="bg1"/>
                </a:solidFill>
              </a:rPr>
              <a:t>要有美国学生和青年科技人员参与其中</a:t>
            </a:r>
            <a:endParaRPr lang="en-US" sz="3600" b="1" dirty="0" smtClean="0">
              <a:solidFill>
                <a:schemeClr val="bg1"/>
              </a:solidFill>
            </a:endParaRPr>
          </a:p>
          <a:p>
            <a:r>
              <a:rPr lang="zh-CN" altLang="en-US" sz="3600" b="1" dirty="0" smtClean="0">
                <a:solidFill>
                  <a:schemeClr val="bg1"/>
                </a:solidFill>
              </a:rPr>
              <a:t>合作网络要连接起技术与资源</a:t>
            </a:r>
            <a:endParaRPr lang="en-US" sz="3600" b="1" dirty="0" smtClean="0">
              <a:solidFill>
                <a:schemeClr val="bg1"/>
              </a:solidFill>
            </a:endParaRPr>
          </a:p>
          <a:p>
            <a:r>
              <a:rPr lang="zh-CN" altLang="en-US" sz="3600" b="1" dirty="0" smtClean="0">
                <a:solidFill>
                  <a:schemeClr val="bg1"/>
                </a:solidFill>
              </a:rPr>
              <a:t>合作伙伴要投入对等支持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9278" y="5943600"/>
            <a:ext cx="618630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美国国家科学基金委员会仅资助美方科学家</a:t>
            </a:r>
            <a:endParaRPr lang="en-US" sz="2400" b="1" dirty="0">
              <a:solidFill>
                <a:schemeClr val="bg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639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664797"/>
          </a:xfrm>
          <a:noFill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美国国家科学基金委员会</a:t>
            </a:r>
            <a:r>
              <a:rPr lang="en-US" altLang="zh-CN" sz="3200" b="1" dirty="0" smtClean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altLang="zh-CN" sz="3200" b="1" dirty="0" smtClean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zh-CN" altLang="en-US" sz="3200" b="1" dirty="0" smtClean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与中</a:t>
            </a:r>
            <a:r>
              <a:rPr lang="zh-CN" altLang="en-US" sz="3200" b="1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国</a:t>
            </a:r>
            <a:r>
              <a:rPr lang="zh-CN" altLang="en-US" sz="3200" b="1" dirty="0" smtClean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的大</a:t>
            </a:r>
            <a:r>
              <a:rPr lang="zh-CN" altLang="en-US" sz="3200" b="1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部分合</a:t>
            </a:r>
            <a:r>
              <a:rPr lang="zh-CN" altLang="en-US" sz="3200" b="1" dirty="0" smtClean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作项目是</a:t>
            </a:r>
            <a:r>
              <a:rPr lang="en-US" altLang="zh-CN" sz="3200" b="1" dirty="0" smtClean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altLang="zh-CN" sz="3200" b="1" dirty="0" smtClean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zh-CN" altLang="en-US" sz="3200" b="1" dirty="0" smtClean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自下而上的项目</a:t>
            </a:r>
            <a:r>
              <a:rPr lang="en-US" altLang="zh-CN" sz="3200" b="1" dirty="0" smtClean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</a:t>
            </a:r>
            <a:br>
              <a:rPr lang="en-US" altLang="zh-CN" sz="3200" b="1" dirty="0" smtClean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zh-CN" altLang="en-US" sz="3200" b="1" dirty="0" smtClean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合作关系都由小大。</a:t>
            </a:r>
            <a:r>
              <a:rPr lang="en-US" altLang="en-US" sz="3200" b="1" dirty="0" smtClean="0">
                <a:solidFill>
                  <a:schemeClr val="bg1"/>
                </a:solidFill>
                <a:effectLst/>
                <a:ea typeface="ＭＳ Ｐゴシック" pitchFamily="34" charset="-128"/>
              </a:rPr>
              <a:t/>
            </a:r>
            <a:br>
              <a:rPr lang="en-US" altLang="en-US" sz="3200" b="1" dirty="0" smtClean="0">
                <a:solidFill>
                  <a:schemeClr val="bg1"/>
                </a:solidFill>
                <a:effectLst/>
                <a:ea typeface="ＭＳ Ｐゴシック" pitchFamily="34" charset="-128"/>
              </a:rPr>
            </a:br>
            <a:endParaRPr lang="en-US" altLang="en-US" sz="3200" b="1" dirty="0" smtClean="0">
              <a:solidFill>
                <a:schemeClr val="bg1"/>
              </a:solidFill>
              <a:effectLst/>
              <a:ea typeface="ＭＳ Ｐゴシック" pitchFamily="34" charset="-128"/>
            </a:endParaRPr>
          </a:p>
        </p:txBody>
      </p:sp>
      <p:pic>
        <p:nvPicPr>
          <p:cNvPr id="30724" name="Picture 2" descr="C:\Users\nsfuser\Pictures\b22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905000"/>
            <a:ext cx="3581400" cy="4765456"/>
          </a:xfrm>
          <a:ln w="38100">
            <a:solidFill>
              <a:schemeClr val="bg1"/>
            </a:solidFill>
          </a:ln>
        </p:spPr>
      </p:pic>
      <p:sp>
        <p:nvSpPr>
          <p:cNvPr id="30723" name="Slide Number Placeholder 1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D11187F-F9E2-4FD4-9DC1-C29E9B18EF26}" type="slidenum">
              <a:rPr lang="en-US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17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9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609600"/>
          </a:xfrm>
          <a:noFill/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协同合作的国际伙伴关系就像步行桥一样</a:t>
            </a:r>
            <a:endParaRPr lang="en-US" altLang="en-US" sz="4000" b="1" dirty="0" smtClean="0">
              <a:solidFill>
                <a:schemeClr val="bg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1750" name="Picture 2" descr="C:\Users\nsfuser\Pictures\b44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447800"/>
            <a:ext cx="3657600" cy="4572000"/>
          </a:xfrm>
          <a:ln w="38100">
            <a:solidFill>
              <a:schemeClr val="bg1"/>
            </a:solidFill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14800" y="1905000"/>
            <a:ext cx="4953000" cy="3360920"/>
          </a:xfrm>
          <a:solidFill>
            <a:srgbClr val="336600">
              <a:alpha val="20000"/>
            </a:srgb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zh-CN" sz="26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2600" b="1" dirty="0" smtClean="0">
                <a:solidFill>
                  <a:schemeClr val="bg1"/>
                </a:solidFill>
                <a:latin typeface="+mj-ea"/>
                <a:ea typeface="+mj-ea"/>
              </a:rPr>
              <a:t>建立起科研资助机构间的关系</a:t>
            </a:r>
            <a:endParaRPr lang="en-US" altLang="en-US" sz="26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2600" b="1" dirty="0" smtClean="0">
                <a:solidFill>
                  <a:schemeClr val="bg1"/>
                </a:solidFill>
                <a:latin typeface="+mj-ea"/>
                <a:ea typeface="+mj-ea"/>
              </a:rPr>
              <a:t>确定共同认可的优先领域</a:t>
            </a:r>
            <a:endParaRPr lang="en-US" altLang="en-US" sz="26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2600" b="1" dirty="0" smtClean="0">
                <a:solidFill>
                  <a:schemeClr val="bg1"/>
                </a:solidFill>
                <a:latin typeface="+mj-ea"/>
                <a:ea typeface="+mj-ea"/>
              </a:rPr>
              <a:t>双方共同协力支持</a:t>
            </a:r>
            <a:endParaRPr lang="en-US" altLang="en-US" sz="26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2600" b="1" dirty="0" smtClean="0">
                <a:solidFill>
                  <a:schemeClr val="bg1"/>
                </a:solidFill>
                <a:latin typeface="+mj-ea"/>
                <a:ea typeface="+mj-ea"/>
              </a:rPr>
              <a:t>结果</a:t>
            </a:r>
            <a:r>
              <a:rPr lang="en-US" altLang="zh-CN" sz="2600" b="1" dirty="0" smtClean="0">
                <a:solidFill>
                  <a:schemeClr val="bg1"/>
                </a:solidFill>
                <a:latin typeface="+mj-ea"/>
                <a:ea typeface="+mj-ea"/>
              </a:rPr>
              <a:t>:</a:t>
            </a:r>
            <a:r>
              <a:rPr lang="zh-CN" altLang="en-US" sz="2600" b="1" dirty="0" smtClean="0">
                <a:solidFill>
                  <a:schemeClr val="bg1"/>
                </a:solidFill>
                <a:latin typeface="+mj-ea"/>
                <a:ea typeface="+mj-ea"/>
              </a:rPr>
              <a:t>科学家形成网络式群体，就共同认可的问题展开科研。</a:t>
            </a:r>
            <a:endParaRPr lang="en-US" altLang="en-US" sz="26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6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altLang="en-US" sz="2600" dirty="0" smtClean="0">
              <a:ea typeface="ＭＳ Ｐゴシック" pitchFamily="34" charset="-128"/>
            </a:endParaRPr>
          </a:p>
        </p:txBody>
      </p:sp>
      <p:sp>
        <p:nvSpPr>
          <p:cNvPr id="31748" name="Slide Number Placeholder 1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A3E42CF-4531-4926-9EA7-8EE47B36915B}" type="slidenum">
              <a:rPr lang="en-US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438400" y="6114893"/>
            <a:ext cx="44967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时间</a:t>
            </a:r>
            <a:r>
              <a:rPr lang="en-US" altLang="zh-CN" sz="3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zh-CN" altLang="en-US" sz="3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信任</a:t>
            </a:r>
            <a:r>
              <a:rPr lang="en-US" altLang="zh-CN" sz="3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zh-CN" altLang="en-US" sz="3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沟</a:t>
            </a:r>
            <a:r>
              <a:rPr lang="zh-CN" altLang="en-US" sz="3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通</a:t>
            </a:r>
            <a:r>
              <a:rPr lang="en-US" altLang="en-US" sz="3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zh-CN" altLang="en-US" sz="3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延续</a:t>
            </a:r>
            <a:endParaRPr lang="en-US" altLang="en-US" sz="36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20078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028700"/>
            <a:ext cx="4125430" cy="3657600"/>
          </a:xfrm>
          <a:solidFill>
            <a:schemeClr val="bg1">
              <a:lumMod val="75000"/>
              <a:alpha val="60000"/>
            </a:schemeClr>
          </a:solidFill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altLang="zh-CN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召集中美科学家开展研讨会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共同发布项目申请公告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共同资助终审通过项目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第一年共同资助了</a:t>
            </a:r>
            <a:r>
              <a:rPr lang="en-US" altLang="zh-CN" sz="2000" dirty="0" smtClean="0"/>
              <a:t>3</a:t>
            </a:r>
            <a:r>
              <a:rPr lang="zh-CN" altLang="en-US" sz="2000" dirty="0" smtClean="0"/>
              <a:t>个项目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第二年：城市水系统方向，</a:t>
            </a:r>
            <a:endParaRPr lang="en-US" altLang="zh-CN" sz="2000" dirty="0" smtClean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7914" lvl="1" indent="0">
              <a:buNone/>
            </a:pPr>
            <a:r>
              <a:rPr lang="en-US" altLang="zh-CN" sz="20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</a:t>
            </a:r>
            <a:r>
              <a:rPr lang="zh-CN" altLang="en-US" sz="20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项目截止期为</a:t>
            </a:r>
            <a:r>
              <a:rPr lang="en-US" altLang="zh-CN" sz="20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10</a:t>
            </a:r>
            <a:r>
              <a:rPr lang="zh-CN" altLang="en-US" sz="20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月</a:t>
            </a:r>
            <a:r>
              <a:rPr lang="en-US" sz="20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合作模式可为未来中美在共同关注领域合作提供借鉴。</a:t>
            </a:r>
            <a:endParaRPr lang="en-US" sz="2000" dirty="0"/>
          </a:p>
        </p:txBody>
      </p:sp>
      <p:sp>
        <p:nvSpPr>
          <p:cNvPr id="30723" name="Slide Number Placeholder 1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D11187F-F9E2-4FD4-9DC1-C29E9B18EF26}" type="slidenum">
              <a:rPr lang="en-US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64365" y="457200"/>
            <a:ext cx="8915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4" charset="-128"/>
                <a:cs typeface="ＭＳ Ｐゴシック" pitchFamily="-10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4" charset="0"/>
                <a:ea typeface="ＭＳ Ｐゴシック" pitchFamily="-104" charset="-128"/>
                <a:cs typeface="ＭＳ Ｐゴシック" pitchFamily="-10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4" charset="0"/>
                <a:ea typeface="ＭＳ Ｐゴシック" pitchFamily="-104" charset="-128"/>
                <a:cs typeface="ＭＳ Ｐゴシック" pitchFamily="-10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4" charset="0"/>
                <a:ea typeface="ＭＳ Ｐゴシック" pitchFamily="-104" charset="-128"/>
                <a:cs typeface="ＭＳ Ｐゴシック" pitchFamily="-10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4" charset="0"/>
                <a:ea typeface="ＭＳ Ｐゴシック" pitchFamily="-104" charset="-128"/>
                <a:cs typeface="ＭＳ Ｐゴシック" pitchFamily="-10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4" charset="0"/>
                <a:ea typeface="ＭＳ Ｐゴシック" pitchFamily="-104" charset="-128"/>
                <a:cs typeface="ＭＳ Ｐゴシック" pitchFamily="-10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4" charset="0"/>
                <a:ea typeface="ＭＳ Ｐゴシック" pitchFamily="-104" charset="-128"/>
                <a:cs typeface="ＭＳ Ｐゴシック" pitchFamily="-10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4" charset="0"/>
                <a:ea typeface="ＭＳ Ｐゴシック" pitchFamily="-104" charset="-128"/>
                <a:cs typeface="ＭＳ Ｐゴシック" pitchFamily="-10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4" charset="0"/>
                <a:ea typeface="ＭＳ Ｐゴシック" pitchFamily="-104" charset="-128"/>
                <a:cs typeface="ＭＳ Ｐゴシック" pitchFamily="-104" charset="-128"/>
              </a:defRPr>
            </a:lvl9pPr>
          </a:lstStyle>
          <a:p>
            <a:pPr algn="l" eaLnBrk="1" hangingPunct="1">
              <a:defRPr/>
            </a:pPr>
            <a:r>
              <a:rPr lang="zh-CN" altLang="en-US" sz="2800" b="1" dirty="0" smtClean="0">
                <a:solidFill>
                  <a:sysClr val="windowText" lastClr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美国国家科学基金委员会和</a:t>
            </a:r>
            <a:endParaRPr lang="en-US" altLang="zh-CN" sz="2800" b="1" dirty="0" smtClean="0">
              <a:solidFill>
                <a:sysClr val="windowText" lastClr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defRPr/>
            </a:pPr>
            <a:r>
              <a:rPr lang="zh-CN" altLang="en-US" sz="2800" b="1" dirty="0" smtClean="0">
                <a:solidFill>
                  <a:sysClr val="windowText" lastClr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中国国家自然科学基金会</a:t>
            </a:r>
            <a:endParaRPr lang="en-US" altLang="zh-CN" sz="2800" b="1" dirty="0" smtClean="0">
              <a:solidFill>
                <a:sysClr val="windowText" lastClr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defRPr/>
            </a:pPr>
            <a:r>
              <a:rPr lang="zh-CN" altLang="en-US" sz="2800" b="1" dirty="0" smtClean="0">
                <a:solidFill>
                  <a:sysClr val="windowText" lastClr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共同支持“环境可持续性研究”</a:t>
            </a:r>
            <a:endParaRPr lang="en-US" altLang="en-US" sz="2800" b="1" dirty="0" smtClean="0">
              <a:solidFill>
                <a:sysClr val="windowText" lastClr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9957" y="2133600"/>
            <a:ext cx="4572000" cy="4247317"/>
          </a:xfrm>
          <a:prstGeom prst="rect">
            <a:avLst/>
          </a:prstGeom>
          <a:solidFill>
            <a:schemeClr val="bg1">
              <a:lumMod val="85000"/>
              <a:alpha val="47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第一批共同资助的项目：</a:t>
            </a:r>
            <a:endParaRPr lang="en-US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j-ea"/>
                <a:ea typeface="+mj-ea"/>
              </a:rPr>
              <a:t>基于载氧体解耦的煤化学链燃烧多尺度基础研究</a:t>
            </a:r>
          </a:p>
          <a:p>
            <a:r>
              <a:rPr lang="zh-CN" altLang="en-US" dirty="0" smtClean="0">
                <a:latin typeface="+mj-ea"/>
                <a:ea typeface="+mj-ea"/>
              </a:rPr>
              <a:t>美方</a:t>
            </a:r>
            <a:r>
              <a:rPr lang="en-US" dirty="0" smtClean="0">
                <a:latin typeface="+mj-ea"/>
                <a:ea typeface="+mj-ea"/>
              </a:rPr>
              <a:t>: </a:t>
            </a:r>
            <a:r>
              <a:rPr lang="zh-CN" altLang="en-US" dirty="0" smtClean="0">
                <a:latin typeface="+mj-ea"/>
                <a:ea typeface="+mj-ea"/>
              </a:rPr>
              <a:t>西佛吉尼亚</a:t>
            </a:r>
            <a:r>
              <a:rPr lang="zh-CN" altLang="en-US" dirty="0">
                <a:latin typeface="+mj-ea"/>
                <a:ea typeface="+mj-ea"/>
              </a:rPr>
              <a:t>大</a:t>
            </a:r>
            <a:r>
              <a:rPr lang="zh-CN" altLang="en-US" dirty="0" smtClean="0">
                <a:latin typeface="+mj-ea"/>
                <a:ea typeface="+mj-ea"/>
              </a:rPr>
              <a:t>学、北卡州</a:t>
            </a:r>
            <a:r>
              <a:rPr lang="zh-CN" altLang="en-US" dirty="0">
                <a:latin typeface="+mj-ea"/>
                <a:ea typeface="+mj-ea"/>
              </a:rPr>
              <a:t>立大</a:t>
            </a:r>
            <a:r>
              <a:rPr lang="zh-CN" altLang="en-US" dirty="0" smtClean="0">
                <a:latin typeface="+mj-ea"/>
                <a:ea typeface="+mj-ea"/>
              </a:rPr>
              <a:t>学</a:t>
            </a:r>
            <a:r>
              <a:rPr lang="en-US" dirty="0" smtClean="0">
                <a:latin typeface="+mj-ea"/>
                <a:ea typeface="+mj-ea"/>
              </a:rPr>
              <a:t> </a:t>
            </a:r>
          </a:p>
          <a:p>
            <a:r>
              <a:rPr lang="zh-CN" altLang="en-US" dirty="0" smtClean="0">
                <a:latin typeface="+mj-ea"/>
                <a:ea typeface="+mj-ea"/>
              </a:rPr>
              <a:t>中方：东南大学、华中科技大</a:t>
            </a:r>
            <a:r>
              <a:rPr lang="zh-CN" altLang="en-US" dirty="0">
                <a:latin typeface="+mj-ea"/>
                <a:ea typeface="+mj-ea"/>
              </a:rPr>
              <a:t>学</a:t>
            </a:r>
            <a:r>
              <a:rPr lang="zh-CN" altLang="en-US" dirty="0" smtClean="0">
                <a:latin typeface="+mj-ea"/>
                <a:ea typeface="+mj-ea"/>
              </a:rPr>
              <a:t>、清华大学</a:t>
            </a:r>
            <a:endParaRPr lang="en-US" dirty="0" smtClean="0">
              <a:latin typeface="+mj-ea"/>
              <a:ea typeface="+mj-ea"/>
            </a:endParaRPr>
          </a:p>
          <a:p>
            <a:endParaRPr lang="en-US" dirty="0">
              <a:latin typeface="+mj-ea"/>
              <a:ea typeface="+mj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j-ea"/>
                <a:ea typeface="+mj-ea"/>
              </a:rPr>
              <a:t>面向环境可持续性的数字化制造装备设计、制造与运行的基础理论研究</a:t>
            </a:r>
          </a:p>
          <a:p>
            <a:r>
              <a:rPr lang="zh-CN" altLang="en-US" dirty="0">
                <a:latin typeface="+mj-ea"/>
                <a:ea typeface="+mj-ea"/>
              </a:rPr>
              <a:t>美</a:t>
            </a:r>
            <a:r>
              <a:rPr lang="zh-CN" altLang="en-US" dirty="0" smtClean="0">
                <a:latin typeface="+mj-ea"/>
                <a:ea typeface="+mj-ea"/>
              </a:rPr>
              <a:t>方：普渡大学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zh-CN" altLang="en-US" dirty="0" smtClean="0">
                <a:latin typeface="+mj-ea"/>
                <a:ea typeface="+mj-ea"/>
              </a:rPr>
              <a:t>中方：华中科技大学</a:t>
            </a:r>
            <a:endParaRPr lang="en-US" altLang="zh-CN" dirty="0" smtClean="0">
              <a:latin typeface="+mj-ea"/>
              <a:ea typeface="+mj-ea"/>
            </a:endParaRPr>
          </a:p>
          <a:p>
            <a:endParaRPr lang="en-US" dirty="0" smtClean="0">
              <a:latin typeface="+mj-ea"/>
              <a:ea typeface="+mj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j-ea"/>
                <a:ea typeface="+mj-ea"/>
              </a:rPr>
              <a:t>基于多尺度系统分析模型的中国钢铁工业可持续发展研究</a:t>
            </a:r>
          </a:p>
          <a:p>
            <a:r>
              <a:rPr lang="zh-CN" altLang="en-US" dirty="0" smtClean="0">
                <a:latin typeface="+mj-ea"/>
                <a:ea typeface="+mj-ea"/>
              </a:rPr>
              <a:t>美方：佐治亚理工学院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zh-CN" altLang="en-US" dirty="0">
                <a:latin typeface="+mj-ea"/>
                <a:ea typeface="+mj-ea"/>
              </a:rPr>
              <a:t>中方：中国科学院过程工程研究所</a:t>
            </a:r>
            <a:endParaRPr lang="en-US" dirty="0">
              <a:latin typeface="+mj-ea"/>
              <a:ea typeface="+mj-ea"/>
            </a:endParaRPr>
          </a:p>
        </p:txBody>
      </p:sp>
      <p:pic>
        <p:nvPicPr>
          <p:cNvPr id="8" name="Picture 7" descr="1511818_TIAN_Hanjing_LI_Zhenshan_US-China_team_Beijing_20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267200"/>
            <a:ext cx="4114800" cy="217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40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Dk Blue Streaky Beveled template 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2_Dk Blue Streaky Beveled template 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666</Words>
  <Application>Microsoft Office PowerPoint</Application>
  <PresentationFormat>On-screen Show (4:3)</PresentationFormat>
  <Paragraphs>58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Office Theme</vt:lpstr>
      <vt:lpstr>1_Office Theme</vt:lpstr>
      <vt:lpstr>1_Dk Blue Streaky Beveled template Segoe</vt:lpstr>
      <vt:lpstr>2_Dk Blue Streaky Beveled template Segoe</vt:lpstr>
      <vt:lpstr>美国国家科学基金委员会： 参与国际合作, 促进科学和工程的革命性进展 </vt:lpstr>
      <vt:lpstr>PowerPoint Presentation</vt:lpstr>
      <vt:lpstr>PowerPoint Presentation</vt:lpstr>
      <vt:lpstr>PowerPoint Presentation</vt:lpstr>
      <vt:lpstr>美国国家科学基金委员会 与中国的大部分合作项目是 自下而上的项目, 合作关系都由小大。 </vt:lpstr>
      <vt:lpstr>协同合作的国际伙伴关系就像步行桥一样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nsfuser</dc:creator>
  <cp:lastModifiedBy>Administrator</cp:lastModifiedBy>
  <cp:revision>61</cp:revision>
  <cp:lastPrinted>2015-01-26T03:27:31Z</cp:lastPrinted>
  <dcterms:created xsi:type="dcterms:W3CDTF">2015-01-22T08:29:40Z</dcterms:created>
  <dcterms:modified xsi:type="dcterms:W3CDTF">2015-10-07T18:53:02Z</dcterms:modified>
</cp:coreProperties>
</file>