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3" r:id="rId2"/>
    <p:sldId id="278" r:id="rId3"/>
    <p:sldId id="277" r:id="rId4"/>
    <p:sldId id="316" r:id="rId5"/>
    <p:sldId id="317" r:id="rId6"/>
    <p:sldId id="310" r:id="rId7"/>
    <p:sldId id="268" r:id="rId8"/>
    <p:sldId id="258" r:id="rId9"/>
    <p:sldId id="259" r:id="rId10"/>
    <p:sldId id="320" r:id="rId11"/>
    <p:sldId id="281" r:id="rId12"/>
    <p:sldId id="299" r:id="rId13"/>
    <p:sldId id="301" r:id="rId14"/>
    <p:sldId id="313" r:id="rId15"/>
    <p:sldId id="314" r:id="rId16"/>
    <p:sldId id="318" r:id="rId17"/>
    <p:sldId id="321" r:id="rId18"/>
    <p:sldId id="319" r:id="rId19"/>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3" d="100"/>
          <a:sy n="53" d="100"/>
        </p:scale>
        <p:origin x="-1044"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ADB8D3C8-5F53-4EE1-9570-9F0206E11C6B}" type="datetimeFigureOut">
              <a:rPr lang="en-US" smtClean="0"/>
              <a:t>10/16/2015</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4B538C32-1801-4C4E-B427-3787F4C798C9}" type="slidenum">
              <a:rPr lang="en-US" smtClean="0"/>
              <a:t>‹#›</a:t>
            </a:fld>
            <a:endParaRPr lang="en-US"/>
          </a:p>
        </p:txBody>
      </p:sp>
    </p:spTree>
    <p:extLst>
      <p:ext uri="{BB962C8B-B14F-4D97-AF65-F5344CB8AC3E}">
        <p14:creationId xmlns:p14="http://schemas.microsoft.com/office/powerpoint/2010/main" val="100601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585C7226-D4CB-4052-99E5-721306BE61D1}" type="datetimeFigureOut">
              <a:rPr lang="en-US" smtClean="0"/>
              <a:t>10/16/2015</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F66FBEAB-97B9-47BC-8D22-CD235153C4C5}" type="slidenum">
              <a:rPr lang="en-US" smtClean="0"/>
              <a:t>‹#›</a:t>
            </a:fld>
            <a:endParaRPr lang="en-US"/>
          </a:p>
        </p:txBody>
      </p:sp>
    </p:spTree>
    <p:extLst>
      <p:ext uri="{BB962C8B-B14F-4D97-AF65-F5344CB8AC3E}">
        <p14:creationId xmlns:p14="http://schemas.microsoft.com/office/powerpoint/2010/main" val="63607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years ago Circle of Blue</a:t>
            </a:r>
            <a:r>
              <a:rPr lang="en-US" baseline="0" dirty="0" smtClean="0"/>
              <a:t> &amp; I started investigating how energy development was impacting water in China.  It was a question that few were asking back in 2010 and we worked in raising its prominence in producing </a:t>
            </a:r>
            <a:r>
              <a:rPr lang="en-US" baseline="0" dirty="0" err="1" smtClean="0"/>
              <a:t>mulitmedia</a:t>
            </a:r>
            <a:r>
              <a:rPr lang="en-US" baseline="0" dirty="0" smtClean="0"/>
              <a:t> reports and creating dialogues and exchanges here in China. countless </a:t>
            </a:r>
            <a:r>
              <a:rPr lang="en-US" baseline="0" dirty="0" err="1" smtClean="0"/>
              <a:t>convenings</a:t>
            </a:r>
            <a:r>
              <a:rPr lang="en-US" baseline="0" dirty="0" smtClean="0"/>
              <a:t> in China and the US. Being at the conference today it is exciting to see it is now a recognized challenge.</a:t>
            </a:r>
            <a:endParaRPr lang="en-US" dirty="0"/>
          </a:p>
        </p:txBody>
      </p:sp>
      <p:sp>
        <p:nvSpPr>
          <p:cNvPr id="4" name="Slide Number Placeholder 3"/>
          <p:cNvSpPr>
            <a:spLocks noGrp="1"/>
          </p:cNvSpPr>
          <p:nvPr>
            <p:ph type="sldNum" sz="quarter" idx="10"/>
          </p:nvPr>
        </p:nvSpPr>
        <p:spPr/>
        <p:txBody>
          <a:bodyPr/>
          <a:lstStyle/>
          <a:p>
            <a:fld id="{F66FBEAB-97B9-47BC-8D22-CD235153C4C5}" type="slidenum">
              <a:rPr lang="en-US" smtClean="0"/>
              <a:t>1</a:t>
            </a:fld>
            <a:endParaRPr lang="en-US"/>
          </a:p>
        </p:txBody>
      </p:sp>
    </p:spTree>
    <p:extLst>
      <p:ext uri="{BB962C8B-B14F-4D97-AF65-F5344CB8AC3E}">
        <p14:creationId xmlns:p14="http://schemas.microsoft.com/office/powerpoint/2010/main" val="828353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a:latin typeface="Arial" pitchFamily="34" charset="0"/>
                <a:cs typeface="Arial" pitchFamily="34" charset="0"/>
              </a:rPr>
              <a:t>Mammoth infrastructure development is keeping China’s economic engine running at a fast clip. Nevertheless, China’s urban and industrial centers on the east coast still face energy shortages, in large part because most wind, coal, and hydro power plants are concentrated in the country’s inland provinces. China’s northern grain belt also faces water shortages as increasing coal production uses more and more water.</a:t>
            </a:r>
          </a:p>
          <a:p>
            <a:endParaRPr lang="en-US" altLang="en-US" sz="1400">
              <a:latin typeface="Arial" pitchFamily="34" charset="0"/>
              <a:cs typeface="Arial" pitchFamily="34" charset="0"/>
            </a:endParaRPr>
          </a:p>
          <a:p>
            <a:r>
              <a:rPr lang="en-US" altLang="en-US" sz="1400">
                <a:latin typeface="Arial" pitchFamily="34" charset="0"/>
                <a:cs typeface="Arial" pitchFamily="34" charset="0"/>
              </a:rPr>
              <a:t>Construction started 2000</a:t>
            </a:r>
          </a:p>
          <a:p>
            <a:r>
              <a:rPr lang="en-US" altLang="en-US" sz="1400">
                <a:latin typeface="Arial" pitchFamily="34" charset="0"/>
                <a:cs typeface="Arial" pitchFamily="34" charset="0"/>
              </a:rPr>
              <a:t>Each of the corridors is expected to exceed 40 gigawatts in capacity by 2020 – a combined capacity equivalent to 60 Hoover Dams. The seven recipient provinces – Beijing, Tianjin, Hebei, Shanghai, Zhejiang, Jiangsu, and Guangdong – together consume nearly 40 percent of China’s total electricity.</a:t>
            </a:r>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SimSun" pitchFamily="2" charset="-122"/>
              </a:defRPr>
            </a:lvl1pPr>
            <a:lvl2pPr marL="758552" indent="-291751" eaLnBrk="0" hangingPunct="0">
              <a:spcBef>
                <a:spcPct val="30000"/>
              </a:spcBef>
              <a:defRPr sz="1200">
                <a:solidFill>
                  <a:schemeClr val="tx1"/>
                </a:solidFill>
                <a:latin typeface="Arial" pitchFamily="34" charset="0"/>
                <a:ea typeface="SimSun" pitchFamily="2" charset="-122"/>
              </a:defRPr>
            </a:lvl2pPr>
            <a:lvl3pPr marL="1167003" indent="-233401" eaLnBrk="0" hangingPunct="0">
              <a:spcBef>
                <a:spcPct val="30000"/>
              </a:spcBef>
              <a:defRPr sz="1200">
                <a:solidFill>
                  <a:schemeClr val="tx1"/>
                </a:solidFill>
                <a:latin typeface="Arial" pitchFamily="34" charset="0"/>
                <a:ea typeface="SimSun" pitchFamily="2" charset="-122"/>
              </a:defRPr>
            </a:lvl3pPr>
            <a:lvl4pPr marL="1633804" indent="-233401" eaLnBrk="0" hangingPunct="0">
              <a:spcBef>
                <a:spcPct val="30000"/>
              </a:spcBef>
              <a:defRPr sz="1200">
                <a:solidFill>
                  <a:schemeClr val="tx1"/>
                </a:solidFill>
                <a:latin typeface="Arial" pitchFamily="34" charset="0"/>
                <a:ea typeface="SimSun" pitchFamily="2" charset="-122"/>
              </a:defRPr>
            </a:lvl4pPr>
            <a:lvl5pPr marL="2100605" indent="-233401" eaLnBrk="0" hangingPunct="0">
              <a:spcBef>
                <a:spcPct val="30000"/>
              </a:spcBef>
              <a:defRPr sz="1200">
                <a:solidFill>
                  <a:schemeClr val="tx1"/>
                </a:solidFill>
                <a:latin typeface="Arial" pitchFamily="34" charset="0"/>
                <a:ea typeface="SimSun" pitchFamily="2" charset="-122"/>
              </a:defRPr>
            </a:lvl5pPr>
            <a:lvl6pPr marL="2567407" indent="-233401" eaLnBrk="0" fontAlgn="base" hangingPunct="0">
              <a:spcBef>
                <a:spcPct val="30000"/>
              </a:spcBef>
              <a:spcAft>
                <a:spcPct val="0"/>
              </a:spcAft>
              <a:defRPr sz="1200">
                <a:solidFill>
                  <a:schemeClr val="tx1"/>
                </a:solidFill>
                <a:latin typeface="Arial" pitchFamily="34" charset="0"/>
                <a:ea typeface="SimSun" pitchFamily="2" charset="-122"/>
              </a:defRPr>
            </a:lvl6pPr>
            <a:lvl7pPr marL="3034208" indent="-233401" eaLnBrk="0" fontAlgn="base" hangingPunct="0">
              <a:spcBef>
                <a:spcPct val="30000"/>
              </a:spcBef>
              <a:spcAft>
                <a:spcPct val="0"/>
              </a:spcAft>
              <a:defRPr sz="1200">
                <a:solidFill>
                  <a:schemeClr val="tx1"/>
                </a:solidFill>
                <a:latin typeface="Arial" pitchFamily="34" charset="0"/>
                <a:ea typeface="SimSun" pitchFamily="2" charset="-122"/>
              </a:defRPr>
            </a:lvl7pPr>
            <a:lvl8pPr marL="3501009" indent="-233401" eaLnBrk="0" fontAlgn="base" hangingPunct="0">
              <a:spcBef>
                <a:spcPct val="30000"/>
              </a:spcBef>
              <a:spcAft>
                <a:spcPct val="0"/>
              </a:spcAft>
              <a:defRPr sz="1200">
                <a:solidFill>
                  <a:schemeClr val="tx1"/>
                </a:solidFill>
                <a:latin typeface="Arial" pitchFamily="34" charset="0"/>
                <a:ea typeface="SimSun" pitchFamily="2" charset="-122"/>
              </a:defRPr>
            </a:lvl8pPr>
            <a:lvl9pPr marL="3967810" indent="-233401" eaLnBrk="0" fontAlgn="base" hangingPunct="0">
              <a:spcBef>
                <a:spcPct val="30000"/>
              </a:spcBef>
              <a:spcAft>
                <a:spcPct val="0"/>
              </a:spcAft>
              <a:defRPr sz="1200">
                <a:solidFill>
                  <a:schemeClr val="tx1"/>
                </a:solidFill>
                <a:latin typeface="Arial" pitchFamily="34" charset="0"/>
                <a:ea typeface="SimSun" pitchFamily="2" charset="-122"/>
              </a:defRPr>
            </a:lvl9pPr>
          </a:lstStyle>
          <a:p>
            <a:pPr eaLnBrk="1" hangingPunct="1">
              <a:spcBef>
                <a:spcPct val="0"/>
              </a:spcBef>
            </a:pPr>
            <a:fld id="{EBE9B6D9-859F-4CDA-8315-C85E865FD088}" type="slidenum">
              <a:rPr lang="en-US" altLang="en-US">
                <a:cs typeface="Arial" pitchFamily="34" charset="0"/>
              </a:rPr>
              <a:pPr eaLnBrk="1" hangingPunct="1">
                <a:spcBef>
                  <a:spcPct val="0"/>
                </a:spcBef>
              </a:pPr>
              <a:t>11</a:t>
            </a:fld>
            <a:endParaRPr lang="en-US" altLang="en-US">
              <a:cs typeface="Arial" pitchFamily="34" charset="0"/>
            </a:endParaRPr>
          </a:p>
        </p:txBody>
      </p:sp>
    </p:spTree>
    <p:extLst>
      <p:ext uri="{BB962C8B-B14F-4D97-AF65-F5344CB8AC3E}">
        <p14:creationId xmlns:p14="http://schemas.microsoft.com/office/powerpoint/2010/main" val="1481500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 name="Shape 621"/>
          <p:cNvSpPr>
            <a:spLocks noGrp="1" noRot="1" noChangeAspect="1"/>
          </p:cNvSpPr>
          <p:nvPr>
            <p:ph type="sldImg"/>
          </p:nvPr>
        </p:nvSpPr>
        <p:spPr>
          <a:xfrm>
            <a:off x="1184275" y="698500"/>
            <a:ext cx="4657725" cy="3492500"/>
          </a:xfrm>
          <a:prstGeom prst="rect">
            <a:avLst/>
          </a:prstGeom>
        </p:spPr>
        <p:txBody>
          <a:bodyPr/>
          <a:lstStyle/>
          <a:p>
            <a:pPr lvl="0"/>
            <a:endParaRPr/>
          </a:p>
        </p:txBody>
      </p:sp>
      <p:sp>
        <p:nvSpPr>
          <p:cNvPr id="622" name="Shape 622"/>
          <p:cNvSpPr>
            <a:spLocks noGrp="1"/>
          </p:cNvSpPr>
          <p:nvPr>
            <p:ph type="body" sz="quarter" idx="1"/>
          </p:nvPr>
        </p:nvSpPr>
        <p:spPr>
          <a:prstGeom prst="rect">
            <a:avLst/>
          </a:prstGeom>
        </p:spPr>
        <p:txBody>
          <a:bodyPr/>
          <a:lstStyle/>
          <a:p>
            <a:pPr defTabSz="933602">
              <a:spcBef>
                <a:spcPts val="408"/>
              </a:spcBef>
              <a:tabLst>
                <a:tab pos="466801" algn="l"/>
                <a:tab pos="946569" algn="l"/>
                <a:tab pos="1426337" algn="l"/>
                <a:tab pos="1893138" algn="l"/>
                <a:tab pos="2372906" algn="l"/>
                <a:tab pos="2852674" algn="l"/>
                <a:tab pos="3319475" algn="l"/>
                <a:tab pos="3799243" algn="l"/>
                <a:tab pos="4279011" algn="l"/>
                <a:tab pos="4745812" algn="l"/>
                <a:tab pos="5225580" algn="l"/>
                <a:tab pos="5705348" algn="l"/>
              </a:tabLst>
              <a:defRPr sz="1800"/>
            </a:pPr>
            <a:endParaRPr dirty="0">
              <a:latin typeface="Helvetica"/>
              <a:ea typeface="Helvetica"/>
              <a:cs typeface="Helvetica"/>
              <a:sym typeface="Helvetica"/>
            </a:endParaRPr>
          </a:p>
          <a:p>
            <a:pPr defTabSz="933602">
              <a:spcBef>
                <a:spcPts val="817"/>
              </a:spcBef>
              <a:tabLst>
                <a:tab pos="466801" algn="l"/>
                <a:tab pos="946569" algn="l"/>
                <a:tab pos="1426337" algn="l"/>
                <a:tab pos="1893138" algn="l"/>
                <a:tab pos="2372906" algn="l"/>
                <a:tab pos="2852674" algn="l"/>
                <a:tab pos="3319475" algn="l"/>
                <a:tab pos="3799243" algn="l"/>
                <a:tab pos="4279011" algn="l"/>
                <a:tab pos="4745812" algn="l"/>
                <a:tab pos="5225580" algn="l"/>
                <a:tab pos="5705348" algn="l"/>
              </a:tabLst>
              <a:defRPr sz="1800"/>
            </a:pPr>
            <a:r>
              <a:rPr sz="2500" dirty="0">
                <a:latin typeface="Arial"/>
                <a:ea typeface="Arial"/>
                <a:cs typeface="Arial"/>
                <a:sym typeface="Arial"/>
              </a:rPr>
              <a:t>North China’s </a:t>
            </a:r>
            <a:r>
              <a:rPr sz="2500" dirty="0" err="1">
                <a:latin typeface="Arial"/>
                <a:ea typeface="Arial"/>
                <a:cs typeface="Arial"/>
                <a:sym typeface="Arial"/>
              </a:rPr>
              <a:t>airpocolypse</a:t>
            </a:r>
            <a:r>
              <a:rPr sz="2500" dirty="0">
                <a:latin typeface="Arial"/>
                <a:ea typeface="Arial"/>
                <a:cs typeface="Arial"/>
                <a:sym typeface="Arial"/>
              </a:rPr>
              <a:t> snatches headlines, but water pollution and shortages represent China’s biggest environmental burden threatening the country’s economic growth, agricultural production and human health</a:t>
            </a:r>
          </a:p>
        </p:txBody>
      </p:sp>
    </p:spTree>
    <p:extLst>
      <p:ext uri="{BB962C8B-B14F-4D97-AF65-F5344CB8AC3E}">
        <p14:creationId xmlns:p14="http://schemas.microsoft.com/office/powerpoint/2010/main" val="353984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cs typeface="Arial" pitchFamily="34" charset="0"/>
              </a:rPr>
              <a:t>Bilateral water-energy program starting up and more US orgs working in China on this topic level playing field</a:t>
            </a:r>
          </a:p>
        </p:txBody>
      </p:sp>
    </p:spTree>
    <p:extLst>
      <p:ext uri="{BB962C8B-B14F-4D97-AF65-F5344CB8AC3E}">
        <p14:creationId xmlns:p14="http://schemas.microsoft.com/office/powerpoint/2010/main" val="54500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itchFamily="34" charset="0"/>
                <a:ea typeface="ＭＳ Ｐゴシック" pitchFamily="34" charset="-128"/>
                <a:cs typeface="Arial" pitchFamily="34" charset="0"/>
              </a:rPr>
              <a:t>Bilateral water-energy program starting up and more US orgs working in China on this topic level playing field</a:t>
            </a:r>
          </a:p>
        </p:txBody>
      </p:sp>
    </p:spTree>
    <p:extLst>
      <p:ext uri="{BB962C8B-B14F-4D97-AF65-F5344CB8AC3E}">
        <p14:creationId xmlns:p14="http://schemas.microsoft.com/office/powerpoint/2010/main" val="8112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the November 2014 US-China</a:t>
            </a:r>
            <a:r>
              <a:rPr lang="en-US" baseline="0" dirty="0" smtClean="0"/>
              <a:t> Clean energy and climate agreement the two countries agreed to create a new water-energy research program </a:t>
            </a:r>
            <a:endParaRPr lang="en-US" dirty="0"/>
          </a:p>
        </p:txBody>
      </p:sp>
      <p:sp>
        <p:nvSpPr>
          <p:cNvPr id="4" name="Slide Number Placeholder 3"/>
          <p:cNvSpPr>
            <a:spLocks noGrp="1"/>
          </p:cNvSpPr>
          <p:nvPr>
            <p:ph type="sldNum" sz="quarter" idx="10"/>
          </p:nvPr>
        </p:nvSpPr>
        <p:spPr/>
        <p:txBody>
          <a:bodyPr/>
          <a:lstStyle/>
          <a:p>
            <a:fld id="{F66FBEAB-97B9-47BC-8D22-CD235153C4C5}" type="slidenum">
              <a:rPr lang="en-US" smtClean="0"/>
              <a:t>16</a:t>
            </a:fld>
            <a:endParaRPr lang="en-US"/>
          </a:p>
        </p:txBody>
      </p:sp>
    </p:spTree>
    <p:extLst>
      <p:ext uri="{BB962C8B-B14F-4D97-AF65-F5344CB8AC3E}">
        <p14:creationId xmlns:p14="http://schemas.microsoft.com/office/powerpoint/2010/main" val="1704036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a typeface="ＭＳ Ｐゴシック" pitchFamily="34" charset="-128"/>
              <a:cs typeface="Arial" pitchFamily="34" charset="0"/>
            </a:endParaRPr>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30000"/>
              </a:spcBef>
              <a:defRPr sz="1200">
                <a:solidFill>
                  <a:schemeClr val="tx1"/>
                </a:solidFill>
                <a:latin typeface="Arial" pitchFamily="34" charset="0"/>
                <a:ea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ea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ea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5628A3D0-CDEE-43AC-9264-261BC807D0D4}" type="slidenum">
              <a:rPr lang="en-US" altLang="en-US" smtClean="0"/>
              <a:pPr eaLnBrk="1" hangingPunct="1">
                <a:spcBef>
                  <a:spcPct val="0"/>
                </a:spcBef>
              </a:pPr>
              <a:t>18</a:t>
            </a:fld>
            <a:endParaRPr lang="en-US" altLang="en-US" smtClean="0"/>
          </a:p>
        </p:txBody>
      </p:sp>
    </p:spTree>
    <p:extLst>
      <p:ext uri="{BB962C8B-B14F-4D97-AF65-F5344CB8AC3E}">
        <p14:creationId xmlns:p14="http://schemas.microsoft.com/office/powerpoint/2010/main" val="36547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prstGeom prst="rect">
            <a:avLst/>
          </a:prstGeom>
        </p:spPr>
        <p:txBody>
          <a:bodyPr/>
          <a:lstStyle/>
          <a:p>
            <a:pPr lvl="0"/>
            <a:endParaRPr/>
          </a:p>
        </p:txBody>
      </p:sp>
      <p:sp>
        <p:nvSpPr>
          <p:cNvPr id="640" name="Shape 640"/>
          <p:cNvSpPr>
            <a:spLocks noGrp="1"/>
          </p:cNvSpPr>
          <p:nvPr>
            <p:ph type="body" sz="quarter" idx="1"/>
          </p:nvPr>
        </p:nvSpPr>
        <p:spPr>
          <a:prstGeom prst="rect">
            <a:avLst/>
          </a:prstGeom>
        </p:spPr>
        <p:txBody>
          <a:bodyPr/>
          <a:lstStyle/>
          <a:p>
            <a:pPr defTabSz="933602">
              <a:spcBef>
                <a:spcPts val="511"/>
              </a:spcBef>
              <a:defRPr sz="1800"/>
            </a:pPr>
            <a:endParaRPr sz="1400" dirty="0">
              <a:latin typeface="Calibri"/>
              <a:ea typeface="Calibri"/>
              <a:cs typeface="Calibri"/>
              <a:sym typeface="Calibri"/>
            </a:endParaRPr>
          </a:p>
        </p:txBody>
      </p:sp>
    </p:spTree>
    <p:extLst>
      <p:ext uri="{BB962C8B-B14F-4D97-AF65-F5344CB8AC3E}">
        <p14:creationId xmlns:p14="http://schemas.microsoft.com/office/powerpoint/2010/main" val="31254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621"/>
          <p:cNvSpPr>
            <a:spLocks noGrp="1" noRot="1" noChangeAspect="1" noTextEdit="1"/>
          </p:cNvSpPr>
          <p:nvPr>
            <p:ph type="sldImg"/>
          </p:nvPr>
        </p:nvSpPr>
        <p:spPr>
          <a:ln/>
        </p:spPr>
      </p:sp>
      <p:sp>
        <p:nvSpPr>
          <p:cNvPr id="41987" name="Shape 622"/>
          <p:cNvSpPr>
            <a:spLocks noGrp="1"/>
          </p:cNvSpPr>
          <p:nvPr>
            <p:ph type="body"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3450">
              <a:spcBef>
                <a:spcPts val="413"/>
              </a:spcBef>
              <a:tabLst>
                <a:tab pos="466725" algn="l"/>
                <a:tab pos="946150" algn="l"/>
                <a:tab pos="1425575" algn="l"/>
                <a:tab pos="1892300" algn="l"/>
                <a:tab pos="2371725" algn="l"/>
                <a:tab pos="2851150" algn="l"/>
                <a:tab pos="3317875" algn="l"/>
                <a:tab pos="3797300" algn="l"/>
                <a:tab pos="4278313" algn="l"/>
                <a:tab pos="4745038" algn="l"/>
                <a:tab pos="5224463" algn="l"/>
                <a:tab pos="5703888" algn="l"/>
              </a:tabLst>
            </a:pPr>
            <a:r>
              <a:rPr lang="en-US" altLang="en-US" sz="2500" smtClean="0">
                <a:latin typeface="Arial" pitchFamily="34" charset="0"/>
                <a:ea typeface="ＭＳ Ｐゴシック" pitchFamily="34" charset="-128"/>
                <a:cs typeface="Arial" pitchFamily="34" charset="0"/>
                <a:sym typeface="Arial" pitchFamily="34" charset="0"/>
              </a:rPr>
              <a:t>Primary source of energy in China is coal….these dots show you some of the big coal bases that until recently were being expanded….coal mines, CFPP, CTL CTG, CTC and notice how this map shows you the rainfall amounts—red means very little. N china where most of the coal is receives 20% rain but that hasn’t stopped the development </a:t>
            </a:r>
          </a:p>
        </p:txBody>
      </p:sp>
    </p:spTree>
    <p:extLst>
      <p:ext uri="{BB962C8B-B14F-4D97-AF65-F5344CB8AC3E}">
        <p14:creationId xmlns:p14="http://schemas.microsoft.com/office/powerpoint/2010/main" val="30573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cs typeface="Arial" pitchFamily="34" charset="0"/>
              </a:rPr>
              <a:t>26% of all of China’s coal production</a:t>
            </a:r>
            <a:r>
              <a:rPr lang="en-US" altLang="en-US" baseline="0" dirty="0" smtClean="0">
                <a:latin typeface="Arial" pitchFamily="34" charset="0"/>
                <a:ea typeface="ＭＳ Ｐゴシック" pitchFamily="34" charset="-128"/>
                <a:cs typeface="Arial" pitchFamily="34" charset="0"/>
              </a:rPr>
              <a:t> but only about 2% of the country’s water supply</a:t>
            </a:r>
            <a:endParaRPr lang="en-US" altLang="en-US" dirty="0" smtClean="0">
              <a:latin typeface="Arial" pitchFamily="34" charset="0"/>
              <a:ea typeface="ＭＳ Ｐゴシック" pitchFamily="34" charset="-128"/>
              <a:cs typeface="Arial" pitchFamily="34" charset="0"/>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30000"/>
              </a:spcBef>
              <a:defRPr sz="1200">
                <a:solidFill>
                  <a:schemeClr val="tx1"/>
                </a:solidFill>
                <a:latin typeface="Arial" pitchFamily="34" charset="0"/>
                <a:ea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ea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ea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ea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ea typeface="Arial" pitchFamily="34" charset="0"/>
                <a:cs typeface="Arial" pitchFamily="34" charset="0"/>
              </a:defRPr>
            </a:lvl9pPr>
          </a:lstStyle>
          <a:p>
            <a:pPr eaLnBrk="1" hangingPunct="1">
              <a:spcBef>
                <a:spcPct val="0"/>
              </a:spcBef>
            </a:pPr>
            <a:fld id="{EBA86979-5D81-4BED-87F9-4E8E73B715F2}" type="slidenum">
              <a:rPr lang="en-US" altLang="en-US" smtClean="0"/>
              <a:pPr eaLnBrk="1" hangingPunct="1">
                <a:spcBef>
                  <a:spcPct val="0"/>
                </a:spcBef>
              </a:pPr>
              <a:t>5</a:t>
            </a:fld>
            <a:endParaRPr lang="en-US" altLang="en-US" smtClean="0"/>
          </a:p>
        </p:txBody>
      </p:sp>
    </p:spTree>
    <p:extLst>
      <p:ext uri="{BB962C8B-B14F-4D97-AF65-F5344CB8AC3E}">
        <p14:creationId xmlns:p14="http://schemas.microsoft.com/office/powerpoint/2010/main" val="3802035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solidFill>
            <a:srgbClr val="FFFFFF"/>
          </a:solidFill>
          <a:ln/>
        </p:spPr>
      </p:sp>
      <p:sp>
        <p:nvSpPr>
          <p:cNvPr id="47107"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smtClean="0">
                <a:latin typeface="Arial" pitchFamily="34" charset="0"/>
                <a:ea typeface="ＭＳ Ｐゴシック" pitchFamily="34" charset="-128"/>
                <a:cs typeface="Arial" pitchFamily="34" charset="0"/>
              </a:rPr>
              <a:t>Big statistic that we uncovered in our Choke Point: China interviews with Ministry of Water Resources and Chinese energy researchers  was that 20% China</a:t>
            </a:r>
            <a:r>
              <a:rPr lang="ja-JP" altLang="en-US" sz="1400" smtClean="0">
                <a:latin typeface="Arial" pitchFamily="34" charset="0"/>
                <a:ea typeface="ＭＳ Ｐゴシック" pitchFamily="34" charset="-128"/>
                <a:cs typeface="Arial" pitchFamily="34" charset="0"/>
              </a:rPr>
              <a:t>’</a:t>
            </a:r>
            <a:r>
              <a:rPr lang="en-US" altLang="ja-JP" sz="1400" smtClean="0">
                <a:latin typeface="Arial" pitchFamily="34" charset="0"/>
                <a:ea typeface="ＭＳ Ｐゴシック" pitchFamily="34" charset="-128"/>
                <a:cs typeface="Arial" pitchFamily="34" charset="0"/>
              </a:rPr>
              <a:t>s water is for coal production and consumption. 2020 possibly will rise to 28%.</a:t>
            </a:r>
          </a:p>
          <a:p>
            <a:pPr eaLnBrk="1" hangingPunct="1"/>
            <a:endParaRPr lang="en-US" altLang="en-US" sz="1400" smtClean="0">
              <a:latin typeface="Arial" pitchFamily="34" charset="0"/>
              <a:ea typeface="ＭＳ Ｐゴシック" pitchFamily="34" charset="-128"/>
              <a:cs typeface="Arial" pitchFamily="34" charset="0"/>
            </a:endParaRPr>
          </a:p>
          <a:p>
            <a:pPr eaLnBrk="1" hangingPunct="1"/>
            <a:r>
              <a:rPr lang="en-US" altLang="en-US" sz="1400" smtClean="0">
                <a:latin typeface="Arial" pitchFamily="34" charset="0"/>
                <a:ea typeface="ＭＳ Ｐゴシック" pitchFamily="34" charset="-128"/>
                <a:cs typeface="Arial" pitchFamily="34" charset="0"/>
              </a:rPr>
              <a:t> Every step from coal extraction to use has a significant water footprint: mining, washing, ash pile control, air pollution control, cooling. 12</a:t>
            </a:r>
            <a:r>
              <a:rPr lang="en-US" altLang="en-US" sz="1400" baseline="30000" smtClean="0">
                <a:latin typeface="Arial" pitchFamily="34" charset="0"/>
                <a:ea typeface="ＭＳ Ｐゴシック" pitchFamily="34" charset="-128"/>
                <a:cs typeface="Arial" pitchFamily="34" charset="0"/>
              </a:rPr>
              <a:t>th</a:t>
            </a:r>
            <a:r>
              <a:rPr lang="en-US" altLang="en-US" sz="1400" smtClean="0">
                <a:latin typeface="Arial" pitchFamily="34" charset="0"/>
                <a:ea typeface="ＭＳ Ｐゴシック" pitchFamily="34" charset="-128"/>
                <a:cs typeface="Arial" pitchFamily="34" charset="0"/>
              </a:rPr>
              <a:t> FYP regulating NOx will need water to run the equipment.</a:t>
            </a:r>
          </a:p>
          <a:p>
            <a:pPr eaLnBrk="1" hangingPunct="1"/>
            <a:endParaRPr lang="en-US" altLang="en-US" sz="1400" smtClean="0">
              <a:latin typeface="Arial" pitchFamily="34" charset="0"/>
              <a:ea typeface="ＭＳ Ｐゴシック" pitchFamily="34" charset="-128"/>
              <a:cs typeface="Arial" pitchFamily="34" charset="0"/>
            </a:endParaRPr>
          </a:p>
          <a:p>
            <a:pPr eaLnBrk="1" hangingPunct="1"/>
            <a:endParaRPr lang="en-US" altLang="en-US" sz="1400" smtClean="0">
              <a:latin typeface="Arial" pitchFamily="34" charset="0"/>
              <a:ea typeface="ＭＳ Ｐゴシック" pitchFamily="34" charset="-128"/>
              <a:cs typeface="Arial" pitchFamily="34" charset="0"/>
            </a:endParaRPr>
          </a:p>
          <a:p>
            <a:pPr eaLnBrk="1" hangingPunct="1"/>
            <a:endParaRPr lang="en-US" altLang="en-US" sz="1400" smtClean="0">
              <a:latin typeface="Arial" pitchFamily="34" charset="0"/>
              <a:ea typeface="ＭＳ Ｐゴシック" pitchFamily="34" charset="-128"/>
              <a:cs typeface="Arial" pitchFamily="34" charset="0"/>
            </a:endParaRPr>
          </a:p>
          <a:p>
            <a:pPr eaLnBrk="1" hangingPunct="1"/>
            <a:r>
              <a:rPr lang="en-US" altLang="en-US" sz="1400" smtClean="0">
                <a:latin typeface="Arial" pitchFamily="34" charset="0"/>
                <a:ea typeface="ＭＳ Ｐゴシック" pitchFamily="34" charset="-128"/>
                <a:cs typeface="Arial" pitchFamily="34" charset="0"/>
              </a:rPr>
              <a:t>Surprisingly, no one had put these numbers together before. </a:t>
            </a:r>
          </a:p>
        </p:txBody>
      </p:sp>
    </p:spTree>
    <p:extLst>
      <p:ext uri="{BB962C8B-B14F-4D97-AF65-F5344CB8AC3E}">
        <p14:creationId xmlns:p14="http://schemas.microsoft.com/office/powerpoint/2010/main" val="3970448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hape 668"/>
          <p:cNvSpPr>
            <a:spLocks noGrp="1" noRot="1" noChangeAspect="1"/>
          </p:cNvSpPr>
          <p:nvPr>
            <p:ph type="sldImg"/>
          </p:nvPr>
        </p:nvSpPr>
        <p:spPr>
          <a:prstGeom prst="rect">
            <a:avLst/>
          </a:prstGeom>
        </p:spPr>
        <p:txBody>
          <a:bodyPr/>
          <a:lstStyle/>
          <a:p>
            <a:pPr lvl="0"/>
            <a:endParaRPr/>
          </a:p>
        </p:txBody>
      </p:sp>
      <p:sp>
        <p:nvSpPr>
          <p:cNvPr id="669" name="Shape 669"/>
          <p:cNvSpPr>
            <a:spLocks noGrp="1"/>
          </p:cNvSpPr>
          <p:nvPr>
            <p:ph type="body" sz="quarter" idx="1"/>
          </p:nvPr>
        </p:nvSpPr>
        <p:spPr>
          <a:prstGeom prst="rect">
            <a:avLst/>
          </a:prstGeom>
        </p:spPr>
        <p:txBody>
          <a:bodyPr/>
          <a:lstStyle/>
          <a:p>
            <a:pPr defTabSz="933602">
              <a:spcBef>
                <a:spcPts val="408"/>
              </a:spcBef>
              <a:defRPr sz="1800"/>
            </a:pPr>
            <a:endParaRPr sz="1400" b="1" dirty="0">
              <a:latin typeface="Myriad Pro"/>
              <a:ea typeface="Myriad Pro"/>
              <a:cs typeface="Myriad Pro"/>
              <a:sym typeface="Myriad Pro"/>
            </a:endParaRPr>
          </a:p>
        </p:txBody>
      </p:sp>
    </p:spTree>
    <p:extLst>
      <p:ext uri="{BB962C8B-B14F-4D97-AF65-F5344CB8AC3E}">
        <p14:creationId xmlns:p14="http://schemas.microsoft.com/office/powerpoint/2010/main" val="105690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 name="Shape 686"/>
          <p:cNvSpPr>
            <a:spLocks noGrp="1" noRot="1" noChangeAspect="1"/>
          </p:cNvSpPr>
          <p:nvPr>
            <p:ph type="sldImg"/>
          </p:nvPr>
        </p:nvSpPr>
        <p:spPr>
          <a:prstGeom prst="rect">
            <a:avLst/>
          </a:prstGeom>
        </p:spPr>
        <p:txBody>
          <a:bodyPr/>
          <a:lstStyle/>
          <a:p>
            <a:pPr lvl="0"/>
            <a:endParaRPr/>
          </a:p>
        </p:txBody>
      </p:sp>
      <p:sp>
        <p:nvSpPr>
          <p:cNvPr id="687" name="Shape 687"/>
          <p:cNvSpPr>
            <a:spLocks noGrp="1"/>
          </p:cNvSpPr>
          <p:nvPr>
            <p:ph type="body" sz="quarter" idx="1"/>
          </p:nvPr>
        </p:nvSpPr>
        <p:spPr>
          <a:prstGeom prst="rect">
            <a:avLst/>
          </a:prstGeom>
        </p:spPr>
        <p:txBody>
          <a:bodyPr/>
          <a:lstStyle>
            <a:lvl1pPr defTabSz="914400">
              <a:lnSpc>
                <a:spcPct val="100000"/>
              </a:lnSpc>
              <a:spcBef>
                <a:spcPts val="500"/>
              </a:spcBef>
              <a:defRPr sz="1400">
                <a:latin typeface="Calibri"/>
                <a:ea typeface="Calibri"/>
                <a:cs typeface="Calibri"/>
                <a:sym typeface="Calibri"/>
              </a:defRPr>
            </a:lvl1pPr>
          </a:lstStyle>
          <a:p>
            <a:pPr lvl="0">
              <a:defRPr sz="1800"/>
            </a:pPr>
            <a:r>
              <a:rPr/>
              <a:t>Water to coal displaces agriculture</a:t>
            </a:r>
          </a:p>
        </p:txBody>
      </p:sp>
    </p:spTree>
    <p:extLst>
      <p:ext uri="{BB962C8B-B14F-4D97-AF65-F5344CB8AC3E}">
        <p14:creationId xmlns:p14="http://schemas.microsoft.com/office/powerpoint/2010/main" val="397713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Shape 694"/>
          <p:cNvSpPr>
            <a:spLocks noGrp="1" noRot="1" noChangeAspect="1"/>
          </p:cNvSpPr>
          <p:nvPr>
            <p:ph type="sldImg"/>
          </p:nvPr>
        </p:nvSpPr>
        <p:spPr>
          <a:prstGeom prst="rect">
            <a:avLst/>
          </a:prstGeom>
        </p:spPr>
        <p:txBody>
          <a:bodyPr/>
          <a:lstStyle/>
          <a:p>
            <a:pPr lvl="0"/>
            <a:endParaRPr/>
          </a:p>
        </p:txBody>
      </p:sp>
      <p:sp>
        <p:nvSpPr>
          <p:cNvPr id="695" name="Shape 695"/>
          <p:cNvSpPr>
            <a:spLocks noGrp="1"/>
          </p:cNvSpPr>
          <p:nvPr>
            <p:ph type="body" sz="quarter" idx="1"/>
          </p:nvPr>
        </p:nvSpPr>
        <p:spPr>
          <a:prstGeom prst="rect">
            <a:avLst/>
          </a:prstGeom>
        </p:spPr>
        <p:txBody>
          <a:bodyPr/>
          <a:lstStyle>
            <a:lvl1pPr defTabSz="914400">
              <a:lnSpc>
                <a:spcPct val="100000"/>
              </a:lnSpc>
              <a:spcBef>
                <a:spcPts val="500"/>
              </a:spcBef>
              <a:defRPr sz="1400">
                <a:latin typeface="Calibri"/>
                <a:ea typeface="Calibri"/>
                <a:cs typeface="Calibri"/>
                <a:sym typeface="Calibri"/>
              </a:defRPr>
            </a:lvl1pPr>
          </a:lstStyle>
          <a:p>
            <a:pPr lvl="0">
              <a:defRPr sz="1800"/>
            </a:pPr>
            <a:r>
              <a:rPr/>
              <a:t>Water to coal displaces agriculture</a:t>
            </a:r>
          </a:p>
        </p:txBody>
      </p:sp>
    </p:spTree>
    <p:extLst>
      <p:ext uri="{BB962C8B-B14F-4D97-AF65-F5344CB8AC3E}">
        <p14:creationId xmlns:p14="http://schemas.microsoft.com/office/powerpoint/2010/main" val="369968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solidFill>
            <a:srgbClr val="FFFFFF"/>
          </a:solidFill>
          <a:ln/>
        </p:spPr>
      </p:sp>
      <p:sp>
        <p:nvSpPr>
          <p:cNvPr id="54275" name="Rectangle 2"/>
          <p:cNvSpPr>
            <a:spLocks noGrp="1" noChangeArrowheads="1"/>
          </p:cNvSpPr>
          <p:nvPr>
            <p:ph type="body" idx="1"/>
          </p:nvPr>
        </p:nvSpPr>
        <p:spPr>
          <a:xfrm>
            <a:off x="546100" y="4346575"/>
            <a:ext cx="5622925" cy="4189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b="1" smtClean="0">
                <a:latin typeface="Helvetica" pitchFamily="34" charset="0"/>
                <a:ea typeface="ＭＳ Ｐゴシック" pitchFamily="34" charset="-128"/>
                <a:cs typeface="Arial" pitchFamily="34" charset="0"/>
                <a:sym typeface="Helvetica" pitchFamily="34" charset="0"/>
              </a:rPr>
              <a:t>China</a:t>
            </a:r>
            <a:r>
              <a:rPr lang="ja-JP" altLang="en-US" sz="1400" b="1" smtClean="0">
                <a:latin typeface="Helvetica" pitchFamily="34" charset="0"/>
                <a:ea typeface="ＭＳ Ｐゴシック" pitchFamily="34" charset="-128"/>
                <a:cs typeface="Arial" pitchFamily="34" charset="0"/>
                <a:sym typeface="Helvetica" pitchFamily="34" charset="0"/>
              </a:rPr>
              <a:t>’</a:t>
            </a:r>
            <a:r>
              <a:rPr lang="en-US" altLang="ja-JP" sz="1400" b="1" smtClean="0">
                <a:latin typeface="Helvetica" pitchFamily="34" charset="0"/>
                <a:ea typeface="ＭＳ Ｐゴシック" pitchFamily="34" charset="-128"/>
                <a:cs typeface="Arial" pitchFamily="34" charset="0"/>
                <a:sym typeface="Helvetica" pitchFamily="34" charset="0"/>
              </a:rPr>
              <a:t>s dam building goals face challenges due to increasing droughts in the south. Goal to increase hydro from 150GW today to 400 GW in 2020.</a:t>
            </a:r>
          </a:p>
          <a:p>
            <a:pPr eaLnBrk="1" hangingPunct="1"/>
            <a:endParaRPr lang="en-US" altLang="en-US" sz="1400" b="1" smtClean="0">
              <a:latin typeface="Garamond" pitchFamily="18" charset="0"/>
              <a:ea typeface="ＭＳ Ｐゴシック" pitchFamily="34" charset="-128"/>
              <a:cs typeface="Arial" pitchFamily="34" charset="0"/>
              <a:sym typeface="Helvetica" pitchFamily="34" charset="0"/>
            </a:endParaRPr>
          </a:p>
          <a:p>
            <a:pPr eaLnBrk="1" hangingPunct="1"/>
            <a:r>
              <a:rPr lang="en-US" altLang="en-US" sz="1400" smtClean="0">
                <a:latin typeface="Arial" pitchFamily="34" charset="0"/>
                <a:ea typeface="ＭＳ Ｐゴシック" pitchFamily="34" charset="-128"/>
                <a:cs typeface="Arial" pitchFamily="34" charset="0"/>
              </a:rPr>
              <a:t>Southern China is facing </a:t>
            </a:r>
            <a:r>
              <a:rPr lang="en-US" altLang="en-US" sz="1400" b="1" smtClean="0">
                <a:latin typeface="Arial" pitchFamily="34" charset="0"/>
                <a:ea typeface="ＭＳ Ｐゴシック" pitchFamily="34" charset="-128"/>
                <a:cs typeface="Arial" pitchFamily="34" charset="0"/>
              </a:rPr>
              <a:t>a new round of power shortages </a:t>
            </a:r>
            <a:r>
              <a:rPr lang="en-US" altLang="en-US" sz="1400" smtClean="0">
                <a:latin typeface="Arial" pitchFamily="34" charset="0"/>
                <a:ea typeface="ＭＳ Ｐゴシック" pitchFamily="34" charset="-128"/>
                <a:cs typeface="Arial" pitchFamily="34" charset="0"/>
              </a:rPr>
              <a:t>due in part to insufficient water volumes at the largest hydropower station in Guizhou, the Goupitan Hydropower Station has dropped to ONE TENTH of its normal daily capacity b/c of the early droughts. Guizhou is the </a:t>
            </a:r>
            <a:r>
              <a:rPr lang="ja-JP" altLang="en-US" sz="1400" smtClean="0">
                <a:latin typeface="Arial" pitchFamily="34" charset="0"/>
                <a:ea typeface="ＭＳ Ｐゴシック" pitchFamily="34" charset="-128"/>
                <a:cs typeface="Arial" pitchFamily="34" charset="0"/>
              </a:rPr>
              <a:t>“</a:t>
            </a:r>
            <a:r>
              <a:rPr lang="en-US" altLang="ja-JP" sz="1400" smtClean="0">
                <a:latin typeface="Arial" pitchFamily="34" charset="0"/>
                <a:ea typeface="ＭＳ Ｐゴシック" pitchFamily="34" charset="-128"/>
                <a:cs typeface="Arial" pitchFamily="34" charset="0"/>
              </a:rPr>
              <a:t>leading province</a:t>
            </a:r>
            <a:r>
              <a:rPr lang="ja-JP" altLang="en-US" sz="1400" smtClean="0">
                <a:latin typeface="Arial" pitchFamily="34" charset="0"/>
                <a:ea typeface="ＭＳ Ｐゴシック" pitchFamily="34" charset="-128"/>
                <a:cs typeface="Arial" pitchFamily="34" charset="0"/>
              </a:rPr>
              <a:t>”</a:t>
            </a:r>
            <a:r>
              <a:rPr lang="en-US" altLang="ja-JP" sz="1400" smtClean="0">
                <a:latin typeface="Arial" pitchFamily="34" charset="0"/>
                <a:ea typeface="ＭＳ Ｐゴシック" pitchFamily="34" charset="-128"/>
                <a:cs typeface="Arial" pitchFamily="34" charset="0"/>
              </a:rPr>
              <a:t> in the </a:t>
            </a:r>
            <a:r>
              <a:rPr lang="ja-JP" altLang="en-US" sz="1400" smtClean="0">
                <a:latin typeface="Arial" pitchFamily="34" charset="0"/>
                <a:ea typeface="ＭＳ Ｐゴシック" pitchFamily="34" charset="-128"/>
                <a:cs typeface="Arial" pitchFamily="34" charset="0"/>
              </a:rPr>
              <a:t>“</a:t>
            </a:r>
            <a:r>
              <a:rPr lang="en-US" altLang="ja-JP" sz="1400" smtClean="0">
                <a:latin typeface="Arial" pitchFamily="34" charset="0"/>
                <a:ea typeface="ＭＳ Ｐゴシック" pitchFamily="34" charset="-128"/>
                <a:cs typeface="Arial" pitchFamily="34" charset="0"/>
              </a:rPr>
              <a:t>West to East Electricity Transmission Project</a:t>
            </a:r>
            <a:r>
              <a:rPr lang="ja-JP" altLang="en-US" sz="1400" smtClean="0">
                <a:latin typeface="Arial" pitchFamily="34" charset="0"/>
                <a:ea typeface="ＭＳ Ｐゴシック" pitchFamily="34" charset="-128"/>
                <a:cs typeface="Arial" pitchFamily="34" charset="0"/>
              </a:rPr>
              <a:t>”</a:t>
            </a:r>
            <a:r>
              <a:rPr lang="en-US" altLang="ja-JP" sz="1400" smtClean="0">
                <a:latin typeface="Arial" pitchFamily="34" charset="0"/>
                <a:ea typeface="ＭＳ Ｐゴシック" pitchFamily="34" charset="-128"/>
                <a:cs typeface="Arial" pitchFamily="34" charset="0"/>
              </a:rPr>
              <a:t> down south, so low water in Guizhou means less energy in Guangzhou.</a:t>
            </a:r>
          </a:p>
          <a:p>
            <a:pPr>
              <a:spcBef>
                <a:spcPct val="0"/>
              </a:spcBef>
            </a:pPr>
            <a:endParaRPr lang="en-US" altLang="en-US" sz="1400" smtClean="0">
              <a:latin typeface="Arial" pitchFamily="34" charset="0"/>
              <a:ea typeface="ＭＳ Ｐゴシック" pitchFamily="34" charset="-128"/>
              <a:cs typeface="Arial" pitchFamily="34" charset="0"/>
            </a:endParaRPr>
          </a:p>
          <a:p>
            <a:pPr>
              <a:spcBef>
                <a:spcPct val="0"/>
              </a:spcBef>
            </a:pPr>
            <a:r>
              <a:rPr lang="en-US" altLang="en-US" sz="1400" smtClean="0">
                <a:latin typeface="Arial" pitchFamily="34" charset="0"/>
                <a:ea typeface="ＭＳ Ｐゴシック" pitchFamily="34" charset="-128"/>
                <a:cs typeface="Arial" pitchFamily="34" charset="0"/>
              </a:rPr>
              <a:t>Coal transport bottlenecks moving more coal to the south at times.</a:t>
            </a:r>
          </a:p>
          <a:p>
            <a:pPr>
              <a:spcBef>
                <a:spcPct val="0"/>
              </a:spcBef>
            </a:pPr>
            <a:endParaRPr lang="en-US" altLang="en-US" sz="1400" smtClean="0">
              <a:latin typeface="Arial" pitchFamily="34" charset="0"/>
              <a:ea typeface="ＭＳ Ｐゴシック" pitchFamily="34" charset="-128"/>
              <a:cs typeface="Arial" pitchFamily="34" charset="0"/>
            </a:endParaRPr>
          </a:p>
          <a:p>
            <a:pPr>
              <a:spcBef>
                <a:spcPct val="0"/>
              </a:spcBef>
            </a:pPr>
            <a:r>
              <a:rPr lang="en-US" altLang="en-US" sz="1400" smtClean="0">
                <a:latin typeface="Arial" pitchFamily="34" charset="0"/>
                <a:ea typeface="ＭＳ Ｐゴシック" pitchFamily="34" charset="-128"/>
                <a:cs typeface="Arial" pitchFamily="34" charset="0"/>
              </a:rPr>
              <a:t>China</a:t>
            </a:r>
            <a:r>
              <a:rPr lang="ja-JP" altLang="en-US" sz="1400" smtClean="0">
                <a:latin typeface="Arial" pitchFamily="34" charset="0"/>
                <a:ea typeface="ＭＳ Ｐゴシック" pitchFamily="34" charset="-128"/>
                <a:cs typeface="Arial" pitchFamily="34" charset="0"/>
              </a:rPr>
              <a:t>’</a:t>
            </a:r>
            <a:r>
              <a:rPr lang="en-US" altLang="ja-JP" sz="1400" smtClean="0">
                <a:latin typeface="Arial" pitchFamily="34" charset="0"/>
                <a:ea typeface="ＭＳ Ｐゴシック" pitchFamily="34" charset="-128"/>
                <a:cs typeface="Arial" pitchFamily="34" charset="0"/>
              </a:rPr>
              <a:t>s 12</a:t>
            </a:r>
            <a:r>
              <a:rPr lang="en-US" altLang="ja-JP" sz="1400" baseline="30000" smtClean="0">
                <a:latin typeface="Arial" pitchFamily="34" charset="0"/>
                <a:ea typeface="ＭＳ Ｐゴシック" pitchFamily="34" charset="-128"/>
                <a:cs typeface="Arial" pitchFamily="34" charset="0"/>
              </a:rPr>
              <a:t>th</a:t>
            </a:r>
            <a:r>
              <a:rPr lang="en-US" altLang="ja-JP" sz="1400" smtClean="0">
                <a:latin typeface="Arial" pitchFamily="34" charset="0"/>
                <a:ea typeface="ＭＳ Ｐゴシック" pitchFamily="34" charset="-128"/>
                <a:cs typeface="Arial" pitchFamily="34" charset="0"/>
              </a:rPr>
              <a:t> FYP for Reneweables includes target to add 60 more dams.</a:t>
            </a:r>
            <a:endParaRPr lang="en-US" altLang="en-US" sz="1400" b="1" smtClean="0">
              <a:latin typeface="Helvetica" pitchFamily="34" charset="0"/>
              <a:ea typeface="ＭＳ Ｐゴシック" pitchFamily="34" charset="-128"/>
              <a:cs typeface="Arial" pitchFamily="34" charset="0"/>
              <a:sym typeface="Helvetica" pitchFamily="34" charset="0"/>
            </a:endParaRPr>
          </a:p>
        </p:txBody>
      </p:sp>
    </p:spTree>
    <p:extLst>
      <p:ext uri="{BB962C8B-B14F-4D97-AF65-F5344CB8AC3E}">
        <p14:creationId xmlns:p14="http://schemas.microsoft.com/office/powerpoint/2010/main" val="387488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31D19D-05B3-4460-8E70-4EDEA667FE7E}"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348561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1D19D-05B3-4460-8E70-4EDEA667FE7E}"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170085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1D19D-05B3-4460-8E70-4EDEA667FE7E}"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3772034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4" name="Shape 54"/>
          <p:cNvSpPr>
            <a:spLocks noGrp="1"/>
          </p:cNvSpPr>
          <p:nvPr>
            <p:ph type="sldNum" sz="quarter" idx="2"/>
          </p:nvPr>
        </p:nvSpPr>
        <p:spPr>
          <a:xfrm>
            <a:off x="6057900" y="6459252"/>
            <a:ext cx="1600200" cy="262224"/>
          </a:xfrm>
          <a:prstGeom prst="rect">
            <a:avLst/>
          </a:prstGeom>
          <a:ln w="12700">
            <a:miter lim="400000"/>
          </a:ln>
        </p:spPr>
        <p:txBody>
          <a:bodyPr tIns="38404" bIns="38404" anchor="b">
            <a:spAutoFit/>
          </a:bodyPr>
          <a:lstStyle>
            <a:lvl1pPr algn="r" defTabSz="384048">
              <a:defRPr sz="1200">
                <a:solidFill>
                  <a:srgbClr val="FFFFFF"/>
                </a:solidFill>
                <a:effectLst>
                  <a:outerShdw blurRad="12700" dist="25400" dir="2700000" rotWithShape="0">
                    <a:srgbClr val="000000"/>
                  </a:outerShdw>
                </a:effectLst>
                <a:latin typeface="Arial"/>
                <a:ea typeface="Arial"/>
                <a:cs typeface="Arial"/>
                <a:sym typeface="Arial"/>
              </a:defRPr>
            </a:lvl1pPr>
          </a:lstStyle>
          <a:p>
            <a:pPr lvl="0"/>
            <a:fld id="{86CB4B4D-7CA3-9044-876B-883B54F8677D}" type="slidenum">
              <a:t>‹#›</a:t>
            </a:fld>
            <a:endParaRPr/>
          </a:p>
        </p:txBody>
      </p:sp>
    </p:spTree>
    <p:extLst>
      <p:ext uri="{BB962C8B-B14F-4D97-AF65-F5344CB8AC3E}">
        <p14:creationId xmlns:p14="http://schemas.microsoft.com/office/powerpoint/2010/main" val="413493329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66750" y="1149350"/>
            <a:ext cx="7810500" cy="2324100"/>
          </a:xfrm>
          <a:prstGeom prst="rect">
            <a:avLst/>
          </a:prstGeom>
        </p:spPr>
        <p:txBody>
          <a:bodyPr anchor="b"/>
          <a:lstStyle/>
          <a:p>
            <a:pPr lvl="0">
              <a:defRPr sz="1800"/>
            </a:pPr>
            <a:r>
              <a:rPr sz="4700"/>
              <a:t>Title Text</a:t>
            </a:r>
          </a:p>
        </p:txBody>
      </p:sp>
      <p:sp>
        <p:nvSpPr>
          <p:cNvPr id="6" name="Shape 6"/>
          <p:cNvSpPr>
            <a:spLocks noGrp="1"/>
          </p:cNvSpPr>
          <p:nvPr>
            <p:ph type="body" idx="1"/>
          </p:nvPr>
        </p:nvSpPr>
        <p:spPr>
          <a:xfrm>
            <a:off x="666750" y="3536950"/>
            <a:ext cx="7810500" cy="793750"/>
          </a:xfrm>
          <a:prstGeom prst="rect">
            <a:avLst/>
          </a:prstGeom>
        </p:spPr>
        <p:txBody>
          <a:bodyPr anchor="t"/>
          <a:lstStyle>
            <a:lvl1pPr marL="0" indent="0" algn="ctr">
              <a:spcBef>
                <a:spcPts val="0"/>
              </a:spcBef>
              <a:buSzTx/>
              <a:buNone/>
              <a:defRPr sz="1800"/>
            </a:lvl1pPr>
            <a:lvl2pPr marL="0" indent="96012" algn="ctr">
              <a:spcBef>
                <a:spcPts val="0"/>
              </a:spcBef>
              <a:buSzTx/>
              <a:buNone/>
              <a:defRPr sz="1800"/>
            </a:lvl2pPr>
            <a:lvl3pPr marL="0" indent="192024" algn="ctr">
              <a:spcBef>
                <a:spcPts val="0"/>
              </a:spcBef>
              <a:buSzTx/>
              <a:buNone/>
              <a:defRPr sz="1800"/>
            </a:lvl3pPr>
            <a:lvl4pPr marL="0" indent="288036" algn="ctr">
              <a:spcBef>
                <a:spcPts val="0"/>
              </a:spcBef>
              <a:buSzTx/>
              <a:buNone/>
              <a:defRPr sz="1800"/>
            </a:lvl4pPr>
            <a:lvl5pPr marL="0" indent="384048" algn="ctr">
              <a:spcBef>
                <a:spcPts val="0"/>
              </a:spcBef>
              <a:buSzTx/>
              <a:buNone/>
              <a:defRPr sz="1800"/>
            </a:lvl5pPr>
          </a:lstStyle>
          <a:p>
            <a:pPr lvl="0">
              <a:defRPr sz="1800"/>
            </a:pPr>
            <a:r>
              <a:rPr sz="1800"/>
              <a:t>Body Level One</a:t>
            </a:r>
          </a:p>
          <a:p>
            <a:pPr lvl="1">
              <a:defRPr sz="1800"/>
            </a:pPr>
            <a:r>
              <a:rPr sz="1800"/>
              <a:t>Body Level Two</a:t>
            </a:r>
          </a:p>
          <a:p>
            <a:pPr lvl="2">
              <a:defRPr sz="1800"/>
            </a:pPr>
            <a:r>
              <a:rPr sz="1800"/>
              <a:t>Body Level Three</a:t>
            </a:r>
          </a:p>
          <a:p>
            <a:pPr lvl="3">
              <a:defRPr sz="1800"/>
            </a:pPr>
            <a:r>
              <a:rPr sz="1800"/>
              <a:t>Body Level Four</a:t>
            </a:r>
          </a:p>
          <a:p>
            <a:pPr lvl="4">
              <a:defRPr sz="1800"/>
            </a:pPr>
            <a:r>
              <a:rPr sz="1800"/>
              <a:t>Body Level Five</a:t>
            </a:r>
          </a:p>
        </p:txBody>
      </p:sp>
    </p:spTree>
    <p:extLst>
      <p:ext uri="{BB962C8B-B14F-4D97-AF65-F5344CB8AC3E}">
        <p14:creationId xmlns:p14="http://schemas.microsoft.com/office/powerpoint/2010/main" val="2302515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31D19D-05B3-4460-8E70-4EDEA667FE7E}"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1659321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31D19D-05B3-4460-8E70-4EDEA667FE7E}" type="datetimeFigureOut">
              <a:rPr lang="en-US" smtClean="0"/>
              <a:t>10/16/2015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1965548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31D19D-05B3-4460-8E70-4EDEA667FE7E}"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23862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31D19D-05B3-4460-8E70-4EDEA667FE7E}" type="datetimeFigureOut">
              <a:rPr lang="en-US" smtClean="0"/>
              <a:t>10/16/2015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3687640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31D19D-05B3-4460-8E70-4EDEA667FE7E}" type="datetimeFigureOut">
              <a:rPr lang="en-US" smtClean="0"/>
              <a:t>10/16/2015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2805824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1D19D-05B3-4460-8E70-4EDEA667FE7E}" type="datetimeFigureOut">
              <a:rPr lang="en-US" smtClean="0"/>
              <a:t>10/16/2015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1738386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1D19D-05B3-4460-8E70-4EDEA667FE7E}"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2591393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31D19D-05B3-4460-8E70-4EDEA667FE7E}" type="datetimeFigureOut">
              <a:rPr lang="en-US" smtClean="0"/>
              <a:t>10/16/2015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4DBC47-DA7A-4803-B0DF-DBF2B3AC70A7}" type="slidenum">
              <a:rPr lang="en-US" smtClean="0"/>
              <a:t>‹#›</a:t>
            </a:fld>
            <a:endParaRPr lang="en-US"/>
          </a:p>
        </p:txBody>
      </p:sp>
    </p:spTree>
    <p:extLst>
      <p:ext uri="{BB962C8B-B14F-4D97-AF65-F5344CB8AC3E}">
        <p14:creationId xmlns:p14="http://schemas.microsoft.com/office/powerpoint/2010/main" val="65870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31D19D-05B3-4460-8E70-4EDEA667FE7E}" type="datetimeFigureOut">
              <a:rPr lang="en-US" smtClean="0"/>
              <a:t>10/16/2015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DBC47-DA7A-4803-B0DF-DBF2B3AC70A7}" type="slidenum">
              <a:rPr lang="en-US" smtClean="0"/>
              <a:t>‹#›</a:t>
            </a:fld>
            <a:endParaRPr lang="en-US"/>
          </a:p>
        </p:txBody>
      </p:sp>
    </p:spTree>
    <p:extLst>
      <p:ext uri="{BB962C8B-B14F-4D97-AF65-F5344CB8AC3E}">
        <p14:creationId xmlns:p14="http://schemas.microsoft.com/office/powerpoint/2010/main" val="30050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roup 329"/>
          <p:cNvGrpSpPr/>
          <p:nvPr/>
        </p:nvGrpSpPr>
        <p:grpSpPr>
          <a:xfrm>
            <a:off x="533400" y="793037"/>
            <a:ext cx="2729280" cy="2113423"/>
            <a:chOff x="0" y="0"/>
            <a:chExt cx="6034776" cy="4226843"/>
          </a:xfrm>
        </p:grpSpPr>
        <p:pic>
          <p:nvPicPr>
            <p:cNvPr id="327" name="CoB_Choke_Point_nolock.pdf"/>
            <p:cNvPicPr/>
            <p:nvPr/>
          </p:nvPicPr>
          <p:blipFill>
            <a:blip r:embed="rId3">
              <a:extLst/>
            </a:blip>
            <a:stretch>
              <a:fillRect/>
            </a:stretch>
          </p:blipFill>
          <p:spPr>
            <a:xfrm>
              <a:off x="0" y="0"/>
              <a:ext cx="6034776" cy="2914219"/>
            </a:xfrm>
            <a:prstGeom prst="rect">
              <a:avLst/>
            </a:prstGeom>
            <a:ln w="12700" cap="flat">
              <a:noFill/>
              <a:miter lim="400000"/>
            </a:ln>
            <a:effectLst/>
          </p:spPr>
        </p:pic>
        <p:sp>
          <p:nvSpPr>
            <p:cNvPr id="328" name="Shape 328"/>
            <p:cNvSpPr/>
            <p:nvPr/>
          </p:nvSpPr>
          <p:spPr>
            <a:xfrm>
              <a:off x="2910496" y="3057294"/>
              <a:ext cx="3115562" cy="11695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0" tIns="0" rIns="0" bIns="0" numCol="1" anchor="ctr">
              <a:spAutoFit/>
            </a:bodyPr>
            <a:lstStyle>
              <a:lvl1pPr>
                <a:defRPr sz="9000" b="1">
                  <a:solidFill>
                    <a:srgbClr val="53585F"/>
                  </a:solidFill>
                  <a:latin typeface="Helvetica"/>
                  <a:ea typeface="Helvetica"/>
                  <a:cs typeface="Helvetica"/>
                  <a:sym typeface="Helvetica"/>
                </a:defRPr>
              </a:lvl1pPr>
            </a:lstStyle>
            <a:p>
              <a:pPr lvl="0">
                <a:defRPr sz="1800" b="0">
                  <a:solidFill>
                    <a:srgbClr val="000000"/>
                  </a:solidFill>
                </a:defRPr>
              </a:pPr>
              <a:r>
                <a:rPr lang="en-US" sz="3800" dirty="0" smtClean="0"/>
                <a:t> China</a:t>
              </a:r>
              <a:endParaRPr sz="3800" dirty="0"/>
            </a:p>
          </p:txBody>
        </p:sp>
      </p:grpSp>
      <p:sp>
        <p:nvSpPr>
          <p:cNvPr id="330" name="Shape 330"/>
          <p:cNvSpPr/>
          <p:nvPr/>
        </p:nvSpPr>
        <p:spPr>
          <a:xfrm flipV="1">
            <a:off x="3652325" y="529642"/>
            <a:ext cx="0" cy="5610809"/>
          </a:xfrm>
          <a:prstGeom prst="line">
            <a:avLst/>
          </a:prstGeom>
          <a:ln w="25400">
            <a:solidFill/>
            <a:miter lim="400000"/>
          </a:ln>
        </p:spPr>
        <p:txBody>
          <a:bodyPr lIns="21336" tIns="21336" rIns="21336" bIns="21336" anchor="ctr"/>
          <a:lstStyle/>
          <a:p>
            <a:pPr lvl="0">
              <a:defRPr sz="3200"/>
            </a:pPr>
            <a:endParaRPr/>
          </a:p>
        </p:txBody>
      </p:sp>
      <p:pic>
        <p:nvPicPr>
          <p:cNvPr id="14" name="Picture 3" descr="-5.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177571"/>
            <a:ext cx="5188126" cy="387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41752" y="793037"/>
            <a:ext cx="5402248" cy="1200329"/>
          </a:xfrm>
          <a:prstGeom prst="rect">
            <a:avLst/>
          </a:prstGeom>
          <a:noFill/>
        </p:spPr>
        <p:txBody>
          <a:bodyPr wrap="none" rtlCol="0">
            <a:spAutoFit/>
          </a:bodyPr>
          <a:lstStyle/>
          <a:p>
            <a:pPr algn="ctr"/>
            <a:r>
              <a:rPr lang="en-US" sz="2400" b="1" dirty="0" smtClean="0">
                <a:latin typeface="Helvetica" panose="020B0604020202020204" pitchFamily="34" charset="0"/>
                <a:cs typeface="Helvetica" panose="020B0604020202020204" pitchFamily="34" charset="0"/>
              </a:rPr>
              <a:t>Water-Energy-Food Confrontations </a:t>
            </a:r>
          </a:p>
          <a:p>
            <a:pPr algn="ctr"/>
            <a:r>
              <a:rPr lang="en-US" sz="2400" b="1" dirty="0" smtClean="0">
                <a:latin typeface="Helvetica" panose="020B0604020202020204" pitchFamily="34" charset="0"/>
                <a:cs typeface="Helvetica" panose="020B0604020202020204" pitchFamily="34" charset="0"/>
              </a:rPr>
              <a:t>in the World’s Fastest </a:t>
            </a:r>
          </a:p>
          <a:p>
            <a:pPr algn="ctr"/>
            <a:r>
              <a:rPr lang="en-US" sz="2400" b="1" dirty="0" smtClean="0">
                <a:latin typeface="Helvetica" panose="020B0604020202020204" pitchFamily="34" charset="0"/>
                <a:cs typeface="Helvetica" panose="020B0604020202020204" pitchFamily="34" charset="0"/>
              </a:rPr>
              <a:t>Urbanizing Country</a:t>
            </a:r>
            <a:endParaRPr lang="en-US" sz="2400" b="1" dirty="0">
              <a:latin typeface="Helvetica" panose="020B0604020202020204" pitchFamily="34" charset="0"/>
              <a:cs typeface="Helvetica" panose="020B0604020202020204" pitchFamily="34" charset="0"/>
            </a:endParaRPr>
          </a:p>
        </p:txBody>
      </p:sp>
      <p:pic>
        <p:nvPicPr>
          <p:cNvPr id="10" name="WWC_CEF_color.jpg"/>
          <p:cNvPicPr/>
          <p:nvPr/>
        </p:nvPicPr>
        <p:blipFill>
          <a:blip r:embed="rId5">
            <a:extLst/>
          </a:blip>
          <a:stretch>
            <a:fillRect/>
          </a:stretch>
        </p:blipFill>
        <p:spPr>
          <a:xfrm>
            <a:off x="693873" y="3886201"/>
            <a:ext cx="1836585" cy="1060252"/>
          </a:xfrm>
          <a:prstGeom prst="rect">
            <a:avLst/>
          </a:prstGeom>
          <a:ln w="12700">
            <a:miter lim="400000"/>
          </a:ln>
        </p:spPr>
      </p:pic>
      <p:pic>
        <p:nvPicPr>
          <p:cNvPr id="11" name="CoB.logo.type.gradient.pdf"/>
          <p:cNvPicPr/>
          <p:nvPr/>
        </p:nvPicPr>
        <p:blipFill>
          <a:blip r:embed="rId6">
            <a:extLst/>
          </a:blip>
          <a:stretch>
            <a:fillRect/>
          </a:stretch>
        </p:blipFill>
        <p:spPr>
          <a:xfrm>
            <a:off x="700833" y="5370995"/>
            <a:ext cx="2347167" cy="569757"/>
          </a:xfrm>
          <a:prstGeom prst="rect">
            <a:avLst/>
          </a:prstGeom>
          <a:ln w="12700">
            <a:miter lim="400000"/>
          </a:ln>
        </p:spPr>
      </p:pic>
    </p:spTree>
    <p:extLst>
      <p:ext uri="{BB962C8B-B14F-4D97-AF65-F5344CB8AC3E}">
        <p14:creationId xmlns:p14="http://schemas.microsoft.com/office/powerpoint/2010/main" val="2446691015"/>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27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555" name="Rectangle 1"/>
          <p:cNvSpPr>
            <a:spLocks noChangeArrowheads="1"/>
          </p:cNvSpPr>
          <p:nvPr/>
        </p:nvSpPr>
        <p:spPr bwMode="auto">
          <a:xfrm>
            <a:off x="1371600" y="152400"/>
            <a:ext cx="77724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ea typeface="ＭＳ Ｐゴシック" pitchFamily="34" charset="-128"/>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ea typeface="Arial"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ea typeface="Arial"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9pPr>
          </a:lstStyle>
          <a:p>
            <a:pPr algn="ctr" eaLnBrk="1" hangingPunct="1">
              <a:lnSpc>
                <a:spcPct val="80000"/>
              </a:lnSpc>
              <a:spcBef>
                <a:spcPct val="0"/>
              </a:spcBef>
              <a:buClrTx/>
              <a:buSzTx/>
              <a:buFont typeface="Wingdings" pitchFamily="2" charset="2"/>
              <a:buNone/>
            </a:pPr>
            <a:r>
              <a:rPr lang="en-US" altLang="en-US" sz="4400" b="1" dirty="0">
                <a:latin typeface="Helvetica" panose="020B0604020202020204" pitchFamily="34" charset="0"/>
                <a:ea typeface="ＭＳ 明朝" pitchFamily="49" charset="-128"/>
                <a:cs typeface="Helvetica" panose="020B0604020202020204" pitchFamily="34" charset="0"/>
              </a:rPr>
              <a:t>The Queen</a:t>
            </a:r>
          </a:p>
          <a:p>
            <a:pPr algn="ctr" eaLnBrk="1" hangingPunct="1">
              <a:lnSpc>
                <a:spcPct val="80000"/>
              </a:lnSpc>
              <a:spcBef>
                <a:spcPct val="0"/>
              </a:spcBef>
              <a:buClrTx/>
              <a:buSzTx/>
              <a:buFont typeface="Wingdings" pitchFamily="2" charset="2"/>
              <a:buNone/>
            </a:pPr>
            <a:endParaRPr lang="en-US" altLang="en-US" sz="4400" b="1" dirty="0">
              <a:solidFill>
                <a:schemeClr val="bg1"/>
              </a:solidFill>
              <a:latin typeface="Helvetica" panose="020B0604020202020204" pitchFamily="34" charset="0"/>
              <a:ea typeface="ＭＳ 明朝" pitchFamily="49" charset="-128"/>
              <a:cs typeface="Helvetica" panose="020B0604020202020204" pitchFamily="34" charset="0"/>
            </a:endParaRPr>
          </a:p>
          <a:p>
            <a:pPr algn="ctr" eaLnBrk="1" hangingPunct="1">
              <a:lnSpc>
                <a:spcPct val="80000"/>
              </a:lnSpc>
              <a:spcBef>
                <a:spcPct val="0"/>
              </a:spcBef>
              <a:buClrTx/>
              <a:buSzTx/>
              <a:buFont typeface="Wingdings" pitchFamily="2" charset="2"/>
              <a:buNone/>
            </a:pPr>
            <a:endParaRPr lang="en-US" altLang="en-US" sz="4400" b="1" dirty="0">
              <a:solidFill>
                <a:schemeClr val="bg1"/>
              </a:solidFill>
              <a:latin typeface="Helvetica" panose="020B0604020202020204" pitchFamily="34" charset="0"/>
              <a:ea typeface="ＭＳ 明朝" pitchFamily="49" charset="-128"/>
              <a:cs typeface="Helvetica" panose="020B0604020202020204" pitchFamily="34" charset="0"/>
            </a:endParaRPr>
          </a:p>
          <a:p>
            <a:pPr algn="ctr" eaLnBrk="1" hangingPunct="1">
              <a:lnSpc>
                <a:spcPct val="80000"/>
              </a:lnSpc>
              <a:spcBef>
                <a:spcPct val="0"/>
              </a:spcBef>
              <a:buClrTx/>
              <a:buSzTx/>
              <a:buFont typeface="Wingdings" pitchFamily="2" charset="2"/>
              <a:buNone/>
            </a:pPr>
            <a:r>
              <a:rPr lang="en-US" altLang="en-US" sz="4400" b="1" dirty="0">
                <a:solidFill>
                  <a:schemeClr val="bg1"/>
                </a:solidFill>
                <a:latin typeface="Helvetica" panose="020B0604020202020204" pitchFamily="34" charset="0"/>
                <a:ea typeface="ＭＳ 明朝" pitchFamily="49" charset="-128"/>
                <a:cs typeface="Helvetica" panose="020B0604020202020204" pitchFamily="34" charset="0"/>
              </a:rPr>
              <a:t>400 GW by 2020</a:t>
            </a:r>
          </a:p>
        </p:txBody>
      </p:sp>
    </p:spTree>
    <p:extLst>
      <p:ext uri="{BB962C8B-B14F-4D97-AF65-F5344CB8AC3E}">
        <p14:creationId xmlns:p14="http://schemas.microsoft.com/office/powerpoint/2010/main" val="4074024564"/>
      </p:ext>
    </p:extLst>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turnerj\AppData\Local\Microsoft\Windows\Temporary Internet Files\Content.Outlook\Q962SGCI\China WestEast Energ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4450" y="-1981200"/>
            <a:ext cx="11723688" cy="883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838200" y="223838"/>
            <a:ext cx="5689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75000"/>
              <a:buFont typeface="Wingdings" pitchFamily="2" charset="2"/>
              <a:buChar char="v"/>
              <a:defRPr sz="3200">
                <a:solidFill>
                  <a:schemeClr val="tx1"/>
                </a:solidFill>
                <a:latin typeface="Arial" pitchFamily="34" charset="0"/>
                <a:ea typeface="SimSun" pitchFamily="2" charset="-122"/>
              </a:defRPr>
            </a:lvl1pPr>
            <a:lvl2pPr marL="742950" indent="-285750" eaLnBrk="0" hangingPunct="0">
              <a:spcBef>
                <a:spcPct val="20000"/>
              </a:spcBef>
              <a:buClr>
                <a:schemeClr val="accent2"/>
              </a:buClr>
              <a:buSzPct val="85000"/>
              <a:buFont typeface="Wingdings" pitchFamily="2" charset="2"/>
              <a:buChar char=""/>
              <a:defRPr sz="2800">
                <a:solidFill>
                  <a:schemeClr val="tx1"/>
                </a:solidFill>
                <a:latin typeface="Arial" pitchFamily="34" charset="0"/>
                <a:ea typeface="SimSun" pitchFamily="2" charset="-122"/>
              </a:defRPr>
            </a:lvl2pPr>
            <a:lvl3pPr marL="1143000" indent="-228600" eaLnBrk="0" hangingPunct="0">
              <a:spcBef>
                <a:spcPct val="20000"/>
              </a:spcBef>
              <a:buClr>
                <a:schemeClr val="hlink"/>
              </a:buClr>
              <a:buSzPct val="85000"/>
              <a:buFont typeface="Wingdings" pitchFamily="2" charset="2"/>
              <a:buChar char="v"/>
              <a:defRPr sz="2400">
                <a:solidFill>
                  <a:schemeClr val="tx1"/>
                </a:solidFill>
                <a:latin typeface="Arial" pitchFamily="34" charset="0"/>
                <a:ea typeface="SimSun" pitchFamily="2" charset="-122"/>
              </a:defRPr>
            </a:lvl3pPr>
            <a:lvl4pPr marL="1600200" indent="-228600" eaLnBrk="0" hangingPunct="0">
              <a:spcBef>
                <a:spcPct val="20000"/>
              </a:spcBef>
              <a:buClr>
                <a:schemeClr val="accent2"/>
              </a:buClr>
              <a:buSzPct val="90000"/>
              <a:buFont typeface="Wingdings" pitchFamily="2" charset="2"/>
              <a:buChar char=""/>
              <a:defRPr sz="2000">
                <a:solidFill>
                  <a:schemeClr val="tx1"/>
                </a:solidFill>
                <a:latin typeface="Arial" pitchFamily="34" charset="0"/>
                <a:ea typeface="SimSun" pitchFamily="2" charset="-122"/>
              </a:defRPr>
            </a:lvl4pPr>
            <a:lvl5pPr marL="2057400" indent="-228600" eaLnBrk="0" hangingPunct="0">
              <a:spcBef>
                <a:spcPct val="20000"/>
              </a:spcBef>
              <a:buClr>
                <a:schemeClr val="hlink"/>
              </a:buClr>
              <a:buSzPct val="85000"/>
              <a:buFont typeface="Wingdings" pitchFamily="2" charset="2"/>
              <a:buChar char="v"/>
              <a:defRPr sz="2000">
                <a:solidFill>
                  <a:schemeClr val="tx1"/>
                </a:solidFill>
                <a:latin typeface="Arial" pitchFamily="34" charset="0"/>
                <a:ea typeface="SimSun" pitchFamily="2" charset="-122"/>
              </a:defRPr>
            </a:lvl5pPr>
            <a:lvl6pPr marL="25146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SimSun" pitchFamily="2" charset="-122"/>
              </a:defRPr>
            </a:lvl6pPr>
            <a:lvl7pPr marL="29718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SimSun" pitchFamily="2" charset="-122"/>
              </a:defRPr>
            </a:lvl7pPr>
            <a:lvl8pPr marL="34290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SimSun" pitchFamily="2" charset="-122"/>
              </a:defRPr>
            </a:lvl8pPr>
            <a:lvl9pPr marL="3886200" indent="-228600" eaLnBrk="0" fontAlgn="base" hangingPunct="0">
              <a:spcBef>
                <a:spcPct val="20000"/>
              </a:spcBef>
              <a:spcAft>
                <a:spcPct val="0"/>
              </a:spcAft>
              <a:buClr>
                <a:schemeClr val="hlink"/>
              </a:buClr>
              <a:buSzPct val="85000"/>
              <a:buFont typeface="Wingdings" pitchFamily="2" charset="2"/>
              <a:buChar char="v"/>
              <a:defRPr sz="2000">
                <a:solidFill>
                  <a:schemeClr val="tx1"/>
                </a:solidFill>
                <a:latin typeface="Arial" pitchFamily="34" charset="0"/>
                <a:ea typeface="SimSun" pitchFamily="2" charset="-122"/>
              </a:defRPr>
            </a:lvl9pPr>
          </a:lstStyle>
          <a:p>
            <a:pPr eaLnBrk="1" hangingPunct="1">
              <a:spcBef>
                <a:spcPct val="0"/>
              </a:spcBef>
              <a:buClrTx/>
              <a:buSzTx/>
              <a:buFontTx/>
              <a:buNone/>
            </a:pPr>
            <a:r>
              <a:rPr lang="en-US" altLang="en-US" sz="3600" b="1" dirty="0">
                <a:solidFill>
                  <a:schemeClr val="tx1">
                    <a:lumMod val="65000"/>
                    <a:lumOff val="35000"/>
                  </a:schemeClr>
                </a:solidFill>
                <a:latin typeface="Tahoma" pitchFamily="34" charset="0"/>
                <a:cs typeface="Arial" pitchFamily="34" charset="0"/>
              </a:rPr>
              <a:t>Electricity On the Move </a:t>
            </a:r>
          </a:p>
        </p:txBody>
      </p:sp>
    </p:spTree>
    <p:extLst>
      <p:ext uri="{BB962C8B-B14F-4D97-AF65-F5344CB8AC3E}">
        <p14:creationId xmlns:p14="http://schemas.microsoft.com/office/powerpoint/2010/main" val="2583424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 name="image.jpg"/>
          <p:cNvPicPr/>
          <p:nvPr/>
        </p:nvPicPr>
        <p:blipFill>
          <a:blip r:embed="rId3">
            <a:extLst/>
          </a:blip>
          <a:stretch>
            <a:fillRect/>
          </a:stretch>
        </p:blipFill>
        <p:spPr>
          <a:xfrm>
            <a:off x="4408" y="-76200"/>
            <a:ext cx="9139592" cy="6962327"/>
          </a:xfrm>
          <a:prstGeom prst="rect">
            <a:avLst/>
          </a:prstGeom>
          <a:ln w="12700">
            <a:miter lim="400000"/>
          </a:ln>
        </p:spPr>
      </p:pic>
      <p:sp>
        <p:nvSpPr>
          <p:cNvPr id="618" name="Shape 618"/>
          <p:cNvSpPr>
            <a:spLocks noGrp="1"/>
          </p:cNvSpPr>
          <p:nvPr>
            <p:ph type="title" idx="4294967295"/>
          </p:nvPr>
        </p:nvSpPr>
        <p:spPr>
          <a:xfrm>
            <a:off x="1140619" y="30163"/>
            <a:ext cx="2743200" cy="1752600"/>
          </a:xfrm>
          <a:prstGeom prst="rect">
            <a:avLst/>
          </a:prstGeom>
        </p:spPr>
        <p:txBody>
          <a:bodyPr lIns="38404" tIns="38404" rIns="38404" bIns="38404"/>
          <a:lstStyle/>
          <a:p>
            <a:pPr defTabSz="384048">
              <a:defRPr sz="1800"/>
            </a:pPr>
            <a:r>
              <a:rPr sz="2700" b="1">
                <a:solidFill>
                  <a:srgbClr val="FFFFFF"/>
                </a:solidFill>
                <a:latin typeface="Engravers MT"/>
                <a:ea typeface="Engravers MT"/>
                <a:cs typeface="Engravers MT"/>
                <a:sym typeface="Engravers MT"/>
              </a:rPr>
              <a:t> </a:t>
            </a:r>
            <a:br>
              <a:rPr sz="2700" b="1">
                <a:solidFill>
                  <a:srgbClr val="FFFFFF"/>
                </a:solidFill>
                <a:latin typeface="Engravers MT"/>
                <a:ea typeface="Engravers MT"/>
                <a:cs typeface="Engravers MT"/>
                <a:sym typeface="Engravers MT"/>
              </a:rPr>
            </a:br>
            <a:endParaRPr sz="2700" b="1">
              <a:solidFill>
                <a:srgbClr val="FFFFFF"/>
              </a:solidFill>
              <a:latin typeface="Engravers MT"/>
              <a:ea typeface="Engravers MT"/>
              <a:cs typeface="Engravers MT"/>
              <a:sym typeface="Engravers MT"/>
            </a:endParaRPr>
          </a:p>
        </p:txBody>
      </p:sp>
      <p:pic>
        <p:nvPicPr>
          <p:cNvPr id="619" name="image.png"/>
          <p:cNvPicPr/>
          <p:nvPr/>
        </p:nvPicPr>
        <p:blipFill>
          <a:blip r:embed="rId4">
            <a:extLst/>
          </a:blip>
          <a:stretch>
            <a:fillRect/>
          </a:stretch>
        </p:blipFill>
        <p:spPr>
          <a:xfrm>
            <a:off x="1425178" y="1143000"/>
            <a:ext cx="6293644" cy="4191000"/>
          </a:xfrm>
          <a:prstGeom prst="rect">
            <a:avLst/>
          </a:prstGeom>
          <a:ln w="25400">
            <a:miter lim="400000"/>
          </a:ln>
          <a:effectLst>
            <a:outerShdw blurRad="254000" dist="127000" dir="5400000" rotWithShape="0">
              <a:srgbClr val="000000">
                <a:alpha val="70000"/>
              </a:srgbClr>
            </a:outerShdw>
          </a:effectLst>
        </p:spPr>
      </p:pic>
      <p:sp>
        <p:nvSpPr>
          <p:cNvPr id="620" name="Shape 620"/>
          <p:cNvSpPr/>
          <p:nvPr/>
        </p:nvSpPr>
        <p:spPr>
          <a:xfrm>
            <a:off x="2743200" y="6500793"/>
            <a:ext cx="6137672" cy="385335"/>
          </a:xfrm>
          <a:prstGeom prst="rect">
            <a:avLst/>
          </a:prstGeom>
          <a:ln w="12700">
            <a:miter lim="400000"/>
          </a:ln>
          <a:extLst>
            <a:ext uri="{C572A759-6A51-4108-AA02-DFA0A04FC94B}">
              <ma14:wrappingTextBoxFlag xmlns="" xmlns:ma14="http://schemas.microsoft.com/office/mac/drawingml/2011/main" val="1"/>
            </a:ext>
          </a:extLst>
        </p:spPr>
        <p:txBody>
          <a:bodyPr lIns="38405" tIns="38404" rIns="38405" bIns="38404">
            <a:spAutoFit/>
          </a:bodyPr>
          <a:lstStyle>
            <a:lvl1pPr algn="l" defTabSz="914400">
              <a:defRPr sz="1800">
                <a:solidFill>
                  <a:srgbClr val="FFFFFF"/>
                </a:solidFill>
                <a:latin typeface="Tahoma"/>
                <a:ea typeface="Tahoma"/>
                <a:cs typeface="Tahoma"/>
                <a:sym typeface="Tahoma"/>
              </a:defRPr>
            </a:lvl1pPr>
          </a:lstStyle>
          <a:p>
            <a:pPr lvl="0">
              <a:defRPr>
                <a:solidFill>
                  <a:srgbClr val="000000"/>
                </a:solidFill>
              </a:defRPr>
            </a:pPr>
            <a:r>
              <a:rPr sz="1000" dirty="0">
                <a:solidFill>
                  <a:srgbClr val="FFFFFF"/>
                </a:solidFill>
              </a:rPr>
              <a:t>Illustration by Mikel </a:t>
            </a:r>
            <a:r>
              <a:rPr sz="1000" dirty="0" err="1">
                <a:solidFill>
                  <a:srgbClr val="FFFFFF"/>
                </a:solidFill>
              </a:rPr>
              <a:t>Jaso</a:t>
            </a:r>
            <a:r>
              <a:rPr sz="1000" dirty="0">
                <a:solidFill>
                  <a:srgbClr val="FFFFFF"/>
                </a:solidFill>
              </a:rPr>
              <a:t> http://www.bloomberg.com/news/2011-07-06/why-we-care-about-the-price-of-water-in-china-peter-orszag.html</a:t>
            </a:r>
          </a:p>
        </p:txBody>
      </p:sp>
    </p:spTree>
    <p:extLst>
      <p:ext uri="{BB962C8B-B14F-4D97-AF65-F5344CB8AC3E}">
        <p14:creationId xmlns:p14="http://schemas.microsoft.com/office/powerpoint/2010/main" val="1671045110"/>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 name="Shape 624"/>
          <p:cNvSpPr>
            <a:spLocks noGrp="1"/>
          </p:cNvSpPr>
          <p:nvPr>
            <p:ph type="title" idx="4294967295"/>
          </p:nvPr>
        </p:nvSpPr>
        <p:spPr>
          <a:xfrm>
            <a:off x="152400" y="311685"/>
            <a:ext cx="8915400" cy="769561"/>
          </a:xfrm>
          <a:prstGeom prst="rect">
            <a:avLst/>
          </a:prstGeom>
        </p:spPr>
        <p:txBody>
          <a:bodyPr lIns="38404" tIns="38404" rIns="38404" bIns="38404">
            <a:normAutofit/>
          </a:bodyPr>
          <a:lstStyle/>
          <a:p>
            <a:pPr defTabSz="384048">
              <a:defRPr sz="1800"/>
            </a:pPr>
            <a:r>
              <a:rPr sz="3000" b="1" dirty="0">
                <a:solidFill>
                  <a:srgbClr val="FFFFFF"/>
                </a:solidFill>
                <a:effectLst>
                  <a:outerShdw blurRad="12700" dist="25400" dir="2700000" rotWithShape="0">
                    <a:srgbClr val="000000"/>
                  </a:outerShdw>
                </a:effectLst>
                <a:latin typeface="Helvetica"/>
                <a:ea typeface="Helvetica"/>
                <a:cs typeface="Helvetica"/>
                <a:sym typeface="Helvetica"/>
              </a:rPr>
              <a:t> </a:t>
            </a:r>
            <a:r>
              <a:rPr sz="3600" b="1" dirty="0">
                <a:solidFill>
                  <a:srgbClr val="FFFFFF"/>
                </a:solidFill>
                <a:effectLst>
                  <a:outerShdw blurRad="12700" dist="25400" dir="2700000" rotWithShape="0">
                    <a:srgbClr val="000000"/>
                  </a:outerShdw>
                </a:effectLst>
                <a:latin typeface="Helvetica"/>
                <a:ea typeface="Helvetica"/>
                <a:cs typeface="Helvetica"/>
                <a:sym typeface="Helvetica"/>
              </a:rPr>
              <a:t>Rivers Run </a:t>
            </a:r>
            <a:r>
              <a:rPr sz="3600" b="1" dirty="0">
                <a:solidFill>
                  <a:srgbClr val="FF0000"/>
                </a:solidFill>
                <a:effectLst>
                  <a:outerShdw blurRad="12700" dist="25400" dir="2700000" rotWithShape="0">
                    <a:srgbClr val="000000"/>
                  </a:outerShdw>
                </a:effectLst>
                <a:latin typeface="Helvetica"/>
                <a:ea typeface="Helvetica"/>
                <a:cs typeface="Helvetica"/>
                <a:sym typeface="Helvetica"/>
              </a:rPr>
              <a:t>Red</a:t>
            </a:r>
            <a:r>
              <a:rPr sz="3600" b="1" dirty="0">
                <a:solidFill>
                  <a:srgbClr val="FFFFFF"/>
                </a:solidFill>
                <a:effectLst>
                  <a:outerShdw blurRad="12700" dist="25400" dir="2700000" rotWithShape="0">
                    <a:srgbClr val="000000"/>
                  </a:outerShdw>
                </a:effectLst>
                <a:latin typeface="Helvetica"/>
                <a:ea typeface="Helvetica"/>
                <a:cs typeface="Helvetica"/>
                <a:sym typeface="Helvetica"/>
              </a:rPr>
              <a:t>, </a:t>
            </a:r>
            <a:r>
              <a:rPr sz="3600" b="1" dirty="0">
                <a:solidFill>
                  <a:srgbClr val="92D050"/>
                </a:solidFill>
                <a:effectLst>
                  <a:outerShdw blurRad="12700" dist="25400" dir="2700000" rotWithShape="0">
                    <a:srgbClr val="000000"/>
                  </a:outerShdw>
                </a:effectLst>
                <a:latin typeface="Helvetica"/>
                <a:ea typeface="Helvetica"/>
                <a:cs typeface="Helvetica"/>
                <a:sym typeface="Helvetica"/>
              </a:rPr>
              <a:t>Green</a:t>
            </a:r>
            <a:r>
              <a:rPr sz="3600" b="1" dirty="0">
                <a:solidFill>
                  <a:srgbClr val="FFFFFF"/>
                </a:solidFill>
                <a:effectLst>
                  <a:outerShdw blurRad="12700" dist="25400" dir="2700000" rotWithShape="0">
                    <a:srgbClr val="000000"/>
                  </a:outerShdw>
                </a:effectLst>
                <a:latin typeface="Helvetica"/>
                <a:ea typeface="Helvetica"/>
                <a:cs typeface="Helvetica"/>
                <a:sym typeface="Helvetica"/>
              </a:rPr>
              <a:t>, </a:t>
            </a:r>
            <a:r>
              <a:rPr sz="3600" b="1" dirty="0">
                <a:solidFill>
                  <a:srgbClr val="2970FF"/>
                </a:solidFill>
                <a:effectLst>
                  <a:outerShdw blurRad="12700" dist="25400" dir="2700000" rotWithShape="0">
                    <a:srgbClr val="000000"/>
                  </a:outerShdw>
                </a:effectLst>
                <a:latin typeface="Helvetica"/>
                <a:ea typeface="Helvetica"/>
                <a:cs typeface="Helvetica"/>
                <a:sym typeface="Helvetica"/>
              </a:rPr>
              <a:t>Denim Blue</a:t>
            </a:r>
            <a:r>
              <a:rPr sz="3600" b="1" dirty="0">
                <a:solidFill>
                  <a:srgbClr val="FFFFFF"/>
                </a:solidFill>
                <a:effectLst>
                  <a:outerShdw blurRad="12700" dist="25400" dir="2700000" rotWithShape="0">
                    <a:srgbClr val="000000"/>
                  </a:outerShdw>
                </a:effectLst>
                <a:latin typeface="Helvetica"/>
                <a:ea typeface="Helvetica"/>
                <a:cs typeface="Helvetica"/>
                <a:sym typeface="Helvetica"/>
              </a:rPr>
              <a:t>...</a:t>
            </a:r>
          </a:p>
        </p:txBody>
      </p:sp>
      <p:pic>
        <p:nvPicPr>
          <p:cNvPr id="625" name="image.png"/>
          <p:cNvPicPr/>
          <p:nvPr/>
        </p:nvPicPr>
        <p:blipFill>
          <a:blip r:embed="rId2">
            <a:extLst/>
          </a:blip>
          <a:srcRect l="1544" t="1980" r="1544" b="15953"/>
          <a:stretch>
            <a:fillRect/>
          </a:stretch>
        </p:blipFill>
        <p:spPr>
          <a:xfrm>
            <a:off x="1219200" y="1298852"/>
            <a:ext cx="2743201" cy="2318390"/>
          </a:xfrm>
          <a:prstGeom prst="rect">
            <a:avLst/>
          </a:prstGeom>
          <a:ln w="12700">
            <a:miter lim="400000"/>
          </a:ln>
        </p:spPr>
      </p:pic>
      <p:sp>
        <p:nvSpPr>
          <p:cNvPr id="626" name="Shape 626"/>
          <p:cNvSpPr/>
          <p:nvPr/>
        </p:nvSpPr>
        <p:spPr>
          <a:xfrm>
            <a:off x="1143000" y="6616700"/>
            <a:ext cx="7459266" cy="185280"/>
          </a:xfrm>
          <a:prstGeom prst="rect">
            <a:avLst/>
          </a:prstGeom>
          <a:ln w="12700">
            <a:miter lim="400000"/>
          </a:ln>
          <a:extLst>
            <a:ext uri="{C572A759-6A51-4108-AA02-DFA0A04FC94B}">
              <ma14:wrappingTextBoxFlag xmlns="" xmlns:ma14="http://schemas.microsoft.com/office/mac/drawingml/2011/main" val="1"/>
            </a:ext>
          </a:extLst>
        </p:spPr>
        <p:txBody>
          <a:bodyPr lIns="38405" tIns="38404" rIns="38405" bIns="38404">
            <a:spAutoFit/>
          </a:bodyPr>
          <a:lstStyle>
            <a:lvl1pPr algn="l" defTabSz="914400">
              <a:defRPr sz="1600">
                <a:solidFill>
                  <a:srgbClr val="FFFFFF"/>
                </a:solidFill>
                <a:latin typeface="Arial"/>
                <a:ea typeface="Arial"/>
                <a:cs typeface="Arial"/>
                <a:sym typeface="Arial"/>
              </a:defRPr>
            </a:lvl1pPr>
          </a:lstStyle>
          <a:p>
            <a:pPr lvl="0">
              <a:defRPr sz="1800">
                <a:solidFill>
                  <a:srgbClr val="000000"/>
                </a:solidFill>
              </a:defRPr>
            </a:pPr>
            <a:r>
              <a:rPr sz="700"/>
              <a:t>Reuters/China Daiily.. (March 31, 2013) : If you Think China’s Air is Bad you Should see the Water, Business Insider.  http://www.businessinsider.com/china-water-pollution-2013-3?op=1</a:t>
            </a:r>
          </a:p>
        </p:txBody>
      </p:sp>
      <p:pic>
        <p:nvPicPr>
          <p:cNvPr id="627" name="kunming_boat.jpg" descr="kunming_boat"/>
          <p:cNvPicPr/>
          <p:nvPr/>
        </p:nvPicPr>
        <p:blipFill>
          <a:blip r:embed="rId3">
            <a:extLst/>
          </a:blip>
          <a:stretch>
            <a:fillRect/>
          </a:stretch>
        </p:blipFill>
        <p:spPr>
          <a:xfrm>
            <a:off x="1219200" y="4036020"/>
            <a:ext cx="2743201" cy="1907580"/>
          </a:xfrm>
          <a:prstGeom prst="rect">
            <a:avLst/>
          </a:prstGeom>
          <a:ln w="12700">
            <a:miter lim="400000"/>
          </a:ln>
        </p:spPr>
      </p:pic>
      <p:pic>
        <p:nvPicPr>
          <p:cNvPr id="628" name="图文：化工污染触目惊心(一).jpeg" descr="图文：化工污染触目惊心(一)"/>
          <p:cNvPicPr/>
          <p:nvPr/>
        </p:nvPicPr>
        <p:blipFill>
          <a:blip r:embed="rId4">
            <a:extLst/>
          </a:blip>
          <a:stretch>
            <a:fillRect/>
          </a:stretch>
        </p:blipFill>
        <p:spPr>
          <a:xfrm>
            <a:off x="4646947" y="1290885"/>
            <a:ext cx="3049253" cy="4652715"/>
          </a:xfrm>
          <a:prstGeom prst="rect">
            <a:avLst/>
          </a:prstGeom>
          <a:ln w="12700">
            <a:miter lim="400000"/>
          </a:ln>
        </p:spPr>
      </p:pic>
    </p:spTree>
    <p:extLst>
      <p:ext uri="{BB962C8B-B14F-4D97-AF65-F5344CB8AC3E}">
        <p14:creationId xmlns:p14="http://schemas.microsoft.com/office/powerpoint/2010/main" val="840557433"/>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1.jpg" descr="1.jpg"/>
          <p:cNvPicPr>
            <a:picLocks noChangeAspect="1" noChangeArrowheads="1"/>
          </p:cNvPicPr>
          <p:nvPr/>
        </p:nvPicPr>
        <p:blipFill>
          <a:blip r:embed="rId3">
            <a:extLst>
              <a:ext uri="{28A0092B-C50C-407E-A947-70E740481C1C}">
                <a14:useLocalDpi xmlns:a14="http://schemas.microsoft.com/office/drawing/2010/main" val="0"/>
              </a:ext>
            </a:extLst>
          </a:blip>
          <a:srcRect l="12335" t="8334" r="10857" b="8334"/>
          <a:stretch>
            <a:fillRect/>
          </a:stretch>
        </p:blipFill>
        <p:spPr bwMode="auto">
          <a:xfrm>
            <a:off x="15240" y="1"/>
            <a:ext cx="10000656"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5604" name="WET_front_final3.png" descr="WET_front_final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915155"/>
            <a:ext cx="3181350"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5605" name="Shape 790"/>
          <p:cNvSpPr>
            <a:spLocks noChangeArrowheads="1"/>
          </p:cNvSpPr>
          <p:nvPr/>
        </p:nvSpPr>
        <p:spPr bwMode="auto">
          <a:xfrm>
            <a:off x="-183177" y="2455506"/>
            <a:ext cx="5229225" cy="257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8405" tIns="38404" rIns="38405" bIns="38404">
            <a:spAutoFit/>
          </a:bodyPr>
          <a:lstStyle>
            <a:lvl1pPr defTabSz="382588" eaLnBrk="0" hangingPunct="0">
              <a:spcBef>
                <a:spcPct val="20000"/>
              </a:spcBef>
              <a:buClr>
                <a:schemeClr val="hlink"/>
              </a:buClr>
              <a:buSzPct val="65000"/>
              <a:buFont typeface="Wingdings" pitchFamily="2" charset="2"/>
              <a:buChar char="n"/>
              <a:defRPr sz="3200">
                <a:solidFill>
                  <a:schemeClr val="tx1"/>
                </a:solidFill>
                <a:latin typeface="Tahoma" pitchFamily="34" charset="0"/>
                <a:ea typeface="ＭＳ Ｐゴシック" pitchFamily="34" charset="-128"/>
                <a:cs typeface="Arial" pitchFamily="34" charset="0"/>
              </a:defRPr>
            </a:lvl1pPr>
            <a:lvl2pPr marL="742950" indent="-285750" defTabSz="382588" eaLnBrk="0" hangingPunct="0">
              <a:spcBef>
                <a:spcPct val="20000"/>
              </a:spcBef>
              <a:buClr>
                <a:schemeClr val="folHlink"/>
              </a:buClr>
              <a:buSzPct val="65000"/>
              <a:buFont typeface="Wingdings" pitchFamily="2" charset="2"/>
              <a:buChar char="n"/>
              <a:defRPr sz="2800">
                <a:solidFill>
                  <a:schemeClr val="tx1"/>
                </a:solidFill>
                <a:latin typeface="Tahoma" pitchFamily="34" charset="0"/>
                <a:ea typeface="Arial" pitchFamily="34" charset="0"/>
                <a:cs typeface="Arial" pitchFamily="34" charset="0"/>
              </a:defRPr>
            </a:lvl2pPr>
            <a:lvl3pPr marL="1143000" indent="-228600" defTabSz="382588" eaLnBrk="0" hangingPunct="0">
              <a:spcBef>
                <a:spcPct val="20000"/>
              </a:spcBef>
              <a:buClr>
                <a:schemeClr val="hlink"/>
              </a:buClr>
              <a:buSzPct val="65000"/>
              <a:buFont typeface="Wingdings" pitchFamily="2" charset="2"/>
              <a:buChar char="n"/>
              <a:defRPr sz="2400">
                <a:solidFill>
                  <a:schemeClr val="tx1"/>
                </a:solidFill>
                <a:latin typeface="Tahoma" pitchFamily="34" charset="0"/>
                <a:ea typeface="Arial" pitchFamily="34" charset="0"/>
                <a:cs typeface="Arial" pitchFamily="34" charset="0"/>
              </a:defRPr>
            </a:lvl3pPr>
            <a:lvl4pPr marL="1600200" indent="-228600" defTabSz="382588" eaLnBrk="0" hangingPunct="0">
              <a:spcBef>
                <a:spcPct val="20000"/>
              </a:spcBef>
              <a:buClr>
                <a:schemeClr val="fo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4pPr>
            <a:lvl5pPr marL="2057400" indent="-228600" defTabSz="382588" eaLnBrk="0" hangingPunct="0">
              <a:spcBef>
                <a:spcPct val="20000"/>
              </a:spcBef>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5pPr>
            <a:lvl6pPr marL="2514600" indent="-228600" defTabSz="382588"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6pPr>
            <a:lvl7pPr marL="2971800" indent="-228600" defTabSz="382588"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7pPr>
            <a:lvl8pPr marL="3429000" indent="-228600" defTabSz="382588"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8pPr>
            <a:lvl9pPr marL="3886200" indent="-228600" defTabSz="382588"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9pPr>
          </a:lstStyle>
          <a:p>
            <a:pPr algn="ctr" eaLnBrk="1" hangingPunct="1">
              <a:spcBef>
                <a:spcPct val="0"/>
              </a:spcBef>
              <a:buClrTx/>
              <a:buSzTx/>
              <a:buFontTx/>
              <a:buNone/>
            </a:pPr>
            <a:r>
              <a:rPr lang="en-US" altLang="en-US" sz="3600" b="1" dirty="0" smtClean="0">
                <a:solidFill>
                  <a:srgbClr val="861001"/>
                </a:solidFill>
                <a:latin typeface="Helvetica" pitchFamily="34" charset="0"/>
                <a:sym typeface="Helvetica" pitchFamily="34" charset="0"/>
              </a:rPr>
              <a:t>Low-Energy </a:t>
            </a:r>
            <a:r>
              <a:rPr lang="en-US" altLang="en-US" sz="3600" b="1" dirty="0">
                <a:solidFill>
                  <a:srgbClr val="861001"/>
                </a:solidFill>
                <a:latin typeface="Helvetica" pitchFamily="34" charset="0"/>
                <a:sym typeface="Helvetica" pitchFamily="34" charset="0"/>
              </a:rPr>
              <a:t>Water</a:t>
            </a:r>
          </a:p>
          <a:p>
            <a:pPr algn="ctr" eaLnBrk="1" hangingPunct="1">
              <a:spcBef>
                <a:spcPct val="0"/>
              </a:spcBef>
              <a:buClrTx/>
              <a:buSzTx/>
              <a:buFontTx/>
              <a:buNone/>
            </a:pPr>
            <a:r>
              <a:rPr lang="en-US" altLang="en-US" sz="2400" b="1" dirty="0" smtClean="0">
                <a:solidFill>
                  <a:srgbClr val="000000"/>
                </a:solidFill>
                <a:latin typeface="Helvetica" pitchFamily="34" charset="0"/>
                <a:sym typeface="Helvetica" pitchFamily="34" charset="0"/>
              </a:rPr>
              <a:t>Wastewater </a:t>
            </a:r>
            <a:r>
              <a:rPr lang="en-US" altLang="en-US" sz="2400" b="1" dirty="0">
                <a:solidFill>
                  <a:srgbClr val="000000"/>
                </a:solidFill>
                <a:latin typeface="Helvetica" pitchFamily="34" charset="0"/>
                <a:sym typeface="Helvetica" pitchFamily="34" charset="0"/>
              </a:rPr>
              <a:t>to </a:t>
            </a:r>
            <a:r>
              <a:rPr lang="en-US" altLang="en-US" sz="2400" b="1" dirty="0" smtClean="0">
                <a:solidFill>
                  <a:srgbClr val="000000"/>
                </a:solidFill>
                <a:latin typeface="Helvetica" pitchFamily="34" charset="0"/>
                <a:sym typeface="Helvetica" pitchFamily="34" charset="0"/>
              </a:rPr>
              <a:t>Energy </a:t>
            </a:r>
          </a:p>
          <a:p>
            <a:pPr algn="ctr" eaLnBrk="1" hangingPunct="1">
              <a:spcBef>
                <a:spcPct val="0"/>
              </a:spcBef>
              <a:buClrTx/>
              <a:buSzTx/>
              <a:buFontTx/>
              <a:buNone/>
            </a:pPr>
            <a:r>
              <a:rPr lang="en-US" altLang="en-US" sz="2400" b="1" dirty="0" smtClean="0">
                <a:solidFill>
                  <a:srgbClr val="000000"/>
                </a:solidFill>
                <a:latin typeface="Helvetica" pitchFamily="34" charset="0"/>
                <a:sym typeface="Helvetica" pitchFamily="34" charset="0"/>
              </a:rPr>
              <a:t>Renewable-Powered Treatment Enforcement of Water Pollution Prevention Laws</a:t>
            </a:r>
            <a:endParaRPr lang="en-US" altLang="en-US" sz="2400" b="1" dirty="0">
              <a:solidFill>
                <a:srgbClr val="000000"/>
              </a:solidFill>
              <a:latin typeface="Helvetica" pitchFamily="34" charset="0"/>
              <a:sym typeface="Helvetica" pitchFamily="34" charset="0"/>
            </a:endParaRPr>
          </a:p>
          <a:p>
            <a:pPr eaLnBrk="1" hangingPunct="1">
              <a:spcBef>
                <a:spcPct val="0"/>
              </a:spcBef>
              <a:buClrTx/>
              <a:buSzTx/>
              <a:buFontTx/>
              <a:buNone/>
            </a:pPr>
            <a:endParaRPr lang="en-US" altLang="en-US" sz="3000" b="1" dirty="0">
              <a:solidFill>
                <a:srgbClr val="861001"/>
              </a:solidFill>
              <a:latin typeface="Helvetica" pitchFamily="34" charset="0"/>
              <a:sym typeface="Helvetica" pitchFamily="34" charset="0"/>
            </a:endParaRPr>
          </a:p>
        </p:txBody>
      </p:sp>
      <p:pic>
        <p:nvPicPr>
          <p:cNvPr id="25606" name="CoB_Choke_Point_nolock.pd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221" y="161923"/>
            <a:ext cx="2540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5607" name="Shape 792"/>
          <p:cNvSpPr>
            <a:spLocks noChangeArrowheads="1"/>
          </p:cNvSpPr>
          <p:nvPr/>
        </p:nvSpPr>
        <p:spPr bwMode="auto">
          <a:xfrm>
            <a:off x="939163" y="1653536"/>
            <a:ext cx="2005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ea typeface="ＭＳ Ｐゴシック" pitchFamily="34" charset="-128"/>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ea typeface="Arial"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ea typeface="Arial"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9pPr>
          </a:lstStyle>
          <a:p>
            <a:pPr eaLnBrk="1" hangingPunct="1">
              <a:spcBef>
                <a:spcPct val="0"/>
              </a:spcBef>
              <a:buClrTx/>
              <a:buSzTx/>
              <a:buFontTx/>
              <a:buNone/>
            </a:pPr>
            <a:r>
              <a:rPr lang="en-US" altLang="en-US" sz="3800" dirty="0">
                <a:latin typeface="Helvetica" pitchFamily="34" charset="0"/>
                <a:sym typeface="Helvetica" pitchFamily="34" charset="0"/>
              </a:rPr>
              <a:t>Solutions</a:t>
            </a:r>
          </a:p>
        </p:txBody>
      </p:sp>
      <p:sp>
        <p:nvSpPr>
          <p:cNvPr id="2" name="Rectangle 1"/>
          <p:cNvSpPr/>
          <p:nvPr/>
        </p:nvSpPr>
        <p:spPr>
          <a:xfrm>
            <a:off x="0" y="4724400"/>
            <a:ext cx="5265420" cy="1384995"/>
          </a:xfrm>
          <a:prstGeom prst="rect">
            <a:avLst/>
          </a:prstGeom>
        </p:spPr>
        <p:txBody>
          <a:bodyPr wrap="square">
            <a:spAutoFit/>
          </a:bodyPr>
          <a:lstStyle/>
          <a:p>
            <a:pPr algn="ctr">
              <a:spcBef>
                <a:spcPct val="0"/>
              </a:spcBef>
            </a:pPr>
            <a:r>
              <a:rPr lang="en-US" altLang="en-US" sz="3600" b="1" dirty="0">
                <a:solidFill>
                  <a:srgbClr val="861001"/>
                </a:solidFill>
                <a:latin typeface="Helvetica" pitchFamily="34" charset="0"/>
                <a:sym typeface="Helvetica" pitchFamily="34" charset="0"/>
              </a:rPr>
              <a:t>Water-Efficient Energy</a:t>
            </a:r>
          </a:p>
          <a:p>
            <a:pPr algn="ctr">
              <a:spcBef>
                <a:spcPct val="0"/>
              </a:spcBef>
            </a:pPr>
            <a:r>
              <a:rPr lang="en-US" altLang="en-US" sz="2400" b="1" dirty="0" smtClean="0">
                <a:latin typeface="Helvetica" pitchFamily="34" charset="0"/>
                <a:sym typeface="Helvetica" pitchFamily="34" charset="0"/>
              </a:rPr>
              <a:t>Off-Grid Renewables</a:t>
            </a:r>
          </a:p>
          <a:p>
            <a:pPr algn="ctr">
              <a:spcBef>
                <a:spcPct val="0"/>
              </a:spcBef>
            </a:pPr>
            <a:r>
              <a:rPr lang="en-US" altLang="en-US" sz="2400" b="1" dirty="0" smtClean="0">
                <a:latin typeface="Helvetica" pitchFamily="34" charset="0"/>
                <a:sym typeface="Helvetica" pitchFamily="34" charset="0"/>
              </a:rPr>
              <a:t> </a:t>
            </a:r>
            <a:r>
              <a:rPr lang="en-US" altLang="en-US" sz="2400" b="1" dirty="0">
                <a:latin typeface="Helvetica" pitchFamily="34" charset="0"/>
                <a:sym typeface="Helvetica" pitchFamily="34" charset="0"/>
              </a:rPr>
              <a:t>Energy </a:t>
            </a:r>
            <a:r>
              <a:rPr lang="en-US" altLang="en-US" sz="2400" b="1" dirty="0" smtClean="0">
                <a:latin typeface="Helvetica" pitchFamily="34" charset="0"/>
                <a:sym typeface="Helvetica" pitchFamily="34" charset="0"/>
              </a:rPr>
              <a:t>Efficiency</a:t>
            </a:r>
            <a:endParaRPr lang="en-US" altLang="en-US" sz="2400" b="1" dirty="0">
              <a:latin typeface="Helvetica" pitchFamily="34" charset="0"/>
              <a:sym typeface="Helvetica" pitchFamily="34" charset="0"/>
            </a:endParaRPr>
          </a:p>
        </p:txBody>
      </p:sp>
    </p:spTree>
    <p:extLst>
      <p:ext uri="{BB962C8B-B14F-4D97-AF65-F5344CB8AC3E}">
        <p14:creationId xmlns:p14="http://schemas.microsoft.com/office/powerpoint/2010/main" val="2493831516"/>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p:cNvSpPr>
          <p:nvPr>
            <p:ph type="title" idx="4294967295"/>
          </p:nvPr>
        </p:nvSpPr>
        <p:spPr>
          <a:xfrm>
            <a:off x="1485900" y="381000"/>
            <a:ext cx="6172200" cy="1371600"/>
          </a:xfrm>
        </p:spPr>
        <p:txBody>
          <a:bodyPr lIns="38404" tIns="38404" rIns="38404" bIns="38404">
            <a:normAutofit fontScale="90000"/>
          </a:bodyPr>
          <a:lstStyle/>
          <a:p>
            <a:pPr defTabSz="384048">
              <a:defRPr sz="8800">
                <a:solidFill>
                  <a:srgbClr val="E5FFFF"/>
                </a:solidFill>
                <a:effectLst>
                  <a:outerShdw blurRad="12700" dist="25400" dir="2700000" rotWithShape="0">
                    <a:srgbClr val="000000"/>
                  </a:outerShdw>
                </a:effectLst>
                <a:latin typeface="Tahoma"/>
                <a:ea typeface="Tahoma"/>
                <a:cs typeface="Tahoma"/>
                <a:sym typeface="Tahoma"/>
              </a:defRPr>
            </a:pPr>
            <a:endParaRPr sz="8800">
              <a:solidFill>
                <a:srgbClr val="E5FFFF"/>
              </a:solidFill>
              <a:effectLst>
                <a:outerShdw blurRad="12700" dist="25400" dir="2700000" rotWithShape="0">
                  <a:srgbClr val="000000"/>
                </a:outerShdw>
              </a:effectLst>
              <a:ea typeface="Tahoma"/>
              <a:cs typeface="Tahoma"/>
              <a:sym typeface="Tahoma"/>
            </a:endParaRPr>
          </a:p>
        </p:txBody>
      </p:sp>
      <p:pic>
        <p:nvPicPr>
          <p:cNvPr id="26627" name="1.jpg" descr="1.jpg"/>
          <p:cNvPicPr>
            <a:picLocks noChangeAspect="1" noChangeArrowheads="1"/>
          </p:cNvPicPr>
          <p:nvPr/>
        </p:nvPicPr>
        <p:blipFill>
          <a:blip r:embed="rId3">
            <a:extLst>
              <a:ext uri="{28A0092B-C50C-407E-A947-70E740481C1C}">
                <a14:useLocalDpi xmlns:a14="http://schemas.microsoft.com/office/drawing/2010/main" val="0"/>
              </a:ext>
            </a:extLst>
          </a:blip>
          <a:srcRect l="12335" t="8334" r="10857" b="8334"/>
          <a:stretch>
            <a:fillRect/>
          </a:stretch>
        </p:blipFill>
        <p:spPr bwMode="auto">
          <a:xfrm>
            <a:off x="0" y="0"/>
            <a:ext cx="94488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26628" name="WET_front_final3.png" descr="WET_front_final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384" y="1918725"/>
            <a:ext cx="3237886" cy="365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6629" name="Shape 790"/>
          <p:cNvSpPr>
            <a:spLocks noChangeArrowheads="1"/>
          </p:cNvSpPr>
          <p:nvPr/>
        </p:nvSpPr>
        <p:spPr bwMode="auto">
          <a:xfrm>
            <a:off x="80144" y="2438400"/>
            <a:ext cx="4673370" cy="3770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38405" tIns="38404" rIns="38405" bIns="38404">
            <a:spAutoFit/>
          </a:bodyPr>
          <a:lstStyle>
            <a:lvl1pPr defTabSz="382588" eaLnBrk="0" hangingPunct="0">
              <a:spcBef>
                <a:spcPct val="20000"/>
              </a:spcBef>
              <a:buClr>
                <a:schemeClr val="hlink"/>
              </a:buClr>
              <a:buSzPct val="65000"/>
              <a:buFont typeface="Wingdings" pitchFamily="2" charset="2"/>
              <a:buChar char="n"/>
              <a:defRPr sz="3200">
                <a:solidFill>
                  <a:schemeClr val="tx1"/>
                </a:solidFill>
                <a:latin typeface="Tahoma" pitchFamily="34" charset="0"/>
                <a:ea typeface="ＭＳ Ｐゴシック" pitchFamily="34" charset="-128"/>
                <a:cs typeface="Arial" pitchFamily="34" charset="0"/>
              </a:defRPr>
            </a:lvl1pPr>
            <a:lvl2pPr marL="742950" indent="-285750" defTabSz="382588" eaLnBrk="0" hangingPunct="0">
              <a:spcBef>
                <a:spcPct val="20000"/>
              </a:spcBef>
              <a:buClr>
                <a:schemeClr val="folHlink"/>
              </a:buClr>
              <a:buSzPct val="65000"/>
              <a:buFont typeface="Wingdings" pitchFamily="2" charset="2"/>
              <a:buChar char="n"/>
              <a:defRPr sz="2800">
                <a:solidFill>
                  <a:schemeClr val="tx1"/>
                </a:solidFill>
                <a:latin typeface="Tahoma" pitchFamily="34" charset="0"/>
                <a:ea typeface="Arial" pitchFamily="34" charset="0"/>
                <a:cs typeface="Arial" pitchFamily="34" charset="0"/>
              </a:defRPr>
            </a:lvl2pPr>
            <a:lvl3pPr marL="1143000" indent="-228600" defTabSz="382588" eaLnBrk="0" hangingPunct="0">
              <a:spcBef>
                <a:spcPct val="20000"/>
              </a:spcBef>
              <a:buClr>
                <a:schemeClr val="hlink"/>
              </a:buClr>
              <a:buSzPct val="65000"/>
              <a:buFont typeface="Wingdings" pitchFamily="2" charset="2"/>
              <a:buChar char="n"/>
              <a:defRPr sz="2400">
                <a:solidFill>
                  <a:schemeClr val="tx1"/>
                </a:solidFill>
                <a:latin typeface="Tahoma" pitchFamily="34" charset="0"/>
                <a:ea typeface="Arial" pitchFamily="34" charset="0"/>
                <a:cs typeface="Arial" pitchFamily="34" charset="0"/>
              </a:defRPr>
            </a:lvl3pPr>
            <a:lvl4pPr marL="1600200" indent="-228600" defTabSz="382588" eaLnBrk="0" hangingPunct="0">
              <a:spcBef>
                <a:spcPct val="20000"/>
              </a:spcBef>
              <a:buClr>
                <a:schemeClr val="fo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4pPr>
            <a:lvl5pPr marL="2057400" indent="-228600" defTabSz="382588" eaLnBrk="0" hangingPunct="0">
              <a:spcBef>
                <a:spcPct val="20000"/>
              </a:spcBef>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5pPr>
            <a:lvl6pPr marL="2514600" indent="-228600" defTabSz="382588"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6pPr>
            <a:lvl7pPr marL="2971800" indent="-228600" defTabSz="382588"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7pPr>
            <a:lvl8pPr marL="3429000" indent="-228600" defTabSz="382588"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8pPr>
            <a:lvl9pPr marL="3886200" indent="-228600" defTabSz="382588"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9pPr>
          </a:lstStyle>
          <a:p>
            <a:pPr algn="ctr" eaLnBrk="1" hangingPunct="1">
              <a:spcBef>
                <a:spcPct val="0"/>
              </a:spcBef>
              <a:buClrTx/>
              <a:buSzTx/>
              <a:buFontTx/>
              <a:buNone/>
            </a:pPr>
            <a:r>
              <a:rPr lang="en-US" altLang="en-US" sz="3000" b="1" dirty="0">
                <a:solidFill>
                  <a:srgbClr val="861001"/>
                </a:solidFill>
                <a:latin typeface="Helvetica" pitchFamily="34" charset="0"/>
                <a:sym typeface="Helvetica" pitchFamily="34" charset="0"/>
              </a:rPr>
              <a:t>Baseline Data &amp; Mapping</a:t>
            </a:r>
          </a:p>
          <a:p>
            <a:pPr algn="ctr" eaLnBrk="1" hangingPunct="1">
              <a:spcBef>
                <a:spcPct val="0"/>
              </a:spcBef>
              <a:buClrTx/>
              <a:buSzTx/>
              <a:buFontTx/>
              <a:buNone/>
            </a:pPr>
            <a:endParaRPr lang="en-US" altLang="en-US" sz="3000" b="1" dirty="0">
              <a:solidFill>
                <a:srgbClr val="861001"/>
              </a:solidFill>
              <a:latin typeface="Helvetica" pitchFamily="34" charset="0"/>
              <a:sym typeface="Helvetica" pitchFamily="34" charset="0"/>
            </a:endParaRPr>
          </a:p>
          <a:p>
            <a:pPr algn="ctr" eaLnBrk="1" hangingPunct="1">
              <a:spcBef>
                <a:spcPct val="0"/>
              </a:spcBef>
              <a:buClrTx/>
              <a:buSzTx/>
              <a:buFontTx/>
              <a:buNone/>
            </a:pPr>
            <a:r>
              <a:rPr lang="en-US" altLang="en-US" sz="3000" b="1" dirty="0">
                <a:solidFill>
                  <a:srgbClr val="861001"/>
                </a:solidFill>
                <a:latin typeface="Helvetica" pitchFamily="34" charset="0"/>
                <a:sym typeface="Helvetica" pitchFamily="34" charset="0"/>
              </a:rPr>
              <a:t>Water-Energy </a:t>
            </a:r>
          </a:p>
          <a:p>
            <a:pPr algn="ctr" eaLnBrk="1" hangingPunct="1">
              <a:spcBef>
                <a:spcPct val="0"/>
              </a:spcBef>
              <a:buClrTx/>
              <a:buSzTx/>
              <a:buFontTx/>
              <a:buNone/>
            </a:pPr>
            <a:r>
              <a:rPr lang="en-US" altLang="en-US" sz="3000" b="1" dirty="0">
                <a:solidFill>
                  <a:srgbClr val="861001"/>
                </a:solidFill>
                <a:latin typeface="Helvetica" pitchFamily="34" charset="0"/>
                <a:sym typeface="Helvetica" pitchFamily="34" charset="0"/>
              </a:rPr>
              <a:t>Policies &amp; Planning</a:t>
            </a:r>
          </a:p>
          <a:p>
            <a:pPr algn="ctr" eaLnBrk="1" hangingPunct="1">
              <a:spcBef>
                <a:spcPct val="0"/>
              </a:spcBef>
              <a:buClrTx/>
              <a:buSzTx/>
              <a:buFontTx/>
              <a:buNone/>
            </a:pPr>
            <a:endParaRPr lang="en-US" altLang="en-US" sz="3000" b="1" dirty="0">
              <a:solidFill>
                <a:srgbClr val="861001"/>
              </a:solidFill>
              <a:latin typeface="Helvetica" pitchFamily="34" charset="0"/>
              <a:sym typeface="Helvetica" pitchFamily="34" charset="0"/>
            </a:endParaRPr>
          </a:p>
          <a:p>
            <a:pPr algn="ctr" eaLnBrk="1" hangingPunct="1">
              <a:spcBef>
                <a:spcPct val="0"/>
              </a:spcBef>
              <a:buClrTx/>
              <a:buSzTx/>
              <a:buFontTx/>
              <a:buNone/>
            </a:pPr>
            <a:r>
              <a:rPr lang="en-US" altLang="en-US" sz="3000" b="1" dirty="0" smtClean="0">
                <a:solidFill>
                  <a:srgbClr val="861001"/>
                </a:solidFill>
                <a:latin typeface="Helvetica" pitchFamily="34" charset="0"/>
                <a:sym typeface="Helvetica" pitchFamily="34" charset="0"/>
              </a:rPr>
              <a:t>Technologies</a:t>
            </a:r>
          </a:p>
          <a:p>
            <a:pPr algn="ctr" eaLnBrk="1" hangingPunct="1">
              <a:spcBef>
                <a:spcPct val="0"/>
              </a:spcBef>
              <a:buClrTx/>
              <a:buSzTx/>
              <a:buFontTx/>
              <a:buNone/>
            </a:pPr>
            <a:endParaRPr lang="en-US" altLang="en-US" sz="3000" b="1" dirty="0">
              <a:solidFill>
                <a:srgbClr val="861001"/>
              </a:solidFill>
              <a:latin typeface="Helvetica" pitchFamily="34" charset="0"/>
              <a:sym typeface="Helvetica" pitchFamily="34" charset="0"/>
            </a:endParaRPr>
          </a:p>
          <a:p>
            <a:pPr algn="ctr" eaLnBrk="1" hangingPunct="1">
              <a:spcBef>
                <a:spcPct val="0"/>
              </a:spcBef>
              <a:buClrTx/>
              <a:buSzTx/>
              <a:buFontTx/>
              <a:buNone/>
            </a:pPr>
            <a:r>
              <a:rPr lang="en-US" altLang="en-US" sz="3000" b="1" dirty="0" smtClean="0">
                <a:solidFill>
                  <a:srgbClr val="861001"/>
                </a:solidFill>
                <a:latin typeface="Helvetica" pitchFamily="34" charset="0"/>
                <a:sym typeface="Helvetica" pitchFamily="34" charset="0"/>
              </a:rPr>
              <a:t>Subnational partnerships</a:t>
            </a:r>
            <a:endParaRPr lang="en-US" altLang="en-US" sz="3000" b="1" dirty="0">
              <a:solidFill>
                <a:srgbClr val="861001"/>
              </a:solidFill>
              <a:latin typeface="Helvetica" pitchFamily="34" charset="0"/>
              <a:sym typeface="Helvetica" pitchFamily="34" charset="0"/>
            </a:endParaRPr>
          </a:p>
        </p:txBody>
      </p:sp>
      <p:pic>
        <p:nvPicPr>
          <p:cNvPr id="26630" name="CoB_Choke_Point_nolock.pd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52400"/>
            <a:ext cx="2540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6631" name="Shape 792"/>
          <p:cNvSpPr>
            <a:spLocks noChangeArrowheads="1"/>
          </p:cNvSpPr>
          <p:nvPr/>
        </p:nvSpPr>
        <p:spPr bwMode="auto">
          <a:xfrm>
            <a:off x="915987" y="1604502"/>
            <a:ext cx="20050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ea typeface="ＭＳ Ｐゴシック" pitchFamily="34" charset="-128"/>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ea typeface="Arial"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ea typeface="Arial"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9pPr>
          </a:lstStyle>
          <a:p>
            <a:pPr eaLnBrk="1" hangingPunct="1">
              <a:spcBef>
                <a:spcPct val="0"/>
              </a:spcBef>
              <a:buClrTx/>
              <a:buSzTx/>
              <a:buFontTx/>
              <a:buNone/>
            </a:pPr>
            <a:r>
              <a:rPr lang="en-US" altLang="en-US" sz="3800" dirty="0">
                <a:solidFill>
                  <a:srgbClr val="000000"/>
                </a:solidFill>
                <a:latin typeface="Helvetica" pitchFamily="34" charset="0"/>
                <a:sym typeface="Helvetica" pitchFamily="34" charset="0"/>
              </a:rPr>
              <a:t>Solutions</a:t>
            </a:r>
          </a:p>
        </p:txBody>
      </p:sp>
    </p:spTree>
    <p:extLst>
      <p:ext uri="{BB962C8B-B14F-4D97-AF65-F5344CB8AC3E}">
        <p14:creationId xmlns:p14="http://schemas.microsoft.com/office/powerpoint/2010/main" val="1577679341"/>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cdn.thedailybeast.com/content/dailybeast/articles/2014/11/12/obama-and-xi-jinping-say-they-ll-work-together-to-save-environment/jcr:content/image.img.2000.jpg/1415810684415.cach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677" y="1066800"/>
            <a:ext cx="7019764" cy="52648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251" y="6519446"/>
            <a:ext cx="8635697" cy="338554"/>
          </a:xfrm>
          <a:prstGeom prst="rect">
            <a:avLst/>
          </a:prstGeom>
          <a:noFill/>
        </p:spPr>
        <p:txBody>
          <a:bodyPr wrap="none" rtlCol="0">
            <a:spAutoFit/>
          </a:bodyPr>
          <a:lstStyle/>
          <a:p>
            <a:pPr algn="ctr"/>
            <a:r>
              <a:rPr lang="en-US" sz="800" dirty="0" smtClean="0">
                <a:solidFill>
                  <a:schemeClr val="bg1"/>
                </a:solidFill>
              </a:rPr>
              <a:t>Photo Credit Daily </a:t>
            </a:r>
            <a:r>
              <a:rPr lang="en-US" sz="800" dirty="0" err="1" smtClean="0">
                <a:solidFill>
                  <a:schemeClr val="bg1"/>
                </a:solidFill>
              </a:rPr>
              <a:t>BeastL</a:t>
            </a:r>
            <a:r>
              <a:rPr lang="en-US" sz="800" dirty="0" smtClean="0">
                <a:solidFill>
                  <a:schemeClr val="bg1"/>
                </a:solidFill>
              </a:rPr>
              <a:t>:</a:t>
            </a:r>
          </a:p>
          <a:p>
            <a:pPr algn="ctr"/>
            <a:r>
              <a:rPr lang="en-US" sz="800" dirty="0" smtClean="0">
                <a:solidFill>
                  <a:schemeClr val="bg1"/>
                </a:solidFill>
              </a:rPr>
              <a:t> http://cdn.thedailybeast.com/content/dailybeast/articles/2014/11/12/obama-and-xi-jinping-say-they-ll-work-together-to-save-environment/jcr:content/image.img.2000.jpg/1415810684415.cached.jpg</a:t>
            </a:r>
            <a:endParaRPr lang="en-US" sz="800" dirty="0">
              <a:solidFill>
                <a:schemeClr val="bg1"/>
              </a:solidFill>
            </a:endParaRPr>
          </a:p>
        </p:txBody>
      </p:sp>
      <p:sp>
        <p:nvSpPr>
          <p:cNvPr id="3" name="TextBox 2"/>
          <p:cNvSpPr txBox="1"/>
          <p:nvPr/>
        </p:nvSpPr>
        <p:spPr>
          <a:xfrm>
            <a:off x="819028" y="152400"/>
            <a:ext cx="7709418" cy="646331"/>
          </a:xfrm>
          <a:prstGeom prst="rect">
            <a:avLst/>
          </a:prstGeom>
          <a:noFill/>
        </p:spPr>
        <p:txBody>
          <a:bodyPr wrap="none" rtlCol="0">
            <a:spAutoFit/>
          </a:bodyPr>
          <a:lstStyle/>
          <a:p>
            <a:r>
              <a:rPr lang="en-US" sz="3600" b="1" dirty="0" smtClean="0">
                <a:solidFill>
                  <a:schemeClr val="bg1"/>
                </a:solidFill>
              </a:rPr>
              <a:t>New U.S.-China Water-Energy Program </a:t>
            </a:r>
            <a:endParaRPr lang="en-US" sz="3600" b="1" dirty="0">
              <a:solidFill>
                <a:schemeClr val="bg1"/>
              </a:solidFill>
            </a:endParaRPr>
          </a:p>
        </p:txBody>
      </p:sp>
    </p:spTree>
    <p:extLst>
      <p:ext uri="{BB962C8B-B14F-4D97-AF65-F5344CB8AC3E}">
        <p14:creationId xmlns:p14="http://schemas.microsoft.com/office/powerpoint/2010/main" val="223756623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news.xinhuanet.com/english/2015-09/16/CnybnyE005043_20150915_NYMFN0A002_1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914400"/>
            <a:ext cx="7038975"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134034"/>
            <a:ext cx="9058890" cy="646331"/>
          </a:xfrm>
          <a:prstGeom prst="rect">
            <a:avLst/>
          </a:prstGeom>
          <a:noFill/>
        </p:spPr>
        <p:txBody>
          <a:bodyPr wrap="none" rtlCol="0">
            <a:spAutoFit/>
          </a:bodyPr>
          <a:lstStyle/>
          <a:p>
            <a:r>
              <a:rPr lang="en-US" sz="3600" dirty="0" smtClean="0">
                <a:solidFill>
                  <a:schemeClr val="bg1"/>
                </a:solidFill>
                <a:latin typeface="Helvetica" panose="020B0604020202020204" pitchFamily="34" charset="0"/>
                <a:cs typeface="Helvetica" panose="020B0604020202020204" pitchFamily="34" charset="0"/>
              </a:rPr>
              <a:t>New Subnational Low-Carbon Cooperation </a:t>
            </a:r>
            <a:endParaRPr lang="en-US" sz="3600" dirty="0">
              <a:solidFill>
                <a:schemeClr val="bg1"/>
              </a:solidFill>
              <a:latin typeface="Helvetica" panose="020B0604020202020204" pitchFamily="34" charset="0"/>
              <a:cs typeface="Helvetica" panose="020B0604020202020204" pitchFamily="34" charset="0"/>
            </a:endParaRPr>
          </a:p>
        </p:txBody>
      </p:sp>
      <p:sp>
        <p:nvSpPr>
          <p:cNvPr id="4" name="Rectangle 3"/>
          <p:cNvSpPr/>
          <p:nvPr/>
        </p:nvSpPr>
        <p:spPr>
          <a:xfrm>
            <a:off x="2060088" y="6519446"/>
            <a:ext cx="5395914" cy="215444"/>
          </a:xfrm>
          <a:prstGeom prst="rect">
            <a:avLst/>
          </a:prstGeom>
        </p:spPr>
        <p:txBody>
          <a:bodyPr wrap="square">
            <a:spAutoFit/>
          </a:bodyPr>
          <a:lstStyle/>
          <a:p>
            <a:r>
              <a:rPr lang="en-US" sz="800" dirty="0" smtClean="0">
                <a:solidFill>
                  <a:schemeClr val="bg1"/>
                </a:solidFill>
              </a:rPr>
              <a:t>Photo Credit Xinhua: ttp</a:t>
            </a:r>
            <a:r>
              <a:rPr lang="en-US" sz="800" dirty="0">
                <a:solidFill>
                  <a:schemeClr val="bg1"/>
                </a:solidFill>
              </a:rPr>
              <a:t>://news.xinhuanet.com/english/2015-09/16/CnybnyE005043_20150915_NYMFN0A002_11n.jpg</a:t>
            </a:r>
          </a:p>
        </p:txBody>
      </p:sp>
    </p:spTree>
    <p:extLst>
      <p:ext uri="{BB962C8B-B14F-4D97-AF65-F5344CB8AC3E}">
        <p14:creationId xmlns:p14="http://schemas.microsoft.com/office/powerpoint/2010/main" val="87962885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 y="-1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99080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 name="image-enhanced.jpeg"/>
          <p:cNvPicPr/>
          <p:nvPr/>
        </p:nvPicPr>
        <p:blipFill>
          <a:blip r:embed="rId2">
            <a:extLst/>
          </a:blip>
          <a:stretch>
            <a:fillRect/>
          </a:stretch>
        </p:blipFill>
        <p:spPr>
          <a:xfrm>
            <a:off x="-43573" y="-1286129"/>
            <a:ext cx="9231145" cy="8201517"/>
          </a:xfrm>
          <a:prstGeom prst="rect">
            <a:avLst/>
          </a:prstGeom>
          <a:ln w="12700">
            <a:miter lim="400000"/>
          </a:ln>
        </p:spPr>
      </p:pic>
      <p:pic>
        <p:nvPicPr>
          <p:cNvPr id="635" name="Picture 634"/>
          <p:cNvPicPr/>
          <p:nvPr/>
        </p:nvPicPr>
        <p:blipFill>
          <a:blip r:embed="rId3">
            <a:alphaModFix amt="58746"/>
            <a:extLst/>
          </a:blip>
          <a:stretch>
            <a:fillRect/>
          </a:stretch>
        </p:blipFill>
        <p:spPr>
          <a:xfrm>
            <a:off x="-52876" y="381003"/>
            <a:ext cx="4243876" cy="709569"/>
          </a:xfrm>
          <a:prstGeom prst="rect">
            <a:avLst/>
          </a:prstGeom>
        </p:spPr>
      </p:pic>
      <p:sp>
        <p:nvSpPr>
          <p:cNvPr id="2" name="TextBox 1"/>
          <p:cNvSpPr txBox="1"/>
          <p:nvPr/>
        </p:nvSpPr>
        <p:spPr>
          <a:xfrm>
            <a:off x="-52876" y="412621"/>
            <a:ext cx="4271234" cy="646331"/>
          </a:xfrm>
          <a:prstGeom prst="rect">
            <a:avLst/>
          </a:prstGeom>
          <a:noFill/>
        </p:spPr>
        <p:txBody>
          <a:bodyPr wrap="none" rtlCol="0">
            <a:spAutoFit/>
          </a:bodyPr>
          <a:lstStyle/>
          <a:p>
            <a:r>
              <a:rPr lang="en-US" sz="3600" b="1" dirty="0" smtClean="0">
                <a:solidFill>
                  <a:schemeClr val="bg1"/>
                </a:solidFill>
                <a:latin typeface="Helvetica" pitchFamily="34" charset="0"/>
              </a:rPr>
              <a:t>Water on the Move</a:t>
            </a:r>
            <a:endParaRPr lang="en-US" sz="3600" b="1" dirty="0">
              <a:solidFill>
                <a:schemeClr val="bg1"/>
              </a:solidFill>
              <a:latin typeface="Helvetica" pitchFamily="34" charset="0"/>
            </a:endParaRPr>
          </a:p>
        </p:txBody>
      </p:sp>
    </p:spTree>
    <p:extLst>
      <p:ext uri="{BB962C8B-B14F-4D97-AF65-F5344CB8AC3E}">
        <p14:creationId xmlns:p14="http://schemas.microsoft.com/office/powerpoint/2010/main" val="107191684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8" name="SNWTforJennifer-01.png" descr="SNWTforJennifer-01"/>
          <p:cNvPicPr/>
          <p:nvPr/>
        </p:nvPicPr>
        <p:blipFill>
          <a:blip r:embed="rId3">
            <a:extLst/>
          </a:blip>
          <a:stretch>
            <a:fillRect/>
          </a:stretch>
        </p:blipFill>
        <p:spPr>
          <a:xfrm>
            <a:off x="1470637" y="352556"/>
            <a:ext cx="6202727" cy="6152889"/>
          </a:xfrm>
          <a:prstGeom prst="rect">
            <a:avLst/>
          </a:prstGeom>
          <a:ln w="25400">
            <a:miter lim="400000"/>
          </a:ln>
          <a:effectLst>
            <a:reflection stA="50000" endPos="40000" dir="5400000" sy="-100000" algn="bl" rotWithShape="0"/>
          </a:effectLst>
        </p:spPr>
      </p:pic>
    </p:spTree>
    <p:extLst>
      <p:ext uri="{BB962C8B-B14F-4D97-AF65-F5344CB8AC3E}">
        <p14:creationId xmlns:p14="http://schemas.microsoft.com/office/powerpoint/2010/main" val="743400965"/>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76200"/>
            <a:ext cx="9139237" cy="69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618" name="Shape 618"/>
          <p:cNvSpPr>
            <a:spLocks noGrp="1"/>
          </p:cNvSpPr>
          <p:nvPr>
            <p:ph type="title" idx="4294967295"/>
          </p:nvPr>
        </p:nvSpPr>
        <p:spPr>
          <a:xfrm>
            <a:off x="1141413" y="30163"/>
            <a:ext cx="2743200" cy="1752600"/>
          </a:xfrm>
        </p:spPr>
        <p:txBody>
          <a:bodyPr lIns="38404" tIns="38404" rIns="38404" bIns="38404"/>
          <a:lstStyle/>
          <a:p>
            <a:pPr defTabSz="384048">
              <a:defRPr sz="1800"/>
            </a:pPr>
            <a:r>
              <a:rPr sz="2700" b="1">
                <a:solidFill>
                  <a:srgbClr val="FFFFFF"/>
                </a:solidFill>
                <a:latin typeface="Engravers MT"/>
                <a:ea typeface="Engravers MT"/>
                <a:cs typeface="Engravers MT"/>
                <a:sym typeface="Engravers MT"/>
              </a:rPr>
              <a:t> </a:t>
            </a:r>
            <a:br>
              <a:rPr sz="2700" b="1">
                <a:solidFill>
                  <a:srgbClr val="FFFFFF"/>
                </a:solidFill>
                <a:latin typeface="Engravers MT"/>
                <a:ea typeface="Engravers MT"/>
                <a:cs typeface="Engravers MT"/>
                <a:sym typeface="Engravers MT"/>
              </a:rPr>
            </a:br>
            <a:endParaRPr sz="2700" b="1">
              <a:solidFill>
                <a:srgbClr val="FFFFFF"/>
              </a:solidFill>
              <a:latin typeface="Engravers MT"/>
              <a:ea typeface="Engravers MT"/>
              <a:cs typeface="Engravers MT"/>
              <a:sym typeface="Engravers MT"/>
            </a:endParaRPr>
          </a:p>
        </p:txBody>
      </p:sp>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990600"/>
            <a:ext cx="5338763"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44191"/>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39" name="TextBox 2"/>
          <p:cNvSpPr txBox="1">
            <a:spLocks noChangeArrowheads="1"/>
          </p:cNvSpPr>
          <p:nvPr/>
        </p:nvSpPr>
        <p:spPr bwMode="auto">
          <a:xfrm>
            <a:off x="297426" y="5727651"/>
            <a:ext cx="121219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ea typeface="ＭＳ Ｐゴシック" pitchFamily="34" charset="-128"/>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ea typeface="Arial"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ea typeface="Arial"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ea typeface="Arial" pitchFamily="34" charset="0"/>
                <a:cs typeface="Arial" pitchFamily="34" charset="0"/>
              </a:defRPr>
            </a:lvl9pPr>
          </a:lstStyle>
          <a:p>
            <a:pPr eaLnBrk="1" hangingPunct="1">
              <a:spcBef>
                <a:spcPct val="0"/>
              </a:spcBef>
              <a:buClrTx/>
              <a:buSzTx/>
              <a:buFontTx/>
              <a:buNone/>
            </a:pPr>
            <a:r>
              <a:rPr lang="en-US" altLang="en-US" sz="4000" b="1" dirty="0">
                <a:solidFill>
                  <a:schemeClr val="bg1"/>
                </a:solidFill>
                <a:latin typeface="Helvetica" panose="020B0604020202020204" pitchFamily="34" charset="0"/>
                <a:cs typeface="Helvetica" panose="020B0604020202020204" pitchFamily="34" charset="0"/>
              </a:rPr>
              <a:t>26</a:t>
            </a:r>
            <a:r>
              <a:rPr lang="en-US" altLang="en-US" sz="4000" b="1" dirty="0" smtClean="0">
                <a:solidFill>
                  <a:schemeClr val="bg1"/>
                </a:solidFill>
                <a:latin typeface="Helvetica" panose="020B0604020202020204" pitchFamily="34" charset="0"/>
                <a:cs typeface="Helvetica" panose="020B0604020202020204" pitchFamily="34" charset="0"/>
              </a:rPr>
              <a:t>%</a:t>
            </a:r>
            <a:endParaRPr lang="en-US" altLang="en-US" sz="4000" b="1" dirty="0">
              <a:solidFill>
                <a:schemeClr val="bg1"/>
              </a:solidFill>
              <a:latin typeface="Helvetica" panose="020B0604020202020204" pitchFamily="34" charset="0"/>
              <a:cs typeface="Helvetica" panose="020B0604020202020204" pitchFamily="34" charset="0"/>
            </a:endParaRPr>
          </a:p>
        </p:txBody>
      </p:sp>
      <p:sp>
        <p:nvSpPr>
          <p:cNvPr id="2" name="TextBox 1"/>
          <p:cNvSpPr txBox="1"/>
          <p:nvPr/>
        </p:nvSpPr>
        <p:spPr>
          <a:xfrm>
            <a:off x="7620000" y="5767992"/>
            <a:ext cx="1226618" cy="707886"/>
          </a:xfrm>
          <a:prstGeom prst="rect">
            <a:avLst/>
          </a:prstGeom>
          <a:noFill/>
        </p:spPr>
        <p:txBody>
          <a:bodyPr wrap="none" rtlCol="0">
            <a:spAutoFit/>
          </a:bodyPr>
          <a:lstStyle/>
          <a:p>
            <a:r>
              <a:rPr lang="en-US" sz="4000" b="1" dirty="0" smtClean="0">
                <a:solidFill>
                  <a:schemeClr val="bg1"/>
                </a:solidFill>
                <a:latin typeface="Helvetica" panose="020B0604020202020204" pitchFamily="34" charset="0"/>
                <a:cs typeface="Helvetica" panose="020B0604020202020204" pitchFamily="34" charset="0"/>
              </a:rPr>
              <a:t>~2%</a:t>
            </a:r>
            <a:endParaRPr lang="en-US" sz="4000" b="1"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41580611"/>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93225" cy="687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5714" name="Rectangle 2"/>
          <p:cNvSpPr>
            <a:spLocks/>
          </p:cNvSpPr>
          <p:nvPr/>
        </p:nvSpPr>
        <p:spPr bwMode="auto">
          <a:xfrm>
            <a:off x="-24580" y="6213816"/>
            <a:ext cx="9317806" cy="657225"/>
          </a:xfrm>
          <a:prstGeom prst="rect">
            <a:avLst/>
          </a:prstGeom>
          <a:gradFill rotWithShape="0">
            <a:gsLst>
              <a:gs pos="0">
                <a:srgbClr val="074EB3">
                  <a:alpha val="67000"/>
                </a:srgbClr>
              </a:gs>
              <a:gs pos="100000">
                <a:srgbClr val="0B3280">
                  <a:alpha val="67000"/>
                </a:srgbClr>
              </a:gs>
            </a:gsLst>
            <a:lin ang="5400000" scaled="1"/>
          </a:gradFill>
          <a:ln>
            <a:noFill/>
          </a:ln>
          <a:effectLst>
            <a:outerShdw blurRad="76200" algn="ctr" rotWithShape="0">
              <a:schemeClr val="bg2">
                <a:alpha val="79999"/>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eaLnBrk="0" hangingPunct="0">
              <a:defRPr sz="2400">
                <a:solidFill>
                  <a:schemeClr val="tx1"/>
                </a:solidFill>
                <a:latin typeface="Tahoma" pitchFamily="34" charset="0"/>
                <a:ea typeface="MS PGothic" pitchFamily="34" charset="-128"/>
              </a:defRPr>
            </a:lvl1pPr>
            <a:lvl2pPr marL="742950" indent="-285750" eaLnBrk="0" hangingPunct="0">
              <a:defRPr sz="2400">
                <a:solidFill>
                  <a:schemeClr val="tx1"/>
                </a:solidFill>
                <a:latin typeface="Tahoma" pitchFamily="34" charset="0"/>
                <a:ea typeface="MS PGothic" pitchFamily="34" charset="-128"/>
              </a:defRPr>
            </a:lvl2pPr>
            <a:lvl3pPr marL="1143000" indent="-228600" eaLnBrk="0" hangingPunct="0">
              <a:defRPr sz="2400">
                <a:solidFill>
                  <a:schemeClr val="tx1"/>
                </a:solidFill>
                <a:latin typeface="Tahoma" pitchFamily="34" charset="0"/>
                <a:ea typeface="MS PGothic" pitchFamily="34" charset="-128"/>
              </a:defRPr>
            </a:lvl3pPr>
            <a:lvl4pPr marL="1600200" indent="-228600" eaLnBrk="0" hangingPunct="0">
              <a:defRPr sz="2400">
                <a:solidFill>
                  <a:schemeClr val="tx1"/>
                </a:solidFill>
                <a:latin typeface="Tahoma" pitchFamily="34" charset="0"/>
                <a:ea typeface="MS PGothic" pitchFamily="34" charset="-128"/>
              </a:defRPr>
            </a:lvl4pPr>
            <a:lvl5pPr marL="2057400" indent="-228600" eaLnBrk="0" hangingPunct="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algn="ctr" eaLnBrk="1" hangingPunct="1">
              <a:defRPr/>
            </a:pPr>
            <a:r>
              <a:rPr lang="en-US" altLang="en-US" sz="3600" b="1" dirty="0" smtClean="0">
                <a:solidFill>
                  <a:schemeClr val="bg1"/>
                </a:solidFill>
                <a:latin typeface="Helvetica" pitchFamily="34" charset="0"/>
              </a:rPr>
              <a:t>20% of Water Used in China Goes to </a:t>
            </a:r>
            <a:r>
              <a:rPr lang="en-US" altLang="en-US" sz="3600" b="1" dirty="0" smtClean="0">
                <a:solidFill>
                  <a:schemeClr val="bg1"/>
                </a:solidFill>
                <a:latin typeface="Antique Olive Roman" pitchFamily="34" charset="0"/>
              </a:rPr>
              <a:t>Coal </a:t>
            </a:r>
          </a:p>
        </p:txBody>
      </p:sp>
      <p:sp>
        <p:nvSpPr>
          <p:cNvPr id="115716" name="Rectangle 4"/>
          <p:cNvSpPr>
            <a:spLocks/>
          </p:cNvSpPr>
          <p:nvPr/>
        </p:nvSpPr>
        <p:spPr bwMode="auto">
          <a:xfrm>
            <a:off x="2606675" y="4191000"/>
            <a:ext cx="3929063" cy="2009775"/>
          </a:xfrm>
          <a:prstGeom prst="rect">
            <a:avLst/>
          </a:prstGeom>
          <a:noFill/>
          <a:ln>
            <a:noFill/>
          </a:ln>
          <a:effectLst>
            <a:outerShdw blurRad="63500" dist="63499" dir="7800028" algn="ctr" rotWithShape="0">
              <a:schemeClr val="bg2">
                <a:alpha val="45999"/>
              </a:schemeClr>
            </a:outerShdw>
          </a:effectLst>
          <a:extLst/>
        </p:spPr>
        <p:txBody>
          <a:bodyPr lIns="0" tIns="0" rIns="0" bIns="0" anchor="ctr"/>
          <a:lstStyle/>
          <a:p>
            <a:pPr>
              <a:spcBef>
                <a:spcPts val="1013"/>
              </a:spcBef>
              <a:defRPr/>
            </a:pPr>
            <a:endParaRPr lang="en-US" sz="3000">
              <a:latin typeface="Lucida Grande" charset="0"/>
              <a:ea typeface="ＭＳ Ｐゴシック" charset="0"/>
              <a:sym typeface="Lucida Grande" charset="0"/>
            </a:endParaRPr>
          </a:p>
        </p:txBody>
      </p:sp>
    </p:spTree>
    <p:extLst>
      <p:ext uri="{BB962C8B-B14F-4D97-AF65-F5344CB8AC3E}">
        <p14:creationId xmlns:p14="http://schemas.microsoft.com/office/powerpoint/2010/main" val="350921844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15714"/>
                                        </p:tgtEl>
                                        <p:attrNameLst>
                                          <p:attrName>style.visibility</p:attrName>
                                        </p:attrNameLst>
                                      </p:cBhvr>
                                      <p:to>
                                        <p:strVal val="visible"/>
                                      </p:to>
                                    </p:set>
                                    <p:animEffect transition="in" filter="wipe(down)">
                                      <p:cBhvr>
                                        <p:cTn id="7" dur="500"/>
                                        <p:tgtEl>
                                          <p:spTgt spid="115714"/>
                                        </p:tgtEl>
                                      </p:cBhvr>
                                    </p:animEffect>
                                  </p:childTnLst>
                                </p:cTn>
                              </p:par>
                            </p:childTnLst>
                          </p:cTn>
                        </p:par>
                        <p:par>
                          <p:cTn id="8" fill="hold" nodeType="afterGroup">
                            <p:stCondLst>
                              <p:cond delay="1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15716"/>
                                        </p:tgtEl>
                                        <p:attrNameLst>
                                          <p:attrName>style.visibility</p:attrName>
                                        </p:attrNameLst>
                                      </p:cBhvr>
                                      <p:to>
                                        <p:strVal val="visible"/>
                                      </p:to>
                                    </p:set>
                                    <p:animEffect transition="in" filter="wipe(left)">
                                      <p:cBhvr>
                                        <p:cTn id="11"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nimBg="1"/>
      <p:bldP spid="11571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 name="Shape 666"/>
          <p:cNvSpPr/>
          <p:nvPr/>
        </p:nvSpPr>
        <p:spPr>
          <a:xfrm>
            <a:off x="1172499" y="6096000"/>
            <a:ext cx="6646602" cy="1170165"/>
          </a:xfrm>
          <a:prstGeom prst="rect">
            <a:avLst/>
          </a:prstGeom>
          <a:ln w="12700">
            <a:miter lim="400000"/>
          </a:ln>
          <a:extLst>
            <a:ext uri="{C572A759-6A51-4108-AA02-DFA0A04FC94B}">
              <ma14:wrappingTextBoxFlag xmlns="" xmlns:ma14="http://schemas.microsoft.com/office/mac/drawingml/2011/main" val="1"/>
            </a:ext>
          </a:extLst>
        </p:spPr>
        <p:txBody>
          <a:bodyPr wrap="none" lIns="38405" tIns="38404" rIns="38405" bIns="38404">
            <a:spAutoFit/>
          </a:bodyPr>
          <a:lstStyle/>
          <a:p>
            <a:pPr defTabSz="384048">
              <a:defRPr sz="1800"/>
            </a:pPr>
            <a:r>
              <a:rPr sz="1700" b="1" dirty="0">
                <a:solidFill>
                  <a:srgbClr val="FFFFFF"/>
                </a:solidFill>
                <a:latin typeface="Helvetica"/>
                <a:ea typeface="Helvetica"/>
                <a:cs typeface="Helvetica"/>
                <a:sym typeface="Helvetica"/>
              </a:rPr>
              <a:t>China’s Demand for Energy is Outpacing its Freshwater Supply</a:t>
            </a:r>
          </a:p>
          <a:p>
            <a:pPr defTabSz="384048">
              <a:defRPr sz="1800"/>
            </a:pPr>
            <a:endParaRPr sz="2700" b="1" dirty="0">
              <a:solidFill>
                <a:srgbClr val="FFFFFF"/>
              </a:solidFill>
              <a:latin typeface="Tahoma"/>
              <a:ea typeface="Tahoma"/>
              <a:cs typeface="Tahoma"/>
              <a:sym typeface="Tahoma"/>
            </a:endParaRPr>
          </a:p>
          <a:p>
            <a:pPr defTabSz="384048">
              <a:defRPr sz="1800"/>
            </a:pPr>
            <a:endParaRPr sz="2700" b="1" dirty="0">
              <a:solidFill>
                <a:srgbClr val="FFFFFF"/>
              </a:solidFill>
              <a:latin typeface="Arial"/>
              <a:ea typeface="Arial"/>
              <a:cs typeface="Arial"/>
              <a:sym typeface="Arial"/>
            </a:endParaRPr>
          </a:p>
        </p:txBody>
      </p:sp>
      <p:pic>
        <p:nvPicPr>
          <p:cNvPr id="667" name="image.jpg"/>
          <p:cNvPicPr/>
          <p:nvPr/>
        </p:nvPicPr>
        <p:blipFill>
          <a:blip r:embed="rId3">
            <a:extLst/>
          </a:blip>
          <a:stretch>
            <a:fillRect/>
          </a:stretch>
        </p:blipFill>
        <p:spPr>
          <a:xfrm>
            <a:off x="1066800" y="914400"/>
            <a:ext cx="6858000" cy="5029200"/>
          </a:xfrm>
          <a:prstGeom prst="rect">
            <a:avLst/>
          </a:prstGeom>
          <a:ln w="12700">
            <a:miter lim="400000"/>
          </a:ln>
        </p:spPr>
      </p:pic>
      <p:sp>
        <p:nvSpPr>
          <p:cNvPr id="2" name="TextBox 1"/>
          <p:cNvSpPr txBox="1"/>
          <p:nvPr/>
        </p:nvSpPr>
        <p:spPr>
          <a:xfrm>
            <a:off x="2209800" y="152400"/>
            <a:ext cx="4339650" cy="646331"/>
          </a:xfrm>
          <a:prstGeom prst="rect">
            <a:avLst/>
          </a:prstGeom>
          <a:noFill/>
        </p:spPr>
        <p:txBody>
          <a:bodyPr wrap="none" rtlCol="0">
            <a:spAutoFit/>
          </a:bodyPr>
          <a:lstStyle/>
          <a:p>
            <a:r>
              <a:rPr lang="en-US" sz="3600" b="1" dirty="0" smtClean="0">
                <a:solidFill>
                  <a:schemeClr val="bg1"/>
                </a:solidFill>
                <a:latin typeface="Helvetica" pitchFamily="34" charset="0"/>
              </a:rPr>
              <a:t>The King is Thirsty</a:t>
            </a:r>
            <a:endParaRPr lang="en-US" sz="3600" b="1" dirty="0">
              <a:solidFill>
                <a:schemeClr val="bg1"/>
              </a:solidFill>
              <a:latin typeface="Helvetica" pitchFamily="34" charset="0"/>
            </a:endParaRPr>
          </a:p>
        </p:txBody>
      </p:sp>
    </p:spTree>
    <p:extLst>
      <p:ext uri="{BB962C8B-B14F-4D97-AF65-F5344CB8AC3E}">
        <p14:creationId xmlns:p14="http://schemas.microsoft.com/office/powerpoint/2010/main" val="351042639"/>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1" name="SNWTforJennifer-01.png" descr="SNWTforJennifer-01"/>
          <p:cNvPicPr/>
          <p:nvPr/>
        </p:nvPicPr>
        <p:blipFill>
          <a:blip r:embed="rId3">
            <a:extLst/>
          </a:blip>
          <a:srcRect t="11710" b="2095"/>
          <a:stretch>
            <a:fillRect/>
          </a:stretch>
        </p:blipFill>
        <p:spPr>
          <a:xfrm>
            <a:off x="1828800" y="772288"/>
            <a:ext cx="5638800" cy="5638800"/>
          </a:xfrm>
          <a:prstGeom prst="rect">
            <a:avLst/>
          </a:prstGeom>
          <a:ln w="25400">
            <a:miter lim="400000"/>
          </a:ln>
          <a:effectLst>
            <a:reflection stA="26065" endPos="40000" dir="5400000" sy="-100000" algn="bl" rotWithShape="0"/>
          </a:effectLst>
        </p:spPr>
      </p:pic>
      <p:grpSp>
        <p:nvGrpSpPr>
          <p:cNvPr id="684" name="Group 684"/>
          <p:cNvGrpSpPr/>
          <p:nvPr/>
        </p:nvGrpSpPr>
        <p:grpSpPr>
          <a:xfrm>
            <a:off x="3810000" y="2667001"/>
            <a:ext cx="1643946" cy="1508152"/>
            <a:chOff x="-127000" y="-88900"/>
            <a:chExt cx="4071232" cy="3079856"/>
          </a:xfrm>
        </p:grpSpPr>
        <p:pic>
          <p:nvPicPr>
            <p:cNvPr id="683" name="image.jpg"/>
            <p:cNvPicPr/>
            <p:nvPr/>
          </p:nvPicPr>
          <p:blipFill>
            <a:blip r:embed="rId4">
              <a:extLst/>
            </a:blip>
            <a:stretch>
              <a:fillRect/>
            </a:stretch>
          </p:blipFill>
          <p:spPr>
            <a:xfrm>
              <a:off x="0" y="0"/>
              <a:ext cx="3817233" cy="2749657"/>
            </a:xfrm>
            <a:prstGeom prst="rect">
              <a:avLst/>
            </a:prstGeom>
            <a:ln>
              <a:noFill/>
            </a:ln>
            <a:effectLst/>
          </p:spPr>
        </p:pic>
        <p:pic>
          <p:nvPicPr>
            <p:cNvPr id="682" name="Picture 681"/>
            <p:cNvPicPr/>
            <p:nvPr/>
          </p:nvPicPr>
          <p:blipFill>
            <a:blip r:embed="rId5">
              <a:extLst/>
            </a:blip>
            <a:stretch>
              <a:fillRect/>
            </a:stretch>
          </p:blipFill>
          <p:spPr>
            <a:xfrm>
              <a:off x="-127000" y="-88900"/>
              <a:ext cx="4071233" cy="3079857"/>
            </a:xfrm>
            <a:prstGeom prst="rect">
              <a:avLst/>
            </a:prstGeom>
            <a:effectLst/>
          </p:spPr>
        </p:pic>
      </p:grpSp>
      <p:sp>
        <p:nvSpPr>
          <p:cNvPr id="685" name="Shape 685"/>
          <p:cNvSpPr/>
          <p:nvPr/>
        </p:nvSpPr>
        <p:spPr>
          <a:xfrm>
            <a:off x="1905000" y="-228600"/>
            <a:ext cx="5486400" cy="1000888"/>
          </a:xfrm>
          <a:prstGeom prst="rect">
            <a:avLst/>
          </a:prstGeom>
          <a:ln w="12700">
            <a:miter lim="400000"/>
          </a:ln>
          <a:extLst>
            <a:ext uri="{C572A759-6A51-4108-AA02-DFA0A04FC94B}">
              <ma14:wrappingTextBoxFlag xmlns="" xmlns:ma14="http://schemas.microsoft.com/office/mac/drawingml/2011/main" val="1"/>
            </a:ext>
          </a:extLst>
        </p:spPr>
        <p:txBody>
          <a:bodyPr wrap="square" lIns="38405" tIns="38404" rIns="38405" bIns="38404">
            <a:spAutoFit/>
          </a:bodyPr>
          <a:lstStyle/>
          <a:p>
            <a:pPr defTabSz="384048">
              <a:defRPr sz="1800"/>
            </a:pPr>
            <a:endParaRPr sz="2400" dirty="0">
              <a:solidFill>
                <a:srgbClr val="054109"/>
              </a:solidFill>
              <a:latin typeface="Engravers MT"/>
              <a:ea typeface="Engravers MT"/>
              <a:cs typeface="Engravers MT"/>
              <a:sym typeface="Engravers MT"/>
            </a:endParaRPr>
          </a:p>
          <a:p>
            <a:pPr defTabSz="384048">
              <a:defRPr sz="1800"/>
            </a:pPr>
            <a:r>
              <a:rPr sz="3600" b="1" dirty="0" smtClean="0">
                <a:solidFill>
                  <a:schemeClr val="bg1"/>
                </a:solidFill>
                <a:latin typeface="Helvetica"/>
                <a:ea typeface="Helvetica"/>
                <a:cs typeface="Helvetica"/>
                <a:sym typeface="Helvetica"/>
              </a:rPr>
              <a:t>Ag</a:t>
            </a:r>
            <a:r>
              <a:rPr lang="en-US" sz="3600" b="1" dirty="0" smtClean="0">
                <a:solidFill>
                  <a:schemeClr val="bg1"/>
                </a:solidFill>
                <a:latin typeface="Helvetica"/>
                <a:ea typeface="Helvetica"/>
                <a:cs typeface="Helvetica"/>
                <a:sym typeface="Helvetica"/>
              </a:rPr>
              <a:t>riculture</a:t>
            </a:r>
            <a:r>
              <a:rPr sz="3600" b="1" dirty="0" smtClean="0">
                <a:solidFill>
                  <a:schemeClr val="bg1"/>
                </a:solidFill>
                <a:latin typeface="Helvetica"/>
                <a:ea typeface="Helvetica"/>
                <a:cs typeface="Helvetica"/>
                <a:sym typeface="Helvetica"/>
              </a:rPr>
              <a:t> </a:t>
            </a:r>
            <a:r>
              <a:rPr sz="3600" b="1" dirty="0">
                <a:solidFill>
                  <a:schemeClr val="bg1"/>
                </a:solidFill>
                <a:latin typeface="Helvetica"/>
                <a:ea typeface="Helvetica"/>
                <a:cs typeface="Helvetica"/>
                <a:sym typeface="Helvetica"/>
              </a:rPr>
              <a:t>on the Move</a:t>
            </a:r>
          </a:p>
        </p:txBody>
      </p:sp>
    </p:spTree>
    <p:extLst>
      <p:ext uri="{BB962C8B-B14F-4D97-AF65-F5344CB8AC3E}">
        <p14:creationId xmlns:p14="http://schemas.microsoft.com/office/powerpoint/2010/main" val="2489342213"/>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9" name="SNWTforJennifer-01.png" descr="SNWTforJennifer-01"/>
          <p:cNvPicPr/>
          <p:nvPr/>
        </p:nvPicPr>
        <p:blipFill>
          <a:blip r:embed="rId3">
            <a:extLst/>
          </a:blip>
          <a:srcRect t="11710" b="2095"/>
          <a:stretch>
            <a:fillRect/>
          </a:stretch>
        </p:blipFill>
        <p:spPr>
          <a:xfrm>
            <a:off x="1676400" y="772288"/>
            <a:ext cx="5840116" cy="5730852"/>
          </a:xfrm>
          <a:prstGeom prst="rect">
            <a:avLst/>
          </a:prstGeom>
          <a:ln w="25400">
            <a:miter lim="400000"/>
          </a:ln>
          <a:effectLst>
            <a:reflection stA="26065" endPos="40000" dir="5400000" sy="-100000" algn="bl" rotWithShape="0"/>
          </a:effectLst>
        </p:spPr>
      </p:pic>
      <p:grpSp>
        <p:nvGrpSpPr>
          <p:cNvPr id="692" name="Group 692"/>
          <p:cNvGrpSpPr/>
          <p:nvPr/>
        </p:nvGrpSpPr>
        <p:grpSpPr>
          <a:xfrm>
            <a:off x="5989803" y="1981200"/>
            <a:ext cx="1526713" cy="1539929"/>
            <a:chOff x="-127000" y="-88900"/>
            <a:chExt cx="4071232" cy="3079856"/>
          </a:xfrm>
        </p:grpSpPr>
        <p:pic>
          <p:nvPicPr>
            <p:cNvPr id="691" name="image.jpg"/>
            <p:cNvPicPr/>
            <p:nvPr/>
          </p:nvPicPr>
          <p:blipFill>
            <a:blip r:embed="rId4">
              <a:extLst/>
            </a:blip>
            <a:stretch>
              <a:fillRect/>
            </a:stretch>
          </p:blipFill>
          <p:spPr>
            <a:xfrm>
              <a:off x="0" y="0"/>
              <a:ext cx="3817233" cy="2749657"/>
            </a:xfrm>
            <a:prstGeom prst="rect">
              <a:avLst/>
            </a:prstGeom>
            <a:ln>
              <a:noFill/>
            </a:ln>
            <a:effectLst/>
          </p:spPr>
        </p:pic>
        <p:pic>
          <p:nvPicPr>
            <p:cNvPr id="690" name="Picture 689"/>
            <p:cNvPicPr/>
            <p:nvPr/>
          </p:nvPicPr>
          <p:blipFill>
            <a:blip r:embed="rId5">
              <a:extLst/>
            </a:blip>
            <a:stretch>
              <a:fillRect/>
            </a:stretch>
          </p:blipFill>
          <p:spPr>
            <a:xfrm>
              <a:off x="-127000" y="-88900"/>
              <a:ext cx="4071233" cy="3079857"/>
            </a:xfrm>
            <a:prstGeom prst="rect">
              <a:avLst/>
            </a:prstGeom>
            <a:effectLst/>
          </p:spPr>
        </p:pic>
      </p:grpSp>
      <p:sp>
        <p:nvSpPr>
          <p:cNvPr id="8" name="Shape 685"/>
          <p:cNvSpPr/>
          <p:nvPr/>
        </p:nvSpPr>
        <p:spPr>
          <a:xfrm>
            <a:off x="1828800" y="-228600"/>
            <a:ext cx="6248400" cy="1000888"/>
          </a:xfrm>
          <a:prstGeom prst="rect">
            <a:avLst/>
          </a:prstGeom>
          <a:ln w="12700">
            <a:miter lim="400000"/>
          </a:ln>
          <a:extLst>
            <a:ext uri="{C572A759-6A51-4108-AA02-DFA0A04FC94B}">
              <ma14:wrappingTextBoxFlag xmlns="" xmlns:ma14="http://schemas.microsoft.com/office/mac/drawingml/2011/main" val="1"/>
            </a:ext>
          </a:extLst>
        </p:spPr>
        <p:txBody>
          <a:bodyPr wrap="square" lIns="38405" tIns="38404" rIns="38405" bIns="38404">
            <a:spAutoFit/>
          </a:bodyPr>
          <a:lstStyle/>
          <a:p>
            <a:pPr defTabSz="384048">
              <a:defRPr sz="1800"/>
            </a:pPr>
            <a:endParaRPr sz="2400" dirty="0">
              <a:solidFill>
                <a:srgbClr val="054109"/>
              </a:solidFill>
              <a:latin typeface="Engravers MT"/>
              <a:ea typeface="Engravers MT"/>
              <a:cs typeface="Engravers MT"/>
              <a:sym typeface="Engravers MT"/>
            </a:endParaRPr>
          </a:p>
          <a:p>
            <a:pPr defTabSz="384048">
              <a:defRPr sz="1800"/>
            </a:pPr>
            <a:r>
              <a:rPr lang="en-US" sz="3600" b="1" dirty="0" smtClean="0">
                <a:solidFill>
                  <a:schemeClr val="bg1"/>
                </a:solidFill>
                <a:latin typeface="Helvetica"/>
                <a:ea typeface="Helvetica"/>
                <a:cs typeface="Helvetica"/>
                <a:sym typeface="Helvetica"/>
              </a:rPr>
              <a:t> </a:t>
            </a:r>
            <a:r>
              <a:rPr sz="3600" b="1" dirty="0" smtClean="0">
                <a:solidFill>
                  <a:schemeClr val="bg1"/>
                </a:solidFill>
                <a:latin typeface="Helvetica"/>
                <a:ea typeface="Helvetica"/>
                <a:cs typeface="Helvetica"/>
                <a:sym typeface="Helvetica"/>
              </a:rPr>
              <a:t>Ag</a:t>
            </a:r>
            <a:r>
              <a:rPr lang="en-US" sz="3600" b="1" dirty="0" smtClean="0">
                <a:solidFill>
                  <a:schemeClr val="bg1"/>
                </a:solidFill>
                <a:latin typeface="Helvetica"/>
                <a:ea typeface="Helvetica"/>
                <a:cs typeface="Helvetica"/>
                <a:sym typeface="Helvetica"/>
              </a:rPr>
              <a:t>riculture</a:t>
            </a:r>
            <a:r>
              <a:rPr sz="3600" b="1" dirty="0" smtClean="0">
                <a:solidFill>
                  <a:schemeClr val="bg1"/>
                </a:solidFill>
                <a:latin typeface="Helvetica"/>
                <a:ea typeface="Helvetica"/>
                <a:cs typeface="Helvetica"/>
                <a:sym typeface="Helvetica"/>
              </a:rPr>
              <a:t> </a:t>
            </a:r>
            <a:r>
              <a:rPr sz="3600" b="1" dirty="0">
                <a:solidFill>
                  <a:schemeClr val="bg1"/>
                </a:solidFill>
                <a:latin typeface="Helvetica"/>
                <a:ea typeface="Helvetica"/>
                <a:cs typeface="Helvetica"/>
                <a:sym typeface="Helvetica"/>
              </a:rPr>
              <a:t>on the Move</a:t>
            </a:r>
          </a:p>
        </p:txBody>
      </p:sp>
    </p:spTree>
    <p:extLst>
      <p:ext uri="{BB962C8B-B14F-4D97-AF65-F5344CB8AC3E}">
        <p14:creationId xmlns:p14="http://schemas.microsoft.com/office/powerpoint/2010/main" val="2393460355"/>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781</Words>
  <Application>Microsoft Office PowerPoint</Application>
  <PresentationFormat>On-screen Show (4:3)</PresentationFormat>
  <Paragraphs>78</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Rivers Run Red, Green, Denim Blue...</vt:lpstr>
      <vt:lpstr>PowerPoint Presentation</vt:lpstr>
      <vt:lpstr>PowerPoint Presentation</vt:lpstr>
      <vt:lpstr>PowerPoint Presentation</vt:lpstr>
      <vt:lpstr>PowerPoint Presentation</vt:lpstr>
      <vt:lpstr>PowerPoint Presentation</vt:lpstr>
    </vt:vector>
  </TitlesOfParts>
  <Company>Woodrow Wilson International Center for Scholars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Deploy</dc:creator>
  <cp:lastModifiedBy>Administrator</cp:lastModifiedBy>
  <cp:revision>39</cp:revision>
  <cp:lastPrinted>2015-07-28T14:26:07Z</cp:lastPrinted>
  <dcterms:created xsi:type="dcterms:W3CDTF">2015-03-11T17:11:54Z</dcterms:created>
  <dcterms:modified xsi:type="dcterms:W3CDTF">2015-10-16T19:24:14Z</dcterms:modified>
</cp:coreProperties>
</file>