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8"/>
  </p:notesMasterIdLst>
  <p:handoutMasterIdLst>
    <p:handoutMasterId r:id="rId9"/>
  </p:handoutMasterIdLst>
  <p:sldIdLst>
    <p:sldId id="362" r:id="rId2"/>
    <p:sldId id="768" r:id="rId3"/>
    <p:sldId id="765" r:id="rId4"/>
    <p:sldId id="766" r:id="rId5"/>
    <p:sldId id="767" r:id="rId6"/>
    <p:sldId id="747" r:id="rId7"/>
  </p:sldIdLst>
  <p:sldSz cx="6858000" cy="5143500"/>
  <p:notesSz cx="7099300" cy="10234613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1pPr>
    <a:lvl2pPr marL="4569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2pPr>
    <a:lvl3pPr marL="9139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3pPr>
    <a:lvl4pPr marL="137091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4pPr>
    <a:lvl5pPr marL="182788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5pPr>
    <a:lvl6pPr marL="2284860" algn="l" defTabSz="913944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6pPr>
    <a:lvl7pPr marL="2741829" algn="l" defTabSz="913944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7pPr>
    <a:lvl8pPr marL="3198803" algn="l" defTabSz="913944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8pPr>
    <a:lvl9pPr marL="3655774" algn="l" defTabSz="913944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orient="horz" pos="795" userDrawn="1">
          <p15:clr>
            <a:srgbClr val="A4A3A4"/>
          </p15:clr>
        </p15:guide>
        <p15:guide id="5" orient="horz" pos="3266" userDrawn="1">
          <p15:clr>
            <a:srgbClr val="A4A3A4"/>
          </p15:clr>
        </p15:guide>
        <p15:guide id="6" orient="horz" pos="3458" userDrawn="1">
          <p15:clr>
            <a:srgbClr val="A4A3A4"/>
          </p15:clr>
        </p15:guide>
        <p15:guide id="7" orient="horz" pos="210" userDrawn="1">
          <p15:clr>
            <a:srgbClr val="A4A3A4"/>
          </p15:clr>
        </p15:guide>
        <p15:guide id="9" pos="153" userDrawn="1">
          <p15:clr>
            <a:srgbClr val="A4A3A4"/>
          </p15:clr>
        </p15:guide>
        <p15:guide id="10" pos="4167" userDrawn="1">
          <p15:clr>
            <a:srgbClr val="A4A3A4"/>
          </p15:clr>
        </p15:guide>
        <p15:guide id="11" pos="2160" userDrawn="1">
          <p15:clr>
            <a:srgbClr val="A4A3A4"/>
          </p15:clr>
        </p15:guide>
        <p15:guide id="13" orient="horz" pos="845" userDrawn="1">
          <p15:clr>
            <a:srgbClr val="A4A3A4"/>
          </p15:clr>
        </p15:guide>
        <p15:guide id="14" orient="horz" pos="2704" userDrawn="1">
          <p15:clr>
            <a:srgbClr val="A4A3A4"/>
          </p15:clr>
        </p15:guide>
        <p15:guide id="15" orient="horz" pos="144" userDrawn="1">
          <p15:clr>
            <a:srgbClr val="A4A3A4"/>
          </p15:clr>
        </p15:guide>
        <p15:guide id="16" orient="horz" pos="2808" userDrawn="1">
          <p15:clr>
            <a:srgbClr val="A4A3A4"/>
          </p15:clr>
        </p15:guide>
        <p15:guide id="17" orient="horz" pos="612" userDrawn="1">
          <p15:clr>
            <a:srgbClr val="A4A3A4"/>
          </p15:clr>
        </p15:guide>
        <p15:guide id="18" orient="horz" pos="2450" userDrawn="1">
          <p15:clr>
            <a:srgbClr val="A4A3A4"/>
          </p15:clr>
        </p15:guide>
        <p15:guide id="19" orient="horz" pos="2594" userDrawn="1">
          <p15:clr>
            <a:srgbClr val="A4A3A4"/>
          </p15:clr>
        </p15:guide>
        <p15:guide id="20" orient="horz" pos="158" userDrawn="1">
          <p15:clr>
            <a:srgbClr val="A4A3A4"/>
          </p15:clr>
        </p15:guide>
        <p15:guide id="21" orient="horz" pos="634" userDrawn="1">
          <p15:clr>
            <a:srgbClr val="A4A3A4"/>
          </p15:clr>
        </p15:guide>
        <p15:guide id="22" orient="horz" pos="2028" userDrawn="1">
          <p15:clr>
            <a:srgbClr val="A4A3A4"/>
          </p15:clr>
        </p15:guide>
        <p15:guide id="23" orient="horz" pos="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9B7"/>
    <a:srgbClr val="A283D9"/>
    <a:srgbClr val="00B9E1"/>
    <a:srgbClr val="E0D6F2"/>
    <a:srgbClr val="C1ADE5"/>
    <a:srgbClr val="AA9C8F"/>
    <a:srgbClr val="A51140"/>
    <a:srgbClr val="FFC828"/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647" autoAdjust="0"/>
    <p:restoredTop sz="91950" autoAdjust="0"/>
  </p:normalViewPr>
  <p:slideViewPr>
    <p:cSldViewPr snapToObjects="1" showGuides="1">
      <p:cViewPr varScale="1">
        <p:scale>
          <a:sx n="148" d="100"/>
          <a:sy n="148" d="100"/>
        </p:scale>
        <p:origin x="2316" y="108"/>
      </p:cViewPr>
      <p:guideLst>
        <p:guide orient="horz" pos="3744"/>
        <p:guide orient="horz" pos="795"/>
        <p:guide orient="horz" pos="3266"/>
        <p:guide orient="horz" pos="3458"/>
        <p:guide orient="horz" pos="210"/>
        <p:guide pos="153"/>
        <p:guide pos="4167"/>
        <p:guide pos="2160"/>
        <p:guide orient="horz" pos="845"/>
        <p:guide orient="horz" pos="2704"/>
        <p:guide orient="horz" pos="144"/>
        <p:guide orient="horz" pos="2808"/>
        <p:guide orient="horz" pos="612"/>
        <p:guide orient="horz" pos="2450"/>
        <p:guide orient="horz" pos="2594"/>
        <p:guide orient="horz" pos="158"/>
        <p:guide orient="horz" pos="634"/>
        <p:guide orient="horz" pos="2028"/>
        <p:guide orient="horz" pos="1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1824" y="3114"/>
      </p:cViewPr>
      <p:guideLst>
        <p:guide orient="horz" pos="2880"/>
        <p:guide pos="2160"/>
        <p:guide orient="horz" pos="3224"/>
        <p:guide pos="2237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Trebuchet MS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Trebuchet MS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0EA95B3-F13A-414F-AC51-3C4845547B52}" type="datetimeFigureOut">
              <a:rPr lang="zh-CN" altLang="en-US"/>
              <a:pPr>
                <a:defRPr/>
              </a:pPr>
              <a:t>2015/10/14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Trebuchet MS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rebuchet MS" panose="020B0603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46F316E-5B90-48F7-95AB-9A99B5565E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7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99000"/>
            <a:ext cx="7099300" cy="7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rebuchet MS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rebuchet MS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008471-AE52-4C0E-8C4E-FB9D07C672DD}" type="datetimeFigureOut">
              <a:rPr lang="zh-CN" altLang="en-US"/>
              <a:pPr>
                <a:defRPr/>
              </a:pPr>
              <a:t>2015/10/14</a:t>
            </a:fld>
            <a:endParaRPr lang="en-US" altLang="zh-CN" dirty="0"/>
          </a:p>
        </p:txBody>
      </p:sp>
      <p:sp>
        <p:nvSpPr>
          <p:cNvPr id="3077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3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50" tIns="47325" rIns="94650" bIns="473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dirty="0" smtClean="0"/>
              <a:t>Click to edit Master text styles</a:t>
            </a:r>
          </a:p>
          <a:p>
            <a:pPr lvl="1"/>
            <a:r>
              <a:rPr lang="en-US" altLang="zh-CN" noProof="0" dirty="0" smtClean="0"/>
              <a:t>Second level</a:t>
            </a:r>
          </a:p>
          <a:p>
            <a:pPr lvl="2"/>
            <a:r>
              <a:rPr lang="en-US" altLang="zh-CN" noProof="0" dirty="0" smtClean="0"/>
              <a:t>Third level</a:t>
            </a:r>
          </a:p>
          <a:p>
            <a:pPr lvl="3"/>
            <a:r>
              <a:rPr lang="en-US" altLang="zh-CN" noProof="0" dirty="0" smtClean="0"/>
              <a:t>Fourth level</a:t>
            </a:r>
          </a:p>
          <a:p>
            <a:pPr lvl="4"/>
            <a:r>
              <a:rPr lang="en-US" altLang="zh-CN" noProof="0" dirty="0" smtClean="0"/>
              <a:t>Fifth level</a:t>
            </a:r>
          </a:p>
        </p:txBody>
      </p:sp>
      <p:sp>
        <p:nvSpPr>
          <p:cNvPr id="3081" name="Footer Placeholder 2"/>
          <p:cNvSpPr txBox="1">
            <a:spLocks noChangeArrowheads="1"/>
          </p:cNvSpPr>
          <p:nvPr/>
        </p:nvSpPr>
        <p:spPr bwMode="auto">
          <a:xfrm>
            <a:off x="177482" y="9895237"/>
            <a:ext cx="499581" cy="26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50" tIns="47325" rIns="94650" bIns="47325"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fld id="{F4F5435F-D35A-4434-8D8D-405C373EE93C}" type="slidenum">
              <a:rPr lang="zh-CN" altLang="en-US" sz="600" smtClean="0">
                <a:solidFill>
                  <a:srgbClr val="40404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pPr eaLnBrk="1" hangingPunct="1">
                <a:defRPr/>
              </a:pPr>
              <a:t>‹#›</a:t>
            </a:fld>
            <a:endParaRPr lang="en-US" altLang="zh-CN" sz="600" smtClean="0">
              <a:solidFill>
                <a:srgbClr val="404040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1916154" y="9909452"/>
            <a:ext cx="3202902" cy="2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7" tIns="47319" rIns="94637" bIns="47319"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600" smtClean="0">
                <a:solidFill>
                  <a:srgbClr val="7F7F7F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COPYRIGHT © 2012 ALCATEL-LUCENT SHANGHAI BELL. 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84588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69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39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09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788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4860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29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3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4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0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21"/>
              </a:spcAft>
            </a:pPr>
            <a:r>
              <a:rPr lang="en-US" altLang="zh-CN" dirty="0">
                <a:ea typeface="Calibri"/>
              </a:rPr>
              <a:t>1937 Clinton J. Davisson shared the Nobel Prize in Physics for demonstrating the wave nature of matter. </a:t>
            </a:r>
          </a:p>
          <a:p>
            <a:pPr>
              <a:spcAft>
                <a:spcPts val="621"/>
              </a:spcAft>
            </a:pPr>
            <a:r>
              <a:rPr lang="en-US" altLang="zh-CN" dirty="0">
                <a:ea typeface="Calibri"/>
              </a:rPr>
              <a:t>1956 John Bardeen, Walter H. Brattain, and William Shockley received the Nobel Prize in Physics for inventing the first transistors. </a:t>
            </a:r>
          </a:p>
          <a:p>
            <a:pPr>
              <a:spcAft>
                <a:spcPts val="621"/>
              </a:spcAft>
            </a:pPr>
            <a:r>
              <a:rPr lang="en-US" altLang="zh-CN" dirty="0">
                <a:ea typeface="Calibri"/>
              </a:rPr>
              <a:t>1977 Philip W. Anderson shared the Nobel Prize in Physics for developing an improved understanding of the electronic structure of glass and magnetic materials. </a:t>
            </a:r>
          </a:p>
          <a:p>
            <a:pPr>
              <a:spcAft>
                <a:spcPts val="621"/>
              </a:spcAft>
            </a:pPr>
            <a:r>
              <a:rPr lang="en-US" altLang="zh-CN" dirty="0">
                <a:ea typeface="Calibri"/>
              </a:rPr>
              <a:t>1978 Arno A. Penzias and Robert W. Wilson shared the Nobel Prize in Physics for their discovery of cosmic microwave background radiation, - the Big Bang theory. </a:t>
            </a:r>
          </a:p>
          <a:p>
            <a:pPr>
              <a:spcAft>
                <a:spcPts val="621"/>
              </a:spcAft>
            </a:pPr>
            <a:r>
              <a:rPr lang="en-US" altLang="zh-CN" dirty="0">
                <a:ea typeface="Calibri"/>
              </a:rPr>
              <a:t>1997 Steven Chu shared the Nobel Prize in Physics for developing methods to cool and trap atoms with laser light. </a:t>
            </a:r>
          </a:p>
          <a:p>
            <a:pPr>
              <a:spcAft>
                <a:spcPts val="621"/>
              </a:spcAft>
            </a:pPr>
            <a:r>
              <a:rPr lang="en-US" altLang="zh-CN" dirty="0">
                <a:ea typeface="Calibri"/>
              </a:rPr>
              <a:t>1998 Horst </a:t>
            </a:r>
            <a:r>
              <a:rPr lang="en-US" altLang="zh-CN" dirty="0" err="1">
                <a:ea typeface="Calibri"/>
              </a:rPr>
              <a:t>Stormer</a:t>
            </a:r>
            <a:r>
              <a:rPr lang="en-US" altLang="zh-CN" dirty="0">
                <a:ea typeface="Calibri"/>
              </a:rPr>
              <a:t>, Robert Laughlin, and Daniel </a:t>
            </a:r>
            <a:r>
              <a:rPr lang="en-US" altLang="zh-CN" dirty="0" err="1">
                <a:ea typeface="Calibri"/>
              </a:rPr>
              <a:t>Tsui</a:t>
            </a:r>
            <a:r>
              <a:rPr lang="en-US" altLang="zh-CN" dirty="0">
                <a:ea typeface="Calibri"/>
              </a:rPr>
              <a:t>, were awarded the Nobel Prize in Physics for the discovery and explanation of the fractional quantum Hall effect. </a:t>
            </a:r>
          </a:p>
          <a:p>
            <a:pPr>
              <a:spcAft>
                <a:spcPts val="621"/>
              </a:spcAft>
            </a:pPr>
            <a:r>
              <a:rPr lang="en-US" altLang="zh-CN" dirty="0">
                <a:ea typeface="Calibri"/>
              </a:rPr>
              <a:t>2009 Willard S. Boyle, George E. Smith shared the Nobel Prize in Physics together with Charles K. Kao. Boyle and Smith were cited for the invention of the CCD sensor.</a:t>
            </a:r>
          </a:p>
          <a:p>
            <a:pPr>
              <a:spcAft>
                <a:spcPts val="621"/>
              </a:spcAft>
            </a:pPr>
            <a:r>
              <a:rPr lang="en-US" altLang="zh-CN" dirty="0">
                <a:ea typeface="Calibri"/>
              </a:rPr>
              <a:t>2014 </a:t>
            </a:r>
            <a:r>
              <a:rPr lang="en-US" altLang="zh-CN" dirty="0"/>
              <a:t>Eric </a:t>
            </a:r>
            <a:r>
              <a:rPr lang="en-US" altLang="zh-CN" dirty="0" err="1"/>
              <a:t>Betzig</a:t>
            </a:r>
            <a:r>
              <a:rPr lang="en-US" altLang="zh-CN" dirty="0"/>
              <a:t> was awarded a </a:t>
            </a:r>
            <a:r>
              <a:rPr lang="en-US" altLang="zh-CN" dirty="0" err="1"/>
              <a:t>nobel</a:t>
            </a:r>
            <a:r>
              <a:rPr lang="en-US" altLang="zh-CN" dirty="0"/>
              <a:t> prize in Chemistry</a:t>
            </a:r>
            <a:endParaRPr lang="en-US" altLang="zh-CN" dirty="0">
              <a:ea typeface="Calibri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767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3026"/>
          <a:stretch>
            <a:fillRect/>
          </a:stretch>
        </p:blipFill>
        <p:spPr bwMode="auto">
          <a:xfrm>
            <a:off x="5827652" y="4687491"/>
            <a:ext cx="8444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9"/>
          <p:cNvPicPr>
            <a:picLocks noChangeAspect="1" noChangeArrowheads="1"/>
          </p:cNvPicPr>
          <p:nvPr userDrawn="1"/>
        </p:nvPicPr>
        <p:blipFill>
          <a:blip r:embed="rId3" cstate="print"/>
          <a:srcRect r="635" b="6912"/>
          <a:stretch>
            <a:fillRect/>
          </a:stretch>
        </p:blipFill>
        <p:spPr bwMode="auto">
          <a:xfrm>
            <a:off x="184089" y="4773216"/>
            <a:ext cx="5613339" cy="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335" y="3177781"/>
            <a:ext cx="6545690" cy="885825"/>
          </a:xfrm>
        </p:spPr>
        <p:txBody>
          <a:bodyPr anchor="b"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331" y="4095752"/>
            <a:ext cx="6521878" cy="463154"/>
          </a:xfrm>
        </p:spPr>
        <p:txBody>
          <a:bodyPr lIns="69659" tIns="34831" rIns="69659" bIns="34831"/>
          <a:lstStyle>
            <a:lvl1pPr marL="0" indent="0">
              <a:buFont typeface="Arial" pitchFamily="34" charset="0"/>
              <a:buNone/>
              <a:defRPr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2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895" y="1047790"/>
            <a:ext cx="6372224" cy="3451622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169071"/>
            <a:ext cx="6372225" cy="837009"/>
          </a:xfrm>
        </p:spPr>
        <p:txBody>
          <a:bodyPr tIns="0"/>
          <a:lstStyle>
            <a:lvl1pPr>
              <a:defRPr sz="1800">
                <a:latin typeface="+mj-lt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943139" y="4614682"/>
            <a:ext cx="2615564" cy="1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99" tIns="26100" rIns="52199" bIns="26100" anchor="t" anchorCtr="0"/>
          <a:lstStyle/>
          <a:p>
            <a:pPr algn="ctr" eaLnBrk="1" hangingPunct="1"/>
            <a:r>
              <a:rPr lang="en-US" sz="375" dirty="0" smtClean="0">
                <a:solidFill>
                  <a:srgbClr val="FFFFFF">
                    <a:lumMod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t>COPYRIGHT © 2015 ALCATEL-LUCENT </a:t>
            </a:r>
            <a:r>
              <a:rPr lang="en-US" altLang="zh-CN" sz="375" dirty="0" smtClean="0">
                <a:solidFill>
                  <a:srgbClr val="FFFFFF">
                    <a:lumMod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t>SHANGHAI BELL CO, LTD</a:t>
            </a:r>
            <a:r>
              <a:rPr lang="en-US" sz="375" dirty="0" smtClean="0">
                <a:solidFill>
                  <a:srgbClr val="FFFFFF">
                    <a:lumMod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t>. ALL RIGHTS RESERVED.</a:t>
            </a:r>
            <a:endParaRPr lang="en-US" sz="375" dirty="0">
              <a:solidFill>
                <a:srgbClr val="FFFFFF">
                  <a:lumMod val="50000"/>
                </a:srgbClr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604962"/>
            <a:ext cx="685800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143258" y="4830468"/>
            <a:ext cx="279339" cy="179618"/>
          </a:xfrm>
          <a:prstGeom prst="rect">
            <a:avLst/>
          </a:prstGeom>
        </p:spPr>
        <p:txBody>
          <a:bodyPr lIns="52205" tIns="26103" rIns="52205" bIns="26103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eaLnBrk="1" hangingPunct="1">
              <a:defRPr/>
            </a:pPr>
            <a:fld id="{1D43DDA3-B8F5-4355-8795-A0F7A61B9EB2}" type="slidenum">
              <a:rPr lang="en-US" sz="600" smtClean="0">
                <a:solidFill>
                  <a:srgbClr val="000000"/>
                </a:solidFill>
                <a:latin typeface="Trebuchet MS" pitchFamily="34" charset="0"/>
                <a:ea typeface="+mn-ea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42" y="4641519"/>
            <a:ext cx="819758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ell_Labs_AL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94" y="4705294"/>
            <a:ext cx="648000" cy="3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6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3026"/>
          <a:stretch>
            <a:fillRect/>
          </a:stretch>
        </p:blipFill>
        <p:spPr bwMode="auto">
          <a:xfrm>
            <a:off x="5827652" y="4687491"/>
            <a:ext cx="8444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9"/>
          <p:cNvPicPr>
            <a:picLocks noChangeAspect="1" noChangeArrowheads="1"/>
          </p:cNvPicPr>
          <p:nvPr userDrawn="1"/>
        </p:nvPicPr>
        <p:blipFill>
          <a:blip r:embed="rId3" cstate="print"/>
          <a:srcRect r="635" b="6912"/>
          <a:stretch>
            <a:fillRect/>
          </a:stretch>
        </p:blipFill>
        <p:spPr bwMode="auto">
          <a:xfrm>
            <a:off x="184089" y="4773216"/>
            <a:ext cx="5613339" cy="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0" y="170260"/>
            <a:ext cx="6537447" cy="792956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6" y="1021558"/>
            <a:ext cx="6514551" cy="339447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spcAft>
                <a:spcPts val="0"/>
              </a:spcAft>
              <a:defRPr>
                <a:latin typeface="Trebuchet MS" pitchFamily="34" charset="0"/>
              </a:defRPr>
            </a:lvl2pPr>
            <a:lvl3pPr>
              <a:spcAft>
                <a:spcPts val="0"/>
              </a:spcAft>
              <a:defRPr>
                <a:latin typeface="Trebuchet MS" pitchFamily="34" charset="0"/>
              </a:defRPr>
            </a:lvl3pPr>
            <a:lvl4pPr>
              <a:spcAft>
                <a:spcPts val="0"/>
              </a:spcAft>
              <a:defRPr>
                <a:latin typeface="Trebuchet MS" pitchFamily="34" charset="0"/>
              </a:defRPr>
            </a:lvl4pPr>
            <a:lvl5pPr>
              <a:spcAft>
                <a:spcPts val="0"/>
              </a:spcAft>
              <a:defRPr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3143258" y="4830468"/>
            <a:ext cx="279339" cy="179618"/>
          </a:xfrm>
          <a:prstGeom prst="rect">
            <a:avLst/>
          </a:prstGeom>
        </p:spPr>
        <p:txBody>
          <a:bodyPr lIns="52205" tIns="26103" rIns="52205" bIns="26103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eaLnBrk="1" hangingPunct="1">
              <a:defRPr/>
            </a:pPr>
            <a:fld id="{1D43DDA3-B8F5-4355-8795-A0F7A61B9EB2}" type="slidenum">
              <a:rPr lang="en-US" sz="600" smtClean="0">
                <a:solidFill>
                  <a:srgbClr val="000000"/>
                </a:solidFill>
                <a:latin typeface="Trebuchet MS" pitchFamily="34" charset="0"/>
                <a:ea typeface="+mn-ea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1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3307190" y="4766072"/>
            <a:ext cx="279339" cy="179784"/>
          </a:xfrm>
          <a:prstGeom prst="rect">
            <a:avLst/>
          </a:prstGeom>
        </p:spPr>
        <p:txBody>
          <a:bodyPr lIns="52244" tIns="26123" rIns="52244" bIns="26123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 eaLnBrk="1" hangingPunct="1">
              <a:defRPr/>
            </a:pPr>
            <a:fld id="{E1E56D8E-1592-47DC-A406-D09F2F6A2FFD}" type="slidenum">
              <a:rPr lang="en-US" sz="375" smtClean="0">
                <a:solidFill>
                  <a:srgbClr val="000000">
                    <a:lumMod val="50000"/>
                    <a:lumOff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en-US" sz="375" dirty="0">
              <a:solidFill>
                <a:srgbClr val="000000">
                  <a:lumMod val="50000"/>
                  <a:lumOff val="50000"/>
                </a:srgbClr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3026"/>
          <a:stretch>
            <a:fillRect/>
          </a:stretch>
        </p:blipFill>
        <p:spPr bwMode="auto">
          <a:xfrm>
            <a:off x="5827652" y="4687491"/>
            <a:ext cx="8444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9"/>
          <p:cNvPicPr>
            <a:picLocks noChangeAspect="1" noChangeArrowheads="1"/>
          </p:cNvPicPr>
          <p:nvPr userDrawn="1"/>
        </p:nvPicPr>
        <p:blipFill>
          <a:blip r:embed="rId3" cstate="print"/>
          <a:srcRect r="635" b="6912"/>
          <a:stretch>
            <a:fillRect/>
          </a:stretch>
        </p:blipFill>
        <p:spPr bwMode="auto">
          <a:xfrm>
            <a:off x="184089" y="4773216"/>
            <a:ext cx="5613339" cy="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6" y="1021558"/>
            <a:ext cx="3212856" cy="3394472"/>
          </a:xfrm>
        </p:spPr>
        <p:txBody>
          <a:bodyPr/>
          <a:lstStyle>
            <a:lvl1pPr>
              <a:defRPr sz="1125">
                <a:latin typeface="Trebuchet MS" pitchFamily="34" charset="0"/>
              </a:defRPr>
            </a:lvl1pPr>
            <a:lvl2pPr>
              <a:spcAft>
                <a:spcPts val="0"/>
              </a:spcAft>
              <a:defRPr sz="1050">
                <a:latin typeface="Trebuchet MS" pitchFamily="34" charset="0"/>
              </a:defRPr>
            </a:lvl2pPr>
            <a:lvl3pPr>
              <a:spcAft>
                <a:spcPts val="0"/>
              </a:spcAft>
              <a:defRPr sz="900">
                <a:latin typeface="Trebuchet MS" pitchFamily="34" charset="0"/>
              </a:defRPr>
            </a:lvl3pPr>
            <a:lvl4pPr>
              <a:spcAft>
                <a:spcPts val="0"/>
              </a:spcAft>
              <a:defRPr sz="825">
                <a:latin typeface="Trebuchet MS" pitchFamily="34" charset="0"/>
              </a:defRPr>
            </a:lvl4pPr>
            <a:lvl5pPr>
              <a:spcAft>
                <a:spcPts val="0"/>
              </a:spcAft>
              <a:defRPr sz="825">
                <a:latin typeface="Trebuchet MS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5488" y="1021558"/>
            <a:ext cx="3213772" cy="3394472"/>
          </a:xfrm>
        </p:spPr>
        <p:txBody>
          <a:bodyPr/>
          <a:lstStyle>
            <a:lvl1pPr>
              <a:defRPr sz="1125">
                <a:latin typeface="Trebuchet MS" pitchFamily="34" charset="0"/>
              </a:defRPr>
            </a:lvl1pPr>
            <a:lvl2pPr>
              <a:spcAft>
                <a:spcPts val="0"/>
              </a:spcAft>
              <a:defRPr sz="1050">
                <a:latin typeface="Trebuchet MS" pitchFamily="34" charset="0"/>
              </a:defRPr>
            </a:lvl2pPr>
            <a:lvl3pPr>
              <a:spcAft>
                <a:spcPts val="0"/>
              </a:spcAft>
              <a:defRPr sz="900">
                <a:latin typeface="Trebuchet MS" pitchFamily="34" charset="0"/>
              </a:defRPr>
            </a:lvl3pPr>
            <a:lvl4pPr>
              <a:spcAft>
                <a:spcPts val="0"/>
              </a:spcAft>
              <a:defRPr sz="825">
                <a:latin typeface="Trebuchet MS" pitchFamily="34" charset="0"/>
              </a:defRPr>
            </a:lvl4pPr>
            <a:lvl5pPr>
              <a:spcAft>
                <a:spcPts val="0"/>
              </a:spcAft>
              <a:defRPr sz="825">
                <a:latin typeface="Trebuchet MS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5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/>
          </p:cNvSpPr>
          <p:nvPr userDrawn="1"/>
        </p:nvSpPr>
        <p:spPr>
          <a:xfrm>
            <a:off x="3307190" y="4766072"/>
            <a:ext cx="279339" cy="179784"/>
          </a:xfrm>
          <a:prstGeom prst="rect">
            <a:avLst/>
          </a:prstGeom>
        </p:spPr>
        <p:txBody>
          <a:bodyPr lIns="52244" tIns="26123" rIns="52244" bIns="26123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 eaLnBrk="1" hangingPunct="1">
              <a:defRPr/>
            </a:pPr>
            <a:fld id="{3A35C7A4-075A-41E1-944B-4C3D37630E8D}" type="slidenum">
              <a:rPr lang="en-US" sz="375" smtClean="0">
                <a:solidFill>
                  <a:srgbClr val="000000">
                    <a:lumMod val="50000"/>
                    <a:lumOff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en-US" sz="375" dirty="0">
              <a:solidFill>
                <a:srgbClr val="000000">
                  <a:lumMod val="50000"/>
                  <a:lumOff val="50000"/>
                </a:srgbClr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3026"/>
          <a:stretch>
            <a:fillRect/>
          </a:stretch>
        </p:blipFill>
        <p:spPr bwMode="auto">
          <a:xfrm>
            <a:off x="5827652" y="4687491"/>
            <a:ext cx="8444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88669" y="4720834"/>
            <a:ext cx="6858000" cy="2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244" tIns="26123" rIns="52244" bIns="26123"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pic>
        <p:nvPicPr>
          <p:cNvPr id="8" name="Picture 209"/>
          <p:cNvPicPr>
            <a:picLocks noChangeAspect="1" noChangeArrowheads="1"/>
          </p:cNvPicPr>
          <p:nvPr userDrawn="1"/>
        </p:nvPicPr>
        <p:blipFill>
          <a:blip r:embed="rId3" cstate="print"/>
          <a:srcRect r="635" b="6912"/>
          <a:stretch>
            <a:fillRect/>
          </a:stretch>
        </p:blipFill>
        <p:spPr bwMode="auto">
          <a:xfrm>
            <a:off x="184089" y="4773216"/>
            <a:ext cx="5613339" cy="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7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3026"/>
          <a:stretch>
            <a:fillRect/>
          </a:stretch>
        </p:blipFill>
        <p:spPr bwMode="auto">
          <a:xfrm>
            <a:off x="5827652" y="4687491"/>
            <a:ext cx="8444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9"/>
          <p:cNvPicPr>
            <a:picLocks noChangeAspect="1" noChangeArrowheads="1"/>
          </p:cNvPicPr>
          <p:nvPr userDrawn="1"/>
        </p:nvPicPr>
        <p:blipFill>
          <a:blip r:embed="rId3" cstate="print"/>
          <a:srcRect r="635" b="6912"/>
          <a:stretch>
            <a:fillRect/>
          </a:stretch>
        </p:blipFill>
        <p:spPr bwMode="auto">
          <a:xfrm>
            <a:off x="184089" y="4773216"/>
            <a:ext cx="5613339" cy="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3002" y="977507"/>
            <a:ext cx="6536531" cy="3106340"/>
          </a:xfrm>
        </p:spPr>
        <p:txBody>
          <a:bodyPr lIns="0"/>
          <a:lstStyle>
            <a:lvl1pPr marL="65306" indent="-65306">
              <a:defRPr kumimoji="0" lang="en-US" sz="11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143258" y="4830468"/>
            <a:ext cx="279339" cy="179618"/>
          </a:xfrm>
          <a:prstGeom prst="rect">
            <a:avLst/>
          </a:prstGeom>
        </p:spPr>
        <p:txBody>
          <a:bodyPr lIns="52205" tIns="26103" rIns="52205" bIns="26103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eaLnBrk="1" hangingPunct="1">
              <a:defRPr/>
            </a:pPr>
            <a:fld id="{1D43DDA3-B8F5-4355-8795-A0F7A61B9EB2}" type="slidenum">
              <a:rPr lang="en-US" sz="600" smtClean="0">
                <a:solidFill>
                  <a:srgbClr val="000000"/>
                </a:solidFill>
                <a:latin typeface="Trebuchet MS" pitchFamily="34" charset="0"/>
                <a:ea typeface="+mn-ea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0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3307190" y="4766072"/>
            <a:ext cx="279339" cy="179784"/>
          </a:xfrm>
          <a:prstGeom prst="rect">
            <a:avLst/>
          </a:prstGeom>
        </p:spPr>
        <p:txBody>
          <a:bodyPr lIns="52244" tIns="26123" rIns="52244" bIns="26123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 eaLnBrk="1" hangingPunct="1">
              <a:defRPr/>
            </a:pPr>
            <a:fld id="{81D0487B-C759-4198-8F36-AABBA7CADAB9}" type="slidenum">
              <a:rPr lang="en-US" sz="375" smtClean="0">
                <a:solidFill>
                  <a:srgbClr val="000000">
                    <a:lumMod val="50000"/>
                    <a:lumOff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en-US" sz="375" dirty="0">
              <a:solidFill>
                <a:srgbClr val="000000">
                  <a:lumMod val="50000"/>
                  <a:lumOff val="50000"/>
                </a:srgbClr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3026"/>
          <a:stretch>
            <a:fillRect/>
          </a:stretch>
        </p:blipFill>
        <p:spPr bwMode="auto">
          <a:xfrm>
            <a:off x="5827652" y="4687491"/>
            <a:ext cx="8444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9"/>
          <p:cNvPicPr>
            <a:picLocks noChangeAspect="1" noChangeArrowheads="1"/>
          </p:cNvPicPr>
          <p:nvPr userDrawn="1"/>
        </p:nvPicPr>
        <p:blipFill>
          <a:blip r:embed="rId3" cstate="print"/>
          <a:srcRect r="635" b="6912"/>
          <a:stretch>
            <a:fillRect/>
          </a:stretch>
        </p:blipFill>
        <p:spPr bwMode="auto">
          <a:xfrm>
            <a:off x="184089" y="4773216"/>
            <a:ext cx="5613339" cy="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9937" y="977508"/>
            <a:ext cx="6518214" cy="2908697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 marL="293879" indent="-293879" algn="l" defTabSz="522452" rtl="0" eaLnBrk="1" fontAlgn="base" latinLnBrk="0" hangingPunct="1">
              <a:spcAft>
                <a:spcPts val="343"/>
              </a:spcAft>
              <a:buClr>
                <a:srgbClr val="404040"/>
              </a:buClr>
              <a:buFont typeface="+mj-lt"/>
              <a:buAutoNum type="arabicPeriod"/>
              <a:defRPr lang="en-US" sz="1575" kern="120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358280" indent="-97054" algn="l" defTabSz="522452" rtl="0" eaLnBrk="1" fontAlgn="base" latinLnBrk="0" hangingPunct="1">
              <a:spcAft>
                <a:spcPts val="343"/>
              </a:spcAft>
              <a:buFont typeface="+mj-lt"/>
              <a:buNone/>
              <a:defRPr lang="en-US" sz="1125" kern="12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261227" algn="l" defTabSz="522452" rtl="0" eaLnBrk="1" fontAlgn="base" latinLnBrk="0" hangingPunct="1">
              <a:spcAft>
                <a:spcPts val="343"/>
              </a:spcAft>
              <a:defRPr lang="en-US" sz="1575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61227" algn="l" defTabSz="522452" rtl="0" eaLnBrk="1" fontAlgn="base" latinLnBrk="0" hangingPunct="1">
              <a:spcAft>
                <a:spcPts val="343"/>
              </a:spcAft>
              <a:defRPr lang="en-US" sz="1575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1227" algn="l" defTabSz="522452" rtl="0" eaLnBrk="1" fontAlgn="base" latinLnBrk="0" hangingPunct="1">
              <a:spcAft>
                <a:spcPts val="343"/>
              </a:spcAft>
              <a:defRPr lang="en-US" sz="1575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2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67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3026"/>
          <a:stretch>
            <a:fillRect/>
          </a:stretch>
        </p:blipFill>
        <p:spPr bwMode="auto">
          <a:xfrm>
            <a:off x="5827652" y="4687491"/>
            <a:ext cx="8444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09"/>
          <p:cNvPicPr>
            <a:picLocks noChangeAspect="1" noChangeArrowheads="1"/>
          </p:cNvPicPr>
          <p:nvPr userDrawn="1"/>
        </p:nvPicPr>
        <p:blipFill>
          <a:blip r:embed="rId3" cstate="print"/>
          <a:srcRect r="635" b="6912"/>
          <a:stretch>
            <a:fillRect/>
          </a:stretch>
        </p:blipFill>
        <p:spPr bwMode="auto">
          <a:xfrm>
            <a:off x="184089" y="4773216"/>
            <a:ext cx="5613339" cy="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42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0028" y="4095713"/>
            <a:ext cx="6395085" cy="226172"/>
          </a:xfrm>
        </p:spPr>
        <p:txBody>
          <a:bodyPr lIns="0"/>
          <a:lstStyle>
            <a:lvl1pPr marL="0" indent="0">
              <a:buFont typeface="Arial" pitchFamily="34" charset="0"/>
              <a:buNone/>
              <a:defRPr sz="1350">
                <a:solidFill>
                  <a:srgbClr val="7F7F7F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altLang="zh-CN" dirty="0" smtClean="0"/>
              <a:t>Speaker Name</a:t>
            </a:r>
            <a:endParaRPr lang="en-US" altLang="zh-CN" noProof="0" dirty="0" smtClean="0"/>
          </a:p>
        </p:txBody>
      </p:sp>
      <p:sp>
        <p:nvSpPr>
          <p:cNvPr id="2051" name="Title Placeholder 10"/>
          <p:cNvSpPr>
            <a:spLocks noGrp="1" noChangeArrowheads="1"/>
          </p:cNvSpPr>
          <p:nvPr>
            <p:ph type="ctrTitle"/>
          </p:nvPr>
        </p:nvSpPr>
        <p:spPr>
          <a:xfrm>
            <a:off x="220028" y="3059113"/>
            <a:ext cx="6395085" cy="1002110"/>
          </a:xfrm>
        </p:spPr>
        <p:txBody>
          <a:bodyPr anchor="b"/>
          <a:lstStyle>
            <a:lvl1pPr>
              <a:defRPr sz="2100">
                <a:latin typeface="Trebuchet MS" pitchFamily="34" charset="0"/>
              </a:defRPr>
            </a:lvl1pPr>
          </a:lstStyle>
          <a:p>
            <a:pPr lvl="0"/>
            <a:r>
              <a:rPr lang="en-US" altLang="zh-CN" noProof="0" dirty="0" smtClean="0"/>
              <a:t>CLICK TO EDIT MASTER TITLE STYLE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23838" y="250036"/>
            <a:ext cx="6391275" cy="2809081"/>
          </a:xfrm>
        </p:spPr>
        <p:txBody>
          <a:bodyPr bIns="431784" anchor="b"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220030" y="4343400"/>
            <a:ext cx="6395084" cy="228600"/>
          </a:xfrm>
        </p:spPr>
        <p:txBody>
          <a:bodyPr lIns="0"/>
          <a:lstStyle>
            <a:lvl1pPr marL="0" indent="0">
              <a:buNone/>
              <a:defRPr lang="en-US" altLang="zh-CN" sz="1350" dirty="0" smtClean="0">
                <a:solidFill>
                  <a:srgbClr val="7F7F7F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5682" indent="0">
              <a:buNone/>
              <a:defRPr/>
            </a:lvl2pPr>
            <a:lvl3pPr marL="218966" indent="0">
              <a:buNone/>
              <a:defRPr/>
            </a:lvl3pPr>
            <a:lvl4pPr marL="386762" indent="0">
              <a:buNone/>
              <a:defRPr/>
            </a:lvl4pPr>
            <a:lvl5pPr marL="561696" indent="0">
              <a:buNone/>
              <a:defRPr/>
            </a:lvl5pPr>
          </a:lstStyle>
          <a:p>
            <a:r>
              <a:rPr lang="en-US" altLang="zh-CN" dirty="0" smtClean="0"/>
              <a:t>Date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943139" y="4914992"/>
            <a:ext cx="2615564" cy="1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99" tIns="26100" rIns="52199" bIns="26100" anchor="t" anchorCtr="0"/>
          <a:lstStyle/>
          <a:p>
            <a:pPr algn="ctr" eaLnBrk="1" hangingPunct="1"/>
            <a:r>
              <a:rPr lang="en-US" sz="375" dirty="0" smtClean="0">
                <a:solidFill>
                  <a:srgbClr val="FFFFFF">
                    <a:lumMod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t>COPYRIGHT © 2015 ALCATEL-LUCENT </a:t>
            </a:r>
            <a:r>
              <a:rPr lang="en-US" altLang="zh-CN" sz="375" dirty="0" smtClean="0">
                <a:solidFill>
                  <a:srgbClr val="FFFFFF">
                    <a:lumMod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t>SHANGHAI BELL CO, LTD</a:t>
            </a:r>
            <a:r>
              <a:rPr lang="en-US" sz="375" dirty="0" smtClean="0">
                <a:solidFill>
                  <a:srgbClr val="FFFFFF">
                    <a:lumMod val="50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t>. ALL RIGHTS RESERVED.</a:t>
            </a:r>
            <a:endParaRPr lang="en-US" sz="375" dirty="0">
              <a:solidFill>
                <a:srgbClr val="FFFFFF">
                  <a:lumMod val="50000"/>
                </a:srgbClr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36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138" y="170260"/>
            <a:ext cx="6537447" cy="792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69659" tIns="34831" rIns="69659" bIns="34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617" y="1021558"/>
            <a:ext cx="6514550" cy="33944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34831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7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61" r:id="rId9"/>
    <p:sldLayoutId id="2147483962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rebuchet MS" pitchFamily="34" charset="0"/>
        </a:defRPr>
      </a:lvl5pPr>
      <a:lvl6pPr marL="261227"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ahoma" pitchFamily="34" charset="0"/>
        </a:defRPr>
      </a:lvl6pPr>
      <a:lvl7pPr marL="522452"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ahoma" pitchFamily="34" charset="0"/>
        </a:defRPr>
      </a:lvl7pPr>
      <a:lvl8pPr marL="783678"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ahoma" pitchFamily="34" charset="0"/>
        </a:defRPr>
      </a:lvl8pPr>
      <a:lvl9pPr marL="1044905"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04040"/>
          </a:solidFill>
          <a:latin typeface="Tahoma" pitchFamily="34" charset="0"/>
        </a:defRPr>
      </a:lvl9pPr>
    </p:titleStyle>
    <p:bodyStyle>
      <a:lvl1pPr marL="97961" indent="-97961" algn="l" rtl="0" eaLnBrk="0" fontAlgn="base" hangingPunct="0">
        <a:spcBef>
          <a:spcPct val="20000"/>
        </a:spcBef>
        <a:spcAft>
          <a:spcPct val="30000"/>
        </a:spcAft>
        <a:buClr>
          <a:srgbClr val="404040"/>
        </a:buClr>
        <a:buFont typeface="Arial" pitchFamily="34" charset="0"/>
        <a:buChar char="•"/>
        <a:defRPr sz="1125">
          <a:solidFill>
            <a:srgbClr val="404040"/>
          </a:solidFill>
          <a:latin typeface="Trebuchet MS" pitchFamily="34" charset="0"/>
          <a:ea typeface="+mn-ea"/>
          <a:cs typeface="+mn-cs"/>
        </a:defRPr>
      </a:lvl1pPr>
      <a:lvl2pPr marL="166895" indent="-101588" algn="l" rtl="0" eaLnBrk="0" fontAlgn="base" hangingPunct="0">
        <a:spcBef>
          <a:spcPct val="20000"/>
        </a:spcBef>
        <a:spcAft>
          <a:spcPct val="30000"/>
        </a:spcAft>
        <a:buClr>
          <a:srgbClr val="404040"/>
        </a:buClr>
        <a:buFont typeface="Arial" pitchFamily="34" charset="0"/>
        <a:buChar char="­"/>
        <a:defRPr>
          <a:solidFill>
            <a:srgbClr val="404040"/>
          </a:solidFill>
          <a:latin typeface="Trebuchet MS" pitchFamily="34" charset="0"/>
        </a:defRPr>
      </a:lvl2pPr>
      <a:lvl3pPr marL="297508" indent="-130613" algn="l" rtl="0" eaLnBrk="0" fontAlgn="base" hangingPunct="0">
        <a:spcBef>
          <a:spcPct val="20000"/>
        </a:spcBef>
        <a:spcAft>
          <a:spcPct val="30000"/>
        </a:spcAft>
        <a:buClr>
          <a:srgbClr val="404040"/>
        </a:buClr>
        <a:buFont typeface="Arial" pitchFamily="34" charset="0"/>
        <a:buChar char="­"/>
        <a:defRPr sz="900">
          <a:solidFill>
            <a:srgbClr val="404040"/>
          </a:solidFill>
          <a:latin typeface="Trebuchet MS" pitchFamily="34" charset="0"/>
        </a:defRPr>
      </a:lvl3pPr>
      <a:lvl4pPr marL="425401" indent="-130613" algn="l" rtl="0" eaLnBrk="0" fontAlgn="base" hangingPunct="0">
        <a:spcBef>
          <a:spcPct val="20000"/>
        </a:spcBef>
        <a:spcAft>
          <a:spcPct val="30000"/>
        </a:spcAft>
        <a:buClr>
          <a:srgbClr val="404040"/>
        </a:buClr>
        <a:buFont typeface="Arial" pitchFamily="34" charset="0"/>
        <a:buChar char="­"/>
        <a:defRPr sz="825">
          <a:solidFill>
            <a:srgbClr val="404040"/>
          </a:solidFill>
          <a:latin typeface="Trebuchet MS" pitchFamily="34" charset="0"/>
        </a:defRPr>
      </a:lvl4pPr>
      <a:lvl5pPr marL="558734" indent="-130613" algn="l" rtl="0" eaLnBrk="0" fontAlgn="base" hangingPunct="0">
        <a:spcBef>
          <a:spcPct val="20000"/>
        </a:spcBef>
        <a:spcAft>
          <a:spcPct val="30000"/>
        </a:spcAft>
        <a:buClr>
          <a:srgbClr val="404040"/>
        </a:buClr>
        <a:buFont typeface="Arial" pitchFamily="34" charset="0"/>
        <a:buChar char="­"/>
        <a:defRPr sz="825">
          <a:solidFill>
            <a:srgbClr val="404040"/>
          </a:solidFill>
          <a:latin typeface="Trebuchet MS" pitchFamily="34" charset="0"/>
        </a:defRPr>
      </a:lvl5pPr>
      <a:lvl6pPr marL="819960" indent="-130613" algn="l" rtl="0" eaLnBrk="0" fontAlgn="base" hangingPunct="0">
        <a:spcBef>
          <a:spcPct val="20000"/>
        </a:spcBef>
        <a:spcAft>
          <a:spcPct val="30000"/>
        </a:spcAft>
        <a:buClr>
          <a:srgbClr val="6639B7"/>
        </a:buClr>
        <a:buFont typeface="Arial" pitchFamily="34" charset="0"/>
        <a:buChar char="­"/>
        <a:defRPr sz="825">
          <a:solidFill>
            <a:schemeClr val="tx1"/>
          </a:solidFill>
          <a:latin typeface="+mn-lt"/>
        </a:defRPr>
      </a:lvl6pPr>
      <a:lvl7pPr marL="1081187" indent="-130613" algn="l" rtl="0" eaLnBrk="0" fontAlgn="base" hangingPunct="0">
        <a:spcBef>
          <a:spcPct val="20000"/>
        </a:spcBef>
        <a:spcAft>
          <a:spcPct val="30000"/>
        </a:spcAft>
        <a:buClr>
          <a:srgbClr val="6639B7"/>
        </a:buClr>
        <a:buFont typeface="Arial" pitchFamily="34" charset="0"/>
        <a:buChar char="­"/>
        <a:defRPr sz="825">
          <a:solidFill>
            <a:schemeClr val="tx1"/>
          </a:solidFill>
          <a:latin typeface="+mn-lt"/>
        </a:defRPr>
      </a:lvl7pPr>
      <a:lvl8pPr marL="1342412" indent="-130613" algn="l" rtl="0" eaLnBrk="0" fontAlgn="base" hangingPunct="0">
        <a:spcBef>
          <a:spcPct val="20000"/>
        </a:spcBef>
        <a:spcAft>
          <a:spcPct val="30000"/>
        </a:spcAft>
        <a:buClr>
          <a:srgbClr val="6639B7"/>
        </a:buClr>
        <a:buFont typeface="Arial" pitchFamily="34" charset="0"/>
        <a:buChar char="­"/>
        <a:defRPr sz="825">
          <a:solidFill>
            <a:schemeClr val="tx1"/>
          </a:solidFill>
          <a:latin typeface="+mn-lt"/>
        </a:defRPr>
      </a:lvl8pPr>
      <a:lvl9pPr marL="1603639" indent="-130613" algn="l" rtl="0" eaLnBrk="0" fontAlgn="base" hangingPunct="0">
        <a:spcBef>
          <a:spcPct val="20000"/>
        </a:spcBef>
        <a:spcAft>
          <a:spcPct val="30000"/>
        </a:spcAft>
        <a:buClr>
          <a:srgbClr val="6639B7"/>
        </a:buClr>
        <a:buFont typeface="Arial" pitchFamily="34" charset="0"/>
        <a:buChar char="­"/>
        <a:defRPr sz="8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1227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22452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83678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44905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06130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67358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28585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89810" algn="l" defTabSz="522452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em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b="0" dirty="0"/>
              <a:t/>
            </a:r>
            <a:br>
              <a:rPr lang="en-US" altLang="zh-CN" b="0" dirty="0"/>
            </a:br>
            <a:r>
              <a:rPr lang="zh-CN" altLang="en-US" b="0" dirty="0"/>
              <a:t>贝尔实验室及</a:t>
            </a:r>
            <a:r>
              <a:rPr lang="zh-CN" altLang="en-US" b="0" dirty="0" smtClean="0"/>
              <a:t>其</a:t>
            </a:r>
            <a:r>
              <a:rPr lang="zh-CN" altLang="en-US" b="0" dirty="0"/>
              <a:t>未来</a:t>
            </a:r>
            <a:r>
              <a:rPr lang="zh-CN" altLang="en-US" b="0" dirty="0" smtClean="0"/>
              <a:t>数</a:t>
            </a:r>
            <a:r>
              <a:rPr lang="zh-CN" altLang="en-US" b="0" dirty="0"/>
              <a:t>字通</a:t>
            </a:r>
            <a:r>
              <a:rPr lang="zh-CN" altLang="en-US" b="0" dirty="0" smtClean="0"/>
              <a:t>信研究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b="0" dirty="0" smtClean="0"/>
              <a:t>Bell Labs &amp; Its Initiatives in Digital </a:t>
            </a:r>
            <a:r>
              <a:rPr lang="en-US" altLang="zh-CN" b="0" dirty="0"/>
              <a:t>C</a:t>
            </a:r>
            <a:r>
              <a:rPr lang="en-US" altLang="zh-CN" b="0" dirty="0" smtClean="0"/>
              <a:t>ommunications</a:t>
            </a:r>
            <a:endParaRPr lang="en-US" altLang="zh-CN" b="0"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9619" y="4061223"/>
            <a:ext cx="6395084" cy="171450"/>
          </a:xfrm>
        </p:spPr>
        <p:txBody>
          <a:bodyPr/>
          <a:lstStyle/>
          <a:p>
            <a:r>
              <a:rPr lang="zh-CN" altLang="en-US" sz="1200" b="1" dirty="0"/>
              <a:t>殷月</a:t>
            </a:r>
            <a:r>
              <a:rPr lang="zh-CN" altLang="en-US" sz="1200" b="1" dirty="0"/>
              <a:t>明 </a:t>
            </a:r>
            <a:r>
              <a:rPr lang="en-US" altLang="zh-CN" sz="1200" b="1" dirty="0"/>
              <a:t>Emile Yin</a:t>
            </a:r>
          </a:p>
          <a:p>
            <a:r>
              <a:rPr lang="en-US" altLang="zh-CN" sz="1200" b="1" dirty="0"/>
              <a:t>2015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10</a:t>
            </a:r>
            <a:r>
              <a:rPr lang="zh-CN" altLang="en-US" sz="1200" b="1" dirty="0"/>
              <a:t>月</a:t>
            </a:r>
            <a:r>
              <a:rPr lang="en-US" altLang="zh-CN" sz="1200" b="1" dirty="0"/>
              <a:t>20</a:t>
            </a:r>
            <a:r>
              <a:rPr lang="zh-CN" altLang="en-US" sz="1200" b="1" dirty="0"/>
              <a:t>日，北京  </a:t>
            </a:r>
            <a:r>
              <a:rPr lang="en-US" altLang="zh-CN" sz="1200" b="1" dirty="0"/>
              <a:t>Oct. 20, 2015, Beijing</a:t>
            </a:r>
            <a:endParaRPr lang="zh-CN" alt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60" y="1143038"/>
            <a:ext cx="4529130" cy="279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贝</a:t>
            </a:r>
            <a:r>
              <a:rPr lang="zh-CN" altLang="en-US" dirty="0" smtClean="0"/>
              <a:t>尔实验室与上海贝尔股份有限公司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Bell Labs and Alcatel-Lucent Shanghai Bell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6148" y="3803696"/>
            <a:ext cx="20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404040"/>
                </a:solidFill>
                <a:latin typeface="Trebuchet MS" pitchFamily="34" charset="0"/>
              </a:rPr>
              <a:t>Family </a:t>
            </a:r>
            <a:r>
              <a:rPr lang="zh-CN" altLang="en-US" sz="1200" dirty="0">
                <a:solidFill>
                  <a:srgbClr val="404040"/>
                </a:solidFill>
                <a:latin typeface="Trebuchet MS" pitchFamily="34" charset="0"/>
              </a:rPr>
              <a:t>阿</a:t>
            </a:r>
            <a:r>
              <a:rPr lang="zh-CN" altLang="en-US" sz="1200" dirty="0">
                <a:solidFill>
                  <a:srgbClr val="404040"/>
                </a:solidFill>
                <a:latin typeface="Trebuchet MS" pitchFamily="34" charset="0"/>
              </a:rPr>
              <a:t>尔卡特朗讯家族</a:t>
            </a:r>
            <a:endParaRPr lang="zh-CN" altLang="en-US" sz="12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96" y="2114562"/>
            <a:ext cx="1288190" cy="5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ell_Labs_AL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94" y="2222562"/>
            <a:ext cx="946556" cy="37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73026"/>
          <a:stretch>
            <a:fillRect/>
          </a:stretch>
        </p:blipFill>
        <p:spPr bwMode="auto">
          <a:xfrm>
            <a:off x="2384567" y="3829017"/>
            <a:ext cx="1196828" cy="2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14387" y="4114759"/>
            <a:ext cx="857228" cy="328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29237" y="4114759"/>
            <a:ext cx="857228" cy="328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571773" y="3633720"/>
            <a:ext cx="81000" cy="81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71773" y="3519423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616" y="3449822"/>
            <a:ext cx="304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产品研发中心 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Product &amp; Solution Development Center</a:t>
            </a:r>
          </a:p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研创中心 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Research Center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197874" y="2005180"/>
            <a:ext cx="216000" cy="216000"/>
          </a:xfrm>
          <a:prstGeom prst="ellipse">
            <a:avLst/>
          </a:prstGeom>
          <a:noFill/>
          <a:ln w="38100" cap="flat" cmpd="sng" algn="ctr">
            <a:solidFill>
              <a:srgbClr val="A283D9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970" y="2249704"/>
            <a:ext cx="735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中国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China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6069" y="1900097"/>
            <a:ext cx="120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爱尔兰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Ireland</a:t>
            </a:r>
          </a:p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法国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France</a:t>
            </a:r>
          </a:p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德国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Germany</a:t>
            </a:r>
          </a:p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比利时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Belgium</a:t>
            </a:r>
          </a:p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意大利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Italy</a:t>
            </a:r>
          </a:p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西班牙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Spain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632070" y="1976414"/>
            <a:ext cx="81000" cy="81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28921" y="2090711"/>
            <a:ext cx="81000" cy="81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628921" y="2228859"/>
            <a:ext cx="81000" cy="81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28921" y="2376453"/>
            <a:ext cx="81000" cy="81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514624" y="2093039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14624" y="2228859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514624" y="2376453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628924" y="2514602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628921" y="2662196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14822" y="2307531"/>
            <a:ext cx="81000" cy="81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400525" y="2309859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114782" y="2547899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633743" y="2343156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857713" y="3176532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976436" y="2228859"/>
            <a:ext cx="81000" cy="81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862139" y="2231187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976436" y="2002593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286228" y="1828820"/>
            <a:ext cx="81000" cy="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685800" eaLnBrk="1" hangingPunct="1">
              <a:spcBef>
                <a:spcPct val="50000"/>
              </a:spcBef>
            </a:pPr>
            <a:endParaRPr lang="zh-CN" alt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00485" y="2592595"/>
            <a:ext cx="4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印度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India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1395" y="2400305"/>
            <a:ext cx="6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以色列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Israel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0462" y="3106931"/>
            <a:ext cx="81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澳大利亚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Australia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3336" y="1635338"/>
            <a:ext cx="81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俄罗斯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Russia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14505" y="2171711"/>
            <a:ext cx="628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美国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USA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5912" y="1906813"/>
            <a:ext cx="91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404040"/>
                </a:solidFill>
                <a:latin typeface="Trebuchet MS" pitchFamily="34" charset="0"/>
              </a:rPr>
              <a:t>加拿大</a:t>
            </a:r>
            <a:r>
              <a:rPr lang="en-US" altLang="zh-CN" sz="900" dirty="0">
                <a:solidFill>
                  <a:srgbClr val="404040"/>
                </a:solidFill>
                <a:latin typeface="Trebuchet MS" pitchFamily="34" charset="0"/>
              </a:rPr>
              <a:t>Canada</a:t>
            </a:r>
            <a:endParaRPr lang="zh-CN" altLang="en-US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1535" y="2628898"/>
            <a:ext cx="155493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404040"/>
                </a:solidFill>
                <a:latin typeface="Trebuchet MS" pitchFamily="34" charset="0"/>
              </a:rPr>
              <a:t>创建于</a:t>
            </a:r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1925</a:t>
            </a:r>
            <a:r>
              <a:rPr lang="zh-CN" altLang="en-US" sz="1050" dirty="0">
                <a:solidFill>
                  <a:srgbClr val="404040"/>
                </a:solidFill>
                <a:latin typeface="Trebuchet MS" pitchFamily="34" charset="0"/>
              </a:rPr>
              <a:t>年</a:t>
            </a:r>
            <a:endParaRPr lang="en-US" altLang="zh-CN" sz="1050" dirty="0">
              <a:solidFill>
                <a:srgbClr val="404040"/>
              </a:solidFill>
              <a:latin typeface="Trebuchet MS" pitchFamily="34" charset="0"/>
            </a:endParaRPr>
          </a:p>
          <a:p>
            <a:pPr marL="204788"/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Founded in 1925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8</a:t>
            </a:r>
            <a:r>
              <a:rPr lang="zh-CN" altLang="en-US" sz="1050" dirty="0">
                <a:solidFill>
                  <a:srgbClr val="404040"/>
                </a:solidFill>
                <a:latin typeface="Trebuchet MS" pitchFamily="34" charset="0"/>
              </a:rPr>
              <a:t>个诺贝尔奖（物理和化学）</a:t>
            </a:r>
            <a:endParaRPr lang="en-US" altLang="zh-CN" sz="1050" dirty="0">
              <a:solidFill>
                <a:srgbClr val="404040"/>
              </a:solidFill>
              <a:latin typeface="Trebuchet MS" pitchFamily="34" charset="0"/>
            </a:endParaRPr>
          </a:p>
          <a:p>
            <a:pPr marL="204788"/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8 </a:t>
            </a:r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Nobel </a:t>
            </a:r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Prizes </a:t>
            </a:r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in Physics &amp; Chemistry</a:t>
            </a:r>
            <a:endParaRPr lang="zh-CN" altLang="en-US" sz="105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29198" y="2628898"/>
            <a:ext cx="137156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rgbClr val="404040"/>
                </a:solidFill>
                <a:latin typeface="Trebuchet MS" pitchFamily="34" charset="0"/>
              </a:rPr>
              <a:t>创建于</a:t>
            </a:r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1984</a:t>
            </a:r>
            <a:r>
              <a:rPr lang="zh-CN" altLang="en-US" sz="1050" dirty="0">
                <a:solidFill>
                  <a:srgbClr val="404040"/>
                </a:solidFill>
                <a:latin typeface="Trebuchet MS" pitchFamily="34" charset="0"/>
              </a:rPr>
              <a:t>年</a:t>
            </a:r>
            <a:endParaRPr lang="en-US" altLang="zh-CN" sz="1050" dirty="0">
              <a:solidFill>
                <a:srgbClr val="404040"/>
              </a:solidFill>
              <a:latin typeface="Trebuchet MS" pitchFamily="34" charset="0"/>
            </a:endParaRPr>
          </a:p>
          <a:p>
            <a:pPr marL="204788"/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Founded in 1984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111</a:t>
            </a:r>
            <a:r>
              <a:rPr lang="zh-CN" altLang="en-US" sz="1050" dirty="0">
                <a:solidFill>
                  <a:srgbClr val="404040"/>
                </a:solidFill>
                <a:latin typeface="Trebuchet MS" pitchFamily="34" charset="0"/>
              </a:rPr>
              <a:t>家央企之一</a:t>
            </a:r>
            <a:endParaRPr lang="en-US" altLang="zh-CN" sz="1050" dirty="0">
              <a:solidFill>
                <a:srgbClr val="404040"/>
              </a:solidFill>
              <a:latin typeface="Trebuchet MS" pitchFamily="34" charset="0"/>
            </a:endParaRPr>
          </a:p>
          <a:p>
            <a:pPr marL="204788"/>
            <a:r>
              <a:rPr lang="en-US" altLang="zh-CN" sz="1050" dirty="0">
                <a:solidFill>
                  <a:srgbClr val="404040"/>
                </a:solidFill>
                <a:latin typeface="Trebuchet MS" pitchFamily="34" charset="0"/>
              </a:rPr>
              <a:t>One of 111 SOE’s in China</a:t>
            </a:r>
            <a:endParaRPr lang="zh-CN" altLang="en-US" sz="1050" dirty="0">
              <a:solidFill>
                <a:srgbClr val="40404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97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08"/>
            <a:ext cx="6858000" cy="39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258" y="800146"/>
            <a:ext cx="1714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rgbClr val="404040"/>
                </a:solidFill>
                <a:latin typeface="Trebuchet MS" pitchFamily="34" charset="0"/>
              </a:rPr>
              <a:t>发现未来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43258" y="4265788"/>
            <a:ext cx="279339" cy="134714"/>
          </a:xfrm>
          <a:prstGeom prst="rect">
            <a:avLst/>
          </a:prstGeom>
        </p:spPr>
        <p:txBody>
          <a:bodyPr lIns="52205" tIns="26103" rIns="52205" bIns="26103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eaLnBrk="1" hangingPunct="1">
              <a:defRPr/>
            </a:pPr>
            <a:fld id="{1D43DDA3-B8F5-4355-8795-A0F7A61B9EB2}" type="slidenum">
              <a:rPr lang="en-US" sz="600">
                <a:solidFill>
                  <a:srgbClr val="000000"/>
                </a:solidFill>
                <a:latin typeface="Trebuchet MS" pitchFamily="34" charset="0"/>
                <a:ea typeface="+mn-ea"/>
                <a:cs typeface="Arial" pitchFamily="34" charset="0"/>
              </a:rPr>
              <a:pPr eaLnBrk="1" hangingPunct="1">
                <a:defRPr/>
              </a:pPr>
              <a:t>3</a:t>
            </a:fld>
            <a:endParaRPr lang="en-US" sz="600" dirty="0">
              <a:solidFill>
                <a:srgbClr val="000000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1" y="1943117"/>
            <a:ext cx="9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404040"/>
                </a:solidFill>
                <a:latin typeface="Trebuchet MS" pitchFamily="34" charset="0"/>
              </a:rPr>
              <a:t>远足的年代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772" y="3829017"/>
            <a:ext cx="13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404040"/>
                </a:solidFill>
                <a:latin typeface="Trebuchet MS" pitchFamily="34" charset="0"/>
              </a:rPr>
              <a:t>模</a:t>
            </a:r>
            <a:r>
              <a:rPr lang="zh-CN" altLang="en-US" dirty="0" smtClean="0">
                <a:solidFill>
                  <a:srgbClr val="404040"/>
                </a:solidFill>
                <a:latin typeface="Trebuchet MS" pitchFamily="34" charset="0"/>
              </a:rPr>
              <a:t>拟通信的年代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30" y="1314483"/>
            <a:ext cx="13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404040"/>
                </a:solidFill>
                <a:latin typeface="Trebuchet MS" pitchFamily="34" charset="0"/>
              </a:rPr>
              <a:t>数字</a:t>
            </a:r>
            <a:r>
              <a:rPr lang="zh-CN" altLang="en-US" dirty="0" smtClean="0">
                <a:solidFill>
                  <a:srgbClr val="404040"/>
                </a:solidFill>
                <a:latin typeface="Trebuchet MS" pitchFamily="34" charset="0"/>
              </a:rPr>
              <a:t>通信的年代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9237" y="1828820"/>
            <a:ext cx="97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404040"/>
                </a:solidFill>
                <a:latin typeface="Trebuchet MS" pitchFamily="34" charset="0"/>
              </a:rPr>
              <a:t>数</a:t>
            </a:r>
            <a:r>
              <a:rPr lang="zh-CN" altLang="en-US" dirty="0" smtClean="0">
                <a:solidFill>
                  <a:srgbClr val="404040"/>
                </a:solidFill>
                <a:latin typeface="Trebuchet MS" pitchFamily="34" charset="0"/>
              </a:rPr>
              <a:t>字一切的年代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9369" y="4009206"/>
            <a:ext cx="13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404040"/>
                </a:solidFill>
                <a:latin typeface="Trebuchet MS" pitchFamily="34" charset="0"/>
              </a:rPr>
              <a:t>移</a:t>
            </a:r>
            <a:r>
              <a:rPr lang="zh-CN" altLang="en-US" dirty="0" smtClean="0">
                <a:solidFill>
                  <a:srgbClr val="404040"/>
                </a:solidFill>
                <a:latin typeface="Trebuchet MS" pitchFamily="34" charset="0"/>
              </a:rPr>
              <a:t>动</a:t>
            </a:r>
            <a:r>
              <a:rPr lang="zh-CN" altLang="en-US" dirty="0">
                <a:solidFill>
                  <a:srgbClr val="404040"/>
                </a:solidFill>
                <a:latin typeface="Trebuchet MS" pitchFamily="34" charset="0"/>
              </a:rPr>
              <a:t>互联</a:t>
            </a:r>
            <a:r>
              <a:rPr lang="zh-CN" altLang="en-US" dirty="0" smtClean="0">
                <a:solidFill>
                  <a:srgbClr val="404040"/>
                </a:solidFill>
                <a:latin typeface="Trebuchet MS" pitchFamily="34" charset="0"/>
              </a:rPr>
              <a:t>的年代</a:t>
            </a:r>
          </a:p>
        </p:txBody>
      </p:sp>
    </p:spTree>
    <p:extLst>
      <p:ext uri="{BB962C8B-B14F-4D97-AF65-F5344CB8AC3E}">
        <p14:creationId xmlns:p14="http://schemas.microsoft.com/office/powerpoint/2010/main" val="23569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研究方向及协作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Research Initiatives </a:t>
            </a:r>
            <a:r>
              <a:rPr lang="en-US" altLang="zh-CN" dirty="0"/>
              <a:t>&amp; </a:t>
            </a:r>
            <a:r>
              <a:rPr lang="en-US" altLang="zh-CN" dirty="0" smtClean="0"/>
              <a:t>its Co-operations</a:t>
            </a:r>
            <a:endParaRPr lang="zh-CN" alt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00258" y="1340817"/>
            <a:ext cx="2040857" cy="2753657"/>
          </a:xfrm>
          <a:prstGeom prst="rect">
            <a:avLst/>
          </a:prstGeom>
          <a:ln>
            <a:solidFill>
              <a:srgbClr val="6639B7"/>
            </a:solidFill>
          </a:ln>
        </p:spPr>
        <p:txBody>
          <a:bodyPr/>
          <a:lstStyle>
            <a:lvl1pPr marL="130614" indent="-130614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•"/>
              <a:defRPr sz="150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222526" indent="-1354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>
                <a:solidFill>
                  <a:srgbClr val="404040"/>
                </a:solidFill>
                <a:latin typeface="Trebuchet MS" pitchFamily="34" charset="0"/>
              </a:defRPr>
            </a:lvl2pPr>
            <a:lvl3pPr marL="396677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 sz="1200">
                <a:solidFill>
                  <a:srgbClr val="404040"/>
                </a:solidFill>
                <a:latin typeface="Trebuchet MS" pitchFamily="34" charset="0"/>
              </a:defRPr>
            </a:lvl3pPr>
            <a:lvl4pPr marL="567201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 sz="1100">
                <a:solidFill>
                  <a:srgbClr val="404040"/>
                </a:solidFill>
                <a:latin typeface="Trebuchet MS" pitchFamily="34" charset="0"/>
              </a:defRPr>
            </a:lvl4pPr>
            <a:lvl5pPr marL="744979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 sz="1100">
                <a:solidFill>
                  <a:srgbClr val="404040"/>
                </a:solidFill>
                <a:latin typeface="Trebuchet MS" pitchFamily="34" charset="0"/>
              </a:defRPr>
            </a:lvl5pPr>
            <a:lvl6pPr marL="1093280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100">
                <a:solidFill>
                  <a:schemeClr val="tx1"/>
                </a:solidFill>
                <a:latin typeface="+mn-lt"/>
              </a:defRPr>
            </a:lvl6pPr>
            <a:lvl7pPr marL="1441582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100">
                <a:solidFill>
                  <a:schemeClr val="tx1"/>
                </a:solidFill>
                <a:latin typeface="+mn-lt"/>
              </a:defRPr>
            </a:lvl7pPr>
            <a:lvl8pPr marL="1789883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100">
                <a:solidFill>
                  <a:schemeClr val="tx1"/>
                </a:solidFill>
                <a:latin typeface="+mn-lt"/>
              </a:defRPr>
            </a:lvl8pPr>
            <a:lvl9pPr marL="2138185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zh-CN" altLang="en-US" sz="1125" b="1" kern="0" dirty="0">
                <a:solidFill>
                  <a:srgbClr val="7030A0"/>
                </a:solidFill>
              </a:rPr>
              <a:t>贝尔实验室奖 </a:t>
            </a:r>
            <a:r>
              <a:rPr lang="en-US" altLang="zh-CN" sz="1125" b="1" kern="0" dirty="0">
                <a:solidFill>
                  <a:srgbClr val="7030A0"/>
                </a:solidFill>
              </a:rPr>
              <a:t>Bell Labs Prize</a:t>
            </a:r>
          </a:p>
          <a:p>
            <a:r>
              <a:rPr lang="zh-CN" altLang="en-US" sz="1125" kern="0" dirty="0"/>
              <a:t>每年一次的竞赛 </a:t>
            </a:r>
            <a:r>
              <a:rPr lang="en-US" altLang="zh-CN" sz="1125" kern="0" dirty="0"/>
              <a:t>A yearly competition program</a:t>
            </a:r>
          </a:p>
          <a:p>
            <a:r>
              <a:rPr lang="zh-CN" altLang="en-US" sz="1125" kern="0" dirty="0"/>
              <a:t>面向突破性创新 </a:t>
            </a:r>
            <a:r>
              <a:rPr lang="en-US" altLang="zh-CN" sz="1125" kern="0" dirty="0"/>
              <a:t>Select winners focused on game-changing research</a:t>
            </a:r>
          </a:p>
          <a:p>
            <a:r>
              <a:rPr lang="zh-CN" altLang="en-US" sz="1125" kern="0" dirty="0"/>
              <a:t>有机会与贝尔实验室的科学家合作 </a:t>
            </a:r>
            <a:r>
              <a:rPr lang="en-US" altLang="zh-CN" sz="1125" kern="0" dirty="0"/>
              <a:t>Opportunity to collaborate with Bell Labs researchers</a:t>
            </a:r>
          </a:p>
          <a:p>
            <a:r>
              <a:rPr lang="zh-CN" altLang="en-US" sz="1125" kern="0" dirty="0"/>
              <a:t>三大奖项授予现金奖励 </a:t>
            </a:r>
            <a:r>
              <a:rPr lang="en-US" altLang="zh-CN" sz="1125" kern="0" dirty="0"/>
              <a:t>Three prize winners will receive a grant of cash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69" y="3829017"/>
            <a:ext cx="314316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25" dirty="0">
                <a:solidFill>
                  <a:srgbClr val="404040"/>
                </a:solidFill>
                <a:latin typeface="Trebuchet MS" pitchFamily="34" charset="0"/>
              </a:rPr>
              <a:t>“Future </a:t>
            </a:r>
            <a:r>
              <a:rPr lang="en-US" altLang="zh-CN" sz="1125" b="1" dirty="0">
                <a:solidFill>
                  <a:srgbClr val="FF0000"/>
                </a:solidFill>
                <a:latin typeface="Trebuchet MS" pitchFamily="34" charset="0"/>
              </a:rPr>
              <a:t>X</a:t>
            </a:r>
            <a:r>
              <a:rPr lang="en-US" altLang="zh-CN" sz="1125" dirty="0">
                <a:solidFill>
                  <a:srgbClr val="404040"/>
                </a:solidFill>
                <a:latin typeface="Trebuchet MS" pitchFamily="34" charset="0"/>
              </a:rPr>
              <a:t>  Network” a book of Bell Labs</a:t>
            </a:r>
            <a:endParaRPr lang="zh-CN" altLang="en-US" sz="1125" dirty="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49" y="1340817"/>
            <a:ext cx="4267724" cy="248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79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GreenTouch</a:t>
            </a:r>
            <a:r>
              <a:rPr lang="zh-CN" altLang="en-US" dirty="0" smtClean="0"/>
              <a:t>联盟及其成果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Overview of </a:t>
            </a:r>
            <a:r>
              <a:rPr lang="en-US" altLang="zh-CN" dirty="0" err="1" smtClean="0"/>
              <a:t>GreenTouch</a:t>
            </a:r>
            <a:r>
              <a:rPr lang="en-US" altLang="zh-CN" dirty="0" smtClean="0"/>
              <a:t> and </a:t>
            </a:r>
            <a:r>
              <a:rPr lang="en-US" altLang="zh-CN" dirty="0"/>
              <a:t>its Results</a:t>
            </a:r>
            <a:endParaRPr lang="zh-CN" alt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54" y="762992"/>
            <a:ext cx="1584808" cy="494343"/>
          </a:xfrm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171536" y="1409106"/>
            <a:ext cx="2685979" cy="2589470"/>
          </a:xfrm>
          <a:prstGeom prst="rect">
            <a:avLst/>
          </a:prstGeom>
          <a:ln>
            <a:solidFill>
              <a:srgbClr val="6639B7"/>
            </a:solidFill>
          </a:ln>
        </p:spPr>
        <p:txBody>
          <a:bodyPr/>
          <a:lstStyle>
            <a:lvl1pPr marL="130614" indent="-130614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•"/>
              <a:defRPr sz="150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222526" indent="-1354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>
                <a:solidFill>
                  <a:srgbClr val="404040"/>
                </a:solidFill>
                <a:latin typeface="Trebuchet MS" pitchFamily="34" charset="0"/>
              </a:defRPr>
            </a:lvl2pPr>
            <a:lvl3pPr marL="396677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 sz="1200">
                <a:solidFill>
                  <a:srgbClr val="404040"/>
                </a:solidFill>
                <a:latin typeface="Trebuchet MS" pitchFamily="34" charset="0"/>
              </a:defRPr>
            </a:lvl3pPr>
            <a:lvl4pPr marL="567201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 sz="1100">
                <a:solidFill>
                  <a:srgbClr val="404040"/>
                </a:solidFill>
                <a:latin typeface="Trebuchet MS" pitchFamily="34" charset="0"/>
              </a:defRPr>
            </a:lvl4pPr>
            <a:lvl5pPr marL="744979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 sz="1100">
                <a:solidFill>
                  <a:srgbClr val="404040"/>
                </a:solidFill>
                <a:latin typeface="Trebuchet MS" pitchFamily="34" charset="0"/>
              </a:defRPr>
            </a:lvl5pPr>
            <a:lvl6pPr marL="1093280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100">
                <a:solidFill>
                  <a:schemeClr val="tx1"/>
                </a:solidFill>
                <a:latin typeface="+mn-lt"/>
              </a:defRPr>
            </a:lvl6pPr>
            <a:lvl7pPr marL="1441582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100">
                <a:solidFill>
                  <a:schemeClr val="tx1"/>
                </a:solidFill>
                <a:latin typeface="+mn-lt"/>
              </a:defRPr>
            </a:lvl7pPr>
            <a:lvl8pPr marL="1789883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100">
                <a:solidFill>
                  <a:schemeClr val="tx1"/>
                </a:solidFill>
                <a:latin typeface="+mn-lt"/>
              </a:defRPr>
            </a:lvl8pPr>
            <a:lvl9pPr marL="2138185" indent="-174151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sz="1125" kern="0" dirty="0"/>
              <a:t>由贝尔实验室领导，成立于</a:t>
            </a:r>
            <a:r>
              <a:rPr lang="en-US" altLang="zh-CN" sz="1125" kern="0" dirty="0"/>
              <a:t>2010</a:t>
            </a:r>
            <a:r>
              <a:rPr lang="zh-CN" altLang="en-US" sz="1125" kern="0" dirty="0"/>
              <a:t>年，旨在推动网络节能</a:t>
            </a:r>
            <a:r>
              <a:rPr lang="en-US" altLang="zh-CN" sz="1125" kern="0" dirty="0"/>
              <a:t>1000</a:t>
            </a:r>
            <a:r>
              <a:rPr lang="zh-CN" altLang="en-US" sz="1125" kern="0" dirty="0"/>
              <a:t>倍 </a:t>
            </a:r>
            <a:r>
              <a:rPr lang="en-US" altLang="zh-CN" sz="1125" kern="0" dirty="0"/>
              <a:t>Formed in 2010 under leadership of Bell Labs to improve energy efficiency in networks by factor 1000x</a:t>
            </a:r>
          </a:p>
          <a:p>
            <a:r>
              <a:rPr lang="zh-CN" altLang="en-US" sz="1125" kern="0" dirty="0"/>
              <a:t>来</a:t>
            </a:r>
            <a:r>
              <a:rPr lang="zh-CN" altLang="en-US" sz="1125" kern="0" dirty="0"/>
              <a:t>自设备厂家、运营商和学术研究机构的</a:t>
            </a:r>
            <a:r>
              <a:rPr lang="en-US" altLang="zh-CN" sz="1125" kern="0" dirty="0"/>
              <a:t>48</a:t>
            </a:r>
            <a:r>
              <a:rPr lang="zh-CN" altLang="en-US" sz="1125" kern="0" dirty="0"/>
              <a:t>个全球组织参与 </a:t>
            </a:r>
            <a:r>
              <a:rPr lang="en-US" altLang="zh-CN" sz="1125" kern="0" dirty="0"/>
              <a:t>48 global organizations from equipment vendors, service providers, research institutes and academia</a:t>
            </a:r>
          </a:p>
          <a:p>
            <a:r>
              <a:rPr lang="en-US" altLang="zh-CN" sz="1125" kern="0" dirty="0"/>
              <a:t>2015</a:t>
            </a:r>
            <a:r>
              <a:rPr lang="zh-CN" altLang="en-US" sz="1125" kern="0" dirty="0"/>
              <a:t>年</a:t>
            </a:r>
            <a:r>
              <a:rPr lang="en-US" altLang="zh-CN" sz="1125" kern="0" dirty="0"/>
              <a:t>6</a:t>
            </a:r>
            <a:r>
              <a:rPr lang="zh-CN" altLang="en-US" sz="1125" kern="0" dirty="0"/>
              <a:t>月</a:t>
            </a:r>
            <a:r>
              <a:rPr lang="en-US" altLang="zh-CN" sz="1125" kern="0" dirty="0"/>
              <a:t>18</a:t>
            </a:r>
            <a:r>
              <a:rPr lang="zh-CN" altLang="en-US" sz="1125" kern="0" dirty="0"/>
              <a:t>日，公布了研究成果 </a:t>
            </a:r>
            <a:r>
              <a:rPr lang="en-US" altLang="zh-CN" sz="1125" kern="0" dirty="0"/>
              <a:t>Final results were announced at event in New York on June 18</a:t>
            </a:r>
            <a:r>
              <a:rPr lang="en-US" altLang="zh-CN" sz="1125" kern="0" baseline="30000" dirty="0"/>
              <a:t>th</a:t>
            </a:r>
            <a:r>
              <a:rPr lang="en-US" altLang="zh-CN" sz="1125" kern="0" dirty="0"/>
              <a:t>,2015 hosted by Bell Labs</a:t>
            </a:r>
            <a:endParaRPr lang="en-US" altLang="zh-CN" sz="1125" kern="0" dirty="0"/>
          </a:p>
        </p:txBody>
      </p:sp>
      <p:pic>
        <p:nvPicPr>
          <p:cNvPr id="6" name="Picture 5" descr="GT Network Diagram - No Na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64" y="1762928"/>
            <a:ext cx="3155100" cy="1229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4739" y="3020195"/>
            <a:ext cx="220765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25" dirty="0">
                <a:solidFill>
                  <a:srgbClr val="626262"/>
                </a:solidFill>
                <a:latin typeface="Trebuchet MS" panose="020B0603020202020204" pitchFamily="34" charset="0"/>
              </a:rPr>
              <a:t>固定接入 </a:t>
            </a:r>
            <a:r>
              <a:rPr lang="en-US" sz="1125" dirty="0">
                <a:solidFill>
                  <a:srgbClr val="626262"/>
                </a:solidFill>
                <a:latin typeface="Trebuchet MS" panose="020B0603020202020204" pitchFamily="34" charset="0"/>
              </a:rPr>
              <a:t>FIXED ACCESS </a:t>
            </a:r>
            <a:r>
              <a:rPr lang="en-US" sz="1125" dirty="0">
                <a:solidFill>
                  <a:srgbClr val="626262"/>
                </a:solidFill>
                <a:latin typeface="Trebuchet MS" panose="020B0603020202020204" pitchFamily="34" charset="0"/>
                <a:sym typeface="Wingdings" pitchFamily="2" charset="2"/>
              </a:rPr>
              <a:t> 254x</a:t>
            </a:r>
            <a:endParaRPr lang="en-US" sz="1125" dirty="0">
              <a:solidFill>
                <a:srgbClr val="626262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70" y="2537685"/>
            <a:ext cx="223971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25" dirty="0">
                <a:solidFill>
                  <a:srgbClr val="626262"/>
                </a:solidFill>
                <a:latin typeface="Trebuchet MS" panose="020B0603020202020204" pitchFamily="34" charset="0"/>
              </a:rPr>
              <a:t>核心网 </a:t>
            </a:r>
            <a:r>
              <a:rPr lang="en-US" sz="1125" dirty="0">
                <a:solidFill>
                  <a:srgbClr val="626262"/>
                </a:solidFill>
                <a:latin typeface="Trebuchet MS" panose="020B0603020202020204" pitchFamily="34" charset="0"/>
              </a:rPr>
              <a:t>CORE NETWORKS</a:t>
            </a:r>
            <a:r>
              <a:rPr lang="en-US" sz="1125" dirty="0">
                <a:solidFill>
                  <a:srgbClr val="626262"/>
                </a:solidFill>
                <a:latin typeface="Trebuchet MS" panose="020B0603020202020204" pitchFamily="34" charset="0"/>
                <a:sym typeface="Wingdings" pitchFamily="2" charset="2"/>
              </a:rPr>
              <a:t> 316x</a:t>
            </a:r>
            <a:endParaRPr lang="en-US" sz="1125" dirty="0">
              <a:solidFill>
                <a:srgbClr val="62626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8961" y="1472149"/>
            <a:ext cx="2811988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25" dirty="0">
                <a:solidFill>
                  <a:srgbClr val="626262"/>
                </a:solidFill>
                <a:latin typeface="Trebuchet MS" panose="020B0603020202020204" pitchFamily="34" charset="0"/>
              </a:rPr>
              <a:t>移动无线接入 </a:t>
            </a:r>
            <a:r>
              <a:rPr lang="en-US" sz="1125" dirty="0">
                <a:solidFill>
                  <a:srgbClr val="626262"/>
                </a:solidFill>
                <a:latin typeface="Trebuchet MS" panose="020B0603020202020204" pitchFamily="34" charset="0"/>
              </a:rPr>
              <a:t>MOBILE ACCESS </a:t>
            </a:r>
            <a:r>
              <a:rPr lang="en-US" sz="1125" dirty="0">
                <a:solidFill>
                  <a:srgbClr val="626262"/>
                </a:solidFill>
                <a:latin typeface="Trebuchet MS" panose="020B0603020202020204" pitchFamily="34" charset="0"/>
                <a:sym typeface="Wingdings" pitchFamily="2" charset="2"/>
              </a:rPr>
              <a:t> 10,000x</a:t>
            </a:r>
            <a:endParaRPr lang="en-US" sz="1125" dirty="0">
              <a:solidFill>
                <a:srgbClr val="626262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2978209" y="3409928"/>
            <a:ext cx="3814748" cy="1015511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 anchor="ctr" anchorCtr="0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zh-CN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2020</a:t>
            </a:r>
            <a:r>
              <a:rPr lang="zh-CN" altLang="en-US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年端到端网络净能耗降低</a:t>
            </a:r>
            <a:r>
              <a:rPr lang="en-US" altLang="zh-CN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98% </a:t>
            </a:r>
            <a:r>
              <a:rPr lang="zh-CN" altLang="en-US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（对比</a:t>
            </a:r>
            <a:r>
              <a:rPr lang="en-US" altLang="zh-CN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2010</a:t>
            </a:r>
            <a:r>
              <a:rPr lang="zh-CN" altLang="en-US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）</a:t>
            </a:r>
            <a:endParaRPr lang="en-AU" sz="12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AU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98% Reduction </a:t>
            </a:r>
            <a:r>
              <a:rPr lang="en-US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by 2020 </a:t>
            </a:r>
            <a:r>
              <a:rPr lang="en-AU" sz="1200" b="1" dirty="0">
                <a:solidFill>
                  <a:srgbClr val="00B050"/>
                </a:solidFill>
                <a:latin typeface="Trebuchet MS" panose="020B0603020202020204" pitchFamily="34" charset="0"/>
              </a:rPr>
              <a:t>in Net Energy Consumption in the End-to-End Network (vs. 2010)</a:t>
            </a:r>
          </a:p>
        </p:txBody>
      </p:sp>
    </p:spTree>
    <p:extLst>
      <p:ext uri="{BB962C8B-B14F-4D97-AF65-F5344CB8AC3E}">
        <p14:creationId xmlns:p14="http://schemas.microsoft.com/office/powerpoint/2010/main" val="968061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642939"/>
            <a:ext cx="6858000" cy="3343751"/>
          </a:xfrm>
          <a:prstGeom prst="rect">
            <a:avLst/>
          </a:prstGeom>
          <a:solidFill>
            <a:srgbClr val="6639B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36867" name="Group 2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12" y="880842"/>
            <a:ext cx="1930003" cy="27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f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899076"/>
            <a:ext cx="2428875" cy="674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8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38a2c36ad2744a2fb2036d7d7ab38de44ab2749"/>
</p:tagLst>
</file>

<file path=ppt/theme/theme1.xml><?xml version="1.0" encoding="utf-8"?>
<a:theme xmlns:a="http://schemas.openxmlformats.org/drawingml/2006/main" name="3_ALU 2011">
  <a:themeElements>
    <a:clrScheme name="ALU_Corporate">
      <a:dk1>
        <a:srgbClr val="000000"/>
      </a:dk1>
      <a:lt1>
        <a:srgbClr val="FFFFFF"/>
      </a:lt1>
      <a:dk2>
        <a:srgbClr val="00747A"/>
      </a:dk2>
      <a:lt2>
        <a:srgbClr val="CF0072"/>
      </a:lt2>
      <a:accent1>
        <a:srgbClr val="34B4E4"/>
      </a:accent1>
      <a:accent2>
        <a:srgbClr val="AA9C8F"/>
      </a:accent2>
      <a:accent3>
        <a:srgbClr val="34B233"/>
      </a:accent3>
      <a:accent4>
        <a:srgbClr val="00549F"/>
      </a:accent4>
      <a:accent5>
        <a:srgbClr val="FFC828"/>
      </a:accent5>
      <a:accent6>
        <a:srgbClr val="A51140"/>
      </a:accent6>
      <a:hlink>
        <a:srgbClr val="00549F"/>
      </a:hlink>
      <a:folHlink>
        <a:srgbClr val="00747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rmAutofit fontScale="775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404040"/>
            </a:solidFill>
            <a:latin typeface="Trebuchet MS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4B233"/>
        </a:dk2>
        <a:lt2>
          <a:srgbClr val="CF0072"/>
        </a:lt2>
        <a:accent1>
          <a:srgbClr val="34B4E4"/>
        </a:accent1>
        <a:accent2>
          <a:srgbClr val="AA9C8F"/>
        </a:accent2>
        <a:accent3>
          <a:srgbClr val="FFFFFF"/>
        </a:accent3>
        <a:accent4>
          <a:srgbClr val="000000"/>
        </a:accent4>
        <a:accent5>
          <a:srgbClr val="AED6EF"/>
        </a:accent5>
        <a:accent6>
          <a:srgbClr val="9A8D81"/>
        </a:accent6>
        <a:hlink>
          <a:srgbClr val="00549F"/>
        </a:hlink>
        <a:folHlink>
          <a:srgbClr val="FFC8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747A"/>
      </a:dk2>
      <a:lt2>
        <a:srgbClr val="CF0072"/>
      </a:lt2>
      <a:accent1>
        <a:srgbClr val="34B4E4"/>
      </a:accent1>
      <a:accent2>
        <a:srgbClr val="AA9C8F"/>
      </a:accent2>
      <a:accent3>
        <a:srgbClr val="FFFFFF"/>
      </a:accent3>
      <a:accent4>
        <a:srgbClr val="000000"/>
      </a:accent4>
      <a:accent5>
        <a:srgbClr val="AED6EF"/>
      </a:accent5>
      <a:accent6>
        <a:srgbClr val="9A8D81"/>
      </a:accent6>
      <a:hlink>
        <a:srgbClr val="412D5D"/>
      </a:hlink>
      <a:folHlink>
        <a:srgbClr val="00B2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16157</TotalTime>
  <Pages>0</Pages>
  <Words>666</Words>
  <Characters>0</Characters>
  <Application>Microsoft Office PowerPoint</Application>
  <DocSecurity>0</DocSecurity>
  <PresentationFormat>Custom</PresentationFormat>
  <Lines>0</Lines>
  <Paragraphs>59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黑体</vt:lpstr>
      <vt:lpstr>宋体</vt:lpstr>
      <vt:lpstr>Arial</vt:lpstr>
      <vt:lpstr>Calibri</vt:lpstr>
      <vt:lpstr>Tahoma</vt:lpstr>
      <vt:lpstr>Trebuchet MS</vt:lpstr>
      <vt:lpstr>Wingdings</vt:lpstr>
      <vt:lpstr>3_ALU 2011</vt:lpstr>
      <vt:lpstr>  贝尔实验室及其未来数字通信研究 Bell Labs &amp; Its Initiatives in Digital Communications</vt:lpstr>
      <vt:lpstr>贝尔实验室与上海贝尔股份有限公司 Bell Labs and Alcatel-Lucent Shanghai Bell</vt:lpstr>
      <vt:lpstr>PowerPoint Presentation</vt:lpstr>
      <vt:lpstr>研究方向及协作 Research Initiatives &amp; its Co-operations</vt:lpstr>
      <vt:lpstr>GreenTouch联盟及其成果 Overview of GreenTouch and its Results</vt:lpstr>
      <vt:lpstr>PowerPoint Presentation</vt:lpstr>
    </vt:vector>
  </TitlesOfParts>
  <Company>chuangjian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Jerry Limoncelli</cp:lastModifiedBy>
  <cp:revision>518</cp:revision>
  <cp:lastPrinted>2015-09-20T06:26:23Z</cp:lastPrinted>
  <dcterms:created xsi:type="dcterms:W3CDTF">2011-01-31T22:08:10Z</dcterms:created>
  <dcterms:modified xsi:type="dcterms:W3CDTF">2015-10-14T14:53:58Z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