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16"/>
  </p:notesMasterIdLst>
  <p:sldIdLst>
    <p:sldId id="401" r:id="rId4"/>
    <p:sldId id="416" r:id="rId5"/>
    <p:sldId id="402" r:id="rId6"/>
    <p:sldId id="389" r:id="rId7"/>
    <p:sldId id="423" r:id="rId8"/>
    <p:sldId id="421" r:id="rId9"/>
    <p:sldId id="411" r:id="rId10"/>
    <p:sldId id="412" r:id="rId11"/>
    <p:sldId id="396" r:id="rId12"/>
    <p:sldId id="422" r:id="rId13"/>
    <p:sldId id="413" r:id="rId14"/>
    <p:sldId id="370" r:id="rId15"/>
  </p:sldIdLst>
  <p:sldSz cx="9144000" cy="6858000" type="screen4x3"/>
  <p:notesSz cx="7099300" cy="10234613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otian Fu" initials="XF" lastIdx="3" clrIdx="0"/>
  <p:cmAuthor id="1" name="Lijin Zhong" initials="LZ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7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279" autoAdjust="0"/>
    <p:restoredTop sz="84201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Xiaotian.Fu\Documents\4%20provinces%20energy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JOB\Chengdu\Chengdu%20Data\&#20302;&#30899;&#34013;&#22270;&#30740;&#31350;&#36164;&#26009;&#65288;&#25130;&#27490;2013&#24180;3&#26376;28&#26085;&#65289;\&#27700;&#21153;\&#25104;&#37117;&#36816;&#33829;&#27745;&#27700;&#22788;&#29702;&#39033;&#30446;&#20449;&#24687;%20(Autosaved)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JOB\Chengdu\Chengdu%20Data\&#20302;&#30899;&#34013;&#22270;&#30740;&#31350;&#36164;&#26009;&#65288;&#25130;&#27490;2013&#24180;3&#26376;28&#26085;&#65289;\&#27700;&#21153;\&#25104;&#37117;&#36816;&#33829;&#27745;&#27700;&#22788;&#29702;&#39033;&#30446;&#20449;&#24687;%20(Autosaved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35768179108158E-2"/>
          <c:y val="0.16157320841093661"/>
          <c:w val="0.8255083114610674"/>
          <c:h val="0.73092797529876674"/>
        </c:manualLayout>
      </c:layout>
      <c:lineChart>
        <c:grouping val="standard"/>
        <c:varyColors val="0"/>
        <c:ser>
          <c:idx val="0"/>
          <c:order val="0"/>
          <c:tx>
            <c:strRef>
              <c:f>'[4 provinces energy data.xlsx]Sheet2'!$B$1</c:f>
              <c:strCache>
                <c:ptCount val="1"/>
                <c:pt idx="0">
                  <c:v>Total energy consumption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'[4 provinces energy data.xlsx]Sheet2'!$A$3:$A$9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'[4 provinces energy data.xlsx]Sheet2'!$B$3:$B$9</c:f>
              <c:numCache>
                <c:formatCode>General</c:formatCode>
                <c:ptCount val="7"/>
                <c:pt idx="0">
                  <c:v>4.2</c:v>
                </c:pt>
                <c:pt idx="1">
                  <c:v>5.5</c:v>
                </c:pt>
                <c:pt idx="2">
                  <c:v>6.8000000000000007</c:v>
                </c:pt>
                <c:pt idx="3">
                  <c:v>8.5</c:v>
                </c:pt>
                <c:pt idx="4">
                  <c:v>10</c:v>
                </c:pt>
                <c:pt idx="5">
                  <c:v>10.8</c:v>
                </c:pt>
                <c:pt idx="6">
                  <c:v>11.600000000000001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648816"/>
        <c:axId val="312649376"/>
      </c:lineChart>
      <c:lineChart>
        <c:grouping val="standard"/>
        <c:varyColors val="0"/>
        <c:ser>
          <c:idx val="1"/>
          <c:order val="1"/>
          <c:tx>
            <c:strRef>
              <c:f>'[4 provinces energy data.xlsx]Sheet2'!$C$1</c:f>
              <c:strCache>
                <c:ptCount val="1"/>
                <c:pt idx="0">
                  <c:v>Energy consumption/m3 water treated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'[4 provinces energy data.xlsx]Sheet2'!$A$3:$A$9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'[4 provinces energy data.xlsx]Sheet2'!$C$3:$C$9</c:f>
              <c:numCache>
                <c:formatCode>General</c:formatCode>
                <c:ptCount val="7"/>
                <c:pt idx="0">
                  <c:v>0.23499999999999999</c:v>
                </c:pt>
                <c:pt idx="1">
                  <c:v>0.246</c:v>
                </c:pt>
                <c:pt idx="2">
                  <c:v>0.25</c:v>
                </c:pt>
                <c:pt idx="3">
                  <c:v>0.253</c:v>
                </c:pt>
                <c:pt idx="4">
                  <c:v>0.25900000000000001</c:v>
                </c:pt>
                <c:pt idx="5">
                  <c:v>0.25600000000000001</c:v>
                </c:pt>
                <c:pt idx="6">
                  <c:v>0.26100000000000001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528688"/>
        <c:axId val="312649936"/>
      </c:lineChart>
      <c:catAx>
        <c:axId val="3126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2649376"/>
        <c:crosses val="autoZero"/>
        <c:auto val="1"/>
        <c:lblAlgn val="ctr"/>
        <c:lblOffset val="100"/>
        <c:noMultiLvlLbl val="0"/>
      </c:catAx>
      <c:valAx>
        <c:axId val="3126493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12648816"/>
        <c:crosses val="autoZero"/>
        <c:crossBetween val="between"/>
      </c:valAx>
      <c:valAx>
        <c:axId val="312649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67528688"/>
        <c:crosses val="max"/>
        <c:crossBetween val="between"/>
      </c:valAx>
      <c:catAx>
        <c:axId val="26752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26499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9701423581843395"/>
          <c:y val="0.62233164122447782"/>
          <c:w val="0.60221700828519154"/>
          <c:h val="0.147081977310515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  <a:ea typeface="Arial Unicode MS" panose="020B0604020202020204" pitchFamily="34" charset="-122"/>
          <a:cs typeface="Arial Unicode MS" panose="020B0604020202020204" pitchFamily="34" charset="-122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71062992125984"/>
          <c:y val="3.6438918643136739E-2"/>
          <c:w val="0.78714501312335972"/>
          <c:h val="0.76131960531199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'D:\JOB\Chengdu\Chengdu Report\[麦肯锡财务分析模板.xlsx]Sheet5'!$G$46</c:f>
              <c:strCache>
                <c:ptCount val="1"/>
                <c:pt idx="0">
                  <c:v>吨水脱水污泥产生量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Sheet2!$A$49:$A$51</c:f>
              <c:strCache>
                <c:ptCount val="3"/>
                <c:pt idx="0">
                  <c:v>A/A/O</c:v>
                </c:pt>
                <c:pt idx="1">
                  <c:v>CASS</c:v>
                </c:pt>
                <c:pt idx="2">
                  <c:v>氧化沟</c:v>
                </c:pt>
              </c:strCache>
            </c:strRef>
          </c:cat>
          <c:val>
            <c:numRef>
              <c:f>Sheet2!$E$49:$E$51</c:f>
              <c:numCache>
                <c:formatCode>0.000_ </c:formatCode>
                <c:ptCount val="3"/>
                <c:pt idx="0">
                  <c:v>0.51928571428571424</c:v>
                </c:pt>
                <c:pt idx="1">
                  <c:v>0.31</c:v>
                </c:pt>
                <c:pt idx="2">
                  <c:v>0.24153846153846151</c:v>
                </c:pt>
              </c:numCache>
            </c:numRef>
          </c:val>
        </c:ser>
        <c:ser>
          <c:idx val="3"/>
          <c:order val="1"/>
          <c:tx>
            <c:strRef>
              <c:f>'D:\JOB\Chengdu\Chengdu Report\[麦肯锡财务分析模板.xlsx]Sheet5'!$H$46</c:f>
              <c:strCache>
                <c:ptCount val="1"/>
                <c:pt idx="0">
                  <c:v>吨水COD 削减量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Sheet2!$A$49:$A$51</c:f>
              <c:strCache>
                <c:ptCount val="3"/>
                <c:pt idx="0">
                  <c:v>A/A/O</c:v>
                </c:pt>
                <c:pt idx="1">
                  <c:v>CASS</c:v>
                </c:pt>
                <c:pt idx="2">
                  <c:v>氧化沟</c:v>
                </c:pt>
              </c:strCache>
            </c:strRef>
          </c:cat>
          <c:val>
            <c:numRef>
              <c:f>Sheet2!$D$49:$D$51</c:f>
              <c:numCache>
                <c:formatCode>0.000_ </c:formatCode>
                <c:ptCount val="3"/>
                <c:pt idx="0">
                  <c:v>0.17198502480091013</c:v>
                </c:pt>
                <c:pt idx="1">
                  <c:v>0.18880659718260395</c:v>
                </c:pt>
                <c:pt idx="2">
                  <c:v>0.14064991098021451</c:v>
                </c:pt>
              </c:numCache>
            </c:numRef>
          </c:val>
        </c:ser>
        <c:ser>
          <c:idx val="1"/>
          <c:order val="2"/>
          <c:tx>
            <c:strRef>
              <c:f>'D:\JOB\Chengdu\Chengdu Report\[麦肯锡财务分析模板.xlsx]Sheet5'!$J$46</c:f>
              <c:strCache>
                <c:ptCount val="1"/>
                <c:pt idx="0">
                  <c:v>吨水处理电耗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Sheet2!$A$49:$A$51</c:f>
              <c:strCache>
                <c:ptCount val="3"/>
                <c:pt idx="0">
                  <c:v>A/A/O</c:v>
                </c:pt>
                <c:pt idx="1">
                  <c:v>CASS</c:v>
                </c:pt>
                <c:pt idx="2">
                  <c:v>氧化沟</c:v>
                </c:pt>
              </c:strCache>
            </c:strRef>
          </c:cat>
          <c:val>
            <c:numRef>
              <c:f>Sheet2!$B$49:$B$51</c:f>
              <c:numCache>
                <c:formatCode>0.000_ </c:formatCode>
                <c:ptCount val="3"/>
                <c:pt idx="0">
                  <c:v>-0.27357142857142902</c:v>
                </c:pt>
                <c:pt idx="1">
                  <c:v>-0.233333333333333</c:v>
                </c:pt>
                <c:pt idx="2">
                  <c:v>-0.239230769230769</c:v>
                </c:pt>
              </c:numCache>
            </c:numRef>
          </c:val>
        </c:ser>
        <c:ser>
          <c:idx val="2"/>
          <c:order val="3"/>
          <c:tx>
            <c:v>公斤COD削减电耗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Sheet2!$A$49:$A$51</c:f>
              <c:strCache>
                <c:ptCount val="3"/>
                <c:pt idx="0">
                  <c:v>A/A/O</c:v>
                </c:pt>
                <c:pt idx="1">
                  <c:v>CASS</c:v>
                </c:pt>
                <c:pt idx="2">
                  <c:v>氧化沟</c:v>
                </c:pt>
              </c:strCache>
            </c:strRef>
          </c:cat>
          <c:val>
            <c:numRef>
              <c:f>Sheet2!$C$49:$C$51</c:f>
              <c:numCache>
                <c:formatCode>0.000_ </c:formatCode>
                <c:ptCount val="3"/>
                <c:pt idx="0">
                  <c:v>-2.2379064436133902</c:v>
                </c:pt>
                <c:pt idx="1">
                  <c:v>-1.4025965082178999</c:v>
                </c:pt>
                <c:pt idx="2">
                  <c:v>-1.91064226638312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543824"/>
        <c:axId val="364544384"/>
      </c:barChart>
      <c:catAx>
        <c:axId val="364543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64544384"/>
        <c:crosses val="autoZero"/>
        <c:auto val="1"/>
        <c:lblAlgn val="ctr"/>
        <c:lblOffset val="100"/>
        <c:noMultiLvlLbl val="0"/>
      </c:catAx>
      <c:valAx>
        <c:axId val="364544384"/>
        <c:scaling>
          <c:orientation val="maxMin"/>
          <c:max val="0.5"/>
          <c:min val="-2.5"/>
        </c:scaling>
        <c:delete val="0"/>
        <c:axPos val="b"/>
        <c:numFmt formatCode="0.0;0.0;0.0" sourceLinked="0"/>
        <c:majorTickMark val="out"/>
        <c:minorTickMark val="none"/>
        <c:tickLblPos val="nextTo"/>
        <c:crossAx val="36454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37642169728784"/>
          <c:y val="0.88716541945904404"/>
          <c:w val="0.84440135608048994"/>
          <c:h val="0.1128345805409559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826618547681541"/>
          <c:y val="3.6438918643136739E-2"/>
          <c:w val="0.706589457567804"/>
          <c:h val="0.76131960531199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'D:\JOB\Chengdu\Chengdu Report\[麦肯锡财务分析模板.xlsx]Sheet5'!$G$46</c:f>
              <c:strCache>
                <c:ptCount val="1"/>
                <c:pt idx="0">
                  <c:v>吨水脱水污泥产生量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'D:\JOB\Chengdu\Chengdu Report\[麦肯锡财务分析模板.xlsx]Sheet5'!$A$47:$A$54</c:f>
              <c:strCache>
                <c:ptCount val="8"/>
                <c:pt idx="0">
                  <c:v>普通生物滤池</c:v>
                </c:pt>
                <c:pt idx="1">
                  <c:v>曝气生物滤池</c:v>
                </c:pt>
                <c:pt idx="2">
                  <c:v>氧化沟</c:v>
                </c:pt>
                <c:pt idx="3">
                  <c:v>SBR</c:v>
                </c:pt>
                <c:pt idx="4">
                  <c:v>传统活性污泥法</c:v>
                </c:pt>
                <c:pt idx="5">
                  <c:v>A/A/O</c:v>
                </c:pt>
                <c:pt idx="6">
                  <c:v>A/O</c:v>
                </c:pt>
                <c:pt idx="7">
                  <c:v>生物膜法</c:v>
                </c:pt>
              </c:strCache>
            </c:strRef>
          </c:cat>
          <c:val>
            <c:numRef>
              <c:f>'D:\JOB\Chengdu\Chengdu Report\[麦肯锡财务分析模板.xlsx]Sheet5'!$G$47:$G$54</c:f>
              <c:numCache>
                <c:formatCode>General</c:formatCode>
                <c:ptCount val="8"/>
                <c:pt idx="0">
                  <c:v>0.39218750000000013</c:v>
                </c:pt>
                <c:pt idx="1">
                  <c:v>0.34666666666666668</c:v>
                </c:pt>
                <c:pt idx="2">
                  <c:v>0.43651988636363614</c:v>
                </c:pt>
                <c:pt idx="3">
                  <c:v>0.44301158301158278</c:v>
                </c:pt>
                <c:pt idx="4">
                  <c:v>0.46919999999999995</c:v>
                </c:pt>
                <c:pt idx="5">
                  <c:v>0.5214837398373986</c:v>
                </c:pt>
                <c:pt idx="6">
                  <c:v>0.56636363636363618</c:v>
                </c:pt>
                <c:pt idx="7">
                  <c:v>0.37364864864864866</c:v>
                </c:pt>
              </c:numCache>
            </c:numRef>
          </c:val>
        </c:ser>
        <c:ser>
          <c:idx val="3"/>
          <c:order val="1"/>
          <c:tx>
            <c:strRef>
              <c:f>'D:\JOB\Chengdu\Chengdu Report\[麦肯锡财务分析模板.xlsx]Sheet5'!$H$46</c:f>
              <c:strCache>
                <c:ptCount val="1"/>
                <c:pt idx="0">
                  <c:v>吨水COD 削减量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c:spPr>
          <c:invertIfNegative val="0"/>
          <c:cat>
            <c:strRef>
              <c:f>'D:\JOB\Chengdu\Chengdu Report\[麦肯锡财务分析模板.xlsx]Sheet5'!$A$47:$A$54</c:f>
              <c:strCache>
                <c:ptCount val="8"/>
                <c:pt idx="0">
                  <c:v>普通生物滤池</c:v>
                </c:pt>
                <c:pt idx="1">
                  <c:v>曝气生物滤池</c:v>
                </c:pt>
                <c:pt idx="2">
                  <c:v>氧化沟</c:v>
                </c:pt>
                <c:pt idx="3">
                  <c:v>SBR</c:v>
                </c:pt>
                <c:pt idx="4">
                  <c:v>传统活性污泥法</c:v>
                </c:pt>
                <c:pt idx="5">
                  <c:v>A/A/O</c:v>
                </c:pt>
                <c:pt idx="6">
                  <c:v>A/O</c:v>
                </c:pt>
                <c:pt idx="7">
                  <c:v>生物膜法</c:v>
                </c:pt>
              </c:strCache>
            </c:strRef>
          </c:cat>
          <c:val>
            <c:numRef>
              <c:f>'D:\JOB\Chengdu\Chengdu Report\[麦肯锡财务分析模板.xlsx]Sheet5'!$H$47:$H$54</c:f>
              <c:numCache>
                <c:formatCode>General</c:formatCode>
                <c:ptCount val="8"/>
                <c:pt idx="0">
                  <c:v>0.2434375</c:v>
                </c:pt>
                <c:pt idx="1">
                  <c:v>0.23111111111111099</c:v>
                </c:pt>
                <c:pt idx="2">
                  <c:v>0.20879261363636401</c:v>
                </c:pt>
                <c:pt idx="3">
                  <c:v>0.22030888030887999</c:v>
                </c:pt>
                <c:pt idx="4">
                  <c:v>0.23410666666666699</c:v>
                </c:pt>
                <c:pt idx="5">
                  <c:v>0.23119918699187</c:v>
                </c:pt>
                <c:pt idx="6">
                  <c:v>0.25818181818181801</c:v>
                </c:pt>
                <c:pt idx="7">
                  <c:v>0.22527027027027</c:v>
                </c:pt>
              </c:numCache>
            </c:numRef>
          </c:val>
        </c:ser>
        <c:ser>
          <c:idx val="1"/>
          <c:order val="2"/>
          <c:tx>
            <c:strRef>
              <c:f>'D:\JOB\Chengdu\Chengdu Report\[麦肯锡财务分析模板.xlsx]Sheet5'!$J$46</c:f>
              <c:strCache>
                <c:ptCount val="1"/>
                <c:pt idx="0">
                  <c:v>吨水处理电耗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'D:\JOB\Chengdu\Chengdu Report\[麦肯锡财务分析模板.xlsx]Sheet5'!$A$47:$A$54</c:f>
              <c:strCache>
                <c:ptCount val="8"/>
                <c:pt idx="0">
                  <c:v>普通生物滤池</c:v>
                </c:pt>
                <c:pt idx="1">
                  <c:v>曝气生物滤池</c:v>
                </c:pt>
                <c:pt idx="2">
                  <c:v>氧化沟</c:v>
                </c:pt>
                <c:pt idx="3">
                  <c:v>SBR</c:v>
                </c:pt>
                <c:pt idx="4">
                  <c:v>传统活性污泥法</c:v>
                </c:pt>
                <c:pt idx="5">
                  <c:v>A/A/O</c:v>
                </c:pt>
                <c:pt idx="6">
                  <c:v>A/O</c:v>
                </c:pt>
                <c:pt idx="7">
                  <c:v>生物膜法</c:v>
                </c:pt>
              </c:strCache>
            </c:strRef>
          </c:cat>
          <c:val>
            <c:numRef>
              <c:f>'D:\JOB\Chengdu\Chengdu Report\[麦肯锡财务分析模板.xlsx]Sheet5'!$J$47:$J$54</c:f>
              <c:numCache>
                <c:formatCode>General</c:formatCode>
                <c:ptCount val="8"/>
                <c:pt idx="0">
                  <c:v>-0.2553125</c:v>
                </c:pt>
                <c:pt idx="1">
                  <c:v>-0.26999999999999996</c:v>
                </c:pt>
                <c:pt idx="2">
                  <c:v>-0.2831818181818182</c:v>
                </c:pt>
                <c:pt idx="3">
                  <c:v>-0.29386100386100389</c:v>
                </c:pt>
                <c:pt idx="4">
                  <c:v>-0.31200000000000011</c:v>
                </c:pt>
                <c:pt idx="5">
                  <c:v>-0.32408536585365816</c:v>
                </c:pt>
                <c:pt idx="6">
                  <c:v>-0.35340909090909117</c:v>
                </c:pt>
                <c:pt idx="7">
                  <c:v>-0.37527027027027032</c:v>
                </c:pt>
              </c:numCache>
            </c:numRef>
          </c:val>
        </c:ser>
        <c:ser>
          <c:idx val="2"/>
          <c:order val="3"/>
          <c:tx>
            <c:v>公斤COD削减电耗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'D:\JOB\Chengdu\Chengdu Report\[麦肯锡财务分析模板.xlsx]Sheet5'!$A$47:$A$54</c:f>
              <c:strCache>
                <c:ptCount val="8"/>
                <c:pt idx="0">
                  <c:v>普通生物滤池</c:v>
                </c:pt>
                <c:pt idx="1">
                  <c:v>曝气生物滤池</c:v>
                </c:pt>
                <c:pt idx="2">
                  <c:v>氧化沟</c:v>
                </c:pt>
                <c:pt idx="3">
                  <c:v>SBR</c:v>
                </c:pt>
                <c:pt idx="4">
                  <c:v>传统活性污泥法</c:v>
                </c:pt>
                <c:pt idx="5">
                  <c:v>A/A/O</c:v>
                </c:pt>
                <c:pt idx="6">
                  <c:v>A/O</c:v>
                </c:pt>
                <c:pt idx="7">
                  <c:v>生物膜法</c:v>
                </c:pt>
              </c:strCache>
            </c:strRef>
          </c:cat>
          <c:val>
            <c:numRef>
              <c:f>'D:\JOB\Chengdu\Chengdu Report\[麦肯锡财务分析模板.xlsx]Sheet5'!$L$47:$L$54</c:f>
              <c:numCache>
                <c:formatCode>General</c:formatCode>
                <c:ptCount val="8"/>
                <c:pt idx="0">
                  <c:v>-1.1275306266813936</c:v>
                </c:pt>
                <c:pt idx="1">
                  <c:v>-1.2651273587318144</c:v>
                </c:pt>
                <c:pt idx="2">
                  <c:v>-1.6124269898055013</c:v>
                </c:pt>
                <c:pt idx="3">
                  <c:v>-1.6874006005419786</c:v>
                </c:pt>
                <c:pt idx="4">
                  <c:v>-1.6836300331004732</c:v>
                </c:pt>
                <c:pt idx="5">
                  <c:v>-1.6524105051408837</c:v>
                </c:pt>
                <c:pt idx="6">
                  <c:v>-1.6989068868773431</c:v>
                </c:pt>
                <c:pt idx="7">
                  <c:v>-1.8127307051525172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621376"/>
        <c:axId val="692621936"/>
      </c:barChart>
      <c:catAx>
        <c:axId val="692621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692621936"/>
        <c:crosses val="autoZero"/>
        <c:auto val="1"/>
        <c:lblAlgn val="ctr"/>
        <c:lblOffset val="100"/>
        <c:noMultiLvlLbl val="0"/>
      </c:catAx>
      <c:valAx>
        <c:axId val="692621936"/>
        <c:scaling>
          <c:orientation val="maxMin"/>
          <c:max val="0.8"/>
        </c:scaling>
        <c:delete val="0"/>
        <c:axPos val="b"/>
        <c:numFmt formatCode="0.0;0.0;0.0" sourceLinked="0"/>
        <c:majorTickMark val="out"/>
        <c:minorTickMark val="none"/>
        <c:tickLblPos val="nextTo"/>
        <c:crossAx val="69262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37642169728784"/>
          <c:y val="0.88716541945904404"/>
          <c:w val="0.84440135608048994"/>
          <c:h val="0.1128345805409559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D2AE8-D6AE-44DD-9186-5216405D4EE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EBABC89-75EF-4193-87E1-1961D6BE54AB}">
      <dgm:prSet phldrT="[Text]" custT="1"/>
      <dgm:spPr>
        <a:solidFill>
          <a:schemeClr val="tx2"/>
        </a:solidFill>
      </dgm:spPr>
      <dgm:t>
        <a:bodyPr/>
        <a:lstStyle/>
        <a:p>
          <a:pPr algn="l"/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r>
            <a:rPr lang="en-US" altLang="zh-CN" sz="2000" dirty="0" smtClean="0">
              <a:solidFill>
                <a:schemeClr val="bg1"/>
              </a:solidFill>
              <a:latin typeface="Arial Narrow" panose="020B0606020202030204" pitchFamily="34" charset="0"/>
            </a:rPr>
            <a:t>Considering water, energy and climate change as separate issues </a:t>
          </a:r>
          <a:r>
            <a:rPr lang="zh-CN" altLang="en-US" sz="2000" dirty="0" smtClean="0">
              <a:solidFill>
                <a:schemeClr val="bg1"/>
              </a:solidFill>
              <a:latin typeface="Arial Narrow" panose="020B0606020202030204" pitchFamily="34" charset="0"/>
            </a:rPr>
            <a:t>水资源、能源、气候变化问题被割裂看待</a:t>
          </a:r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endParaRPr lang="en-US" altLang="zh-CN" sz="20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algn="l"/>
          <a:endParaRPr lang="zh-CN" altLang="en-US" sz="2000" dirty="0">
            <a:latin typeface="Arial Narrow" panose="020B0606020202030204" pitchFamily="34" charset="0"/>
          </a:endParaRPr>
        </a:p>
      </dgm:t>
    </dgm:pt>
    <dgm:pt modelId="{CFD29EBD-B484-4466-BFF5-15CBF7AA853F}" type="parTrans" cxnId="{1E483D1D-96B4-452F-A3D0-74B00A7B7A7D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FEF98696-5CB2-4C03-9F0C-B27C3DBEFD20}" type="sibTrans" cxnId="{1E483D1D-96B4-452F-A3D0-74B00A7B7A7D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A0E774AE-AF3A-4818-BB0D-DD0D62A2E627}">
      <dgm:prSet phldrT="[Text]" custT="1"/>
      <dgm:spPr/>
      <dgm:t>
        <a:bodyPr/>
        <a:lstStyle/>
        <a:p>
          <a:pPr algn="l"/>
          <a:endParaRPr lang="en-US" altLang="zh-CN" sz="2400" dirty="0" smtClean="0">
            <a:solidFill>
              <a:schemeClr val="bg1"/>
            </a:solidFill>
            <a:latin typeface="Arial MT Std Light Cond" panose="020B0306030403020204" pitchFamily="34" charset="0"/>
          </a:endParaRPr>
        </a:p>
        <a:p>
          <a:pPr algn="l"/>
          <a:r>
            <a:rPr lang="en-US" altLang="zh-CN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Lacking consideration of energy as a factor in water resource selection and wastewater treatment  </a:t>
          </a:r>
          <a:r>
            <a:rPr lang="zh-CN" altLang="en-US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水源选择或污水处理决策中没有考虑能源问题</a:t>
          </a:r>
          <a:endParaRPr lang="zh-CN" altLang="en-US" sz="22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3A4539B-2A10-4154-B3C7-BFE77FAD51A2}" type="parTrans" cxnId="{71C666C8-05C7-4B40-A536-D77DC1C6D4F6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3C6BCD34-E596-4271-9C82-09FECCE58054}" type="sibTrans" cxnId="{71C666C8-05C7-4B40-A536-D77DC1C6D4F6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33521B90-E01B-4621-8553-FD5E119F364E}">
      <dgm:prSet phldrT="[Text]" custT="1"/>
      <dgm:spPr/>
      <dgm:t>
        <a:bodyPr/>
        <a:lstStyle/>
        <a:p>
          <a:pPr algn="l"/>
          <a:r>
            <a:rPr lang="en-US" altLang="zh-CN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Insufficiency in R&amp;D and infrastructure investment (e.g. pipes construction) </a:t>
          </a:r>
          <a:r>
            <a:rPr lang="zh-CN" altLang="en-US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基础设施以及研发投入不足</a:t>
          </a:r>
          <a:endParaRPr lang="zh-CN" altLang="en-US" sz="22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AC381C0-AE05-4FD9-B25F-46E4BF14B5B6}" type="parTrans" cxnId="{A948DD21-2B18-4988-9816-14506536E259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65F8C04D-B2C4-4B6C-86FE-680597180934}" type="sibTrans" cxnId="{A948DD21-2B18-4988-9816-14506536E259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7B322DA2-A992-4C68-B01F-53856E925DC8}">
      <dgm:prSet phldrT="[Text]" custT="1"/>
      <dgm:spPr/>
      <dgm:t>
        <a:bodyPr/>
        <a:lstStyle/>
        <a:p>
          <a:pPr algn="l"/>
          <a:r>
            <a:rPr lang="en-US" altLang="zh-CN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Lacking statistics on the energy consumption of water supply and wastewater treatment </a:t>
          </a:r>
          <a:r>
            <a:rPr lang="zh-CN" altLang="en-US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缺乏相关的数据统计</a:t>
          </a:r>
          <a:endParaRPr lang="zh-CN" altLang="en-US" sz="2200" dirty="0">
            <a:latin typeface="Arial Narrow" panose="020B0606020202030204" pitchFamily="34" charset="0"/>
          </a:endParaRPr>
        </a:p>
      </dgm:t>
    </dgm:pt>
    <dgm:pt modelId="{E10D3268-EAEC-485D-A87E-72CED568ED08}" type="parTrans" cxnId="{AB892B90-864C-49C2-BB1F-FA04871C231D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B3E2C15E-FF33-4285-9D2B-E7E3AEC57DAE}" type="sibTrans" cxnId="{AB892B90-864C-49C2-BB1F-FA04871C231D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22E0DC6C-C3D0-44B9-B999-7A01B62103ED}">
      <dgm:prSet phldrT="[Text]" custT="1"/>
      <dgm:spPr/>
      <dgm:t>
        <a:bodyPr/>
        <a:lstStyle/>
        <a:p>
          <a:pPr algn="l"/>
          <a:r>
            <a:rPr lang="en-US" altLang="zh-CN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Ignorance of the impacts of urban water system on climate change </a:t>
          </a:r>
          <a:r>
            <a:rPr lang="zh-CN" altLang="en-US" sz="2200" dirty="0" smtClean="0">
              <a:solidFill>
                <a:schemeClr val="bg1"/>
              </a:solidFill>
              <a:latin typeface="Arial Narrow" panose="020B0606020202030204" pitchFamily="34" charset="0"/>
            </a:rPr>
            <a:t>忽略了城市水系统对气候变化的影响</a:t>
          </a:r>
          <a:endParaRPr lang="zh-CN" altLang="en-US" sz="22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23EB400-E7EA-47BD-A6BF-34580F140331}" type="parTrans" cxnId="{BBE9DD5B-053C-4326-A575-6C2C2CA688B2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07599A16-8842-4C9C-9DE1-E90927753F54}" type="sibTrans" cxnId="{BBE9DD5B-053C-4326-A575-6C2C2CA688B2}">
      <dgm:prSet/>
      <dgm:spPr/>
      <dgm:t>
        <a:bodyPr/>
        <a:lstStyle/>
        <a:p>
          <a:endParaRPr lang="zh-CN" altLang="en-US" sz="2400">
            <a:latin typeface="Arial MT Std Light Cond" panose="020B0306030403020204" pitchFamily="34" charset="0"/>
          </a:endParaRPr>
        </a:p>
      </dgm:t>
    </dgm:pt>
    <dgm:pt modelId="{2A1FA848-05AD-49A4-BD86-739EAED31FEC}" type="pres">
      <dgm:prSet presAssocID="{B85D2AE8-D6AE-44DD-9186-5216405D4EE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BB7D35-BBE4-405C-B7A1-EFD4A24C5258}" type="pres">
      <dgm:prSet presAssocID="{B85D2AE8-D6AE-44DD-9186-5216405D4EE7}" presName="matrix" presStyleCnt="0"/>
      <dgm:spPr/>
    </dgm:pt>
    <dgm:pt modelId="{063CA9A7-8ACA-43CC-B271-D3966C79241E}" type="pres">
      <dgm:prSet presAssocID="{B85D2AE8-D6AE-44DD-9186-5216405D4EE7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BF4E7E0F-061D-40F6-8956-39526BC94177}" type="pres">
      <dgm:prSet presAssocID="{B85D2AE8-D6AE-44DD-9186-5216405D4EE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82CE42-7F4E-4E20-9D84-2F0ED37695CB}" type="pres">
      <dgm:prSet presAssocID="{B85D2AE8-D6AE-44DD-9186-5216405D4EE7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39DFBCB3-E792-41F0-98C0-30145A5D084C}" type="pres">
      <dgm:prSet presAssocID="{B85D2AE8-D6AE-44DD-9186-5216405D4EE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B3EA64-9EFF-4BD8-B701-D7A528842695}" type="pres">
      <dgm:prSet presAssocID="{B85D2AE8-D6AE-44DD-9186-5216405D4EE7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490C5999-DCC3-43C9-816B-D56C56A58CDA}" type="pres">
      <dgm:prSet presAssocID="{B85D2AE8-D6AE-44DD-9186-5216405D4EE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21A2DC-C281-4EB3-A65B-52F09A327655}" type="pres">
      <dgm:prSet presAssocID="{B85D2AE8-D6AE-44DD-9186-5216405D4EE7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187B8731-334B-4CC4-A237-B9560E5F59C8}" type="pres">
      <dgm:prSet presAssocID="{B85D2AE8-D6AE-44DD-9186-5216405D4EE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6DA67D-42FA-4DEF-8002-99A5C5158FA9}" type="pres">
      <dgm:prSet presAssocID="{B85D2AE8-D6AE-44DD-9186-5216405D4EE7}" presName="centerTile" presStyleLbl="fgShp" presStyleIdx="0" presStyleCnt="1" custScaleX="107783" custScaleY="133333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B64AF9-0D6B-430C-8DFD-39D82E3D527D}" type="presOf" srcId="{33521B90-E01B-4621-8553-FD5E119F364E}" destId="{39DFBCB3-E792-41F0-98C0-30145A5D084C}" srcOrd="1" destOrd="0" presId="urn:microsoft.com/office/officeart/2005/8/layout/matrix1"/>
    <dgm:cxn modelId="{BBE9DD5B-053C-4326-A575-6C2C2CA688B2}" srcId="{9EBABC89-75EF-4193-87E1-1961D6BE54AB}" destId="{22E0DC6C-C3D0-44B9-B999-7A01B62103ED}" srcOrd="2" destOrd="0" parTransId="{923EB400-E7EA-47BD-A6BF-34580F140331}" sibTransId="{07599A16-8842-4C9C-9DE1-E90927753F54}"/>
    <dgm:cxn modelId="{8C156CDF-5F11-41E5-BA9B-A8B59C37547B}" type="presOf" srcId="{33521B90-E01B-4621-8553-FD5E119F364E}" destId="{9482CE42-7F4E-4E20-9D84-2F0ED37695CB}" srcOrd="0" destOrd="0" presId="urn:microsoft.com/office/officeart/2005/8/layout/matrix1"/>
    <dgm:cxn modelId="{09C228EC-F657-43AE-A695-543A643A2A86}" type="presOf" srcId="{A0E774AE-AF3A-4818-BB0D-DD0D62A2E627}" destId="{063CA9A7-8ACA-43CC-B271-D3966C79241E}" srcOrd="0" destOrd="0" presId="urn:microsoft.com/office/officeart/2005/8/layout/matrix1"/>
    <dgm:cxn modelId="{4E608788-9774-4C2E-8534-CDDFFF788860}" type="presOf" srcId="{7B322DA2-A992-4C68-B01F-53856E925DC8}" destId="{187B8731-334B-4CC4-A237-B9560E5F59C8}" srcOrd="1" destOrd="0" presId="urn:microsoft.com/office/officeart/2005/8/layout/matrix1"/>
    <dgm:cxn modelId="{A06345C3-5A5A-4D68-B2E3-40C31B27930D}" type="presOf" srcId="{9EBABC89-75EF-4193-87E1-1961D6BE54AB}" destId="{F86DA67D-42FA-4DEF-8002-99A5C5158FA9}" srcOrd="0" destOrd="0" presId="urn:microsoft.com/office/officeart/2005/8/layout/matrix1"/>
    <dgm:cxn modelId="{328E9F41-E666-47B5-8905-97068A1CBFB8}" type="presOf" srcId="{22E0DC6C-C3D0-44B9-B999-7A01B62103ED}" destId="{490C5999-DCC3-43C9-816B-D56C56A58CDA}" srcOrd="1" destOrd="0" presId="urn:microsoft.com/office/officeart/2005/8/layout/matrix1"/>
    <dgm:cxn modelId="{47493204-4EAC-4281-A2C2-67ED9F7D61DC}" type="presOf" srcId="{B85D2AE8-D6AE-44DD-9186-5216405D4EE7}" destId="{2A1FA848-05AD-49A4-BD86-739EAED31FEC}" srcOrd="0" destOrd="0" presId="urn:microsoft.com/office/officeart/2005/8/layout/matrix1"/>
    <dgm:cxn modelId="{1E483D1D-96B4-452F-A3D0-74B00A7B7A7D}" srcId="{B85D2AE8-D6AE-44DD-9186-5216405D4EE7}" destId="{9EBABC89-75EF-4193-87E1-1961D6BE54AB}" srcOrd="0" destOrd="0" parTransId="{CFD29EBD-B484-4466-BFF5-15CBF7AA853F}" sibTransId="{FEF98696-5CB2-4C03-9F0C-B27C3DBEFD20}"/>
    <dgm:cxn modelId="{A948DD21-2B18-4988-9816-14506536E259}" srcId="{9EBABC89-75EF-4193-87E1-1961D6BE54AB}" destId="{33521B90-E01B-4621-8553-FD5E119F364E}" srcOrd="1" destOrd="0" parTransId="{DAC381C0-AE05-4FD9-B25F-46E4BF14B5B6}" sibTransId="{65F8C04D-B2C4-4B6C-86FE-680597180934}"/>
    <dgm:cxn modelId="{457B801E-7AA2-4764-A2F6-9B3467989A92}" type="presOf" srcId="{A0E774AE-AF3A-4818-BB0D-DD0D62A2E627}" destId="{BF4E7E0F-061D-40F6-8956-39526BC94177}" srcOrd="1" destOrd="0" presId="urn:microsoft.com/office/officeart/2005/8/layout/matrix1"/>
    <dgm:cxn modelId="{AB892B90-864C-49C2-BB1F-FA04871C231D}" srcId="{9EBABC89-75EF-4193-87E1-1961D6BE54AB}" destId="{7B322DA2-A992-4C68-B01F-53856E925DC8}" srcOrd="3" destOrd="0" parTransId="{E10D3268-EAEC-485D-A87E-72CED568ED08}" sibTransId="{B3E2C15E-FF33-4285-9D2B-E7E3AEC57DAE}"/>
    <dgm:cxn modelId="{71C666C8-05C7-4B40-A536-D77DC1C6D4F6}" srcId="{9EBABC89-75EF-4193-87E1-1961D6BE54AB}" destId="{A0E774AE-AF3A-4818-BB0D-DD0D62A2E627}" srcOrd="0" destOrd="0" parTransId="{63A4539B-2A10-4154-B3C7-BFE77FAD51A2}" sibTransId="{3C6BCD34-E596-4271-9C82-09FECCE58054}"/>
    <dgm:cxn modelId="{CA4DE027-84CF-425A-9220-43C995181DE8}" type="presOf" srcId="{22E0DC6C-C3D0-44B9-B999-7A01B62103ED}" destId="{8AB3EA64-9EFF-4BD8-B701-D7A528842695}" srcOrd="0" destOrd="0" presId="urn:microsoft.com/office/officeart/2005/8/layout/matrix1"/>
    <dgm:cxn modelId="{E9F1F0AD-49E0-46B1-BCFB-40A4E1B5CDC5}" type="presOf" srcId="{7B322DA2-A992-4C68-B01F-53856E925DC8}" destId="{6121A2DC-C281-4EB3-A65B-52F09A327655}" srcOrd="0" destOrd="0" presId="urn:microsoft.com/office/officeart/2005/8/layout/matrix1"/>
    <dgm:cxn modelId="{1BA8280F-CE03-4305-B84F-5DDEE3FD9F49}" type="presParOf" srcId="{2A1FA848-05AD-49A4-BD86-739EAED31FEC}" destId="{33BB7D35-BBE4-405C-B7A1-EFD4A24C5258}" srcOrd="0" destOrd="0" presId="urn:microsoft.com/office/officeart/2005/8/layout/matrix1"/>
    <dgm:cxn modelId="{E21DEF99-6BE0-44F1-912C-4E47AB92A828}" type="presParOf" srcId="{33BB7D35-BBE4-405C-B7A1-EFD4A24C5258}" destId="{063CA9A7-8ACA-43CC-B271-D3966C79241E}" srcOrd="0" destOrd="0" presId="urn:microsoft.com/office/officeart/2005/8/layout/matrix1"/>
    <dgm:cxn modelId="{09CB42B1-0002-4141-8ED0-4C3A3C4F0DAB}" type="presParOf" srcId="{33BB7D35-BBE4-405C-B7A1-EFD4A24C5258}" destId="{BF4E7E0F-061D-40F6-8956-39526BC94177}" srcOrd="1" destOrd="0" presId="urn:microsoft.com/office/officeart/2005/8/layout/matrix1"/>
    <dgm:cxn modelId="{2C94C3C4-42C8-490D-8A65-18C293D99CF2}" type="presParOf" srcId="{33BB7D35-BBE4-405C-B7A1-EFD4A24C5258}" destId="{9482CE42-7F4E-4E20-9D84-2F0ED37695CB}" srcOrd="2" destOrd="0" presId="urn:microsoft.com/office/officeart/2005/8/layout/matrix1"/>
    <dgm:cxn modelId="{5354C1E6-2D04-461F-B4EB-843ECCD585A3}" type="presParOf" srcId="{33BB7D35-BBE4-405C-B7A1-EFD4A24C5258}" destId="{39DFBCB3-E792-41F0-98C0-30145A5D084C}" srcOrd="3" destOrd="0" presId="urn:microsoft.com/office/officeart/2005/8/layout/matrix1"/>
    <dgm:cxn modelId="{8A66D5EF-8DC4-4DED-B5F2-3762C1916A88}" type="presParOf" srcId="{33BB7D35-BBE4-405C-B7A1-EFD4A24C5258}" destId="{8AB3EA64-9EFF-4BD8-B701-D7A528842695}" srcOrd="4" destOrd="0" presId="urn:microsoft.com/office/officeart/2005/8/layout/matrix1"/>
    <dgm:cxn modelId="{7AC41101-AE38-4131-8C5B-FF9BEC0576EF}" type="presParOf" srcId="{33BB7D35-BBE4-405C-B7A1-EFD4A24C5258}" destId="{490C5999-DCC3-43C9-816B-D56C56A58CDA}" srcOrd="5" destOrd="0" presId="urn:microsoft.com/office/officeart/2005/8/layout/matrix1"/>
    <dgm:cxn modelId="{C2842C15-A449-482F-BEC2-A89FD09CC42E}" type="presParOf" srcId="{33BB7D35-BBE4-405C-B7A1-EFD4A24C5258}" destId="{6121A2DC-C281-4EB3-A65B-52F09A327655}" srcOrd="6" destOrd="0" presId="urn:microsoft.com/office/officeart/2005/8/layout/matrix1"/>
    <dgm:cxn modelId="{1BAAA828-0580-417F-9428-6F881A330FF6}" type="presParOf" srcId="{33BB7D35-BBE4-405C-B7A1-EFD4A24C5258}" destId="{187B8731-334B-4CC4-A237-B9560E5F59C8}" srcOrd="7" destOrd="0" presId="urn:microsoft.com/office/officeart/2005/8/layout/matrix1"/>
    <dgm:cxn modelId="{9D13121A-3855-40C4-979A-775F90210DB2}" type="presParOf" srcId="{2A1FA848-05AD-49A4-BD86-739EAED31FEC}" destId="{F86DA67D-42FA-4DEF-8002-99A5C5158F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CA9A7-8ACA-43CC-B271-D3966C79241E}">
      <dsp:nvSpPr>
        <dsp:cNvPr id="0" name=""/>
        <dsp:cNvSpPr/>
      </dsp:nvSpPr>
      <dsp:spPr>
        <a:xfrm rot="16200000">
          <a:off x="771160" y="-771160"/>
          <a:ext cx="2484276" cy="40265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chemeClr val="bg1"/>
            </a:solidFill>
            <a:latin typeface="Arial MT Std Light Cond" panose="020B0306030403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Lacking consideration of energy as a factor in water resource selection and wastewater treatment  </a:t>
          </a:r>
          <a:r>
            <a:rPr lang="zh-CN" altLang="en-US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水源选择或污水处理决策中没有考虑能源问题</a:t>
          </a:r>
          <a:endParaRPr lang="zh-CN" altLang="en-US" sz="2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5400000">
        <a:off x="0" y="0"/>
        <a:ext cx="4026597" cy="1863207"/>
      </dsp:txXfrm>
    </dsp:sp>
    <dsp:sp modelId="{9482CE42-7F4E-4E20-9D84-2F0ED37695CB}">
      <dsp:nvSpPr>
        <dsp:cNvPr id="0" name=""/>
        <dsp:cNvSpPr/>
      </dsp:nvSpPr>
      <dsp:spPr>
        <a:xfrm>
          <a:off x="4026597" y="0"/>
          <a:ext cx="4026597" cy="24842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Insufficiency in R&amp;D and infrastructure investment (e.g. pipes construction) </a:t>
          </a:r>
          <a:r>
            <a:rPr lang="zh-CN" altLang="en-US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基础设施以及研发投入不足</a:t>
          </a:r>
          <a:endParaRPr lang="zh-CN" altLang="en-US" sz="2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4026597" y="0"/>
        <a:ext cx="4026597" cy="1863207"/>
      </dsp:txXfrm>
    </dsp:sp>
    <dsp:sp modelId="{8AB3EA64-9EFF-4BD8-B701-D7A528842695}">
      <dsp:nvSpPr>
        <dsp:cNvPr id="0" name=""/>
        <dsp:cNvSpPr/>
      </dsp:nvSpPr>
      <dsp:spPr>
        <a:xfrm rot="10800000">
          <a:off x="0" y="2484276"/>
          <a:ext cx="4026597" cy="24842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Ignorance of the impacts of urban water system on climate change </a:t>
          </a:r>
          <a:r>
            <a:rPr lang="zh-CN" altLang="en-US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忽略了城市水系统对气候变化的影响</a:t>
          </a:r>
          <a:endParaRPr lang="zh-CN" altLang="en-US" sz="2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10800000">
        <a:off x="0" y="3105344"/>
        <a:ext cx="4026597" cy="1863207"/>
      </dsp:txXfrm>
    </dsp:sp>
    <dsp:sp modelId="{6121A2DC-C281-4EB3-A65B-52F09A327655}">
      <dsp:nvSpPr>
        <dsp:cNvPr id="0" name=""/>
        <dsp:cNvSpPr/>
      </dsp:nvSpPr>
      <dsp:spPr>
        <a:xfrm rot="5400000">
          <a:off x="4797757" y="1713115"/>
          <a:ext cx="2484276" cy="402659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Lacking statistics on the energy consumption of water supply and wastewater treatment </a:t>
          </a:r>
          <a:r>
            <a:rPr lang="zh-CN" altLang="en-US" sz="22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缺乏相关的数据统计</a:t>
          </a:r>
          <a:endParaRPr lang="zh-CN" altLang="en-US" sz="2200" kern="1200" dirty="0">
            <a:latin typeface="Arial Narrow" panose="020B0606020202030204" pitchFamily="34" charset="0"/>
          </a:endParaRPr>
        </a:p>
      </dsp:txBody>
      <dsp:txXfrm rot="-5400000">
        <a:off x="4026597" y="3105344"/>
        <a:ext cx="4026597" cy="1863207"/>
      </dsp:txXfrm>
    </dsp:sp>
    <dsp:sp modelId="{F86DA67D-42FA-4DEF-8002-99A5C5158FA9}">
      <dsp:nvSpPr>
        <dsp:cNvPr id="0" name=""/>
        <dsp:cNvSpPr/>
      </dsp:nvSpPr>
      <dsp:spPr>
        <a:xfrm>
          <a:off x="2724600" y="1656186"/>
          <a:ext cx="2603992" cy="165617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Considering water, energy and climate change as separate issues </a:t>
          </a:r>
          <a:r>
            <a:rPr lang="zh-CN" altLang="en-US" sz="20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水资源、能源、气候变化问题被割裂看待</a:t>
          </a: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000" kern="1200" dirty="0">
            <a:latin typeface="Arial Narrow" panose="020B0606020202030204" pitchFamily="34" charset="0"/>
          </a:endParaRPr>
        </a:p>
      </dsp:txBody>
      <dsp:txXfrm>
        <a:off x="2805448" y="1737034"/>
        <a:ext cx="2442296" cy="149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</cdr:x>
      <cdr:y>0.13547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383792" y="-984504"/>
          <a:ext cx="1400861" cy="626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 dirty="0" smtClean="0">
              <a:latin typeface="Arial Narrow" panose="020B0606020202030204" pitchFamily="34" charset="0"/>
            </a:rPr>
            <a:t>Electricity consumption</a:t>
          </a:r>
        </a:p>
        <a:p xmlns:a="http://schemas.openxmlformats.org/drawingml/2006/main">
          <a:r>
            <a:rPr lang="en-US" altLang="zh-CN" sz="1600" dirty="0" smtClean="0">
              <a:latin typeface="Arial Narrow" panose="020B0606020202030204" pitchFamily="34" charset="0"/>
            </a:rPr>
            <a:t>billion </a:t>
          </a:r>
          <a:r>
            <a:rPr lang="en-US" altLang="zh-CN" sz="1600" dirty="0">
              <a:latin typeface="Arial Narrow" panose="020B0606020202030204" pitchFamily="34" charset="0"/>
            </a:rPr>
            <a:t>kwh/</a:t>
          </a:r>
          <a:r>
            <a:rPr lang="en-US" altLang="zh-CN" sz="1600" dirty="0" err="1">
              <a:latin typeface="Arial Narrow" panose="020B0606020202030204" pitchFamily="34" charset="0"/>
            </a:rPr>
            <a:t>yr</a:t>
          </a:r>
          <a:endParaRPr lang="zh-CN" altLang="en-US" sz="16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0.50243</cdr:x>
      <cdr:y>0.01178</cdr:y>
    </cdr:from>
    <cdr:to>
      <cdr:x>0.98121</cdr:x>
      <cdr:y>0.0847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19150" y="57654"/>
          <a:ext cx="3353551" cy="356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600" dirty="0" smtClean="0">
              <a:latin typeface="Arial Narrow" panose="020B0606020202030204" pitchFamily="34" charset="0"/>
            </a:rPr>
            <a:t>Energy consumption per unit </a:t>
          </a:r>
          <a:r>
            <a:rPr lang="en-US" altLang="zh-CN" sz="1600" dirty="0" err="1" smtClean="0">
              <a:latin typeface="Arial Narrow" panose="020B0606020202030204" pitchFamily="34" charset="0"/>
            </a:rPr>
            <a:t>ww</a:t>
          </a:r>
          <a:r>
            <a:rPr lang="en-US" altLang="zh-CN" sz="1600" dirty="0" smtClean="0">
              <a:latin typeface="Arial Narrow" panose="020B0606020202030204" pitchFamily="34" charset="0"/>
            </a:rPr>
            <a:t> treatment</a:t>
          </a:r>
        </a:p>
        <a:p xmlns:a="http://schemas.openxmlformats.org/drawingml/2006/main">
          <a:pPr algn="r"/>
          <a:r>
            <a:rPr lang="en-US" altLang="zh-CN" sz="1600" dirty="0">
              <a:latin typeface="Arial Narrow" panose="020B0606020202030204" pitchFamily="34" charset="0"/>
            </a:rPr>
            <a:t>k</a:t>
          </a:r>
          <a:r>
            <a:rPr lang="en-US" altLang="zh-CN" sz="1600" dirty="0" smtClean="0">
              <a:latin typeface="Arial Narrow" panose="020B0606020202030204" pitchFamily="34" charset="0"/>
            </a:rPr>
            <a:t>wh/m3</a:t>
          </a:r>
          <a:endParaRPr lang="zh-CN" altLang="en-US" sz="1600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0.02706</cdr:x>
      <cdr:y>0.00914</cdr:y>
    </cdr:from>
    <cdr:to>
      <cdr:x>0.26664</cdr:x>
      <cdr:y>0.06877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23701" y="35067"/>
          <a:ext cx="1095360" cy="2288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公斤</a:t>
          </a:r>
          <a:r>
            <a:rPr lang="en-US" altLang="zh-CN" sz="800" dirty="0"/>
            <a:t>/</a:t>
          </a:r>
          <a:r>
            <a:rPr lang="zh-CN" altLang="en-US" sz="800" dirty="0"/>
            <a:t>立方米</a:t>
          </a:r>
        </a:p>
      </cdr:txBody>
    </cdr:sp>
  </cdr:relSizeAnchor>
  <cdr:relSizeAnchor xmlns:cdr="http://schemas.openxmlformats.org/drawingml/2006/chartDrawing">
    <cdr:from>
      <cdr:x>0.71667</cdr:x>
      <cdr:y>0</cdr:y>
    </cdr:from>
    <cdr:to>
      <cdr:x>1</cdr:x>
      <cdr:y>0.04715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276615" y="0"/>
          <a:ext cx="1295385" cy="1809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千瓦时</a:t>
          </a:r>
          <a:r>
            <a:rPr lang="en-US" altLang="zh-CN" sz="800" dirty="0"/>
            <a:t>/</a:t>
          </a:r>
          <a:r>
            <a:rPr lang="zh-CN" altLang="en-US" sz="800" dirty="0"/>
            <a:t>立方米（公斤）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0.09462</cdr:x>
      <cdr:y>0</cdr:y>
    </cdr:from>
    <cdr:to>
      <cdr:x>0.3342</cdr:x>
      <cdr:y>0.05963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83741" y="-637119"/>
          <a:ext cx="1224869" cy="26659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公斤</a:t>
          </a:r>
          <a:r>
            <a:rPr lang="en-US" altLang="zh-CN" sz="800" dirty="0"/>
            <a:t>/</a:t>
          </a:r>
          <a:r>
            <a:rPr lang="zh-CN" altLang="en-US" sz="800" dirty="0"/>
            <a:t>立方米</a:t>
          </a:r>
        </a:p>
      </cdr:txBody>
    </cdr:sp>
  </cdr:relSizeAnchor>
  <cdr:relSizeAnchor xmlns:cdr="http://schemas.openxmlformats.org/drawingml/2006/chartDrawing">
    <cdr:from>
      <cdr:x>0.70874</cdr:x>
      <cdr:y>0</cdr:y>
    </cdr:from>
    <cdr:to>
      <cdr:x>1</cdr:x>
      <cdr:y>0.05342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240361" y="0"/>
          <a:ext cx="1331639" cy="2050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千瓦时</a:t>
          </a:r>
          <a:r>
            <a:rPr lang="en-US" altLang="zh-CN" sz="800" dirty="0"/>
            <a:t>/</a:t>
          </a:r>
          <a:r>
            <a:rPr lang="zh-CN" altLang="en-US" sz="800" dirty="0" smtClean="0"/>
            <a:t>立方米（公斤）</a:t>
          </a:r>
          <a:endParaRPr lang="zh-CN" alt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2762985-D926-4DC3-B16B-328AD369C879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52B22E-14A6-42B2-9C41-CC4F78183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5243-9EAD-4A7B-B209-B4564992F3A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6220-0D2B-4C3C-B198-ADA466A67D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8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99B5-51AF-4CC6-8971-276D5D0D08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96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99B5-51AF-4CC6-8971-276D5D0D08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5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2B9D1-DB98-4EAC-B58B-17DCEE358B6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7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2B22E-14A6-42B2-9C41-CC4F781838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45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污水处理量增加的同时，国家对水质要求的标准也在不断升高，再加上对污水再生循环利用的需求，污水处理能源强度出现激增。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2B9D1-DB98-4EAC-B58B-17DCEE358B6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EB5CA9-6104-4E91-BF79-DD69A17D2966}" type="slidenum">
              <a:rPr lang="zh-CN" alt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6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99B5-51AF-4CC6-8971-276D5D0D08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92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99B5-51AF-4CC6-8971-276D5D0D08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15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43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14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4F-CD47-4C11-AE1B-6A691FDCA1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5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A539F-27FF-4DC7-B153-C0142C5790B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3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CB9B-3347-48ED-9E4F-46C59612F4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F600B-12B6-4F1A-A0A8-3BAF7E5A1C3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7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EE10-D36A-494B-85A0-3C759235D9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8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8EBD-2AB4-4090-9990-7374F48B3F6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FD7F-DB42-4900-8FC0-A9776E728B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4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6453336"/>
            <a:ext cx="1331915" cy="3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59EB3-7CE8-4A13-AA1F-1BD2EE48334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5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C4047-E447-4CA2-B1A2-CA1CC82B3B5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DCC5-00C8-47BD-9B32-45906BC1CC4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56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9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4F-CD47-4C11-AE1B-6A691FDCA10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2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A539F-27FF-4DC7-B153-C0142C5790B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80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CB9B-3347-48ED-9E4F-46C59612F4C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73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F600B-12B6-4F1A-A0A8-3BAF7E5A1C3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2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EE10-D36A-494B-85A0-3C759235D9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8EBD-2AB4-4090-9990-7374F48B3F6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47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DCDC8-F065-45C8-BFA9-12B499D85F9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4FD7F-DB42-4900-8FC0-A9776E728BA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59EB3-7CE8-4A13-AA1F-1BD2EE48334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95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C4047-E447-4CA2-B1A2-CA1CC82B3B5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7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DCC5-00C8-47BD-9B32-45906BC1CC4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78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4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00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6453336"/>
            <a:ext cx="1331915" cy="3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81" y="6453336"/>
            <a:ext cx="1331915" cy="3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07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33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652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FEBA-8137-40C1-9D2F-5854F19E6777}" type="datetimeFigureOut">
              <a:rPr lang="zh-CN" altLang="en-US" smtClean="0"/>
              <a:t>2015/10/14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FB6B-61EB-45F5-86DE-9688A15EDC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4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792E6B-09C8-48BC-B084-D0F6C8ADE8F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30" name="Picture 10" descr="G:\PHOTOS\CNDY\zy harry\1\wri-1w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-30163"/>
            <a:ext cx="9220201" cy="688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3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92E6B-09C8-48BC-B084-D0F6C8ADE8F1}" type="slidenum">
              <a:rPr kumimoji="1"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CN" altLang="en-US">
              <a:solidFill>
                <a:srgbClr val="000000"/>
              </a:solidFill>
            </a:endParaRPr>
          </a:p>
        </p:txBody>
      </p:sp>
      <p:pic>
        <p:nvPicPr>
          <p:cNvPr id="5130" name="Picture 10" descr="G:\PHOTOS\CNDY\zy harry\1\wri-1w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3813" y="-30163"/>
            <a:ext cx="9220201" cy="6888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63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9.jpeg"/><Relationship Id="rId12" Type="http://schemas.openxmlformats.org/officeDocument/2006/relationships/image" Target="../media/image24.jpg"/><Relationship Id="rId2" Type="http://schemas.openxmlformats.org/officeDocument/2006/relationships/tags" Target="../tags/tag78.xml"/><Relationship Id="rId16" Type="http://schemas.openxmlformats.org/officeDocument/2006/relationships/image" Target="../media/image28.jp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11" Type="http://schemas.openxmlformats.org/officeDocument/2006/relationships/image" Target="../media/image23.jpe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.xml"/><Relationship Id="rId2" Type="http://schemas.openxmlformats.org/officeDocument/2006/relationships/tags" Target="../tags/tag7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0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9.xml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www.wri.org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slideLayout" Target="../slideLayouts/slideLayout7.xml"/><Relationship Id="rId7" Type="http://schemas.openxmlformats.org/officeDocument/2006/relationships/tags" Target="../tags/tag13.xml"/><Relationship Id="rId71" Type="http://schemas.openxmlformats.org/officeDocument/2006/relationships/image" Target="../media/image18.emf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tags" Target="../tags/tag72.xml"/><Relationship Id="rId5" Type="http://schemas.openxmlformats.org/officeDocument/2006/relationships/tags" Target="../tags/tag11.xml"/><Relationship Id="rId61" Type="http://schemas.openxmlformats.org/officeDocument/2006/relationships/tags" Target="../tags/tag67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69" Type="http://schemas.openxmlformats.org/officeDocument/2006/relationships/notesSlide" Target="../notesSlides/notesSlide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5.xml"/><Relationship Id="rId7" Type="http://schemas.openxmlformats.org/officeDocument/2006/relationships/image" Target="../media/image11.emf"/><Relationship Id="rId2" Type="http://schemas.openxmlformats.org/officeDocument/2006/relationships/tags" Target="../tags/tag7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77.xml"/><Relationship Id="rId7" Type="http://schemas.openxmlformats.org/officeDocument/2006/relationships/image" Target="../media/image11.emf"/><Relationship Id="rId2" Type="http://schemas.openxmlformats.org/officeDocument/2006/relationships/tags" Target="../tags/tag7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3.xml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versed-GoldBackgrou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3"/>
            <a:ext cx="2805487" cy="132249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40597" y="6262128"/>
            <a:ext cx="8319500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435404"/>
            <a:ext cx="9144000" cy="156966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kumimoji="1" lang="en-US" sz="4800" b="1" dirty="0" smtClean="0">
                <a:solidFill>
                  <a:srgbClr val="FFFFFF"/>
                </a:solidFill>
                <a:latin typeface="Arial Narrow" pitchFamily="34" charset="0"/>
                <a:ea typeface="黑体" pitchFamily="49" charset="-122"/>
                <a:cs typeface="Arial Unicode MS" pitchFamily="34" charset="-122"/>
              </a:rPr>
              <a:t>Water-Energy Nexus in Cities</a:t>
            </a:r>
          </a:p>
          <a:p>
            <a:pPr algn="ctr" fontAlgn="base"/>
            <a:r>
              <a:rPr kumimoji="1" lang="zh-CN" altLang="en-US" sz="4800" b="1" dirty="0">
                <a:solidFill>
                  <a:srgbClr val="FFFFFF"/>
                </a:solidFill>
                <a:latin typeface="Arial Narrow" pitchFamily="34" charset="0"/>
                <a:ea typeface="黑体" pitchFamily="49" charset="-122"/>
                <a:cs typeface="Arial Unicode MS" pitchFamily="34" charset="-122"/>
              </a:rPr>
              <a:t>城</a:t>
            </a:r>
            <a:r>
              <a:rPr kumimoji="1" lang="zh-CN" altLang="en-US" sz="4800" b="1" dirty="0" smtClean="0">
                <a:solidFill>
                  <a:srgbClr val="FFFFFF"/>
                </a:solidFill>
                <a:latin typeface="Arial Narrow" pitchFamily="34" charset="0"/>
                <a:ea typeface="黑体" pitchFamily="49" charset="-122"/>
                <a:cs typeface="Arial Unicode MS" pitchFamily="34" charset="-122"/>
              </a:rPr>
              <a:t>市中的水资源与能源</a:t>
            </a:r>
            <a:endParaRPr kumimoji="1" lang="en-US" sz="4800" b="1" dirty="0" smtClean="0">
              <a:solidFill>
                <a:srgbClr val="FFFFFF"/>
              </a:solidFill>
              <a:latin typeface="Arial Narrow" pitchFamily="34" charset="0"/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10400" y="659328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dirty="0" smtClean="0">
                <a:solidFill>
                  <a:srgbClr val="FFFFFF"/>
                </a:solidFill>
                <a:latin typeface="宋体"/>
              </a:rPr>
              <a:t>(</a:t>
            </a:r>
            <a:r>
              <a:rPr kumimoji="1" lang="zh-CN" altLang="en-US" sz="1000" dirty="0" smtClean="0">
                <a:solidFill>
                  <a:srgbClr val="FFFFFF"/>
                </a:solidFill>
                <a:latin typeface="宋体"/>
              </a:rPr>
              <a:t>图片来源</a:t>
            </a:r>
            <a:r>
              <a:rPr kumimoji="1" lang="en-US" altLang="zh-CN" sz="1000" dirty="0" smtClean="0">
                <a:solidFill>
                  <a:srgbClr val="FFFFFF"/>
                </a:solidFill>
                <a:latin typeface="宋体"/>
              </a:rPr>
              <a:t>: </a:t>
            </a:r>
            <a:r>
              <a:rPr kumimoji="1" lang="en-US" altLang="zh-CN" sz="1000" dirty="0" err="1" smtClean="0">
                <a:solidFill>
                  <a:srgbClr val="FFFFFF"/>
                </a:solidFill>
                <a:latin typeface="宋体"/>
              </a:rPr>
              <a:t>etiennems</a:t>
            </a:r>
            <a:r>
              <a:rPr kumimoji="1" lang="en-US" altLang="zh-CN" sz="1000" dirty="0" smtClean="0">
                <a:solidFill>
                  <a:srgbClr val="FFFFFF"/>
                </a:solidFill>
                <a:latin typeface="宋体"/>
              </a:rPr>
              <a:t>/</a:t>
            </a:r>
            <a:r>
              <a:rPr kumimoji="1" lang="en-US" altLang="zh-CN" sz="1000" dirty="0" err="1" smtClean="0">
                <a:solidFill>
                  <a:srgbClr val="FFFFFF"/>
                </a:solidFill>
                <a:latin typeface="宋体"/>
              </a:rPr>
              <a:t>Flickr</a:t>
            </a:r>
            <a:r>
              <a:rPr kumimoji="1" lang="en-US" altLang="zh-CN" sz="1000" dirty="0" smtClean="0">
                <a:solidFill>
                  <a:srgbClr val="FFFFFF"/>
                </a:solidFill>
                <a:latin typeface="宋体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6243509"/>
            <a:ext cx="842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err="1" smtClean="0">
                <a:solidFill>
                  <a:schemeClr val="bg1"/>
                </a:solidFill>
                <a:latin typeface="Arial"/>
                <a:cs typeface="Georgia"/>
              </a:rPr>
              <a:t>Dr.Lijin</a:t>
            </a:r>
            <a:r>
              <a:rPr lang="en-US" altLang="zh-CN" sz="1600" b="1" i="1" dirty="0" smtClean="0">
                <a:solidFill>
                  <a:schemeClr val="bg1"/>
                </a:solidFill>
                <a:latin typeface="Arial"/>
                <a:cs typeface="Georgia"/>
              </a:rPr>
              <a:t> ZHONG, China Water Lead/Senior Associate, Water Program</a:t>
            </a:r>
          </a:p>
          <a:p>
            <a:r>
              <a:rPr lang="zh-CN" altLang="en-US" sz="1600" b="1" i="1" dirty="0">
                <a:solidFill>
                  <a:schemeClr val="bg1"/>
                </a:solidFill>
                <a:latin typeface="Arial"/>
                <a:cs typeface="Georgia"/>
              </a:rPr>
              <a:t>钟丽</a:t>
            </a:r>
            <a:r>
              <a:rPr lang="zh-CN" altLang="en-US" sz="1600" b="1" i="1" dirty="0" smtClean="0">
                <a:solidFill>
                  <a:schemeClr val="bg1"/>
                </a:solidFill>
                <a:latin typeface="Arial"/>
                <a:cs typeface="Georgia"/>
              </a:rPr>
              <a:t>锦博士，中国水项目主任</a:t>
            </a:r>
            <a:r>
              <a:rPr lang="en-US" altLang="zh-CN" sz="1600" b="1" i="1" dirty="0" smtClean="0">
                <a:solidFill>
                  <a:schemeClr val="bg1"/>
                </a:solidFill>
                <a:latin typeface="Arial"/>
                <a:cs typeface="Georgia"/>
              </a:rPr>
              <a:t>/</a:t>
            </a:r>
            <a:r>
              <a:rPr lang="zh-CN" altLang="en-US" sz="1600" b="1" i="1" dirty="0" smtClean="0">
                <a:solidFill>
                  <a:schemeClr val="bg1"/>
                </a:solidFill>
                <a:latin typeface="Arial"/>
                <a:cs typeface="Georgia"/>
              </a:rPr>
              <a:t>高级研究员</a:t>
            </a:r>
            <a:endParaRPr lang="en-US" sz="1600" b="1" i="1" dirty="0" smtClean="0">
              <a:solidFill>
                <a:schemeClr val="bg1"/>
              </a:solidFill>
              <a:latin typeface="Arial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213" y="5923575"/>
            <a:ext cx="8718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 smtClean="0">
                <a:solidFill>
                  <a:schemeClr val="bg1"/>
                </a:solidFill>
                <a:latin typeface="Arial"/>
                <a:cs typeface="Georgia"/>
              </a:rPr>
              <a:t>Sustainable Megacities: Food, Energy, Water and the Build Environment, 20</a:t>
            </a:r>
            <a:r>
              <a:rPr lang="en-US" altLang="zh-CN" sz="1400" b="1" i="1" baseline="30000" dirty="0" smtClean="0">
                <a:solidFill>
                  <a:schemeClr val="bg1"/>
                </a:solidFill>
                <a:latin typeface="Arial"/>
                <a:cs typeface="Georgia"/>
              </a:rPr>
              <a:t>th</a:t>
            </a:r>
            <a:r>
              <a:rPr lang="en-US" altLang="zh-CN" sz="1400" b="1" i="1" dirty="0" smtClean="0">
                <a:solidFill>
                  <a:schemeClr val="bg1"/>
                </a:solidFill>
                <a:latin typeface="Arial"/>
                <a:cs typeface="Georgia"/>
              </a:rPr>
              <a:t> Oct 2015, Beijing</a:t>
            </a:r>
            <a:endParaRPr lang="en-US" sz="1400" b="1" i="1" dirty="0" smtClean="0">
              <a:solidFill>
                <a:schemeClr val="bg1"/>
              </a:solidFill>
              <a:latin typeface="Arial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854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0" y="5944775"/>
            <a:ext cx="9144000" cy="813229"/>
          </a:xfrm>
          <a:solidFill>
            <a:srgbClr val="262626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Arial Narrow" panose="020B0606020202030204" pitchFamily="34" charset="0"/>
              </a:rPr>
              <a:t>Selection of disposal methods decides if sludge </a:t>
            </a: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exists </a:t>
            </a:r>
            <a:r>
              <a:rPr lang="en-US" altLang="zh-CN" sz="2200" dirty="0">
                <a:solidFill>
                  <a:schemeClr val="bg1"/>
                </a:solidFill>
                <a:latin typeface="Arial Narrow" panose="020B0606020202030204" pitchFamily="34" charset="0"/>
              </a:rPr>
              <a:t>as waste or resource</a:t>
            </a: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污</a:t>
            </a:r>
            <a:r>
              <a:rPr lang="zh-CN" alt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泥处理方式的选择可以将污泥从废物转变为资源</a:t>
            </a:r>
            <a:endParaRPr lang="en-US" altLang="zh-CN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7255" y="1006782"/>
            <a:ext cx="8594358" cy="4762043"/>
            <a:chOff x="516382" y="959380"/>
            <a:chExt cx="8594358" cy="4762043"/>
          </a:xfrm>
        </p:grpSpPr>
        <p:sp>
          <p:nvSpPr>
            <p:cNvPr id="50" name="Rounded Rectangle 49"/>
            <p:cNvSpPr/>
            <p:nvPr/>
          </p:nvSpPr>
          <p:spPr>
            <a:xfrm>
              <a:off x="6133730" y="973694"/>
              <a:ext cx="2977010" cy="4698756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Narrow" panose="020B0606020202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01041" y="1013753"/>
              <a:ext cx="1668715" cy="4512987"/>
            </a:xfrm>
            <a:prstGeom prst="round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Narrow" panose="020B060602020203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6382" y="959380"/>
              <a:ext cx="8509344" cy="4762043"/>
              <a:chOff x="-59341" y="954976"/>
              <a:chExt cx="9085067" cy="52818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246061" y="989963"/>
                <a:ext cx="5616624" cy="40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Waste</a:t>
                </a:r>
                <a:r>
                  <a:rPr lang="en-US" altLang="zh-CN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 or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Resource?</a:t>
                </a:r>
                <a:endParaRPr lang="zh-CN" altLang="en-US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1587" y="1004020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Incineration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983" y="2692612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Composting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59341" y="4492245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Landfill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48072" y="3173953"/>
                <a:ext cx="1575792" cy="64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Anaerobic Digestion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104191" y="1471145"/>
                <a:ext cx="1781617" cy="4082922"/>
              </a:xfrm>
              <a:prstGeom prst="roundRect">
                <a:avLst/>
              </a:prstGeom>
              <a:solidFill>
                <a:srgbClr val="4E67C8">
                  <a:alpha val="50196"/>
                </a:srgb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79" y="4819254"/>
                <a:ext cx="1414221" cy="106610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714" y="3012314"/>
                <a:ext cx="1412020" cy="105901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56" y="1328205"/>
                <a:ext cx="1416423" cy="106231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8673" y="2159240"/>
                <a:ext cx="1414221" cy="110418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878" y="3012314"/>
                <a:ext cx="1405423" cy="106610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0877" y="1288357"/>
                <a:ext cx="1405423" cy="106231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8741" y="4819254"/>
                <a:ext cx="1380918" cy="106610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9262" y="3799205"/>
                <a:ext cx="1414221" cy="1122568"/>
              </a:xfrm>
              <a:prstGeom prst="rect">
                <a:avLst/>
              </a:prstGeom>
            </p:spPr>
          </p:pic>
          <p:sp>
            <p:nvSpPr>
              <p:cNvPr id="25" name="Left Arrow 24"/>
              <p:cNvSpPr/>
              <p:nvPr/>
            </p:nvSpPr>
            <p:spPr>
              <a:xfrm>
                <a:off x="1940206" y="1673909"/>
                <a:ext cx="1121789" cy="52411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04687" y="1453026"/>
                <a:ext cx="494953" cy="37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Left Arrow 27"/>
              <p:cNvSpPr/>
              <p:nvPr/>
            </p:nvSpPr>
            <p:spPr>
              <a:xfrm>
                <a:off x="1948228" y="3294161"/>
                <a:ext cx="1121789" cy="52411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212708" y="3073279"/>
                <a:ext cx="494953" cy="37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Left Arrow 29"/>
              <p:cNvSpPr/>
              <p:nvPr/>
            </p:nvSpPr>
            <p:spPr>
              <a:xfrm>
                <a:off x="1948228" y="4713883"/>
                <a:ext cx="1121789" cy="524110"/>
              </a:xfrm>
              <a:prstGeom prst="lef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12708" y="4493001"/>
                <a:ext cx="494953" cy="37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Left Arrow 32"/>
              <p:cNvSpPr/>
              <p:nvPr/>
            </p:nvSpPr>
            <p:spPr>
              <a:xfrm rot="10800000">
                <a:off x="4934339" y="3294161"/>
                <a:ext cx="1009666" cy="524035"/>
              </a:xfrm>
              <a:prstGeom prst="lef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66458" y="3012314"/>
                <a:ext cx="494953" cy="37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Up Arrow 31"/>
              <p:cNvSpPr/>
              <p:nvPr/>
            </p:nvSpPr>
            <p:spPr>
              <a:xfrm>
                <a:off x="6613539" y="2519784"/>
                <a:ext cx="340097" cy="383098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Down Arrow 34"/>
              <p:cNvSpPr/>
              <p:nvPr/>
            </p:nvSpPr>
            <p:spPr>
              <a:xfrm>
                <a:off x="6565411" y="4194650"/>
                <a:ext cx="388225" cy="401035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11467" y="4197753"/>
                <a:ext cx="65997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11467" y="2569017"/>
                <a:ext cx="494953" cy="37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$$$</a:t>
                </a:r>
                <a:endParaRPr lang="zh-CN" altLang="en-US" sz="1600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534" y="4819253"/>
                <a:ext cx="1418192" cy="106610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7534" y="1284565"/>
                <a:ext cx="1418192" cy="1066109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5548529" y="994537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CNG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259025" y="954976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Electricity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787135" y="5814104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err="1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Biochar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407648" y="5861299"/>
                <a:ext cx="1575792" cy="375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>
                    <a:solidFill>
                      <a:schemeClr val="tx2"/>
                    </a:solidFill>
                    <a:latin typeface="Arial Narrow" panose="020B0606020202030204" pitchFamily="34" charset="0"/>
                  </a:rPr>
                  <a:t>Planting trees</a:t>
                </a:r>
                <a:endParaRPr lang="zh-CN" altLang="en-US" sz="1600" b="1" dirty="0">
                  <a:solidFill>
                    <a:schemeClr val="tx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9" name="Title 1"/>
          <p:cNvSpPr txBox="1">
            <a:spLocks/>
          </p:cNvSpPr>
          <p:nvPr/>
        </p:nvSpPr>
        <p:spPr bwMode="auto">
          <a:xfrm>
            <a:off x="0" y="-123111"/>
            <a:ext cx="9144000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B0F0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9pPr>
          </a:lstStyle>
          <a:p>
            <a:r>
              <a:rPr lang="en-US" altLang="zh-CN" sz="1800" dirty="0" err="1" smtClean="0">
                <a:latin typeface="Arial Narrow" panose="020B0606020202030204" pitchFamily="34" charset="0"/>
              </a:rPr>
              <a:t>Xiangyang</a:t>
            </a:r>
            <a:r>
              <a:rPr lang="en-US" altLang="zh-CN" sz="1800" dirty="0" smtClean="0">
                <a:latin typeface="Arial Narrow" panose="020B0606020202030204" pitchFamily="34" charset="0"/>
              </a:rPr>
              <a:t> Case: </a:t>
            </a:r>
            <a:r>
              <a:rPr lang="en-US" altLang="zh-CN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Changing Sludge from Waste to Resources</a:t>
            </a:r>
          </a:p>
          <a:p>
            <a:r>
              <a:rPr lang="zh-CN" altLang="en-US" sz="1800" dirty="0">
                <a:solidFill>
                  <a:srgbClr val="72C7E7"/>
                </a:solidFill>
                <a:latin typeface="Arial Narrow" panose="020B0606020202030204" pitchFamily="34" charset="0"/>
              </a:rPr>
              <a:t>襄</a:t>
            </a:r>
            <a:r>
              <a:rPr lang="zh-CN" altLang="en-US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阳案例：</a:t>
            </a:r>
            <a:r>
              <a:rPr lang="zh-CN" alt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污泥资源化、能源化</a:t>
            </a:r>
            <a:endParaRPr lang="en-US" altLang="zh-CN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36512" y="-150495"/>
            <a:ext cx="9180512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WEN IN URBAN WATER: </a:t>
            </a:r>
            <a:r>
              <a:rPr lang="en-US" altLang="zh-CN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Some issues</a:t>
            </a:r>
          </a:p>
          <a:p>
            <a:pPr algn="l"/>
            <a:r>
              <a:rPr lang="zh-CN" altLang="en-US" sz="1800" b="1" dirty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城</a:t>
            </a:r>
            <a:r>
              <a:rPr lang="zh-CN" altLang="en-US" sz="1800" b="1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市水系统的水资源</a:t>
            </a:r>
            <a:r>
              <a:rPr lang="en-US" altLang="zh-CN" sz="1800" b="1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-</a:t>
            </a:r>
            <a:r>
              <a:rPr lang="zh-CN" altLang="en-US" sz="1800" b="1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能源问题：</a:t>
            </a:r>
            <a:r>
              <a:rPr lang="zh-CN" alt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一些思考</a:t>
            </a:r>
            <a:endParaRPr lang="en-US" altLang="zh-CN" sz="1800" b="1" dirty="0">
              <a:solidFill>
                <a:schemeClr val="bg1"/>
              </a:solidFill>
              <a:latin typeface="Arial Narrow" panose="020B0606020202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3266924"/>
              </p:ext>
            </p:extLst>
          </p:nvPr>
        </p:nvGraphicFramePr>
        <p:xfrm>
          <a:off x="395537" y="1268760"/>
          <a:ext cx="805319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3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6"/>
          <p:cNvSpPr>
            <a:spLocks noGrp="1"/>
          </p:cNvSpPr>
          <p:nvPr>
            <p:ph sz="half" idx="4294967295"/>
          </p:nvPr>
        </p:nvSpPr>
        <p:spPr>
          <a:xfrm>
            <a:off x="2403063" y="4803199"/>
            <a:ext cx="4040188" cy="1338626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altLang="zh-CN" sz="2800" b="1" dirty="0" smtClean="0">
                <a:solidFill>
                  <a:srgbClr val="FFC000"/>
                </a:solidFill>
                <a:latin typeface="Arial Narrow" pitchFamily="34" charset="0"/>
              </a:rPr>
              <a:t>Supporters</a:t>
            </a:r>
          </a:p>
          <a:p>
            <a:pPr algn="ctr">
              <a:buNone/>
            </a:pPr>
            <a:endParaRPr lang="en-US" altLang="zh-CN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en-US" altLang="zh-CN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en-US" altLang="zh-CN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en-US" altLang="zh-CN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en-US" altLang="zh-CN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内容占位符 11"/>
          <p:cNvSpPr>
            <a:spLocks noGrp="1"/>
          </p:cNvSpPr>
          <p:nvPr>
            <p:ph sz="quarter" idx="4294967295"/>
          </p:nvPr>
        </p:nvSpPr>
        <p:spPr>
          <a:xfrm>
            <a:off x="4778697" y="810910"/>
            <a:ext cx="4041775" cy="417860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200" b="1" dirty="0" smtClean="0">
                <a:latin typeface="Arial Narrow" pitchFamily="34" charset="0"/>
              </a:rPr>
              <a:t>Xiaotian Fu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Associate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Water Program</a:t>
            </a:r>
          </a:p>
          <a:p>
            <a:pPr algn="ctr">
              <a:buNone/>
            </a:pPr>
            <a:endParaRPr lang="en-US" altLang="zh-CN" sz="22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World Resources Institute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China Office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(86)10-6416 5697-59</a:t>
            </a:r>
          </a:p>
          <a:p>
            <a:pPr algn="ctr">
              <a:buNone/>
            </a:pPr>
            <a:r>
              <a:rPr lang="en-US" altLang="zh-CN" sz="2200" dirty="0">
                <a:latin typeface="Arial Narrow" pitchFamily="34" charset="0"/>
              </a:rPr>
              <a:t>x</a:t>
            </a:r>
            <a:r>
              <a:rPr lang="en-US" altLang="zh-CN" sz="2200" dirty="0" smtClean="0">
                <a:latin typeface="Arial Narrow" pitchFamily="34" charset="0"/>
              </a:rPr>
              <a:t>iaotian.fu@wri.org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  <a:hlinkClick r:id="rId3"/>
              </a:rPr>
              <a:t>www.wri.org</a:t>
            </a:r>
            <a:endParaRPr lang="en-US" altLang="zh-CN" sz="22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  <a:hlinkClick r:id="rId4"/>
              </a:rPr>
              <a:t>www.wri.org.cn</a:t>
            </a:r>
            <a:endParaRPr lang="zh-CN" altLang="en-US" sz="2200" dirty="0" smtClean="0">
              <a:latin typeface="Arial Narrow" pitchFamily="34" charset="0"/>
            </a:endParaRPr>
          </a:p>
        </p:txBody>
      </p:sp>
      <p:pic>
        <p:nvPicPr>
          <p:cNvPr id="7" name="Picture 6" descr="C:\Users\Zhong\AppData\Roaming\Fetion\204978031\temp\9ee96b29401c94ae9928a377cf2c079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7972" y="5661246"/>
            <a:ext cx="2990627" cy="604975"/>
          </a:xfrm>
          <a:prstGeom prst="rect">
            <a:avLst/>
          </a:prstGeom>
          <a:noFill/>
        </p:spPr>
      </p:pic>
      <p:sp>
        <p:nvSpPr>
          <p:cNvPr id="6" name="内容占位符 11"/>
          <p:cNvSpPr>
            <a:spLocks noGrp="1"/>
          </p:cNvSpPr>
          <p:nvPr>
            <p:ph sz="quarter" idx="4294967295"/>
          </p:nvPr>
        </p:nvSpPr>
        <p:spPr>
          <a:xfrm>
            <a:off x="395536" y="834570"/>
            <a:ext cx="4041775" cy="417860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2200" b="1" dirty="0" err="1" smtClean="0">
                <a:latin typeface="Arial Narrow" pitchFamily="34" charset="0"/>
              </a:rPr>
              <a:t>Dr.Lijin</a:t>
            </a:r>
            <a:r>
              <a:rPr lang="en-US" altLang="zh-CN" sz="2200" b="1" dirty="0" smtClean="0">
                <a:latin typeface="Arial Narrow" pitchFamily="34" charset="0"/>
              </a:rPr>
              <a:t> Zhong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China Water Lead/Senior Associate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Water Program</a:t>
            </a:r>
          </a:p>
          <a:p>
            <a:pPr algn="ctr">
              <a:buNone/>
            </a:pPr>
            <a:endParaRPr lang="en-US" altLang="zh-CN" sz="22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World Resources Institute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China Office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(86)10-6416 5697-55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</a:rPr>
              <a:t>lijin.zhong@wri.org</a:t>
            </a: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  <a:hlinkClick r:id="rId3"/>
              </a:rPr>
              <a:t>www.wri.org</a:t>
            </a:r>
            <a:endParaRPr lang="en-US" altLang="zh-CN" sz="22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en-US" altLang="zh-CN" sz="2200" dirty="0" smtClean="0">
                <a:latin typeface="Arial Narrow" pitchFamily="34" charset="0"/>
                <a:hlinkClick r:id="rId4"/>
              </a:rPr>
              <a:t>www.wri.org.cn</a:t>
            </a:r>
            <a:endParaRPr lang="zh-CN" altLang="en-US" sz="2200" dirty="0" smtClean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28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 smtClean="0">
                <a:solidFill>
                  <a:srgbClr val="FFC000"/>
                </a:solidFill>
                <a:latin typeface="Arial Narrow" pitchFamily="34" charset="0"/>
              </a:rPr>
              <a:t>Contact </a:t>
            </a:r>
            <a:r>
              <a:rPr lang="zh-CN" altLang="en-US" sz="2800" b="1" dirty="0" smtClean="0">
                <a:solidFill>
                  <a:srgbClr val="FFC000"/>
                </a:solidFill>
                <a:latin typeface="Arial Narrow" pitchFamily="34" charset="0"/>
              </a:rPr>
              <a:t>联系人</a:t>
            </a:r>
            <a:endParaRPr lang="zh-CN" altLang="en-US" sz="28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pic>
        <p:nvPicPr>
          <p:cNvPr id="8" name="Picture 5" descr="C:\Users\Zhong\AppData\Roaming\Fetion\temp\4fef8c58d5852d5231788667669967a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144" y="5470812"/>
            <a:ext cx="1500198" cy="98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8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ick.price\Dropbox\_WRI Projects (1)\WRI14_Stories_to_Watch\PPT\iStock_000012611934Medium_flipp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/>
          <a:stretch/>
        </p:blipFill>
        <p:spPr bwMode="auto">
          <a:xfrm>
            <a:off x="695159" y="1268759"/>
            <a:ext cx="3824269" cy="2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ri.org/sites/default/files/styles/large/public/coal_china.jpg?itok=FsQRKnr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 bwMode="auto">
          <a:xfrm>
            <a:off x="4630152" y="1268759"/>
            <a:ext cx="3509970" cy="26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56699" y="2368591"/>
            <a:ext cx="1711022" cy="1512517"/>
            <a:chOff x="3554001" y="2132480"/>
            <a:chExt cx="2658247" cy="2211238"/>
          </a:xfrm>
        </p:grpSpPr>
        <p:sp>
          <p:nvSpPr>
            <p:cNvPr id="11" name="Rectangle 10"/>
            <p:cNvSpPr/>
            <p:nvPr/>
          </p:nvSpPr>
          <p:spPr>
            <a:xfrm>
              <a:off x="3554001" y="2601108"/>
              <a:ext cx="2658247" cy="1742610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96425" y="2132480"/>
              <a:ext cx="2315823" cy="2174625"/>
              <a:chOff x="6793574" y="-1029044"/>
              <a:chExt cx="1247091" cy="200464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793574" y="-1029044"/>
                <a:ext cx="1247091" cy="111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87538" indent="-1887538"/>
                <a:r>
                  <a:rPr lang="en-US" sz="4800" b="1" dirty="0" smtClean="0">
                    <a:solidFill>
                      <a:srgbClr val="F0AB00"/>
                    </a:solidFill>
                    <a:latin typeface="Arial Narrow" panose="020B0606020202030204" pitchFamily="34" charset="0"/>
                  </a:rPr>
                  <a:t>50%</a:t>
                </a:r>
                <a:endParaRPr lang="en-US" sz="1600" b="1" dirty="0">
                  <a:solidFill>
                    <a:srgbClr val="F0AB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71254" y="-19885"/>
                <a:ext cx="1084389" cy="99548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Global coal consumed </a:t>
                </a:r>
                <a:b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</a:br>
                <a: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by China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389435" y="2336484"/>
            <a:ext cx="1855033" cy="1532030"/>
            <a:chOff x="3554001" y="2103952"/>
            <a:chExt cx="2881984" cy="2239766"/>
          </a:xfrm>
        </p:grpSpPr>
        <p:sp>
          <p:nvSpPr>
            <p:cNvPr id="16" name="Rectangle 15"/>
            <p:cNvSpPr/>
            <p:nvPr/>
          </p:nvSpPr>
          <p:spPr>
            <a:xfrm>
              <a:off x="3554001" y="2601108"/>
              <a:ext cx="2658247" cy="1742610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43113" y="2103952"/>
              <a:ext cx="2492872" cy="2143462"/>
              <a:chOff x="6818719" y="-1055343"/>
              <a:chExt cx="1342434" cy="197592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818719" y="-1055343"/>
                <a:ext cx="1247091" cy="111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87538" indent="-1887538"/>
                <a:r>
                  <a:rPr lang="en-US" sz="4800" b="1" dirty="0" smtClean="0">
                    <a:solidFill>
                      <a:srgbClr val="F0AB00"/>
                    </a:solidFill>
                    <a:latin typeface="Arial Narrow" panose="020B0606020202030204" pitchFamily="34" charset="0"/>
                  </a:rPr>
                  <a:t>189</a:t>
                </a:r>
                <a:endParaRPr lang="en-US" sz="1600" b="1" dirty="0">
                  <a:solidFill>
                    <a:srgbClr val="F0AB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50154" y="-74910"/>
                <a:ext cx="1310999" cy="99548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Days of high pollution in Beijing in 2013</a:t>
                </a: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r="5874"/>
          <a:stretch/>
        </p:blipFill>
        <p:spPr>
          <a:xfrm>
            <a:off x="4630152" y="3940666"/>
            <a:ext cx="3542248" cy="265668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56699" y="4600839"/>
            <a:ext cx="1897433" cy="1512517"/>
            <a:chOff x="3554001" y="2132480"/>
            <a:chExt cx="2947856" cy="2211238"/>
          </a:xfrm>
        </p:grpSpPr>
        <p:sp>
          <p:nvSpPr>
            <p:cNvPr id="22" name="Rectangle 21"/>
            <p:cNvSpPr/>
            <p:nvPr/>
          </p:nvSpPr>
          <p:spPr>
            <a:xfrm>
              <a:off x="3554001" y="2601108"/>
              <a:ext cx="2658247" cy="1742610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896422" y="2132480"/>
              <a:ext cx="2605435" cy="2174625"/>
              <a:chOff x="6793574" y="-1029044"/>
              <a:chExt cx="1403050" cy="200464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793574" y="-1029044"/>
                <a:ext cx="1247091" cy="111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87538" indent="-1887538"/>
                <a:r>
                  <a:rPr lang="en-US" sz="4800" b="1" dirty="0" smtClean="0">
                    <a:solidFill>
                      <a:srgbClr val="F0AB00"/>
                    </a:solidFill>
                    <a:latin typeface="Arial Narrow" panose="020B0606020202030204" pitchFamily="34" charset="0"/>
                  </a:rPr>
                  <a:t>32%</a:t>
                </a:r>
                <a:endParaRPr lang="en-US" sz="1600" b="1" dirty="0">
                  <a:solidFill>
                    <a:srgbClr val="F0AB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846482" y="270467"/>
                <a:ext cx="1350142" cy="70513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PM 2.5 Emissions from Transport </a:t>
                </a:r>
              </a:p>
            </p:txBody>
          </p:sp>
        </p:grpSp>
      </p:grpSp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/>
          <a:stretch/>
        </p:blipFill>
        <p:spPr bwMode="auto">
          <a:xfrm>
            <a:off x="690069" y="3962912"/>
            <a:ext cx="3795711" cy="26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685579" y="4604678"/>
            <a:ext cx="1833849" cy="1512517"/>
            <a:chOff x="3363177" y="2132480"/>
            <a:chExt cx="2849071" cy="2211238"/>
          </a:xfrm>
        </p:grpSpPr>
        <p:sp>
          <p:nvSpPr>
            <p:cNvPr id="28" name="Rectangle 27"/>
            <p:cNvSpPr/>
            <p:nvPr/>
          </p:nvSpPr>
          <p:spPr>
            <a:xfrm>
              <a:off x="3554001" y="2601108"/>
              <a:ext cx="2658247" cy="1742610"/>
            </a:xfrm>
            <a:prstGeom prst="rect">
              <a:avLst/>
            </a:prstGeom>
            <a:solidFill>
              <a:schemeClr val="bg1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63177" y="2132480"/>
              <a:ext cx="2849067" cy="2174625"/>
              <a:chOff x="6506417" y="-1029044"/>
              <a:chExt cx="1534248" cy="200464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793574" y="-1029044"/>
                <a:ext cx="1247091" cy="1119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87538" indent="-1887538"/>
                <a:r>
                  <a:rPr lang="en-US" sz="4800" b="1" dirty="0" smtClean="0">
                    <a:solidFill>
                      <a:srgbClr val="F0AB00"/>
                    </a:solidFill>
                    <a:latin typeface="Arial Narrow" panose="020B0606020202030204" pitchFamily="34" charset="0"/>
                  </a:rPr>
                  <a:t>30%</a:t>
                </a:r>
                <a:endParaRPr lang="en-US" sz="1600" b="1" dirty="0">
                  <a:solidFill>
                    <a:srgbClr val="F0AB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06417" y="-19884"/>
                <a:ext cx="1449226" cy="995488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High and extreme high water stress in China</a:t>
                </a:r>
              </a:p>
            </p:txBody>
          </p:sp>
        </p:grpSp>
      </p:grpSp>
      <p:sp>
        <p:nvSpPr>
          <p:cNvPr id="3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3854" y="-104810"/>
            <a:ext cx="9160021" cy="1292662"/>
          </a:xfrm>
          <a:solidFill>
            <a:schemeClr val="tx1">
              <a:alpha val="75000"/>
            </a:schemeClr>
          </a:solidFill>
        </p:spPr>
        <p:txBody>
          <a:bodyPr wrap="square" lIns="228600" tIns="228600" rIns="228600" bIns="228600" rtlCol="0">
            <a:spAutoFit/>
          </a:bodyPr>
          <a:lstStyle/>
          <a:p>
            <a:pPr algn="l"/>
            <a:r>
              <a:rPr kumimoji="1" lang="en-US" sz="1800" b="1" dirty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CHALLENGES IN CHINESE CITIES: </a:t>
            </a:r>
            <a:r>
              <a:rPr kumimoji="1" lang="en-US" altLang="zh-CN" sz="1800" b="1" dirty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Air pollution, congestion, water shortage, energy consumption, GHG </a:t>
            </a:r>
            <a:r>
              <a:rPr kumimoji="1" lang="en-US" altLang="zh-CN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emissions</a:t>
            </a:r>
            <a:br>
              <a:rPr kumimoji="1" lang="en-US" altLang="zh-CN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</a:br>
            <a:r>
              <a:rPr kumimoji="1" lang="zh-CN" altLang="en-US" sz="1800" b="1" dirty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中</a:t>
            </a:r>
            <a:r>
              <a:rPr kumimoji="1" lang="zh-CN" altLang="en-US" sz="1800" b="1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国城市的挑战：</a:t>
            </a:r>
            <a:r>
              <a:rPr kumimoji="1" lang="zh-CN" alt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空气污染、交通拥堵、水资源短缺、能源消耗、温室气体排放</a:t>
            </a:r>
            <a:endParaRPr kumimoji="1" lang="en-US" sz="1800" b="1" dirty="0">
              <a:solidFill>
                <a:schemeClr val="bg1"/>
              </a:solidFill>
              <a:latin typeface="Arial Narrow" panose="020B0606020202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60842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 descr="C:\Users\Xiaotian.Fu\Desktop\10863350_5930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2" y="857807"/>
            <a:ext cx="4471573" cy="31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Xiaotian.Fu\Desktop\9c7a903f-72df-454e-9604-4fa74db900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1" y="892551"/>
            <a:ext cx="4680389" cy="3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7962" y="-123111"/>
            <a:ext cx="9180512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WATER CHALLENGES IN CITIES</a:t>
            </a:r>
            <a:r>
              <a:rPr lang="en-US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:  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Too Much, Too Little, Too Dirty</a:t>
            </a:r>
          </a:p>
          <a:p>
            <a:pPr algn="l"/>
            <a:r>
              <a:rPr lang="zh-CN" altLang="en-US" sz="1800" b="1" dirty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城</a:t>
            </a:r>
            <a:r>
              <a:rPr lang="zh-CN" altLang="en-US" sz="1800" b="1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市中的水挑战：</a:t>
            </a:r>
            <a:r>
              <a:rPr lang="zh-CN" alt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水太多、水太少、水太脏</a:t>
            </a:r>
            <a:endParaRPr lang="en-US" sz="1800" b="1" dirty="0">
              <a:solidFill>
                <a:schemeClr val="bg1"/>
              </a:solidFill>
              <a:latin typeface="Arial Narrow" panose="020B0606020202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54" y="3556735"/>
            <a:ext cx="4937891" cy="33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ian Lak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1535" y="3556735"/>
            <a:ext cx="4495146" cy="33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2762"/>
            <a:ext cx="6912768" cy="584061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6021" y="-13170"/>
            <a:ext cx="9160021" cy="101566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28600" tIns="228600" rIns="228600" bIns="228600" rtlCol="0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URBANIZATION 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SPEED UP THE INCREASE IN WATER DEMAND</a:t>
            </a:r>
          </a:p>
          <a:p>
            <a:pPr algn="l"/>
            <a:r>
              <a:rPr lang="zh-CN" altLang="en-US" sz="1800" b="1" kern="1200" dirty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城镇</a:t>
            </a:r>
            <a:r>
              <a:rPr lang="zh-CN" altLang="en-US" sz="1800" b="1" kern="1200" dirty="0" smtClean="0">
                <a:solidFill>
                  <a:srgbClr val="72C7E7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化</a:t>
            </a:r>
            <a:r>
              <a:rPr lang="zh-CN" altLang="en-US" sz="1800" b="1" kern="1200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加速用水需求的增长</a:t>
            </a:r>
            <a:endParaRPr lang="en-US" sz="1800" b="1" kern="1200" dirty="0">
              <a:solidFill>
                <a:schemeClr val="bg1"/>
              </a:solidFill>
              <a:latin typeface="Arial Narrow" panose="020B0606020202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75" y="645111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Narrow" panose="020B0606020202030204" pitchFamily="34" charset="0"/>
              </a:rPr>
              <a:t>(Source: WRI, Draft </a:t>
            </a:r>
            <a:r>
              <a:rPr lang="en-US" altLang="zh-CN" dirty="0">
                <a:latin typeface="Arial Narrow" panose="020B0606020202030204" pitchFamily="34" charset="0"/>
              </a:rPr>
              <a:t>Not for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1285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-36512" y="17607"/>
            <a:ext cx="9180512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Energy in Urban Water System :  </a:t>
            </a:r>
            <a:r>
              <a:rPr lang="en-US" altLang="zh-CN" sz="1800" b="1" dirty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Energy Consumption &amp; GHG Emission</a:t>
            </a:r>
          </a:p>
          <a:p>
            <a:pPr algn="l"/>
            <a:r>
              <a:rPr lang="zh-CN" altLang="en-US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城市</a:t>
            </a:r>
            <a:r>
              <a:rPr lang="zh-CN" altLang="en-US" sz="1800" b="1" dirty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水</a:t>
            </a:r>
            <a:r>
              <a:rPr lang="zh-CN" altLang="en-US" sz="1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系统中的能源：</a:t>
            </a:r>
            <a:r>
              <a:rPr lang="zh-CN" alt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Microsoft YaHei" panose="020B0503020204020204" pitchFamily="34" charset="-122"/>
                <a:cs typeface="Arial" pitchFamily="34" charset="0"/>
              </a:rPr>
              <a:t>能源消耗与温室气体排放</a:t>
            </a:r>
            <a:endParaRPr lang="en-US" altLang="zh-CN" sz="1800" b="1" dirty="0" smtClean="0">
              <a:solidFill>
                <a:schemeClr val="bg1"/>
              </a:solidFill>
              <a:latin typeface="Arial Narrow" panose="020B0606020202030204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68240"/>
              </p:ext>
            </p:extLst>
          </p:nvPr>
        </p:nvGraphicFramePr>
        <p:xfrm>
          <a:off x="1547664" y="1090866"/>
          <a:ext cx="5975995" cy="435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Visio" r:id="rId7" imgW="6527710" imgH="4763518" progId="Visio.Drawing.11">
                  <p:embed/>
                </p:oleObj>
              </mc:Choice>
              <mc:Fallback>
                <p:oleObj name="Visio" r:id="rId7" imgW="6527710" imgH="47635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090866"/>
                        <a:ext cx="5975995" cy="4359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0" y="5561856"/>
            <a:ext cx="9144001" cy="1296144"/>
          </a:xfrm>
          <a:solidFill>
            <a:srgbClr val="262626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随着用水需求和水质要求的提高，城市水系统 的能源密集属性愈发强烈，随之而来的温室气体排放的增加对气候变化带来直接影响</a:t>
            </a:r>
            <a:endParaRPr lang="en-US" altLang="zh-CN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With the increasing demand on water resources and water quality, urban water system b becomes more energy intensive, with higher GHG emission contributing directly to the climate change</a:t>
            </a:r>
            <a:endParaRPr lang="en-US" sz="18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6909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/>
          <p:cNvSpPr/>
          <p:nvPr/>
        </p:nvSpPr>
        <p:spPr bwMode="auto">
          <a:xfrm>
            <a:off x="4022225" y="4365104"/>
            <a:ext cx="45719" cy="48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886321" y="4149080"/>
            <a:ext cx="45719" cy="4831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 smtClean="0">
              <a:solidFill>
                <a:srgbClr val="000000"/>
              </a:solidFill>
            </a:endParaRPr>
          </a:p>
        </p:txBody>
      </p:sp>
      <p:sp>
        <p:nvSpPr>
          <p:cNvPr id="49" name="AutoShape 3"/>
          <p:cNvSpPr>
            <a:spLocks noChangeArrowheads="1"/>
          </p:cNvSpPr>
          <p:nvPr/>
        </p:nvSpPr>
        <p:spPr bwMode="auto">
          <a:xfrm>
            <a:off x="6212906" y="2849995"/>
            <a:ext cx="2658264" cy="797341"/>
          </a:xfrm>
          <a:prstGeom prst="wedgeRoundRectCallout">
            <a:avLst>
              <a:gd name="adj1" fmla="val -76822"/>
              <a:gd name="adj2" fmla="val 10581"/>
              <a:gd name="adj3" fmla="val 16667"/>
            </a:avLst>
          </a:prstGeom>
          <a:ln w="3175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Qingdao</a:t>
            </a:r>
            <a:r>
              <a:rPr kumimoji="1"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 </a:t>
            </a:r>
            <a:r>
              <a:rPr kumimoji="1"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Case</a:t>
            </a:r>
            <a:r>
              <a:rPr kumimoji="1" 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: 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WEN in water supply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青</a:t>
            </a:r>
            <a:r>
              <a:rPr kumimoji="1" lang="zh-CN" alt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岛：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供水中的水资源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-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能源问题</a:t>
            </a:r>
            <a:endParaRPr kumimoji="1" lang="en-US" sz="1400" dirty="0">
              <a:solidFill>
                <a:srgbClr val="000000"/>
              </a:solidFill>
              <a:latin typeface="Arial Narrow" panose="020B0606020202030204" pitchFamily="34" charset="0"/>
              <a:ea typeface="ＭＳ Ｐゴシック" pitchFamily="50" charset="-128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78645" y="981926"/>
            <a:ext cx="5419409" cy="4976678"/>
            <a:chOff x="1888895" y="908720"/>
            <a:chExt cx="5419409" cy="4976678"/>
          </a:xfrm>
        </p:grpSpPr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888895" y="908720"/>
              <a:ext cx="5419409" cy="4976678"/>
              <a:chOff x="4366299" y="1990724"/>
              <a:chExt cx="4168777" cy="3828214"/>
            </a:xfrm>
            <a:solidFill>
              <a:srgbClr val="545BCD"/>
            </a:solidFill>
          </p:grpSpPr>
          <p:sp>
            <p:nvSpPr>
              <p:cNvPr id="57" name="Line 3"/>
              <p:cNvSpPr>
                <a:spLocks noChangeShapeType="1"/>
              </p:cNvSpPr>
              <p:nvPr/>
            </p:nvSpPr>
            <p:spPr bwMode="gray">
              <a:xfrm>
                <a:off x="6414661" y="5232311"/>
                <a:ext cx="82893" cy="14228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gray">
              <a:xfrm>
                <a:off x="6055096" y="2034633"/>
                <a:ext cx="1854886" cy="1836853"/>
              </a:xfrm>
              <a:custGeom>
                <a:avLst/>
                <a:gdLst/>
                <a:ahLst/>
                <a:cxnLst>
                  <a:cxn ang="0">
                    <a:pos x="131" y="1244"/>
                  </a:cxn>
                  <a:cxn ang="0">
                    <a:pos x="482" y="1293"/>
                  </a:cxn>
                  <a:cxn ang="0">
                    <a:pos x="692" y="1331"/>
                  </a:cxn>
                  <a:cxn ang="0">
                    <a:pos x="1131" y="1203"/>
                  </a:cxn>
                  <a:cxn ang="0">
                    <a:pos x="1275" y="1067"/>
                  </a:cxn>
                  <a:cxn ang="0">
                    <a:pos x="1280" y="927"/>
                  </a:cxn>
                  <a:cxn ang="0">
                    <a:pos x="1506" y="859"/>
                  </a:cxn>
                  <a:cxn ang="0">
                    <a:pos x="1636" y="770"/>
                  </a:cxn>
                  <a:cxn ang="0">
                    <a:pos x="1888" y="699"/>
                  </a:cxn>
                  <a:cxn ang="0">
                    <a:pos x="1793" y="574"/>
                  </a:cxn>
                  <a:cxn ang="0">
                    <a:pos x="1697" y="607"/>
                  </a:cxn>
                  <a:cxn ang="0">
                    <a:pos x="1561" y="630"/>
                  </a:cxn>
                  <a:cxn ang="0">
                    <a:pos x="1557" y="413"/>
                  </a:cxn>
                  <a:cxn ang="0">
                    <a:pos x="1773" y="343"/>
                  </a:cxn>
                  <a:cxn ang="0">
                    <a:pos x="1793" y="185"/>
                  </a:cxn>
                  <a:cxn ang="0">
                    <a:pos x="1804" y="92"/>
                  </a:cxn>
                  <a:cxn ang="0">
                    <a:pos x="1872" y="0"/>
                  </a:cxn>
                  <a:cxn ang="0">
                    <a:pos x="1872" y="92"/>
                  </a:cxn>
                  <a:cxn ang="0">
                    <a:pos x="1948" y="66"/>
                  </a:cxn>
                  <a:cxn ang="0">
                    <a:pos x="1996" y="161"/>
                  </a:cxn>
                  <a:cxn ang="0">
                    <a:pos x="2140" y="175"/>
                  </a:cxn>
                  <a:cxn ang="0">
                    <a:pos x="2219" y="145"/>
                  </a:cxn>
                  <a:cxn ang="0">
                    <a:pos x="2263" y="244"/>
                  </a:cxn>
                  <a:cxn ang="0">
                    <a:pos x="2231" y="379"/>
                  </a:cxn>
                  <a:cxn ang="0">
                    <a:pos x="2223" y="485"/>
                  </a:cxn>
                  <a:cxn ang="0">
                    <a:pos x="2099" y="571"/>
                  </a:cxn>
                  <a:cxn ang="0">
                    <a:pos x="2223" y="590"/>
                  </a:cxn>
                  <a:cxn ang="0">
                    <a:pos x="2191" y="636"/>
                  </a:cxn>
                  <a:cxn ang="0">
                    <a:pos x="2103" y="735"/>
                  </a:cxn>
                  <a:cxn ang="0">
                    <a:pos x="2127" y="811"/>
                  </a:cxn>
                  <a:cxn ang="0">
                    <a:pos x="2219" y="853"/>
                  </a:cxn>
                  <a:cxn ang="0">
                    <a:pos x="2319" y="976"/>
                  </a:cxn>
                  <a:cxn ang="0">
                    <a:pos x="1996" y="1125"/>
                  </a:cxn>
                  <a:cxn ang="0">
                    <a:pos x="1967" y="1207"/>
                  </a:cxn>
                  <a:cxn ang="0">
                    <a:pos x="1861" y="1216"/>
                  </a:cxn>
                  <a:cxn ang="0">
                    <a:pos x="1793" y="1120"/>
                  </a:cxn>
                  <a:cxn ang="0">
                    <a:pos x="1740" y="1209"/>
                  </a:cxn>
                  <a:cxn ang="0">
                    <a:pos x="1593" y="1241"/>
                  </a:cxn>
                  <a:cxn ang="0">
                    <a:pos x="1489" y="1286"/>
                  </a:cxn>
                  <a:cxn ang="0">
                    <a:pos x="1362" y="1392"/>
                  </a:cxn>
                  <a:cxn ang="0">
                    <a:pos x="1183" y="1508"/>
                  </a:cxn>
                  <a:cxn ang="0">
                    <a:pos x="1103" y="1581"/>
                  </a:cxn>
                  <a:cxn ang="0">
                    <a:pos x="880" y="1648"/>
                  </a:cxn>
                  <a:cxn ang="0">
                    <a:pos x="876" y="1521"/>
                  </a:cxn>
                  <a:cxn ang="0">
                    <a:pos x="796" y="1623"/>
                  </a:cxn>
                  <a:cxn ang="0">
                    <a:pos x="654" y="1741"/>
                  </a:cxn>
                  <a:cxn ang="0">
                    <a:pos x="583" y="1661"/>
                  </a:cxn>
                  <a:cxn ang="0">
                    <a:pos x="644" y="1587"/>
                  </a:cxn>
                  <a:cxn ang="0">
                    <a:pos x="410" y="1610"/>
                  </a:cxn>
                  <a:cxn ang="0">
                    <a:pos x="234" y="1491"/>
                  </a:cxn>
                  <a:cxn ang="0">
                    <a:pos x="272" y="1433"/>
                  </a:cxn>
                  <a:cxn ang="0">
                    <a:pos x="72" y="1461"/>
                  </a:cxn>
                  <a:cxn ang="0">
                    <a:pos x="0" y="1224"/>
                  </a:cxn>
                </a:cxnLst>
                <a:rect l="0" t="0" r="r" b="b"/>
                <a:pathLst>
                  <a:path w="2320" h="1742">
                    <a:moveTo>
                      <a:pt x="0" y="1224"/>
                    </a:moveTo>
                    <a:lnTo>
                      <a:pt x="131" y="1244"/>
                    </a:lnTo>
                    <a:lnTo>
                      <a:pt x="387" y="1238"/>
                    </a:lnTo>
                    <a:lnTo>
                      <a:pt x="482" y="1293"/>
                    </a:lnTo>
                    <a:lnTo>
                      <a:pt x="632" y="1300"/>
                    </a:lnTo>
                    <a:lnTo>
                      <a:pt x="692" y="1331"/>
                    </a:lnTo>
                    <a:lnTo>
                      <a:pt x="753" y="1270"/>
                    </a:lnTo>
                    <a:lnTo>
                      <a:pt x="1131" y="1203"/>
                    </a:lnTo>
                    <a:lnTo>
                      <a:pt x="1192" y="1125"/>
                    </a:lnTo>
                    <a:lnTo>
                      <a:pt x="1275" y="1067"/>
                    </a:lnTo>
                    <a:lnTo>
                      <a:pt x="1234" y="988"/>
                    </a:lnTo>
                    <a:lnTo>
                      <a:pt x="1280" y="927"/>
                    </a:lnTo>
                    <a:lnTo>
                      <a:pt x="1444" y="945"/>
                    </a:lnTo>
                    <a:lnTo>
                      <a:pt x="1506" y="859"/>
                    </a:lnTo>
                    <a:lnTo>
                      <a:pt x="1617" y="823"/>
                    </a:lnTo>
                    <a:lnTo>
                      <a:pt x="1636" y="770"/>
                    </a:lnTo>
                    <a:lnTo>
                      <a:pt x="1728" y="729"/>
                    </a:lnTo>
                    <a:lnTo>
                      <a:pt x="1888" y="699"/>
                    </a:lnTo>
                    <a:lnTo>
                      <a:pt x="1900" y="657"/>
                    </a:lnTo>
                    <a:lnTo>
                      <a:pt x="1793" y="574"/>
                    </a:lnTo>
                    <a:lnTo>
                      <a:pt x="1689" y="581"/>
                    </a:lnTo>
                    <a:lnTo>
                      <a:pt x="1697" y="607"/>
                    </a:lnTo>
                    <a:lnTo>
                      <a:pt x="1614" y="607"/>
                    </a:lnTo>
                    <a:lnTo>
                      <a:pt x="1561" y="630"/>
                    </a:lnTo>
                    <a:lnTo>
                      <a:pt x="1521" y="567"/>
                    </a:lnTo>
                    <a:lnTo>
                      <a:pt x="1557" y="413"/>
                    </a:lnTo>
                    <a:lnTo>
                      <a:pt x="1668" y="413"/>
                    </a:lnTo>
                    <a:lnTo>
                      <a:pt x="1773" y="343"/>
                    </a:lnTo>
                    <a:lnTo>
                      <a:pt x="1769" y="280"/>
                    </a:lnTo>
                    <a:lnTo>
                      <a:pt x="1793" y="185"/>
                    </a:lnTo>
                    <a:lnTo>
                      <a:pt x="1836" y="138"/>
                    </a:lnTo>
                    <a:lnTo>
                      <a:pt x="1804" y="92"/>
                    </a:lnTo>
                    <a:lnTo>
                      <a:pt x="1800" y="19"/>
                    </a:lnTo>
                    <a:lnTo>
                      <a:pt x="1872" y="0"/>
                    </a:lnTo>
                    <a:lnTo>
                      <a:pt x="1895" y="39"/>
                    </a:lnTo>
                    <a:lnTo>
                      <a:pt x="1872" y="92"/>
                    </a:lnTo>
                    <a:lnTo>
                      <a:pt x="1920" y="99"/>
                    </a:lnTo>
                    <a:lnTo>
                      <a:pt x="1948" y="66"/>
                    </a:lnTo>
                    <a:lnTo>
                      <a:pt x="1976" y="76"/>
                    </a:lnTo>
                    <a:lnTo>
                      <a:pt x="1996" y="161"/>
                    </a:lnTo>
                    <a:lnTo>
                      <a:pt x="2039" y="171"/>
                    </a:lnTo>
                    <a:lnTo>
                      <a:pt x="2140" y="175"/>
                    </a:lnTo>
                    <a:lnTo>
                      <a:pt x="2171" y="122"/>
                    </a:lnTo>
                    <a:lnTo>
                      <a:pt x="2219" y="145"/>
                    </a:lnTo>
                    <a:lnTo>
                      <a:pt x="2307" y="161"/>
                    </a:lnTo>
                    <a:lnTo>
                      <a:pt x="2263" y="244"/>
                    </a:lnTo>
                    <a:lnTo>
                      <a:pt x="2258" y="366"/>
                    </a:lnTo>
                    <a:lnTo>
                      <a:pt x="2231" y="379"/>
                    </a:lnTo>
                    <a:lnTo>
                      <a:pt x="2238" y="465"/>
                    </a:lnTo>
                    <a:lnTo>
                      <a:pt x="2223" y="485"/>
                    </a:lnTo>
                    <a:lnTo>
                      <a:pt x="2168" y="455"/>
                    </a:lnTo>
                    <a:lnTo>
                      <a:pt x="2099" y="571"/>
                    </a:lnTo>
                    <a:lnTo>
                      <a:pt x="2159" y="600"/>
                    </a:lnTo>
                    <a:lnTo>
                      <a:pt x="2223" y="590"/>
                    </a:lnTo>
                    <a:lnTo>
                      <a:pt x="2231" y="623"/>
                    </a:lnTo>
                    <a:lnTo>
                      <a:pt x="2191" y="636"/>
                    </a:lnTo>
                    <a:lnTo>
                      <a:pt x="2159" y="742"/>
                    </a:lnTo>
                    <a:lnTo>
                      <a:pt x="2103" y="735"/>
                    </a:lnTo>
                    <a:lnTo>
                      <a:pt x="2083" y="748"/>
                    </a:lnTo>
                    <a:lnTo>
                      <a:pt x="2127" y="811"/>
                    </a:lnTo>
                    <a:lnTo>
                      <a:pt x="2179" y="888"/>
                    </a:lnTo>
                    <a:lnTo>
                      <a:pt x="2219" y="853"/>
                    </a:lnTo>
                    <a:lnTo>
                      <a:pt x="2307" y="902"/>
                    </a:lnTo>
                    <a:lnTo>
                      <a:pt x="2319" y="976"/>
                    </a:lnTo>
                    <a:lnTo>
                      <a:pt x="2043" y="1145"/>
                    </a:lnTo>
                    <a:lnTo>
                      <a:pt x="1996" y="1125"/>
                    </a:lnTo>
                    <a:lnTo>
                      <a:pt x="1948" y="1125"/>
                    </a:lnTo>
                    <a:lnTo>
                      <a:pt x="1967" y="1207"/>
                    </a:lnTo>
                    <a:lnTo>
                      <a:pt x="1943" y="1237"/>
                    </a:lnTo>
                    <a:lnTo>
                      <a:pt x="1861" y="1216"/>
                    </a:lnTo>
                    <a:lnTo>
                      <a:pt x="1864" y="1145"/>
                    </a:lnTo>
                    <a:lnTo>
                      <a:pt x="1793" y="1120"/>
                    </a:lnTo>
                    <a:lnTo>
                      <a:pt x="1737" y="1151"/>
                    </a:lnTo>
                    <a:lnTo>
                      <a:pt x="1740" y="1209"/>
                    </a:lnTo>
                    <a:lnTo>
                      <a:pt x="1657" y="1207"/>
                    </a:lnTo>
                    <a:lnTo>
                      <a:pt x="1593" y="1241"/>
                    </a:lnTo>
                    <a:lnTo>
                      <a:pt x="1533" y="1213"/>
                    </a:lnTo>
                    <a:lnTo>
                      <a:pt x="1489" y="1286"/>
                    </a:lnTo>
                    <a:lnTo>
                      <a:pt x="1513" y="1359"/>
                    </a:lnTo>
                    <a:lnTo>
                      <a:pt x="1362" y="1392"/>
                    </a:lnTo>
                    <a:lnTo>
                      <a:pt x="1258" y="1514"/>
                    </a:lnTo>
                    <a:lnTo>
                      <a:pt x="1183" y="1508"/>
                    </a:lnTo>
                    <a:lnTo>
                      <a:pt x="1139" y="1571"/>
                    </a:lnTo>
                    <a:lnTo>
                      <a:pt x="1103" y="1581"/>
                    </a:lnTo>
                    <a:lnTo>
                      <a:pt x="1015" y="1690"/>
                    </a:lnTo>
                    <a:lnTo>
                      <a:pt x="880" y="1648"/>
                    </a:lnTo>
                    <a:lnTo>
                      <a:pt x="886" y="1592"/>
                    </a:lnTo>
                    <a:lnTo>
                      <a:pt x="876" y="1521"/>
                    </a:lnTo>
                    <a:lnTo>
                      <a:pt x="808" y="1544"/>
                    </a:lnTo>
                    <a:lnTo>
                      <a:pt x="796" y="1623"/>
                    </a:lnTo>
                    <a:lnTo>
                      <a:pt x="720" y="1736"/>
                    </a:lnTo>
                    <a:lnTo>
                      <a:pt x="654" y="1741"/>
                    </a:lnTo>
                    <a:lnTo>
                      <a:pt x="590" y="1729"/>
                    </a:lnTo>
                    <a:lnTo>
                      <a:pt x="583" y="1661"/>
                    </a:lnTo>
                    <a:lnTo>
                      <a:pt x="627" y="1639"/>
                    </a:lnTo>
                    <a:lnTo>
                      <a:pt x="644" y="1587"/>
                    </a:lnTo>
                    <a:lnTo>
                      <a:pt x="572" y="1553"/>
                    </a:lnTo>
                    <a:lnTo>
                      <a:pt x="410" y="1610"/>
                    </a:lnTo>
                    <a:lnTo>
                      <a:pt x="317" y="1554"/>
                    </a:lnTo>
                    <a:lnTo>
                      <a:pt x="234" y="1491"/>
                    </a:lnTo>
                    <a:lnTo>
                      <a:pt x="284" y="1470"/>
                    </a:lnTo>
                    <a:lnTo>
                      <a:pt x="272" y="1433"/>
                    </a:lnTo>
                    <a:lnTo>
                      <a:pt x="134" y="1418"/>
                    </a:lnTo>
                    <a:lnTo>
                      <a:pt x="72" y="1461"/>
                    </a:lnTo>
                    <a:lnTo>
                      <a:pt x="11" y="1359"/>
                    </a:lnTo>
                    <a:lnTo>
                      <a:pt x="0" y="1224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gray">
              <a:xfrm>
                <a:off x="7546809" y="1990724"/>
                <a:ext cx="988267" cy="90851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46" y="0"/>
                  </a:cxn>
                  <a:cxn ang="0">
                    <a:pos x="358" y="16"/>
                  </a:cxn>
                  <a:cxn ang="0">
                    <a:pos x="426" y="168"/>
                  </a:cxn>
                  <a:cxn ang="0">
                    <a:pos x="513" y="225"/>
                  </a:cxn>
                  <a:cxn ang="0">
                    <a:pos x="597" y="303"/>
                  </a:cxn>
                  <a:cxn ang="0">
                    <a:pos x="748" y="303"/>
                  </a:cxn>
                  <a:cxn ang="0">
                    <a:pos x="817" y="327"/>
                  </a:cxn>
                  <a:cxn ang="0">
                    <a:pos x="868" y="370"/>
                  </a:cxn>
                  <a:cxn ang="0">
                    <a:pos x="919" y="449"/>
                  </a:cxn>
                  <a:cxn ang="0">
                    <a:pos x="1019" y="418"/>
                  </a:cxn>
                  <a:cxn ang="0">
                    <a:pos x="1056" y="350"/>
                  </a:cxn>
                  <a:cxn ang="0">
                    <a:pos x="1190" y="297"/>
                  </a:cxn>
                  <a:cxn ang="0">
                    <a:pos x="1234" y="376"/>
                  </a:cxn>
                  <a:cxn ang="0">
                    <a:pos x="1214" y="462"/>
                  </a:cxn>
                  <a:cxn ang="0">
                    <a:pos x="1195" y="521"/>
                  </a:cxn>
                  <a:cxn ang="0">
                    <a:pos x="1202" y="653"/>
                  </a:cxn>
                  <a:cxn ang="0">
                    <a:pos x="1103" y="653"/>
                  </a:cxn>
                  <a:cxn ang="0">
                    <a:pos x="1023" y="716"/>
                  </a:cxn>
                  <a:cxn ang="0">
                    <a:pos x="1095" y="861"/>
                  </a:cxn>
                  <a:cxn ang="0">
                    <a:pos x="968" y="818"/>
                  </a:cxn>
                  <a:cxn ang="0">
                    <a:pos x="912" y="857"/>
                  </a:cxn>
                  <a:cxn ang="0">
                    <a:pos x="834" y="805"/>
                  </a:cxn>
                  <a:cxn ang="0">
                    <a:pos x="768" y="803"/>
                  </a:cxn>
                  <a:cxn ang="0">
                    <a:pos x="773" y="845"/>
                  </a:cxn>
                  <a:cxn ang="0">
                    <a:pos x="669" y="771"/>
                  </a:cxn>
                  <a:cxn ang="0">
                    <a:pos x="604" y="781"/>
                  </a:cxn>
                  <a:cxn ang="0">
                    <a:pos x="539" y="765"/>
                  </a:cxn>
                  <a:cxn ang="0">
                    <a:pos x="481" y="784"/>
                  </a:cxn>
                  <a:cxn ang="0">
                    <a:pos x="308" y="746"/>
                  </a:cxn>
                  <a:cxn ang="0">
                    <a:pos x="326" y="680"/>
                  </a:cxn>
                  <a:cxn ang="0">
                    <a:pos x="361" y="669"/>
                  </a:cxn>
                  <a:cxn ang="0">
                    <a:pos x="349" y="635"/>
                  </a:cxn>
                  <a:cxn ang="0">
                    <a:pos x="299" y="657"/>
                  </a:cxn>
                  <a:cxn ang="0">
                    <a:pos x="227" y="612"/>
                  </a:cxn>
                  <a:cxn ang="0">
                    <a:pos x="301" y="494"/>
                  </a:cxn>
                  <a:cxn ang="0">
                    <a:pos x="360" y="517"/>
                  </a:cxn>
                  <a:cxn ang="0">
                    <a:pos x="361" y="424"/>
                  </a:cxn>
                  <a:cxn ang="0">
                    <a:pos x="392" y="401"/>
                  </a:cxn>
                  <a:cxn ang="0">
                    <a:pos x="389" y="292"/>
                  </a:cxn>
                  <a:cxn ang="0">
                    <a:pos x="437" y="211"/>
                  </a:cxn>
                  <a:cxn ang="0">
                    <a:pos x="358" y="203"/>
                  </a:cxn>
                  <a:cxn ang="0">
                    <a:pos x="316" y="175"/>
                  </a:cxn>
                  <a:cxn ang="0">
                    <a:pos x="275" y="225"/>
                  </a:cxn>
                  <a:cxn ang="0">
                    <a:pos x="190" y="221"/>
                  </a:cxn>
                  <a:cxn ang="0">
                    <a:pos x="134" y="208"/>
                  </a:cxn>
                  <a:cxn ang="0">
                    <a:pos x="115" y="122"/>
                  </a:cxn>
                  <a:cxn ang="0">
                    <a:pos x="79" y="115"/>
                  </a:cxn>
                  <a:cxn ang="0">
                    <a:pos x="65" y="152"/>
                  </a:cxn>
                  <a:cxn ang="0">
                    <a:pos x="2" y="138"/>
                  </a:cxn>
                  <a:cxn ang="0">
                    <a:pos x="34" y="82"/>
                  </a:cxn>
                  <a:cxn ang="0">
                    <a:pos x="0" y="49"/>
                  </a:cxn>
                </a:cxnLst>
                <a:rect l="0" t="0" r="r" b="b"/>
                <a:pathLst>
                  <a:path w="1235" h="862">
                    <a:moveTo>
                      <a:pt x="0" y="49"/>
                    </a:moveTo>
                    <a:lnTo>
                      <a:pt x="146" y="0"/>
                    </a:lnTo>
                    <a:lnTo>
                      <a:pt x="358" y="16"/>
                    </a:lnTo>
                    <a:lnTo>
                      <a:pt x="426" y="168"/>
                    </a:lnTo>
                    <a:lnTo>
                      <a:pt x="513" y="225"/>
                    </a:lnTo>
                    <a:lnTo>
                      <a:pt x="597" y="303"/>
                    </a:lnTo>
                    <a:lnTo>
                      <a:pt x="748" y="303"/>
                    </a:lnTo>
                    <a:lnTo>
                      <a:pt x="817" y="327"/>
                    </a:lnTo>
                    <a:lnTo>
                      <a:pt x="868" y="370"/>
                    </a:lnTo>
                    <a:lnTo>
                      <a:pt x="919" y="449"/>
                    </a:lnTo>
                    <a:lnTo>
                      <a:pt x="1019" y="418"/>
                    </a:lnTo>
                    <a:lnTo>
                      <a:pt x="1056" y="350"/>
                    </a:lnTo>
                    <a:lnTo>
                      <a:pt x="1190" y="297"/>
                    </a:lnTo>
                    <a:lnTo>
                      <a:pt x="1234" y="376"/>
                    </a:lnTo>
                    <a:lnTo>
                      <a:pt x="1214" y="462"/>
                    </a:lnTo>
                    <a:lnTo>
                      <a:pt x="1195" y="521"/>
                    </a:lnTo>
                    <a:lnTo>
                      <a:pt x="1202" y="653"/>
                    </a:lnTo>
                    <a:lnTo>
                      <a:pt x="1103" y="653"/>
                    </a:lnTo>
                    <a:lnTo>
                      <a:pt x="1023" y="716"/>
                    </a:lnTo>
                    <a:lnTo>
                      <a:pt x="1095" y="861"/>
                    </a:lnTo>
                    <a:lnTo>
                      <a:pt x="968" y="818"/>
                    </a:lnTo>
                    <a:lnTo>
                      <a:pt x="912" y="857"/>
                    </a:lnTo>
                    <a:lnTo>
                      <a:pt x="834" y="805"/>
                    </a:lnTo>
                    <a:lnTo>
                      <a:pt x="768" y="803"/>
                    </a:lnTo>
                    <a:lnTo>
                      <a:pt x="773" y="845"/>
                    </a:lnTo>
                    <a:lnTo>
                      <a:pt x="669" y="771"/>
                    </a:lnTo>
                    <a:lnTo>
                      <a:pt x="604" y="781"/>
                    </a:lnTo>
                    <a:lnTo>
                      <a:pt x="539" y="765"/>
                    </a:lnTo>
                    <a:lnTo>
                      <a:pt x="481" y="784"/>
                    </a:lnTo>
                    <a:lnTo>
                      <a:pt x="308" y="746"/>
                    </a:lnTo>
                    <a:lnTo>
                      <a:pt x="326" y="680"/>
                    </a:lnTo>
                    <a:lnTo>
                      <a:pt x="361" y="669"/>
                    </a:lnTo>
                    <a:lnTo>
                      <a:pt x="349" y="635"/>
                    </a:lnTo>
                    <a:lnTo>
                      <a:pt x="299" y="657"/>
                    </a:lnTo>
                    <a:lnTo>
                      <a:pt x="227" y="612"/>
                    </a:lnTo>
                    <a:lnTo>
                      <a:pt x="301" y="494"/>
                    </a:lnTo>
                    <a:lnTo>
                      <a:pt x="360" y="517"/>
                    </a:lnTo>
                    <a:lnTo>
                      <a:pt x="361" y="424"/>
                    </a:lnTo>
                    <a:lnTo>
                      <a:pt x="392" y="401"/>
                    </a:lnTo>
                    <a:lnTo>
                      <a:pt x="389" y="292"/>
                    </a:lnTo>
                    <a:lnTo>
                      <a:pt x="437" y="211"/>
                    </a:lnTo>
                    <a:lnTo>
                      <a:pt x="358" y="203"/>
                    </a:lnTo>
                    <a:lnTo>
                      <a:pt x="316" y="175"/>
                    </a:lnTo>
                    <a:lnTo>
                      <a:pt x="275" y="225"/>
                    </a:lnTo>
                    <a:lnTo>
                      <a:pt x="190" y="221"/>
                    </a:lnTo>
                    <a:lnTo>
                      <a:pt x="134" y="208"/>
                    </a:lnTo>
                    <a:lnTo>
                      <a:pt x="115" y="122"/>
                    </a:lnTo>
                    <a:lnTo>
                      <a:pt x="79" y="115"/>
                    </a:lnTo>
                    <a:lnTo>
                      <a:pt x="65" y="152"/>
                    </a:lnTo>
                    <a:lnTo>
                      <a:pt x="2" y="138"/>
                    </a:lnTo>
                    <a:lnTo>
                      <a:pt x="34" y="82"/>
                    </a:lnTo>
                    <a:lnTo>
                      <a:pt x="0" y="4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gray">
              <a:xfrm>
                <a:off x="4366299" y="2610839"/>
                <a:ext cx="1669721" cy="1425164"/>
              </a:xfrm>
              <a:custGeom>
                <a:avLst/>
                <a:gdLst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41 w 2088"/>
                  <a:gd name="connsiteY55" fmla="*/ 1266 h 1352"/>
                  <a:gd name="connsiteX56" fmla="*/ 156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41 w 2088"/>
                  <a:gd name="connsiteY55" fmla="*/ 1266 h 1352"/>
                  <a:gd name="connsiteX56" fmla="*/ 156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4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41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37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371 w 2088"/>
                  <a:gd name="connsiteY46" fmla="*/ 1325 h 1352"/>
                  <a:gd name="connsiteX47" fmla="*/ 510 w 2088"/>
                  <a:gd name="connsiteY47" fmla="*/ 1269 h 1352"/>
                  <a:gd name="connsiteX48" fmla="*/ 669 w 2088"/>
                  <a:gd name="connsiteY48" fmla="*/ 1301 h 1352"/>
                  <a:gd name="connsiteX49" fmla="*/ 746 w 2088"/>
                  <a:gd name="connsiteY49" fmla="*/ 1277 h 1352"/>
                  <a:gd name="connsiteX50" fmla="*/ 876 w 2088"/>
                  <a:gd name="connsiteY50" fmla="*/ 1352 h 1352"/>
                  <a:gd name="connsiteX51" fmla="*/ 973 w 2088"/>
                  <a:gd name="connsiteY51" fmla="*/ 1303 h 1352"/>
                  <a:gd name="connsiteX52" fmla="*/ 1265 w 2088"/>
                  <a:gd name="connsiteY52" fmla="*/ 1253 h 1352"/>
                  <a:gd name="connsiteX53" fmla="*/ 1383 w 2088"/>
                  <a:gd name="connsiteY53" fmla="*/ 1274 h 1352"/>
                  <a:gd name="connsiteX54" fmla="*/ 1519 w 2088"/>
                  <a:gd name="connsiteY54" fmla="*/ 1277 h 1352"/>
                  <a:gd name="connsiteX55" fmla="*/ 1501 w 2088"/>
                  <a:gd name="connsiteY55" fmla="*/ 1266 h 1352"/>
                  <a:gd name="connsiteX56" fmla="*/ 1524 w 2088"/>
                  <a:gd name="connsiteY56" fmla="*/ 1210 h 1352"/>
                  <a:gd name="connsiteX57" fmla="*/ 1501 w 2088"/>
                  <a:gd name="connsiteY57" fmla="*/ 1159 h 1352"/>
                  <a:gd name="connsiteX58" fmla="*/ 1516 w 2088"/>
                  <a:gd name="connsiteY58" fmla="*/ 1082 h 1352"/>
                  <a:gd name="connsiteX59" fmla="*/ 1821 w 2088"/>
                  <a:gd name="connsiteY59" fmla="*/ 1012 h 1352"/>
                  <a:gd name="connsiteX60" fmla="*/ 1813 w 2088"/>
                  <a:gd name="connsiteY60" fmla="*/ 891 h 1352"/>
                  <a:gd name="connsiteX61" fmla="*/ 1899 w 2088"/>
                  <a:gd name="connsiteY61" fmla="*/ 863 h 1352"/>
                  <a:gd name="connsiteX62" fmla="*/ 1942 w 2088"/>
                  <a:gd name="connsiteY62" fmla="*/ 795 h 1352"/>
                  <a:gd name="connsiteX63" fmla="*/ 2051 w 2088"/>
                  <a:gd name="connsiteY63" fmla="*/ 760 h 1352"/>
                  <a:gd name="connsiteX64" fmla="*/ 2088 w 2088"/>
                  <a:gd name="connsiteY64" fmla="*/ 696 h 1352"/>
                  <a:gd name="connsiteX0" fmla="*/ 2088 w 2088"/>
                  <a:gd name="connsiteY0" fmla="*/ 696 h 1378"/>
                  <a:gd name="connsiteX1" fmla="*/ 2062 w 2088"/>
                  <a:gd name="connsiteY1" fmla="*/ 621 h 1378"/>
                  <a:gd name="connsiteX2" fmla="*/ 2032 w 2088"/>
                  <a:gd name="connsiteY2" fmla="*/ 547 h 1378"/>
                  <a:gd name="connsiteX3" fmla="*/ 1876 w 2088"/>
                  <a:gd name="connsiteY3" fmla="*/ 478 h 1378"/>
                  <a:gd name="connsiteX4" fmla="*/ 1769 w 2088"/>
                  <a:gd name="connsiteY4" fmla="*/ 478 h 1378"/>
                  <a:gd name="connsiteX5" fmla="*/ 1640 w 2088"/>
                  <a:gd name="connsiteY5" fmla="*/ 437 h 1378"/>
                  <a:gd name="connsiteX6" fmla="*/ 1685 w 2088"/>
                  <a:gd name="connsiteY6" fmla="*/ 297 h 1378"/>
                  <a:gd name="connsiteX7" fmla="*/ 1583 w 2088"/>
                  <a:gd name="connsiteY7" fmla="*/ 154 h 1378"/>
                  <a:gd name="connsiteX8" fmla="*/ 1513 w 2088"/>
                  <a:gd name="connsiteY8" fmla="*/ 150 h 1378"/>
                  <a:gd name="connsiteX9" fmla="*/ 1441 w 2088"/>
                  <a:gd name="connsiteY9" fmla="*/ 66 h 1378"/>
                  <a:gd name="connsiteX10" fmla="*/ 1433 w 2088"/>
                  <a:gd name="connsiteY10" fmla="*/ 7 h 1378"/>
                  <a:gd name="connsiteX11" fmla="*/ 1362 w 2088"/>
                  <a:gd name="connsiteY11" fmla="*/ 0 h 1378"/>
                  <a:gd name="connsiteX12" fmla="*/ 1335 w 2088"/>
                  <a:gd name="connsiteY12" fmla="*/ 70 h 1378"/>
                  <a:gd name="connsiteX13" fmla="*/ 1241 w 2088"/>
                  <a:gd name="connsiteY13" fmla="*/ 88 h 1378"/>
                  <a:gd name="connsiteX14" fmla="*/ 1246 w 2088"/>
                  <a:gd name="connsiteY14" fmla="*/ 183 h 1378"/>
                  <a:gd name="connsiteX15" fmla="*/ 1172 w 2088"/>
                  <a:gd name="connsiteY15" fmla="*/ 227 h 1378"/>
                  <a:gd name="connsiteX16" fmla="*/ 1117 w 2088"/>
                  <a:gd name="connsiteY16" fmla="*/ 183 h 1378"/>
                  <a:gd name="connsiteX17" fmla="*/ 1015 w 2088"/>
                  <a:gd name="connsiteY17" fmla="*/ 169 h 1378"/>
                  <a:gd name="connsiteX18" fmla="*/ 926 w 2088"/>
                  <a:gd name="connsiteY18" fmla="*/ 316 h 1378"/>
                  <a:gd name="connsiteX19" fmla="*/ 926 w 2088"/>
                  <a:gd name="connsiteY19" fmla="*/ 353 h 1378"/>
                  <a:gd name="connsiteX20" fmla="*/ 896 w 2088"/>
                  <a:gd name="connsiteY20" fmla="*/ 363 h 1378"/>
                  <a:gd name="connsiteX21" fmla="*/ 842 w 2088"/>
                  <a:gd name="connsiteY21" fmla="*/ 331 h 1378"/>
                  <a:gd name="connsiteX22" fmla="*/ 736 w 2088"/>
                  <a:gd name="connsiteY22" fmla="*/ 327 h 1378"/>
                  <a:gd name="connsiteX23" fmla="*/ 692 w 2088"/>
                  <a:gd name="connsiteY23" fmla="*/ 363 h 1378"/>
                  <a:gd name="connsiteX24" fmla="*/ 732 w 2088"/>
                  <a:gd name="connsiteY24" fmla="*/ 386 h 1378"/>
                  <a:gd name="connsiteX25" fmla="*/ 749 w 2088"/>
                  <a:gd name="connsiteY25" fmla="*/ 539 h 1378"/>
                  <a:gd name="connsiteX26" fmla="*/ 665 w 2088"/>
                  <a:gd name="connsiteY26" fmla="*/ 581 h 1378"/>
                  <a:gd name="connsiteX27" fmla="*/ 657 w 2088"/>
                  <a:gd name="connsiteY27" fmla="*/ 643 h 1378"/>
                  <a:gd name="connsiteX28" fmla="*/ 532 w 2088"/>
                  <a:gd name="connsiteY28" fmla="*/ 668 h 1378"/>
                  <a:gd name="connsiteX29" fmla="*/ 448 w 2088"/>
                  <a:gd name="connsiteY29" fmla="*/ 702 h 1378"/>
                  <a:gd name="connsiteX30" fmla="*/ 328 w 2088"/>
                  <a:gd name="connsiteY30" fmla="*/ 695 h 1378"/>
                  <a:gd name="connsiteX31" fmla="*/ 283 w 2088"/>
                  <a:gd name="connsiteY31" fmla="*/ 745 h 1378"/>
                  <a:gd name="connsiteX32" fmla="*/ 231 w 2088"/>
                  <a:gd name="connsiteY32" fmla="*/ 735 h 1378"/>
                  <a:gd name="connsiteX33" fmla="*/ 182 w 2088"/>
                  <a:gd name="connsiteY33" fmla="*/ 705 h 1378"/>
                  <a:gd name="connsiteX34" fmla="*/ 88 w 2088"/>
                  <a:gd name="connsiteY34" fmla="*/ 735 h 1378"/>
                  <a:gd name="connsiteX35" fmla="*/ 0 w 2088"/>
                  <a:gd name="connsiteY35" fmla="*/ 793 h 1378"/>
                  <a:gd name="connsiteX36" fmla="*/ 9 w 2088"/>
                  <a:gd name="connsiteY36" fmla="*/ 892 h 1378"/>
                  <a:gd name="connsiteX37" fmla="*/ 66 w 2088"/>
                  <a:gd name="connsiteY37" fmla="*/ 903 h 1378"/>
                  <a:gd name="connsiteX38" fmla="*/ 79 w 2088"/>
                  <a:gd name="connsiteY38" fmla="*/ 1021 h 1378"/>
                  <a:gd name="connsiteX39" fmla="*/ 27 w 2088"/>
                  <a:gd name="connsiteY39" fmla="*/ 1021 h 1378"/>
                  <a:gd name="connsiteX40" fmla="*/ 27 w 2088"/>
                  <a:gd name="connsiteY40" fmla="*/ 1055 h 1378"/>
                  <a:gd name="connsiteX41" fmla="*/ 124 w 2088"/>
                  <a:gd name="connsiteY41" fmla="*/ 1106 h 1378"/>
                  <a:gd name="connsiteX42" fmla="*/ 115 w 2088"/>
                  <a:gd name="connsiteY42" fmla="*/ 1176 h 1378"/>
                  <a:gd name="connsiteX43" fmla="*/ 277 w 2088"/>
                  <a:gd name="connsiteY43" fmla="*/ 1248 h 1378"/>
                  <a:gd name="connsiteX44" fmla="*/ 281 w 2088"/>
                  <a:gd name="connsiteY44" fmla="*/ 1253 h 1378"/>
                  <a:gd name="connsiteX45" fmla="*/ 286 w 2088"/>
                  <a:gd name="connsiteY45" fmla="*/ 1320 h 1378"/>
                  <a:gd name="connsiteX46" fmla="*/ 295 w 2088"/>
                  <a:gd name="connsiteY46" fmla="*/ 1377 h 1378"/>
                  <a:gd name="connsiteX47" fmla="*/ 371 w 2088"/>
                  <a:gd name="connsiteY47" fmla="*/ 1325 h 1378"/>
                  <a:gd name="connsiteX48" fmla="*/ 510 w 2088"/>
                  <a:gd name="connsiteY48" fmla="*/ 1269 h 1378"/>
                  <a:gd name="connsiteX49" fmla="*/ 669 w 2088"/>
                  <a:gd name="connsiteY49" fmla="*/ 1301 h 1378"/>
                  <a:gd name="connsiteX50" fmla="*/ 746 w 2088"/>
                  <a:gd name="connsiteY50" fmla="*/ 1277 h 1378"/>
                  <a:gd name="connsiteX51" fmla="*/ 876 w 2088"/>
                  <a:gd name="connsiteY51" fmla="*/ 1352 h 1378"/>
                  <a:gd name="connsiteX52" fmla="*/ 973 w 2088"/>
                  <a:gd name="connsiteY52" fmla="*/ 1303 h 1378"/>
                  <a:gd name="connsiteX53" fmla="*/ 1265 w 2088"/>
                  <a:gd name="connsiteY53" fmla="*/ 1253 h 1378"/>
                  <a:gd name="connsiteX54" fmla="*/ 1383 w 2088"/>
                  <a:gd name="connsiteY54" fmla="*/ 1274 h 1378"/>
                  <a:gd name="connsiteX55" fmla="*/ 1519 w 2088"/>
                  <a:gd name="connsiteY55" fmla="*/ 1277 h 1378"/>
                  <a:gd name="connsiteX56" fmla="*/ 1501 w 2088"/>
                  <a:gd name="connsiteY56" fmla="*/ 1266 h 1378"/>
                  <a:gd name="connsiteX57" fmla="*/ 1524 w 2088"/>
                  <a:gd name="connsiteY57" fmla="*/ 1210 h 1378"/>
                  <a:gd name="connsiteX58" fmla="*/ 1501 w 2088"/>
                  <a:gd name="connsiteY58" fmla="*/ 1159 h 1378"/>
                  <a:gd name="connsiteX59" fmla="*/ 1516 w 2088"/>
                  <a:gd name="connsiteY59" fmla="*/ 1082 h 1378"/>
                  <a:gd name="connsiteX60" fmla="*/ 1821 w 2088"/>
                  <a:gd name="connsiteY60" fmla="*/ 1012 h 1378"/>
                  <a:gd name="connsiteX61" fmla="*/ 1813 w 2088"/>
                  <a:gd name="connsiteY61" fmla="*/ 891 h 1378"/>
                  <a:gd name="connsiteX62" fmla="*/ 1899 w 2088"/>
                  <a:gd name="connsiteY62" fmla="*/ 863 h 1378"/>
                  <a:gd name="connsiteX63" fmla="*/ 1942 w 2088"/>
                  <a:gd name="connsiteY63" fmla="*/ 795 h 1378"/>
                  <a:gd name="connsiteX64" fmla="*/ 2051 w 2088"/>
                  <a:gd name="connsiteY64" fmla="*/ 760 h 1378"/>
                  <a:gd name="connsiteX65" fmla="*/ 2088 w 2088"/>
                  <a:gd name="connsiteY65" fmla="*/ 696 h 1378"/>
                  <a:gd name="connsiteX0" fmla="*/ 2088 w 2088"/>
                  <a:gd name="connsiteY0" fmla="*/ 696 h 1378"/>
                  <a:gd name="connsiteX1" fmla="*/ 2062 w 2088"/>
                  <a:gd name="connsiteY1" fmla="*/ 621 h 1378"/>
                  <a:gd name="connsiteX2" fmla="*/ 2032 w 2088"/>
                  <a:gd name="connsiteY2" fmla="*/ 547 h 1378"/>
                  <a:gd name="connsiteX3" fmla="*/ 1876 w 2088"/>
                  <a:gd name="connsiteY3" fmla="*/ 478 h 1378"/>
                  <a:gd name="connsiteX4" fmla="*/ 1769 w 2088"/>
                  <a:gd name="connsiteY4" fmla="*/ 478 h 1378"/>
                  <a:gd name="connsiteX5" fmla="*/ 1640 w 2088"/>
                  <a:gd name="connsiteY5" fmla="*/ 437 h 1378"/>
                  <a:gd name="connsiteX6" fmla="*/ 1685 w 2088"/>
                  <a:gd name="connsiteY6" fmla="*/ 297 h 1378"/>
                  <a:gd name="connsiteX7" fmla="*/ 1583 w 2088"/>
                  <a:gd name="connsiteY7" fmla="*/ 154 h 1378"/>
                  <a:gd name="connsiteX8" fmla="*/ 1513 w 2088"/>
                  <a:gd name="connsiteY8" fmla="*/ 150 h 1378"/>
                  <a:gd name="connsiteX9" fmla="*/ 1441 w 2088"/>
                  <a:gd name="connsiteY9" fmla="*/ 66 h 1378"/>
                  <a:gd name="connsiteX10" fmla="*/ 1433 w 2088"/>
                  <a:gd name="connsiteY10" fmla="*/ 7 h 1378"/>
                  <a:gd name="connsiteX11" fmla="*/ 1362 w 2088"/>
                  <a:gd name="connsiteY11" fmla="*/ 0 h 1378"/>
                  <a:gd name="connsiteX12" fmla="*/ 1335 w 2088"/>
                  <a:gd name="connsiteY12" fmla="*/ 70 h 1378"/>
                  <a:gd name="connsiteX13" fmla="*/ 1241 w 2088"/>
                  <a:gd name="connsiteY13" fmla="*/ 88 h 1378"/>
                  <a:gd name="connsiteX14" fmla="*/ 1246 w 2088"/>
                  <a:gd name="connsiteY14" fmla="*/ 183 h 1378"/>
                  <a:gd name="connsiteX15" fmla="*/ 1172 w 2088"/>
                  <a:gd name="connsiteY15" fmla="*/ 227 h 1378"/>
                  <a:gd name="connsiteX16" fmla="*/ 1117 w 2088"/>
                  <a:gd name="connsiteY16" fmla="*/ 183 h 1378"/>
                  <a:gd name="connsiteX17" fmla="*/ 1015 w 2088"/>
                  <a:gd name="connsiteY17" fmla="*/ 169 h 1378"/>
                  <a:gd name="connsiteX18" fmla="*/ 926 w 2088"/>
                  <a:gd name="connsiteY18" fmla="*/ 316 h 1378"/>
                  <a:gd name="connsiteX19" fmla="*/ 926 w 2088"/>
                  <a:gd name="connsiteY19" fmla="*/ 353 h 1378"/>
                  <a:gd name="connsiteX20" fmla="*/ 896 w 2088"/>
                  <a:gd name="connsiteY20" fmla="*/ 363 h 1378"/>
                  <a:gd name="connsiteX21" fmla="*/ 842 w 2088"/>
                  <a:gd name="connsiteY21" fmla="*/ 331 h 1378"/>
                  <a:gd name="connsiteX22" fmla="*/ 736 w 2088"/>
                  <a:gd name="connsiteY22" fmla="*/ 327 h 1378"/>
                  <a:gd name="connsiteX23" fmla="*/ 692 w 2088"/>
                  <a:gd name="connsiteY23" fmla="*/ 363 h 1378"/>
                  <a:gd name="connsiteX24" fmla="*/ 732 w 2088"/>
                  <a:gd name="connsiteY24" fmla="*/ 386 h 1378"/>
                  <a:gd name="connsiteX25" fmla="*/ 749 w 2088"/>
                  <a:gd name="connsiteY25" fmla="*/ 539 h 1378"/>
                  <a:gd name="connsiteX26" fmla="*/ 665 w 2088"/>
                  <a:gd name="connsiteY26" fmla="*/ 581 h 1378"/>
                  <a:gd name="connsiteX27" fmla="*/ 657 w 2088"/>
                  <a:gd name="connsiteY27" fmla="*/ 643 h 1378"/>
                  <a:gd name="connsiteX28" fmla="*/ 532 w 2088"/>
                  <a:gd name="connsiteY28" fmla="*/ 668 h 1378"/>
                  <a:gd name="connsiteX29" fmla="*/ 448 w 2088"/>
                  <a:gd name="connsiteY29" fmla="*/ 702 h 1378"/>
                  <a:gd name="connsiteX30" fmla="*/ 328 w 2088"/>
                  <a:gd name="connsiteY30" fmla="*/ 695 h 1378"/>
                  <a:gd name="connsiteX31" fmla="*/ 283 w 2088"/>
                  <a:gd name="connsiteY31" fmla="*/ 745 h 1378"/>
                  <a:gd name="connsiteX32" fmla="*/ 231 w 2088"/>
                  <a:gd name="connsiteY32" fmla="*/ 735 h 1378"/>
                  <a:gd name="connsiteX33" fmla="*/ 182 w 2088"/>
                  <a:gd name="connsiteY33" fmla="*/ 705 h 1378"/>
                  <a:gd name="connsiteX34" fmla="*/ 88 w 2088"/>
                  <a:gd name="connsiteY34" fmla="*/ 735 h 1378"/>
                  <a:gd name="connsiteX35" fmla="*/ 0 w 2088"/>
                  <a:gd name="connsiteY35" fmla="*/ 793 h 1378"/>
                  <a:gd name="connsiteX36" fmla="*/ 9 w 2088"/>
                  <a:gd name="connsiteY36" fmla="*/ 892 h 1378"/>
                  <a:gd name="connsiteX37" fmla="*/ 66 w 2088"/>
                  <a:gd name="connsiteY37" fmla="*/ 903 h 1378"/>
                  <a:gd name="connsiteX38" fmla="*/ 79 w 2088"/>
                  <a:gd name="connsiteY38" fmla="*/ 1021 h 1378"/>
                  <a:gd name="connsiteX39" fmla="*/ 27 w 2088"/>
                  <a:gd name="connsiteY39" fmla="*/ 1021 h 1378"/>
                  <a:gd name="connsiteX40" fmla="*/ 27 w 2088"/>
                  <a:gd name="connsiteY40" fmla="*/ 1055 h 1378"/>
                  <a:gd name="connsiteX41" fmla="*/ 124 w 2088"/>
                  <a:gd name="connsiteY41" fmla="*/ 1106 h 1378"/>
                  <a:gd name="connsiteX42" fmla="*/ 115 w 2088"/>
                  <a:gd name="connsiteY42" fmla="*/ 1176 h 1378"/>
                  <a:gd name="connsiteX43" fmla="*/ 277 w 2088"/>
                  <a:gd name="connsiteY43" fmla="*/ 1248 h 1378"/>
                  <a:gd name="connsiteX44" fmla="*/ 281 w 2088"/>
                  <a:gd name="connsiteY44" fmla="*/ 1253 h 1378"/>
                  <a:gd name="connsiteX45" fmla="*/ 286 w 2088"/>
                  <a:gd name="connsiteY45" fmla="*/ 1320 h 1378"/>
                  <a:gd name="connsiteX46" fmla="*/ 295 w 2088"/>
                  <a:gd name="connsiteY46" fmla="*/ 1377 h 1378"/>
                  <a:gd name="connsiteX47" fmla="*/ 371 w 2088"/>
                  <a:gd name="connsiteY47" fmla="*/ 1325 h 1378"/>
                  <a:gd name="connsiteX48" fmla="*/ 510 w 2088"/>
                  <a:gd name="connsiteY48" fmla="*/ 1269 h 1378"/>
                  <a:gd name="connsiteX49" fmla="*/ 669 w 2088"/>
                  <a:gd name="connsiteY49" fmla="*/ 1301 h 1378"/>
                  <a:gd name="connsiteX50" fmla="*/ 746 w 2088"/>
                  <a:gd name="connsiteY50" fmla="*/ 1277 h 1378"/>
                  <a:gd name="connsiteX51" fmla="*/ 876 w 2088"/>
                  <a:gd name="connsiteY51" fmla="*/ 1352 h 1378"/>
                  <a:gd name="connsiteX52" fmla="*/ 973 w 2088"/>
                  <a:gd name="connsiteY52" fmla="*/ 1303 h 1378"/>
                  <a:gd name="connsiteX53" fmla="*/ 1265 w 2088"/>
                  <a:gd name="connsiteY53" fmla="*/ 1253 h 1378"/>
                  <a:gd name="connsiteX54" fmla="*/ 1383 w 2088"/>
                  <a:gd name="connsiteY54" fmla="*/ 1274 h 1378"/>
                  <a:gd name="connsiteX55" fmla="*/ 1519 w 2088"/>
                  <a:gd name="connsiteY55" fmla="*/ 1277 h 1378"/>
                  <a:gd name="connsiteX56" fmla="*/ 1501 w 2088"/>
                  <a:gd name="connsiteY56" fmla="*/ 1266 h 1378"/>
                  <a:gd name="connsiteX57" fmla="*/ 1524 w 2088"/>
                  <a:gd name="connsiteY57" fmla="*/ 1210 h 1378"/>
                  <a:gd name="connsiteX58" fmla="*/ 1501 w 2088"/>
                  <a:gd name="connsiteY58" fmla="*/ 1159 h 1378"/>
                  <a:gd name="connsiteX59" fmla="*/ 1516 w 2088"/>
                  <a:gd name="connsiteY59" fmla="*/ 1082 h 1378"/>
                  <a:gd name="connsiteX60" fmla="*/ 1821 w 2088"/>
                  <a:gd name="connsiteY60" fmla="*/ 1012 h 1378"/>
                  <a:gd name="connsiteX61" fmla="*/ 1813 w 2088"/>
                  <a:gd name="connsiteY61" fmla="*/ 891 h 1378"/>
                  <a:gd name="connsiteX62" fmla="*/ 1899 w 2088"/>
                  <a:gd name="connsiteY62" fmla="*/ 863 h 1378"/>
                  <a:gd name="connsiteX63" fmla="*/ 1942 w 2088"/>
                  <a:gd name="connsiteY63" fmla="*/ 795 h 1378"/>
                  <a:gd name="connsiteX64" fmla="*/ 2051 w 2088"/>
                  <a:gd name="connsiteY64" fmla="*/ 760 h 1378"/>
                  <a:gd name="connsiteX65" fmla="*/ 2088 w 2088"/>
                  <a:gd name="connsiteY65" fmla="*/ 696 h 1378"/>
                  <a:gd name="connsiteX0" fmla="*/ 2088 w 2088"/>
                  <a:gd name="connsiteY0" fmla="*/ 696 h 1377"/>
                  <a:gd name="connsiteX1" fmla="*/ 2062 w 2088"/>
                  <a:gd name="connsiteY1" fmla="*/ 621 h 1377"/>
                  <a:gd name="connsiteX2" fmla="*/ 2032 w 2088"/>
                  <a:gd name="connsiteY2" fmla="*/ 547 h 1377"/>
                  <a:gd name="connsiteX3" fmla="*/ 1876 w 2088"/>
                  <a:gd name="connsiteY3" fmla="*/ 478 h 1377"/>
                  <a:gd name="connsiteX4" fmla="*/ 1769 w 2088"/>
                  <a:gd name="connsiteY4" fmla="*/ 478 h 1377"/>
                  <a:gd name="connsiteX5" fmla="*/ 1640 w 2088"/>
                  <a:gd name="connsiteY5" fmla="*/ 437 h 1377"/>
                  <a:gd name="connsiteX6" fmla="*/ 1685 w 2088"/>
                  <a:gd name="connsiteY6" fmla="*/ 297 h 1377"/>
                  <a:gd name="connsiteX7" fmla="*/ 1583 w 2088"/>
                  <a:gd name="connsiteY7" fmla="*/ 154 h 1377"/>
                  <a:gd name="connsiteX8" fmla="*/ 1513 w 2088"/>
                  <a:gd name="connsiteY8" fmla="*/ 150 h 1377"/>
                  <a:gd name="connsiteX9" fmla="*/ 1441 w 2088"/>
                  <a:gd name="connsiteY9" fmla="*/ 66 h 1377"/>
                  <a:gd name="connsiteX10" fmla="*/ 1433 w 2088"/>
                  <a:gd name="connsiteY10" fmla="*/ 7 h 1377"/>
                  <a:gd name="connsiteX11" fmla="*/ 1362 w 2088"/>
                  <a:gd name="connsiteY11" fmla="*/ 0 h 1377"/>
                  <a:gd name="connsiteX12" fmla="*/ 1335 w 2088"/>
                  <a:gd name="connsiteY12" fmla="*/ 70 h 1377"/>
                  <a:gd name="connsiteX13" fmla="*/ 1241 w 2088"/>
                  <a:gd name="connsiteY13" fmla="*/ 88 h 1377"/>
                  <a:gd name="connsiteX14" fmla="*/ 1246 w 2088"/>
                  <a:gd name="connsiteY14" fmla="*/ 183 h 1377"/>
                  <a:gd name="connsiteX15" fmla="*/ 1172 w 2088"/>
                  <a:gd name="connsiteY15" fmla="*/ 227 h 1377"/>
                  <a:gd name="connsiteX16" fmla="*/ 1117 w 2088"/>
                  <a:gd name="connsiteY16" fmla="*/ 183 h 1377"/>
                  <a:gd name="connsiteX17" fmla="*/ 1015 w 2088"/>
                  <a:gd name="connsiteY17" fmla="*/ 169 h 1377"/>
                  <a:gd name="connsiteX18" fmla="*/ 926 w 2088"/>
                  <a:gd name="connsiteY18" fmla="*/ 316 h 1377"/>
                  <a:gd name="connsiteX19" fmla="*/ 926 w 2088"/>
                  <a:gd name="connsiteY19" fmla="*/ 353 h 1377"/>
                  <a:gd name="connsiteX20" fmla="*/ 896 w 2088"/>
                  <a:gd name="connsiteY20" fmla="*/ 363 h 1377"/>
                  <a:gd name="connsiteX21" fmla="*/ 842 w 2088"/>
                  <a:gd name="connsiteY21" fmla="*/ 331 h 1377"/>
                  <a:gd name="connsiteX22" fmla="*/ 736 w 2088"/>
                  <a:gd name="connsiteY22" fmla="*/ 327 h 1377"/>
                  <a:gd name="connsiteX23" fmla="*/ 692 w 2088"/>
                  <a:gd name="connsiteY23" fmla="*/ 363 h 1377"/>
                  <a:gd name="connsiteX24" fmla="*/ 732 w 2088"/>
                  <a:gd name="connsiteY24" fmla="*/ 386 h 1377"/>
                  <a:gd name="connsiteX25" fmla="*/ 749 w 2088"/>
                  <a:gd name="connsiteY25" fmla="*/ 539 h 1377"/>
                  <a:gd name="connsiteX26" fmla="*/ 665 w 2088"/>
                  <a:gd name="connsiteY26" fmla="*/ 581 h 1377"/>
                  <a:gd name="connsiteX27" fmla="*/ 657 w 2088"/>
                  <a:gd name="connsiteY27" fmla="*/ 643 h 1377"/>
                  <a:gd name="connsiteX28" fmla="*/ 532 w 2088"/>
                  <a:gd name="connsiteY28" fmla="*/ 668 h 1377"/>
                  <a:gd name="connsiteX29" fmla="*/ 448 w 2088"/>
                  <a:gd name="connsiteY29" fmla="*/ 702 h 1377"/>
                  <a:gd name="connsiteX30" fmla="*/ 328 w 2088"/>
                  <a:gd name="connsiteY30" fmla="*/ 695 h 1377"/>
                  <a:gd name="connsiteX31" fmla="*/ 283 w 2088"/>
                  <a:gd name="connsiteY31" fmla="*/ 745 h 1377"/>
                  <a:gd name="connsiteX32" fmla="*/ 231 w 2088"/>
                  <a:gd name="connsiteY32" fmla="*/ 735 h 1377"/>
                  <a:gd name="connsiteX33" fmla="*/ 182 w 2088"/>
                  <a:gd name="connsiteY33" fmla="*/ 705 h 1377"/>
                  <a:gd name="connsiteX34" fmla="*/ 88 w 2088"/>
                  <a:gd name="connsiteY34" fmla="*/ 735 h 1377"/>
                  <a:gd name="connsiteX35" fmla="*/ 0 w 2088"/>
                  <a:gd name="connsiteY35" fmla="*/ 793 h 1377"/>
                  <a:gd name="connsiteX36" fmla="*/ 9 w 2088"/>
                  <a:gd name="connsiteY36" fmla="*/ 892 h 1377"/>
                  <a:gd name="connsiteX37" fmla="*/ 66 w 2088"/>
                  <a:gd name="connsiteY37" fmla="*/ 903 h 1377"/>
                  <a:gd name="connsiteX38" fmla="*/ 79 w 2088"/>
                  <a:gd name="connsiteY38" fmla="*/ 1021 h 1377"/>
                  <a:gd name="connsiteX39" fmla="*/ 27 w 2088"/>
                  <a:gd name="connsiteY39" fmla="*/ 1021 h 1377"/>
                  <a:gd name="connsiteX40" fmla="*/ 27 w 2088"/>
                  <a:gd name="connsiteY40" fmla="*/ 1055 h 1377"/>
                  <a:gd name="connsiteX41" fmla="*/ 124 w 2088"/>
                  <a:gd name="connsiteY41" fmla="*/ 1106 h 1377"/>
                  <a:gd name="connsiteX42" fmla="*/ 115 w 2088"/>
                  <a:gd name="connsiteY42" fmla="*/ 1176 h 1377"/>
                  <a:gd name="connsiteX43" fmla="*/ 277 w 2088"/>
                  <a:gd name="connsiteY43" fmla="*/ 1248 h 1377"/>
                  <a:gd name="connsiteX44" fmla="*/ 281 w 2088"/>
                  <a:gd name="connsiteY44" fmla="*/ 1253 h 1377"/>
                  <a:gd name="connsiteX45" fmla="*/ 286 w 2088"/>
                  <a:gd name="connsiteY45" fmla="*/ 1320 h 1377"/>
                  <a:gd name="connsiteX46" fmla="*/ 295 w 2088"/>
                  <a:gd name="connsiteY46" fmla="*/ 1377 h 1377"/>
                  <a:gd name="connsiteX47" fmla="*/ 371 w 2088"/>
                  <a:gd name="connsiteY47" fmla="*/ 1325 h 1377"/>
                  <a:gd name="connsiteX48" fmla="*/ 510 w 2088"/>
                  <a:gd name="connsiteY48" fmla="*/ 1269 h 1377"/>
                  <a:gd name="connsiteX49" fmla="*/ 669 w 2088"/>
                  <a:gd name="connsiteY49" fmla="*/ 1301 h 1377"/>
                  <a:gd name="connsiteX50" fmla="*/ 746 w 2088"/>
                  <a:gd name="connsiteY50" fmla="*/ 1277 h 1377"/>
                  <a:gd name="connsiteX51" fmla="*/ 876 w 2088"/>
                  <a:gd name="connsiteY51" fmla="*/ 1352 h 1377"/>
                  <a:gd name="connsiteX52" fmla="*/ 973 w 2088"/>
                  <a:gd name="connsiteY52" fmla="*/ 1303 h 1377"/>
                  <a:gd name="connsiteX53" fmla="*/ 1265 w 2088"/>
                  <a:gd name="connsiteY53" fmla="*/ 1253 h 1377"/>
                  <a:gd name="connsiteX54" fmla="*/ 1383 w 2088"/>
                  <a:gd name="connsiteY54" fmla="*/ 1274 h 1377"/>
                  <a:gd name="connsiteX55" fmla="*/ 1519 w 2088"/>
                  <a:gd name="connsiteY55" fmla="*/ 1277 h 1377"/>
                  <a:gd name="connsiteX56" fmla="*/ 1501 w 2088"/>
                  <a:gd name="connsiteY56" fmla="*/ 1266 h 1377"/>
                  <a:gd name="connsiteX57" fmla="*/ 1524 w 2088"/>
                  <a:gd name="connsiteY57" fmla="*/ 1210 h 1377"/>
                  <a:gd name="connsiteX58" fmla="*/ 1501 w 2088"/>
                  <a:gd name="connsiteY58" fmla="*/ 1159 h 1377"/>
                  <a:gd name="connsiteX59" fmla="*/ 1516 w 2088"/>
                  <a:gd name="connsiteY59" fmla="*/ 1082 h 1377"/>
                  <a:gd name="connsiteX60" fmla="*/ 1821 w 2088"/>
                  <a:gd name="connsiteY60" fmla="*/ 1012 h 1377"/>
                  <a:gd name="connsiteX61" fmla="*/ 1813 w 2088"/>
                  <a:gd name="connsiteY61" fmla="*/ 891 h 1377"/>
                  <a:gd name="connsiteX62" fmla="*/ 1899 w 2088"/>
                  <a:gd name="connsiteY62" fmla="*/ 863 h 1377"/>
                  <a:gd name="connsiteX63" fmla="*/ 1942 w 2088"/>
                  <a:gd name="connsiteY63" fmla="*/ 795 h 1377"/>
                  <a:gd name="connsiteX64" fmla="*/ 2051 w 2088"/>
                  <a:gd name="connsiteY64" fmla="*/ 760 h 1377"/>
                  <a:gd name="connsiteX65" fmla="*/ 2088 w 2088"/>
                  <a:gd name="connsiteY65" fmla="*/ 696 h 1377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295 w 2088"/>
                  <a:gd name="connsiteY46" fmla="*/ 1327 h 1352"/>
                  <a:gd name="connsiteX47" fmla="*/ 371 w 2088"/>
                  <a:gd name="connsiteY47" fmla="*/ 1325 h 1352"/>
                  <a:gd name="connsiteX48" fmla="*/ 510 w 2088"/>
                  <a:gd name="connsiteY48" fmla="*/ 1269 h 1352"/>
                  <a:gd name="connsiteX49" fmla="*/ 669 w 2088"/>
                  <a:gd name="connsiteY49" fmla="*/ 1301 h 1352"/>
                  <a:gd name="connsiteX50" fmla="*/ 746 w 2088"/>
                  <a:gd name="connsiteY50" fmla="*/ 1277 h 1352"/>
                  <a:gd name="connsiteX51" fmla="*/ 876 w 2088"/>
                  <a:gd name="connsiteY51" fmla="*/ 1352 h 1352"/>
                  <a:gd name="connsiteX52" fmla="*/ 973 w 2088"/>
                  <a:gd name="connsiteY52" fmla="*/ 1303 h 1352"/>
                  <a:gd name="connsiteX53" fmla="*/ 1265 w 2088"/>
                  <a:gd name="connsiteY53" fmla="*/ 1253 h 1352"/>
                  <a:gd name="connsiteX54" fmla="*/ 1383 w 2088"/>
                  <a:gd name="connsiteY54" fmla="*/ 1274 h 1352"/>
                  <a:gd name="connsiteX55" fmla="*/ 1519 w 2088"/>
                  <a:gd name="connsiteY55" fmla="*/ 1277 h 1352"/>
                  <a:gd name="connsiteX56" fmla="*/ 1501 w 2088"/>
                  <a:gd name="connsiteY56" fmla="*/ 1266 h 1352"/>
                  <a:gd name="connsiteX57" fmla="*/ 1524 w 2088"/>
                  <a:gd name="connsiteY57" fmla="*/ 1210 h 1352"/>
                  <a:gd name="connsiteX58" fmla="*/ 1501 w 2088"/>
                  <a:gd name="connsiteY58" fmla="*/ 1159 h 1352"/>
                  <a:gd name="connsiteX59" fmla="*/ 1516 w 2088"/>
                  <a:gd name="connsiteY59" fmla="*/ 1082 h 1352"/>
                  <a:gd name="connsiteX60" fmla="*/ 1821 w 2088"/>
                  <a:gd name="connsiteY60" fmla="*/ 1012 h 1352"/>
                  <a:gd name="connsiteX61" fmla="*/ 1813 w 2088"/>
                  <a:gd name="connsiteY61" fmla="*/ 891 h 1352"/>
                  <a:gd name="connsiteX62" fmla="*/ 1899 w 2088"/>
                  <a:gd name="connsiteY62" fmla="*/ 863 h 1352"/>
                  <a:gd name="connsiteX63" fmla="*/ 1942 w 2088"/>
                  <a:gd name="connsiteY63" fmla="*/ 795 h 1352"/>
                  <a:gd name="connsiteX64" fmla="*/ 2051 w 2088"/>
                  <a:gd name="connsiteY64" fmla="*/ 760 h 1352"/>
                  <a:gd name="connsiteX65" fmla="*/ 2088 w 2088"/>
                  <a:gd name="connsiteY65" fmla="*/ 696 h 1352"/>
                  <a:gd name="connsiteX0" fmla="*/ 2088 w 2088"/>
                  <a:gd name="connsiteY0" fmla="*/ 696 h 1352"/>
                  <a:gd name="connsiteX1" fmla="*/ 2062 w 2088"/>
                  <a:gd name="connsiteY1" fmla="*/ 621 h 1352"/>
                  <a:gd name="connsiteX2" fmla="*/ 2032 w 2088"/>
                  <a:gd name="connsiteY2" fmla="*/ 547 h 1352"/>
                  <a:gd name="connsiteX3" fmla="*/ 1876 w 2088"/>
                  <a:gd name="connsiteY3" fmla="*/ 478 h 1352"/>
                  <a:gd name="connsiteX4" fmla="*/ 1769 w 2088"/>
                  <a:gd name="connsiteY4" fmla="*/ 478 h 1352"/>
                  <a:gd name="connsiteX5" fmla="*/ 1640 w 2088"/>
                  <a:gd name="connsiteY5" fmla="*/ 437 h 1352"/>
                  <a:gd name="connsiteX6" fmla="*/ 1685 w 2088"/>
                  <a:gd name="connsiteY6" fmla="*/ 297 h 1352"/>
                  <a:gd name="connsiteX7" fmla="*/ 1583 w 2088"/>
                  <a:gd name="connsiteY7" fmla="*/ 154 h 1352"/>
                  <a:gd name="connsiteX8" fmla="*/ 1513 w 2088"/>
                  <a:gd name="connsiteY8" fmla="*/ 150 h 1352"/>
                  <a:gd name="connsiteX9" fmla="*/ 1441 w 2088"/>
                  <a:gd name="connsiteY9" fmla="*/ 66 h 1352"/>
                  <a:gd name="connsiteX10" fmla="*/ 1433 w 2088"/>
                  <a:gd name="connsiteY10" fmla="*/ 7 h 1352"/>
                  <a:gd name="connsiteX11" fmla="*/ 1362 w 2088"/>
                  <a:gd name="connsiteY11" fmla="*/ 0 h 1352"/>
                  <a:gd name="connsiteX12" fmla="*/ 1335 w 2088"/>
                  <a:gd name="connsiteY12" fmla="*/ 70 h 1352"/>
                  <a:gd name="connsiteX13" fmla="*/ 1241 w 2088"/>
                  <a:gd name="connsiteY13" fmla="*/ 88 h 1352"/>
                  <a:gd name="connsiteX14" fmla="*/ 1246 w 2088"/>
                  <a:gd name="connsiteY14" fmla="*/ 183 h 1352"/>
                  <a:gd name="connsiteX15" fmla="*/ 1172 w 2088"/>
                  <a:gd name="connsiteY15" fmla="*/ 227 h 1352"/>
                  <a:gd name="connsiteX16" fmla="*/ 1117 w 2088"/>
                  <a:gd name="connsiteY16" fmla="*/ 183 h 1352"/>
                  <a:gd name="connsiteX17" fmla="*/ 1015 w 2088"/>
                  <a:gd name="connsiteY17" fmla="*/ 169 h 1352"/>
                  <a:gd name="connsiteX18" fmla="*/ 926 w 2088"/>
                  <a:gd name="connsiteY18" fmla="*/ 316 h 1352"/>
                  <a:gd name="connsiteX19" fmla="*/ 926 w 2088"/>
                  <a:gd name="connsiteY19" fmla="*/ 353 h 1352"/>
                  <a:gd name="connsiteX20" fmla="*/ 896 w 2088"/>
                  <a:gd name="connsiteY20" fmla="*/ 363 h 1352"/>
                  <a:gd name="connsiteX21" fmla="*/ 842 w 2088"/>
                  <a:gd name="connsiteY21" fmla="*/ 331 h 1352"/>
                  <a:gd name="connsiteX22" fmla="*/ 736 w 2088"/>
                  <a:gd name="connsiteY22" fmla="*/ 327 h 1352"/>
                  <a:gd name="connsiteX23" fmla="*/ 692 w 2088"/>
                  <a:gd name="connsiteY23" fmla="*/ 363 h 1352"/>
                  <a:gd name="connsiteX24" fmla="*/ 732 w 2088"/>
                  <a:gd name="connsiteY24" fmla="*/ 386 h 1352"/>
                  <a:gd name="connsiteX25" fmla="*/ 749 w 2088"/>
                  <a:gd name="connsiteY25" fmla="*/ 539 h 1352"/>
                  <a:gd name="connsiteX26" fmla="*/ 665 w 2088"/>
                  <a:gd name="connsiteY26" fmla="*/ 581 h 1352"/>
                  <a:gd name="connsiteX27" fmla="*/ 657 w 2088"/>
                  <a:gd name="connsiteY27" fmla="*/ 643 h 1352"/>
                  <a:gd name="connsiteX28" fmla="*/ 532 w 2088"/>
                  <a:gd name="connsiteY28" fmla="*/ 668 h 1352"/>
                  <a:gd name="connsiteX29" fmla="*/ 448 w 2088"/>
                  <a:gd name="connsiteY29" fmla="*/ 702 h 1352"/>
                  <a:gd name="connsiteX30" fmla="*/ 328 w 2088"/>
                  <a:gd name="connsiteY30" fmla="*/ 695 h 1352"/>
                  <a:gd name="connsiteX31" fmla="*/ 283 w 2088"/>
                  <a:gd name="connsiteY31" fmla="*/ 745 h 1352"/>
                  <a:gd name="connsiteX32" fmla="*/ 231 w 2088"/>
                  <a:gd name="connsiteY32" fmla="*/ 735 h 1352"/>
                  <a:gd name="connsiteX33" fmla="*/ 182 w 2088"/>
                  <a:gd name="connsiteY33" fmla="*/ 705 h 1352"/>
                  <a:gd name="connsiteX34" fmla="*/ 88 w 2088"/>
                  <a:gd name="connsiteY34" fmla="*/ 735 h 1352"/>
                  <a:gd name="connsiteX35" fmla="*/ 0 w 2088"/>
                  <a:gd name="connsiteY35" fmla="*/ 793 h 1352"/>
                  <a:gd name="connsiteX36" fmla="*/ 9 w 2088"/>
                  <a:gd name="connsiteY36" fmla="*/ 892 h 1352"/>
                  <a:gd name="connsiteX37" fmla="*/ 66 w 2088"/>
                  <a:gd name="connsiteY37" fmla="*/ 903 h 1352"/>
                  <a:gd name="connsiteX38" fmla="*/ 79 w 2088"/>
                  <a:gd name="connsiteY38" fmla="*/ 1021 h 1352"/>
                  <a:gd name="connsiteX39" fmla="*/ 27 w 2088"/>
                  <a:gd name="connsiteY39" fmla="*/ 1021 h 1352"/>
                  <a:gd name="connsiteX40" fmla="*/ 27 w 2088"/>
                  <a:gd name="connsiteY40" fmla="*/ 1055 h 1352"/>
                  <a:gd name="connsiteX41" fmla="*/ 124 w 2088"/>
                  <a:gd name="connsiteY41" fmla="*/ 1106 h 1352"/>
                  <a:gd name="connsiteX42" fmla="*/ 115 w 2088"/>
                  <a:gd name="connsiteY42" fmla="*/ 1176 h 1352"/>
                  <a:gd name="connsiteX43" fmla="*/ 277 w 2088"/>
                  <a:gd name="connsiteY43" fmla="*/ 1248 h 1352"/>
                  <a:gd name="connsiteX44" fmla="*/ 281 w 2088"/>
                  <a:gd name="connsiteY44" fmla="*/ 1253 h 1352"/>
                  <a:gd name="connsiteX45" fmla="*/ 286 w 2088"/>
                  <a:gd name="connsiteY45" fmla="*/ 1320 h 1352"/>
                  <a:gd name="connsiteX46" fmla="*/ 295 w 2088"/>
                  <a:gd name="connsiteY46" fmla="*/ 1327 h 1352"/>
                  <a:gd name="connsiteX47" fmla="*/ 371 w 2088"/>
                  <a:gd name="connsiteY47" fmla="*/ 1325 h 1352"/>
                  <a:gd name="connsiteX48" fmla="*/ 510 w 2088"/>
                  <a:gd name="connsiteY48" fmla="*/ 1269 h 1352"/>
                  <a:gd name="connsiteX49" fmla="*/ 669 w 2088"/>
                  <a:gd name="connsiteY49" fmla="*/ 1301 h 1352"/>
                  <a:gd name="connsiteX50" fmla="*/ 746 w 2088"/>
                  <a:gd name="connsiteY50" fmla="*/ 1277 h 1352"/>
                  <a:gd name="connsiteX51" fmla="*/ 876 w 2088"/>
                  <a:gd name="connsiteY51" fmla="*/ 1352 h 1352"/>
                  <a:gd name="connsiteX52" fmla="*/ 973 w 2088"/>
                  <a:gd name="connsiteY52" fmla="*/ 1303 h 1352"/>
                  <a:gd name="connsiteX53" fmla="*/ 1265 w 2088"/>
                  <a:gd name="connsiteY53" fmla="*/ 1253 h 1352"/>
                  <a:gd name="connsiteX54" fmla="*/ 1383 w 2088"/>
                  <a:gd name="connsiteY54" fmla="*/ 1274 h 1352"/>
                  <a:gd name="connsiteX55" fmla="*/ 1519 w 2088"/>
                  <a:gd name="connsiteY55" fmla="*/ 1277 h 1352"/>
                  <a:gd name="connsiteX56" fmla="*/ 1501 w 2088"/>
                  <a:gd name="connsiteY56" fmla="*/ 1266 h 1352"/>
                  <a:gd name="connsiteX57" fmla="*/ 1524 w 2088"/>
                  <a:gd name="connsiteY57" fmla="*/ 1210 h 1352"/>
                  <a:gd name="connsiteX58" fmla="*/ 1501 w 2088"/>
                  <a:gd name="connsiteY58" fmla="*/ 1159 h 1352"/>
                  <a:gd name="connsiteX59" fmla="*/ 1516 w 2088"/>
                  <a:gd name="connsiteY59" fmla="*/ 1082 h 1352"/>
                  <a:gd name="connsiteX60" fmla="*/ 1821 w 2088"/>
                  <a:gd name="connsiteY60" fmla="*/ 1012 h 1352"/>
                  <a:gd name="connsiteX61" fmla="*/ 1813 w 2088"/>
                  <a:gd name="connsiteY61" fmla="*/ 891 h 1352"/>
                  <a:gd name="connsiteX62" fmla="*/ 1899 w 2088"/>
                  <a:gd name="connsiteY62" fmla="*/ 863 h 1352"/>
                  <a:gd name="connsiteX63" fmla="*/ 1942 w 2088"/>
                  <a:gd name="connsiteY63" fmla="*/ 795 h 1352"/>
                  <a:gd name="connsiteX64" fmla="*/ 2051 w 2088"/>
                  <a:gd name="connsiteY64" fmla="*/ 760 h 1352"/>
                  <a:gd name="connsiteX65" fmla="*/ 2088 w 2088"/>
                  <a:gd name="connsiteY65" fmla="*/ 696 h 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088" h="1352">
                    <a:moveTo>
                      <a:pt x="2088" y="696"/>
                    </a:moveTo>
                    <a:cubicBezTo>
                      <a:pt x="2079" y="671"/>
                      <a:pt x="2071" y="646"/>
                      <a:pt x="2062" y="621"/>
                    </a:cubicBezTo>
                    <a:cubicBezTo>
                      <a:pt x="2052" y="596"/>
                      <a:pt x="2042" y="572"/>
                      <a:pt x="2032" y="547"/>
                    </a:cubicBezTo>
                    <a:lnTo>
                      <a:pt x="1876" y="478"/>
                    </a:lnTo>
                    <a:lnTo>
                      <a:pt x="1769" y="478"/>
                    </a:lnTo>
                    <a:lnTo>
                      <a:pt x="1640" y="437"/>
                    </a:lnTo>
                    <a:cubicBezTo>
                      <a:pt x="1655" y="390"/>
                      <a:pt x="1670" y="344"/>
                      <a:pt x="1685" y="297"/>
                    </a:cubicBezTo>
                    <a:lnTo>
                      <a:pt x="1583" y="154"/>
                    </a:lnTo>
                    <a:cubicBezTo>
                      <a:pt x="1560" y="153"/>
                      <a:pt x="1536" y="151"/>
                      <a:pt x="1513" y="150"/>
                    </a:cubicBezTo>
                    <a:lnTo>
                      <a:pt x="1441" y="66"/>
                    </a:lnTo>
                    <a:cubicBezTo>
                      <a:pt x="1438" y="46"/>
                      <a:pt x="1436" y="27"/>
                      <a:pt x="1433" y="7"/>
                    </a:cubicBezTo>
                    <a:cubicBezTo>
                      <a:pt x="1409" y="5"/>
                      <a:pt x="1386" y="2"/>
                      <a:pt x="1362" y="0"/>
                    </a:cubicBezTo>
                    <a:cubicBezTo>
                      <a:pt x="1353" y="23"/>
                      <a:pt x="1344" y="47"/>
                      <a:pt x="1335" y="70"/>
                    </a:cubicBezTo>
                    <a:lnTo>
                      <a:pt x="1241" y="88"/>
                    </a:lnTo>
                    <a:cubicBezTo>
                      <a:pt x="1243" y="120"/>
                      <a:pt x="1244" y="151"/>
                      <a:pt x="1246" y="183"/>
                    </a:cubicBezTo>
                    <a:lnTo>
                      <a:pt x="1172" y="227"/>
                    </a:lnTo>
                    <a:cubicBezTo>
                      <a:pt x="1154" y="212"/>
                      <a:pt x="1135" y="198"/>
                      <a:pt x="1117" y="183"/>
                    </a:cubicBezTo>
                    <a:lnTo>
                      <a:pt x="1015" y="169"/>
                    </a:lnTo>
                    <a:cubicBezTo>
                      <a:pt x="985" y="218"/>
                      <a:pt x="956" y="267"/>
                      <a:pt x="926" y="316"/>
                    </a:cubicBezTo>
                    <a:lnTo>
                      <a:pt x="926" y="353"/>
                    </a:lnTo>
                    <a:cubicBezTo>
                      <a:pt x="916" y="356"/>
                      <a:pt x="906" y="360"/>
                      <a:pt x="896" y="363"/>
                    </a:cubicBezTo>
                    <a:cubicBezTo>
                      <a:pt x="878" y="352"/>
                      <a:pt x="860" y="342"/>
                      <a:pt x="842" y="331"/>
                    </a:cubicBezTo>
                    <a:lnTo>
                      <a:pt x="736" y="327"/>
                    </a:lnTo>
                    <a:cubicBezTo>
                      <a:pt x="721" y="339"/>
                      <a:pt x="707" y="351"/>
                      <a:pt x="692" y="363"/>
                    </a:cubicBezTo>
                    <a:cubicBezTo>
                      <a:pt x="705" y="371"/>
                      <a:pt x="719" y="378"/>
                      <a:pt x="732" y="386"/>
                    </a:cubicBezTo>
                    <a:cubicBezTo>
                      <a:pt x="738" y="437"/>
                      <a:pt x="743" y="488"/>
                      <a:pt x="749" y="539"/>
                    </a:cubicBezTo>
                    <a:lnTo>
                      <a:pt x="665" y="581"/>
                    </a:lnTo>
                    <a:cubicBezTo>
                      <a:pt x="662" y="602"/>
                      <a:pt x="660" y="622"/>
                      <a:pt x="657" y="643"/>
                    </a:cubicBezTo>
                    <a:lnTo>
                      <a:pt x="532" y="668"/>
                    </a:lnTo>
                    <a:cubicBezTo>
                      <a:pt x="504" y="679"/>
                      <a:pt x="476" y="691"/>
                      <a:pt x="448" y="702"/>
                    </a:cubicBezTo>
                    <a:lnTo>
                      <a:pt x="328" y="695"/>
                    </a:lnTo>
                    <a:cubicBezTo>
                      <a:pt x="313" y="712"/>
                      <a:pt x="298" y="728"/>
                      <a:pt x="283" y="745"/>
                    </a:cubicBezTo>
                    <a:cubicBezTo>
                      <a:pt x="266" y="742"/>
                      <a:pt x="248" y="738"/>
                      <a:pt x="231" y="735"/>
                    </a:cubicBezTo>
                    <a:cubicBezTo>
                      <a:pt x="215" y="725"/>
                      <a:pt x="198" y="715"/>
                      <a:pt x="182" y="705"/>
                    </a:cubicBezTo>
                    <a:lnTo>
                      <a:pt x="88" y="735"/>
                    </a:lnTo>
                    <a:lnTo>
                      <a:pt x="0" y="793"/>
                    </a:lnTo>
                    <a:lnTo>
                      <a:pt x="9" y="892"/>
                    </a:lnTo>
                    <a:cubicBezTo>
                      <a:pt x="28" y="896"/>
                      <a:pt x="47" y="899"/>
                      <a:pt x="66" y="903"/>
                    </a:cubicBezTo>
                    <a:cubicBezTo>
                      <a:pt x="70" y="942"/>
                      <a:pt x="75" y="982"/>
                      <a:pt x="79" y="1021"/>
                    </a:cubicBezTo>
                    <a:lnTo>
                      <a:pt x="27" y="1021"/>
                    </a:lnTo>
                    <a:lnTo>
                      <a:pt x="27" y="1055"/>
                    </a:lnTo>
                    <a:lnTo>
                      <a:pt x="124" y="1106"/>
                    </a:lnTo>
                    <a:cubicBezTo>
                      <a:pt x="121" y="1129"/>
                      <a:pt x="118" y="1153"/>
                      <a:pt x="115" y="1176"/>
                    </a:cubicBezTo>
                    <a:lnTo>
                      <a:pt x="277" y="1248"/>
                    </a:lnTo>
                    <a:cubicBezTo>
                      <a:pt x="278" y="1250"/>
                      <a:pt x="280" y="1251"/>
                      <a:pt x="281" y="1253"/>
                    </a:cubicBezTo>
                    <a:cubicBezTo>
                      <a:pt x="283" y="1275"/>
                      <a:pt x="284" y="1298"/>
                      <a:pt x="286" y="1320"/>
                    </a:cubicBezTo>
                    <a:cubicBezTo>
                      <a:pt x="288" y="1332"/>
                      <a:pt x="313" y="1276"/>
                      <a:pt x="295" y="1327"/>
                    </a:cubicBezTo>
                    <a:cubicBezTo>
                      <a:pt x="321" y="1316"/>
                      <a:pt x="335" y="1335"/>
                      <a:pt x="371" y="1325"/>
                    </a:cubicBezTo>
                    <a:cubicBezTo>
                      <a:pt x="404" y="1306"/>
                      <a:pt x="477" y="1288"/>
                      <a:pt x="510" y="1269"/>
                    </a:cubicBezTo>
                    <a:lnTo>
                      <a:pt x="669" y="1301"/>
                    </a:lnTo>
                    <a:lnTo>
                      <a:pt x="746" y="1277"/>
                    </a:lnTo>
                    <a:lnTo>
                      <a:pt x="876" y="1352"/>
                    </a:lnTo>
                    <a:lnTo>
                      <a:pt x="973" y="1303"/>
                    </a:lnTo>
                    <a:lnTo>
                      <a:pt x="1265" y="1253"/>
                    </a:lnTo>
                    <a:lnTo>
                      <a:pt x="1383" y="1274"/>
                    </a:lnTo>
                    <a:cubicBezTo>
                      <a:pt x="1428" y="1292"/>
                      <a:pt x="1474" y="1259"/>
                      <a:pt x="1519" y="1277"/>
                    </a:cubicBezTo>
                    <a:cubicBezTo>
                      <a:pt x="1469" y="1235"/>
                      <a:pt x="1494" y="1286"/>
                      <a:pt x="1501" y="1266"/>
                    </a:cubicBezTo>
                    <a:cubicBezTo>
                      <a:pt x="1509" y="1247"/>
                      <a:pt x="1516" y="1229"/>
                      <a:pt x="1524" y="1210"/>
                    </a:cubicBezTo>
                    <a:cubicBezTo>
                      <a:pt x="1516" y="1193"/>
                      <a:pt x="1509" y="1176"/>
                      <a:pt x="1501" y="1159"/>
                    </a:cubicBezTo>
                    <a:cubicBezTo>
                      <a:pt x="1506" y="1133"/>
                      <a:pt x="1511" y="1108"/>
                      <a:pt x="1516" y="1082"/>
                    </a:cubicBezTo>
                    <a:lnTo>
                      <a:pt x="1821" y="1012"/>
                    </a:lnTo>
                    <a:cubicBezTo>
                      <a:pt x="1818" y="972"/>
                      <a:pt x="1816" y="931"/>
                      <a:pt x="1813" y="891"/>
                    </a:cubicBezTo>
                    <a:cubicBezTo>
                      <a:pt x="1842" y="882"/>
                      <a:pt x="1870" y="872"/>
                      <a:pt x="1899" y="863"/>
                    </a:cubicBezTo>
                    <a:cubicBezTo>
                      <a:pt x="1913" y="840"/>
                      <a:pt x="1928" y="818"/>
                      <a:pt x="1942" y="795"/>
                    </a:cubicBezTo>
                    <a:cubicBezTo>
                      <a:pt x="1978" y="783"/>
                      <a:pt x="2015" y="772"/>
                      <a:pt x="2051" y="760"/>
                    </a:cubicBezTo>
                    <a:cubicBezTo>
                      <a:pt x="2063" y="739"/>
                      <a:pt x="2076" y="717"/>
                      <a:pt x="2088" y="696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gray">
              <a:xfrm>
                <a:off x="4519944" y="3882954"/>
                <a:ext cx="1685868" cy="952830"/>
              </a:xfrm>
              <a:custGeom>
                <a:avLst/>
                <a:gdLst/>
                <a:ahLst/>
                <a:cxnLst>
                  <a:cxn ang="0">
                    <a:pos x="2111" y="812"/>
                  </a:cxn>
                  <a:cxn ang="0">
                    <a:pos x="2093" y="659"/>
                  </a:cxn>
                  <a:cxn ang="0">
                    <a:pos x="1983" y="441"/>
                  </a:cxn>
                  <a:cxn ang="0">
                    <a:pos x="1879" y="430"/>
                  </a:cxn>
                  <a:cxn ang="0">
                    <a:pos x="1849" y="500"/>
                  </a:cxn>
                  <a:cxn ang="0">
                    <a:pos x="1727" y="494"/>
                  </a:cxn>
                  <a:cxn ang="0">
                    <a:pos x="1662" y="414"/>
                  </a:cxn>
                  <a:cxn ang="0">
                    <a:pos x="1475" y="397"/>
                  </a:cxn>
                  <a:cxn ang="0">
                    <a:pos x="1235" y="327"/>
                  </a:cxn>
                  <a:cxn ang="0">
                    <a:pos x="1167" y="191"/>
                  </a:cxn>
                  <a:cxn ang="0">
                    <a:pos x="1203" y="170"/>
                  </a:cxn>
                  <a:cxn ang="0">
                    <a:pos x="1217" y="96"/>
                  </a:cxn>
                  <a:cxn ang="0">
                    <a:pos x="1185" y="24"/>
                  </a:cxn>
                  <a:cxn ang="0">
                    <a:pos x="1064" y="5"/>
                  </a:cxn>
                  <a:cxn ang="0">
                    <a:pos x="775" y="57"/>
                  </a:cxn>
                  <a:cxn ang="0">
                    <a:pos x="684" y="104"/>
                  </a:cxn>
                  <a:cxn ang="0">
                    <a:pos x="554" y="32"/>
                  </a:cxn>
                  <a:cxn ang="0">
                    <a:pos x="403" y="43"/>
                  </a:cxn>
                  <a:cxn ang="0">
                    <a:pos x="288" y="0"/>
                  </a:cxn>
                  <a:cxn ang="0">
                    <a:pos x="173" y="91"/>
                  </a:cxn>
                  <a:cxn ang="0">
                    <a:pos x="91" y="83"/>
                  </a:cxn>
                  <a:cxn ang="0">
                    <a:pos x="88" y="157"/>
                  </a:cxn>
                  <a:cxn ang="0">
                    <a:pos x="115" y="240"/>
                  </a:cxn>
                  <a:cxn ang="0">
                    <a:pos x="82" y="264"/>
                  </a:cxn>
                  <a:cxn ang="0">
                    <a:pos x="34" y="211"/>
                  </a:cxn>
                  <a:cxn ang="0">
                    <a:pos x="0" y="245"/>
                  </a:cxn>
                  <a:cxn ang="0">
                    <a:pos x="24" y="303"/>
                  </a:cxn>
                  <a:cxn ang="0">
                    <a:pos x="22" y="381"/>
                  </a:cxn>
                  <a:cxn ang="0">
                    <a:pos x="93" y="414"/>
                  </a:cxn>
                  <a:cxn ang="0">
                    <a:pos x="159" y="484"/>
                  </a:cxn>
                  <a:cxn ang="0">
                    <a:pos x="235" y="499"/>
                  </a:cxn>
                  <a:cxn ang="0">
                    <a:pos x="270" y="528"/>
                  </a:cxn>
                  <a:cxn ang="0">
                    <a:pos x="292" y="513"/>
                  </a:cxn>
                  <a:cxn ang="0">
                    <a:pos x="448" y="616"/>
                  </a:cxn>
                  <a:cxn ang="0">
                    <a:pos x="470" y="671"/>
                  </a:cxn>
                  <a:cxn ang="0">
                    <a:pos x="514" y="646"/>
                  </a:cxn>
                  <a:cxn ang="0">
                    <a:pos x="523" y="712"/>
                  </a:cxn>
                  <a:cxn ang="0">
                    <a:pos x="621" y="730"/>
                  </a:cxn>
                  <a:cxn ang="0">
                    <a:pos x="696" y="807"/>
                  </a:cxn>
                  <a:cxn ang="0">
                    <a:pos x="788" y="799"/>
                  </a:cxn>
                  <a:cxn ang="0">
                    <a:pos x="839" y="836"/>
                  </a:cxn>
                  <a:cxn ang="0">
                    <a:pos x="976" y="836"/>
                  </a:cxn>
                  <a:cxn ang="0">
                    <a:pos x="1011" y="881"/>
                  </a:cxn>
                  <a:cxn ang="0">
                    <a:pos x="1108" y="814"/>
                  </a:cxn>
                  <a:cxn ang="0">
                    <a:pos x="1207" y="814"/>
                  </a:cxn>
                  <a:cxn ang="0">
                    <a:pos x="1278" y="841"/>
                  </a:cxn>
                  <a:cxn ang="0">
                    <a:pos x="1308" y="873"/>
                  </a:cxn>
                  <a:cxn ang="0">
                    <a:pos x="1414" y="866"/>
                  </a:cxn>
                  <a:cxn ang="0">
                    <a:pos x="1455" y="807"/>
                  </a:cxn>
                  <a:cxn ang="0">
                    <a:pos x="1527" y="807"/>
                  </a:cxn>
                  <a:cxn ang="0">
                    <a:pos x="1645" y="749"/>
                  </a:cxn>
                  <a:cxn ang="0">
                    <a:pos x="1717" y="767"/>
                  </a:cxn>
                  <a:cxn ang="0">
                    <a:pos x="1769" y="742"/>
                  </a:cxn>
                  <a:cxn ang="0">
                    <a:pos x="1810" y="749"/>
                  </a:cxn>
                  <a:cxn ang="0">
                    <a:pos x="1810" y="836"/>
                  </a:cxn>
                  <a:cxn ang="0">
                    <a:pos x="1894" y="855"/>
                  </a:cxn>
                  <a:cxn ang="0">
                    <a:pos x="1911" y="825"/>
                  </a:cxn>
                  <a:cxn ang="0">
                    <a:pos x="1983" y="851"/>
                  </a:cxn>
                  <a:cxn ang="0">
                    <a:pos x="2033" y="903"/>
                  </a:cxn>
                  <a:cxn ang="0">
                    <a:pos x="2050" y="831"/>
                  </a:cxn>
                  <a:cxn ang="0">
                    <a:pos x="2111" y="812"/>
                  </a:cxn>
                </a:cxnLst>
                <a:rect l="0" t="0" r="r" b="b"/>
                <a:pathLst>
                  <a:path w="2111" h="903">
                    <a:moveTo>
                      <a:pt x="2111" y="812"/>
                    </a:moveTo>
                    <a:lnTo>
                      <a:pt x="2093" y="659"/>
                    </a:lnTo>
                    <a:lnTo>
                      <a:pt x="1983" y="441"/>
                    </a:lnTo>
                    <a:lnTo>
                      <a:pt x="1879" y="430"/>
                    </a:lnTo>
                    <a:lnTo>
                      <a:pt x="1849" y="500"/>
                    </a:lnTo>
                    <a:lnTo>
                      <a:pt x="1727" y="494"/>
                    </a:lnTo>
                    <a:lnTo>
                      <a:pt x="1662" y="414"/>
                    </a:lnTo>
                    <a:lnTo>
                      <a:pt x="1475" y="397"/>
                    </a:lnTo>
                    <a:lnTo>
                      <a:pt x="1235" y="327"/>
                    </a:lnTo>
                    <a:lnTo>
                      <a:pt x="1167" y="191"/>
                    </a:lnTo>
                    <a:lnTo>
                      <a:pt x="1203" y="170"/>
                    </a:lnTo>
                    <a:lnTo>
                      <a:pt x="1217" y="96"/>
                    </a:lnTo>
                    <a:lnTo>
                      <a:pt x="1185" y="24"/>
                    </a:lnTo>
                    <a:lnTo>
                      <a:pt x="1064" y="5"/>
                    </a:lnTo>
                    <a:lnTo>
                      <a:pt x="775" y="57"/>
                    </a:lnTo>
                    <a:lnTo>
                      <a:pt x="684" y="104"/>
                    </a:lnTo>
                    <a:lnTo>
                      <a:pt x="554" y="32"/>
                    </a:lnTo>
                    <a:lnTo>
                      <a:pt x="403" y="43"/>
                    </a:lnTo>
                    <a:lnTo>
                      <a:pt x="288" y="0"/>
                    </a:lnTo>
                    <a:lnTo>
                      <a:pt x="173" y="91"/>
                    </a:lnTo>
                    <a:lnTo>
                      <a:pt x="91" y="83"/>
                    </a:lnTo>
                    <a:lnTo>
                      <a:pt x="88" y="157"/>
                    </a:lnTo>
                    <a:lnTo>
                      <a:pt x="115" y="240"/>
                    </a:lnTo>
                    <a:lnTo>
                      <a:pt x="82" y="264"/>
                    </a:lnTo>
                    <a:lnTo>
                      <a:pt x="34" y="211"/>
                    </a:lnTo>
                    <a:lnTo>
                      <a:pt x="0" y="245"/>
                    </a:lnTo>
                    <a:lnTo>
                      <a:pt x="24" y="303"/>
                    </a:lnTo>
                    <a:lnTo>
                      <a:pt x="22" y="381"/>
                    </a:lnTo>
                    <a:lnTo>
                      <a:pt x="93" y="414"/>
                    </a:lnTo>
                    <a:lnTo>
                      <a:pt x="159" y="484"/>
                    </a:lnTo>
                    <a:lnTo>
                      <a:pt x="235" y="499"/>
                    </a:lnTo>
                    <a:lnTo>
                      <a:pt x="270" y="528"/>
                    </a:lnTo>
                    <a:lnTo>
                      <a:pt x="292" y="513"/>
                    </a:lnTo>
                    <a:lnTo>
                      <a:pt x="448" y="616"/>
                    </a:lnTo>
                    <a:lnTo>
                      <a:pt x="470" y="671"/>
                    </a:lnTo>
                    <a:lnTo>
                      <a:pt x="514" y="646"/>
                    </a:lnTo>
                    <a:lnTo>
                      <a:pt x="523" y="712"/>
                    </a:lnTo>
                    <a:lnTo>
                      <a:pt x="621" y="730"/>
                    </a:lnTo>
                    <a:lnTo>
                      <a:pt x="696" y="807"/>
                    </a:lnTo>
                    <a:lnTo>
                      <a:pt x="788" y="799"/>
                    </a:lnTo>
                    <a:lnTo>
                      <a:pt x="839" y="836"/>
                    </a:lnTo>
                    <a:lnTo>
                      <a:pt x="976" y="836"/>
                    </a:lnTo>
                    <a:lnTo>
                      <a:pt x="1011" y="881"/>
                    </a:lnTo>
                    <a:lnTo>
                      <a:pt x="1108" y="814"/>
                    </a:lnTo>
                    <a:lnTo>
                      <a:pt x="1207" y="814"/>
                    </a:lnTo>
                    <a:lnTo>
                      <a:pt x="1278" y="841"/>
                    </a:lnTo>
                    <a:lnTo>
                      <a:pt x="1308" y="873"/>
                    </a:lnTo>
                    <a:lnTo>
                      <a:pt x="1414" y="866"/>
                    </a:lnTo>
                    <a:lnTo>
                      <a:pt x="1455" y="807"/>
                    </a:lnTo>
                    <a:lnTo>
                      <a:pt x="1527" y="807"/>
                    </a:lnTo>
                    <a:lnTo>
                      <a:pt x="1645" y="749"/>
                    </a:lnTo>
                    <a:lnTo>
                      <a:pt x="1717" y="767"/>
                    </a:lnTo>
                    <a:lnTo>
                      <a:pt x="1769" y="742"/>
                    </a:lnTo>
                    <a:lnTo>
                      <a:pt x="1810" y="749"/>
                    </a:lnTo>
                    <a:lnTo>
                      <a:pt x="1810" y="836"/>
                    </a:lnTo>
                    <a:lnTo>
                      <a:pt x="1894" y="855"/>
                    </a:lnTo>
                    <a:lnTo>
                      <a:pt x="1911" y="825"/>
                    </a:lnTo>
                    <a:lnTo>
                      <a:pt x="1983" y="851"/>
                    </a:lnTo>
                    <a:lnTo>
                      <a:pt x="2033" y="903"/>
                    </a:lnTo>
                    <a:lnTo>
                      <a:pt x="2050" y="831"/>
                    </a:lnTo>
                    <a:lnTo>
                      <a:pt x="2111" y="812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gray">
              <a:xfrm>
                <a:off x="5782219" y="3311150"/>
                <a:ext cx="1163556" cy="1016975"/>
              </a:xfrm>
              <a:custGeom>
                <a:avLst/>
                <a:gdLst/>
                <a:ahLst/>
                <a:cxnLst>
                  <a:cxn ang="0">
                    <a:pos x="76" y="356"/>
                  </a:cxn>
                  <a:cxn ang="0">
                    <a:pos x="296" y="370"/>
                  </a:cxn>
                  <a:cxn ang="0">
                    <a:pos x="493" y="401"/>
                  </a:cxn>
                  <a:cxn ang="0">
                    <a:pos x="584" y="445"/>
                  </a:cxn>
                  <a:cxn ang="0">
                    <a:pos x="756" y="478"/>
                  </a:cxn>
                  <a:cxn ang="0">
                    <a:pos x="829" y="615"/>
                  </a:cxn>
                  <a:cxn ang="0">
                    <a:pos x="761" y="796"/>
                  </a:cxn>
                  <a:cxn ang="0">
                    <a:pos x="672" y="822"/>
                  </a:cxn>
                  <a:cxn ang="0">
                    <a:pos x="818" y="840"/>
                  </a:cxn>
                  <a:cxn ang="0">
                    <a:pos x="965" y="910"/>
                  </a:cxn>
                  <a:cxn ang="0">
                    <a:pos x="1031" y="963"/>
                  </a:cxn>
                  <a:cxn ang="0">
                    <a:pos x="1142" y="937"/>
                  </a:cxn>
                  <a:cxn ang="0">
                    <a:pos x="1162" y="883"/>
                  </a:cxn>
                  <a:cxn ang="0">
                    <a:pos x="1235" y="798"/>
                  </a:cxn>
                  <a:cxn ang="0">
                    <a:pos x="1259" y="721"/>
                  </a:cxn>
                  <a:cxn ang="0">
                    <a:pos x="1359" y="704"/>
                  </a:cxn>
                  <a:cxn ang="0">
                    <a:pos x="1424" y="690"/>
                  </a:cxn>
                  <a:cxn ang="0">
                    <a:pos x="1434" y="619"/>
                  </a:cxn>
                  <a:cxn ang="0">
                    <a:pos x="1320" y="538"/>
                  </a:cxn>
                  <a:cxn ang="0">
                    <a:pos x="1203" y="553"/>
                  </a:cxn>
                  <a:cxn ang="0">
                    <a:pos x="1257" y="617"/>
                  </a:cxn>
                  <a:cxn ang="0">
                    <a:pos x="1215" y="659"/>
                  </a:cxn>
                  <a:cxn ang="0">
                    <a:pos x="1103" y="662"/>
                  </a:cxn>
                  <a:cxn ang="0">
                    <a:pos x="993" y="505"/>
                  </a:cxn>
                  <a:cxn ang="0">
                    <a:pos x="930" y="433"/>
                  </a:cxn>
                  <a:cxn ang="0">
                    <a:pos x="985" y="357"/>
                  </a:cxn>
                  <a:cxn ang="0">
                    <a:pos x="749" y="383"/>
                  </a:cxn>
                  <a:cxn ang="0">
                    <a:pos x="577" y="267"/>
                  </a:cxn>
                  <a:cxn ang="0">
                    <a:pos x="623" y="201"/>
                  </a:cxn>
                  <a:cxn ang="0">
                    <a:pos x="424" y="219"/>
                  </a:cxn>
                  <a:cxn ang="0">
                    <a:pos x="338" y="0"/>
                  </a:cxn>
                  <a:cxn ang="0">
                    <a:pos x="239" y="84"/>
                  </a:cxn>
                  <a:cxn ang="0">
                    <a:pos x="87" y="189"/>
                  </a:cxn>
                  <a:cxn ang="0">
                    <a:pos x="6" y="342"/>
                  </a:cxn>
                </a:cxnLst>
                <a:rect l="0" t="0" r="r" b="b"/>
                <a:pathLst>
                  <a:path w="1435" h="965">
                    <a:moveTo>
                      <a:pt x="6" y="342"/>
                    </a:moveTo>
                    <a:lnTo>
                      <a:pt x="76" y="356"/>
                    </a:lnTo>
                    <a:lnTo>
                      <a:pt x="203" y="395"/>
                    </a:lnTo>
                    <a:lnTo>
                      <a:pt x="296" y="370"/>
                    </a:lnTo>
                    <a:lnTo>
                      <a:pt x="429" y="365"/>
                    </a:lnTo>
                    <a:lnTo>
                      <a:pt x="493" y="401"/>
                    </a:lnTo>
                    <a:lnTo>
                      <a:pt x="595" y="392"/>
                    </a:lnTo>
                    <a:lnTo>
                      <a:pt x="584" y="445"/>
                    </a:lnTo>
                    <a:lnTo>
                      <a:pt x="710" y="517"/>
                    </a:lnTo>
                    <a:lnTo>
                      <a:pt x="756" y="478"/>
                    </a:lnTo>
                    <a:lnTo>
                      <a:pt x="812" y="553"/>
                    </a:lnTo>
                    <a:lnTo>
                      <a:pt x="829" y="615"/>
                    </a:lnTo>
                    <a:lnTo>
                      <a:pt x="867" y="653"/>
                    </a:lnTo>
                    <a:lnTo>
                      <a:pt x="761" y="796"/>
                    </a:lnTo>
                    <a:lnTo>
                      <a:pt x="706" y="796"/>
                    </a:lnTo>
                    <a:lnTo>
                      <a:pt x="672" y="822"/>
                    </a:lnTo>
                    <a:lnTo>
                      <a:pt x="809" y="897"/>
                    </a:lnTo>
                    <a:lnTo>
                      <a:pt x="818" y="840"/>
                    </a:lnTo>
                    <a:lnTo>
                      <a:pt x="887" y="832"/>
                    </a:lnTo>
                    <a:lnTo>
                      <a:pt x="965" y="910"/>
                    </a:lnTo>
                    <a:lnTo>
                      <a:pt x="1020" y="917"/>
                    </a:lnTo>
                    <a:lnTo>
                      <a:pt x="1031" y="963"/>
                    </a:lnTo>
                    <a:lnTo>
                      <a:pt x="1140" y="964"/>
                    </a:lnTo>
                    <a:lnTo>
                      <a:pt x="1142" y="937"/>
                    </a:lnTo>
                    <a:lnTo>
                      <a:pt x="1186" y="946"/>
                    </a:lnTo>
                    <a:lnTo>
                      <a:pt x="1162" y="883"/>
                    </a:lnTo>
                    <a:lnTo>
                      <a:pt x="1224" y="869"/>
                    </a:lnTo>
                    <a:lnTo>
                      <a:pt x="1235" y="798"/>
                    </a:lnTo>
                    <a:lnTo>
                      <a:pt x="1213" y="781"/>
                    </a:lnTo>
                    <a:lnTo>
                      <a:pt x="1259" y="721"/>
                    </a:lnTo>
                    <a:lnTo>
                      <a:pt x="1322" y="734"/>
                    </a:lnTo>
                    <a:lnTo>
                      <a:pt x="1359" y="704"/>
                    </a:lnTo>
                    <a:lnTo>
                      <a:pt x="1401" y="706"/>
                    </a:lnTo>
                    <a:lnTo>
                      <a:pt x="1424" y="690"/>
                    </a:lnTo>
                    <a:lnTo>
                      <a:pt x="1413" y="654"/>
                    </a:lnTo>
                    <a:lnTo>
                      <a:pt x="1434" y="619"/>
                    </a:lnTo>
                    <a:lnTo>
                      <a:pt x="1414" y="563"/>
                    </a:lnTo>
                    <a:lnTo>
                      <a:pt x="1320" y="538"/>
                    </a:lnTo>
                    <a:lnTo>
                      <a:pt x="1235" y="525"/>
                    </a:lnTo>
                    <a:lnTo>
                      <a:pt x="1203" y="553"/>
                    </a:lnTo>
                    <a:lnTo>
                      <a:pt x="1198" y="610"/>
                    </a:lnTo>
                    <a:lnTo>
                      <a:pt x="1257" y="617"/>
                    </a:lnTo>
                    <a:lnTo>
                      <a:pt x="1257" y="655"/>
                    </a:lnTo>
                    <a:lnTo>
                      <a:pt x="1215" y="659"/>
                    </a:lnTo>
                    <a:lnTo>
                      <a:pt x="1210" y="690"/>
                    </a:lnTo>
                    <a:lnTo>
                      <a:pt x="1103" y="662"/>
                    </a:lnTo>
                    <a:lnTo>
                      <a:pt x="1105" y="571"/>
                    </a:lnTo>
                    <a:lnTo>
                      <a:pt x="993" y="505"/>
                    </a:lnTo>
                    <a:lnTo>
                      <a:pt x="933" y="498"/>
                    </a:lnTo>
                    <a:lnTo>
                      <a:pt x="930" y="433"/>
                    </a:lnTo>
                    <a:lnTo>
                      <a:pt x="975" y="414"/>
                    </a:lnTo>
                    <a:lnTo>
                      <a:pt x="985" y="357"/>
                    </a:lnTo>
                    <a:lnTo>
                      <a:pt x="914" y="326"/>
                    </a:lnTo>
                    <a:lnTo>
                      <a:pt x="749" y="383"/>
                    </a:lnTo>
                    <a:lnTo>
                      <a:pt x="666" y="323"/>
                    </a:lnTo>
                    <a:lnTo>
                      <a:pt x="577" y="267"/>
                    </a:lnTo>
                    <a:lnTo>
                      <a:pt x="636" y="251"/>
                    </a:lnTo>
                    <a:lnTo>
                      <a:pt x="623" y="201"/>
                    </a:lnTo>
                    <a:lnTo>
                      <a:pt x="469" y="178"/>
                    </a:lnTo>
                    <a:lnTo>
                      <a:pt x="424" y="219"/>
                    </a:lnTo>
                    <a:lnTo>
                      <a:pt x="358" y="130"/>
                    </a:lnTo>
                    <a:lnTo>
                      <a:pt x="338" y="0"/>
                    </a:lnTo>
                    <a:lnTo>
                      <a:pt x="275" y="24"/>
                    </a:lnTo>
                    <a:lnTo>
                      <a:pt x="239" y="84"/>
                    </a:lnTo>
                    <a:lnTo>
                      <a:pt x="132" y="118"/>
                    </a:lnTo>
                    <a:lnTo>
                      <a:pt x="87" y="189"/>
                    </a:lnTo>
                    <a:lnTo>
                      <a:pt x="0" y="212"/>
                    </a:lnTo>
                    <a:lnTo>
                      <a:pt x="6" y="342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gray">
              <a:xfrm>
                <a:off x="5423164" y="3647429"/>
                <a:ext cx="1062550" cy="787222"/>
              </a:xfrm>
              <a:custGeom>
                <a:avLst/>
                <a:gdLst/>
                <a:ahLst/>
                <a:cxnLst>
                  <a:cxn ang="0">
                    <a:pos x="23" y="260"/>
                  </a:cxn>
                  <a:cxn ang="0">
                    <a:pos x="176" y="298"/>
                  </a:cxn>
                  <a:cxn ang="0">
                    <a:pos x="155" y="236"/>
                  </a:cxn>
                  <a:cxn ang="0">
                    <a:pos x="198" y="206"/>
                  </a:cxn>
                  <a:cxn ang="0">
                    <a:pos x="144" y="148"/>
                  </a:cxn>
                  <a:cxn ang="0">
                    <a:pos x="164" y="69"/>
                  </a:cxn>
                  <a:cxn ang="0">
                    <a:pos x="465" y="0"/>
                  </a:cxn>
                  <a:cxn ang="0">
                    <a:pos x="530" y="4"/>
                  </a:cxn>
                  <a:cxn ang="0">
                    <a:pos x="662" y="60"/>
                  </a:cxn>
                  <a:cxn ang="0">
                    <a:pos x="754" y="32"/>
                  </a:cxn>
                  <a:cxn ang="0">
                    <a:pos x="894" y="27"/>
                  </a:cxn>
                  <a:cxn ang="0">
                    <a:pos x="956" y="64"/>
                  </a:cxn>
                  <a:cxn ang="0">
                    <a:pos x="1054" y="57"/>
                  </a:cxn>
                  <a:cxn ang="0">
                    <a:pos x="1043" y="108"/>
                  </a:cxn>
                  <a:cxn ang="0">
                    <a:pos x="1175" y="177"/>
                  </a:cxn>
                  <a:cxn ang="0">
                    <a:pos x="1217" y="138"/>
                  </a:cxn>
                  <a:cxn ang="0">
                    <a:pos x="1272" y="211"/>
                  </a:cxn>
                  <a:cxn ang="0">
                    <a:pos x="1289" y="279"/>
                  </a:cxn>
                  <a:cxn ang="0">
                    <a:pos x="1329" y="317"/>
                  </a:cxn>
                  <a:cxn ang="0">
                    <a:pos x="1225" y="461"/>
                  </a:cxn>
                  <a:cxn ang="0">
                    <a:pos x="1168" y="459"/>
                  </a:cxn>
                  <a:cxn ang="0">
                    <a:pos x="1138" y="489"/>
                  </a:cxn>
                  <a:cxn ang="0">
                    <a:pos x="1273" y="559"/>
                  </a:cxn>
                  <a:cxn ang="0">
                    <a:pos x="1270" y="593"/>
                  </a:cxn>
                  <a:cxn ang="0">
                    <a:pos x="1174" y="597"/>
                  </a:cxn>
                  <a:cxn ang="0">
                    <a:pos x="1151" y="647"/>
                  </a:cxn>
                  <a:cxn ang="0">
                    <a:pos x="1098" y="648"/>
                  </a:cxn>
                  <a:cxn ang="0">
                    <a:pos x="1050" y="603"/>
                  </a:cxn>
                  <a:cxn ang="0">
                    <a:pos x="821" y="608"/>
                  </a:cxn>
                  <a:cxn ang="0">
                    <a:pos x="782" y="679"/>
                  </a:cxn>
                  <a:cxn ang="0">
                    <a:pos x="734" y="679"/>
                  </a:cxn>
                  <a:cxn ang="0">
                    <a:pos x="694" y="742"/>
                  </a:cxn>
                  <a:cxn ang="0">
                    <a:pos x="574" y="745"/>
                  </a:cxn>
                  <a:cxn ang="0">
                    <a:pos x="496" y="655"/>
                  </a:cxn>
                  <a:cxn ang="0">
                    <a:pos x="322" y="642"/>
                  </a:cxn>
                  <a:cxn ang="0">
                    <a:pos x="71" y="572"/>
                  </a:cxn>
                  <a:cxn ang="0">
                    <a:pos x="0" y="429"/>
                  </a:cxn>
                  <a:cxn ang="0">
                    <a:pos x="43" y="401"/>
                  </a:cxn>
                  <a:cxn ang="0">
                    <a:pos x="53" y="331"/>
                  </a:cxn>
                  <a:cxn ang="0">
                    <a:pos x="23" y="260"/>
                  </a:cxn>
                </a:cxnLst>
                <a:rect l="0" t="0" r="r" b="b"/>
                <a:pathLst>
                  <a:path w="1330" h="746">
                    <a:moveTo>
                      <a:pt x="23" y="260"/>
                    </a:moveTo>
                    <a:lnTo>
                      <a:pt x="176" y="298"/>
                    </a:lnTo>
                    <a:lnTo>
                      <a:pt x="155" y="236"/>
                    </a:lnTo>
                    <a:lnTo>
                      <a:pt x="198" y="206"/>
                    </a:lnTo>
                    <a:lnTo>
                      <a:pt x="144" y="148"/>
                    </a:lnTo>
                    <a:lnTo>
                      <a:pt x="164" y="69"/>
                    </a:lnTo>
                    <a:lnTo>
                      <a:pt x="465" y="0"/>
                    </a:lnTo>
                    <a:lnTo>
                      <a:pt x="530" y="4"/>
                    </a:lnTo>
                    <a:lnTo>
                      <a:pt x="662" y="60"/>
                    </a:lnTo>
                    <a:lnTo>
                      <a:pt x="754" y="32"/>
                    </a:lnTo>
                    <a:lnTo>
                      <a:pt x="894" y="27"/>
                    </a:lnTo>
                    <a:lnTo>
                      <a:pt x="956" y="64"/>
                    </a:lnTo>
                    <a:lnTo>
                      <a:pt x="1054" y="57"/>
                    </a:lnTo>
                    <a:lnTo>
                      <a:pt x="1043" y="108"/>
                    </a:lnTo>
                    <a:lnTo>
                      <a:pt x="1175" y="177"/>
                    </a:lnTo>
                    <a:lnTo>
                      <a:pt x="1217" y="138"/>
                    </a:lnTo>
                    <a:lnTo>
                      <a:pt x="1272" y="211"/>
                    </a:lnTo>
                    <a:lnTo>
                      <a:pt x="1289" y="279"/>
                    </a:lnTo>
                    <a:lnTo>
                      <a:pt x="1329" y="317"/>
                    </a:lnTo>
                    <a:lnTo>
                      <a:pt x="1225" y="461"/>
                    </a:lnTo>
                    <a:lnTo>
                      <a:pt x="1168" y="459"/>
                    </a:lnTo>
                    <a:lnTo>
                      <a:pt x="1138" y="489"/>
                    </a:lnTo>
                    <a:lnTo>
                      <a:pt x="1273" y="559"/>
                    </a:lnTo>
                    <a:lnTo>
                      <a:pt x="1270" y="593"/>
                    </a:lnTo>
                    <a:lnTo>
                      <a:pt x="1174" y="597"/>
                    </a:lnTo>
                    <a:lnTo>
                      <a:pt x="1151" y="647"/>
                    </a:lnTo>
                    <a:lnTo>
                      <a:pt x="1098" y="648"/>
                    </a:lnTo>
                    <a:lnTo>
                      <a:pt x="1050" y="603"/>
                    </a:lnTo>
                    <a:lnTo>
                      <a:pt x="821" y="608"/>
                    </a:lnTo>
                    <a:lnTo>
                      <a:pt x="782" y="679"/>
                    </a:lnTo>
                    <a:lnTo>
                      <a:pt x="734" y="679"/>
                    </a:lnTo>
                    <a:lnTo>
                      <a:pt x="694" y="742"/>
                    </a:lnTo>
                    <a:lnTo>
                      <a:pt x="574" y="745"/>
                    </a:lnTo>
                    <a:lnTo>
                      <a:pt x="496" y="655"/>
                    </a:lnTo>
                    <a:lnTo>
                      <a:pt x="322" y="642"/>
                    </a:lnTo>
                    <a:lnTo>
                      <a:pt x="71" y="572"/>
                    </a:lnTo>
                    <a:lnTo>
                      <a:pt x="0" y="429"/>
                    </a:lnTo>
                    <a:lnTo>
                      <a:pt x="43" y="401"/>
                    </a:lnTo>
                    <a:lnTo>
                      <a:pt x="53" y="331"/>
                    </a:lnTo>
                    <a:lnTo>
                      <a:pt x="23" y="26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gray">
              <a:xfrm>
                <a:off x="6038569" y="4173351"/>
                <a:ext cx="1060129" cy="845536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27" y="103"/>
                  </a:cxn>
                  <a:cxn ang="0">
                    <a:pos x="267" y="105"/>
                  </a:cxn>
                  <a:cxn ang="0">
                    <a:pos x="310" y="148"/>
                  </a:cxn>
                  <a:cxn ang="0">
                    <a:pos x="366" y="151"/>
                  </a:cxn>
                  <a:cxn ang="0">
                    <a:pos x="391" y="99"/>
                  </a:cxn>
                  <a:cxn ang="0">
                    <a:pos x="483" y="96"/>
                  </a:cxn>
                  <a:cxn ang="0">
                    <a:pos x="491" y="7"/>
                  </a:cxn>
                  <a:cxn ang="0">
                    <a:pos x="570" y="0"/>
                  </a:cxn>
                  <a:cxn ang="0">
                    <a:pos x="642" y="79"/>
                  </a:cxn>
                  <a:cxn ang="0">
                    <a:pos x="702" y="86"/>
                  </a:cxn>
                  <a:cxn ang="0">
                    <a:pos x="710" y="131"/>
                  </a:cxn>
                  <a:cxn ang="0">
                    <a:pos x="815" y="133"/>
                  </a:cxn>
                  <a:cxn ang="0">
                    <a:pos x="822" y="107"/>
                  </a:cxn>
                  <a:cxn ang="0">
                    <a:pos x="857" y="115"/>
                  </a:cxn>
                  <a:cxn ang="0">
                    <a:pos x="974" y="131"/>
                  </a:cxn>
                  <a:cxn ang="0">
                    <a:pos x="1039" y="158"/>
                  </a:cxn>
                  <a:cxn ang="0">
                    <a:pos x="1112" y="148"/>
                  </a:cxn>
                  <a:cxn ang="0">
                    <a:pos x="1169" y="179"/>
                  </a:cxn>
                  <a:cxn ang="0">
                    <a:pos x="1239" y="187"/>
                  </a:cxn>
                  <a:cxn ang="0">
                    <a:pos x="1272" y="210"/>
                  </a:cxn>
                  <a:cxn ang="0">
                    <a:pos x="1265" y="279"/>
                  </a:cxn>
                  <a:cxn ang="0">
                    <a:pos x="1146" y="313"/>
                  </a:cxn>
                  <a:cxn ang="0">
                    <a:pos x="1154" y="396"/>
                  </a:cxn>
                  <a:cxn ang="0">
                    <a:pos x="1229" y="432"/>
                  </a:cxn>
                  <a:cxn ang="0">
                    <a:pos x="1224" y="538"/>
                  </a:cxn>
                  <a:cxn ang="0">
                    <a:pos x="1165" y="538"/>
                  </a:cxn>
                  <a:cxn ang="0">
                    <a:pos x="1121" y="474"/>
                  </a:cxn>
                  <a:cxn ang="0">
                    <a:pos x="1045" y="471"/>
                  </a:cxn>
                  <a:cxn ang="0">
                    <a:pos x="963" y="539"/>
                  </a:cxn>
                  <a:cxn ang="0">
                    <a:pos x="908" y="526"/>
                  </a:cxn>
                  <a:cxn ang="0">
                    <a:pos x="865" y="550"/>
                  </a:cxn>
                  <a:cxn ang="0">
                    <a:pos x="906" y="591"/>
                  </a:cxn>
                  <a:cxn ang="0">
                    <a:pos x="908" y="628"/>
                  </a:cxn>
                  <a:cxn ang="0">
                    <a:pos x="820" y="620"/>
                  </a:cxn>
                  <a:cxn ang="0">
                    <a:pos x="826" y="594"/>
                  </a:cxn>
                  <a:cxn ang="0">
                    <a:pos x="745" y="596"/>
                  </a:cxn>
                  <a:cxn ang="0">
                    <a:pos x="721" y="550"/>
                  </a:cxn>
                  <a:cxn ang="0">
                    <a:pos x="676" y="547"/>
                  </a:cxn>
                  <a:cxn ang="0">
                    <a:pos x="640" y="572"/>
                  </a:cxn>
                  <a:cxn ang="0">
                    <a:pos x="647" y="623"/>
                  </a:cxn>
                  <a:cxn ang="0">
                    <a:pos x="571" y="677"/>
                  </a:cxn>
                  <a:cxn ang="0">
                    <a:pos x="575" y="754"/>
                  </a:cxn>
                  <a:cxn ang="0">
                    <a:pos x="442" y="801"/>
                  </a:cxn>
                  <a:cxn ang="0">
                    <a:pos x="342" y="638"/>
                  </a:cxn>
                  <a:cxn ang="0">
                    <a:pos x="203" y="550"/>
                  </a:cxn>
                  <a:cxn ang="0">
                    <a:pos x="171" y="552"/>
                  </a:cxn>
                  <a:cxn ang="0">
                    <a:pos x="144" y="401"/>
                  </a:cxn>
                  <a:cxn ang="0">
                    <a:pos x="44" y="185"/>
                  </a:cxn>
                  <a:cxn ang="0">
                    <a:pos x="0" y="180"/>
                  </a:cxn>
                </a:cxnLst>
                <a:rect l="0" t="0" r="r" b="b"/>
                <a:pathLst>
                  <a:path w="1273" h="802">
                    <a:moveTo>
                      <a:pt x="0" y="180"/>
                    </a:moveTo>
                    <a:lnTo>
                      <a:pt x="27" y="103"/>
                    </a:lnTo>
                    <a:lnTo>
                      <a:pt x="267" y="105"/>
                    </a:lnTo>
                    <a:lnTo>
                      <a:pt x="310" y="148"/>
                    </a:lnTo>
                    <a:lnTo>
                      <a:pt x="366" y="151"/>
                    </a:lnTo>
                    <a:lnTo>
                      <a:pt x="391" y="99"/>
                    </a:lnTo>
                    <a:lnTo>
                      <a:pt x="483" y="96"/>
                    </a:lnTo>
                    <a:lnTo>
                      <a:pt x="491" y="7"/>
                    </a:lnTo>
                    <a:lnTo>
                      <a:pt x="570" y="0"/>
                    </a:lnTo>
                    <a:lnTo>
                      <a:pt x="642" y="79"/>
                    </a:lnTo>
                    <a:lnTo>
                      <a:pt x="702" y="86"/>
                    </a:lnTo>
                    <a:lnTo>
                      <a:pt x="710" y="131"/>
                    </a:lnTo>
                    <a:lnTo>
                      <a:pt x="815" y="133"/>
                    </a:lnTo>
                    <a:lnTo>
                      <a:pt x="822" y="107"/>
                    </a:lnTo>
                    <a:lnTo>
                      <a:pt x="857" y="115"/>
                    </a:lnTo>
                    <a:lnTo>
                      <a:pt x="974" y="131"/>
                    </a:lnTo>
                    <a:lnTo>
                      <a:pt x="1039" y="158"/>
                    </a:lnTo>
                    <a:lnTo>
                      <a:pt x="1112" y="148"/>
                    </a:lnTo>
                    <a:lnTo>
                      <a:pt x="1169" y="179"/>
                    </a:lnTo>
                    <a:lnTo>
                      <a:pt x="1239" y="187"/>
                    </a:lnTo>
                    <a:lnTo>
                      <a:pt x="1272" y="210"/>
                    </a:lnTo>
                    <a:lnTo>
                      <a:pt x="1265" y="279"/>
                    </a:lnTo>
                    <a:lnTo>
                      <a:pt x="1146" y="313"/>
                    </a:lnTo>
                    <a:lnTo>
                      <a:pt x="1154" y="396"/>
                    </a:lnTo>
                    <a:lnTo>
                      <a:pt x="1229" y="432"/>
                    </a:lnTo>
                    <a:lnTo>
                      <a:pt x="1224" y="538"/>
                    </a:lnTo>
                    <a:lnTo>
                      <a:pt x="1165" y="538"/>
                    </a:lnTo>
                    <a:lnTo>
                      <a:pt x="1121" y="474"/>
                    </a:lnTo>
                    <a:lnTo>
                      <a:pt x="1045" y="471"/>
                    </a:lnTo>
                    <a:lnTo>
                      <a:pt x="963" y="539"/>
                    </a:lnTo>
                    <a:lnTo>
                      <a:pt x="908" y="526"/>
                    </a:lnTo>
                    <a:lnTo>
                      <a:pt x="865" y="550"/>
                    </a:lnTo>
                    <a:lnTo>
                      <a:pt x="906" y="591"/>
                    </a:lnTo>
                    <a:lnTo>
                      <a:pt x="908" y="628"/>
                    </a:lnTo>
                    <a:lnTo>
                      <a:pt x="820" y="620"/>
                    </a:lnTo>
                    <a:lnTo>
                      <a:pt x="826" y="594"/>
                    </a:lnTo>
                    <a:lnTo>
                      <a:pt x="745" y="596"/>
                    </a:lnTo>
                    <a:lnTo>
                      <a:pt x="721" y="550"/>
                    </a:lnTo>
                    <a:lnTo>
                      <a:pt x="676" y="547"/>
                    </a:lnTo>
                    <a:lnTo>
                      <a:pt x="640" y="572"/>
                    </a:lnTo>
                    <a:lnTo>
                      <a:pt x="647" y="623"/>
                    </a:lnTo>
                    <a:lnTo>
                      <a:pt x="571" y="677"/>
                    </a:lnTo>
                    <a:lnTo>
                      <a:pt x="575" y="754"/>
                    </a:lnTo>
                    <a:lnTo>
                      <a:pt x="442" y="801"/>
                    </a:lnTo>
                    <a:lnTo>
                      <a:pt x="342" y="638"/>
                    </a:lnTo>
                    <a:lnTo>
                      <a:pt x="203" y="550"/>
                    </a:lnTo>
                    <a:lnTo>
                      <a:pt x="171" y="552"/>
                    </a:lnTo>
                    <a:lnTo>
                      <a:pt x="144" y="401"/>
                    </a:lnTo>
                    <a:lnTo>
                      <a:pt x="44" y="185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00B0F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gray">
              <a:xfrm>
                <a:off x="6056762" y="4744816"/>
                <a:ext cx="767576" cy="810548"/>
              </a:xfrm>
              <a:custGeom>
                <a:avLst/>
                <a:gdLst/>
                <a:ahLst/>
                <a:cxnLst>
                  <a:cxn ang="0">
                    <a:pos x="106" y="107"/>
                  </a:cxn>
                  <a:cxn ang="0">
                    <a:pos x="134" y="296"/>
                  </a:cxn>
                  <a:cxn ang="0">
                    <a:pos x="57" y="338"/>
                  </a:cxn>
                  <a:cxn ang="0">
                    <a:pos x="0" y="399"/>
                  </a:cxn>
                  <a:cxn ang="0">
                    <a:pos x="23" y="482"/>
                  </a:cxn>
                  <a:cxn ang="0">
                    <a:pos x="140" y="487"/>
                  </a:cxn>
                  <a:cxn ang="0">
                    <a:pos x="158" y="563"/>
                  </a:cxn>
                  <a:cxn ang="0">
                    <a:pos x="224" y="574"/>
                  </a:cxn>
                  <a:cxn ang="0">
                    <a:pos x="201" y="659"/>
                  </a:cxn>
                  <a:cxn ang="0">
                    <a:pos x="267" y="692"/>
                  </a:cxn>
                  <a:cxn ang="0">
                    <a:pos x="307" y="733"/>
                  </a:cxn>
                  <a:cxn ang="0">
                    <a:pos x="397" y="717"/>
                  </a:cxn>
                  <a:cxn ang="0">
                    <a:pos x="417" y="767"/>
                  </a:cxn>
                  <a:cxn ang="0">
                    <a:pos x="493" y="768"/>
                  </a:cxn>
                  <a:cxn ang="0">
                    <a:pos x="482" y="644"/>
                  </a:cxn>
                  <a:cxn ang="0">
                    <a:pos x="538" y="640"/>
                  </a:cxn>
                  <a:cxn ang="0">
                    <a:pos x="563" y="614"/>
                  </a:cxn>
                  <a:cxn ang="0">
                    <a:pos x="634" y="629"/>
                  </a:cxn>
                  <a:cxn ang="0">
                    <a:pos x="735" y="610"/>
                  </a:cxn>
                  <a:cxn ang="0">
                    <a:pos x="798" y="592"/>
                  </a:cxn>
                  <a:cxn ang="0">
                    <a:pos x="831" y="548"/>
                  </a:cxn>
                  <a:cxn ang="0">
                    <a:pos x="911" y="533"/>
                  </a:cxn>
                  <a:cxn ang="0">
                    <a:pos x="911" y="503"/>
                  </a:cxn>
                  <a:cxn ang="0">
                    <a:pos x="960" y="504"/>
                  </a:cxn>
                  <a:cxn ang="0">
                    <a:pos x="939" y="443"/>
                  </a:cxn>
                  <a:cxn ang="0">
                    <a:pos x="860" y="445"/>
                  </a:cxn>
                  <a:cxn ang="0">
                    <a:pos x="780" y="423"/>
                  </a:cxn>
                  <a:cxn ang="0">
                    <a:pos x="772" y="382"/>
                  </a:cxn>
                  <a:cxn ang="0">
                    <a:pos x="776" y="328"/>
                  </a:cxn>
                  <a:cxn ang="0">
                    <a:pos x="749" y="289"/>
                  </a:cxn>
                  <a:cxn ang="0">
                    <a:pos x="754" y="211"/>
                  </a:cxn>
                  <a:cxn ang="0">
                    <a:pos x="662" y="204"/>
                  </a:cxn>
                  <a:cxn ang="0">
                    <a:pos x="660" y="149"/>
                  </a:cxn>
                  <a:cxn ang="0">
                    <a:pos x="753" y="137"/>
                  </a:cxn>
                  <a:cxn ang="0">
                    <a:pos x="753" y="50"/>
                  </a:cxn>
                  <a:cxn ang="0">
                    <a:pos x="730" y="11"/>
                  </a:cxn>
                  <a:cxn ang="0">
                    <a:pos x="680" y="0"/>
                  </a:cxn>
                  <a:cxn ang="0">
                    <a:pos x="649" y="28"/>
                  </a:cxn>
                  <a:cxn ang="0">
                    <a:pos x="651" y="77"/>
                  </a:cxn>
                  <a:cxn ang="0">
                    <a:pos x="581" y="134"/>
                  </a:cxn>
                  <a:cxn ang="0">
                    <a:pos x="574" y="215"/>
                  </a:cxn>
                  <a:cxn ang="0">
                    <a:pos x="453" y="259"/>
                  </a:cxn>
                  <a:cxn ang="0">
                    <a:pos x="350" y="94"/>
                  </a:cxn>
                  <a:cxn ang="0">
                    <a:pos x="224" y="4"/>
                  </a:cxn>
                  <a:cxn ang="0">
                    <a:pos x="179" y="2"/>
                  </a:cxn>
                  <a:cxn ang="0">
                    <a:pos x="116" y="26"/>
                  </a:cxn>
                  <a:cxn ang="0">
                    <a:pos x="115" y="29"/>
                  </a:cxn>
                  <a:cxn ang="0">
                    <a:pos x="115" y="38"/>
                  </a:cxn>
                  <a:cxn ang="0">
                    <a:pos x="112" y="51"/>
                  </a:cxn>
                  <a:cxn ang="0">
                    <a:pos x="110" y="66"/>
                  </a:cxn>
                  <a:cxn ang="0">
                    <a:pos x="108" y="81"/>
                  </a:cxn>
                  <a:cxn ang="0">
                    <a:pos x="107" y="94"/>
                  </a:cxn>
                  <a:cxn ang="0">
                    <a:pos x="106" y="103"/>
                  </a:cxn>
                  <a:cxn ang="0">
                    <a:pos x="106" y="107"/>
                  </a:cxn>
                </a:cxnLst>
                <a:rect l="0" t="0" r="r" b="b"/>
                <a:pathLst>
                  <a:path w="961" h="769">
                    <a:moveTo>
                      <a:pt x="106" y="107"/>
                    </a:moveTo>
                    <a:lnTo>
                      <a:pt x="134" y="296"/>
                    </a:lnTo>
                    <a:lnTo>
                      <a:pt x="57" y="338"/>
                    </a:lnTo>
                    <a:lnTo>
                      <a:pt x="0" y="399"/>
                    </a:lnTo>
                    <a:lnTo>
                      <a:pt x="23" y="482"/>
                    </a:lnTo>
                    <a:lnTo>
                      <a:pt x="140" y="487"/>
                    </a:lnTo>
                    <a:lnTo>
                      <a:pt x="158" y="563"/>
                    </a:lnTo>
                    <a:lnTo>
                      <a:pt x="224" y="574"/>
                    </a:lnTo>
                    <a:lnTo>
                      <a:pt x="201" y="659"/>
                    </a:lnTo>
                    <a:lnTo>
                      <a:pt x="267" y="692"/>
                    </a:lnTo>
                    <a:lnTo>
                      <a:pt x="307" y="733"/>
                    </a:lnTo>
                    <a:lnTo>
                      <a:pt x="397" y="717"/>
                    </a:lnTo>
                    <a:lnTo>
                      <a:pt x="417" y="767"/>
                    </a:lnTo>
                    <a:lnTo>
                      <a:pt x="493" y="768"/>
                    </a:lnTo>
                    <a:lnTo>
                      <a:pt x="482" y="644"/>
                    </a:lnTo>
                    <a:lnTo>
                      <a:pt x="538" y="640"/>
                    </a:lnTo>
                    <a:lnTo>
                      <a:pt x="563" y="614"/>
                    </a:lnTo>
                    <a:lnTo>
                      <a:pt x="634" y="629"/>
                    </a:lnTo>
                    <a:lnTo>
                      <a:pt x="735" y="610"/>
                    </a:lnTo>
                    <a:lnTo>
                      <a:pt x="798" y="592"/>
                    </a:lnTo>
                    <a:lnTo>
                      <a:pt x="831" y="548"/>
                    </a:lnTo>
                    <a:lnTo>
                      <a:pt x="911" y="533"/>
                    </a:lnTo>
                    <a:lnTo>
                      <a:pt x="911" y="503"/>
                    </a:lnTo>
                    <a:lnTo>
                      <a:pt x="960" y="504"/>
                    </a:lnTo>
                    <a:lnTo>
                      <a:pt x="939" y="443"/>
                    </a:lnTo>
                    <a:lnTo>
                      <a:pt x="860" y="445"/>
                    </a:lnTo>
                    <a:lnTo>
                      <a:pt x="780" y="423"/>
                    </a:lnTo>
                    <a:lnTo>
                      <a:pt x="772" y="382"/>
                    </a:lnTo>
                    <a:lnTo>
                      <a:pt x="776" y="328"/>
                    </a:lnTo>
                    <a:lnTo>
                      <a:pt x="749" y="289"/>
                    </a:lnTo>
                    <a:lnTo>
                      <a:pt x="754" y="211"/>
                    </a:lnTo>
                    <a:lnTo>
                      <a:pt x="662" y="204"/>
                    </a:lnTo>
                    <a:lnTo>
                      <a:pt x="660" y="149"/>
                    </a:lnTo>
                    <a:lnTo>
                      <a:pt x="753" y="137"/>
                    </a:lnTo>
                    <a:lnTo>
                      <a:pt x="753" y="50"/>
                    </a:lnTo>
                    <a:lnTo>
                      <a:pt x="730" y="11"/>
                    </a:lnTo>
                    <a:lnTo>
                      <a:pt x="680" y="0"/>
                    </a:lnTo>
                    <a:lnTo>
                      <a:pt x="649" y="28"/>
                    </a:lnTo>
                    <a:lnTo>
                      <a:pt x="651" y="77"/>
                    </a:lnTo>
                    <a:lnTo>
                      <a:pt x="581" y="134"/>
                    </a:lnTo>
                    <a:lnTo>
                      <a:pt x="574" y="215"/>
                    </a:lnTo>
                    <a:lnTo>
                      <a:pt x="453" y="259"/>
                    </a:lnTo>
                    <a:lnTo>
                      <a:pt x="350" y="94"/>
                    </a:lnTo>
                    <a:lnTo>
                      <a:pt x="224" y="4"/>
                    </a:lnTo>
                    <a:lnTo>
                      <a:pt x="179" y="2"/>
                    </a:lnTo>
                    <a:lnTo>
                      <a:pt x="116" y="26"/>
                    </a:lnTo>
                    <a:lnTo>
                      <a:pt x="115" y="29"/>
                    </a:lnTo>
                    <a:lnTo>
                      <a:pt x="115" y="38"/>
                    </a:lnTo>
                    <a:lnTo>
                      <a:pt x="112" y="51"/>
                    </a:lnTo>
                    <a:lnTo>
                      <a:pt x="110" y="66"/>
                    </a:lnTo>
                    <a:lnTo>
                      <a:pt x="108" y="81"/>
                    </a:lnTo>
                    <a:lnTo>
                      <a:pt x="107" y="94"/>
                    </a:lnTo>
                    <a:lnTo>
                      <a:pt x="106" y="103"/>
                    </a:lnTo>
                    <a:lnTo>
                      <a:pt x="106" y="107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16"/>
              <p:cNvSpPr>
                <a:spLocks noChangeAspect="1"/>
              </p:cNvSpPr>
              <p:nvPr/>
            </p:nvSpPr>
            <p:spPr bwMode="gray">
              <a:xfrm>
                <a:off x="6600542" y="3614260"/>
                <a:ext cx="258568" cy="43573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59" y="214"/>
                  </a:cxn>
                  <a:cxn ang="0">
                    <a:pos x="124" y="95"/>
                  </a:cxn>
                  <a:cxn ang="0">
                    <a:pos x="148" y="10"/>
                  </a:cxn>
                  <a:cxn ang="0">
                    <a:pos x="224" y="0"/>
                  </a:cxn>
                  <a:cxn ang="0">
                    <a:pos x="236" y="76"/>
                  </a:cxn>
                  <a:cxn ang="0">
                    <a:pos x="227" y="129"/>
                  </a:cxn>
                  <a:cxn ang="0">
                    <a:pos x="360" y="166"/>
                  </a:cxn>
                  <a:cxn ang="0">
                    <a:pos x="320" y="249"/>
                  </a:cxn>
                  <a:cxn ang="0">
                    <a:pos x="242" y="234"/>
                  </a:cxn>
                  <a:cxn ang="0">
                    <a:pos x="214" y="261"/>
                  </a:cxn>
                  <a:cxn ang="0">
                    <a:pos x="216" y="314"/>
                  </a:cxn>
                  <a:cxn ang="0">
                    <a:pos x="263" y="323"/>
                  </a:cxn>
                  <a:cxn ang="0">
                    <a:pos x="264" y="365"/>
                  </a:cxn>
                  <a:cxn ang="0">
                    <a:pos x="220" y="370"/>
                  </a:cxn>
                  <a:cxn ang="0">
                    <a:pos x="222" y="401"/>
                  </a:cxn>
                  <a:cxn ang="0">
                    <a:pos x="97" y="374"/>
                  </a:cxn>
                  <a:cxn ang="0">
                    <a:pos x="104" y="280"/>
                  </a:cxn>
                  <a:cxn ang="0">
                    <a:pos x="0" y="216"/>
                  </a:cxn>
                </a:cxnLst>
                <a:rect l="0" t="0" r="r" b="b"/>
                <a:pathLst>
                  <a:path w="361" h="402">
                    <a:moveTo>
                      <a:pt x="0" y="216"/>
                    </a:moveTo>
                    <a:lnTo>
                      <a:pt x="59" y="214"/>
                    </a:lnTo>
                    <a:lnTo>
                      <a:pt x="124" y="95"/>
                    </a:lnTo>
                    <a:lnTo>
                      <a:pt x="148" y="10"/>
                    </a:lnTo>
                    <a:lnTo>
                      <a:pt x="224" y="0"/>
                    </a:lnTo>
                    <a:lnTo>
                      <a:pt x="236" y="76"/>
                    </a:lnTo>
                    <a:lnTo>
                      <a:pt x="227" y="129"/>
                    </a:lnTo>
                    <a:lnTo>
                      <a:pt x="360" y="166"/>
                    </a:lnTo>
                    <a:lnTo>
                      <a:pt x="320" y="249"/>
                    </a:lnTo>
                    <a:lnTo>
                      <a:pt x="242" y="234"/>
                    </a:lnTo>
                    <a:lnTo>
                      <a:pt x="214" y="261"/>
                    </a:lnTo>
                    <a:lnTo>
                      <a:pt x="216" y="314"/>
                    </a:lnTo>
                    <a:lnTo>
                      <a:pt x="263" y="323"/>
                    </a:lnTo>
                    <a:lnTo>
                      <a:pt x="264" y="365"/>
                    </a:lnTo>
                    <a:lnTo>
                      <a:pt x="220" y="370"/>
                    </a:lnTo>
                    <a:lnTo>
                      <a:pt x="222" y="401"/>
                    </a:lnTo>
                    <a:lnTo>
                      <a:pt x="97" y="374"/>
                    </a:lnTo>
                    <a:lnTo>
                      <a:pt x="104" y="280"/>
                    </a:lnTo>
                    <a:lnTo>
                      <a:pt x="0" y="21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gray">
              <a:xfrm>
                <a:off x="7023985" y="3458437"/>
                <a:ext cx="301432" cy="637942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359" y="33"/>
                  </a:cxn>
                  <a:cxn ang="0">
                    <a:pos x="374" y="91"/>
                  </a:cxn>
                  <a:cxn ang="0">
                    <a:pos x="294" y="191"/>
                  </a:cxn>
                  <a:cxn ang="0">
                    <a:pos x="288" y="241"/>
                  </a:cxn>
                  <a:cxn ang="0">
                    <a:pos x="348" y="271"/>
                  </a:cxn>
                  <a:cxn ang="0">
                    <a:pos x="352" y="333"/>
                  </a:cxn>
                  <a:cxn ang="0">
                    <a:pos x="305" y="384"/>
                  </a:cxn>
                  <a:cxn ang="0">
                    <a:pos x="345" y="431"/>
                  </a:cxn>
                  <a:cxn ang="0">
                    <a:pos x="324" y="499"/>
                  </a:cxn>
                  <a:cxn ang="0">
                    <a:pos x="183" y="527"/>
                  </a:cxn>
                  <a:cxn ang="0">
                    <a:pos x="149" y="587"/>
                  </a:cxn>
                  <a:cxn ang="0">
                    <a:pos x="51" y="603"/>
                  </a:cxn>
                  <a:cxn ang="0">
                    <a:pos x="60" y="514"/>
                  </a:cxn>
                  <a:cxn ang="0">
                    <a:pos x="0" y="466"/>
                  </a:cxn>
                  <a:cxn ang="0">
                    <a:pos x="6" y="359"/>
                  </a:cxn>
                  <a:cxn ang="0">
                    <a:pos x="39" y="333"/>
                  </a:cxn>
                  <a:cxn ang="0">
                    <a:pos x="11" y="245"/>
                  </a:cxn>
                  <a:cxn ang="0">
                    <a:pos x="39" y="155"/>
                  </a:cxn>
                  <a:cxn ang="0">
                    <a:pos x="145" y="33"/>
                  </a:cxn>
                  <a:cxn ang="0">
                    <a:pos x="289" y="0"/>
                  </a:cxn>
                </a:cxnLst>
                <a:rect l="0" t="0" r="r" b="b"/>
                <a:pathLst>
                  <a:path w="375" h="604">
                    <a:moveTo>
                      <a:pt x="289" y="0"/>
                    </a:moveTo>
                    <a:lnTo>
                      <a:pt x="359" y="33"/>
                    </a:lnTo>
                    <a:lnTo>
                      <a:pt x="374" y="91"/>
                    </a:lnTo>
                    <a:lnTo>
                      <a:pt x="294" y="191"/>
                    </a:lnTo>
                    <a:lnTo>
                      <a:pt x="288" y="241"/>
                    </a:lnTo>
                    <a:lnTo>
                      <a:pt x="348" y="271"/>
                    </a:lnTo>
                    <a:lnTo>
                      <a:pt x="352" y="333"/>
                    </a:lnTo>
                    <a:lnTo>
                      <a:pt x="305" y="384"/>
                    </a:lnTo>
                    <a:lnTo>
                      <a:pt x="345" y="431"/>
                    </a:lnTo>
                    <a:lnTo>
                      <a:pt x="324" y="499"/>
                    </a:lnTo>
                    <a:lnTo>
                      <a:pt x="183" y="527"/>
                    </a:lnTo>
                    <a:lnTo>
                      <a:pt x="149" y="587"/>
                    </a:lnTo>
                    <a:lnTo>
                      <a:pt x="51" y="603"/>
                    </a:lnTo>
                    <a:lnTo>
                      <a:pt x="60" y="514"/>
                    </a:lnTo>
                    <a:lnTo>
                      <a:pt x="0" y="466"/>
                    </a:lnTo>
                    <a:lnTo>
                      <a:pt x="6" y="359"/>
                    </a:lnTo>
                    <a:lnTo>
                      <a:pt x="39" y="333"/>
                    </a:lnTo>
                    <a:lnTo>
                      <a:pt x="11" y="245"/>
                    </a:lnTo>
                    <a:lnTo>
                      <a:pt x="39" y="155"/>
                    </a:lnTo>
                    <a:lnTo>
                      <a:pt x="145" y="33"/>
                    </a:lnTo>
                    <a:lnTo>
                      <a:pt x="289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gray">
              <a:xfrm>
                <a:off x="7607472" y="3063046"/>
                <a:ext cx="512435" cy="499157"/>
              </a:xfrm>
              <a:custGeom>
                <a:avLst/>
                <a:gdLst/>
                <a:ahLst/>
                <a:cxnLst>
                  <a:cxn ang="0">
                    <a:pos x="641" y="171"/>
                  </a:cxn>
                  <a:cxn ang="0">
                    <a:pos x="524" y="296"/>
                  </a:cxn>
                  <a:cxn ang="0">
                    <a:pos x="369" y="378"/>
                  </a:cxn>
                  <a:cxn ang="0">
                    <a:pos x="292" y="470"/>
                  </a:cxn>
                  <a:cxn ang="0">
                    <a:pos x="252" y="452"/>
                  </a:cxn>
                  <a:cxn ang="0">
                    <a:pos x="276" y="401"/>
                  </a:cxn>
                  <a:cxn ang="0">
                    <a:pos x="249" y="364"/>
                  </a:cxn>
                  <a:cxn ang="0">
                    <a:pos x="288" y="265"/>
                  </a:cxn>
                  <a:cxn ang="0">
                    <a:pos x="237" y="246"/>
                  </a:cxn>
                  <a:cxn ang="0">
                    <a:pos x="126" y="345"/>
                  </a:cxn>
                  <a:cxn ang="0">
                    <a:pos x="33" y="321"/>
                  </a:cxn>
                  <a:cxn ang="0">
                    <a:pos x="0" y="268"/>
                  </a:cxn>
                  <a:cxn ang="0">
                    <a:pos x="18" y="238"/>
                  </a:cxn>
                  <a:cxn ang="0">
                    <a:pos x="0" y="152"/>
                  </a:cxn>
                  <a:cxn ang="0">
                    <a:pos x="56" y="149"/>
                  </a:cxn>
                  <a:cxn ang="0">
                    <a:pos x="96" y="174"/>
                  </a:cxn>
                  <a:cxn ang="0">
                    <a:pos x="361" y="7"/>
                  </a:cxn>
                  <a:cxn ang="0">
                    <a:pos x="486" y="0"/>
                  </a:cxn>
                  <a:cxn ang="0">
                    <a:pos x="540" y="60"/>
                  </a:cxn>
                  <a:cxn ang="0">
                    <a:pos x="542" y="129"/>
                  </a:cxn>
                  <a:cxn ang="0">
                    <a:pos x="591" y="132"/>
                  </a:cxn>
                  <a:cxn ang="0">
                    <a:pos x="641" y="171"/>
                  </a:cxn>
                </a:cxnLst>
                <a:rect l="0" t="0" r="r" b="b"/>
                <a:pathLst>
                  <a:path w="642" h="471">
                    <a:moveTo>
                      <a:pt x="641" y="171"/>
                    </a:moveTo>
                    <a:lnTo>
                      <a:pt x="524" y="296"/>
                    </a:lnTo>
                    <a:lnTo>
                      <a:pt x="369" y="378"/>
                    </a:lnTo>
                    <a:lnTo>
                      <a:pt x="292" y="470"/>
                    </a:lnTo>
                    <a:lnTo>
                      <a:pt x="252" y="452"/>
                    </a:lnTo>
                    <a:lnTo>
                      <a:pt x="276" y="401"/>
                    </a:lnTo>
                    <a:lnTo>
                      <a:pt x="249" y="364"/>
                    </a:lnTo>
                    <a:lnTo>
                      <a:pt x="288" y="265"/>
                    </a:lnTo>
                    <a:lnTo>
                      <a:pt x="237" y="246"/>
                    </a:lnTo>
                    <a:lnTo>
                      <a:pt x="126" y="345"/>
                    </a:lnTo>
                    <a:lnTo>
                      <a:pt x="33" y="321"/>
                    </a:lnTo>
                    <a:lnTo>
                      <a:pt x="0" y="268"/>
                    </a:lnTo>
                    <a:lnTo>
                      <a:pt x="18" y="238"/>
                    </a:lnTo>
                    <a:lnTo>
                      <a:pt x="0" y="152"/>
                    </a:lnTo>
                    <a:lnTo>
                      <a:pt x="56" y="149"/>
                    </a:lnTo>
                    <a:lnTo>
                      <a:pt x="96" y="174"/>
                    </a:lnTo>
                    <a:lnTo>
                      <a:pt x="361" y="7"/>
                    </a:lnTo>
                    <a:lnTo>
                      <a:pt x="486" y="0"/>
                    </a:lnTo>
                    <a:lnTo>
                      <a:pt x="540" y="60"/>
                    </a:lnTo>
                    <a:lnTo>
                      <a:pt x="542" y="129"/>
                    </a:lnTo>
                    <a:lnTo>
                      <a:pt x="591" y="132"/>
                    </a:lnTo>
                    <a:lnTo>
                      <a:pt x="641" y="171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gray">
              <a:xfrm>
                <a:off x="7241392" y="3208858"/>
                <a:ext cx="467220" cy="714914"/>
              </a:xfrm>
              <a:custGeom>
                <a:avLst/>
                <a:gdLst/>
                <a:ahLst/>
                <a:cxnLst>
                  <a:cxn ang="0">
                    <a:pos x="498" y="179"/>
                  </a:cxn>
                  <a:cxn ang="0">
                    <a:pos x="456" y="124"/>
                  </a:cxn>
                  <a:cxn ang="0">
                    <a:pos x="381" y="96"/>
                  </a:cxn>
                  <a:cxn ang="0">
                    <a:pos x="381" y="26"/>
                  </a:cxn>
                  <a:cxn ang="0">
                    <a:pos x="305" y="0"/>
                  </a:cxn>
                  <a:cxn ang="0">
                    <a:pos x="247" y="33"/>
                  </a:cxn>
                  <a:cxn ang="0">
                    <a:pos x="248" y="95"/>
                  </a:cxn>
                  <a:cxn ang="0">
                    <a:pos x="164" y="93"/>
                  </a:cxn>
                  <a:cxn ang="0">
                    <a:pos x="104" y="123"/>
                  </a:cxn>
                  <a:cxn ang="0">
                    <a:pos x="37" y="101"/>
                  </a:cxn>
                  <a:cxn ang="0">
                    <a:pos x="0" y="174"/>
                  </a:cxn>
                  <a:cxn ang="0">
                    <a:pos x="15" y="246"/>
                  </a:cxn>
                  <a:cxn ang="0">
                    <a:pos x="88" y="283"/>
                  </a:cxn>
                  <a:cxn ang="0">
                    <a:pos x="103" y="336"/>
                  </a:cxn>
                  <a:cxn ang="0">
                    <a:pos x="15" y="434"/>
                  </a:cxn>
                  <a:cxn ang="0">
                    <a:pos x="16" y="488"/>
                  </a:cxn>
                  <a:cxn ang="0">
                    <a:pos x="73" y="519"/>
                  </a:cxn>
                  <a:cxn ang="0">
                    <a:pos x="73" y="572"/>
                  </a:cxn>
                  <a:cxn ang="0">
                    <a:pos x="33" y="628"/>
                  </a:cxn>
                  <a:cxn ang="0">
                    <a:pos x="73" y="677"/>
                  </a:cxn>
                  <a:cxn ang="0">
                    <a:pos x="164" y="677"/>
                  </a:cxn>
                  <a:cxn ang="0">
                    <a:pos x="213" y="647"/>
                  </a:cxn>
                  <a:cxn ang="0">
                    <a:pos x="222" y="585"/>
                  </a:cxn>
                  <a:cxn ang="0">
                    <a:pos x="254" y="546"/>
                  </a:cxn>
                  <a:cxn ang="0">
                    <a:pos x="297" y="503"/>
                  </a:cxn>
                  <a:cxn ang="0">
                    <a:pos x="349" y="503"/>
                  </a:cxn>
                  <a:cxn ang="0">
                    <a:pos x="426" y="449"/>
                  </a:cxn>
                  <a:cxn ang="0">
                    <a:pos x="383" y="382"/>
                  </a:cxn>
                  <a:cxn ang="0">
                    <a:pos x="405" y="325"/>
                  </a:cxn>
                  <a:cxn ang="0">
                    <a:pos x="460" y="329"/>
                  </a:cxn>
                  <a:cxn ang="0">
                    <a:pos x="536" y="310"/>
                  </a:cxn>
                  <a:cxn ang="0">
                    <a:pos x="585" y="201"/>
                  </a:cxn>
                  <a:cxn ang="0">
                    <a:pos x="498" y="179"/>
                  </a:cxn>
                </a:cxnLst>
                <a:rect l="0" t="0" r="r" b="b"/>
                <a:pathLst>
                  <a:path w="586" h="678">
                    <a:moveTo>
                      <a:pt x="498" y="179"/>
                    </a:moveTo>
                    <a:lnTo>
                      <a:pt x="456" y="124"/>
                    </a:lnTo>
                    <a:lnTo>
                      <a:pt x="381" y="96"/>
                    </a:lnTo>
                    <a:lnTo>
                      <a:pt x="381" y="26"/>
                    </a:lnTo>
                    <a:lnTo>
                      <a:pt x="305" y="0"/>
                    </a:lnTo>
                    <a:lnTo>
                      <a:pt x="247" y="33"/>
                    </a:lnTo>
                    <a:lnTo>
                      <a:pt x="248" y="95"/>
                    </a:lnTo>
                    <a:lnTo>
                      <a:pt x="164" y="93"/>
                    </a:lnTo>
                    <a:lnTo>
                      <a:pt x="104" y="123"/>
                    </a:lnTo>
                    <a:lnTo>
                      <a:pt x="37" y="101"/>
                    </a:lnTo>
                    <a:lnTo>
                      <a:pt x="0" y="174"/>
                    </a:lnTo>
                    <a:lnTo>
                      <a:pt x="15" y="246"/>
                    </a:lnTo>
                    <a:lnTo>
                      <a:pt x="88" y="283"/>
                    </a:lnTo>
                    <a:lnTo>
                      <a:pt x="103" y="336"/>
                    </a:lnTo>
                    <a:lnTo>
                      <a:pt x="15" y="434"/>
                    </a:lnTo>
                    <a:lnTo>
                      <a:pt x="16" y="488"/>
                    </a:lnTo>
                    <a:lnTo>
                      <a:pt x="73" y="519"/>
                    </a:lnTo>
                    <a:lnTo>
                      <a:pt x="73" y="572"/>
                    </a:lnTo>
                    <a:lnTo>
                      <a:pt x="33" y="628"/>
                    </a:lnTo>
                    <a:lnTo>
                      <a:pt x="73" y="677"/>
                    </a:lnTo>
                    <a:lnTo>
                      <a:pt x="164" y="677"/>
                    </a:lnTo>
                    <a:lnTo>
                      <a:pt x="213" y="647"/>
                    </a:lnTo>
                    <a:lnTo>
                      <a:pt x="222" y="585"/>
                    </a:lnTo>
                    <a:lnTo>
                      <a:pt x="254" y="546"/>
                    </a:lnTo>
                    <a:lnTo>
                      <a:pt x="297" y="503"/>
                    </a:lnTo>
                    <a:lnTo>
                      <a:pt x="349" y="503"/>
                    </a:lnTo>
                    <a:lnTo>
                      <a:pt x="426" y="449"/>
                    </a:lnTo>
                    <a:lnTo>
                      <a:pt x="383" y="382"/>
                    </a:lnTo>
                    <a:lnTo>
                      <a:pt x="405" y="325"/>
                    </a:lnTo>
                    <a:lnTo>
                      <a:pt x="460" y="329"/>
                    </a:lnTo>
                    <a:lnTo>
                      <a:pt x="536" y="310"/>
                    </a:lnTo>
                    <a:lnTo>
                      <a:pt x="585" y="201"/>
                    </a:lnTo>
                    <a:lnTo>
                      <a:pt x="498" y="17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20"/>
              <p:cNvSpPr>
                <a:spLocks/>
              </p:cNvSpPr>
              <p:nvPr/>
            </p:nvSpPr>
            <p:spPr bwMode="gray">
              <a:xfrm>
                <a:off x="7723739" y="2771511"/>
                <a:ext cx="701907" cy="468835"/>
              </a:xfrm>
              <a:custGeom>
                <a:avLst/>
                <a:gdLst/>
                <a:ahLst/>
                <a:cxnLst>
                  <a:cxn ang="0">
                    <a:pos x="878" y="119"/>
                  </a:cxn>
                  <a:cxn ang="0">
                    <a:pos x="748" y="73"/>
                  </a:cxn>
                  <a:cxn ang="0">
                    <a:pos x="691" y="112"/>
                  </a:cxn>
                  <a:cxn ang="0">
                    <a:pos x="607" y="60"/>
                  </a:cxn>
                  <a:cxn ang="0">
                    <a:pos x="544" y="52"/>
                  </a:cxn>
                  <a:cxn ang="0">
                    <a:pos x="544" y="96"/>
                  </a:cxn>
                  <a:cxn ang="0">
                    <a:pos x="449" y="23"/>
                  </a:cxn>
                  <a:cxn ang="0">
                    <a:pos x="393" y="30"/>
                  </a:cxn>
                  <a:cxn ang="0">
                    <a:pos x="324" y="20"/>
                  </a:cxn>
                  <a:cxn ang="0">
                    <a:pos x="265" y="39"/>
                  </a:cxn>
                  <a:cxn ang="0">
                    <a:pos x="94" y="0"/>
                  </a:cxn>
                  <a:cxn ang="0">
                    <a:pos x="78" y="46"/>
                  </a:cxn>
                  <a:cxn ang="0">
                    <a:pos x="27" y="37"/>
                  </a:cxn>
                  <a:cxn ang="0">
                    <a:pos x="0" y="50"/>
                  </a:cxn>
                  <a:cxn ang="0">
                    <a:pos x="102" y="200"/>
                  </a:cxn>
                  <a:cxn ang="0">
                    <a:pos x="130" y="163"/>
                  </a:cxn>
                  <a:cxn ang="0">
                    <a:pos x="218" y="209"/>
                  </a:cxn>
                  <a:cxn ang="0">
                    <a:pos x="230" y="280"/>
                  </a:cxn>
                  <a:cxn ang="0">
                    <a:pos x="355" y="273"/>
                  </a:cxn>
                  <a:cxn ang="0">
                    <a:pos x="399" y="342"/>
                  </a:cxn>
                  <a:cxn ang="0">
                    <a:pos x="404" y="407"/>
                  </a:cxn>
                  <a:cxn ang="0">
                    <a:pos x="455" y="410"/>
                  </a:cxn>
                  <a:cxn ang="0">
                    <a:pos x="505" y="443"/>
                  </a:cxn>
                  <a:cxn ang="0">
                    <a:pos x="530" y="352"/>
                  </a:cxn>
                  <a:cxn ang="0">
                    <a:pos x="622" y="377"/>
                  </a:cxn>
                  <a:cxn ang="0">
                    <a:pos x="699" y="358"/>
                  </a:cxn>
                  <a:cxn ang="0">
                    <a:pos x="657" y="292"/>
                  </a:cxn>
                  <a:cxn ang="0">
                    <a:pos x="717" y="289"/>
                  </a:cxn>
                  <a:cxn ang="0">
                    <a:pos x="773" y="244"/>
                  </a:cxn>
                  <a:cxn ang="0">
                    <a:pos x="771" y="181"/>
                  </a:cxn>
                  <a:cxn ang="0">
                    <a:pos x="838" y="179"/>
                  </a:cxn>
                  <a:cxn ang="0">
                    <a:pos x="878" y="119"/>
                  </a:cxn>
                </a:cxnLst>
                <a:rect l="0" t="0" r="r" b="b"/>
                <a:pathLst>
                  <a:path w="879" h="444">
                    <a:moveTo>
                      <a:pt x="878" y="119"/>
                    </a:moveTo>
                    <a:lnTo>
                      <a:pt x="748" y="73"/>
                    </a:lnTo>
                    <a:lnTo>
                      <a:pt x="691" y="112"/>
                    </a:lnTo>
                    <a:lnTo>
                      <a:pt x="607" y="60"/>
                    </a:lnTo>
                    <a:lnTo>
                      <a:pt x="544" y="52"/>
                    </a:lnTo>
                    <a:lnTo>
                      <a:pt x="544" y="96"/>
                    </a:lnTo>
                    <a:lnTo>
                      <a:pt x="449" y="23"/>
                    </a:lnTo>
                    <a:lnTo>
                      <a:pt x="393" y="30"/>
                    </a:lnTo>
                    <a:lnTo>
                      <a:pt x="324" y="20"/>
                    </a:lnTo>
                    <a:lnTo>
                      <a:pt x="265" y="39"/>
                    </a:lnTo>
                    <a:lnTo>
                      <a:pt x="94" y="0"/>
                    </a:lnTo>
                    <a:lnTo>
                      <a:pt x="78" y="46"/>
                    </a:lnTo>
                    <a:lnTo>
                      <a:pt x="27" y="37"/>
                    </a:lnTo>
                    <a:lnTo>
                      <a:pt x="0" y="50"/>
                    </a:lnTo>
                    <a:lnTo>
                      <a:pt x="102" y="200"/>
                    </a:lnTo>
                    <a:lnTo>
                      <a:pt x="130" y="163"/>
                    </a:lnTo>
                    <a:lnTo>
                      <a:pt x="218" y="209"/>
                    </a:lnTo>
                    <a:lnTo>
                      <a:pt x="230" y="280"/>
                    </a:lnTo>
                    <a:lnTo>
                      <a:pt x="355" y="273"/>
                    </a:lnTo>
                    <a:lnTo>
                      <a:pt x="399" y="342"/>
                    </a:lnTo>
                    <a:lnTo>
                      <a:pt x="404" y="407"/>
                    </a:lnTo>
                    <a:lnTo>
                      <a:pt x="455" y="410"/>
                    </a:lnTo>
                    <a:lnTo>
                      <a:pt x="505" y="443"/>
                    </a:lnTo>
                    <a:lnTo>
                      <a:pt x="530" y="352"/>
                    </a:lnTo>
                    <a:lnTo>
                      <a:pt x="622" y="377"/>
                    </a:lnTo>
                    <a:lnTo>
                      <a:pt x="699" y="358"/>
                    </a:lnTo>
                    <a:lnTo>
                      <a:pt x="657" y="292"/>
                    </a:lnTo>
                    <a:lnTo>
                      <a:pt x="717" y="289"/>
                    </a:lnTo>
                    <a:lnTo>
                      <a:pt x="773" y="244"/>
                    </a:lnTo>
                    <a:lnTo>
                      <a:pt x="771" y="181"/>
                    </a:lnTo>
                    <a:lnTo>
                      <a:pt x="838" y="179"/>
                    </a:lnTo>
                    <a:lnTo>
                      <a:pt x="878" y="11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gray">
              <a:xfrm>
                <a:off x="6692345" y="3599759"/>
                <a:ext cx="465423" cy="784890"/>
              </a:xfrm>
              <a:custGeom>
                <a:avLst/>
                <a:gdLst/>
                <a:ahLst/>
                <a:cxnLst>
                  <a:cxn ang="0">
                    <a:pos x="24" y="669"/>
                  </a:cxn>
                  <a:cxn ang="0">
                    <a:pos x="144" y="688"/>
                  </a:cxn>
                  <a:cxn ang="0">
                    <a:pos x="209" y="712"/>
                  </a:cxn>
                  <a:cxn ang="0">
                    <a:pos x="284" y="705"/>
                  </a:cxn>
                  <a:cxn ang="0">
                    <a:pos x="337" y="736"/>
                  </a:cxn>
                  <a:cxn ang="0">
                    <a:pos x="404" y="742"/>
                  </a:cxn>
                  <a:cxn ang="0">
                    <a:pos x="422" y="639"/>
                  </a:cxn>
                  <a:cxn ang="0">
                    <a:pos x="371" y="582"/>
                  </a:cxn>
                  <a:cxn ang="0">
                    <a:pos x="526" y="600"/>
                  </a:cxn>
                  <a:cxn ang="0">
                    <a:pos x="520" y="551"/>
                  </a:cxn>
                  <a:cxn ang="0">
                    <a:pos x="461" y="455"/>
                  </a:cxn>
                  <a:cxn ang="0">
                    <a:pos x="464" y="370"/>
                  </a:cxn>
                  <a:cxn ang="0">
                    <a:pos x="411" y="313"/>
                  </a:cxn>
                  <a:cxn ang="0">
                    <a:pos x="410" y="215"/>
                  </a:cxn>
                  <a:cxn ang="0">
                    <a:pos x="454" y="190"/>
                  </a:cxn>
                  <a:cxn ang="0">
                    <a:pos x="415" y="103"/>
                  </a:cxn>
                  <a:cxn ang="0">
                    <a:pos x="449" y="11"/>
                  </a:cxn>
                  <a:cxn ang="0">
                    <a:pos x="366" y="0"/>
                  </a:cxn>
                  <a:cxn ang="0">
                    <a:pos x="321" y="67"/>
                  </a:cxn>
                  <a:cxn ang="0">
                    <a:pos x="283" y="72"/>
                  </a:cxn>
                  <a:cxn ang="0">
                    <a:pos x="194" y="186"/>
                  </a:cxn>
                  <a:cxn ang="0">
                    <a:pos x="157" y="262"/>
                  </a:cxn>
                  <a:cxn ang="0">
                    <a:pos x="253" y="288"/>
                  </a:cxn>
                  <a:cxn ang="0">
                    <a:pos x="275" y="342"/>
                  </a:cxn>
                  <a:cxn ang="0">
                    <a:pos x="251" y="380"/>
                  </a:cxn>
                  <a:cxn ang="0">
                    <a:pos x="264" y="411"/>
                  </a:cxn>
                  <a:cxn ang="0">
                    <a:pos x="237" y="423"/>
                  </a:cxn>
                  <a:cxn ang="0">
                    <a:pos x="201" y="423"/>
                  </a:cxn>
                  <a:cxn ang="0">
                    <a:pos x="166" y="455"/>
                  </a:cxn>
                  <a:cxn ang="0">
                    <a:pos x="101" y="441"/>
                  </a:cxn>
                  <a:cxn ang="0">
                    <a:pos x="54" y="507"/>
                  </a:cxn>
                  <a:cxn ang="0">
                    <a:pos x="76" y="520"/>
                  </a:cxn>
                  <a:cxn ang="0">
                    <a:pos x="63" y="591"/>
                  </a:cxn>
                  <a:cxn ang="0">
                    <a:pos x="0" y="606"/>
                  </a:cxn>
                  <a:cxn ang="0">
                    <a:pos x="24" y="669"/>
                  </a:cxn>
                </a:cxnLst>
                <a:rect l="0" t="0" r="r" b="b"/>
                <a:pathLst>
                  <a:path w="527" h="743">
                    <a:moveTo>
                      <a:pt x="24" y="669"/>
                    </a:moveTo>
                    <a:lnTo>
                      <a:pt x="144" y="688"/>
                    </a:lnTo>
                    <a:lnTo>
                      <a:pt x="209" y="712"/>
                    </a:lnTo>
                    <a:lnTo>
                      <a:pt x="284" y="705"/>
                    </a:lnTo>
                    <a:lnTo>
                      <a:pt x="337" y="736"/>
                    </a:lnTo>
                    <a:lnTo>
                      <a:pt x="404" y="742"/>
                    </a:lnTo>
                    <a:lnTo>
                      <a:pt x="422" y="639"/>
                    </a:lnTo>
                    <a:lnTo>
                      <a:pt x="371" y="582"/>
                    </a:lnTo>
                    <a:lnTo>
                      <a:pt x="526" y="600"/>
                    </a:lnTo>
                    <a:lnTo>
                      <a:pt x="520" y="551"/>
                    </a:lnTo>
                    <a:lnTo>
                      <a:pt x="461" y="455"/>
                    </a:lnTo>
                    <a:lnTo>
                      <a:pt x="464" y="370"/>
                    </a:lnTo>
                    <a:lnTo>
                      <a:pt x="411" y="313"/>
                    </a:lnTo>
                    <a:lnTo>
                      <a:pt x="410" y="215"/>
                    </a:lnTo>
                    <a:lnTo>
                      <a:pt x="454" y="190"/>
                    </a:lnTo>
                    <a:lnTo>
                      <a:pt x="415" y="103"/>
                    </a:lnTo>
                    <a:lnTo>
                      <a:pt x="449" y="11"/>
                    </a:lnTo>
                    <a:lnTo>
                      <a:pt x="366" y="0"/>
                    </a:lnTo>
                    <a:lnTo>
                      <a:pt x="321" y="67"/>
                    </a:lnTo>
                    <a:lnTo>
                      <a:pt x="283" y="72"/>
                    </a:lnTo>
                    <a:lnTo>
                      <a:pt x="194" y="186"/>
                    </a:lnTo>
                    <a:lnTo>
                      <a:pt x="157" y="262"/>
                    </a:lnTo>
                    <a:lnTo>
                      <a:pt x="253" y="288"/>
                    </a:lnTo>
                    <a:lnTo>
                      <a:pt x="275" y="342"/>
                    </a:lnTo>
                    <a:lnTo>
                      <a:pt x="251" y="380"/>
                    </a:lnTo>
                    <a:lnTo>
                      <a:pt x="264" y="411"/>
                    </a:lnTo>
                    <a:lnTo>
                      <a:pt x="237" y="423"/>
                    </a:lnTo>
                    <a:lnTo>
                      <a:pt x="201" y="423"/>
                    </a:lnTo>
                    <a:lnTo>
                      <a:pt x="166" y="455"/>
                    </a:lnTo>
                    <a:lnTo>
                      <a:pt x="101" y="441"/>
                    </a:lnTo>
                    <a:lnTo>
                      <a:pt x="54" y="507"/>
                    </a:lnTo>
                    <a:lnTo>
                      <a:pt x="76" y="520"/>
                    </a:lnTo>
                    <a:lnTo>
                      <a:pt x="63" y="591"/>
                    </a:lnTo>
                    <a:lnTo>
                      <a:pt x="0" y="606"/>
                    </a:lnTo>
                    <a:lnTo>
                      <a:pt x="24" y="66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gray">
              <a:xfrm>
                <a:off x="7415956" y="3650868"/>
                <a:ext cx="543655" cy="377867"/>
              </a:xfrm>
              <a:custGeom>
                <a:avLst/>
                <a:gdLst/>
                <a:ahLst/>
                <a:cxnLst>
                  <a:cxn ang="0">
                    <a:pos x="215" y="20"/>
                  </a:cxn>
                  <a:cxn ang="0">
                    <a:pos x="291" y="14"/>
                  </a:cxn>
                  <a:cxn ang="0">
                    <a:pos x="316" y="69"/>
                  </a:cxn>
                  <a:cxn ang="0">
                    <a:pos x="400" y="93"/>
                  </a:cxn>
                  <a:cxn ang="0">
                    <a:pos x="471" y="0"/>
                  </a:cxn>
                  <a:cxn ang="0">
                    <a:pos x="552" y="20"/>
                  </a:cxn>
                  <a:cxn ang="0">
                    <a:pos x="665" y="11"/>
                  </a:cxn>
                  <a:cxn ang="0">
                    <a:pos x="680" y="63"/>
                  </a:cxn>
                  <a:cxn ang="0">
                    <a:pos x="558" y="154"/>
                  </a:cxn>
                  <a:cxn ang="0">
                    <a:pos x="501" y="154"/>
                  </a:cxn>
                  <a:cxn ang="0">
                    <a:pos x="486" y="224"/>
                  </a:cxn>
                  <a:cxn ang="0">
                    <a:pos x="424" y="287"/>
                  </a:cxn>
                  <a:cxn ang="0">
                    <a:pos x="375" y="330"/>
                  </a:cxn>
                  <a:cxn ang="0">
                    <a:pos x="289" y="329"/>
                  </a:cxn>
                  <a:cxn ang="0">
                    <a:pos x="243" y="352"/>
                  </a:cxn>
                  <a:cxn ang="0">
                    <a:pos x="203" y="334"/>
                  </a:cxn>
                  <a:cxn ang="0">
                    <a:pos x="130" y="344"/>
                  </a:cxn>
                  <a:cxn ang="0">
                    <a:pos x="66" y="359"/>
                  </a:cxn>
                  <a:cxn ang="0">
                    <a:pos x="11" y="322"/>
                  </a:cxn>
                  <a:cxn ang="0">
                    <a:pos x="60" y="257"/>
                  </a:cxn>
                  <a:cxn ang="0">
                    <a:pos x="0" y="217"/>
                  </a:cxn>
                  <a:cxn ang="0">
                    <a:pos x="10" y="152"/>
                  </a:cxn>
                  <a:cxn ang="0">
                    <a:pos x="42" y="119"/>
                  </a:cxn>
                  <a:cxn ang="0">
                    <a:pos x="88" y="73"/>
                  </a:cxn>
                  <a:cxn ang="0">
                    <a:pos x="141" y="67"/>
                  </a:cxn>
                  <a:cxn ang="0">
                    <a:pos x="215" y="20"/>
                  </a:cxn>
                </a:cxnLst>
                <a:rect l="0" t="0" r="r" b="b"/>
                <a:pathLst>
                  <a:path w="681" h="360">
                    <a:moveTo>
                      <a:pt x="215" y="20"/>
                    </a:moveTo>
                    <a:lnTo>
                      <a:pt x="291" y="14"/>
                    </a:lnTo>
                    <a:lnTo>
                      <a:pt x="316" y="69"/>
                    </a:lnTo>
                    <a:lnTo>
                      <a:pt x="400" y="93"/>
                    </a:lnTo>
                    <a:lnTo>
                      <a:pt x="471" y="0"/>
                    </a:lnTo>
                    <a:lnTo>
                      <a:pt x="552" y="20"/>
                    </a:lnTo>
                    <a:lnTo>
                      <a:pt x="665" y="11"/>
                    </a:lnTo>
                    <a:lnTo>
                      <a:pt x="680" y="63"/>
                    </a:lnTo>
                    <a:lnTo>
                      <a:pt x="558" y="154"/>
                    </a:lnTo>
                    <a:lnTo>
                      <a:pt x="501" y="154"/>
                    </a:lnTo>
                    <a:lnTo>
                      <a:pt x="486" y="224"/>
                    </a:lnTo>
                    <a:lnTo>
                      <a:pt x="424" y="287"/>
                    </a:lnTo>
                    <a:lnTo>
                      <a:pt x="375" y="330"/>
                    </a:lnTo>
                    <a:lnTo>
                      <a:pt x="289" y="329"/>
                    </a:lnTo>
                    <a:lnTo>
                      <a:pt x="243" y="352"/>
                    </a:lnTo>
                    <a:lnTo>
                      <a:pt x="203" y="334"/>
                    </a:lnTo>
                    <a:lnTo>
                      <a:pt x="130" y="344"/>
                    </a:lnTo>
                    <a:lnTo>
                      <a:pt x="66" y="359"/>
                    </a:lnTo>
                    <a:lnTo>
                      <a:pt x="11" y="322"/>
                    </a:lnTo>
                    <a:lnTo>
                      <a:pt x="60" y="257"/>
                    </a:lnTo>
                    <a:lnTo>
                      <a:pt x="0" y="217"/>
                    </a:lnTo>
                    <a:lnTo>
                      <a:pt x="10" y="152"/>
                    </a:lnTo>
                    <a:lnTo>
                      <a:pt x="42" y="119"/>
                    </a:lnTo>
                    <a:lnTo>
                      <a:pt x="88" y="73"/>
                    </a:lnTo>
                    <a:lnTo>
                      <a:pt x="141" y="67"/>
                    </a:lnTo>
                    <a:lnTo>
                      <a:pt x="215" y="20"/>
                    </a:lnTo>
                  </a:path>
                </a:pathLst>
              </a:custGeom>
              <a:solidFill>
                <a:srgbClr val="00B0F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gray">
              <a:xfrm>
                <a:off x="7075660" y="3873624"/>
                <a:ext cx="490904" cy="485162"/>
              </a:xfrm>
              <a:custGeom>
                <a:avLst/>
                <a:gdLst/>
                <a:ahLst/>
                <a:cxnLst>
                  <a:cxn ang="0">
                    <a:pos x="287" y="29"/>
                  </a:cxn>
                  <a:cxn ang="0">
                    <a:pos x="379" y="27"/>
                  </a:cxn>
                  <a:cxn ang="0">
                    <a:pos x="430" y="0"/>
                  </a:cxn>
                  <a:cxn ang="0">
                    <a:pos x="489" y="33"/>
                  </a:cxn>
                  <a:cxn ang="0">
                    <a:pos x="441" y="101"/>
                  </a:cxn>
                  <a:cxn ang="0">
                    <a:pos x="486" y="134"/>
                  </a:cxn>
                  <a:cxn ang="0">
                    <a:pos x="562" y="122"/>
                  </a:cxn>
                  <a:cxn ang="0">
                    <a:pos x="616" y="185"/>
                  </a:cxn>
                  <a:cxn ang="0">
                    <a:pos x="585" y="239"/>
                  </a:cxn>
                  <a:cxn ang="0">
                    <a:pos x="511" y="218"/>
                  </a:cxn>
                  <a:cxn ang="0">
                    <a:pos x="510" y="272"/>
                  </a:cxn>
                  <a:cxn ang="0">
                    <a:pos x="491" y="303"/>
                  </a:cxn>
                  <a:cxn ang="0">
                    <a:pos x="527" y="363"/>
                  </a:cxn>
                  <a:cxn ang="0">
                    <a:pos x="574" y="341"/>
                  </a:cxn>
                  <a:cxn ang="0">
                    <a:pos x="612" y="409"/>
                  </a:cxn>
                  <a:cxn ang="0">
                    <a:pos x="544" y="458"/>
                  </a:cxn>
                  <a:cxn ang="0">
                    <a:pos x="394" y="442"/>
                  </a:cxn>
                  <a:cxn ang="0">
                    <a:pos x="341" y="400"/>
                  </a:cxn>
                  <a:cxn ang="0">
                    <a:pos x="185" y="396"/>
                  </a:cxn>
                  <a:cxn ang="0">
                    <a:pos x="68" y="336"/>
                  </a:cxn>
                  <a:cxn ang="0">
                    <a:pos x="60" y="291"/>
                  </a:cxn>
                  <a:cxn ang="0">
                    <a:pos x="0" y="195"/>
                  </a:cxn>
                  <a:cxn ang="0">
                    <a:pos x="89" y="185"/>
                  </a:cxn>
                  <a:cxn ang="0">
                    <a:pos x="133" y="122"/>
                  </a:cxn>
                  <a:cxn ang="0">
                    <a:pos x="270" y="96"/>
                  </a:cxn>
                  <a:cxn ang="0">
                    <a:pos x="287" y="29"/>
                  </a:cxn>
                </a:cxnLst>
                <a:rect l="0" t="0" r="r" b="b"/>
                <a:pathLst>
                  <a:path w="617" h="459">
                    <a:moveTo>
                      <a:pt x="287" y="29"/>
                    </a:moveTo>
                    <a:lnTo>
                      <a:pt x="379" y="27"/>
                    </a:lnTo>
                    <a:lnTo>
                      <a:pt x="430" y="0"/>
                    </a:lnTo>
                    <a:lnTo>
                      <a:pt x="489" y="33"/>
                    </a:lnTo>
                    <a:lnTo>
                      <a:pt x="441" y="101"/>
                    </a:lnTo>
                    <a:lnTo>
                      <a:pt x="486" y="134"/>
                    </a:lnTo>
                    <a:lnTo>
                      <a:pt x="562" y="122"/>
                    </a:lnTo>
                    <a:lnTo>
                      <a:pt x="616" y="185"/>
                    </a:lnTo>
                    <a:lnTo>
                      <a:pt x="585" y="239"/>
                    </a:lnTo>
                    <a:lnTo>
                      <a:pt x="511" y="218"/>
                    </a:lnTo>
                    <a:lnTo>
                      <a:pt x="510" y="272"/>
                    </a:lnTo>
                    <a:lnTo>
                      <a:pt x="491" y="303"/>
                    </a:lnTo>
                    <a:lnTo>
                      <a:pt x="527" y="363"/>
                    </a:lnTo>
                    <a:lnTo>
                      <a:pt x="574" y="341"/>
                    </a:lnTo>
                    <a:lnTo>
                      <a:pt x="612" y="409"/>
                    </a:lnTo>
                    <a:lnTo>
                      <a:pt x="544" y="458"/>
                    </a:lnTo>
                    <a:lnTo>
                      <a:pt x="394" y="442"/>
                    </a:lnTo>
                    <a:lnTo>
                      <a:pt x="341" y="400"/>
                    </a:lnTo>
                    <a:lnTo>
                      <a:pt x="185" y="396"/>
                    </a:lnTo>
                    <a:lnTo>
                      <a:pt x="68" y="336"/>
                    </a:lnTo>
                    <a:lnTo>
                      <a:pt x="60" y="291"/>
                    </a:lnTo>
                    <a:lnTo>
                      <a:pt x="0" y="195"/>
                    </a:lnTo>
                    <a:lnTo>
                      <a:pt x="89" y="185"/>
                    </a:lnTo>
                    <a:lnTo>
                      <a:pt x="133" y="122"/>
                    </a:lnTo>
                    <a:lnTo>
                      <a:pt x="270" y="96"/>
                    </a:lnTo>
                    <a:lnTo>
                      <a:pt x="287" y="2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gray">
              <a:xfrm>
                <a:off x="7519523" y="3953319"/>
                <a:ext cx="507052" cy="398859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71" y="49"/>
                  </a:cxn>
                  <a:cxn ang="0">
                    <a:pos x="115" y="68"/>
                  </a:cxn>
                  <a:cxn ang="0">
                    <a:pos x="153" y="43"/>
                  </a:cxn>
                  <a:cxn ang="0">
                    <a:pos x="243" y="44"/>
                  </a:cxn>
                  <a:cxn ang="0">
                    <a:pos x="293" y="0"/>
                  </a:cxn>
                  <a:cxn ang="0">
                    <a:pos x="396" y="44"/>
                  </a:cxn>
                  <a:cxn ang="0">
                    <a:pos x="446" y="80"/>
                  </a:cxn>
                  <a:cxn ang="0">
                    <a:pos x="529" y="215"/>
                  </a:cxn>
                  <a:cxn ang="0">
                    <a:pos x="624" y="247"/>
                  </a:cxn>
                  <a:cxn ang="0">
                    <a:pos x="568" y="277"/>
                  </a:cxn>
                  <a:cxn ang="0">
                    <a:pos x="634" y="298"/>
                  </a:cxn>
                  <a:cxn ang="0">
                    <a:pos x="567" y="331"/>
                  </a:cxn>
                  <a:cxn ang="0">
                    <a:pos x="508" y="379"/>
                  </a:cxn>
                  <a:cxn ang="0">
                    <a:pos x="429" y="365"/>
                  </a:cxn>
                  <a:cxn ang="0">
                    <a:pos x="337" y="376"/>
                  </a:cxn>
                  <a:cxn ang="0">
                    <a:pos x="327" y="322"/>
                  </a:cxn>
                  <a:cxn ang="0">
                    <a:pos x="293" y="269"/>
                  </a:cxn>
                  <a:cxn ang="0">
                    <a:pos x="286" y="231"/>
                  </a:cxn>
                  <a:cxn ang="0">
                    <a:pos x="220" y="203"/>
                  </a:cxn>
                  <a:cxn ang="0">
                    <a:pos x="236" y="165"/>
                  </a:cxn>
                  <a:cxn ang="0">
                    <a:pos x="210" y="131"/>
                  </a:cxn>
                  <a:cxn ang="0">
                    <a:pos x="117" y="145"/>
                  </a:cxn>
                  <a:cxn ang="0">
                    <a:pos x="55" y="126"/>
                  </a:cxn>
                  <a:cxn ang="0">
                    <a:pos x="0" y="57"/>
                  </a:cxn>
                </a:cxnLst>
                <a:rect l="0" t="0" r="r" b="b"/>
                <a:pathLst>
                  <a:path w="635" h="380">
                    <a:moveTo>
                      <a:pt x="0" y="57"/>
                    </a:moveTo>
                    <a:lnTo>
                      <a:pt x="71" y="49"/>
                    </a:lnTo>
                    <a:lnTo>
                      <a:pt x="115" y="68"/>
                    </a:lnTo>
                    <a:lnTo>
                      <a:pt x="153" y="43"/>
                    </a:lnTo>
                    <a:lnTo>
                      <a:pt x="243" y="44"/>
                    </a:lnTo>
                    <a:lnTo>
                      <a:pt x="293" y="0"/>
                    </a:lnTo>
                    <a:lnTo>
                      <a:pt x="396" y="44"/>
                    </a:lnTo>
                    <a:lnTo>
                      <a:pt x="446" y="80"/>
                    </a:lnTo>
                    <a:lnTo>
                      <a:pt x="529" y="215"/>
                    </a:lnTo>
                    <a:lnTo>
                      <a:pt x="624" y="247"/>
                    </a:lnTo>
                    <a:lnTo>
                      <a:pt x="568" y="277"/>
                    </a:lnTo>
                    <a:lnTo>
                      <a:pt x="634" y="298"/>
                    </a:lnTo>
                    <a:lnTo>
                      <a:pt x="567" y="331"/>
                    </a:lnTo>
                    <a:lnTo>
                      <a:pt x="508" y="379"/>
                    </a:lnTo>
                    <a:lnTo>
                      <a:pt x="429" y="365"/>
                    </a:lnTo>
                    <a:lnTo>
                      <a:pt x="337" y="376"/>
                    </a:lnTo>
                    <a:lnTo>
                      <a:pt x="327" y="322"/>
                    </a:lnTo>
                    <a:lnTo>
                      <a:pt x="293" y="269"/>
                    </a:lnTo>
                    <a:lnTo>
                      <a:pt x="286" y="231"/>
                    </a:lnTo>
                    <a:lnTo>
                      <a:pt x="220" y="203"/>
                    </a:lnTo>
                    <a:lnTo>
                      <a:pt x="236" y="165"/>
                    </a:lnTo>
                    <a:lnTo>
                      <a:pt x="210" y="131"/>
                    </a:lnTo>
                    <a:lnTo>
                      <a:pt x="117" y="145"/>
                    </a:lnTo>
                    <a:lnTo>
                      <a:pt x="55" y="126"/>
                    </a:lnTo>
                    <a:lnTo>
                      <a:pt x="0" y="57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gray">
              <a:xfrm>
                <a:off x="7764811" y="4251490"/>
                <a:ext cx="328346" cy="465335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59" y="33"/>
                  </a:cxn>
                  <a:cxn ang="0">
                    <a:pos x="200" y="81"/>
                  </a:cxn>
                  <a:cxn ang="0">
                    <a:pos x="118" y="70"/>
                  </a:cxn>
                  <a:cxn ang="0">
                    <a:pos x="98" y="143"/>
                  </a:cxn>
                  <a:cxn ang="0">
                    <a:pos x="44" y="157"/>
                  </a:cxn>
                  <a:cxn ang="0">
                    <a:pos x="0" y="256"/>
                  </a:cxn>
                  <a:cxn ang="0">
                    <a:pos x="32" y="373"/>
                  </a:cxn>
                  <a:cxn ang="0">
                    <a:pos x="88" y="382"/>
                  </a:cxn>
                  <a:cxn ang="0">
                    <a:pos x="133" y="440"/>
                  </a:cxn>
                  <a:cxn ang="0">
                    <a:pos x="179" y="437"/>
                  </a:cxn>
                  <a:cxn ang="0">
                    <a:pos x="210" y="416"/>
                  </a:cxn>
                  <a:cxn ang="0">
                    <a:pos x="293" y="422"/>
                  </a:cxn>
                  <a:cxn ang="0">
                    <a:pos x="335" y="332"/>
                  </a:cxn>
                  <a:cxn ang="0">
                    <a:pos x="391" y="315"/>
                  </a:cxn>
                  <a:cxn ang="0">
                    <a:pos x="366" y="231"/>
                  </a:cxn>
                  <a:cxn ang="0">
                    <a:pos x="409" y="203"/>
                  </a:cxn>
                  <a:cxn ang="0">
                    <a:pos x="396" y="156"/>
                  </a:cxn>
                  <a:cxn ang="0">
                    <a:pos x="252" y="121"/>
                  </a:cxn>
                  <a:cxn ang="0">
                    <a:pos x="360" y="63"/>
                  </a:cxn>
                  <a:cxn ang="0">
                    <a:pos x="328" y="0"/>
                  </a:cxn>
                </a:cxnLst>
                <a:rect l="0" t="0" r="r" b="b"/>
                <a:pathLst>
                  <a:path w="410" h="441">
                    <a:moveTo>
                      <a:pt x="328" y="0"/>
                    </a:moveTo>
                    <a:lnTo>
                      <a:pt x="259" y="33"/>
                    </a:lnTo>
                    <a:lnTo>
                      <a:pt x="200" y="81"/>
                    </a:lnTo>
                    <a:lnTo>
                      <a:pt x="118" y="70"/>
                    </a:lnTo>
                    <a:lnTo>
                      <a:pt x="98" y="143"/>
                    </a:lnTo>
                    <a:lnTo>
                      <a:pt x="44" y="157"/>
                    </a:lnTo>
                    <a:lnTo>
                      <a:pt x="0" y="256"/>
                    </a:lnTo>
                    <a:lnTo>
                      <a:pt x="32" y="373"/>
                    </a:lnTo>
                    <a:lnTo>
                      <a:pt x="88" y="382"/>
                    </a:lnTo>
                    <a:lnTo>
                      <a:pt x="133" y="440"/>
                    </a:lnTo>
                    <a:lnTo>
                      <a:pt x="179" y="437"/>
                    </a:lnTo>
                    <a:lnTo>
                      <a:pt x="210" y="416"/>
                    </a:lnTo>
                    <a:lnTo>
                      <a:pt x="293" y="422"/>
                    </a:lnTo>
                    <a:lnTo>
                      <a:pt x="335" y="332"/>
                    </a:lnTo>
                    <a:lnTo>
                      <a:pt x="391" y="315"/>
                    </a:lnTo>
                    <a:lnTo>
                      <a:pt x="366" y="231"/>
                    </a:lnTo>
                    <a:lnTo>
                      <a:pt x="409" y="203"/>
                    </a:lnTo>
                    <a:lnTo>
                      <a:pt x="396" y="156"/>
                    </a:lnTo>
                    <a:lnTo>
                      <a:pt x="252" y="121"/>
                    </a:lnTo>
                    <a:lnTo>
                      <a:pt x="360" y="63"/>
                    </a:lnTo>
                    <a:lnTo>
                      <a:pt x="328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gray">
              <a:xfrm>
                <a:off x="7465697" y="4076747"/>
                <a:ext cx="396168" cy="454840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81" y="17"/>
                  </a:cxn>
                  <a:cxn ang="0">
                    <a:pos x="285" y="0"/>
                  </a:cxn>
                  <a:cxn ang="0">
                    <a:pos x="303" y="40"/>
                  </a:cxn>
                  <a:cxn ang="0">
                    <a:pos x="289" y="80"/>
                  </a:cxn>
                  <a:cxn ang="0">
                    <a:pos x="353" y="104"/>
                  </a:cxn>
                  <a:cxn ang="0">
                    <a:pos x="358" y="144"/>
                  </a:cxn>
                  <a:cxn ang="0">
                    <a:pos x="395" y="201"/>
                  </a:cxn>
                  <a:cxn ang="0">
                    <a:pos x="407" y="246"/>
                  </a:cxn>
                  <a:cxn ang="0">
                    <a:pos x="492" y="241"/>
                  </a:cxn>
                  <a:cxn ang="0">
                    <a:pos x="469" y="316"/>
                  </a:cxn>
                  <a:cxn ang="0">
                    <a:pos x="410" y="330"/>
                  </a:cxn>
                  <a:cxn ang="0">
                    <a:pos x="373" y="430"/>
                  </a:cxn>
                  <a:cxn ang="0">
                    <a:pos x="318" y="430"/>
                  </a:cxn>
                  <a:cxn ang="0">
                    <a:pos x="286" y="403"/>
                  </a:cxn>
                  <a:cxn ang="0">
                    <a:pos x="234" y="425"/>
                  </a:cxn>
                  <a:cxn ang="0">
                    <a:pos x="192" y="395"/>
                  </a:cxn>
                  <a:cxn ang="0">
                    <a:pos x="158" y="405"/>
                  </a:cxn>
                  <a:cxn ang="0">
                    <a:pos x="111" y="350"/>
                  </a:cxn>
                  <a:cxn ang="0">
                    <a:pos x="113" y="296"/>
                  </a:cxn>
                  <a:cxn ang="0">
                    <a:pos x="51" y="271"/>
                  </a:cxn>
                  <a:cxn ang="0">
                    <a:pos x="112" y="222"/>
                  </a:cxn>
                  <a:cxn ang="0">
                    <a:pos x="79" y="159"/>
                  </a:cxn>
                  <a:cxn ang="0">
                    <a:pos x="37" y="175"/>
                  </a:cxn>
                  <a:cxn ang="0">
                    <a:pos x="0" y="116"/>
                  </a:cxn>
                  <a:cxn ang="0">
                    <a:pos x="12" y="88"/>
                  </a:cxn>
                  <a:cxn ang="0">
                    <a:pos x="19" y="29"/>
                  </a:cxn>
                  <a:cxn ang="0">
                    <a:pos x="91" y="49"/>
                  </a:cxn>
                  <a:cxn ang="0">
                    <a:pos x="119" y="2"/>
                  </a:cxn>
                </a:cxnLst>
                <a:rect l="0" t="0" r="r" b="b"/>
                <a:pathLst>
                  <a:path w="493" h="431">
                    <a:moveTo>
                      <a:pt x="119" y="2"/>
                    </a:moveTo>
                    <a:lnTo>
                      <a:pt x="181" y="17"/>
                    </a:lnTo>
                    <a:lnTo>
                      <a:pt x="285" y="0"/>
                    </a:lnTo>
                    <a:lnTo>
                      <a:pt x="303" y="40"/>
                    </a:lnTo>
                    <a:lnTo>
                      <a:pt x="289" y="80"/>
                    </a:lnTo>
                    <a:lnTo>
                      <a:pt x="353" y="104"/>
                    </a:lnTo>
                    <a:lnTo>
                      <a:pt x="358" y="144"/>
                    </a:lnTo>
                    <a:lnTo>
                      <a:pt x="395" y="201"/>
                    </a:lnTo>
                    <a:lnTo>
                      <a:pt x="407" y="246"/>
                    </a:lnTo>
                    <a:lnTo>
                      <a:pt x="492" y="241"/>
                    </a:lnTo>
                    <a:lnTo>
                      <a:pt x="469" y="316"/>
                    </a:lnTo>
                    <a:lnTo>
                      <a:pt x="410" y="330"/>
                    </a:lnTo>
                    <a:lnTo>
                      <a:pt x="373" y="430"/>
                    </a:lnTo>
                    <a:lnTo>
                      <a:pt x="318" y="430"/>
                    </a:lnTo>
                    <a:lnTo>
                      <a:pt x="286" y="403"/>
                    </a:lnTo>
                    <a:lnTo>
                      <a:pt x="234" y="425"/>
                    </a:lnTo>
                    <a:lnTo>
                      <a:pt x="192" y="395"/>
                    </a:lnTo>
                    <a:lnTo>
                      <a:pt x="158" y="405"/>
                    </a:lnTo>
                    <a:lnTo>
                      <a:pt x="111" y="350"/>
                    </a:lnTo>
                    <a:lnTo>
                      <a:pt x="113" y="296"/>
                    </a:lnTo>
                    <a:lnTo>
                      <a:pt x="51" y="271"/>
                    </a:lnTo>
                    <a:lnTo>
                      <a:pt x="112" y="222"/>
                    </a:lnTo>
                    <a:lnTo>
                      <a:pt x="79" y="159"/>
                    </a:lnTo>
                    <a:lnTo>
                      <a:pt x="37" y="175"/>
                    </a:lnTo>
                    <a:lnTo>
                      <a:pt x="0" y="116"/>
                    </a:lnTo>
                    <a:lnTo>
                      <a:pt x="12" y="88"/>
                    </a:lnTo>
                    <a:lnTo>
                      <a:pt x="19" y="29"/>
                    </a:lnTo>
                    <a:lnTo>
                      <a:pt x="91" y="49"/>
                    </a:lnTo>
                    <a:lnTo>
                      <a:pt x="119" y="2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gray">
              <a:xfrm>
                <a:off x="6976994" y="4222334"/>
                <a:ext cx="635161" cy="432681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13" y="12"/>
                  </a:cxn>
                  <a:cxn ang="0">
                    <a:pos x="331" y="73"/>
                  </a:cxn>
                  <a:cxn ang="0">
                    <a:pos x="481" y="76"/>
                  </a:cxn>
                  <a:cxn ang="0">
                    <a:pos x="541" y="118"/>
                  </a:cxn>
                  <a:cxn ang="0">
                    <a:pos x="687" y="133"/>
                  </a:cxn>
                  <a:cxn ang="0">
                    <a:pos x="750" y="159"/>
                  </a:cxn>
                  <a:cxn ang="0">
                    <a:pos x="746" y="211"/>
                  </a:cxn>
                  <a:cxn ang="0">
                    <a:pos x="794" y="265"/>
                  </a:cxn>
                  <a:cxn ang="0">
                    <a:pos x="700" y="296"/>
                  </a:cxn>
                  <a:cxn ang="0">
                    <a:pos x="592" y="366"/>
                  </a:cxn>
                  <a:cxn ang="0">
                    <a:pos x="525" y="314"/>
                  </a:cxn>
                  <a:cxn ang="0">
                    <a:pos x="474" y="350"/>
                  </a:cxn>
                  <a:cxn ang="0">
                    <a:pos x="441" y="335"/>
                  </a:cxn>
                  <a:cxn ang="0">
                    <a:pos x="398" y="351"/>
                  </a:cxn>
                  <a:cxn ang="0">
                    <a:pos x="359" y="326"/>
                  </a:cxn>
                  <a:cxn ang="0">
                    <a:pos x="238" y="323"/>
                  </a:cxn>
                  <a:cxn ang="0">
                    <a:pos x="198" y="385"/>
                  </a:cxn>
                  <a:cxn ang="0">
                    <a:pos x="147" y="363"/>
                  </a:cxn>
                  <a:cxn ang="0">
                    <a:pos x="87" y="407"/>
                  </a:cxn>
                  <a:cxn ang="0">
                    <a:pos x="10" y="367"/>
                  </a:cxn>
                  <a:cxn ang="0">
                    <a:pos x="0" y="285"/>
                  </a:cxn>
                  <a:cxn ang="0">
                    <a:pos x="117" y="249"/>
                  </a:cxn>
                  <a:cxn ang="0">
                    <a:pos x="128" y="188"/>
                  </a:cxn>
                  <a:cxn ang="0">
                    <a:pos x="86" y="156"/>
                  </a:cxn>
                  <a:cxn ang="0">
                    <a:pos x="111" y="59"/>
                  </a:cxn>
                  <a:cxn ang="0">
                    <a:pos x="56" y="0"/>
                  </a:cxn>
                </a:cxnLst>
                <a:rect l="0" t="0" r="r" b="b"/>
                <a:pathLst>
                  <a:path w="795" h="408">
                    <a:moveTo>
                      <a:pt x="56" y="0"/>
                    </a:moveTo>
                    <a:lnTo>
                      <a:pt x="213" y="12"/>
                    </a:lnTo>
                    <a:lnTo>
                      <a:pt x="331" y="73"/>
                    </a:lnTo>
                    <a:lnTo>
                      <a:pt x="481" y="76"/>
                    </a:lnTo>
                    <a:lnTo>
                      <a:pt x="541" y="118"/>
                    </a:lnTo>
                    <a:lnTo>
                      <a:pt x="687" y="133"/>
                    </a:lnTo>
                    <a:lnTo>
                      <a:pt x="750" y="159"/>
                    </a:lnTo>
                    <a:lnTo>
                      <a:pt x="746" y="211"/>
                    </a:lnTo>
                    <a:lnTo>
                      <a:pt x="794" y="265"/>
                    </a:lnTo>
                    <a:lnTo>
                      <a:pt x="700" y="296"/>
                    </a:lnTo>
                    <a:lnTo>
                      <a:pt x="592" y="366"/>
                    </a:lnTo>
                    <a:lnTo>
                      <a:pt x="525" y="314"/>
                    </a:lnTo>
                    <a:lnTo>
                      <a:pt x="474" y="350"/>
                    </a:lnTo>
                    <a:lnTo>
                      <a:pt x="441" y="335"/>
                    </a:lnTo>
                    <a:lnTo>
                      <a:pt x="398" y="351"/>
                    </a:lnTo>
                    <a:lnTo>
                      <a:pt x="359" y="326"/>
                    </a:lnTo>
                    <a:lnTo>
                      <a:pt x="238" y="323"/>
                    </a:lnTo>
                    <a:lnTo>
                      <a:pt x="198" y="385"/>
                    </a:lnTo>
                    <a:lnTo>
                      <a:pt x="147" y="363"/>
                    </a:lnTo>
                    <a:lnTo>
                      <a:pt x="87" y="407"/>
                    </a:lnTo>
                    <a:lnTo>
                      <a:pt x="10" y="367"/>
                    </a:lnTo>
                    <a:lnTo>
                      <a:pt x="0" y="285"/>
                    </a:lnTo>
                    <a:lnTo>
                      <a:pt x="117" y="249"/>
                    </a:lnTo>
                    <a:lnTo>
                      <a:pt x="128" y="188"/>
                    </a:lnTo>
                    <a:lnTo>
                      <a:pt x="86" y="156"/>
                    </a:lnTo>
                    <a:lnTo>
                      <a:pt x="111" y="59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00B0F0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gray">
              <a:xfrm>
                <a:off x="6592099" y="4671343"/>
                <a:ext cx="522124" cy="489828"/>
              </a:xfrm>
              <a:custGeom>
                <a:avLst/>
                <a:gdLst/>
                <a:ahLst/>
                <a:cxnLst>
                  <a:cxn ang="0">
                    <a:pos x="93" y="129"/>
                  </a:cxn>
                  <a:cxn ang="0">
                    <a:pos x="88" y="208"/>
                  </a:cxn>
                  <a:cxn ang="0">
                    <a:pos x="0" y="216"/>
                  </a:cxn>
                  <a:cxn ang="0">
                    <a:pos x="0" y="285"/>
                  </a:cxn>
                  <a:cxn ang="0">
                    <a:pos x="84" y="292"/>
                  </a:cxn>
                  <a:cxn ang="0">
                    <a:pos x="73" y="358"/>
                  </a:cxn>
                  <a:cxn ang="0">
                    <a:pos x="111" y="404"/>
                  </a:cxn>
                  <a:cxn ang="0">
                    <a:pos x="101" y="464"/>
                  </a:cxn>
                  <a:cxn ang="0">
                    <a:pos x="189" y="428"/>
                  </a:cxn>
                  <a:cxn ang="0">
                    <a:pos x="281" y="452"/>
                  </a:cxn>
                  <a:cxn ang="0">
                    <a:pos x="281" y="418"/>
                  </a:cxn>
                  <a:cxn ang="0">
                    <a:pos x="381" y="366"/>
                  </a:cxn>
                  <a:cxn ang="0">
                    <a:pos x="469" y="392"/>
                  </a:cxn>
                  <a:cxn ang="0">
                    <a:pos x="506" y="364"/>
                  </a:cxn>
                  <a:cxn ang="0">
                    <a:pos x="568" y="360"/>
                  </a:cxn>
                  <a:cxn ang="0">
                    <a:pos x="602" y="317"/>
                  </a:cxn>
                  <a:cxn ang="0">
                    <a:pos x="653" y="302"/>
                  </a:cxn>
                  <a:cxn ang="0">
                    <a:pos x="625" y="246"/>
                  </a:cxn>
                  <a:cxn ang="0">
                    <a:pos x="635" y="194"/>
                  </a:cxn>
                  <a:cxn ang="0">
                    <a:pos x="560" y="199"/>
                  </a:cxn>
                  <a:cxn ang="0">
                    <a:pos x="602" y="156"/>
                  </a:cxn>
                  <a:cxn ang="0">
                    <a:pos x="565" y="65"/>
                  </a:cxn>
                  <a:cxn ang="0">
                    <a:pos x="519" y="69"/>
                  </a:cxn>
                  <a:cxn ang="0">
                    <a:pos x="476" y="2"/>
                  </a:cxn>
                  <a:cxn ang="0">
                    <a:pos x="386" y="0"/>
                  </a:cxn>
                  <a:cxn ang="0">
                    <a:pos x="309" y="71"/>
                  </a:cxn>
                  <a:cxn ang="0">
                    <a:pos x="252" y="53"/>
                  </a:cxn>
                  <a:cxn ang="0">
                    <a:pos x="203" y="84"/>
                  </a:cxn>
                  <a:cxn ang="0">
                    <a:pos x="258" y="126"/>
                  </a:cxn>
                  <a:cxn ang="0">
                    <a:pos x="250" y="158"/>
                  </a:cxn>
                  <a:cxn ang="0">
                    <a:pos x="174" y="151"/>
                  </a:cxn>
                  <a:cxn ang="0">
                    <a:pos x="173" y="124"/>
                  </a:cxn>
                  <a:cxn ang="0">
                    <a:pos x="169" y="124"/>
                  </a:cxn>
                  <a:cxn ang="0">
                    <a:pos x="161" y="124"/>
                  </a:cxn>
                  <a:cxn ang="0">
                    <a:pos x="149" y="125"/>
                  </a:cxn>
                  <a:cxn ang="0">
                    <a:pos x="134" y="125"/>
                  </a:cxn>
                  <a:cxn ang="0">
                    <a:pos x="119" y="126"/>
                  </a:cxn>
                  <a:cxn ang="0">
                    <a:pos x="107" y="127"/>
                  </a:cxn>
                  <a:cxn ang="0">
                    <a:pos x="97" y="128"/>
                  </a:cxn>
                  <a:cxn ang="0">
                    <a:pos x="93" y="129"/>
                  </a:cxn>
                </a:cxnLst>
                <a:rect l="0" t="0" r="r" b="b"/>
                <a:pathLst>
                  <a:path w="654" h="465">
                    <a:moveTo>
                      <a:pt x="93" y="129"/>
                    </a:moveTo>
                    <a:lnTo>
                      <a:pt x="88" y="208"/>
                    </a:lnTo>
                    <a:lnTo>
                      <a:pt x="0" y="216"/>
                    </a:lnTo>
                    <a:lnTo>
                      <a:pt x="0" y="285"/>
                    </a:lnTo>
                    <a:lnTo>
                      <a:pt x="84" y="292"/>
                    </a:lnTo>
                    <a:lnTo>
                      <a:pt x="73" y="358"/>
                    </a:lnTo>
                    <a:lnTo>
                      <a:pt x="111" y="404"/>
                    </a:lnTo>
                    <a:lnTo>
                      <a:pt x="101" y="464"/>
                    </a:lnTo>
                    <a:lnTo>
                      <a:pt x="189" y="428"/>
                    </a:lnTo>
                    <a:lnTo>
                      <a:pt x="281" y="452"/>
                    </a:lnTo>
                    <a:lnTo>
                      <a:pt x="281" y="418"/>
                    </a:lnTo>
                    <a:lnTo>
                      <a:pt x="381" y="366"/>
                    </a:lnTo>
                    <a:lnTo>
                      <a:pt x="469" y="392"/>
                    </a:lnTo>
                    <a:lnTo>
                      <a:pt x="506" y="364"/>
                    </a:lnTo>
                    <a:lnTo>
                      <a:pt x="568" y="360"/>
                    </a:lnTo>
                    <a:lnTo>
                      <a:pt x="602" y="317"/>
                    </a:lnTo>
                    <a:lnTo>
                      <a:pt x="653" y="302"/>
                    </a:lnTo>
                    <a:lnTo>
                      <a:pt x="625" y="246"/>
                    </a:lnTo>
                    <a:lnTo>
                      <a:pt x="635" y="194"/>
                    </a:lnTo>
                    <a:lnTo>
                      <a:pt x="560" y="199"/>
                    </a:lnTo>
                    <a:lnTo>
                      <a:pt x="602" y="156"/>
                    </a:lnTo>
                    <a:lnTo>
                      <a:pt x="565" y="65"/>
                    </a:lnTo>
                    <a:lnTo>
                      <a:pt x="519" y="69"/>
                    </a:lnTo>
                    <a:lnTo>
                      <a:pt x="476" y="2"/>
                    </a:lnTo>
                    <a:lnTo>
                      <a:pt x="386" y="0"/>
                    </a:lnTo>
                    <a:lnTo>
                      <a:pt x="309" y="71"/>
                    </a:lnTo>
                    <a:lnTo>
                      <a:pt x="252" y="53"/>
                    </a:lnTo>
                    <a:lnTo>
                      <a:pt x="203" y="84"/>
                    </a:lnTo>
                    <a:lnTo>
                      <a:pt x="258" y="126"/>
                    </a:lnTo>
                    <a:lnTo>
                      <a:pt x="250" y="158"/>
                    </a:lnTo>
                    <a:lnTo>
                      <a:pt x="174" y="151"/>
                    </a:lnTo>
                    <a:lnTo>
                      <a:pt x="173" y="124"/>
                    </a:lnTo>
                    <a:lnTo>
                      <a:pt x="169" y="124"/>
                    </a:lnTo>
                    <a:lnTo>
                      <a:pt x="161" y="124"/>
                    </a:lnTo>
                    <a:lnTo>
                      <a:pt x="149" y="125"/>
                    </a:lnTo>
                    <a:lnTo>
                      <a:pt x="134" y="125"/>
                    </a:lnTo>
                    <a:lnTo>
                      <a:pt x="119" y="126"/>
                    </a:lnTo>
                    <a:lnTo>
                      <a:pt x="107" y="127"/>
                    </a:lnTo>
                    <a:lnTo>
                      <a:pt x="97" y="128"/>
                    </a:lnTo>
                    <a:lnTo>
                      <a:pt x="93" y="12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gray">
              <a:xfrm>
                <a:off x="7991799" y="4969904"/>
                <a:ext cx="159328" cy="391862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69" y="23"/>
                  </a:cxn>
                  <a:cxn ang="0">
                    <a:pos x="10" y="132"/>
                  </a:cxn>
                  <a:cxn ang="0">
                    <a:pos x="12" y="177"/>
                  </a:cxn>
                  <a:cxn ang="0">
                    <a:pos x="35" y="175"/>
                  </a:cxn>
                  <a:cxn ang="0">
                    <a:pos x="39" y="213"/>
                  </a:cxn>
                  <a:cxn ang="0">
                    <a:pos x="0" y="219"/>
                  </a:cxn>
                  <a:cxn ang="0">
                    <a:pos x="16" y="271"/>
                  </a:cxn>
                  <a:cxn ang="0">
                    <a:pos x="41" y="277"/>
                  </a:cxn>
                  <a:cxn ang="0">
                    <a:pos x="85" y="371"/>
                  </a:cxn>
                  <a:cxn ang="0">
                    <a:pos x="111" y="371"/>
                  </a:cxn>
                  <a:cxn ang="0">
                    <a:pos x="131" y="322"/>
                  </a:cxn>
                  <a:cxn ang="0">
                    <a:pos x="123" y="268"/>
                  </a:cxn>
                  <a:cxn ang="0">
                    <a:pos x="149" y="262"/>
                  </a:cxn>
                  <a:cxn ang="0">
                    <a:pos x="143" y="232"/>
                  </a:cxn>
                  <a:cxn ang="0">
                    <a:pos x="166" y="211"/>
                  </a:cxn>
                  <a:cxn ang="0">
                    <a:pos x="159" y="89"/>
                  </a:cxn>
                  <a:cxn ang="0">
                    <a:pos x="189" y="78"/>
                  </a:cxn>
                  <a:cxn ang="0">
                    <a:pos x="198" y="40"/>
                  </a:cxn>
                  <a:cxn ang="0">
                    <a:pos x="143" y="0"/>
                  </a:cxn>
                </a:cxnLst>
                <a:rect l="0" t="0" r="r" b="b"/>
                <a:pathLst>
                  <a:path w="199" h="372">
                    <a:moveTo>
                      <a:pt x="143" y="0"/>
                    </a:moveTo>
                    <a:lnTo>
                      <a:pt x="69" y="23"/>
                    </a:lnTo>
                    <a:lnTo>
                      <a:pt x="10" y="132"/>
                    </a:lnTo>
                    <a:lnTo>
                      <a:pt x="12" y="177"/>
                    </a:lnTo>
                    <a:lnTo>
                      <a:pt x="35" y="175"/>
                    </a:lnTo>
                    <a:lnTo>
                      <a:pt x="39" y="213"/>
                    </a:lnTo>
                    <a:lnTo>
                      <a:pt x="0" y="219"/>
                    </a:lnTo>
                    <a:lnTo>
                      <a:pt x="16" y="271"/>
                    </a:lnTo>
                    <a:lnTo>
                      <a:pt x="41" y="277"/>
                    </a:lnTo>
                    <a:lnTo>
                      <a:pt x="85" y="371"/>
                    </a:lnTo>
                    <a:lnTo>
                      <a:pt x="111" y="371"/>
                    </a:lnTo>
                    <a:lnTo>
                      <a:pt x="131" y="322"/>
                    </a:lnTo>
                    <a:lnTo>
                      <a:pt x="123" y="268"/>
                    </a:lnTo>
                    <a:lnTo>
                      <a:pt x="149" y="262"/>
                    </a:lnTo>
                    <a:lnTo>
                      <a:pt x="143" y="232"/>
                    </a:lnTo>
                    <a:lnTo>
                      <a:pt x="166" y="211"/>
                    </a:lnTo>
                    <a:lnTo>
                      <a:pt x="159" y="89"/>
                    </a:lnTo>
                    <a:lnTo>
                      <a:pt x="189" y="78"/>
                    </a:lnTo>
                    <a:lnTo>
                      <a:pt x="198" y="40"/>
                    </a:lnTo>
                    <a:lnTo>
                      <a:pt x="143" y="0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gray">
              <a:xfrm>
                <a:off x="7011067" y="4560548"/>
                <a:ext cx="465067" cy="558636"/>
              </a:xfrm>
              <a:custGeom>
                <a:avLst/>
                <a:gdLst/>
                <a:ahLst/>
                <a:cxnLst>
                  <a:cxn ang="0">
                    <a:pos x="11" y="191"/>
                  </a:cxn>
                  <a:cxn ang="0">
                    <a:pos x="23" y="92"/>
                  </a:cxn>
                  <a:cxn ang="0">
                    <a:pos x="81" y="51"/>
                  </a:cxn>
                  <a:cxn ang="0">
                    <a:pos x="137" y="69"/>
                  </a:cxn>
                  <a:cxn ang="0">
                    <a:pos x="173" y="3"/>
                  </a:cxn>
                  <a:cxn ang="0">
                    <a:pos x="300" y="9"/>
                  </a:cxn>
                  <a:cxn ang="0">
                    <a:pos x="331" y="36"/>
                  </a:cxn>
                  <a:cxn ang="0">
                    <a:pos x="377" y="11"/>
                  </a:cxn>
                  <a:cxn ang="0">
                    <a:pos x="406" y="38"/>
                  </a:cxn>
                  <a:cxn ang="0">
                    <a:pos x="465" y="0"/>
                  </a:cxn>
                  <a:cxn ang="0">
                    <a:pos x="528" y="51"/>
                  </a:cxn>
                  <a:cxn ang="0">
                    <a:pos x="510" y="120"/>
                  </a:cxn>
                  <a:cxn ang="0">
                    <a:pos x="551" y="172"/>
                  </a:cxn>
                  <a:cxn ang="0">
                    <a:pos x="510" y="214"/>
                  </a:cxn>
                  <a:cxn ang="0">
                    <a:pos x="541" y="309"/>
                  </a:cxn>
                  <a:cxn ang="0">
                    <a:pos x="580" y="324"/>
                  </a:cxn>
                  <a:cxn ang="0">
                    <a:pos x="582" y="446"/>
                  </a:cxn>
                  <a:cxn ang="0">
                    <a:pos x="464" y="441"/>
                  </a:cxn>
                  <a:cxn ang="0">
                    <a:pos x="458" y="482"/>
                  </a:cxn>
                  <a:cxn ang="0">
                    <a:pos x="388" y="487"/>
                  </a:cxn>
                  <a:cxn ang="0">
                    <a:pos x="377" y="529"/>
                  </a:cxn>
                  <a:cxn ang="0">
                    <a:pos x="246" y="506"/>
                  </a:cxn>
                  <a:cxn ang="0">
                    <a:pos x="298" y="431"/>
                  </a:cxn>
                  <a:cxn ang="0">
                    <a:pos x="243" y="386"/>
                  </a:cxn>
                  <a:cxn ang="0">
                    <a:pos x="178" y="412"/>
                  </a:cxn>
                  <a:cxn ang="0">
                    <a:pos x="145" y="392"/>
                  </a:cxn>
                  <a:cxn ang="0">
                    <a:pos x="90" y="424"/>
                  </a:cxn>
                  <a:cxn ang="0">
                    <a:pos x="67" y="378"/>
                  </a:cxn>
                  <a:cxn ang="0">
                    <a:pos x="76" y="325"/>
                  </a:cxn>
                  <a:cxn ang="0">
                    <a:pos x="0" y="328"/>
                  </a:cxn>
                  <a:cxn ang="0">
                    <a:pos x="48" y="287"/>
                  </a:cxn>
                  <a:cxn ang="0">
                    <a:pos x="11" y="191"/>
                  </a:cxn>
                </a:cxnLst>
                <a:rect l="0" t="0" r="r" b="b"/>
                <a:pathLst>
                  <a:path w="583" h="530">
                    <a:moveTo>
                      <a:pt x="11" y="191"/>
                    </a:moveTo>
                    <a:lnTo>
                      <a:pt x="23" y="92"/>
                    </a:lnTo>
                    <a:lnTo>
                      <a:pt x="81" y="51"/>
                    </a:lnTo>
                    <a:lnTo>
                      <a:pt x="137" y="69"/>
                    </a:lnTo>
                    <a:lnTo>
                      <a:pt x="173" y="3"/>
                    </a:lnTo>
                    <a:lnTo>
                      <a:pt x="300" y="9"/>
                    </a:lnTo>
                    <a:lnTo>
                      <a:pt x="331" y="36"/>
                    </a:lnTo>
                    <a:lnTo>
                      <a:pt x="377" y="11"/>
                    </a:lnTo>
                    <a:lnTo>
                      <a:pt x="406" y="38"/>
                    </a:lnTo>
                    <a:lnTo>
                      <a:pt x="465" y="0"/>
                    </a:lnTo>
                    <a:lnTo>
                      <a:pt x="528" y="51"/>
                    </a:lnTo>
                    <a:lnTo>
                      <a:pt x="510" y="120"/>
                    </a:lnTo>
                    <a:lnTo>
                      <a:pt x="551" y="172"/>
                    </a:lnTo>
                    <a:lnTo>
                      <a:pt x="510" y="214"/>
                    </a:lnTo>
                    <a:lnTo>
                      <a:pt x="541" y="309"/>
                    </a:lnTo>
                    <a:lnTo>
                      <a:pt x="580" y="324"/>
                    </a:lnTo>
                    <a:lnTo>
                      <a:pt x="582" y="446"/>
                    </a:lnTo>
                    <a:lnTo>
                      <a:pt x="464" y="441"/>
                    </a:lnTo>
                    <a:lnTo>
                      <a:pt x="458" y="482"/>
                    </a:lnTo>
                    <a:lnTo>
                      <a:pt x="388" y="487"/>
                    </a:lnTo>
                    <a:lnTo>
                      <a:pt x="377" y="529"/>
                    </a:lnTo>
                    <a:lnTo>
                      <a:pt x="246" y="506"/>
                    </a:lnTo>
                    <a:lnTo>
                      <a:pt x="298" y="431"/>
                    </a:lnTo>
                    <a:lnTo>
                      <a:pt x="243" y="386"/>
                    </a:lnTo>
                    <a:lnTo>
                      <a:pt x="178" y="412"/>
                    </a:lnTo>
                    <a:lnTo>
                      <a:pt x="145" y="392"/>
                    </a:lnTo>
                    <a:lnTo>
                      <a:pt x="90" y="424"/>
                    </a:lnTo>
                    <a:lnTo>
                      <a:pt x="67" y="378"/>
                    </a:lnTo>
                    <a:lnTo>
                      <a:pt x="76" y="325"/>
                    </a:lnTo>
                    <a:lnTo>
                      <a:pt x="0" y="328"/>
                    </a:lnTo>
                    <a:lnTo>
                      <a:pt x="48" y="287"/>
                    </a:lnTo>
                    <a:lnTo>
                      <a:pt x="11" y="191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gray">
              <a:xfrm>
                <a:off x="7421984" y="4483166"/>
                <a:ext cx="385403" cy="616949"/>
              </a:xfrm>
              <a:custGeom>
                <a:avLst/>
                <a:gdLst/>
                <a:ahLst/>
                <a:cxnLst>
                  <a:cxn ang="0">
                    <a:pos x="17" y="105"/>
                  </a:cxn>
                  <a:cxn ang="0">
                    <a:pos x="1" y="170"/>
                  </a:cxn>
                  <a:cxn ang="0">
                    <a:pos x="40" y="229"/>
                  </a:cxn>
                  <a:cxn ang="0">
                    <a:pos x="0" y="269"/>
                  </a:cxn>
                  <a:cxn ang="0">
                    <a:pos x="28" y="364"/>
                  </a:cxn>
                  <a:cxn ang="0">
                    <a:pos x="66" y="383"/>
                  </a:cxn>
                  <a:cxn ang="0">
                    <a:pos x="72" y="496"/>
                  </a:cxn>
                  <a:cxn ang="0">
                    <a:pos x="163" y="496"/>
                  </a:cxn>
                  <a:cxn ang="0">
                    <a:pos x="123" y="566"/>
                  </a:cxn>
                  <a:cxn ang="0">
                    <a:pos x="288" y="549"/>
                  </a:cxn>
                  <a:cxn ang="0">
                    <a:pos x="298" y="433"/>
                  </a:cxn>
                  <a:cxn ang="0">
                    <a:pos x="334" y="368"/>
                  </a:cxn>
                  <a:cxn ang="0">
                    <a:pos x="320" y="309"/>
                  </a:cxn>
                  <a:cxn ang="0">
                    <a:pos x="379" y="280"/>
                  </a:cxn>
                  <a:cxn ang="0">
                    <a:pos x="381" y="195"/>
                  </a:cxn>
                  <a:cxn ang="0">
                    <a:pos x="441" y="189"/>
                  </a:cxn>
                  <a:cxn ang="0">
                    <a:pos x="484" y="155"/>
                  </a:cxn>
                  <a:cxn ang="0">
                    <a:pos x="442" y="33"/>
                  </a:cxn>
                  <a:cxn ang="0">
                    <a:pos x="387" y="36"/>
                  </a:cxn>
                  <a:cxn ang="0">
                    <a:pos x="353" y="5"/>
                  </a:cxn>
                  <a:cxn ang="0">
                    <a:pos x="302" y="32"/>
                  </a:cxn>
                  <a:cxn ang="0">
                    <a:pos x="264" y="0"/>
                  </a:cxn>
                  <a:cxn ang="0">
                    <a:pos x="224" y="8"/>
                  </a:cxn>
                  <a:cxn ang="0">
                    <a:pos x="142" y="30"/>
                  </a:cxn>
                  <a:cxn ang="0">
                    <a:pos x="141" y="30"/>
                  </a:cxn>
                  <a:cxn ang="0">
                    <a:pos x="136" y="32"/>
                  </a:cxn>
                  <a:cxn ang="0">
                    <a:pos x="130" y="36"/>
                  </a:cxn>
                  <a:cxn ang="0">
                    <a:pos x="122" y="41"/>
                  </a:cxn>
                  <a:cxn ang="0">
                    <a:pos x="112" y="46"/>
                  </a:cxn>
                  <a:cxn ang="0">
                    <a:pos x="101" y="53"/>
                  </a:cxn>
                  <a:cxn ang="0">
                    <a:pos x="90" y="59"/>
                  </a:cxn>
                  <a:cxn ang="0">
                    <a:pos x="78" y="66"/>
                  </a:cxn>
                  <a:cxn ang="0">
                    <a:pos x="66" y="74"/>
                  </a:cxn>
                  <a:cxn ang="0">
                    <a:pos x="55" y="80"/>
                  </a:cxn>
                  <a:cxn ang="0">
                    <a:pos x="44" y="86"/>
                  </a:cxn>
                  <a:cxn ang="0">
                    <a:pos x="35" y="92"/>
                  </a:cxn>
                  <a:cxn ang="0">
                    <a:pos x="28" y="97"/>
                  </a:cxn>
                  <a:cxn ang="0">
                    <a:pos x="21" y="101"/>
                  </a:cxn>
                  <a:cxn ang="0">
                    <a:pos x="18" y="104"/>
                  </a:cxn>
                  <a:cxn ang="0">
                    <a:pos x="17" y="105"/>
                  </a:cxn>
                </a:cxnLst>
                <a:rect l="0" t="0" r="r" b="b"/>
                <a:pathLst>
                  <a:path w="485" h="567">
                    <a:moveTo>
                      <a:pt x="17" y="105"/>
                    </a:moveTo>
                    <a:lnTo>
                      <a:pt x="1" y="170"/>
                    </a:lnTo>
                    <a:lnTo>
                      <a:pt x="40" y="229"/>
                    </a:lnTo>
                    <a:lnTo>
                      <a:pt x="0" y="269"/>
                    </a:lnTo>
                    <a:lnTo>
                      <a:pt x="28" y="364"/>
                    </a:lnTo>
                    <a:lnTo>
                      <a:pt x="66" y="383"/>
                    </a:lnTo>
                    <a:lnTo>
                      <a:pt x="72" y="496"/>
                    </a:lnTo>
                    <a:lnTo>
                      <a:pt x="163" y="496"/>
                    </a:lnTo>
                    <a:lnTo>
                      <a:pt x="123" y="566"/>
                    </a:lnTo>
                    <a:lnTo>
                      <a:pt x="288" y="549"/>
                    </a:lnTo>
                    <a:lnTo>
                      <a:pt x="298" y="433"/>
                    </a:lnTo>
                    <a:lnTo>
                      <a:pt x="334" y="368"/>
                    </a:lnTo>
                    <a:lnTo>
                      <a:pt x="320" y="309"/>
                    </a:lnTo>
                    <a:lnTo>
                      <a:pt x="379" y="280"/>
                    </a:lnTo>
                    <a:lnTo>
                      <a:pt x="381" y="195"/>
                    </a:lnTo>
                    <a:lnTo>
                      <a:pt x="441" y="189"/>
                    </a:lnTo>
                    <a:lnTo>
                      <a:pt x="484" y="155"/>
                    </a:lnTo>
                    <a:lnTo>
                      <a:pt x="442" y="33"/>
                    </a:lnTo>
                    <a:lnTo>
                      <a:pt x="387" y="36"/>
                    </a:lnTo>
                    <a:lnTo>
                      <a:pt x="353" y="5"/>
                    </a:lnTo>
                    <a:lnTo>
                      <a:pt x="302" y="32"/>
                    </a:lnTo>
                    <a:lnTo>
                      <a:pt x="264" y="0"/>
                    </a:lnTo>
                    <a:lnTo>
                      <a:pt x="224" y="8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36" y="32"/>
                    </a:lnTo>
                    <a:lnTo>
                      <a:pt x="130" y="36"/>
                    </a:lnTo>
                    <a:lnTo>
                      <a:pt x="122" y="41"/>
                    </a:lnTo>
                    <a:lnTo>
                      <a:pt x="112" y="46"/>
                    </a:lnTo>
                    <a:lnTo>
                      <a:pt x="101" y="53"/>
                    </a:lnTo>
                    <a:lnTo>
                      <a:pt x="90" y="59"/>
                    </a:lnTo>
                    <a:lnTo>
                      <a:pt x="78" y="66"/>
                    </a:lnTo>
                    <a:lnTo>
                      <a:pt x="66" y="74"/>
                    </a:lnTo>
                    <a:lnTo>
                      <a:pt x="55" y="80"/>
                    </a:lnTo>
                    <a:lnTo>
                      <a:pt x="44" y="86"/>
                    </a:lnTo>
                    <a:lnTo>
                      <a:pt x="35" y="92"/>
                    </a:lnTo>
                    <a:lnTo>
                      <a:pt x="28" y="97"/>
                    </a:lnTo>
                    <a:lnTo>
                      <a:pt x="21" y="101"/>
                    </a:lnTo>
                    <a:lnTo>
                      <a:pt x="18" y="104"/>
                    </a:lnTo>
                    <a:lnTo>
                      <a:pt x="17" y="105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gray">
              <a:xfrm>
                <a:off x="7648381" y="4646850"/>
                <a:ext cx="370331" cy="504989"/>
              </a:xfrm>
              <a:custGeom>
                <a:avLst/>
                <a:gdLst/>
                <a:ahLst/>
                <a:cxnLst>
                  <a:cxn ang="0">
                    <a:pos x="463" y="46"/>
                  </a:cxn>
                  <a:cxn ang="0">
                    <a:pos x="432" y="123"/>
                  </a:cxn>
                  <a:cxn ang="0">
                    <a:pos x="354" y="111"/>
                  </a:cxn>
                  <a:cxn ang="0">
                    <a:pos x="393" y="164"/>
                  </a:cxn>
                  <a:cxn ang="0">
                    <a:pos x="393" y="256"/>
                  </a:cxn>
                  <a:cxn ang="0">
                    <a:pos x="363" y="287"/>
                  </a:cxn>
                  <a:cxn ang="0">
                    <a:pos x="319" y="352"/>
                  </a:cxn>
                  <a:cxn ang="0">
                    <a:pos x="225" y="359"/>
                  </a:cxn>
                  <a:cxn ang="0">
                    <a:pos x="266" y="405"/>
                  </a:cxn>
                  <a:cxn ang="0">
                    <a:pos x="160" y="477"/>
                  </a:cxn>
                  <a:cxn ang="0">
                    <a:pos x="95" y="378"/>
                  </a:cxn>
                  <a:cxn ang="0">
                    <a:pos x="6" y="365"/>
                  </a:cxn>
                  <a:cxn ang="0">
                    <a:pos x="0" y="281"/>
                  </a:cxn>
                  <a:cxn ang="0">
                    <a:pos x="55" y="222"/>
                  </a:cxn>
                  <a:cxn ang="0">
                    <a:pos x="17" y="163"/>
                  </a:cxn>
                  <a:cxn ang="0">
                    <a:pos x="94" y="131"/>
                  </a:cxn>
                  <a:cxn ang="0">
                    <a:pos x="94" y="46"/>
                  </a:cxn>
                  <a:cxn ang="0">
                    <a:pos x="164" y="42"/>
                  </a:cxn>
                  <a:cxn ang="0">
                    <a:pos x="194" y="0"/>
                  </a:cxn>
                  <a:cxn ang="0">
                    <a:pos x="249" y="13"/>
                  </a:cxn>
                  <a:cxn ang="0">
                    <a:pos x="291" y="69"/>
                  </a:cxn>
                  <a:cxn ang="0">
                    <a:pos x="336" y="72"/>
                  </a:cxn>
                  <a:cxn ang="0">
                    <a:pos x="358" y="51"/>
                  </a:cxn>
                  <a:cxn ang="0">
                    <a:pos x="463" y="46"/>
                  </a:cxn>
                </a:cxnLst>
                <a:rect l="0" t="0" r="r" b="b"/>
                <a:pathLst>
                  <a:path w="464" h="478">
                    <a:moveTo>
                      <a:pt x="463" y="46"/>
                    </a:moveTo>
                    <a:lnTo>
                      <a:pt x="432" y="123"/>
                    </a:lnTo>
                    <a:lnTo>
                      <a:pt x="354" y="111"/>
                    </a:lnTo>
                    <a:lnTo>
                      <a:pt x="393" y="164"/>
                    </a:lnTo>
                    <a:lnTo>
                      <a:pt x="393" y="256"/>
                    </a:lnTo>
                    <a:lnTo>
                      <a:pt x="363" y="287"/>
                    </a:lnTo>
                    <a:lnTo>
                      <a:pt x="319" y="352"/>
                    </a:lnTo>
                    <a:lnTo>
                      <a:pt x="225" y="359"/>
                    </a:lnTo>
                    <a:lnTo>
                      <a:pt x="266" y="405"/>
                    </a:lnTo>
                    <a:lnTo>
                      <a:pt x="160" y="477"/>
                    </a:lnTo>
                    <a:lnTo>
                      <a:pt x="95" y="378"/>
                    </a:lnTo>
                    <a:lnTo>
                      <a:pt x="6" y="365"/>
                    </a:lnTo>
                    <a:lnTo>
                      <a:pt x="0" y="281"/>
                    </a:lnTo>
                    <a:lnTo>
                      <a:pt x="55" y="222"/>
                    </a:lnTo>
                    <a:lnTo>
                      <a:pt x="17" y="163"/>
                    </a:lnTo>
                    <a:lnTo>
                      <a:pt x="94" y="131"/>
                    </a:lnTo>
                    <a:lnTo>
                      <a:pt x="94" y="46"/>
                    </a:lnTo>
                    <a:lnTo>
                      <a:pt x="164" y="42"/>
                    </a:lnTo>
                    <a:lnTo>
                      <a:pt x="194" y="0"/>
                    </a:lnTo>
                    <a:lnTo>
                      <a:pt x="249" y="13"/>
                    </a:lnTo>
                    <a:lnTo>
                      <a:pt x="291" y="69"/>
                    </a:lnTo>
                    <a:lnTo>
                      <a:pt x="336" y="72"/>
                    </a:lnTo>
                    <a:lnTo>
                      <a:pt x="358" y="51"/>
                    </a:lnTo>
                    <a:lnTo>
                      <a:pt x="463" y="4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gray">
              <a:xfrm>
                <a:off x="7146711" y="4981566"/>
                <a:ext cx="621165" cy="602954"/>
              </a:xfrm>
              <a:custGeom>
                <a:avLst/>
                <a:gdLst/>
                <a:ahLst/>
                <a:cxnLst>
                  <a:cxn ang="0">
                    <a:pos x="778" y="135"/>
                  </a:cxn>
                  <a:cxn ang="0">
                    <a:pos x="721" y="33"/>
                  </a:cxn>
                  <a:cxn ang="0">
                    <a:pos x="626" y="26"/>
                  </a:cxn>
                  <a:cxn ang="0">
                    <a:pos x="615" y="60"/>
                  </a:cxn>
                  <a:cxn ang="0">
                    <a:pos x="468" y="79"/>
                  </a:cxn>
                  <a:cxn ang="0">
                    <a:pos x="507" y="4"/>
                  </a:cxn>
                  <a:cxn ang="0">
                    <a:pos x="411" y="8"/>
                  </a:cxn>
                  <a:cxn ang="0">
                    <a:pos x="296" y="0"/>
                  </a:cxn>
                  <a:cxn ang="0">
                    <a:pos x="287" y="47"/>
                  </a:cxn>
                  <a:cxn ang="0">
                    <a:pos x="212" y="58"/>
                  </a:cxn>
                  <a:cxn ang="0">
                    <a:pos x="183" y="85"/>
                  </a:cxn>
                  <a:cxn ang="0">
                    <a:pos x="215" y="150"/>
                  </a:cxn>
                  <a:cxn ang="0">
                    <a:pos x="146" y="217"/>
                  </a:cxn>
                  <a:cxn ang="0">
                    <a:pos x="145" y="294"/>
                  </a:cxn>
                  <a:cxn ang="0">
                    <a:pos x="70" y="343"/>
                  </a:cxn>
                  <a:cxn ang="0">
                    <a:pos x="70" y="385"/>
                  </a:cxn>
                  <a:cxn ang="0">
                    <a:pos x="0" y="454"/>
                  </a:cxn>
                  <a:cxn ang="0">
                    <a:pos x="10" y="511"/>
                  </a:cxn>
                  <a:cxn ang="0">
                    <a:pos x="30" y="559"/>
                  </a:cxn>
                  <a:cxn ang="0">
                    <a:pos x="80" y="570"/>
                  </a:cxn>
                  <a:cxn ang="0">
                    <a:pos x="104" y="536"/>
                  </a:cxn>
                  <a:cxn ang="0">
                    <a:pos x="90" y="469"/>
                  </a:cxn>
                  <a:cxn ang="0">
                    <a:pos x="229" y="396"/>
                  </a:cxn>
                  <a:cxn ang="0">
                    <a:pos x="312" y="388"/>
                  </a:cxn>
                  <a:cxn ang="0">
                    <a:pos x="400" y="341"/>
                  </a:cxn>
                  <a:cxn ang="0">
                    <a:pos x="382" y="276"/>
                  </a:cxn>
                  <a:cxn ang="0">
                    <a:pos x="451" y="253"/>
                  </a:cxn>
                  <a:cxn ang="0">
                    <a:pos x="485" y="326"/>
                  </a:cxn>
                  <a:cxn ang="0">
                    <a:pos x="579" y="324"/>
                  </a:cxn>
                  <a:cxn ang="0">
                    <a:pos x="529" y="276"/>
                  </a:cxn>
                  <a:cxn ang="0">
                    <a:pos x="721" y="212"/>
                  </a:cxn>
                  <a:cxn ang="0">
                    <a:pos x="778" y="135"/>
                  </a:cxn>
                </a:cxnLst>
                <a:rect l="0" t="0" r="r" b="b"/>
                <a:pathLst>
                  <a:path w="779" h="571">
                    <a:moveTo>
                      <a:pt x="778" y="135"/>
                    </a:moveTo>
                    <a:lnTo>
                      <a:pt x="721" y="33"/>
                    </a:lnTo>
                    <a:lnTo>
                      <a:pt x="626" y="26"/>
                    </a:lnTo>
                    <a:lnTo>
                      <a:pt x="615" y="60"/>
                    </a:lnTo>
                    <a:lnTo>
                      <a:pt x="468" y="79"/>
                    </a:lnTo>
                    <a:lnTo>
                      <a:pt x="507" y="4"/>
                    </a:lnTo>
                    <a:lnTo>
                      <a:pt x="411" y="8"/>
                    </a:lnTo>
                    <a:lnTo>
                      <a:pt x="296" y="0"/>
                    </a:lnTo>
                    <a:lnTo>
                      <a:pt x="287" y="47"/>
                    </a:lnTo>
                    <a:lnTo>
                      <a:pt x="212" y="58"/>
                    </a:lnTo>
                    <a:lnTo>
                      <a:pt x="183" y="85"/>
                    </a:lnTo>
                    <a:lnTo>
                      <a:pt x="215" y="150"/>
                    </a:lnTo>
                    <a:lnTo>
                      <a:pt x="146" y="217"/>
                    </a:lnTo>
                    <a:lnTo>
                      <a:pt x="145" y="294"/>
                    </a:lnTo>
                    <a:lnTo>
                      <a:pt x="70" y="343"/>
                    </a:lnTo>
                    <a:lnTo>
                      <a:pt x="70" y="385"/>
                    </a:lnTo>
                    <a:lnTo>
                      <a:pt x="0" y="454"/>
                    </a:lnTo>
                    <a:lnTo>
                      <a:pt x="10" y="511"/>
                    </a:lnTo>
                    <a:lnTo>
                      <a:pt x="30" y="559"/>
                    </a:lnTo>
                    <a:lnTo>
                      <a:pt x="80" y="570"/>
                    </a:lnTo>
                    <a:lnTo>
                      <a:pt x="104" y="536"/>
                    </a:lnTo>
                    <a:lnTo>
                      <a:pt x="90" y="469"/>
                    </a:lnTo>
                    <a:lnTo>
                      <a:pt x="229" y="396"/>
                    </a:lnTo>
                    <a:lnTo>
                      <a:pt x="312" y="388"/>
                    </a:lnTo>
                    <a:lnTo>
                      <a:pt x="400" y="341"/>
                    </a:lnTo>
                    <a:lnTo>
                      <a:pt x="382" y="276"/>
                    </a:lnTo>
                    <a:lnTo>
                      <a:pt x="451" y="253"/>
                    </a:lnTo>
                    <a:lnTo>
                      <a:pt x="485" y="326"/>
                    </a:lnTo>
                    <a:lnTo>
                      <a:pt x="579" y="324"/>
                    </a:lnTo>
                    <a:lnTo>
                      <a:pt x="529" y="276"/>
                    </a:lnTo>
                    <a:lnTo>
                      <a:pt x="721" y="212"/>
                    </a:lnTo>
                    <a:lnTo>
                      <a:pt x="778" y="135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gray">
              <a:xfrm>
                <a:off x="7059511" y="5598515"/>
                <a:ext cx="201314" cy="220423"/>
              </a:xfrm>
              <a:custGeom>
                <a:avLst/>
                <a:gdLst/>
                <a:ahLst/>
                <a:cxnLst>
                  <a:cxn ang="0">
                    <a:pos x="177" y="19"/>
                  </a:cxn>
                  <a:cxn ang="0">
                    <a:pos x="209" y="0"/>
                  </a:cxn>
                  <a:cxn ang="0">
                    <a:pos x="245" y="12"/>
                  </a:cxn>
                  <a:cxn ang="0">
                    <a:pos x="252" y="65"/>
                  </a:cxn>
                  <a:cxn ang="0">
                    <a:pos x="219" y="93"/>
                  </a:cxn>
                  <a:cxn ang="0">
                    <a:pos x="210" y="125"/>
                  </a:cxn>
                  <a:cxn ang="0">
                    <a:pos x="210" y="149"/>
                  </a:cxn>
                  <a:cxn ang="0">
                    <a:pos x="159" y="181"/>
                  </a:cxn>
                  <a:cxn ang="0">
                    <a:pos x="138" y="209"/>
                  </a:cxn>
                  <a:cxn ang="0">
                    <a:pos x="47" y="189"/>
                  </a:cxn>
                  <a:cxn ang="0">
                    <a:pos x="10" y="151"/>
                  </a:cxn>
                  <a:cxn ang="0">
                    <a:pos x="0" y="80"/>
                  </a:cxn>
                  <a:cxn ang="0">
                    <a:pos x="44" y="60"/>
                  </a:cxn>
                  <a:cxn ang="0">
                    <a:pos x="73" y="32"/>
                  </a:cxn>
                  <a:cxn ang="0">
                    <a:pos x="177" y="19"/>
                  </a:cxn>
                </a:cxnLst>
                <a:rect l="0" t="0" r="r" b="b"/>
                <a:pathLst>
                  <a:path w="253" h="210">
                    <a:moveTo>
                      <a:pt x="177" y="19"/>
                    </a:moveTo>
                    <a:lnTo>
                      <a:pt x="209" y="0"/>
                    </a:lnTo>
                    <a:lnTo>
                      <a:pt x="245" y="12"/>
                    </a:lnTo>
                    <a:lnTo>
                      <a:pt x="252" y="65"/>
                    </a:lnTo>
                    <a:lnTo>
                      <a:pt x="219" y="93"/>
                    </a:lnTo>
                    <a:lnTo>
                      <a:pt x="210" y="125"/>
                    </a:lnTo>
                    <a:lnTo>
                      <a:pt x="210" y="149"/>
                    </a:lnTo>
                    <a:lnTo>
                      <a:pt x="159" y="181"/>
                    </a:lnTo>
                    <a:lnTo>
                      <a:pt x="138" y="209"/>
                    </a:lnTo>
                    <a:lnTo>
                      <a:pt x="47" y="189"/>
                    </a:lnTo>
                    <a:lnTo>
                      <a:pt x="10" y="151"/>
                    </a:lnTo>
                    <a:lnTo>
                      <a:pt x="0" y="80"/>
                    </a:lnTo>
                    <a:lnTo>
                      <a:pt x="44" y="60"/>
                    </a:lnTo>
                    <a:lnTo>
                      <a:pt x="73" y="32"/>
                    </a:lnTo>
                    <a:lnTo>
                      <a:pt x="177" y="19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37"/>
              <p:cNvSpPr>
                <a:spLocks/>
              </p:cNvSpPr>
              <p:nvPr/>
            </p:nvSpPr>
            <p:spPr bwMode="gray">
              <a:xfrm>
                <a:off x="6657261" y="4934507"/>
                <a:ext cx="669610" cy="538810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67" y="172"/>
                  </a:cxn>
                  <a:cxn ang="0">
                    <a:pos x="170" y="200"/>
                  </a:cxn>
                  <a:cxn ang="0">
                    <a:pos x="169" y="163"/>
                  </a:cxn>
                  <a:cxn ang="0">
                    <a:pos x="266" y="112"/>
                  </a:cxn>
                  <a:cxn ang="0">
                    <a:pos x="357" y="135"/>
                  </a:cxn>
                  <a:cxn ang="0">
                    <a:pos x="396" y="106"/>
                  </a:cxn>
                  <a:cxn ang="0">
                    <a:pos x="450" y="106"/>
                  </a:cxn>
                  <a:cxn ang="0">
                    <a:pos x="484" y="63"/>
                  </a:cxn>
                  <a:cxn ang="0">
                    <a:pos x="525" y="47"/>
                  </a:cxn>
                  <a:cxn ang="0">
                    <a:pos x="584" y="8"/>
                  </a:cxn>
                  <a:cxn ang="0">
                    <a:pos x="624" y="30"/>
                  </a:cxn>
                  <a:cxn ang="0">
                    <a:pos x="690" y="0"/>
                  </a:cxn>
                  <a:cxn ang="0">
                    <a:pos x="740" y="49"/>
                  </a:cxn>
                  <a:cxn ang="0">
                    <a:pos x="696" y="125"/>
                  </a:cxn>
                  <a:cxn ang="0">
                    <a:pos x="815" y="146"/>
                  </a:cxn>
                  <a:cxn ang="0">
                    <a:pos x="838" y="202"/>
                  </a:cxn>
                  <a:cxn ang="0">
                    <a:pos x="770" y="267"/>
                  </a:cxn>
                  <a:cxn ang="0">
                    <a:pos x="760" y="352"/>
                  </a:cxn>
                  <a:cxn ang="0">
                    <a:pos x="678" y="395"/>
                  </a:cxn>
                  <a:cxn ang="0">
                    <a:pos x="696" y="440"/>
                  </a:cxn>
                  <a:cxn ang="0">
                    <a:pos x="606" y="510"/>
                  </a:cxn>
                  <a:cxn ang="0">
                    <a:pos x="537" y="508"/>
                  </a:cxn>
                  <a:cxn ang="0">
                    <a:pos x="465" y="468"/>
                  </a:cxn>
                  <a:cxn ang="0">
                    <a:pos x="384" y="508"/>
                  </a:cxn>
                  <a:cxn ang="0">
                    <a:pos x="272" y="472"/>
                  </a:cxn>
                  <a:cxn ang="0">
                    <a:pos x="259" y="382"/>
                  </a:cxn>
                  <a:cxn ang="0">
                    <a:pos x="178" y="376"/>
                  </a:cxn>
                  <a:cxn ang="0">
                    <a:pos x="137" y="354"/>
                  </a:cxn>
                  <a:cxn ang="0">
                    <a:pos x="132" y="322"/>
                  </a:cxn>
                  <a:cxn ang="0">
                    <a:pos x="184" y="322"/>
                  </a:cxn>
                  <a:cxn ang="0">
                    <a:pos x="166" y="269"/>
                  </a:cxn>
                  <a:cxn ang="0">
                    <a:pos x="86" y="269"/>
                  </a:cxn>
                  <a:cxn ang="0">
                    <a:pos x="0" y="247"/>
                  </a:cxn>
                  <a:cxn ang="0">
                    <a:pos x="0" y="206"/>
                  </a:cxn>
                </a:cxnLst>
                <a:rect l="0" t="0" r="r" b="b"/>
                <a:pathLst>
                  <a:path w="839" h="511">
                    <a:moveTo>
                      <a:pt x="0" y="206"/>
                    </a:moveTo>
                    <a:lnTo>
                      <a:pt x="67" y="172"/>
                    </a:lnTo>
                    <a:lnTo>
                      <a:pt x="170" y="200"/>
                    </a:lnTo>
                    <a:lnTo>
                      <a:pt x="169" y="163"/>
                    </a:lnTo>
                    <a:lnTo>
                      <a:pt x="266" y="112"/>
                    </a:lnTo>
                    <a:lnTo>
                      <a:pt x="357" y="135"/>
                    </a:lnTo>
                    <a:lnTo>
                      <a:pt x="396" y="106"/>
                    </a:lnTo>
                    <a:lnTo>
                      <a:pt x="450" y="106"/>
                    </a:lnTo>
                    <a:lnTo>
                      <a:pt x="484" y="63"/>
                    </a:lnTo>
                    <a:lnTo>
                      <a:pt x="525" y="47"/>
                    </a:lnTo>
                    <a:lnTo>
                      <a:pt x="584" y="8"/>
                    </a:lnTo>
                    <a:lnTo>
                      <a:pt x="624" y="30"/>
                    </a:lnTo>
                    <a:lnTo>
                      <a:pt x="690" y="0"/>
                    </a:lnTo>
                    <a:lnTo>
                      <a:pt x="740" y="49"/>
                    </a:lnTo>
                    <a:lnTo>
                      <a:pt x="696" y="125"/>
                    </a:lnTo>
                    <a:lnTo>
                      <a:pt x="815" y="146"/>
                    </a:lnTo>
                    <a:lnTo>
                      <a:pt x="838" y="202"/>
                    </a:lnTo>
                    <a:lnTo>
                      <a:pt x="770" y="267"/>
                    </a:lnTo>
                    <a:lnTo>
                      <a:pt x="760" y="352"/>
                    </a:lnTo>
                    <a:lnTo>
                      <a:pt x="678" y="395"/>
                    </a:lnTo>
                    <a:lnTo>
                      <a:pt x="696" y="440"/>
                    </a:lnTo>
                    <a:lnTo>
                      <a:pt x="606" y="510"/>
                    </a:lnTo>
                    <a:lnTo>
                      <a:pt x="537" y="508"/>
                    </a:lnTo>
                    <a:lnTo>
                      <a:pt x="465" y="468"/>
                    </a:lnTo>
                    <a:lnTo>
                      <a:pt x="384" y="508"/>
                    </a:lnTo>
                    <a:lnTo>
                      <a:pt x="272" y="472"/>
                    </a:lnTo>
                    <a:lnTo>
                      <a:pt x="259" y="382"/>
                    </a:lnTo>
                    <a:lnTo>
                      <a:pt x="178" y="376"/>
                    </a:lnTo>
                    <a:lnTo>
                      <a:pt x="137" y="354"/>
                    </a:lnTo>
                    <a:lnTo>
                      <a:pt x="132" y="322"/>
                    </a:lnTo>
                    <a:lnTo>
                      <a:pt x="184" y="322"/>
                    </a:lnTo>
                    <a:lnTo>
                      <a:pt x="166" y="269"/>
                    </a:lnTo>
                    <a:lnTo>
                      <a:pt x="86" y="269"/>
                    </a:lnTo>
                    <a:lnTo>
                      <a:pt x="0" y="247"/>
                    </a:lnTo>
                    <a:lnTo>
                      <a:pt x="0" y="206"/>
                    </a:ln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38"/>
              <p:cNvSpPr>
                <a:spLocks noChangeShapeType="1"/>
              </p:cNvSpPr>
              <p:nvPr/>
            </p:nvSpPr>
            <p:spPr bwMode="gray">
              <a:xfrm>
                <a:off x="7022909" y="3671861"/>
                <a:ext cx="1077" cy="2333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kumimoji="1" lang="en-US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 bwMode="auto">
            <a:xfrm>
              <a:off x="4814313" y="4172778"/>
              <a:ext cx="45719" cy="48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678409" y="3956754"/>
              <a:ext cx="45719" cy="48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396650" y="3231284"/>
              <a:ext cx="45719" cy="4831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" name="AutoShape 3"/>
          <p:cNvSpPr>
            <a:spLocks noChangeArrowheads="1"/>
          </p:cNvSpPr>
          <p:nvPr/>
        </p:nvSpPr>
        <p:spPr bwMode="auto">
          <a:xfrm>
            <a:off x="6217286" y="4313374"/>
            <a:ext cx="2658265" cy="790134"/>
          </a:xfrm>
          <a:prstGeom prst="wedgeRoundRectCallout">
            <a:avLst>
              <a:gd name="adj1" fmla="val -103193"/>
              <a:gd name="adj2" fmla="val -83593"/>
              <a:gd name="adj3" fmla="val 16667"/>
            </a:avLst>
          </a:prstGeom>
          <a:ln w="3175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Xiangyang</a:t>
            </a:r>
            <a:r>
              <a:rPr kumimoji="1" 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 </a:t>
            </a:r>
            <a:r>
              <a:rPr kumimoji="1" lang="en-US" altLang="zh-CN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Case: 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Sludge to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襄</a:t>
            </a:r>
            <a:r>
              <a:rPr kumimoji="1" lang="zh-CN" alt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阳：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污泥能源化</a:t>
            </a:r>
            <a:endParaRPr kumimoji="1" lang="en-US" sz="1400" dirty="0" smtClean="0">
              <a:solidFill>
                <a:srgbClr val="000000"/>
              </a:solidFill>
              <a:latin typeface="Arial Narrow" panose="020B0606020202030204" pitchFamily="34" charset="0"/>
              <a:ea typeface="ＭＳ Ｐゴシック" pitchFamily="50" charset="-128"/>
            </a:endParaRPr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179512" y="4942052"/>
            <a:ext cx="2555776" cy="730002"/>
          </a:xfrm>
          <a:prstGeom prst="wedgeRoundRectCallout">
            <a:avLst>
              <a:gd name="adj1" fmla="val 96037"/>
              <a:gd name="adj2" fmla="val -140769"/>
              <a:gd name="adj3" fmla="val 16667"/>
            </a:avLst>
          </a:prstGeom>
          <a:ln w="3175">
            <a:solidFill>
              <a:srgbClr val="0070C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Chengdu:</a:t>
            </a:r>
            <a:r>
              <a:rPr kumimoji="1" lang="zh-CN" altLang="en-US" sz="1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 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WEN in wastewater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CN" alt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成都：</a:t>
            </a:r>
            <a:r>
              <a:rPr kumimoji="1" lang="zh-CN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50" charset="-128"/>
              </a:rPr>
              <a:t>污水处理设施的能效</a:t>
            </a:r>
            <a:endParaRPr kumimoji="1" lang="en-US" sz="1400" dirty="0" smtClean="0">
              <a:solidFill>
                <a:srgbClr val="000000"/>
              </a:solidFill>
              <a:latin typeface="Arial Narrow" panose="020B0606020202030204" pitchFamily="34" charset="0"/>
              <a:ea typeface="ＭＳ Ｐゴシック" pitchFamily="50" charset="-12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-19419" y="-24925"/>
            <a:ext cx="9160021" cy="101566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228600" tIns="228600" rIns="228600" bIns="2286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kern="1200" dirty="0" smtClean="0">
                <a:solidFill>
                  <a:srgbClr val="00B0F0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WRI SUSTAINABLE AND LIVABLE CITIES PROJECT: </a:t>
            </a:r>
            <a:r>
              <a:rPr lang="en-US" b="1" kern="1200" dirty="0" smtClean="0">
                <a:solidFill>
                  <a:schemeClr val="bg1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WEN IN CITIES</a:t>
            </a:r>
          </a:p>
          <a:p>
            <a:pPr algn="l"/>
            <a:r>
              <a:rPr lang="en-US" altLang="zh-CN" b="1" dirty="0" smtClean="0">
                <a:solidFill>
                  <a:srgbClr val="72C7E7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WRI</a:t>
            </a:r>
            <a:r>
              <a:rPr lang="zh-CN" altLang="en-US" b="1" dirty="0" smtClean="0">
                <a:solidFill>
                  <a:srgbClr val="72C7E7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可持续宜居城市项目：</a:t>
            </a:r>
            <a:r>
              <a:rPr lang="zh-CN" altLang="en-US" b="1" dirty="0" smtClean="0">
                <a:solidFill>
                  <a:schemeClr val="bg1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城市中的水资源</a:t>
            </a:r>
            <a:r>
              <a:rPr lang="en-US" altLang="zh-CN" b="1" dirty="0" smtClean="0">
                <a:solidFill>
                  <a:schemeClr val="bg1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-</a:t>
            </a:r>
            <a:r>
              <a:rPr lang="zh-CN" altLang="en-US" b="1" dirty="0" smtClean="0">
                <a:solidFill>
                  <a:schemeClr val="bg1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rPr>
              <a:t>能源研究</a:t>
            </a:r>
            <a:endParaRPr lang="en-US" b="1" kern="1200" dirty="0">
              <a:solidFill>
                <a:schemeClr val="bg1"/>
              </a:solidFill>
              <a:latin typeface="Arial MT Std Light Cond" pitchFamily="34" charset="0"/>
              <a:ea typeface="Microsoft YaHei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485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 Narrow" panose="020B0606020202030204" pitchFamily="34" charset="0"/>
              <a:ea typeface="宋体" panose="02010600030101010101" pitchFamily="2" charset="-122"/>
              <a:cs typeface="Times New Roman" panose="02020603050405020304" pitchFamily="18" charset="0"/>
              <a:sym typeface="Arial Narrow" panose="020B0606020202030204" pitchFamily="34" charset="0"/>
            </a:endParaRPr>
          </a:p>
        </p:txBody>
      </p:sp>
      <p:cxnSp>
        <p:nvCxnSpPr>
          <p:cNvPr id="69" name="Straight Connector 68"/>
          <p:cNvCxnSpPr/>
          <p:nvPr>
            <p:custDataLst>
              <p:tags r:id="rId4"/>
            </p:custDataLst>
          </p:nvPr>
        </p:nvCxnSpPr>
        <p:spPr bwMode="auto">
          <a:xfrm>
            <a:off x="1190625" y="39544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5"/>
            </p:custDataLst>
          </p:nvPr>
        </p:nvCxnSpPr>
        <p:spPr bwMode="auto">
          <a:xfrm>
            <a:off x="1244600" y="5440363"/>
            <a:ext cx="790416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6"/>
            </p:custDataLst>
          </p:nvPr>
        </p:nvCxnSpPr>
        <p:spPr bwMode="auto">
          <a:xfrm flipV="1">
            <a:off x="7321550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7"/>
            </p:custDataLst>
          </p:nvPr>
        </p:nvCxnSpPr>
        <p:spPr bwMode="auto">
          <a:xfrm>
            <a:off x="1190625" y="34591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>
            <p:custDataLst>
              <p:tags r:id="rId8"/>
            </p:custDataLst>
          </p:nvPr>
        </p:nvCxnSpPr>
        <p:spPr bwMode="auto">
          <a:xfrm>
            <a:off x="1190625" y="54403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9"/>
            </p:custDataLst>
          </p:nvPr>
        </p:nvCxnSpPr>
        <p:spPr bwMode="auto">
          <a:xfrm>
            <a:off x="1190625" y="19732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10"/>
            </p:custDataLst>
          </p:nvPr>
        </p:nvCxnSpPr>
        <p:spPr bwMode="auto">
          <a:xfrm>
            <a:off x="1190625" y="44497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11"/>
            </p:custDataLst>
          </p:nvPr>
        </p:nvCxnSpPr>
        <p:spPr bwMode="auto">
          <a:xfrm flipV="1">
            <a:off x="1855788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>
            <p:custDataLst>
              <p:tags r:id="rId12"/>
            </p:custDataLst>
          </p:nvPr>
        </p:nvCxnSpPr>
        <p:spPr bwMode="auto">
          <a:xfrm flipV="1">
            <a:off x="1249363" y="1474788"/>
            <a:ext cx="0" cy="39703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3"/>
            </p:custDataLst>
          </p:nvPr>
        </p:nvCxnSpPr>
        <p:spPr bwMode="auto">
          <a:xfrm>
            <a:off x="1190625" y="1479550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14"/>
            </p:custDataLst>
          </p:nvPr>
        </p:nvCxnSpPr>
        <p:spPr bwMode="auto">
          <a:xfrm>
            <a:off x="1190625" y="49450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15"/>
            </p:custDataLst>
          </p:nvPr>
        </p:nvCxnSpPr>
        <p:spPr bwMode="auto">
          <a:xfrm>
            <a:off x="1190625" y="29638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16"/>
            </p:custDataLst>
          </p:nvPr>
        </p:nvCxnSpPr>
        <p:spPr bwMode="auto">
          <a:xfrm flipV="1">
            <a:off x="2463800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7"/>
            </p:custDataLst>
          </p:nvPr>
        </p:nvCxnSpPr>
        <p:spPr bwMode="auto">
          <a:xfrm>
            <a:off x="1190625" y="2468563"/>
            <a:ext cx="5873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8"/>
            </p:custDataLst>
          </p:nvPr>
        </p:nvCxnSpPr>
        <p:spPr bwMode="auto">
          <a:xfrm flipV="1">
            <a:off x="7927975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9"/>
            </p:custDataLst>
          </p:nvPr>
        </p:nvCxnSpPr>
        <p:spPr bwMode="auto">
          <a:xfrm flipV="1">
            <a:off x="9144000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20"/>
            </p:custDataLst>
          </p:nvPr>
        </p:nvCxnSpPr>
        <p:spPr bwMode="auto">
          <a:xfrm flipV="1">
            <a:off x="8535988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21"/>
            </p:custDataLst>
          </p:nvPr>
        </p:nvCxnSpPr>
        <p:spPr bwMode="auto">
          <a:xfrm flipV="1">
            <a:off x="6713538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>
            <p:custDataLst>
              <p:tags r:id="rId22"/>
            </p:custDataLst>
          </p:nvPr>
        </p:nvCxnSpPr>
        <p:spPr bwMode="auto">
          <a:xfrm flipV="1">
            <a:off x="1249363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23"/>
            </p:custDataLst>
          </p:nvPr>
        </p:nvCxnSpPr>
        <p:spPr bwMode="auto">
          <a:xfrm flipV="1">
            <a:off x="4892675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24"/>
            </p:custDataLst>
          </p:nvPr>
        </p:nvCxnSpPr>
        <p:spPr bwMode="auto">
          <a:xfrm flipV="1">
            <a:off x="3070225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25"/>
            </p:custDataLst>
          </p:nvPr>
        </p:nvCxnSpPr>
        <p:spPr bwMode="auto">
          <a:xfrm flipV="1">
            <a:off x="3678238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26"/>
            </p:custDataLst>
          </p:nvPr>
        </p:nvCxnSpPr>
        <p:spPr bwMode="auto">
          <a:xfrm flipV="1">
            <a:off x="6107113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7"/>
            </p:custDataLst>
          </p:nvPr>
        </p:nvCxnSpPr>
        <p:spPr bwMode="auto">
          <a:xfrm flipV="1">
            <a:off x="4284663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28"/>
            </p:custDataLst>
          </p:nvPr>
        </p:nvCxnSpPr>
        <p:spPr bwMode="auto">
          <a:xfrm flipV="1">
            <a:off x="5499100" y="5440363"/>
            <a:ext cx="0" cy="5873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633538" y="5602288"/>
            <a:ext cx="446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AA0714-F8A6-4F98-A4E0-569385459D6D}" type="datetime'2''0'''',''''''''''00''''''''''0''''''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1" name="Text Placeholder 9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629150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84FA2A-3E66-4450-B06E-A02E62427DE2}" type="datetime'1''2''0'',''0''''''''''''''''0''''''''''''0''''''''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2" name="Text Placeholder 10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235575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527296-67FA-4D88-A935-ED356968B391}" type="datetime'1''''''''''''''''''''''4''0'',''0''''''''00''''''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3" name="Text Placeholder 11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843588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44C947-1036-4F69-87A1-1F8C11466CB6}" type="datetime'''1''''''''''6''''0'''''''''',''''''''''''000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4" name="Text Placeholder 1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450013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013A98-26B8-4D2B-BD8C-AD582E17E021}" type="datetime'''''''''''''''''''''18''0,0''''''''''''''''''''''''''00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5" name="Text Placeholder 1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664450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FCABCCD-B05A-4112-B132-79712E735FC4}" type="datetime'''''''2''''''2''0'',0''''''''''''''00''''''''''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7" name="Text Placeholder 14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8272463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487B61-737D-41D7-8C30-E3DC0189D93A}" type="datetime'''''''''''2''''''''''''40'',''''''''''''0''0''''0''''''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1" name="Rectangle 50"/>
          <p:cNvSpPr/>
          <p:nvPr>
            <p:custDataLst>
              <p:tags r:id="rId36"/>
            </p:custDataLst>
          </p:nvPr>
        </p:nvSpPr>
        <p:spPr bwMode="gray">
          <a:xfrm>
            <a:off x="4021138" y="5602288"/>
            <a:ext cx="5270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76DE7A-5C79-4623-A26E-1ECA48C508D6}" type="datetime'''''''''''''''1''''0''0'''''''',''''''''0''''0''0''''''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100,000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53" name="Rectangle 52"/>
          <p:cNvSpPr/>
          <p:nvPr>
            <p:custDataLst>
              <p:tags r:id="rId37"/>
            </p:custDataLst>
          </p:nvPr>
        </p:nvSpPr>
        <p:spPr bwMode="gray">
          <a:xfrm>
            <a:off x="7058025" y="5602288"/>
            <a:ext cx="5270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9BD8E75-5B0A-4937-A78D-1BA1100E4081}" type="datetime'''''2''''''''0''''''''''0'',0''''''''0''''''''0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200,000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38"/>
            </p:custDataLst>
          </p:nvPr>
        </p:nvSpPr>
        <p:spPr bwMode="gray">
          <a:xfrm>
            <a:off x="1209675" y="5602288"/>
            <a:ext cx="809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D257E1-4F77-4662-8B28-2E904BD7E9D8}" type="datetime'''''''''''''''0''''''''''''''''''''''''''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39"/>
            </p:custDataLst>
          </p:nvPr>
        </p:nvSpPr>
        <p:spPr bwMode="gray">
          <a:xfrm>
            <a:off x="906463" y="38481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62AC8AE-3585-4D3E-B46A-0D934D6819D4}" type="datetime'''''1''''''''''''''''''''''''''''.''''''5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1.5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40"/>
            </p:custDataLst>
          </p:nvPr>
        </p:nvSpPr>
        <p:spPr bwMode="gray">
          <a:xfrm>
            <a:off x="906463" y="43434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38D0675-282E-4807-9B12-EE8C26A87630}" type="datetime'''''''''''''1''''''''''.''''''''0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1.0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41"/>
            </p:custDataLst>
          </p:nvPr>
        </p:nvSpPr>
        <p:spPr bwMode="gray">
          <a:xfrm>
            <a:off x="906463" y="48387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93EB712-B4E2-4078-A426-01253688BB5E}" type="datetime'''''''''''''0''.''''''''''5''''''''''''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0.5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42"/>
            </p:custDataLst>
          </p:nvPr>
        </p:nvSpPr>
        <p:spPr bwMode="gray">
          <a:xfrm>
            <a:off x="906463" y="53340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336A57E-B074-4705-A61D-0EC6461BFB10}" type="datetime'0''''''''''''''''''.''''''''''''''''''''''''''''0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0.0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78" name="Text Placeholder 6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2241550" y="5602288"/>
            <a:ext cx="446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ED18D6-5D7B-4090-8336-686EC4E664D9}" type="datetime'''''''''''40'''''''''''''''''''''''''',''''00''''''''0''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>
            <p:custDataLst>
              <p:tags r:id="rId44"/>
            </p:custDataLst>
          </p:nvPr>
        </p:nvSpPr>
        <p:spPr bwMode="gray">
          <a:xfrm>
            <a:off x="906463" y="1373188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7B305A4-0CC1-438E-A6B6-F124638E4B6B}" type="datetime'''''''''''''''''4''''''''''''''''''''''''''''''''''''''''.0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4.0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45"/>
            </p:custDataLst>
          </p:nvPr>
        </p:nvSpPr>
        <p:spPr bwMode="gray">
          <a:xfrm>
            <a:off x="906463" y="28575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8A831B0-F0A3-4510-83D6-CB53807BADAF}" type="datetime'''''''''''2''''''.''''''''''5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2.5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46"/>
            </p:custDataLst>
          </p:nvPr>
        </p:nvSpPr>
        <p:spPr bwMode="gray">
          <a:xfrm>
            <a:off x="906463" y="18669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DFEA35-1EF2-46FA-A36F-F4184F1D449F}" type="datetime'''3''''''''''''.''''''''''''''''''''''''''''''''''''5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3.5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>
            <p:custDataLst>
              <p:tags r:id="rId47"/>
            </p:custDataLst>
          </p:nvPr>
        </p:nvSpPr>
        <p:spPr bwMode="gray">
          <a:xfrm>
            <a:off x="906463" y="23622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6FDE743-666E-4ECB-93DC-8FECDF4E685C}" type="datetime'''''''''''''''''''''3''.''0''''''''''''''''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3.0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40" name="Rectangle 39"/>
          <p:cNvSpPr/>
          <p:nvPr>
            <p:custDataLst>
              <p:tags r:id="rId48"/>
            </p:custDataLst>
          </p:nvPr>
        </p:nvSpPr>
        <p:spPr bwMode="gray">
          <a:xfrm>
            <a:off x="906463" y="3352800"/>
            <a:ext cx="2032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BB2733D-B549-440D-8499-588DDB3DB349}" type="datetime'''''''''''''''''''''''''''2''''''''.''''''''''''''''0'''''''''">
              <a:rPr lang="en-US" altLang="zh-CN" sz="140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cs typeface="Times New Roman"/>
                <a:sym typeface="Arial Narrow" panose="020B0606020202030204" pitchFamily="34" charset="0"/>
              </a:rPr>
              <a:t>2.0</a:t>
            </a:fld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cs typeface="Times New Roman"/>
              <a:sym typeface="Arial Narrow" panose="020B0606020202030204" pitchFamily="34" charset="0"/>
            </a:endParaRPr>
          </a:p>
        </p:txBody>
      </p:sp>
      <p:sp>
        <p:nvSpPr>
          <p:cNvPr id="79" name="Text Placeholder 7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847975" y="5602288"/>
            <a:ext cx="446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EC71D2-DF18-46A5-982A-D093BD4903BA}" type="datetime'''''60'',''''''''''''0''''''''''''''''''''''''0''''''''''0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3455988" y="5602288"/>
            <a:ext cx="4460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813483-E96C-4728-9673-12AD29B9A716}" type="datetime'''''''''''''8''''''0'''''''',''''''''''''''0''''''''''00''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8" name="Text Placeholder 15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8880475" y="5602288"/>
            <a:ext cx="527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566A28-D1CE-4B6F-ACD9-48014DD28701}" type="datetime'''''''''''260'''''''''''''''''''''''',''''''''''''0''''''00'">
              <a:rPr lang="en-US" altLang="zh-CN" sz="140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260,000</a:t>
            </a:fld>
            <a:endParaRPr lang="zh-CN" altLang="en-US" sz="14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52"/>
            </p:custDataLst>
          </p:nvPr>
        </p:nvSpPr>
        <p:spPr bwMode="auto">
          <a:xfrm>
            <a:off x="7821613" y="1479551"/>
            <a:ext cx="911225" cy="3960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53"/>
            </p:custDataLst>
          </p:nvPr>
        </p:nvSpPr>
        <p:spPr bwMode="auto">
          <a:xfrm>
            <a:off x="5851525" y="4449763"/>
            <a:ext cx="1416050" cy="990600"/>
          </a:xfrm>
          <a:prstGeom prst="rect">
            <a:avLst/>
          </a:prstGeom>
          <a:solidFill>
            <a:srgbClr val="97C63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54"/>
            </p:custDataLst>
          </p:nvPr>
        </p:nvSpPr>
        <p:spPr bwMode="auto">
          <a:xfrm>
            <a:off x="7710488" y="4052888"/>
            <a:ext cx="111125" cy="1387475"/>
          </a:xfrm>
          <a:prstGeom prst="rect">
            <a:avLst/>
          </a:prstGeom>
          <a:solidFill>
            <a:srgbClr val="C30C3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55"/>
            </p:custDataLst>
          </p:nvPr>
        </p:nvSpPr>
        <p:spPr bwMode="auto">
          <a:xfrm>
            <a:off x="7267575" y="4314825"/>
            <a:ext cx="442913" cy="11255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56"/>
            </p:custDataLst>
          </p:nvPr>
        </p:nvSpPr>
        <p:spPr bwMode="auto">
          <a:xfrm>
            <a:off x="3475038" y="4749800"/>
            <a:ext cx="706438" cy="690563"/>
          </a:xfrm>
          <a:prstGeom prst="rect">
            <a:avLst/>
          </a:prstGeom>
          <a:solidFill>
            <a:srgbClr val="FCD9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57"/>
            </p:custDataLst>
          </p:nvPr>
        </p:nvSpPr>
        <p:spPr bwMode="auto">
          <a:xfrm>
            <a:off x="4181475" y="4670425"/>
            <a:ext cx="1670050" cy="7699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58"/>
            </p:custDataLst>
          </p:nvPr>
        </p:nvSpPr>
        <p:spPr bwMode="auto">
          <a:xfrm>
            <a:off x="1249363" y="5018088"/>
            <a:ext cx="2225675" cy="422275"/>
          </a:xfrm>
          <a:prstGeom prst="rect">
            <a:avLst/>
          </a:prstGeom>
          <a:solidFill>
            <a:srgbClr val="0099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59"/>
            </p:custDataLst>
          </p:nvPr>
        </p:nvSpPr>
        <p:spPr bwMode="auto">
          <a:xfrm>
            <a:off x="7877175" y="5949950"/>
            <a:ext cx="8001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Desalination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60"/>
            </p:custDataLst>
          </p:nvPr>
        </p:nvSpPr>
        <p:spPr bwMode="auto">
          <a:xfrm>
            <a:off x="7496175" y="6135688"/>
            <a:ext cx="5413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Blackish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61"/>
            </p:custDataLst>
          </p:nvPr>
        </p:nvSpPr>
        <p:spPr bwMode="auto">
          <a:xfrm>
            <a:off x="7285038" y="594995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S to N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62"/>
            </p:custDataLst>
          </p:nvPr>
        </p:nvSpPr>
        <p:spPr bwMode="auto">
          <a:xfrm>
            <a:off x="6196013" y="5949950"/>
            <a:ext cx="728663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b="0" i="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Reclaimed </a:t>
            </a:r>
            <a:endParaRPr lang="en-US" sz="1400" b="0" i="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3"/>
            </p:custDataLst>
          </p:nvPr>
        </p:nvSpPr>
        <p:spPr bwMode="auto">
          <a:xfrm>
            <a:off x="4773613" y="5949950"/>
            <a:ext cx="485775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Ground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64"/>
            </p:custDataLst>
          </p:nvPr>
        </p:nvSpPr>
        <p:spPr bwMode="auto">
          <a:xfrm>
            <a:off x="3570288" y="5949950"/>
            <a:ext cx="5159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Y to QD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5"/>
            </p:custDataLst>
          </p:nvPr>
        </p:nvSpPr>
        <p:spPr bwMode="auto">
          <a:xfrm>
            <a:off x="2111375" y="5949950"/>
            <a:ext cx="503238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宋体"/>
                <a:sym typeface="Arial Narrow" panose="020B0606020202030204" pitchFamily="34" charset="0"/>
              </a:rPr>
              <a:t>Surface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宋体"/>
              <a:sym typeface="Arial Narrow" panose="020B0606020202030204" pitchFamily="34" charset="0"/>
            </a:endParaRPr>
          </a:p>
        </p:txBody>
      </p:sp>
      <p:sp>
        <p:nvSpPr>
          <p:cNvPr id="72" name="Rectangle 71"/>
          <p:cNvSpPr/>
          <p:nvPr>
            <p:custDataLst>
              <p:tags r:id="rId66"/>
            </p:custDataLst>
          </p:nvPr>
        </p:nvSpPr>
        <p:spPr bwMode="auto">
          <a:xfrm>
            <a:off x="3573463" y="6489700"/>
            <a:ext cx="3244850" cy="212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Water Supply Potential (10 thousand m3 per year)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71" name="Rectangle 70"/>
          <p:cNvSpPr/>
          <p:nvPr>
            <p:custDataLst>
              <p:tags r:id="rId67"/>
            </p:custDataLst>
          </p:nvPr>
        </p:nvSpPr>
        <p:spPr bwMode="auto">
          <a:xfrm>
            <a:off x="25400" y="1373188"/>
            <a:ext cx="739775" cy="547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Energy 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Consumption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（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  <a:sym typeface="Arial Narrow" panose="020B0606020202030204" pitchFamily="34" charset="0"/>
              </a:rPr>
              <a:t>kWh/m</a:t>
            </a:r>
            <a:r>
              <a:rPr lang="en-US" sz="1200" baseline="30000" dirty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  <a:sym typeface="Arial Narrow" panose="020B0606020202030204" pitchFamily="34" charset="0"/>
              </a:rPr>
              <a:t>3</a:t>
            </a:r>
            <a:r>
              <a:rPr lang="zh-CN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）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 rot="10800000">
            <a:off x="6935788" y="1479551"/>
            <a:ext cx="1984375" cy="3960809"/>
          </a:xfrm>
          <a:custGeom>
            <a:avLst/>
            <a:gdLst>
              <a:gd name="connsiteX0" fmla="*/ 0 w 1835150"/>
              <a:gd name="connsiteY0" fmla="*/ 0 h 2749550"/>
              <a:gd name="connsiteX1" fmla="*/ 158750 w 1835150"/>
              <a:gd name="connsiteY1" fmla="*/ 76200 h 2749550"/>
              <a:gd name="connsiteX2" fmla="*/ 0 w 1835150"/>
              <a:gd name="connsiteY2" fmla="*/ 152400 h 2749550"/>
              <a:gd name="connsiteX3" fmla="*/ 158750 w 1835150"/>
              <a:gd name="connsiteY3" fmla="*/ 228600 h 2749550"/>
              <a:gd name="connsiteX4" fmla="*/ 6350 w 1835150"/>
              <a:gd name="connsiteY4" fmla="*/ 304800 h 2749550"/>
              <a:gd name="connsiteX5" fmla="*/ 158750 w 1835150"/>
              <a:gd name="connsiteY5" fmla="*/ 387350 h 2749550"/>
              <a:gd name="connsiteX6" fmla="*/ 6350 w 1835150"/>
              <a:gd name="connsiteY6" fmla="*/ 450850 h 2749550"/>
              <a:gd name="connsiteX7" fmla="*/ 158750 w 1835150"/>
              <a:gd name="connsiteY7" fmla="*/ 533400 h 2749550"/>
              <a:gd name="connsiteX8" fmla="*/ 6350 w 1835150"/>
              <a:gd name="connsiteY8" fmla="*/ 603250 h 2749550"/>
              <a:gd name="connsiteX9" fmla="*/ 158750 w 1835150"/>
              <a:gd name="connsiteY9" fmla="*/ 679450 h 2749550"/>
              <a:gd name="connsiteX10" fmla="*/ 6350 w 1835150"/>
              <a:gd name="connsiteY10" fmla="*/ 762000 h 2749550"/>
              <a:gd name="connsiteX11" fmla="*/ 165100 w 1835150"/>
              <a:gd name="connsiteY11" fmla="*/ 844550 h 2749550"/>
              <a:gd name="connsiteX12" fmla="*/ 6350 w 1835150"/>
              <a:gd name="connsiteY12" fmla="*/ 908050 h 2749550"/>
              <a:gd name="connsiteX13" fmla="*/ 158750 w 1835150"/>
              <a:gd name="connsiteY13" fmla="*/ 990600 h 2749550"/>
              <a:gd name="connsiteX14" fmla="*/ 6350 w 1835150"/>
              <a:gd name="connsiteY14" fmla="*/ 1066800 h 2749550"/>
              <a:gd name="connsiteX15" fmla="*/ 152400 w 1835150"/>
              <a:gd name="connsiteY15" fmla="*/ 1143000 h 2749550"/>
              <a:gd name="connsiteX16" fmla="*/ 0 w 1835150"/>
              <a:gd name="connsiteY16" fmla="*/ 1212850 h 2749550"/>
              <a:gd name="connsiteX17" fmla="*/ 152400 w 1835150"/>
              <a:gd name="connsiteY17" fmla="*/ 1301750 h 2749550"/>
              <a:gd name="connsiteX18" fmla="*/ 12700 w 1835150"/>
              <a:gd name="connsiteY18" fmla="*/ 1377950 h 2749550"/>
              <a:gd name="connsiteX19" fmla="*/ 158750 w 1835150"/>
              <a:gd name="connsiteY19" fmla="*/ 1454150 h 2749550"/>
              <a:gd name="connsiteX20" fmla="*/ 6350 w 1835150"/>
              <a:gd name="connsiteY20" fmla="*/ 1517650 h 2749550"/>
              <a:gd name="connsiteX21" fmla="*/ 158750 w 1835150"/>
              <a:gd name="connsiteY21" fmla="*/ 1600200 h 2749550"/>
              <a:gd name="connsiteX22" fmla="*/ 6350 w 1835150"/>
              <a:gd name="connsiteY22" fmla="*/ 1676400 h 2749550"/>
              <a:gd name="connsiteX23" fmla="*/ 158750 w 1835150"/>
              <a:gd name="connsiteY23" fmla="*/ 1746250 h 2749550"/>
              <a:gd name="connsiteX24" fmla="*/ 6350 w 1835150"/>
              <a:gd name="connsiteY24" fmla="*/ 1822450 h 2749550"/>
              <a:gd name="connsiteX25" fmla="*/ 158750 w 1835150"/>
              <a:gd name="connsiteY25" fmla="*/ 1905000 h 2749550"/>
              <a:gd name="connsiteX26" fmla="*/ 6350 w 1835150"/>
              <a:gd name="connsiteY26" fmla="*/ 1974850 h 2749550"/>
              <a:gd name="connsiteX27" fmla="*/ 152400 w 1835150"/>
              <a:gd name="connsiteY27" fmla="*/ 2051050 h 2749550"/>
              <a:gd name="connsiteX28" fmla="*/ 0 w 1835150"/>
              <a:gd name="connsiteY28" fmla="*/ 2133600 h 2749550"/>
              <a:gd name="connsiteX29" fmla="*/ 158750 w 1835150"/>
              <a:gd name="connsiteY29" fmla="*/ 2209800 h 2749550"/>
              <a:gd name="connsiteX30" fmla="*/ 6350 w 1835150"/>
              <a:gd name="connsiteY30" fmla="*/ 2286000 h 2749550"/>
              <a:gd name="connsiteX31" fmla="*/ 158750 w 1835150"/>
              <a:gd name="connsiteY31" fmla="*/ 2362200 h 2749550"/>
              <a:gd name="connsiteX32" fmla="*/ 6350 w 1835150"/>
              <a:gd name="connsiteY32" fmla="*/ 2438400 h 2749550"/>
              <a:gd name="connsiteX33" fmla="*/ 158750 w 1835150"/>
              <a:gd name="connsiteY33" fmla="*/ 2508250 h 2749550"/>
              <a:gd name="connsiteX34" fmla="*/ 6350 w 1835150"/>
              <a:gd name="connsiteY34" fmla="*/ 2590800 h 2749550"/>
              <a:gd name="connsiteX35" fmla="*/ 152400 w 1835150"/>
              <a:gd name="connsiteY35" fmla="*/ 2667000 h 2749550"/>
              <a:gd name="connsiteX36" fmla="*/ 12700 w 1835150"/>
              <a:gd name="connsiteY36" fmla="*/ 2749550 h 2749550"/>
              <a:gd name="connsiteX37" fmla="*/ 1828800 w 1835150"/>
              <a:gd name="connsiteY37" fmla="*/ 2743200 h 2749550"/>
              <a:gd name="connsiteX38" fmla="*/ 1835150 w 1835150"/>
              <a:gd name="connsiteY38" fmla="*/ 0 h 2749550"/>
              <a:gd name="connsiteX39" fmla="*/ 0 w 1835150"/>
              <a:gd name="connsiteY39" fmla="*/ 0 h 2749550"/>
              <a:gd name="connsiteX0" fmla="*/ 0 w 1835659"/>
              <a:gd name="connsiteY0" fmla="*/ 0 h 2749550"/>
              <a:gd name="connsiteX1" fmla="*/ 158750 w 1835659"/>
              <a:gd name="connsiteY1" fmla="*/ 76200 h 2749550"/>
              <a:gd name="connsiteX2" fmla="*/ 0 w 1835659"/>
              <a:gd name="connsiteY2" fmla="*/ 152400 h 2749550"/>
              <a:gd name="connsiteX3" fmla="*/ 158750 w 1835659"/>
              <a:gd name="connsiteY3" fmla="*/ 228600 h 2749550"/>
              <a:gd name="connsiteX4" fmla="*/ 6350 w 1835659"/>
              <a:gd name="connsiteY4" fmla="*/ 304800 h 2749550"/>
              <a:gd name="connsiteX5" fmla="*/ 158750 w 1835659"/>
              <a:gd name="connsiteY5" fmla="*/ 387350 h 2749550"/>
              <a:gd name="connsiteX6" fmla="*/ 6350 w 1835659"/>
              <a:gd name="connsiteY6" fmla="*/ 450850 h 2749550"/>
              <a:gd name="connsiteX7" fmla="*/ 158750 w 1835659"/>
              <a:gd name="connsiteY7" fmla="*/ 533400 h 2749550"/>
              <a:gd name="connsiteX8" fmla="*/ 6350 w 1835659"/>
              <a:gd name="connsiteY8" fmla="*/ 603250 h 2749550"/>
              <a:gd name="connsiteX9" fmla="*/ 158750 w 1835659"/>
              <a:gd name="connsiteY9" fmla="*/ 679450 h 2749550"/>
              <a:gd name="connsiteX10" fmla="*/ 6350 w 1835659"/>
              <a:gd name="connsiteY10" fmla="*/ 762000 h 2749550"/>
              <a:gd name="connsiteX11" fmla="*/ 165100 w 1835659"/>
              <a:gd name="connsiteY11" fmla="*/ 844550 h 2749550"/>
              <a:gd name="connsiteX12" fmla="*/ 6350 w 1835659"/>
              <a:gd name="connsiteY12" fmla="*/ 908050 h 2749550"/>
              <a:gd name="connsiteX13" fmla="*/ 158750 w 1835659"/>
              <a:gd name="connsiteY13" fmla="*/ 990600 h 2749550"/>
              <a:gd name="connsiteX14" fmla="*/ 6350 w 1835659"/>
              <a:gd name="connsiteY14" fmla="*/ 1066800 h 2749550"/>
              <a:gd name="connsiteX15" fmla="*/ 152400 w 1835659"/>
              <a:gd name="connsiteY15" fmla="*/ 1143000 h 2749550"/>
              <a:gd name="connsiteX16" fmla="*/ 0 w 1835659"/>
              <a:gd name="connsiteY16" fmla="*/ 1212850 h 2749550"/>
              <a:gd name="connsiteX17" fmla="*/ 152400 w 1835659"/>
              <a:gd name="connsiteY17" fmla="*/ 1301750 h 2749550"/>
              <a:gd name="connsiteX18" fmla="*/ 12700 w 1835659"/>
              <a:gd name="connsiteY18" fmla="*/ 1377950 h 2749550"/>
              <a:gd name="connsiteX19" fmla="*/ 158750 w 1835659"/>
              <a:gd name="connsiteY19" fmla="*/ 1454150 h 2749550"/>
              <a:gd name="connsiteX20" fmla="*/ 6350 w 1835659"/>
              <a:gd name="connsiteY20" fmla="*/ 1517650 h 2749550"/>
              <a:gd name="connsiteX21" fmla="*/ 158750 w 1835659"/>
              <a:gd name="connsiteY21" fmla="*/ 1600200 h 2749550"/>
              <a:gd name="connsiteX22" fmla="*/ 6350 w 1835659"/>
              <a:gd name="connsiteY22" fmla="*/ 1676400 h 2749550"/>
              <a:gd name="connsiteX23" fmla="*/ 158750 w 1835659"/>
              <a:gd name="connsiteY23" fmla="*/ 1746250 h 2749550"/>
              <a:gd name="connsiteX24" fmla="*/ 6350 w 1835659"/>
              <a:gd name="connsiteY24" fmla="*/ 1822450 h 2749550"/>
              <a:gd name="connsiteX25" fmla="*/ 158750 w 1835659"/>
              <a:gd name="connsiteY25" fmla="*/ 1905000 h 2749550"/>
              <a:gd name="connsiteX26" fmla="*/ 6350 w 1835659"/>
              <a:gd name="connsiteY26" fmla="*/ 1974850 h 2749550"/>
              <a:gd name="connsiteX27" fmla="*/ 152400 w 1835659"/>
              <a:gd name="connsiteY27" fmla="*/ 2051050 h 2749550"/>
              <a:gd name="connsiteX28" fmla="*/ 0 w 1835659"/>
              <a:gd name="connsiteY28" fmla="*/ 2133600 h 2749550"/>
              <a:gd name="connsiteX29" fmla="*/ 158750 w 1835659"/>
              <a:gd name="connsiteY29" fmla="*/ 2209800 h 2749550"/>
              <a:gd name="connsiteX30" fmla="*/ 6350 w 1835659"/>
              <a:gd name="connsiteY30" fmla="*/ 2286000 h 2749550"/>
              <a:gd name="connsiteX31" fmla="*/ 158750 w 1835659"/>
              <a:gd name="connsiteY31" fmla="*/ 2362200 h 2749550"/>
              <a:gd name="connsiteX32" fmla="*/ 6350 w 1835659"/>
              <a:gd name="connsiteY32" fmla="*/ 2438400 h 2749550"/>
              <a:gd name="connsiteX33" fmla="*/ 158750 w 1835659"/>
              <a:gd name="connsiteY33" fmla="*/ 2508250 h 2749550"/>
              <a:gd name="connsiteX34" fmla="*/ 6350 w 1835659"/>
              <a:gd name="connsiteY34" fmla="*/ 2590800 h 2749550"/>
              <a:gd name="connsiteX35" fmla="*/ 152400 w 1835659"/>
              <a:gd name="connsiteY35" fmla="*/ 2667000 h 2749550"/>
              <a:gd name="connsiteX36" fmla="*/ 12700 w 1835659"/>
              <a:gd name="connsiteY36" fmla="*/ 2749550 h 2749550"/>
              <a:gd name="connsiteX37" fmla="*/ 1835035 w 1835659"/>
              <a:gd name="connsiteY37" fmla="*/ 2737336 h 2749550"/>
              <a:gd name="connsiteX38" fmla="*/ 1835150 w 1835659"/>
              <a:gd name="connsiteY38" fmla="*/ 0 h 2749550"/>
              <a:gd name="connsiteX39" fmla="*/ 0 w 1835659"/>
              <a:gd name="connsiteY39" fmla="*/ 0 h 2749550"/>
              <a:gd name="connsiteX0" fmla="*/ 0 w 1835659"/>
              <a:gd name="connsiteY0" fmla="*/ 0 h 2749550"/>
              <a:gd name="connsiteX1" fmla="*/ 158750 w 1835659"/>
              <a:gd name="connsiteY1" fmla="*/ 76200 h 2749550"/>
              <a:gd name="connsiteX2" fmla="*/ 0 w 1835659"/>
              <a:gd name="connsiteY2" fmla="*/ 152400 h 2749550"/>
              <a:gd name="connsiteX3" fmla="*/ 158750 w 1835659"/>
              <a:gd name="connsiteY3" fmla="*/ 228600 h 2749550"/>
              <a:gd name="connsiteX4" fmla="*/ 6350 w 1835659"/>
              <a:gd name="connsiteY4" fmla="*/ 304800 h 2749550"/>
              <a:gd name="connsiteX5" fmla="*/ 158750 w 1835659"/>
              <a:gd name="connsiteY5" fmla="*/ 387350 h 2749550"/>
              <a:gd name="connsiteX6" fmla="*/ 6350 w 1835659"/>
              <a:gd name="connsiteY6" fmla="*/ 450850 h 2749550"/>
              <a:gd name="connsiteX7" fmla="*/ 158750 w 1835659"/>
              <a:gd name="connsiteY7" fmla="*/ 533400 h 2749550"/>
              <a:gd name="connsiteX8" fmla="*/ 6350 w 1835659"/>
              <a:gd name="connsiteY8" fmla="*/ 603250 h 2749550"/>
              <a:gd name="connsiteX9" fmla="*/ 158750 w 1835659"/>
              <a:gd name="connsiteY9" fmla="*/ 679450 h 2749550"/>
              <a:gd name="connsiteX10" fmla="*/ 6350 w 1835659"/>
              <a:gd name="connsiteY10" fmla="*/ 762000 h 2749550"/>
              <a:gd name="connsiteX11" fmla="*/ 165100 w 1835659"/>
              <a:gd name="connsiteY11" fmla="*/ 844550 h 2749550"/>
              <a:gd name="connsiteX12" fmla="*/ 6350 w 1835659"/>
              <a:gd name="connsiteY12" fmla="*/ 908050 h 2749550"/>
              <a:gd name="connsiteX13" fmla="*/ 158750 w 1835659"/>
              <a:gd name="connsiteY13" fmla="*/ 990600 h 2749550"/>
              <a:gd name="connsiteX14" fmla="*/ 6350 w 1835659"/>
              <a:gd name="connsiteY14" fmla="*/ 1066800 h 2749550"/>
              <a:gd name="connsiteX15" fmla="*/ 152400 w 1835659"/>
              <a:gd name="connsiteY15" fmla="*/ 1143000 h 2749550"/>
              <a:gd name="connsiteX16" fmla="*/ 0 w 1835659"/>
              <a:gd name="connsiteY16" fmla="*/ 1212850 h 2749550"/>
              <a:gd name="connsiteX17" fmla="*/ 152400 w 1835659"/>
              <a:gd name="connsiteY17" fmla="*/ 1301750 h 2749550"/>
              <a:gd name="connsiteX18" fmla="*/ 12700 w 1835659"/>
              <a:gd name="connsiteY18" fmla="*/ 1377950 h 2749550"/>
              <a:gd name="connsiteX19" fmla="*/ 158750 w 1835659"/>
              <a:gd name="connsiteY19" fmla="*/ 1454150 h 2749550"/>
              <a:gd name="connsiteX20" fmla="*/ 6350 w 1835659"/>
              <a:gd name="connsiteY20" fmla="*/ 1517650 h 2749550"/>
              <a:gd name="connsiteX21" fmla="*/ 158750 w 1835659"/>
              <a:gd name="connsiteY21" fmla="*/ 1600200 h 2749550"/>
              <a:gd name="connsiteX22" fmla="*/ 6350 w 1835659"/>
              <a:gd name="connsiteY22" fmla="*/ 1676400 h 2749550"/>
              <a:gd name="connsiteX23" fmla="*/ 158750 w 1835659"/>
              <a:gd name="connsiteY23" fmla="*/ 1746250 h 2749550"/>
              <a:gd name="connsiteX24" fmla="*/ 6350 w 1835659"/>
              <a:gd name="connsiteY24" fmla="*/ 1822450 h 2749550"/>
              <a:gd name="connsiteX25" fmla="*/ 158750 w 1835659"/>
              <a:gd name="connsiteY25" fmla="*/ 1905000 h 2749550"/>
              <a:gd name="connsiteX26" fmla="*/ 6350 w 1835659"/>
              <a:gd name="connsiteY26" fmla="*/ 1974850 h 2749550"/>
              <a:gd name="connsiteX27" fmla="*/ 152400 w 1835659"/>
              <a:gd name="connsiteY27" fmla="*/ 2051050 h 2749550"/>
              <a:gd name="connsiteX28" fmla="*/ 0 w 1835659"/>
              <a:gd name="connsiteY28" fmla="*/ 2133600 h 2749550"/>
              <a:gd name="connsiteX29" fmla="*/ 158750 w 1835659"/>
              <a:gd name="connsiteY29" fmla="*/ 2209800 h 2749550"/>
              <a:gd name="connsiteX30" fmla="*/ 6350 w 1835659"/>
              <a:gd name="connsiteY30" fmla="*/ 2286000 h 2749550"/>
              <a:gd name="connsiteX31" fmla="*/ 158750 w 1835659"/>
              <a:gd name="connsiteY31" fmla="*/ 2362200 h 2749550"/>
              <a:gd name="connsiteX32" fmla="*/ 6350 w 1835659"/>
              <a:gd name="connsiteY32" fmla="*/ 2438400 h 2749550"/>
              <a:gd name="connsiteX33" fmla="*/ 158750 w 1835659"/>
              <a:gd name="connsiteY33" fmla="*/ 2508250 h 2749550"/>
              <a:gd name="connsiteX34" fmla="*/ 6350 w 1835659"/>
              <a:gd name="connsiteY34" fmla="*/ 2590800 h 2749550"/>
              <a:gd name="connsiteX35" fmla="*/ 152400 w 1835659"/>
              <a:gd name="connsiteY35" fmla="*/ 2667000 h 2749550"/>
              <a:gd name="connsiteX36" fmla="*/ 12700 w 1835659"/>
              <a:gd name="connsiteY36" fmla="*/ 2749550 h 2749550"/>
              <a:gd name="connsiteX37" fmla="*/ 1835035 w 1835659"/>
              <a:gd name="connsiteY37" fmla="*/ 2737336 h 2749550"/>
              <a:gd name="connsiteX38" fmla="*/ 1835150 w 1835659"/>
              <a:gd name="connsiteY38" fmla="*/ 0 h 2749550"/>
              <a:gd name="connsiteX39" fmla="*/ 0 w 1835659"/>
              <a:gd name="connsiteY39" fmla="*/ 0 h 2749550"/>
              <a:gd name="connsiteX0" fmla="*/ 0 w 1835150"/>
              <a:gd name="connsiteY0" fmla="*/ 0 h 2754928"/>
              <a:gd name="connsiteX1" fmla="*/ 158750 w 1835150"/>
              <a:gd name="connsiteY1" fmla="*/ 76200 h 2754928"/>
              <a:gd name="connsiteX2" fmla="*/ 0 w 1835150"/>
              <a:gd name="connsiteY2" fmla="*/ 152400 h 2754928"/>
              <a:gd name="connsiteX3" fmla="*/ 158750 w 1835150"/>
              <a:gd name="connsiteY3" fmla="*/ 228600 h 2754928"/>
              <a:gd name="connsiteX4" fmla="*/ 6350 w 1835150"/>
              <a:gd name="connsiteY4" fmla="*/ 304800 h 2754928"/>
              <a:gd name="connsiteX5" fmla="*/ 158750 w 1835150"/>
              <a:gd name="connsiteY5" fmla="*/ 387350 h 2754928"/>
              <a:gd name="connsiteX6" fmla="*/ 6350 w 1835150"/>
              <a:gd name="connsiteY6" fmla="*/ 450850 h 2754928"/>
              <a:gd name="connsiteX7" fmla="*/ 158750 w 1835150"/>
              <a:gd name="connsiteY7" fmla="*/ 533400 h 2754928"/>
              <a:gd name="connsiteX8" fmla="*/ 6350 w 1835150"/>
              <a:gd name="connsiteY8" fmla="*/ 603250 h 2754928"/>
              <a:gd name="connsiteX9" fmla="*/ 158750 w 1835150"/>
              <a:gd name="connsiteY9" fmla="*/ 679450 h 2754928"/>
              <a:gd name="connsiteX10" fmla="*/ 6350 w 1835150"/>
              <a:gd name="connsiteY10" fmla="*/ 762000 h 2754928"/>
              <a:gd name="connsiteX11" fmla="*/ 165100 w 1835150"/>
              <a:gd name="connsiteY11" fmla="*/ 844550 h 2754928"/>
              <a:gd name="connsiteX12" fmla="*/ 6350 w 1835150"/>
              <a:gd name="connsiteY12" fmla="*/ 908050 h 2754928"/>
              <a:gd name="connsiteX13" fmla="*/ 158750 w 1835150"/>
              <a:gd name="connsiteY13" fmla="*/ 990600 h 2754928"/>
              <a:gd name="connsiteX14" fmla="*/ 6350 w 1835150"/>
              <a:gd name="connsiteY14" fmla="*/ 1066800 h 2754928"/>
              <a:gd name="connsiteX15" fmla="*/ 152400 w 1835150"/>
              <a:gd name="connsiteY15" fmla="*/ 1143000 h 2754928"/>
              <a:gd name="connsiteX16" fmla="*/ 0 w 1835150"/>
              <a:gd name="connsiteY16" fmla="*/ 1212850 h 2754928"/>
              <a:gd name="connsiteX17" fmla="*/ 152400 w 1835150"/>
              <a:gd name="connsiteY17" fmla="*/ 1301750 h 2754928"/>
              <a:gd name="connsiteX18" fmla="*/ 12700 w 1835150"/>
              <a:gd name="connsiteY18" fmla="*/ 1377950 h 2754928"/>
              <a:gd name="connsiteX19" fmla="*/ 158750 w 1835150"/>
              <a:gd name="connsiteY19" fmla="*/ 1454150 h 2754928"/>
              <a:gd name="connsiteX20" fmla="*/ 6350 w 1835150"/>
              <a:gd name="connsiteY20" fmla="*/ 1517650 h 2754928"/>
              <a:gd name="connsiteX21" fmla="*/ 158750 w 1835150"/>
              <a:gd name="connsiteY21" fmla="*/ 1600200 h 2754928"/>
              <a:gd name="connsiteX22" fmla="*/ 6350 w 1835150"/>
              <a:gd name="connsiteY22" fmla="*/ 1676400 h 2754928"/>
              <a:gd name="connsiteX23" fmla="*/ 158750 w 1835150"/>
              <a:gd name="connsiteY23" fmla="*/ 1746250 h 2754928"/>
              <a:gd name="connsiteX24" fmla="*/ 6350 w 1835150"/>
              <a:gd name="connsiteY24" fmla="*/ 1822450 h 2754928"/>
              <a:gd name="connsiteX25" fmla="*/ 158750 w 1835150"/>
              <a:gd name="connsiteY25" fmla="*/ 1905000 h 2754928"/>
              <a:gd name="connsiteX26" fmla="*/ 6350 w 1835150"/>
              <a:gd name="connsiteY26" fmla="*/ 1974850 h 2754928"/>
              <a:gd name="connsiteX27" fmla="*/ 152400 w 1835150"/>
              <a:gd name="connsiteY27" fmla="*/ 2051050 h 2754928"/>
              <a:gd name="connsiteX28" fmla="*/ 0 w 1835150"/>
              <a:gd name="connsiteY28" fmla="*/ 2133600 h 2754928"/>
              <a:gd name="connsiteX29" fmla="*/ 158750 w 1835150"/>
              <a:gd name="connsiteY29" fmla="*/ 2209800 h 2754928"/>
              <a:gd name="connsiteX30" fmla="*/ 6350 w 1835150"/>
              <a:gd name="connsiteY30" fmla="*/ 2286000 h 2754928"/>
              <a:gd name="connsiteX31" fmla="*/ 158750 w 1835150"/>
              <a:gd name="connsiteY31" fmla="*/ 2362200 h 2754928"/>
              <a:gd name="connsiteX32" fmla="*/ 6350 w 1835150"/>
              <a:gd name="connsiteY32" fmla="*/ 2438400 h 2754928"/>
              <a:gd name="connsiteX33" fmla="*/ 158750 w 1835150"/>
              <a:gd name="connsiteY33" fmla="*/ 2508250 h 2754928"/>
              <a:gd name="connsiteX34" fmla="*/ 6350 w 1835150"/>
              <a:gd name="connsiteY34" fmla="*/ 2590800 h 2754928"/>
              <a:gd name="connsiteX35" fmla="*/ 152400 w 1835150"/>
              <a:gd name="connsiteY35" fmla="*/ 2667000 h 2754928"/>
              <a:gd name="connsiteX36" fmla="*/ 12700 w 1835150"/>
              <a:gd name="connsiteY36" fmla="*/ 2749550 h 2754928"/>
              <a:gd name="connsiteX37" fmla="*/ 1828799 w 1835150"/>
              <a:gd name="connsiteY37" fmla="*/ 2754928 h 2754928"/>
              <a:gd name="connsiteX38" fmla="*/ 1835150 w 1835150"/>
              <a:gd name="connsiteY38" fmla="*/ 0 h 2754928"/>
              <a:gd name="connsiteX39" fmla="*/ 0 w 1835150"/>
              <a:gd name="connsiteY39" fmla="*/ 0 h 2754928"/>
              <a:gd name="connsiteX0" fmla="*/ 0 w 1835150"/>
              <a:gd name="connsiteY0" fmla="*/ 0 h 2749550"/>
              <a:gd name="connsiteX1" fmla="*/ 158750 w 1835150"/>
              <a:gd name="connsiteY1" fmla="*/ 76200 h 2749550"/>
              <a:gd name="connsiteX2" fmla="*/ 0 w 1835150"/>
              <a:gd name="connsiteY2" fmla="*/ 152400 h 2749550"/>
              <a:gd name="connsiteX3" fmla="*/ 158750 w 1835150"/>
              <a:gd name="connsiteY3" fmla="*/ 228600 h 2749550"/>
              <a:gd name="connsiteX4" fmla="*/ 6350 w 1835150"/>
              <a:gd name="connsiteY4" fmla="*/ 304800 h 2749550"/>
              <a:gd name="connsiteX5" fmla="*/ 158750 w 1835150"/>
              <a:gd name="connsiteY5" fmla="*/ 387350 h 2749550"/>
              <a:gd name="connsiteX6" fmla="*/ 6350 w 1835150"/>
              <a:gd name="connsiteY6" fmla="*/ 450850 h 2749550"/>
              <a:gd name="connsiteX7" fmla="*/ 158750 w 1835150"/>
              <a:gd name="connsiteY7" fmla="*/ 533400 h 2749550"/>
              <a:gd name="connsiteX8" fmla="*/ 6350 w 1835150"/>
              <a:gd name="connsiteY8" fmla="*/ 603250 h 2749550"/>
              <a:gd name="connsiteX9" fmla="*/ 158750 w 1835150"/>
              <a:gd name="connsiteY9" fmla="*/ 679450 h 2749550"/>
              <a:gd name="connsiteX10" fmla="*/ 6350 w 1835150"/>
              <a:gd name="connsiteY10" fmla="*/ 762000 h 2749550"/>
              <a:gd name="connsiteX11" fmla="*/ 165100 w 1835150"/>
              <a:gd name="connsiteY11" fmla="*/ 844550 h 2749550"/>
              <a:gd name="connsiteX12" fmla="*/ 6350 w 1835150"/>
              <a:gd name="connsiteY12" fmla="*/ 908050 h 2749550"/>
              <a:gd name="connsiteX13" fmla="*/ 158750 w 1835150"/>
              <a:gd name="connsiteY13" fmla="*/ 990600 h 2749550"/>
              <a:gd name="connsiteX14" fmla="*/ 6350 w 1835150"/>
              <a:gd name="connsiteY14" fmla="*/ 1066800 h 2749550"/>
              <a:gd name="connsiteX15" fmla="*/ 152400 w 1835150"/>
              <a:gd name="connsiteY15" fmla="*/ 1143000 h 2749550"/>
              <a:gd name="connsiteX16" fmla="*/ 0 w 1835150"/>
              <a:gd name="connsiteY16" fmla="*/ 1212850 h 2749550"/>
              <a:gd name="connsiteX17" fmla="*/ 152400 w 1835150"/>
              <a:gd name="connsiteY17" fmla="*/ 1301750 h 2749550"/>
              <a:gd name="connsiteX18" fmla="*/ 12700 w 1835150"/>
              <a:gd name="connsiteY18" fmla="*/ 1377950 h 2749550"/>
              <a:gd name="connsiteX19" fmla="*/ 158750 w 1835150"/>
              <a:gd name="connsiteY19" fmla="*/ 1454150 h 2749550"/>
              <a:gd name="connsiteX20" fmla="*/ 6350 w 1835150"/>
              <a:gd name="connsiteY20" fmla="*/ 1517650 h 2749550"/>
              <a:gd name="connsiteX21" fmla="*/ 158750 w 1835150"/>
              <a:gd name="connsiteY21" fmla="*/ 1600200 h 2749550"/>
              <a:gd name="connsiteX22" fmla="*/ 6350 w 1835150"/>
              <a:gd name="connsiteY22" fmla="*/ 1676400 h 2749550"/>
              <a:gd name="connsiteX23" fmla="*/ 158750 w 1835150"/>
              <a:gd name="connsiteY23" fmla="*/ 1746250 h 2749550"/>
              <a:gd name="connsiteX24" fmla="*/ 6350 w 1835150"/>
              <a:gd name="connsiteY24" fmla="*/ 1822450 h 2749550"/>
              <a:gd name="connsiteX25" fmla="*/ 158750 w 1835150"/>
              <a:gd name="connsiteY25" fmla="*/ 1905000 h 2749550"/>
              <a:gd name="connsiteX26" fmla="*/ 6350 w 1835150"/>
              <a:gd name="connsiteY26" fmla="*/ 1974850 h 2749550"/>
              <a:gd name="connsiteX27" fmla="*/ 152400 w 1835150"/>
              <a:gd name="connsiteY27" fmla="*/ 2051050 h 2749550"/>
              <a:gd name="connsiteX28" fmla="*/ 0 w 1835150"/>
              <a:gd name="connsiteY28" fmla="*/ 2133600 h 2749550"/>
              <a:gd name="connsiteX29" fmla="*/ 158750 w 1835150"/>
              <a:gd name="connsiteY29" fmla="*/ 2209800 h 2749550"/>
              <a:gd name="connsiteX30" fmla="*/ 6350 w 1835150"/>
              <a:gd name="connsiteY30" fmla="*/ 2286000 h 2749550"/>
              <a:gd name="connsiteX31" fmla="*/ 158750 w 1835150"/>
              <a:gd name="connsiteY31" fmla="*/ 2362200 h 2749550"/>
              <a:gd name="connsiteX32" fmla="*/ 6350 w 1835150"/>
              <a:gd name="connsiteY32" fmla="*/ 2438400 h 2749550"/>
              <a:gd name="connsiteX33" fmla="*/ 158750 w 1835150"/>
              <a:gd name="connsiteY33" fmla="*/ 2508250 h 2749550"/>
              <a:gd name="connsiteX34" fmla="*/ 6350 w 1835150"/>
              <a:gd name="connsiteY34" fmla="*/ 2590800 h 2749550"/>
              <a:gd name="connsiteX35" fmla="*/ 152400 w 1835150"/>
              <a:gd name="connsiteY35" fmla="*/ 2667000 h 2749550"/>
              <a:gd name="connsiteX36" fmla="*/ 12700 w 1835150"/>
              <a:gd name="connsiteY36" fmla="*/ 2749550 h 2749550"/>
              <a:gd name="connsiteX37" fmla="*/ 1822564 w 1835150"/>
              <a:gd name="connsiteY37" fmla="*/ 2743200 h 2749550"/>
              <a:gd name="connsiteX38" fmla="*/ 1835150 w 1835150"/>
              <a:gd name="connsiteY38" fmla="*/ 0 h 2749550"/>
              <a:gd name="connsiteX39" fmla="*/ 0 w 1835150"/>
              <a:gd name="connsiteY39" fmla="*/ 0 h 2749550"/>
              <a:gd name="connsiteX0" fmla="*/ 0 w 1835150"/>
              <a:gd name="connsiteY0" fmla="*/ 0 h 2749550"/>
              <a:gd name="connsiteX1" fmla="*/ 158750 w 1835150"/>
              <a:gd name="connsiteY1" fmla="*/ 76200 h 2749550"/>
              <a:gd name="connsiteX2" fmla="*/ 0 w 1835150"/>
              <a:gd name="connsiteY2" fmla="*/ 152400 h 2749550"/>
              <a:gd name="connsiteX3" fmla="*/ 158750 w 1835150"/>
              <a:gd name="connsiteY3" fmla="*/ 228600 h 2749550"/>
              <a:gd name="connsiteX4" fmla="*/ 6350 w 1835150"/>
              <a:gd name="connsiteY4" fmla="*/ 304800 h 2749550"/>
              <a:gd name="connsiteX5" fmla="*/ 158750 w 1835150"/>
              <a:gd name="connsiteY5" fmla="*/ 387350 h 2749550"/>
              <a:gd name="connsiteX6" fmla="*/ 6350 w 1835150"/>
              <a:gd name="connsiteY6" fmla="*/ 450850 h 2749550"/>
              <a:gd name="connsiteX7" fmla="*/ 158750 w 1835150"/>
              <a:gd name="connsiteY7" fmla="*/ 533400 h 2749550"/>
              <a:gd name="connsiteX8" fmla="*/ 6350 w 1835150"/>
              <a:gd name="connsiteY8" fmla="*/ 603250 h 2749550"/>
              <a:gd name="connsiteX9" fmla="*/ 158750 w 1835150"/>
              <a:gd name="connsiteY9" fmla="*/ 679450 h 2749550"/>
              <a:gd name="connsiteX10" fmla="*/ 6350 w 1835150"/>
              <a:gd name="connsiteY10" fmla="*/ 762000 h 2749550"/>
              <a:gd name="connsiteX11" fmla="*/ 165100 w 1835150"/>
              <a:gd name="connsiteY11" fmla="*/ 844550 h 2749550"/>
              <a:gd name="connsiteX12" fmla="*/ 6350 w 1835150"/>
              <a:gd name="connsiteY12" fmla="*/ 908050 h 2749550"/>
              <a:gd name="connsiteX13" fmla="*/ 158750 w 1835150"/>
              <a:gd name="connsiteY13" fmla="*/ 990600 h 2749550"/>
              <a:gd name="connsiteX14" fmla="*/ 6350 w 1835150"/>
              <a:gd name="connsiteY14" fmla="*/ 1066800 h 2749550"/>
              <a:gd name="connsiteX15" fmla="*/ 152400 w 1835150"/>
              <a:gd name="connsiteY15" fmla="*/ 1143000 h 2749550"/>
              <a:gd name="connsiteX16" fmla="*/ 0 w 1835150"/>
              <a:gd name="connsiteY16" fmla="*/ 1212850 h 2749550"/>
              <a:gd name="connsiteX17" fmla="*/ 152400 w 1835150"/>
              <a:gd name="connsiteY17" fmla="*/ 1301750 h 2749550"/>
              <a:gd name="connsiteX18" fmla="*/ 12700 w 1835150"/>
              <a:gd name="connsiteY18" fmla="*/ 1377950 h 2749550"/>
              <a:gd name="connsiteX19" fmla="*/ 158750 w 1835150"/>
              <a:gd name="connsiteY19" fmla="*/ 1454150 h 2749550"/>
              <a:gd name="connsiteX20" fmla="*/ 6350 w 1835150"/>
              <a:gd name="connsiteY20" fmla="*/ 1517650 h 2749550"/>
              <a:gd name="connsiteX21" fmla="*/ 158750 w 1835150"/>
              <a:gd name="connsiteY21" fmla="*/ 1600200 h 2749550"/>
              <a:gd name="connsiteX22" fmla="*/ 6350 w 1835150"/>
              <a:gd name="connsiteY22" fmla="*/ 1676400 h 2749550"/>
              <a:gd name="connsiteX23" fmla="*/ 158750 w 1835150"/>
              <a:gd name="connsiteY23" fmla="*/ 1746250 h 2749550"/>
              <a:gd name="connsiteX24" fmla="*/ 6350 w 1835150"/>
              <a:gd name="connsiteY24" fmla="*/ 1822450 h 2749550"/>
              <a:gd name="connsiteX25" fmla="*/ 158750 w 1835150"/>
              <a:gd name="connsiteY25" fmla="*/ 1905000 h 2749550"/>
              <a:gd name="connsiteX26" fmla="*/ 6350 w 1835150"/>
              <a:gd name="connsiteY26" fmla="*/ 1974850 h 2749550"/>
              <a:gd name="connsiteX27" fmla="*/ 152400 w 1835150"/>
              <a:gd name="connsiteY27" fmla="*/ 2051050 h 2749550"/>
              <a:gd name="connsiteX28" fmla="*/ 0 w 1835150"/>
              <a:gd name="connsiteY28" fmla="*/ 2133600 h 2749550"/>
              <a:gd name="connsiteX29" fmla="*/ 158750 w 1835150"/>
              <a:gd name="connsiteY29" fmla="*/ 2209800 h 2749550"/>
              <a:gd name="connsiteX30" fmla="*/ 6350 w 1835150"/>
              <a:gd name="connsiteY30" fmla="*/ 2286000 h 2749550"/>
              <a:gd name="connsiteX31" fmla="*/ 158750 w 1835150"/>
              <a:gd name="connsiteY31" fmla="*/ 2362200 h 2749550"/>
              <a:gd name="connsiteX32" fmla="*/ 6350 w 1835150"/>
              <a:gd name="connsiteY32" fmla="*/ 2438400 h 2749550"/>
              <a:gd name="connsiteX33" fmla="*/ 158750 w 1835150"/>
              <a:gd name="connsiteY33" fmla="*/ 2508250 h 2749550"/>
              <a:gd name="connsiteX34" fmla="*/ 6350 w 1835150"/>
              <a:gd name="connsiteY34" fmla="*/ 2590800 h 2749550"/>
              <a:gd name="connsiteX35" fmla="*/ 152400 w 1835150"/>
              <a:gd name="connsiteY35" fmla="*/ 2667000 h 2749550"/>
              <a:gd name="connsiteX36" fmla="*/ 12700 w 1835150"/>
              <a:gd name="connsiteY36" fmla="*/ 2749550 h 2749550"/>
              <a:gd name="connsiteX37" fmla="*/ 1822564 w 1835150"/>
              <a:gd name="connsiteY37" fmla="*/ 2725608 h 2749550"/>
              <a:gd name="connsiteX38" fmla="*/ 1835150 w 1835150"/>
              <a:gd name="connsiteY38" fmla="*/ 0 h 2749550"/>
              <a:gd name="connsiteX39" fmla="*/ 0 w 1835150"/>
              <a:gd name="connsiteY39" fmla="*/ 0 h 2749550"/>
              <a:gd name="connsiteX0" fmla="*/ 0 w 1835150"/>
              <a:gd name="connsiteY0" fmla="*/ 0 h 2749550"/>
              <a:gd name="connsiteX1" fmla="*/ 158750 w 1835150"/>
              <a:gd name="connsiteY1" fmla="*/ 76200 h 2749550"/>
              <a:gd name="connsiteX2" fmla="*/ 0 w 1835150"/>
              <a:gd name="connsiteY2" fmla="*/ 152400 h 2749550"/>
              <a:gd name="connsiteX3" fmla="*/ 158750 w 1835150"/>
              <a:gd name="connsiteY3" fmla="*/ 228600 h 2749550"/>
              <a:gd name="connsiteX4" fmla="*/ 6350 w 1835150"/>
              <a:gd name="connsiteY4" fmla="*/ 304800 h 2749550"/>
              <a:gd name="connsiteX5" fmla="*/ 158750 w 1835150"/>
              <a:gd name="connsiteY5" fmla="*/ 387350 h 2749550"/>
              <a:gd name="connsiteX6" fmla="*/ 6350 w 1835150"/>
              <a:gd name="connsiteY6" fmla="*/ 450850 h 2749550"/>
              <a:gd name="connsiteX7" fmla="*/ 158750 w 1835150"/>
              <a:gd name="connsiteY7" fmla="*/ 533400 h 2749550"/>
              <a:gd name="connsiteX8" fmla="*/ 6350 w 1835150"/>
              <a:gd name="connsiteY8" fmla="*/ 603250 h 2749550"/>
              <a:gd name="connsiteX9" fmla="*/ 158750 w 1835150"/>
              <a:gd name="connsiteY9" fmla="*/ 679450 h 2749550"/>
              <a:gd name="connsiteX10" fmla="*/ 6350 w 1835150"/>
              <a:gd name="connsiteY10" fmla="*/ 762000 h 2749550"/>
              <a:gd name="connsiteX11" fmla="*/ 165100 w 1835150"/>
              <a:gd name="connsiteY11" fmla="*/ 844550 h 2749550"/>
              <a:gd name="connsiteX12" fmla="*/ 6350 w 1835150"/>
              <a:gd name="connsiteY12" fmla="*/ 908050 h 2749550"/>
              <a:gd name="connsiteX13" fmla="*/ 158750 w 1835150"/>
              <a:gd name="connsiteY13" fmla="*/ 990600 h 2749550"/>
              <a:gd name="connsiteX14" fmla="*/ 6350 w 1835150"/>
              <a:gd name="connsiteY14" fmla="*/ 1066800 h 2749550"/>
              <a:gd name="connsiteX15" fmla="*/ 152400 w 1835150"/>
              <a:gd name="connsiteY15" fmla="*/ 1143000 h 2749550"/>
              <a:gd name="connsiteX16" fmla="*/ 0 w 1835150"/>
              <a:gd name="connsiteY16" fmla="*/ 1212850 h 2749550"/>
              <a:gd name="connsiteX17" fmla="*/ 152400 w 1835150"/>
              <a:gd name="connsiteY17" fmla="*/ 1301750 h 2749550"/>
              <a:gd name="connsiteX18" fmla="*/ 12700 w 1835150"/>
              <a:gd name="connsiteY18" fmla="*/ 1377950 h 2749550"/>
              <a:gd name="connsiteX19" fmla="*/ 158750 w 1835150"/>
              <a:gd name="connsiteY19" fmla="*/ 1454150 h 2749550"/>
              <a:gd name="connsiteX20" fmla="*/ 6350 w 1835150"/>
              <a:gd name="connsiteY20" fmla="*/ 1517650 h 2749550"/>
              <a:gd name="connsiteX21" fmla="*/ 158750 w 1835150"/>
              <a:gd name="connsiteY21" fmla="*/ 1600200 h 2749550"/>
              <a:gd name="connsiteX22" fmla="*/ 6350 w 1835150"/>
              <a:gd name="connsiteY22" fmla="*/ 1676400 h 2749550"/>
              <a:gd name="connsiteX23" fmla="*/ 158750 w 1835150"/>
              <a:gd name="connsiteY23" fmla="*/ 1746250 h 2749550"/>
              <a:gd name="connsiteX24" fmla="*/ 6350 w 1835150"/>
              <a:gd name="connsiteY24" fmla="*/ 1822450 h 2749550"/>
              <a:gd name="connsiteX25" fmla="*/ 158750 w 1835150"/>
              <a:gd name="connsiteY25" fmla="*/ 1905000 h 2749550"/>
              <a:gd name="connsiteX26" fmla="*/ 6350 w 1835150"/>
              <a:gd name="connsiteY26" fmla="*/ 1974850 h 2749550"/>
              <a:gd name="connsiteX27" fmla="*/ 152400 w 1835150"/>
              <a:gd name="connsiteY27" fmla="*/ 2051050 h 2749550"/>
              <a:gd name="connsiteX28" fmla="*/ 0 w 1835150"/>
              <a:gd name="connsiteY28" fmla="*/ 2133600 h 2749550"/>
              <a:gd name="connsiteX29" fmla="*/ 158750 w 1835150"/>
              <a:gd name="connsiteY29" fmla="*/ 2209800 h 2749550"/>
              <a:gd name="connsiteX30" fmla="*/ 6350 w 1835150"/>
              <a:gd name="connsiteY30" fmla="*/ 2286000 h 2749550"/>
              <a:gd name="connsiteX31" fmla="*/ 158750 w 1835150"/>
              <a:gd name="connsiteY31" fmla="*/ 2362200 h 2749550"/>
              <a:gd name="connsiteX32" fmla="*/ 6350 w 1835150"/>
              <a:gd name="connsiteY32" fmla="*/ 2438400 h 2749550"/>
              <a:gd name="connsiteX33" fmla="*/ 158750 w 1835150"/>
              <a:gd name="connsiteY33" fmla="*/ 2508250 h 2749550"/>
              <a:gd name="connsiteX34" fmla="*/ 6350 w 1835150"/>
              <a:gd name="connsiteY34" fmla="*/ 2590800 h 2749550"/>
              <a:gd name="connsiteX35" fmla="*/ 152400 w 1835150"/>
              <a:gd name="connsiteY35" fmla="*/ 2667000 h 2749550"/>
              <a:gd name="connsiteX36" fmla="*/ 12700 w 1835150"/>
              <a:gd name="connsiteY36" fmla="*/ 2749550 h 2749550"/>
              <a:gd name="connsiteX37" fmla="*/ 1816329 w 1835150"/>
              <a:gd name="connsiteY37" fmla="*/ 2743200 h 2749550"/>
              <a:gd name="connsiteX38" fmla="*/ 1835150 w 1835150"/>
              <a:gd name="connsiteY38" fmla="*/ 0 h 2749550"/>
              <a:gd name="connsiteX39" fmla="*/ 0 w 1835150"/>
              <a:gd name="connsiteY39" fmla="*/ 0 h 2749550"/>
              <a:gd name="connsiteX0" fmla="*/ 0 w 1835150"/>
              <a:gd name="connsiteY0" fmla="*/ 0 h 2749550"/>
              <a:gd name="connsiteX1" fmla="*/ 158750 w 1835150"/>
              <a:gd name="connsiteY1" fmla="*/ 76200 h 2749550"/>
              <a:gd name="connsiteX2" fmla="*/ 0 w 1835150"/>
              <a:gd name="connsiteY2" fmla="*/ 152400 h 2749550"/>
              <a:gd name="connsiteX3" fmla="*/ 158750 w 1835150"/>
              <a:gd name="connsiteY3" fmla="*/ 228600 h 2749550"/>
              <a:gd name="connsiteX4" fmla="*/ 6350 w 1835150"/>
              <a:gd name="connsiteY4" fmla="*/ 304800 h 2749550"/>
              <a:gd name="connsiteX5" fmla="*/ 158750 w 1835150"/>
              <a:gd name="connsiteY5" fmla="*/ 387350 h 2749550"/>
              <a:gd name="connsiteX6" fmla="*/ 6350 w 1835150"/>
              <a:gd name="connsiteY6" fmla="*/ 450850 h 2749550"/>
              <a:gd name="connsiteX7" fmla="*/ 158750 w 1835150"/>
              <a:gd name="connsiteY7" fmla="*/ 533400 h 2749550"/>
              <a:gd name="connsiteX8" fmla="*/ 6350 w 1835150"/>
              <a:gd name="connsiteY8" fmla="*/ 603250 h 2749550"/>
              <a:gd name="connsiteX9" fmla="*/ 158750 w 1835150"/>
              <a:gd name="connsiteY9" fmla="*/ 679450 h 2749550"/>
              <a:gd name="connsiteX10" fmla="*/ 6350 w 1835150"/>
              <a:gd name="connsiteY10" fmla="*/ 762000 h 2749550"/>
              <a:gd name="connsiteX11" fmla="*/ 165100 w 1835150"/>
              <a:gd name="connsiteY11" fmla="*/ 844550 h 2749550"/>
              <a:gd name="connsiteX12" fmla="*/ 6350 w 1835150"/>
              <a:gd name="connsiteY12" fmla="*/ 908050 h 2749550"/>
              <a:gd name="connsiteX13" fmla="*/ 158750 w 1835150"/>
              <a:gd name="connsiteY13" fmla="*/ 990600 h 2749550"/>
              <a:gd name="connsiteX14" fmla="*/ 6350 w 1835150"/>
              <a:gd name="connsiteY14" fmla="*/ 1066800 h 2749550"/>
              <a:gd name="connsiteX15" fmla="*/ 152400 w 1835150"/>
              <a:gd name="connsiteY15" fmla="*/ 1143000 h 2749550"/>
              <a:gd name="connsiteX16" fmla="*/ 0 w 1835150"/>
              <a:gd name="connsiteY16" fmla="*/ 1212850 h 2749550"/>
              <a:gd name="connsiteX17" fmla="*/ 152400 w 1835150"/>
              <a:gd name="connsiteY17" fmla="*/ 1301750 h 2749550"/>
              <a:gd name="connsiteX18" fmla="*/ 12700 w 1835150"/>
              <a:gd name="connsiteY18" fmla="*/ 1377950 h 2749550"/>
              <a:gd name="connsiteX19" fmla="*/ 158750 w 1835150"/>
              <a:gd name="connsiteY19" fmla="*/ 1454150 h 2749550"/>
              <a:gd name="connsiteX20" fmla="*/ 6350 w 1835150"/>
              <a:gd name="connsiteY20" fmla="*/ 1517650 h 2749550"/>
              <a:gd name="connsiteX21" fmla="*/ 158750 w 1835150"/>
              <a:gd name="connsiteY21" fmla="*/ 1600200 h 2749550"/>
              <a:gd name="connsiteX22" fmla="*/ 6350 w 1835150"/>
              <a:gd name="connsiteY22" fmla="*/ 1676400 h 2749550"/>
              <a:gd name="connsiteX23" fmla="*/ 158750 w 1835150"/>
              <a:gd name="connsiteY23" fmla="*/ 1746250 h 2749550"/>
              <a:gd name="connsiteX24" fmla="*/ 6350 w 1835150"/>
              <a:gd name="connsiteY24" fmla="*/ 1822450 h 2749550"/>
              <a:gd name="connsiteX25" fmla="*/ 158750 w 1835150"/>
              <a:gd name="connsiteY25" fmla="*/ 1905000 h 2749550"/>
              <a:gd name="connsiteX26" fmla="*/ 6350 w 1835150"/>
              <a:gd name="connsiteY26" fmla="*/ 1974850 h 2749550"/>
              <a:gd name="connsiteX27" fmla="*/ 152400 w 1835150"/>
              <a:gd name="connsiteY27" fmla="*/ 2051050 h 2749550"/>
              <a:gd name="connsiteX28" fmla="*/ 0 w 1835150"/>
              <a:gd name="connsiteY28" fmla="*/ 2133600 h 2749550"/>
              <a:gd name="connsiteX29" fmla="*/ 158750 w 1835150"/>
              <a:gd name="connsiteY29" fmla="*/ 2209800 h 2749550"/>
              <a:gd name="connsiteX30" fmla="*/ 6350 w 1835150"/>
              <a:gd name="connsiteY30" fmla="*/ 2286000 h 2749550"/>
              <a:gd name="connsiteX31" fmla="*/ 158750 w 1835150"/>
              <a:gd name="connsiteY31" fmla="*/ 2362200 h 2749550"/>
              <a:gd name="connsiteX32" fmla="*/ 6350 w 1835150"/>
              <a:gd name="connsiteY32" fmla="*/ 2438400 h 2749550"/>
              <a:gd name="connsiteX33" fmla="*/ 158750 w 1835150"/>
              <a:gd name="connsiteY33" fmla="*/ 2508250 h 2749550"/>
              <a:gd name="connsiteX34" fmla="*/ 6350 w 1835150"/>
              <a:gd name="connsiteY34" fmla="*/ 2590800 h 2749550"/>
              <a:gd name="connsiteX35" fmla="*/ 152400 w 1835150"/>
              <a:gd name="connsiteY35" fmla="*/ 2667000 h 2749550"/>
              <a:gd name="connsiteX36" fmla="*/ 12700 w 1835150"/>
              <a:gd name="connsiteY36" fmla="*/ 2749550 h 2749550"/>
              <a:gd name="connsiteX37" fmla="*/ 1816329 w 1835150"/>
              <a:gd name="connsiteY37" fmla="*/ 2743200 h 2749550"/>
              <a:gd name="connsiteX38" fmla="*/ 1835150 w 1835150"/>
              <a:gd name="connsiteY38" fmla="*/ 0 h 2749550"/>
              <a:gd name="connsiteX39" fmla="*/ 0 w 1835150"/>
              <a:gd name="connsiteY39" fmla="*/ 0 h 2749550"/>
              <a:gd name="connsiteX0" fmla="*/ 0 w 1838210"/>
              <a:gd name="connsiteY0" fmla="*/ 0 h 2749550"/>
              <a:gd name="connsiteX1" fmla="*/ 158750 w 1838210"/>
              <a:gd name="connsiteY1" fmla="*/ 76200 h 2749550"/>
              <a:gd name="connsiteX2" fmla="*/ 0 w 1838210"/>
              <a:gd name="connsiteY2" fmla="*/ 152400 h 2749550"/>
              <a:gd name="connsiteX3" fmla="*/ 158750 w 1838210"/>
              <a:gd name="connsiteY3" fmla="*/ 228600 h 2749550"/>
              <a:gd name="connsiteX4" fmla="*/ 6350 w 1838210"/>
              <a:gd name="connsiteY4" fmla="*/ 304800 h 2749550"/>
              <a:gd name="connsiteX5" fmla="*/ 158750 w 1838210"/>
              <a:gd name="connsiteY5" fmla="*/ 387350 h 2749550"/>
              <a:gd name="connsiteX6" fmla="*/ 6350 w 1838210"/>
              <a:gd name="connsiteY6" fmla="*/ 450850 h 2749550"/>
              <a:gd name="connsiteX7" fmla="*/ 158750 w 1838210"/>
              <a:gd name="connsiteY7" fmla="*/ 533400 h 2749550"/>
              <a:gd name="connsiteX8" fmla="*/ 6350 w 1838210"/>
              <a:gd name="connsiteY8" fmla="*/ 603250 h 2749550"/>
              <a:gd name="connsiteX9" fmla="*/ 158750 w 1838210"/>
              <a:gd name="connsiteY9" fmla="*/ 679450 h 2749550"/>
              <a:gd name="connsiteX10" fmla="*/ 6350 w 1838210"/>
              <a:gd name="connsiteY10" fmla="*/ 762000 h 2749550"/>
              <a:gd name="connsiteX11" fmla="*/ 165100 w 1838210"/>
              <a:gd name="connsiteY11" fmla="*/ 844550 h 2749550"/>
              <a:gd name="connsiteX12" fmla="*/ 6350 w 1838210"/>
              <a:gd name="connsiteY12" fmla="*/ 908050 h 2749550"/>
              <a:gd name="connsiteX13" fmla="*/ 158750 w 1838210"/>
              <a:gd name="connsiteY13" fmla="*/ 990600 h 2749550"/>
              <a:gd name="connsiteX14" fmla="*/ 6350 w 1838210"/>
              <a:gd name="connsiteY14" fmla="*/ 1066800 h 2749550"/>
              <a:gd name="connsiteX15" fmla="*/ 152400 w 1838210"/>
              <a:gd name="connsiteY15" fmla="*/ 1143000 h 2749550"/>
              <a:gd name="connsiteX16" fmla="*/ 0 w 1838210"/>
              <a:gd name="connsiteY16" fmla="*/ 1212850 h 2749550"/>
              <a:gd name="connsiteX17" fmla="*/ 152400 w 1838210"/>
              <a:gd name="connsiteY17" fmla="*/ 1301750 h 2749550"/>
              <a:gd name="connsiteX18" fmla="*/ 12700 w 1838210"/>
              <a:gd name="connsiteY18" fmla="*/ 1377950 h 2749550"/>
              <a:gd name="connsiteX19" fmla="*/ 158750 w 1838210"/>
              <a:gd name="connsiteY19" fmla="*/ 1454150 h 2749550"/>
              <a:gd name="connsiteX20" fmla="*/ 6350 w 1838210"/>
              <a:gd name="connsiteY20" fmla="*/ 1517650 h 2749550"/>
              <a:gd name="connsiteX21" fmla="*/ 158750 w 1838210"/>
              <a:gd name="connsiteY21" fmla="*/ 1600200 h 2749550"/>
              <a:gd name="connsiteX22" fmla="*/ 6350 w 1838210"/>
              <a:gd name="connsiteY22" fmla="*/ 1676400 h 2749550"/>
              <a:gd name="connsiteX23" fmla="*/ 158750 w 1838210"/>
              <a:gd name="connsiteY23" fmla="*/ 1746250 h 2749550"/>
              <a:gd name="connsiteX24" fmla="*/ 6350 w 1838210"/>
              <a:gd name="connsiteY24" fmla="*/ 1822450 h 2749550"/>
              <a:gd name="connsiteX25" fmla="*/ 158750 w 1838210"/>
              <a:gd name="connsiteY25" fmla="*/ 1905000 h 2749550"/>
              <a:gd name="connsiteX26" fmla="*/ 6350 w 1838210"/>
              <a:gd name="connsiteY26" fmla="*/ 1974850 h 2749550"/>
              <a:gd name="connsiteX27" fmla="*/ 152400 w 1838210"/>
              <a:gd name="connsiteY27" fmla="*/ 2051050 h 2749550"/>
              <a:gd name="connsiteX28" fmla="*/ 0 w 1838210"/>
              <a:gd name="connsiteY28" fmla="*/ 2133600 h 2749550"/>
              <a:gd name="connsiteX29" fmla="*/ 158750 w 1838210"/>
              <a:gd name="connsiteY29" fmla="*/ 2209800 h 2749550"/>
              <a:gd name="connsiteX30" fmla="*/ 6350 w 1838210"/>
              <a:gd name="connsiteY30" fmla="*/ 2286000 h 2749550"/>
              <a:gd name="connsiteX31" fmla="*/ 158750 w 1838210"/>
              <a:gd name="connsiteY31" fmla="*/ 2362200 h 2749550"/>
              <a:gd name="connsiteX32" fmla="*/ 6350 w 1838210"/>
              <a:gd name="connsiteY32" fmla="*/ 2438400 h 2749550"/>
              <a:gd name="connsiteX33" fmla="*/ 158750 w 1838210"/>
              <a:gd name="connsiteY33" fmla="*/ 2508250 h 2749550"/>
              <a:gd name="connsiteX34" fmla="*/ 6350 w 1838210"/>
              <a:gd name="connsiteY34" fmla="*/ 2590800 h 2749550"/>
              <a:gd name="connsiteX35" fmla="*/ 152400 w 1838210"/>
              <a:gd name="connsiteY35" fmla="*/ 2667000 h 2749550"/>
              <a:gd name="connsiteX36" fmla="*/ 12700 w 1838210"/>
              <a:gd name="connsiteY36" fmla="*/ 2749550 h 2749550"/>
              <a:gd name="connsiteX37" fmla="*/ 1837801 w 1838210"/>
              <a:gd name="connsiteY37" fmla="*/ 2743200 h 2749550"/>
              <a:gd name="connsiteX38" fmla="*/ 1835150 w 1838210"/>
              <a:gd name="connsiteY38" fmla="*/ 0 h 2749550"/>
              <a:gd name="connsiteX39" fmla="*/ 0 w 1838210"/>
              <a:gd name="connsiteY39" fmla="*/ 0 h 2749550"/>
              <a:gd name="connsiteX0" fmla="*/ 0 w 1838210"/>
              <a:gd name="connsiteY0" fmla="*/ 0 h 2761015"/>
              <a:gd name="connsiteX1" fmla="*/ 158750 w 1838210"/>
              <a:gd name="connsiteY1" fmla="*/ 76200 h 2761015"/>
              <a:gd name="connsiteX2" fmla="*/ 0 w 1838210"/>
              <a:gd name="connsiteY2" fmla="*/ 152400 h 2761015"/>
              <a:gd name="connsiteX3" fmla="*/ 158750 w 1838210"/>
              <a:gd name="connsiteY3" fmla="*/ 228600 h 2761015"/>
              <a:gd name="connsiteX4" fmla="*/ 6350 w 1838210"/>
              <a:gd name="connsiteY4" fmla="*/ 304800 h 2761015"/>
              <a:gd name="connsiteX5" fmla="*/ 158750 w 1838210"/>
              <a:gd name="connsiteY5" fmla="*/ 387350 h 2761015"/>
              <a:gd name="connsiteX6" fmla="*/ 6350 w 1838210"/>
              <a:gd name="connsiteY6" fmla="*/ 450850 h 2761015"/>
              <a:gd name="connsiteX7" fmla="*/ 158750 w 1838210"/>
              <a:gd name="connsiteY7" fmla="*/ 533400 h 2761015"/>
              <a:gd name="connsiteX8" fmla="*/ 6350 w 1838210"/>
              <a:gd name="connsiteY8" fmla="*/ 603250 h 2761015"/>
              <a:gd name="connsiteX9" fmla="*/ 158750 w 1838210"/>
              <a:gd name="connsiteY9" fmla="*/ 679450 h 2761015"/>
              <a:gd name="connsiteX10" fmla="*/ 6350 w 1838210"/>
              <a:gd name="connsiteY10" fmla="*/ 762000 h 2761015"/>
              <a:gd name="connsiteX11" fmla="*/ 165100 w 1838210"/>
              <a:gd name="connsiteY11" fmla="*/ 844550 h 2761015"/>
              <a:gd name="connsiteX12" fmla="*/ 6350 w 1838210"/>
              <a:gd name="connsiteY12" fmla="*/ 908050 h 2761015"/>
              <a:gd name="connsiteX13" fmla="*/ 158750 w 1838210"/>
              <a:gd name="connsiteY13" fmla="*/ 990600 h 2761015"/>
              <a:gd name="connsiteX14" fmla="*/ 6350 w 1838210"/>
              <a:gd name="connsiteY14" fmla="*/ 1066800 h 2761015"/>
              <a:gd name="connsiteX15" fmla="*/ 152400 w 1838210"/>
              <a:gd name="connsiteY15" fmla="*/ 1143000 h 2761015"/>
              <a:gd name="connsiteX16" fmla="*/ 0 w 1838210"/>
              <a:gd name="connsiteY16" fmla="*/ 1212850 h 2761015"/>
              <a:gd name="connsiteX17" fmla="*/ 152400 w 1838210"/>
              <a:gd name="connsiteY17" fmla="*/ 1301750 h 2761015"/>
              <a:gd name="connsiteX18" fmla="*/ 12700 w 1838210"/>
              <a:gd name="connsiteY18" fmla="*/ 1377950 h 2761015"/>
              <a:gd name="connsiteX19" fmla="*/ 158750 w 1838210"/>
              <a:gd name="connsiteY19" fmla="*/ 1454150 h 2761015"/>
              <a:gd name="connsiteX20" fmla="*/ 6350 w 1838210"/>
              <a:gd name="connsiteY20" fmla="*/ 1517650 h 2761015"/>
              <a:gd name="connsiteX21" fmla="*/ 158750 w 1838210"/>
              <a:gd name="connsiteY21" fmla="*/ 1600200 h 2761015"/>
              <a:gd name="connsiteX22" fmla="*/ 6350 w 1838210"/>
              <a:gd name="connsiteY22" fmla="*/ 1676400 h 2761015"/>
              <a:gd name="connsiteX23" fmla="*/ 158750 w 1838210"/>
              <a:gd name="connsiteY23" fmla="*/ 1746250 h 2761015"/>
              <a:gd name="connsiteX24" fmla="*/ 6350 w 1838210"/>
              <a:gd name="connsiteY24" fmla="*/ 1822450 h 2761015"/>
              <a:gd name="connsiteX25" fmla="*/ 158750 w 1838210"/>
              <a:gd name="connsiteY25" fmla="*/ 1905000 h 2761015"/>
              <a:gd name="connsiteX26" fmla="*/ 6350 w 1838210"/>
              <a:gd name="connsiteY26" fmla="*/ 1974850 h 2761015"/>
              <a:gd name="connsiteX27" fmla="*/ 152400 w 1838210"/>
              <a:gd name="connsiteY27" fmla="*/ 2051050 h 2761015"/>
              <a:gd name="connsiteX28" fmla="*/ 0 w 1838210"/>
              <a:gd name="connsiteY28" fmla="*/ 2133600 h 2761015"/>
              <a:gd name="connsiteX29" fmla="*/ 158750 w 1838210"/>
              <a:gd name="connsiteY29" fmla="*/ 2209800 h 2761015"/>
              <a:gd name="connsiteX30" fmla="*/ 6350 w 1838210"/>
              <a:gd name="connsiteY30" fmla="*/ 2286000 h 2761015"/>
              <a:gd name="connsiteX31" fmla="*/ 158750 w 1838210"/>
              <a:gd name="connsiteY31" fmla="*/ 2362200 h 2761015"/>
              <a:gd name="connsiteX32" fmla="*/ 6350 w 1838210"/>
              <a:gd name="connsiteY32" fmla="*/ 2438400 h 2761015"/>
              <a:gd name="connsiteX33" fmla="*/ 158750 w 1838210"/>
              <a:gd name="connsiteY33" fmla="*/ 2508250 h 2761015"/>
              <a:gd name="connsiteX34" fmla="*/ 6350 w 1838210"/>
              <a:gd name="connsiteY34" fmla="*/ 2590800 h 2761015"/>
              <a:gd name="connsiteX35" fmla="*/ 152400 w 1838210"/>
              <a:gd name="connsiteY35" fmla="*/ 2667000 h 2761015"/>
              <a:gd name="connsiteX36" fmla="*/ 12700 w 1838210"/>
              <a:gd name="connsiteY36" fmla="*/ 2749550 h 2761015"/>
              <a:gd name="connsiteX37" fmla="*/ 1837801 w 1838210"/>
              <a:gd name="connsiteY37" fmla="*/ 2761015 h 2761015"/>
              <a:gd name="connsiteX38" fmla="*/ 1835150 w 1838210"/>
              <a:gd name="connsiteY38" fmla="*/ 0 h 2761015"/>
              <a:gd name="connsiteX39" fmla="*/ 0 w 1838210"/>
              <a:gd name="connsiteY39" fmla="*/ 0 h 2761015"/>
              <a:gd name="connsiteX0" fmla="*/ 0 w 1843300"/>
              <a:gd name="connsiteY0" fmla="*/ 0 h 2749550"/>
              <a:gd name="connsiteX1" fmla="*/ 158750 w 1843300"/>
              <a:gd name="connsiteY1" fmla="*/ 76200 h 2749550"/>
              <a:gd name="connsiteX2" fmla="*/ 0 w 1843300"/>
              <a:gd name="connsiteY2" fmla="*/ 152400 h 2749550"/>
              <a:gd name="connsiteX3" fmla="*/ 158750 w 1843300"/>
              <a:gd name="connsiteY3" fmla="*/ 228600 h 2749550"/>
              <a:gd name="connsiteX4" fmla="*/ 6350 w 1843300"/>
              <a:gd name="connsiteY4" fmla="*/ 304800 h 2749550"/>
              <a:gd name="connsiteX5" fmla="*/ 158750 w 1843300"/>
              <a:gd name="connsiteY5" fmla="*/ 387350 h 2749550"/>
              <a:gd name="connsiteX6" fmla="*/ 6350 w 1843300"/>
              <a:gd name="connsiteY6" fmla="*/ 450850 h 2749550"/>
              <a:gd name="connsiteX7" fmla="*/ 158750 w 1843300"/>
              <a:gd name="connsiteY7" fmla="*/ 533400 h 2749550"/>
              <a:gd name="connsiteX8" fmla="*/ 6350 w 1843300"/>
              <a:gd name="connsiteY8" fmla="*/ 603250 h 2749550"/>
              <a:gd name="connsiteX9" fmla="*/ 158750 w 1843300"/>
              <a:gd name="connsiteY9" fmla="*/ 679450 h 2749550"/>
              <a:gd name="connsiteX10" fmla="*/ 6350 w 1843300"/>
              <a:gd name="connsiteY10" fmla="*/ 762000 h 2749550"/>
              <a:gd name="connsiteX11" fmla="*/ 165100 w 1843300"/>
              <a:gd name="connsiteY11" fmla="*/ 844550 h 2749550"/>
              <a:gd name="connsiteX12" fmla="*/ 6350 w 1843300"/>
              <a:gd name="connsiteY12" fmla="*/ 908050 h 2749550"/>
              <a:gd name="connsiteX13" fmla="*/ 158750 w 1843300"/>
              <a:gd name="connsiteY13" fmla="*/ 990600 h 2749550"/>
              <a:gd name="connsiteX14" fmla="*/ 6350 w 1843300"/>
              <a:gd name="connsiteY14" fmla="*/ 1066800 h 2749550"/>
              <a:gd name="connsiteX15" fmla="*/ 152400 w 1843300"/>
              <a:gd name="connsiteY15" fmla="*/ 1143000 h 2749550"/>
              <a:gd name="connsiteX16" fmla="*/ 0 w 1843300"/>
              <a:gd name="connsiteY16" fmla="*/ 1212850 h 2749550"/>
              <a:gd name="connsiteX17" fmla="*/ 152400 w 1843300"/>
              <a:gd name="connsiteY17" fmla="*/ 1301750 h 2749550"/>
              <a:gd name="connsiteX18" fmla="*/ 12700 w 1843300"/>
              <a:gd name="connsiteY18" fmla="*/ 1377950 h 2749550"/>
              <a:gd name="connsiteX19" fmla="*/ 158750 w 1843300"/>
              <a:gd name="connsiteY19" fmla="*/ 1454150 h 2749550"/>
              <a:gd name="connsiteX20" fmla="*/ 6350 w 1843300"/>
              <a:gd name="connsiteY20" fmla="*/ 1517650 h 2749550"/>
              <a:gd name="connsiteX21" fmla="*/ 158750 w 1843300"/>
              <a:gd name="connsiteY21" fmla="*/ 1600200 h 2749550"/>
              <a:gd name="connsiteX22" fmla="*/ 6350 w 1843300"/>
              <a:gd name="connsiteY22" fmla="*/ 1676400 h 2749550"/>
              <a:gd name="connsiteX23" fmla="*/ 158750 w 1843300"/>
              <a:gd name="connsiteY23" fmla="*/ 1746250 h 2749550"/>
              <a:gd name="connsiteX24" fmla="*/ 6350 w 1843300"/>
              <a:gd name="connsiteY24" fmla="*/ 1822450 h 2749550"/>
              <a:gd name="connsiteX25" fmla="*/ 158750 w 1843300"/>
              <a:gd name="connsiteY25" fmla="*/ 1905000 h 2749550"/>
              <a:gd name="connsiteX26" fmla="*/ 6350 w 1843300"/>
              <a:gd name="connsiteY26" fmla="*/ 1974850 h 2749550"/>
              <a:gd name="connsiteX27" fmla="*/ 152400 w 1843300"/>
              <a:gd name="connsiteY27" fmla="*/ 2051050 h 2749550"/>
              <a:gd name="connsiteX28" fmla="*/ 0 w 1843300"/>
              <a:gd name="connsiteY28" fmla="*/ 2133600 h 2749550"/>
              <a:gd name="connsiteX29" fmla="*/ 158750 w 1843300"/>
              <a:gd name="connsiteY29" fmla="*/ 2209800 h 2749550"/>
              <a:gd name="connsiteX30" fmla="*/ 6350 w 1843300"/>
              <a:gd name="connsiteY30" fmla="*/ 2286000 h 2749550"/>
              <a:gd name="connsiteX31" fmla="*/ 158750 w 1843300"/>
              <a:gd name="connsiteY31" fmla="*/ 2362200 h 2749550"/>
              <a:gd name="connsiteX32" fmla="*/ 6350 w 1843300"/>
              <a:gd name="connsiteY32" fmla="*/ 2438400 h 2749550"/>
              <a:gd name="connsiteX33" fmla="*/ 158750 w 1843300"/>
              <a:gd name="connsiteY33" fmla="*/ 2508250 h 2749550"/>
              <a:gd name="connsiteX34" fmla="*/ 6350 w 1843300"/>
              <a:gd name="connsiteY34" fmla="*/ 2590800 h 2749550"/>
              <a:gd name="connsiteX35" fmla="*/ 152400 w 1843300"/>
              <a:gd name="connsiteY35" fmla="*/ 2667000 h 2749550"/>
              <a:gd name="connsiteX36" fmla="*/ 12700 w 1843300"/>
              <a:gd name="connsiteY36" fmla="*/ 2749550 h 2749550"/>
              <a:gd name="connsiteX37" fmla="*/ 1843051 w 1843300"/>
              <a:gd name="connsiteY37" fmla="*/ 2743200 h 2749550"/>
              <a:gd name="connsiteX38" fmla="*/ 1835150 w 1843300"/>
              <a:gd name="connsiteY38" fmla="*/ 0 h 2749550"/>
              <a:gd name="connsiteX39" fmla="*/ 0 w 1843300"/>
              <a:gd name="connsiteY39" fmla="*/ 0 h 2749550"/>
              <a:gd name="connsiteX0" fmla="*/ 0 w 1843300"/>
              <a:gd name="connsiteY0" fmla="*/ 0 h 2743200"/>
              <a:gd name="connsiteX1" fmla="*/ 158750 w 1843300"/>
              <a:gd name="connsiteY1" fmla="*/ 76200 h 2743200"/>
              <a:gd name="connsiteX2" fmla="*/ 0 w 1843300"/>
              <a:gd name="connsiteY2" fmla="*/ 152400 h 2743200"/>
              <a:gd name="connsiteX3" fmla="*/ 158750 w 1843300"/>
              <a:gd name="connsiteY3" fmla="*/ 228600 h 2743200"/>
              <a:gd name="connsiteX4" fmla="*/ 6350 w 1843300"/>
              <a:gd name="connsiteY4" fmla="*/ 304800 h 2743200"/>
              <a:gd name="connsiteX5" fmla="*/ 158750 w 1843300"/>
              <a:gd name="connsiteY5" fmla="*/ 387350 h 2743200"/>
              <a:gd name="connsiteX6" fmla="*/ 6350 w 1843300"/>
              <a:gd name="connsiteY6" fmla="*/ 450850 h 2743200"/>
              <a:gd name="connsiteX7" fmla="*/ 158750 w 1843300"/>
              <a:gd name="connsiteY7" fmla="*/ 533400 h 2743200"/>
              <a:gd name="connsiteX8" fmla="*/ 6350 w 1843300"/>
              <a:gd name="connsiteY8" fmla="*/ 603250 h 2743200"/>
              <a:gd name="connsiteX9" fmla="*/ 158750 w 1843300"/>
              <a:gd name="connsiteY9" fmla="*/ 679450 h 2743200"/>
              <a:gd name="connsiteX10" fmla="*/ 6350 w 1843300"/>
              <a:gd name="connsiteY10" fmla="*/ 762000 h 2743200"/>
              <a:gd name="connsiteX11" fmla="*/ 165100 w 1843300"/>
              <a:gd name="connsiteY11" fmla="*/ 844550 h 2743200"/>
              <a:gd name="connsiteX12" fmla="*/ 6350 w 1843300"/>
              <a:gd name="connsiteY12" fmla="*/ 908050 h 2743200"/>
              <a:gd name="connsiteX13" fmla="*/ 158750 w 1843300"/>
              <a:gd name="connsiteY13" fmla="*/ 990600 h 2743200"/>
              <a:gd name="connsiteX14" fmla="*/ 6350 w 1843300"/>
              <a:gd name="connsiteY14" fmla="*/ 1066800 h 2743200"/>
              <a:gd name="connsiteX15" fmla="*/ 152400 w 1843300"/>
              <a:gd name="connsiteY15" fmla="*/ 1143000 h 2743200"/>
              <a:gd name="connsiteX16" fmla="*/ 0 w 1843300"/>
              <a:gd name="connsiteY16" fmla="*/ 1212850 h 2743200"/>
              <a:gd name="connsiteX17" fmla="*/ 152400 w 1843300"/>
              <a:gd name="connsiteY17" fmla="*/ 1301750 h 2743200"/>
              <a:gd name="connsiteX18" fmla="*/ 12700 w 1843300"/>
              <a:gd name="connsiteY18" fmla="*/ 1377950 h 2743200"/>
              <a:gd name="connsiteX19" fmla="*/ 158750 w 1843300"/>
              <a:gd name="connsiteY19" fmla="*/ 1454150 h 2743200"/>
              <a:gd name="connsiteX20" fmla="*/ 6350 w 1843300"/>
              <a:gd name="connsiteY20" fmla="*/ 1517650 h 2743200"/>
              <a:gd name="connsiteX21" fmla="*/ 158750 w 1843300"/>
              <a:gd name="connsiteY21" fmla="*/ 1600200 h 2743200"/>
              <a:gd name="connsiteX22" fmla="*/ 6350 w 1843300"/>
              <a:gd name="connsiteY22" fmla="*/ 1676400 h 2743200"/>
              <a:gd name="connsiteX23" fmla="*/ 158750 w 1843300"/>
              <a:gd name="connsiteY23" fmla="*/ 1746250 h 2743200"/>
              <a:gd name="connsiteX24" fmla="*/ 6350 w 1843300"/>
              <a:gd name="connsiteY24" fmla="*/ 1822450 h 2743200"/>
              <a:gd name="connsiteX25" fmla="*/ 158750 w 1843300"/>
              <a:gd name="connsiteY25" fmla="*/ 1905000 h 2743200"/>
              <a:gd name="connsiteX26" fmla="*/ 6350 w 1843300"/>
              <a:gd name="connsiteY26" fmla="*/ 1974850 h 2743200"/>
              <a:gd name="connsiteX27" fmla="*/ 152400 w 1843300"/>
              <a:gd name="connsiteY27" fmla="*/ 2051050 h 2743200"/>
              <a:gd name="connsiteX28" fmla="*/ 0 w 1843300"/>
              <a:gd name="connsiteY28" fmla="*/ 2133600 h 2743200"/>
              <a:gd name="connsiteX29" fmla="*/ 158750 w 1843300"/>
              <a:gd name="connsiteY29" fmla="*/ 2209800 h 2743200"/>
              <a:gd name="connsiteX30" fmla="*/ 6350 w 1843300"/>
              <a:gd name="connsiteY30" fmla="*/ 2286000 h 2743200"/>
              <a:gd name="connsiteX31" fmla="*/ 158750 w 1843300"/>
              <a:gd name="connsiteY31" fmla="*/ 2362200 h 2743200"/>
              <a:gd name="connsiteX32" fmla="*/ 6350 w 1843300"/>
              <a:gd name="connsiteY32" fmla="*/ 2438400 h 2743200"/>
              <a:gd name="connsiteX33" fmla="*/ 158750 w 1843300"/>
              <a:gd name="connsiteY33" fmla="*/ 2508250 h 2743200"/>
              <a:gd name="connsiteX34" fmla="*/ 6350 w 1843300"/>
              <a:gd name="connsiteY34" fmla="*/ 2590800 h 2743200"/>
              <a:gd name="connsiteX35" fmla="*/ 152400 w 1843300"/>
              <a:gd name="connsiteY35" fmla="*/ 2667000 h 2743200"/>
              <a:gd name="connsiteX36" fmla="*/ 180 w 1843300"/>
              <a:gd name="connsiteY36" fmla="*/ 2737674 h 2743200"/>
              <a:gd name="connsiteX37" fmla="*/ 1843051 w 1843300"/>
              <a:gd name="connsiteY37" fmla="*/ 2743200 h 2743200"/>
              <a:gd name="connsiteX38" fmla="*/ 1835150 w 1843300"/>
              <a:gd name="connsiteY38" fmla="*/ 0 h 2743200"/>
              <a:gd name="connsiteX39" fmla="*/ 0 w 1843300"/>
              <a:gd name="connsiteY39" fmla="*/ 0 h 2743200"/>
              <a:gd name="connsiteX0" fmla="*/ 0 w 1843300"/>
              <a:gd name="connsiteY0" fmla="*/ 0 h 2743200"/>
              <a:gd name="connsiteX1" fmla="*/ 158750 w 1843300"/>
              <a:gd name="connsiteY1" fmla="*/ 76200 h 2743200"/>
              <a:gd name="connsiteX2" fmla="*/ 0 w 1843300"/>
              <a:gd name="connsiteY2" fmla="*/ 152400 h 2743200"/>
              <a:gd name="connsiteX3" fmla="*/ 158750 w 1843300"/>
              <a:gd name="connsiteY3" fmla="*/ 228600 h 2743200"/>
              <a:gd name="connsiteX4" fmla="*/ 6350 w 1843300"/>
              <a:gd name="connsiteY4" fmla="*/ 304800 h 2743200"/>
              <a:gd name="connsiteX5" fmla="*/ 158750 w 1843300"/>
              <a:gd name="connsiteY5" fmla="*/ 387350 h 2743200"/>
              <a:gd name="connsiteX6" fmla="*/ 6350 w 1843300"/>
              <a:gd name="connsiteY6" fmla="*/ 450850 h 2743200"/>
              <a:gd name="connsiteX7" fmla="*/ 158750 w 1843300"/>
              <a:gd name="connsiteY7" fmla="*/ 533400 h 2743200"/>
              <a:gd name="connsiteX8" fmla="*/ 6350 w 1843300"/>
              <a:gd name="connsiteY8" fmla="*/ 603250 h 2743200"/>
              <a:gd name="connsiteX9" fmla="*/ 158750 w 1843300"/>
              <a:gd name="connsiteY9" fmla="*/ 679450 h 2743200"/>
              <a:gd name="connsiteX10" fmla="*/ 6350 w 1843300"/>
              <a:gd name="connsiteY10" fmla="*/ 762000 h 2743200"/>
              <a:gd name="connsiteX11" fmla="*/ 165100 w 1843300"/>
              <a:gd name="connsiteY11" fmla="*/ 844550 h 2743200"/>
              <a:gd name="connsiteX12" fmla="*/ 6350 w 1843300"/>
              <a:gd name="connsiteY12" fmla="*/ 908050 h 2743200"/>
              <a:gd name="connsiteX13" fmla="*/ 158750 w 1843300"/>
              <a:gd name="connsiteY13" fmla="*/ 990600 h 2743200"/>
              <a:gd name="connsiteX14" fmla="*/ 6350 w 1843300"/>
              <a:gd name="connsiteY14" fmla="*/ 1066800 h 2743200"/>
              <a:gd name="connsiteX15" fmla="*/ 152400 w 1843300"/>
              <a:gd name="connsiteY15" fmla="*/ 1143000 h 2743200"/>
              <a:gd name="connsiteX16" fmla="*/ 0 w 1843300"/>
              <a:gd name="connsiteY16" fmla="*/ 1212850 h 2743200"/>
              <a:gd name="connsiteX17" fmla="*/ 152400 w 1843300"/>
              <a:gd name="connsiteY17" fmla="*/ 1301750 h 2743200"/>
              <a:gd name="connsiteX18" fmla="*/ 12700 w 1843300"/>
              <a:gd name="connsiteY18" fmla="*/ 1377950 h 2743200"/>
              <a:gd name="connsiteX19" fmla="*/ 158750 w 1843300"/>
              <a:gd name="connsiteY19" fmla="*/ 1454150 h 2743200"/>
              <a:gd name="connsiteX20" fmla="*/ 6350 w 1843300"/>
              <a:gd name="connsiteY20" fmla="*/ 1517650 h 2743200"/>
              <a:gd name="connsiteX21" fmla="*/ 158750 w 1843300"/>
              <a:gd name="connsiteY21" fmla="*/ 1600200 h 2743200"/>
              <a:gd name="connsiteX22" fmla="*/ 6350 w 1843300"/>
              <a:gd name="connsiteY22" fmla="*/ 1676400 h 2743200"/>
              <a:gd name="connsiteX23" fmla="*/ 158750 w 1843300"/>
              <a:gd name="connsiteY23" fmla="*/ 1746250 h 2743200"/>
              <a:gd name="connsiteX24" fmla="*/ 6350 w 1843300"/>
              <a:gd name="connsiteY24" fmla="*/ 1822450 h 2743200"/>
              <a:gd name="connsiteX25" fmla="*/ 158750 w 1843300"/>
              <a:gd name="connsiteY25" fmla="*/ 1905000 h 2743200"/>
              <a:gd name="connsiteX26" fmla="*/ 6350 w 1843300"/>
              <a:gd name="connsiteY26" fmla="*/ 1974850 h 2743200"/>
              <a:gd name="connsiteX27" fmla="*/ 152400 w 1843300"/>
              <a:gd name="connsiteY27" fmla="*/ 2051050 h 2743200"/>
              <a:gd name="connsiteX28" fmla="*/ 0 w 1843300"/>
              <a:gd name="connsiteY28" fmla="*/ 2133600 h 2743200"/>
              <a:gd name="connsiteX29" fmla="*/ 158750 w 1843300"/>
              <a:gd name="connsiteY29" fmla="*/ 2209800 h 2743200"/>
              <a:gd name="connsiteX30" fmla="*/ 6350 w 1843300"/>
              <a:gd name="connsiteY30" fmla="*/ 2286000 h 2743200"/>
              <a:gd name="connsiteX31" fmla="*/ 158750 w 1843300"/>
              <a:gd name="connsiteY31" fmla="*/ 2362200 h 2743200"/>
              <a:gd name="connsiteX32" fmla="*/ 6350 w 1843300"/>
              <a:gd name="connsiteY32" fmla="*/ 2438400 h 2743200"/>
              <a:gd name="connsiteX33" fmla="*/ 158750 w 1843300"/>
              <a:gd name="connsiteY33" fmla="*/ 2508250 h 2743200"/>
              <a:gd name="connsiteX34" fmla="*/ 6350 w 1843300"/>
              <a:gd name="connsiteY34" fmla="*/ 2590800 h 2743200"/>
              <a:gd name="connsiteX35" fmla="*/ 152400 w 1843300"/>
              <a:gd name="connsiteY35" fmla="*/ 2667000 h 2743200"/>
              <a:gd name="connsiteX36" fmla="*/ 180 w 1843300"/>
              <a:gd name="connsiteY36" fmla="*/ 2741386 h 2743200"/>
              <a:gd name="connsiteX37" fmla="*/ 1843051 w 1843300"/>
              <a:gd name="connsiteY37" fmla="*/ 2743200 h 2743200"/>
              <a:gd name="connsiteX38" fmla="*/ 1835150 w 1843300"/>
              <a:gd name="connsiteY38" fmla="*/ 0 h 2743200"/>
              <a:gd name="connsiteX39" fmla="*/ 0 w 1843300"/>
              <a:gd name="connsiteY39" fmla="*/ 0 h 2743200"/>
              <a:gd name="connsiteX0" fmla="*/ 3948 w 1847248"/>
              <a:gd name="connsiteY0" fmla="*/ 0 h 2745827"/>
              <a:gd name="connsiteX1" fmla="*/ 162698 w 1847248"/>
              <a:gd name="connsiteY1" fmla="*/ 76200 h 2745827"/>
              <a:gd name="connsiteX2" fmla="*/ 3948 w 1847248"/>
              <a:gd name="connsiteY2" fmla="*/ 152400 h 2745827"/>
              <a:gd name="connsiteX3" fmla="*/ 162698 w 1847248"/>
              <a:gd name="connsiteY3" fmla="*/ 228600 h 2745827"/>
              <a:gd name="connsiteX4" fmla="*/ 10298 w 1847248"/>
              <a:gd name="connsiteY4" fmla="*/ 304800 h 2745827"/>
              <a:gd name="connsiteX5" fmla="*/ 162698 w 1847248"/>
              <a:gd name="connsiteY5" fmla="*/ 387350 h 2745827"/>
              <a:gd name="connsiteX6" fmla="*/ 10298 w 1847248"/>
              <a:gd name="connsiteY6" fmla="*/ 450850 h 2745827"/>
              <a:gd name="connsiteX7" fmla="*/ 162698 w 1847248"/>
              <a:gd name="connsiteY7" fmla="*/ 533400 h 2745827"/>
              <a:gd name="connsiteX8" fmla="*/ 10298 w 1847248"/>
              <a:gd name="connsiteY8" fmla="*/ 603250 h 2745827"/>
              <a:gd name="connsiteX9" fmla="*/ 162698 w 1847248"/>
              <a:gd name="connsiteY9" fmla="*/ 679450 h 2745827"/>
              <a:gd name="connsiteX10" fmla="*/ 10298 w 1847248"/>
              <a:gd name="connsiteY10" fmla="*/ 762000 h 2745827"/>
              <a:gd name="connsiteX11" fmla="*/ 169048 w 1847248"/>
              <a:gd name="connsiteY11" fmla="*/ 844550 h 2745827"/>
              <a:gd name="connsiteX12" fmla="*/ 10298 w 1847248"/>
              <a:gd name="connsiteY12" fmla="*/ 908050 h 2745827"/>
              <a:gd name="connsiteX13" fmla="*/ 162698 w 1847248"/>
              <a:gd name="connsiteY13" fmla="*/ 990600 h 2745827"/>
              <a:gd name="connsiteX14" fmla="*/ 10298 w 1847248"/>
              <a:gd name="connsiteY14" fmla="*/ 1066800 h 2745827"/>
              <a:gd name="connsiteX15" fmla="*/ 156348 w 1847248"/>
              <a:gd name="connsiteY15" fmla="*/ 1143000 h 2745827"/>
              <a:gd name="connsiteX16" fmla="*/ 3948 w 1847248"/>
              <a:gd name="connsiteY16" fmla="*/ 1212850 h 2745827"/>
              <a:gd name="connsiteX17" fmla="*/ 156348 w 1847248"/>
              <a:gd name="connsiteY17" fmla="*/ 1301750 h 2745827"/>
              <a:gd name="connsiteX18" fmla="*/ 16648 w 1847248"/>
              <a:gd name="connsiteY18" fmla="*/ 1377950 h 2745827"/>
              <a:gd name="connsiteX19" fmla="*/ 162698 w 1847248"/>
              <a:gd name="connsiteY19" fmla="*/ 1454150 h 2745827"/>
              <a:gd name="connsiteX20" fmla="*/ 10298 w 1847248"/>
              <a:gd name="connsiteY20" fmla="*/ 1517650 h 2745827"/>
              <a:gd name="connsiteX21" fmla="*/ 162698 w 1847248"/>
              <a:gd name="connsiteY21" fmla="*/ 1600200 h 2745827"/>
              <a:gd name="connsiteX22" fmla="*/ 10298 w 1847248"/>
              <a:gd name="connsiteY22" fmla="*/ 1676400 h 2745827"/>
              <a:gd name="connsiteX23" fmla="*/ 162698 w 1847248"/>
              <a:gd name="connsiteY23" fmla="*/ 1746250 h 2745827"/>
              <a:gd name="connsiteX24" fmla="*/ 10298 w 1847248"/>
              <a:gd name="connsiteY24" fmla="*/ 1822450 h 2745827"/>
              <a:gd name="connsiteX25" fmla="*/ 162698 w 1847248"/>
              <a:gd name="connsiteY25" fmla="*/ 1905000 h 2745827"/>
              <a:gd name="connsiteX26" fmla="*/ 10298 w 1847248"/>
              <a:gd name="connsiteY26" fmla="*/ 1974850 h 2745827"/>
              <a:gd name="connsiteX27" fmla="*/ 156348 w 1847248"/>
              <a:gd name="connsiteY27" fmla="*/ 2051050 h 2745827"/>
              <a:gd name="connsiteX28" fmla="*/ 3948 w 1847248"/>
              <a:gd name="connsiteY28" fmla="*/ 2133600 h 2745827"/>
              <a:gd name="connsiteX29" fmla="*/ 162698 w 1847248"/>
              <a:gd name="connsiteY29" fmla="*/ 2209800 h 2745827"/>
              <a:gd name="connsiteX30" fmla="*/ 10298 w 1847248"/>
              <a:gd name="connsiteY30" fmla="*/ 2286000 h 2745827"/>
              <a:gd name="connsiteX31" fmla="*/ 162698 w 1847248"/>
              <a:gd name="connsiteY31" fmla="*/ 2362200 h 2745827"/>
              <a:gd name="connsiteX32" fmla="*/ 10298 w 1847248"/>
              <a:gd name="connsiteY32" fmla="*/ 2438400 h 2745827"/>
              <a:gd name="connsiteX33" fmla="*/ 162698 w 1847248"/>
              <a:gd name="connsiteY33" fmla="*/ 2508250 h 2745827"/>
              <a:gd name="connsiteX34" fmla="*/ 10298 w 1847248"/>
              <a:gd name="connsiteY34" fmla="*/ 2590800 h 2745827"/>
              <a:gd name="connsiteX35" fmla="*/ 156348 w 1847248"/>
              <a:gd name="connsiteY35" fmla="*/ 2667000 h 2745827"/>
              <a:gd name="connsiteX36" fmla="*/ 0 w 1847248"/>
              <a:gd name="connsiteY36" fmla="*/ 2745827 h 2745827"/>
              <a:gd name="connsiteX37" fmla="*/ 1846999 w 1847248"/>
              <a:gd name="connsiteY37" fmla="*/ 2743200 h 2745827"/>
              <a:gd name="connsiteX38" fmla="*/ 1839098 w 1847248"/>
              <a:gd name="connsiteY38" fmla="*/ 0 h 2745827"/>
              <a:gd name="connsiteX39" fmla="*/ 3948 w 1847248"/>
              <a:gd name="connsiteY39" fmla="*/ 0 h 2745827"/>
              <a:gd name="connsiteX0" fmla="*/ 8075 w 1851375"/>
              <a:gd name="connsiteY0" fmla="*/ 0 h 2743200"/>
              <a:gd name="connsiteX1" fmla="*/ 166825 w 1851375"/>
              <a:gd name="connsiteY1" fmla="*/ 76200 h 2743200"/>
              <a:gd name="connsiteX2" fmla="*/ 8075 w 1851375"/>
              <a:gd name="connsiteY2" fmla="*/ 152400 h 2743200"/>
              <a:gd name="connsiteX3" fmla="*/ 166825 w 1851375"/>
              <a:gd name="connsiteY3" fmla="*/ 228600 h 2743200"/>
              <a:gd name="connsiteX4" fmla="*/ 14425 w 1851375"/>
              <a:gd name="connsiteY4" fmla="*/ 304800 h 2743200"/>
              <a:gd name="connsiteX5" fmla="*/ 166825 w 1851375"/>
              <a:gd name="connsiteY5" fmla="*/ 387350 h 2743200"/>
              <a:gd name="connsiteX6" fmla="*/ 14425 w 1851375"/>
              <a:gd name="connsiteY6" fmla="*/ 450850 h 2743200"/>
              <a:gd name="connsiteX7" fmla="*/ 166825 w 1851375"/>
              <a:gd name="connsiteY7" fmla="*/ 533400 h 2743200"/>
              <a:gd name="connsiteX8" fmla="*/ 14425 w 1851375"/>
              <a:gd name="connsiteY8" fmla="*/ 603250 h 2743200"/>
              <a:gd name="connsiteX9" fmla="*/ 166825 w 1851375"/>
              <a:gd name="connsiteY9" fmla="*/ 679450 h 2743200"/>
              <a:gd name="connsiteX10" fmla="*/ 14425 w 1851375"/>
              <a:gd name="connsiteY10" fmla="*/ 762000 h 2743200"/>
              <a:gd name="connsiteX11" fmla="*/ 173175 w 1851375"/>
              <a:gd name="connsiteY11" fmla="*/ 844550 h 2743200"/>
              <a:gd name="connsiteX12" fmla="*/ 14425 w 1851375"/>
              <a:gd name="connsiteY12" fmla="*/ 908050 h 2743200"/>
              <a:gd name="connsiteX13" fmla="*/ 166825 w 1851375"/>
              <a:gd name="connsiteY13" fmla="*/ 990600 h 2743200"/>
              <a:gd name="connsiteX14" fmla="*/ 14425 w 1851375"/>
              <a:gd name="connsiteY14" fmla="*/ 1066800 h 2743200"/>
              <a:gd name="connsiteX15" fmla="*/ 160475 w 1851375"/>
              <a:gd name="connsiteY15" fmla="*/ 1143000 h 2743200"/>
              <a:gd name="connsiteX16" fmla="*/ 8075 w 1851375"/>
              <a:gd name="connsiteY16" fmla="*/ 1212850 h 2743200"/>
              <a:gd name="connsiteX17" fmla="*/ 160475 w 1851375"/>
              <a:gd name="connsiteY17" fmla="*/ 1301750 h 2743200"/>
              <a:gd name="connsiteX18" fmla="*/ 20775 w 1851375"/>
              <a:gd name="connsiteY18" fmla="*/ 1377950 h 2743200"/>
              <a:gd name="connsiteX19" fmla="*/ 166825 w 1851375"/>
              <a:gd name="connsiteY19" fmla="*/ 1454150 h 2743200"/>
              <a:gd name="connsiteX20" fmla="*/ 14425 w 1851375"/>
              <a:gd name="connsiteY20" fmla="*/ 1517650 h 2743200"/>
              <a:gd name="connsiteX21" fmla="*/ 166825 w 1851375"/>
              <a:gd name="connsiteY21" fmla="*/ 1600200 h 2743200"/>
              <a:gd name="connsiteX22" fmla="*/ 14425 w 1851375"/>
              <a:gd name="connsiteY22" fmla="*/ 1676400 h 2743200"/>
              <a:gd name="connsiteX23" fmla="*/ 166825 w 1851375"/>
              <a:gd name="connsiteY23" fmla="*/ 1746250 h 2743200"/>
              <a:gd name="connsiteX24" fmla="*/ 14425 w 1851375"/>
              <a:gd name="connsiteY24" fmla="*/ 1822450 h 2743200"/>
              <a:gd name="connsiteX25" fmla="*/ 166825 w 1851375"/>
              <a:gd name="connsiteY25" fmla="*/ 1905000 h 2743200"/>
              <a:gd name="connsiteX26" fmla="*/ 14425 w 1851375"/>
              <a:gd name="connsiteY26" fmla="*/ 1974850 h 2743200"/>
              <a:gd name="connsiteX27" fmla="*/ 160475 w 1851375"/>
              <a:gd name="connsiteY27" fmla="*/ 2051050 h 2743200"/>
              <a:gd name="connsiteX28" fmla="*/ 8075 w 1851375"/>
              <a:gd name="connsiteY28" fmla="*/ 2133600 h 2743200"/>
              <a:gd name="connsiteX29" fmla="*/ 166825 w 1851375"/>
              <a:gd name="connsiteY29" fmla="*/ 2209800 h 2743200"/>
              <a:gd name="connsiteX30" fmla="*/ 14425 w 1851375"/>
              <a:gd name="connsiteY30" fmla="*/ 2286000 h 2743200"/>
              <a:gd name="connsiteX31" fmla="*/ 166825 w 1851375"/>
              <a:gd name="connsiteY31" fmla="*/ 2362200 h 2743200"/>
              <a:gd name="connsiteX32" fmla="*/ 14425 w 1851375"/>
              <a:gd name="connsiteY32" fmla="*/ 2438400 h 2743200"/>
              <a:gd name="connsiteX33" fmla="*/ 166825 w 1851375"/>
              <a:gd name="connsiteY33" fmla="*/ 2508250 h 2743200"/>
              <a:gd name="connsiteX34" fmla="*/ 14425 w 1851375"/>
              <a:gd name="connsiteY34" fmla="*/ 2590800 h 2743200"/>
              <a:gd name="connsiteX35" fmla="*/ 160475 w 1851375"/>
              <a:gd name="connsiteY35" fmla="*/ 2667000 h 2743200"/>
              <a:gd name="connsiteX36" fmla="*/ 0 w 1851375"/>
              <a:gd name="connsiteY36" fmla="*/ 2741386 h 2743200"/>
              <a:gd name="connsiteX37" fmla="*/ 1851126 w 1851375"/>
              <a:gd name="connsiteY37" fmla="*/ 2743200 h 2743200"/>
              <a:gd name="connsiteX38" fmla="*/ 1843225 w 1851375"/>
              <a:gd name="connsiteY38" fmla="*/ 0 h 2743200"/>
              <a:gd name="connsiteX39" fmla="*/ 8075 w 1851375"/>
              <a:gd name="connsiteY39" fmla="*/ 0 h 2743200"/>
              <a:gd name="connsiteX0" fmla="*/ 12202 w 1855502"/>
              <a:gd name="connsiteY0" fmla="*/ 0 h 2745827"/>
              <a:gd name="connsiteX1" fmla="*/ 170952 w 1855502"/>
              <a:gd name="connsiteY1" fmla="*/ 76200 h 2745827"/>
              <a:gd name="connsiteX2" fmla="*/ 12202 w 1855502"/>
              <a:gd name="connsiteY2" fmla="*/ 152400 h 2745827"/>
              <a:gd name="connsiteX3" fmla="*/ 170952 w 1855502"/>
              <a:gd name="connsiteY3" fmla="*/ 228600 h 2745827"/>
              <a:gd name="connsiteX4" fmla="*/ 18552 w 1855502"/>
              <a:gd name="connsiteY4" fmla="*/ 304800 h 2745827"/>
              <a:gd name="connsiteX5" fmla="*/ 170952 w 1855502"/>
              <a:gd name="connsiteY5" fmla="*/ 387350 h 2745827"/>
              <a:gd name="connsiteX6" fmla="*/ 18552 w 1855502"/>
              <a:gd name="connsiteY6" fmla="*/ 450850 h 2745827"/>
              <a:gd name="connsiteX7" fmla="*/ 170952 w 1855502"/>
              <a:gd name="connsiteY7" fmla="*/ 533400 h 2745827"/>
              <a:gd name="connsiteX8" fmla="*/ 18552 w 1855502"/>
              <a:gd name="connsiteY8" fmla="*/ 603250 h 2745827"/>
              <a:gd name="connsiteX9" fmla="*/ 170952 w 1855502"/>
              <a:gd name="connsiteY9" fmla="*/ 679450 h 2745827"/>
              <a:gd name="connsiteX10" fmla="*/ 18552 w 1855502"/>
              <a:gd name="connsiteY10" fmla="*/ 762000 h 2745827"/>
              <a:gd name="connsiteX11" fmla="*/ 177302 w 1855502"/>
              <a:gd name="connsiteY11" fmla="*/ 844550 h 2745827"/>
              <a:gd name="connsiteX12" fmla="*/ 18552 w 1855502"/>
              <a:gd name="connsiteY12" fmla="*/ 908050 h 2745827"/>
              <a:gd name="connsiteX13" fmla="*/ 170952 w 1855502"/>
              <a:gd name="connsiteY13" fmla="*/ 990600 h 2745827"/>
              <a:gd name="connsiteX14" fmla="*/ 18552 w 1855502"/>
              <a:gd name="connsiteY14" fmla="*/ 1066800 h 2745827"/>
              <a:gd name="connsiteX15" fmla="*/ 164602 w 1855502"/>
              <a:gd name="connsiteY15" fmla="*/ 1143000 h 2745827"/>
              <a:gd name="connsiteX16" fmla="*/ 12202 w 1855502"/>
              <a:gd name="connsiteY16" fmla="*/ 1212850 h 2745827"/>
              <a:gd name="connsiteX17" fmla="*/ 164602 w 1855502"/>
              <a:gd name="connsiteY17" fmla="*/ 1301750 h 2745827"/>
              <a:gd name="connsiteX18" fmla="*/ 24902 w 1855502"/>
              <a:gd name="connsiteY18" fmla="*/ 1377950 h 2745827"/>
              <a:gd name="connsiteX19" fmla="*/ 170952 w 1855502"/>
              <a:gd name="connsiteY19" fmla="*/ 1454150 h 2745827"/>
              <a:gd name="connsiteX20" fmla="*/ 18552 w 1855502"/>
              <a:gd name="connsiteY20" fmla="*/ 1517650 h 2745827"/>
              <a:gd name="connsiteX21" fmla="*/ 170952 w 1855502"/>
              <a:gd name="connsiteY21" fmla="*/ 1600200 h 2745827"/>
              <a:gd name="connsiteX22" fmla="*/ 18552 w 1855502"/>
              <a:gd name="connsiteY22" fmla="*/ 1676400 h 2745827"/>
              <a:gd name="connsiteX23" fmla="*/ 170952 w 1855502"/>
              <a:gd name="connsiteY23" fmla="*/ 1746250 h 2745827"/>
              <a:gd name="connsiteX24" fmla="*/ 18552 w 1855502"/>
              <a:gd name="connsiteY24" fmla="*/ 1822450 h 2745827"/>
              <a:gd name="connsiteX25" fmla="*/ 170952 w 1855502"/>
              <a:gd name="connsiteY25" fmla="*/ 1905000 h 2745827"/>
              <a:gd name="connsiteX26" fmla="*/ 18552 w 1855502"/>
              <a:gd name="connsiteY26" fmla="*/ 1974850 h 2745827"/>
              <a:gd name="connsiteX27" fmla="*/ 164602 w 1855502"/>
              <a:gd name="connsiteY27" fmla="*/ 2051050 h 2745827"/>
              <a:gd name="connsiteX28" fmla="*/ 12202 w 1855502"/>
              <a:gd name="connsiteY28" fmla="*/ 2133600 h 2745827"/>
              <a:gd name="connsiteX29" fmla="*/ 170952 w 1855502"/>
              <a:gd name="connsiteY29" fmla="*/ 2209800 h 2745827"/>
              <a:gd name="connsiteX30" fmla="*/ 18552 w 1855502"/>
              <a:gd name="connsiteY30" fmla="*/ 2286000 h 2745827"/>
              <a:gd name="connsiteX31" fmla="*/ 170952 w 1855502"/>
              <a:gd name="connsiteY31" fmla="*/ 2362200 h 2745827"/>
              <a:gd name="connsiteX32" fmla="*/ 18552 w 1855502"/>
              <a:gd name="connsiteY32" fmla="*/ 2438400 h 2745827"/>
              <a:gd name="connsiteX33" fmla="*/ 170952 w 1855502"/>
              <a:gd name="connsiteY33" fmla="*/ 2508250 h 2745827"/>
              <a:gd name="connsiteX34" fmla="*/ 18552 w 1855502"/>
              <a:gd name="connsiteY34" fmla="*/ 2590800 h 2745827"/>
              <a:gd name="connsiteX35" fmla="*/ 164602 w 1855502"/>
              <a:gd name="connsiteY35" fmla="*/ 2667000 h 2745827"/>
              <a:gd name="connsiteX36" fmla="*/ 0 w 1855502"/>
              <a:gd name="connsiteY36" fmla="*/ 2745827 h 2745827"/>
              <a:gd name="connsiteX37" fmla="*/ 1855253 w 1855502"/>
              <a:gd name="connsiteY37" fmla="*/ 2743200 h 2745827"/>
              <a:gd name="connsiteX38" fmla="*/ 1847352 w 1855502"/>
              <a:gd name="connsiteY38" fmla="*/ 0 h 2745827"/>
              <a:gd name="connsiteX39" fmla="*/ 12202 w 1855502"/>
              <a:gd name="connsiteY39" fmla="*/ 0 h 2745827"/>
              <a:gd name="connsiteX0" fmla="*/ -1 w 1843299"/>
              <a:gd name="connsiteY0" fmla="*/ 0 h 2743200"/>
              <a:gd name="connsiteX1" fmla="*/ 158749 w 1843299"/>
              <a:gd name="connsiteY1" fmla="*/ 76200 h 2743200"/>
              <a:gd name="connsiteX2" fmla="*/ -1 w 1843299"/>
              <a:gd name="connsiteY2" fmla="*/ 152400 h 2743200"/>
              <a:gd name="connsiteX3" fmla="*/ 158749 w 1843299"/>
              <a:gd name="connsiteY3" fmla="*/ 228600 h 2743200"/>
              <a:gd name="connsiteX4" fmla="*/ 6349 w 1843299"/>
              <a:gd name="connsiteY4" fmla="*/ 304800 h 2743200"/>
              <a:gd name="connsiteX5" fmla="*/ 158749 w 1843299"/>
              <a:gd name="connsiteY5" fmla="*/ 387350 h 2743200"/>
              <a:gd name="connsiteX6" fmla="*/ 6349 w 1843299"/>
              <a:gd name="connsiteY6" fmla="*/ 450850 h 2743200"/>
              <a:gd name="connsiteX7" fmla="*/ 158749 w 1843299"/>
              <a:gd name="connsiteY7" fmla="*/ 533400 h 2743200"/>
              <a:gd name="connsiteX8" fmla="*/ 6349 w 1843299"/>
              <a:gd name="connsiteY8" fmla="*/ 603250 h 2743200"/>
              <a:gd name="connsiteX9" fmla="*/ 158749 w 1843299"/>
              <a:gd name="connsiteY9" fmla="*/ 679450 h 2743200"/>
              <a:gd name="connsiteX10" fmla="*/ 6349 w 1843299"/>
              <a:gd name="connsiteY10" fmla="*/ 762000 h 2743200"/>
              <a:gd name="connsiteX11" fmla="*/ 165099 w 1843299"/>
              <a:gd name="connsiteY11" fmla="*/ 844550 h 2743200"/>
              <a:gd name="connsiteX12" fmla="*/ 6349 w 1843299"/>
              <a:gd name="connsiteY12" fmla="*/ 908050 h 2743200"/>
              <a:gd name="connsiteX13" fmla="*/ 158749 w 1843299"/>
              <a:gd name="connsiteY13" fmla="*/ 990600 h 2743200"/>
              <a:gd name="connsiteX14" fmla="*/ 6349 w 1843299"/>
              <a:gd name="connsiteY14" fmla="*/ 1066800 h 2743200"/>
              <a:gd name="connsiteX15" fmla="*/ 152399 w 1843299"/>
              <a:gd name="connsiteY15" fmla="*/ 1143000 h 2743200"/>
              <a:gd name="connsiteX16" fmla="*/ -1 w 1843299"/>
              <a:gd name="connsiteY16" fmla="*/ 1212850 h 2743200"/>
              <a:gd name="connsiteX17" fmla="*/ 152399 w 1843299"/>
              <a:gd name="connsiteY17" fmla="*/ 1301750 h 2743200"/>
              <a:gd name="connsiteX18" fmla="*/ 12699 w 1843299"/>
              <a:gd name="connsiteY18" fmla="*/ 1377950 h 2743200"/>
              <a:gd name="connsiteX19" fmla="*/ 158749 w 1843299"/>
              <a:gd name="connsiteY19" fmla="*/ 1454150 h 2743200"/>
              <a:gd name="connsiteX20" fmla="*/ 6349 w 1843299"/>
              <a:gd name="connsiteY20" fmla="*/ 1517650 h 2743200"/>
              <a:gd name="connsiteX21" fmla="*/ 158749 w 1843299"/>
              <a:gd name="connsiteY21" fmla="*/ 1600200 h 2743200"/>
              <a:gd name="connsiteX22" fmla="*/ 6349 w 1843299"/>
              <a:gd name="connsiteY22" fmla="*/ 1676400 h 2743200"/>
              <a:gd name="connsiteX23" fmla="*/ 158749 w 1843299"/>
              <a:gd name="connsiteY23" fmla="*/ 1746250 h 2743200"/>
              <a:gd name="connsiteX24" fmla="*/ 6349 w 1843299"/>
              <a:gd name="connsiteY24" fmla="*/ 1822450 h 2743200"/>
              <a:gd name="connsiteX25" fmla="*/ 158749 w 1843299"/>
              <a:gd name="connsiteY25" fmla="*/ 1905000 h 2743200"/>
              <a:gd name="connsiteX26" fmla="*/ 6349 w 1843299"/>
              <a:gd name="connsiteY26" fmla="*/ 1974850 h 2743200"/>
              <a:gd name="connsiteX27" fmla="*/ 152399 w 1843299"/>
              <a:gd name="connsiteY27" fmla="*/ 2051050 h 2743200"/>
              <a:gd name="connsiteX28" fmla="*/ -1 w 1843299"/>
              <a:gd name="connsiteY28" fmla="*/ 2133600 h 2743200"/>
              <a:gd name="connsiteX29" fmla="*/ 158749 w 1843299"/>
              <a:gd name="connsiteY29" fmla="*/ 2209800 h 2743200"/>
              <a:gd name="connsiteX30" fmla="*/ 6349 w 1843299"/>
              <a:gd name="connsiteY30" fmla="*/ 2286000 h 2743200"/>
              <a:gd name="connsiteX31" fmla="*/ 158749 w 1843299"/>
              <a:gd name="connsiteY31" fmla="*/ 2362200 h 2743200"/>
              <a:gd name="connsiteX32" fmla="*/ 6349 w 1843299"/>
              <a:gd name="connsiteY32" fmla="*/ 2438400 h 2743200"/>
              <a:gd name="connsiteX33" fmla="*/ 158749 w 1843299"/>
              <a:gd name="connsiteY33" fmla="*/ 2508250 h 2743200"/>
              <a:gd name="connsiteX34" fmla="*/ 6349 w 1843299"/>
              <a:gd name="connsiteY34" fmla="*/ 2590800 h 2743200"/>
              <a:gd name="connsiteX35" fmla="*/ 152399 w 1843299"/>
              <a:gd name="connsiteY35" fmla="*/ 2667000 h 2743200"/>
              <a:gd name="connsiteX36" fmla="*/ 4305 w 1843299"/>
              <a:gd name="connsiteY36" fmla="*/ 2742866 h 2743200"/>
              <a:gd name="connsiteX37" fmla="*/ 1843050 w 1843299"/>
              <a:gd name="connsiteY37" fmla="*/ 2743200 h 2743200"/>
              <a:gd name="connsiteX38" fmla="*/ 1835149 w 1843299"/>
              <a:gd name="connsiteY38" fmla="*/ 0 h 2743200"/>
              <a:gd name="connsiteX39" fmla="*/ -1 w 1843299"/>
              <a:gd name="connsiteY39" fmla="*/ 0 h 2743200"/>
              <a:gd name="connsiteX0" fmla="*/ 1 w 1843301"/>
              <a:gd name="connsiteY0" fmla="*/ 0 h 2747307"/>
              <a:gd name="connsiteX1" fmla="*/ 158751 w 1843301"/>
              <a:gd name="connsiteY1" fmla="*/ 76200 h 2747307"/>
              <a:gd name="connsiteX2" fmla="*/ 1 w 1843301"/>
              <a:gd name="connsiteY2" fmla="*/ 152400 h 2747307"/>
              <a:gd name="connsiteX3" fmla="*/ 158751 w 1843301"/>
              <a:gd name="connsiteY3" fmla="*/ 228600 h 2747307"/>
              <a:gd name="connsiteX4" fmla="*/ 6351 w 1843301"/>
              <a:gd name="connsiteY4" fmla="*/ 304800 h 2747307"/>
              <a:gd name="connsiteX5" fmla="*/ 158751 w 1843301"/>
              <a:gd name="connsiteY5" fmla="*/ 387350 h 2747307"/>
              <a:gd name="connsiteX6" fmla="*/ 6351 w 1843301"/>
              <a:gd name="connsiteY6" fmla="*/ 450850 h 2747307"/>
              <a:gd name="connsiteX7" fmla="*/ 158751 w 1843301"/>
              <a:gd name="connsiteY7" fmla="*/ 533400 h 2747307"/>
              <a:gd name="connsiteX8" fmla="*/ 6351 w 1843301"/>
              <a:gd name="connsiteY8" fmla="*/ 603250 h 2747307"/>
              <a:gd name="connsiteX9" fmla="*/ 158751 w 1843301"/>
              <a:gd name="connsiteY9" fmla="*/ 679450 h 2747307"/>
              <a:gd name="connsiteX10" fmla="*/ 6351 w 1843301"/>
              <a:gd name="connsiteY10" fmla="*/ 762000 h 2747307"/>
              <a:gd name="connsiteX11" fmla="*/ 165101 w 1843301"/>
              <a:gd name="connsiteY11" fmla="*/ 844550 h 2747307"/>
              <a:gd name="connsiteX12" fmla="*/ 6351 w 1843301"/>
              <a:gd name="connsiteY12" fmla="*/ 908050 h 2747307"/>
              <a:gd name="connsiteX13" fmla="*/ 158751 w 1843301"/>
              <a:gd name="connsiteY13" fmla="*/ 990600 h 2747307"/>
              <a:gd name="connsiteX14" fmla="*/ 6351 w 1843301"/>
              <a:gd name="connsiteY14" fmla="*/ 1066800 h 2747307"/>
              <a:gd name="connsiteX15" fmla="*/ 152401 w 1843301"/>
              <a:gd name="connsiteY15" fmla="*/ 1143000 h 2747307"/>
              <a:gd name="connsiteX16" fmla="*/ 1 w 1843301"/>
              <a:gd name="connsiteY16" fmla="*/ 1212850 h 2747307"/>
              <a:gd name="connsiteX17" fmla="*/ 152401 w 1843301"/>
              <a:gd name="connsiteY17" fmla="*/ 1301750 h 2747307"/>
              <a:gd name="connsiteX18" fmla="*/ 12701 w 1843301"/>
              <a:gd name="connsiteY18" fmla="*/ 1377950 h 2747307"/>
              <a:gd name="connsiteX19" fmla="*/ 158751 w 1843301"/>
              <a:gd name="connsiteY19" fmla="*/ 1454150 h 2747307"/>
              <a:gd name="connsiteX20" fmla="*/ 6351 w 1843301"/>
              <a:gd name="connsiteY20" fmla="*/ 1517650 h 2747307"/>
              <a:gd name="connsiteX21" fmla="*/ 158751 w 1843301"/>
              <a:gd name="connsiteY21" fmla="*/ 1600200 h 2747307"/>
              <a:gd name="connsiteX22" fmla="*/ 6351 w 1843301"/>
              <a:gd name="connsiteY22" fmla="*/ 1676400 h 2747307"/>
              <a:gd name="connsiteX23" fmla="*/ 158751 w 1843301"/>
              <a:gd name="connsiteY23" fmla="*/ 1746250 h 2747307"/>
              <a:gd name="connsiteX24" fmla="*/ 6351 w 1843301"/>
              <a:gd name="connsiteY24" fmla="*/ 1822450 h 2747307"/>
              <a:gd name="connsiteX25" fmla="*/ 158751 w 1843301"/>
              <a:gd name="connsiteY25" fmla="*/ 1905000 h 2747307"/>
              <a:gd name="connsiteX26" fmla="*/ 6351 w 1843301"/>
              <a:gd name="connsiteY26" fmla="*/ 1974850 h 2747307"/>
              <a:gd name="connsiteX27" fmla="*/ 152401 w 1843301"/>
              <a:gd name="connsiteY27" fmla="*/ 2051050 h 2747307"/>
              <a:gd name="connsiteX28" fmla="*/ 1 w 1843301"/>
              <a:gd name="connsiteY28" fmla="*/ 2133600 h 2747307"/>
              <a:gd name="connsiteX29" fmla="*/ 158751 w 1843301"/>
              <a:gd name="connsiteY29" fmla="*/ 2209800 h 2747307"/>
              <a:gd name="connsiteX30" fmla="*/ 6351 w 1843301"/>
              <a:gd name="connsiteY30" fmla="*/ 2286000 h 2747307"/>
              <a:gd name="connsiteX31" fmla="*/ 158751 w 1843301"/>
              <a:gd name="connsiteY31" fmla="*/ 2362200 h 2747307"/>
              <a:gd name="connsiteX32" fmla="*/ 6351 w 1843301"/>
              <a:gd name="connsiteY32" fmla="*/ 2438400 h 2747307"/>
              <a:gd name="connsiteX33" fmla="*/ 158751 w 1843301"/>
              <a:gd name="connsiteY33" fmla="*/ 2508250 h 2747307"/>
              <a:gd name="connsiteX34" fmla="*/ 6351 w 1843301"/>
              <a:gd name="connsiteY34" fmla="*/ 2590800 h 2747307"/>
              <a:gd name="connsiteX35" fmla="*/ 152401 w 1843301"/>
              <a:gd name="connsiteY35" fmla="*/ 2667000 h 2747307"/>
              <a:gd name="connsiteX36" fmla="*/ 4307 w 1843301"/>
              <a:gd name="connsiteY36" fmla="*/ 2747307 h 2747307"/>
              <a:gd name="connsiteX37" fmla="*/ 1843052 w 1843301"/>
              <a:gd name="connsiteY37" fmla="*/ 2743200 h 2747307"/>
              <a:gd name="connsiteX38" fmla="*/ 1835151 w 1843301"/>
              <a:gd name="connsiteY38" fmla="*/ 0 h 2747307"/>
              <a:gd name="connsiteX39" fmla="*/ 1 w 1843301"/>
              <a:gd name="connsiteY39" fmla="*/ 0 h 2747307"/>
              <a:gd name="connsiteX0" fmla="*/ -1 w 1843299"/>
              <a:gd name="connsiteY0" fmla="*/ 0 h 2751748"/>
              <a:gd name="connsiteX1" fmla="*/ 158749 w 1843299"/>
              <a:gd name="connsiteY1" fmla="*/ 76200 h 2751748"/>
              <a:gd name="connsiteX2" fmla="*/ -1 w 1843299"/>
              <a:gd name="connsiteY2" fmla="*/ 152400 h 2751748"/>
              <a:gd name="connsiteX3" fmla="*/ 158749 w 1843299"/>
              <a:gd name="connsiteY3" fmla="*/ 228600 h 2751748"/>
              <a:gd name="connsiteX4" fmla="*/ 6349 w 1843299"/>
              <a:gd name="connsiteY4" fmla="*/ 304800 h 2751748"/>
              <a:gd name="connsiteX5" fmla="*/ 158749 w 1843299"/>
              <a:gd name="connsiteY5" fmla="*/ 387350 h 2751748"/>
              <a:gd name="connsiteX6" fmla="*/ 6349 w 1843299"/>
              <a:gd name="connsiteY6" fmla="*/ 450850 h 2751748"/>
              <a:gd name="connsiteX7" fmla="*/ 158749 w 1843299"/>
              <a:gd name="connsiteY7" fmla="*/ 533400 h 2751748"/>
              <a:gd name="connsiteX8" fmla="*/ 6349 w 1843299"/>
              <a:gd name="connsiteY8" fmla="*/ 603250 h 2751748"/>
              <a:gd name="connsiteX9" fmla="*/ 158749 w 1843299"/>
              <a:gd name="connsiteY9" fmla="*/ 679450 h 2751748"/>
              <a:gd name="connsiteX10" fmla="*/ 6349 w 1843299"/>
              <a:gd name="connsiteY10" fmla="*/ 762000 h 2751748"/>
              <a:gd name="connsiteX11" fmla="*/ 165099 w 1843299"/>
              <a:gd name="connsiteY11" fmla="*/ 844550 h 2751748"/>
              <a:gd name="connsiteX12" fmla="*/ 6349 w 1843299"/>
              <a:gd name="connsiteY12" fmla="*/ 908050 h 2751748"/>
              <a:gd name="connsiteX13" fmla="*/ 158749 w 1843299"/>
              <a:gd name="connsiteY13" fmla="*/ 990600 h 2751748"/>
              <a:gd name="connsiteX14" fmla="*/ 6349 w 1843299"/>
              <a:gd name="connsiteY14" fmla="*/ 1066800 h 2751748"/>
              <a:gd name="connsiteX15" fmla="*/ 152399 w 1843299"/>
              <a:gd name="connsiteY15" fmla="*/ 1143000 h 2751748"/>
              <a:gd name="connsiteX16" fmla="*/ -1 w 1843299"/>
              <a:gd name="connsiteY16" fmla="*/ 1212850 h 2751748"/>
              <a:gd name="connsiteX17" fmla="*/ 152399 w 1843299"/>
              <a:gd name="connsiteY17" fmla="*/ 1301750 h 2751748"/>
              <a:gd name="connsiteX18" fmla="*/ 12699 w 1843299"/>
              <a:gd name="connsiteY18" fmla="*/ 1377950 h 2751748"/>
              <a:gd name="connsiteX19" fmla="*/ 158749 w 1843299"/>
              <a:gd name="connsiteY19" fmla="*/ 1454150 h 2751748"/>
              <a:gd name="connsiteX20" fmla="*/ 6349 w 1843299"/>
              <a:gd name="connsiteY20" fmla="*/ 1517650 h 2751748"/>
              <a:gd name="connsiteX21" fmla="*/ 158749 w 1843299"/>
              <a:gd name="connsiteY21" fmla="*/ 1600200 h 2751748"/>
              <a:gd name="connsiteX22" fmla="*/ 6349 w 1843299"/>
              <a:gd name="connsiteY22" fmla="*/ 1676400 h 2751748"/>
              <a:gd name="connsiteX23" fmla="*/ 158749 w 1843299"/>
              <a:gd name="connsiteY23" fmla="*/ 1746250 h 2751748"/>
              <a:gd name="connsiteX24" fmla="*/ 6349 w 1843299"/>
              <a:gd name="connsiteY24" fmla="*/ 1822450 h 2751748"/>
              <a:gd name="connsiteX25" fmla="*/ 158749 w 1843299"/>
              <a:gd name="connsiteY25" fmla="*/ 1905000 h 2751748"/>
              <a:gd name="connsiteX26" fmla="*/ 6349 w 1843299"/>
              <a:gd name="connsiteY26" fmla="*/ 1974850 h 2751748"/>
              <a:gd name="connsiteX27" fmla="*/ 152399 w 1843299"/>
              <a:gd name="connsiteY27" fmla="*/ 2051050 h 2751748"/>
              <a:gd name="connsiteX28" fmla="*/ -1 w 1843299"/>
              <a:gd name="connsiteY28" fmla="*/ 2133600 h 2751748"/>
              <a:gd name="connsiteX29" fmla="*/ 158749 w 1843299"/>
              <a:gd name="connsiteY29" fmla="*/ 2209800 h 2751748"/>
              <a:gd name="connsiteX30" fmla="*/ 6349 w 1843299"/>
              <a:gd name="connsiteY30" fmla="*/ 2286000 h 2751748"/>
              <a:gd name="connsiteX31" fmla="*/ 158749 w 1843299"/>
              <a:gd name="connsiteY31" fmla="*/ 2362200 h 2751748"/>
              <a:gd name="connsiteX32" fmla="*/ 6349 w 1843299"/>
              <a:gd name="connsiteY32" fmla="*/ 2438400 h 2751748"/>
              <a:gd name="connsiteX33" fmla="*/ 158749 w 1843299"/>
              <a:gd name="connsiteY33" fmla="*/ 2508250 h 2751748"/>
              <a:gd name="connsiteX34" fmla="*/ 6349 w 1843299"/>
              <a:gd name="connsiteY34" fmla="*/ 2590800 h 2751748"/>
              <a:gd name="connsiteX35" fmla="*/ 152399 w 1843299"/>
              <a:gd name="connsiteY35" fmla="*/ 2667000 h 2751748"/>
              <a:gd name="connsiteX36" fmla="*/ 4305 w 1843299"/>
              <a:gd name="connsiteY36" fmla="*/ 2751748 h 2751748"/>
              <a:gd name="connsiteX37" fmla="*/ 1843050 w 1843299"/>
              <a:gd name="connsiteY37" fmla="*/ 2743200 h 2751748"/>
              <a:gd name="connsiteX38" fmla="*/ 1835149 w 1843299"/>
              <a:gd name="connsiteY38" fmla="*/ 0 h 2751748"/>
              <a:gd name="connsiteX39" fmla="*/ -1 w 1843299"/>
              <a:gd name="connsiteY39" fmla="*/ 0 h 2751748"/>
              <a:gd name="connsiteX0" fmla="*/ 1 w 1843301"/>
              <a:gd name="connsiteY0" fmla="*/ 0 h 2745827"/>
              <a:gd name="connsiteX1" fmla="*/ 158751 w 1843301"/>
              <a:gd name="connsiteY1" fmla="*/ 76200 h 2745827"/>
              <a:gd name="connsiteX2" fmla="*/ 1 w 1843301"/>
              <a:gd name="connsiteY2" fmla="*/ 152400 h 2745827"/>
              <a:gd name="connsiteX3" fmla="*/ 158751 w 1843301"/>
              <a:gd name="connsiteY3" fmla="*/ 228600 h 2745827"/>
              <a:gd name="connsiteX4" fmla="*/ 6351 w 1843301"/>
              <a:gd name="connsiteY4" fmla="*/ 304800 h 2745827"/>
              <a:gd name="connsiteX5" fmla="*/ 158751 w 1843301"/>
              <a:gd name="connsiteY5" fmla="*/ 387350 h 2745827"/>
              <a:gd name="connsiteX6" fmla="*/ 6351 w 1843301"/>
              <a:gd name="connsiteY6" fmla="*/ 450850 h 2745827"/>
              <a:gd name="connsiteX7" fmla="*/ 158751 w 1843301"/>
              <a:gd name="connsiteY7" fmla="*/ 533400 h 2745827"/>
              <a:gd name="connsiteX8" fmla="*/ 6351 w 1843301"/>
              <a:gd name="connsiteY8" fmla="*/ 603250 h 2745827"/>
              <a:gd name="connsiteX9" fmla="*/ 158751 w 1843301"/>
              <a:gd name="connsiteY9" fmla="*/ 679450 h 2745827"/>
              <a:gd name="connsiteX10" fmla="*/ 6351 w 1843301"/>
              <a:gd name="connsiteY10" fmla="*/ 762000 h 2745827"/>
              <a:gd name="connsiteX11" fmla="*/ 165101 w 1843301"/>
              <a:gd name="connsiteY11" fmla="*/ 844550 h 2745827"/>
              <a:gd name="connsiteX12" fmla="*/ 6351 w 1843301"/>
              <a:gd name="connsiteY12" fmla="*/ 908050 h 2745827"/>
              <a:gd name="connsiteX13" fmla="*/ 158751 w 1843301"/>
              <a:gd name="connsiteY13" fmla="*/ 990600 h 2745827"/>
              <a:gd name="connsiteX14" fmla="*/ 6351 w 1843301"/>
              <a:gd name="connsiteY14" fmla="*/ 1066800 h 2745827"/>
              <a:gd name="connsiteX15" fmla="*/ 152401 w 1843301"/>
              <a:gd name="connsiteY15" fmla="*/ 1143000 h 2745827"/>
              <a:gd name="connsiteX16" fmla="*/ 1 w 1843301"/>
              <a:gd name="connsiteY16" fmla="*/ 1212850 h 2745827"/>
              <a:gd name="connsiteX17" fmla="*/ 152401 w 1843301"/>
              <a:gd name="connsiteY17" fmla="*/ 1301750 h 2745827"/>
              <a:gd name="connsiteX18" fmla="*/ 12701 w 1843301"/>
              <a:gd name="connsiteY18" fmla="*/ 1377950 h 2745827"/>
              <a:gd name="connsiteX19" fmla="*/ 158751 w 1843301"/>
              <a:gd name="connsiteY19" fmla="*/ 1454150 h 2745827"/>
              <a:gd name="connsiteX20" fmla="*/ 6351 w 1843301"/>
              <a:gd name="connsiteY20" fmla="*/ 1517650 h 2745827"/>
              <a:gd name="connsiteX21" fmla="*/ 158751 w 1843301"/>
              <a:gd name="connsiteY21" fmla="*/ 1600200 h 2745827"/>
              <a:gd name="connsiteX22" fmla="*/ 6351 w 1843301"/>
              <a:gd name="connsiteY22" fmla="*/ 1676400 h 2745827"/>
              <a:gd name="connsiteX23" fmla="*/ 158751 w 1843301"/>
              <a:gd name="connsiteY23" fmla="*/ 1746250 h 2745827"/>
              <a:gd name="connsiteX24" fmla="*/ 6351 w 1843301"/>
              <a:gd name="connsiteY24" fmla="*/ 1822450 h 2745827"/>
              <a:gd name="connsiteX25" fmla="*/ 158751 w 1843301"/>
              <a:gd name="connsiteY25" fmla="*/ 1905000 h 2745827"/>
              <a:gd name="connsiteX26" fmla="*/ 6351 w 1843301"/>
              <a:gd name="connsiteY26" fmla="*/ 1974850 h 2745827"/>
              <a:gd name="connsiteX27" fmla="*/ 152401 w 1843301"/>
              <a:gd name="connsiteY27" fmla="*/ 2051050 h 2745827"/>
              <a:gd name="connsiteX28" fmla="*/ 1 w 1843301"/>
              <a:gd name="connsiteY28" fmla="*/ 2133600 h 2745827"/>
              <a:gd name="connsiteX29" fmla="*/ 158751 w 1843301"/>
              <a:gd name="connsiteY29" fmla="*/ 2209800 h 2745827"/>
              <a:gd name="connsiteX30" fmla="*/ 6351 w 1843301"/>
              <a:gd name="connsiteY30" fmla="*/ 2286000 h 2745827"/>
              <a:gd name="connsiteX31" fmla="*/ 158751 w 1843301"/>
              <a:gd name="connsiteY31" fmla="*/ 2362200 h 2745827"/>
              <a:gd name="connsiteX32" fmla="*/ 6351 w 1843301"/>
              <a:gd name="connsiteY32" fmla="*/ 2438400 h 2745827"/>
              <a:gd name="connsiteX33" fmla="*/ 158751 w 1843301"/>
              <a:gd name="connsiteY33" fmla="*/ 2508250 h 2745827"/>
              <a:gd name="connsiteX34" fmla="*/ 6351 w 1843301"/>
              <a:gd name="connsiteY34" fmla="*/ 2590800 h 2745827"/>
              <a:gd name="connsiteX35" fmla="*/ 152401 w 1843301"/>
              <a:gd name="connsiteY35" fmla="*/ 2667000 h 2745827"/>
              <a:gd name="connsiteX36" fmla="*/ 4307 w 1843301"/>
              <a:gd name="connsiteY36" fmla="*/ 2745827 h 2745827"/>
              <a:gd name="connsiteX37" fmla="*/ 1843052 w 1843301"/>
              <a:gd name="connsiteY37" fmla="*/ 2743200 h 2745827"/>
              <a:gd name="connsiteX38" fmla="*/ 1835151 w 1843301"/>
              <a:gd name="connsiteY38" fmla="*/ 0 h 2745827"/>
              <a:gd name="connsiteX39" fmla="*/ 1 w 1843301"/>
              <a:gd name="connsiteY39" fmla="*/ 0 h 2745827"/>
              <a:gd name="connsiteX0" fmla="*/ -1 w 1843299"/>
              <a:gd name="connsiteY0" fmla="*/ 0 h 2743200"/>
              <a:gd name="connsiteX1" fmla="*/ 158749 w 1843299"/>
              <a:gd name="connsiteY1" fmla="*/ 76200 h 2743200"/>
              <a:gd name="connsiteX2" fmla="*/ -1 w 1843299"/>
              <a:gd name="connsiteY2" fmla="*/ 152400 h 2743200"/>
              <a:gd name="connsiteX3" fmla="*/ 158749 w 1843299"/>
              <a:gd name="connsiteY3" fmla="*/ 228600 h 2743200"/>
              <a:gd name="connsiteX4" fmla="*/ 6349 w 1843299"/>
              <a:gd name="connsiteY4" fmla="*/ 304800 h 2743200"/>
              <a:gd name="connsiteX5" fmla="*/ 158749 w 1843299"/>
              <a:gd name="connsiteY5" fmla="*/ 387350 h 2743200"/>
              <a:gd name="connsiteX6" fmla="*/ 6349 w 1843299"/>
              <a:gd name="connsiteY6" fmla="*/ 450850 h 2743200"/>
              <a:gd name="connsiteX7" fmla="*/ 158749 w 1843299"/>
              <a:gd name="connsiteY7" fmla="*/ 533400 h 2743200"/>
              <a:gd name="connsiteX8" fmla="*/ 6349 w 1843299"/>
              <a:gd name="connsiteY8" fmla="*/ 603250 h 2743200"/>
              <a:gd name="connsiteX9" fmla="*/ 158749 w 1843299"/>
              <a:gd name="connsiteY9" fmla="*/ 679450 h 2743200"/>
              <a:gd name="connsiteX10" fmla="*/ 6349 w 1843299"/>
              <a:gd name="connsiteY10" fmla="*/ 762000 h 2743200"/>
              <a:gd name="connsiteX11" fmla="*/ 165099 w 1843299"/>
              <a:gd name="connsiteY11" fmla="*/ 844550 h 2743200"/>
              <a:gd name="connsiteX12" fmla="*/ 6349 w 1843299"/>
              <a:gd name="connsiteY12" fmla="*/ 908050 h 2743200"/>
              <a:gd name="connsiteX13" fmla="*/ 158749 w 1843299"/>
              <a:gd name="connsiteY13" fmla="*/ 990600 h 2743200"/>
              <a:gd name="connsiteX14" fmla="*/ 6349 w 1843299"/>
              <a:gd name="connsiteY14" fmla="*/ 1066800 h 2743200"/>
              <a:gd name="connsiteX15" fmla="*/ 152399 w 1843299"/>
              <a:gd name="connsiteY15" fmla="*/ 1143000 h 2743200"/>
              <a:gd name="connsiteX16" fmla="*/ -1 w 1843299"/>
              <a:gd name="connsiteY16" fmla="*/ 1212850 h 2743200"/>
              <a:gd name="connsiteX17" fmla="*/ 152399 w 1843299"/>
              <a:gd name="connsiteY17" fmla="*/ 1301750 h 2743200"/>
              <a:gd name="connsiteX18" fmla="*/ 12699 w 1843299"/>
              <a:gd name="connsiteY18" fmla="*/ 1377950 h 2743200"/>
              <a:gd name="connsiteX19" fmla="*/ 158749 w 1843299"/>
              <a:gd name="connsiteY19" fmla="*/ 1454150 h 2743200"/>
              <a:gd name="connsiteX20" fmla="*/ 6349 w 1843299"/>
              <a:gd name="connsiteY20" fmla="*/ 1517650 h 2743200"/>
              <a:gd name="connsiteX21" fmla="*/ 158749 w 1843299"/>
              <a:gd name="connsiteY21" fmla="*/ 1600200 h 2743200"/>
              <a:gd name="connsiteX22" fmla="*/ 6349 w 1843299"/>
              <a:gd name="connsiteY22" fmla="*/ 1676400 h 2743200"/>
              <a:gd name="connsiteX23" fmla="*/ 158749 w 1843299"/>
              <a:gd name="connsiteY23" fmla="*/ 1746250 h 2743200"/>
              <a:gd name="connsiteX24" fmla="*/ 6349 w 1843299"/>
              <a:gd name="connsiteY24" fmla="*/ 1822450 h 2743200"/>
              <a:gd name="connsiteX25" fmla="*/ 158749 w 1843299"/>
              <a:gd name="connsiteY25" fmla="*/ 1905000 h 2743200"/>
              <a:gd name="connsiteX26" fmla="*/ 6349 w 1843299"/>
              <a:gd name="connsiteY26" fmla="*/ 1974850 h 2743200"/>
              <a:gd name="connsiteX27" fmla="*/ 152399 w 1843299"/>
              <a:gd name="connsiteY27" fmla="*/ 2051050 h 2743200"/>
              <a:gd name="connsiteX28" fmla="*/ -1 w 1843299"/>
              <a:gd name="connsiteY28" fmla="*/ 2133600 h 2743200"/>
              <a:gd name="connsiteX29" fmla="*/ 158749 w 1843299"/>
              <a:gd name="connsiteY29" fmla="*/ 2209800 h 2743200"/>
              <a:gd name="connsiteX30" fmla="*/ 6349 w 1843299"/>
              <a:gd name="connsiteY30" fmla="*/ 2286000 h 2743200"/>
              <a:gd name="connsiteX31" fmla="*/ 158749 w 1843299"/>
              <a:gd name="connsiteY31" fmla="*/ 2362200 h 2743200"/>
              <a:gd name="connsiteX32" fmla="*/ 6349 w 1843299"/>
              <a:gd name="connsiteY32" fmla="*/ 2438400 h 2743200"/>
              <a:gd name="connsiteX33" fmla="*/ 158749 w 1843299"/>
              <a:gd name="connsiteY33" fmla="*/ 2508250 h 2743200"/>
              <a:gd name="connsiteX34" fmla="*/ 6349 w 1843299"/>
              <a:gd name="connsiteY34" fmla="*/ 2590800 h 2743200"/>
              <a:gd name="connsiteX35" fmla="*/ 152399 w 1843299"/>
              <a:gd name="connsiteY35" fmla="*/ 2667000 h 2743200"/>
              <a:gd name="connsiteX36" fmla="*/ 12560 w 1843299"/>
              <a:gd name="connsiteY36" fmla="*/ 2739906 h 2743200"/>
              <a:gd name="connsiteX37" fmla="*/ 1843050 w 1843299"/>
              <a:gd name="connsiteY37" fmla="*/ 2743200 h 2743200"/>
              <a:gd name="connsiteX38" fmla="*/ 1835149 w 1843299"/>
              <a:gd name="connsiteY38" fmla="*/ 0 h 2743200"/>
              <a:gd name="connsiteX39" fmla="*/ -1 w 1843299"/>
              <a:gd name="connsiteY39" fmla="*/ 0 h 2743200"/>
              <a:gd name="connsiteX0" fmla="*/ 1 w 1843301"/>
              <a:gd name="connsiteY0" fmla="*/ 0 h 2747307"/>
              <a:gd name="connsiteX1" fmla="*/ 158751 w 1843301"/>
              <a:gd name="connsiteY1" fmla="*/ 76200 h 2747307"/>
              <a:gd name="connsiteX2" fmla="*/ 1 w 1843301"/>
              <a:gd name="connsiteY2" fmla="*/ 152400 h 2747307"/>
              <a:gd name="connsiteX3" fmla="*/ 158751 w 1843301"/>
              <a:gd name="connsiteY3" fmla="*/ 228600 h 2747307"/>
              <a:gd name="connsiteX4" fmla="*/ 6351 w 1843301"/>
              <a:gd name="connsiteY4" fmla="*/ 304800 h 2747307"/>
              <a:gd name="connsiteX5" fmla="*/ 158751 w 1843301"/>
              <a:gd name="connsiteY5" fmla="*/ 387350 h 2747307"/>
              <a:gd name="connsiteX6" fmla="*/ 6351 w 1843301"/>
              <a:gd name="connsiteY6" fmla="*/ 450850 h 2747307"/>
              <a:gd name="connsiteX7" fmla="*/ 158751 w 1843301"/>
              <a:gd name="connsiteY7" fmla="*/ 533400 h 2747307"/>
              <a:gd name="connsiteX8" fmla="*/ 6351 w 1843301"/>
              <a:gd name="connsiteY8" fmla="*/ 603250 h 2747307"/>
              <a:gd name="connsiteX9" fmla="*/ 158751 w 1843301"/>
              <a:gd name="connsiteY9" fmla="*/ 679450 h 2747307"/>
              <a:gd name="connsiteX10" fmla="*/ 6351 w 1843301"/>
              <a:gd name="connsiteY10" fmla="*/ 762000 h 2747307"/>
              <a:gd name="connsiteX11" fmla="*/ 165101 w 1843301"/>
              <a:gd name="connsiteY11" fmla="*/ 844550 h 2747307"/>
              <a:gd name="connsiteX12" fmla="*/ 6351 w 1843301"/>
              <a:gd name="connsiteY12" fmla="*/ 908050 h 2747307"/>
              <a:gd name="connsiteX13" fmla="*/ 158751 w 1843301"/>
              <a:gd name="connsiteY13" fmla="*/ 990600 h 2747307"/>
              <a:gd name="connsiteX14" fmla="*/ 6351 w 1843301"/>
              <a:gd name="connsiteY14" fmla="*/ 1066800 h 2747307"/>
              <a:gd name="connsiteX15" fmla="*/ 152401 w 1843301"/>
              <a:gd name="connsiteY15" fmla="*/ 1143000 h 2747307"/>
              <a:gd name="connsiteX16" fmla="*/ 1 w 1843301"/>
              <a:gd name="connsiteY16" fmla="*/ 1212850 h 2747307"/>
              <a:gd name="connsiteX17" fmla="*/ 152401 w 1843301"/>
              <a:gd name="connsiteY17" fmla="*/ 1301750 h 2747307"/>
              <a:gd name="connsiteX18" fmla="*/ 12701 w 1843301"/>
              <a:gd name="connsiteY18" fmla="*/ 1377950 h 2747307"/>
              <a:gd name="connsiteX19" fmla="*/ 158751 w 1843301"/>
              <a:gd name="connsiteY19" fmla="*/ 1454150 h 2747307"/>
              <a:gd name="connsiteX20" fmla="*/ 6351 w 1843301"/>
              <a:gd name="connsiteY20" fmla="*/ 1517650 h 2747307"/>
              <a:gd name="connsiteX21" fmla="*/ 158751 w 1843301"/>
              <a:gd name="connsiteY21" fmla="*/ 1600200 h 2747307"/>
              <a:gd name="connsiteX22" fmla="*/ 6351 w 1843301"/>
              <a:gd name="connsiteY22" fmla="*/ 1676400 h 2747307"/>
              <a:gd name="connsiteX23" fmla="*/ 158751 w 1843301"/>
              <a:gd name="connsiteY23" fmla="*/ 1746250 h 2747307"/>
              <a:gd name="connsiteX24" fmla="*/ 6351 w 1843301"/>
              <a:gd name="connsiteY24" fmla="*/ 1822450 h 2747307"/>
              <a:gd name="connsiteX25" fmla="*/ 158751 w 1843301"/>
              <a:gd name="connsiteY25" fmla="*/ 1905000 h 2747307"/>
              <a:gd name="connsiteX26" fmla="*/ 6351 w 1843301"/>
              <a:gd name="connsiteY26" fmla="*/ 1974850 h 2747307"/>
              <a:gd name="connsiteX27" fmla="*/ 152401 w 1843301"/>
              <a:gd name="connsiteY27" fmla="*/ 2051050 h 2747307"/>
              <a:gd name="connsiteX28" fmla="*/ 1 w 1843301"/>
              <a:gd name="connsiteY28" fmla="*/ 2133600 h 2747307"/>
              <a:gd name="connsiteX29" fmla="*/ 158751 w 1843301"/>
              <a:gd name="connsiteY29" fmla="*/ 2209800 h 2747307"/>
              <a:gd name="connsiteX30" fmla="*/ 6351 w 1843301"/>
              <a:gd name="connsiteY30" fmla="*/ 2286000 h 2747307"/>
              <a:gd name="connsiteX31" fmla="*/ 158751 w 1843301"/>
              <a:gd name="connsiteY31" fmla="*/ 2362200 h 2747307"/>
              <a:gd name="connsiteX32" fmla="*/ 6351 w 1843301"/>
              <a:gd name="connsiteY32" fmla="*/ 2438400 h 2747307"/>
              <a:gd name="connsiteX33" fmla="*/ 158751 w 1843301"/>
              <a:gd name="connsiteY33" fmla="*/ 2508250 h 2747307"/>
              <a:gd name="connsiteX34" fmla="*/ 6351 w 1843301"/>
              <a:gd name="connsiteY34" fmla="*/ 2590800 h 2747307"/>
              <a:gd name="connsiteX35" fmla="*/ 152401 w 1843301"/>
              <a:gd name="connsiteY35" fmla="*/ 2667000 h 2747307"/>
              <a:gd name="connsiteX36" fmla="*/ 12562 w 1843301"/>
              <a:gd name="connsiteY36" fmla="*/ 2747307 h 2747307"/>
              <a:gd name="connsiteX37" fmla="*/ 1843052 w 1843301"/>
              <a:gd name="connsiteY37" fmla="*/ 2743200 h 2747307"/>
              <a:gd name="connsiteX38" fmla="*/ 1835151 w 1843301"/>
              <a:gd name="connsiteY38" fmla="*/ 0 h 2747307"/>
              <a:gd name="connsiteX39" fmla="*/ 1 w 1843301"/>
              <a:gd name="connsiteY39" fmla="*/ 0 h 2747307"/>
              <a:gd name="connsiteX0" fmla="*/ -1 w 1843299"/>
              <a:gd name="connsiteY0" fmla="*/ 0 h 2751748"/>
              <a:gd name="connsiteX1" fmla="*/ 158749 w 1843299"/>
              <a:gd name="connsiteY1" fmla="*/ 76200 h 2751748"/>
              <a:gd name="connsiteX2" fmla="*/ -1 w 1843299"/>
              <a:gd name="connsiteY2" fmla="*/ 152400 h 2751748"/>
              <a:gd name="connsiteX3" fmla="*/ 158749 w 1843299"/>
              <a:gd name="connsiteY3" fmla="*/ 228600 h 2751748"/>
              <a:gd name="connsiteX4" fmla="*/ 6349 w 1843299"/>
              <a:gd name="connsiteY4" fmla="*/ 304800 h 2751748"/>
              <a:gd name="connsiteX5" fmla="*/ 158749 w 1843299"/>
              <a:gd name="connsiteY5" fmla="*/ 387350 h 2751748"/>
              <a:gd name="connsiteX6" fmla="*/ 6349 w 1843299"/>
              <a:gd name="connsiteY6" fmla="*/ 450850 h 2751748"/>
              <a:gd name="connsiteX7" fmla="*/ 158749 w 1843299"/>
              <a:gd name="connsiteY7" fmla="*/ 533400 h 2751748"/>
              <a:gd name="connsiteX8" fmla="*/ 6349 w 1843299"/>
              <a:gd name="connsiteY8" fmla="*/ 603250 h 2751748"/>
              <a:gd name="connsiteX9" fmla="*/ 158749 w 1843299"/>
              <a:gd name="connsiteY9" fmla="*/ 679450 h 2751748"/>
              <a:gd name="connsiteX10" fmla="*/ 6349 w 1843299"/>
              <a:gd name="connsiteY10" fmla="*/ 762000 h 2751748"/>
              <a:gd name="connsiteX11" fmla="*/ 165099 w 1843299"/>
              <a:gd name="connsiteY11" fmla="*/ 844550 h 2751748"/>
              <a:gd name="connsiteX12" fmla="*/ 6349 w 1843299"/>
              <a:gd name="connsiteY12" fmla="*/ 908050 h 2751748"/>
              <a:gd name="connsiteX13" fmla="*/ 158749 w 1843299"/>
              <a:gd name="connsiteY13" fmla="*/ 990600 h 2751748"/>
              <a:gd name="connsiteX14" fmla="*/ 6349 w 1843299"/>
              <a:gd name="connsiteY14" fmla="*/ 1066800 h 2751748"/>
              <a:gd name="connsiteX15" fmla="*/ 152399 w 1843299"/>
              <a:gd name="connsiteY15" fmla="*/ 1143000 h 2751748"/>
              <a:gd name="connsiteX16" fmla="*/ -1 w 1843299"/>
              <a:gd name="connsiteY16" fmla="*/ 1212850 h 2751748"/>
              <a:gd name="connsiteX17" fmla="*/ 152399 w 1843299"/>
              <a:gd name="connsiteY17" fmla="*/ 1301750 h 2751748"/>
              <a:gd name="connsiteX18" fmla="*/ 12699 w 1843299"/>
              <a:gd name="connsiteY18" fmla="*/ 1377950 h 2751748"/>
              <a:gd name="connsiteX19" fmla="*/ 158749 w 1843299"/>
              <a:gd name="connsiteY19" fmla="*/ 1454150 h 2751748"/>
              <a:gd name="connsiteX20" fmla="*/ 6349 w 1843299"/>
              <a:gd name="connsiteY20" fmla="*/ 1517650 h 2751748"/>
              <a:gd name="connsiteX21" fmla="*/ 158749 w 1843299"/>
              <a:gd name="connsiteY21" fmla="*/ 1600200 h 2751748"/>
              <a:gd name="connsiteX22" fmla="*/ 6349 w 1843299"/>
              <a:gd name="connsiteY22" fmla="*/ 1676400 h 2751748"/>
              <a:gd name="connsiteX23" fmla="*/ 158749 w 1843299"/>
              <a:gd name="connsiteY23" fmla="*/ 1746250 h 2751748"/>
              <a:gd name="connsiteX24" fmla="*/ 6349 w 1843299"/>
              <a:gd name="connsiteY24" fmla="*/ 1822450 h 2751748"/>
              <a:gd name="connsiteX25" fmla="*/ 158749 w 1843299"/>
              <a:gd name="connsiteY25" fmla="*/ 1905000 h 2751748"/>
              <a:gd name="connsiteX26" fmla="*/ 6349 w 1843299"/>
              <a:gd name="connsiteY26" fmla="*/ 1974850 h 2751748"/>
              <a:gd name="connsiteX27" fmla="*/ 152399 w 1843299"/>
              <a:gd name="connsiteY27" fmla="*/ 2051050 h 2751748"/>
              <a:gd name="connsiteX28" fmla="*/ -1 w 1843299"/>
              <a:gd name="connsiteY28" fmla="*/ 2133600 h 2751748"/>
              <a:gd name="connsiteX29" fmla="*/ 158749 w 1843299"/>
              <a:gd name="connsiteY29" fmla="*/ 2209800 h 2751748"/>
              <a:gd name="connsiteX30" fmla="*/ 6349 w 1843299"/>
              <a:gd name="connsiteY30" fmla="*/ 2286000 h 2751748"/>
              <a:gd name="connsiteX31" fmla="*/ 158749 w 1843299"/>
              <a:gd name="connsiteY31" fmla="*/ 2362200 h 2751748"/>
              <a:gd name="connsiteX32" fmla="*/ 6349 w 1843299"/>
              <a:gd name="connsiteY32" fmla="*/ 2438400 h 2751748"/>
              <a:gd name="connsiteX33" fmla="*/ 158749 w 1843299"/>
              <a:gd name="connsiteY33" fmla="*/ 2508250 h 2751748"/>
              <a:gd name="connsiteX34" fmla="*/ 6349 w 1843299"/>
              <a:gd name="connsiteY34" fmla="*/ 2590800 h 2751748"/>
              <a:gd name="connsiteX35" fmla="*/ 152399 w 1843299"/>
              <a:gd name="connsiteY35" fmla="*/ 2667000 h 2751748"/>
              <a:gd name="connsiteX36" fmla="*/ 4305 w 1843299"/>
              <a:gd name="connsiteY36" fmla="*/ 2751748 h 2751748"/>
              <a:gd name="connsiteX37" fmla="*/ 1843050 w 1843299"/>
              <a:gd name="connsiteY37" fmla="*/ 2743200 h 2751748"/>
              <a:gd name="connsiteX38" fmla="*/ 1835149 w 1843299"/>
              <a:gd name="connsiteY38" fmla="*/ 0 h 2751748"/>
              <a:gd name="connsiteX39" fmla="*/ -1 w 1843299"/>
              <a:gd name="connsiteY39" fmla="*/ 0 h 2751748"/>
              <a:gd name="connsiteX0" fmla="*/ 1 w 1843301"/>
              <a:gd name="connsiteY0" fmla="*/ 0 h 2744347"/>
              <a:gd name="connsiteX1" fmla="*/ 158751 w 1843301"/>
              <a:gd name="connsiteY1" fmla="*/ 76200 h 2744347"/>
              <a:gd name="connsiteX2" fmla="*/ 1 w 1843301"/>
              <a:gd name="connsiteY2" fmla="*/ 152400 h 2744347"/>
              <a:gd name="connsiteX3" fmla="*/ 158751 w 1843301"/>
              <a:gd name="connsiteY3" fmla="*/ 228600 h 2744347"/>
              <a:gd name="connsiteX4" fmla="*/ 6351 w 1843301"/>
              <a:gd name="connsiteY4" fmla="*/ 304800 h 2744347"/>
              <a:gd name="connsiteX5" fmla="*/ 158751 w 1843301"/>
              <a:gd name="connsiteY5" fmla="*/ 387350 h 2744347"/>
              <a:gd name="connsiteX6" fmla="*/ 6351 w 1843301"/>
              <a:gd name="connsiteY6" fmla="*/ 450850 h 2744347"/>
              <a:gd name="connsiteX7" fmla="*/ 158751 w 1843301"/>
              <a:gd name="connsiteY7" fmla="*/ 533400 h 2744347"/>
              <a:gd name="connsiteX8" fmla="*/ 6351 w 1843301"/>
              <a:gd name="connsiteY8" fmla="*/ 603250 h 2744347"/>
              <a:gd name="connsiteX9" fmla="*/ 158751 w 1843301"/>
              <a:gd name="connsiteY9" fmla="*/ 679450 h 2744347"/>
              <a:gd name="connsiteX10" fmla="*/ 6351 w 1843301"/>
              <a:gd name="connsiteY10" fmla="*/ 762000 h 2744347"/>
              <a:gd name="connsiteX11" fmla="*/ 165101 w 1843301"/>
              <a:gd name="connsiteY11" fmla="*/ 844550 h 2744347"/>
              <a:gd name="connsiteX12" fmla="*/ 6351 w 1843301"/>
              <a:gd name="connsiteY12" fmla="*/ 908050 h 2744347"/>
              <a:gd name="connsiteX13" fmla="*/ 158751 w 1843301"/>
              <a:gd name="connsiteY13" fmla="*/ 990600 h 2744347"/>
              <a:gd name="connsiteX14" fmla="*/ 6351 w 1843301"/>
              <a:gd name="connsiteY14" fmla="*/ 1066800 h 2744347"/>
              <a:gd name="connsiteX15" fmla="*/ 152401 w 1843301"/>
              <a:gd name="connsiteY15" fmla="*/ 1143000 h 2744347"/>
              <a:gd name="connsiteX16" fmla="*/ 1 w 1843301"/>
              <a:gd name="connsiteY16" fmla="*/ 1212850 h 2744347"/>
              <a:gd name="connsiteX17" fmla="*/ 152401 w 1843301"/>
              <a:gd name="connsiteY17" fmla="*/ 1301750 h 2744347"/>
              <a:gd name="connsiteX18" fmla="*/ 12701 w 1843301"/>
              <a:gd name="connsiteY18" fmla="*/ 1377950 h 2744347"/>
              <a:gd name="connsiteX19" fmla="*/ 158751 w 1843301"/>
              <a:gd name="connsiteY19" fmla="*/ 1454150 h 2744347"/>
              <a:gd name="connsiteX20" fmla="*/ 6351 w 1843301"/>
              <a:gd name="connsiteY20" fmla="*/ 1517650 h 2744347"/>
              <a:gd name="connsiteX21" fmla="*/ 158751 w 1843301"/>
              <a:gd name="connsiteY21" fmla="*/ 1600200 h 2744347"/>
              <a:gd name="connsiteX22" fmla="*/ 6351 w 1843301"/>
              <a:gd name="connsiteY22" fmla="*/ 1676400 h 2744347"/>
              <a:gd name="connsiteX23" fmla="*/ 158751 w 1843301"/>
              <a:gd name="connsiteY23" fmla="*/ 1746250 h 2744347"/>
              <a:gd name="connsiteX24" fmla="*/ 6351 w 1843301"/>
              <a:gd name="connsiteY24" fmla="*/ 1822450 h 2744347"/>
              <a:gd name="connsiteX25" fmla="*/ 158751 w 1843301"/>
              <a:gd name="connsiteY25" fmla="*/ 1905000 h 2744347"/>
              <a:gd name="connsiteX26" fmla="*/ 6351 w 1843301"/>
              <a:gd name="connsiteY26" fmla="*/ 1974850 h 2744347"/>
              <a:gd name="connsiteX27" fmla="*/ 152401 w 1843301"/>
              <a:gd name="connsiteY27" fmla="*/ 2051050 h 2744347"/>
              <a:gd name="connsiteX28" fmla="*/ 1 w 1843301"/>
              <a:gd name="connsiteY28" fmla="*/ 2133600 h 2744347"/>
              <a:gd name="connsiteX29" fmla="*/ 158751 w 1843301"/>
              <a:gd name="connsiteY29" fmla="*/ 2209800 h 2744347"/>
              <a:gd name="connsiteX30" fmla="*/ 6351 w 1843301"/>
              <a:gd name="connsiteY30" fmla="*/ 2286000 h 2744347"/>
              <a:gd name="connsiteX31" fmla="*/ 158751 w 1843301"/>
              <a:gd name="connsiteY31" fmla="*/ 2362200 h 2744347"/>
              <a:gd name="connsiteX32" fmla="*/ 6351 w 1843301"/>
              <a:gd name="connsiteY32" fmla="*/ 2438400 h 2744347"/>
              <a:gd name="connsiteX33" fmla="*/ 158751 w 1843301"/>
              <a:gd name="connsiteY33" fmla="*/ 2508250 h 2744347"/>
              <a:gd name="connsiteX34" fmla="*/ 6351 w 1843301"/>
              <a:gd name="connsiteY34" fmla="*/ 2590800 h 2744347"/>
              <a:gd name="connsiteX35" fmla="*/ 152401 w 1843301"/>
              <a:gd name="connsiteY35" fmla="*/ 2667000 h 2744347"/>
              <a:gd name="connsiteX36" fmla="*/ 20815 w 1843301"/>
              <a:gd name="connsiteY36" fmla="*/ 2744347 h 2744347"/>
              <a:gd name="connsiteX37" fmla="*/ 1843052 w 1843301"/>
              <a:gd name="connsiteY37" fmla="*/ 2743200 h 2744347"/>
              <a:gd name="connsiteX38" fmla="*/ 1835151 w 1843301"/>
              <a:gd name="connsiteY38" fmla="*/ 0 h 2744347"/>
              <a:gd name="connsiteX39" fmla="*/ 1 w 1843301"/>
              <a:gd name="connsiteY39" fmla="*/ 0 h 2744347"/>
              <a:gd name="connsiteX0" fmla="*/ -1 w 1843299"/>
              <a:gd name="connsiteY0" fmla="*/ 0 h 2743200"/>
              <a:gd name="connsiteX1" fmla="*/ 158749 w 1843299"/>
              <a:gd name="connsiteY1" fmla="*/ 76200 h 2743200"/>
              <a:gd name="connsiteX2" fmla="*/ -1 w 1843299"/>
              <a:gd name="connsiteY2" fmla="*/ 152400 h 2743200"/>
              <a:gd name="connsiteX3" fmla="*/ 158749 w 1843299"/>
              <a:gd name="connsiteY3" fmla="*/ 228600 h 2743200"/>
              <a:gd name="connsiteX4" fmla="*/ 6349 w 1843299"/>
              <a:gd name="connsiteY4" fmla="*/ 304800 h 2743200"/>
              <a:gd name="connsiteX5" fmla="*/ 158749 w 1843299"/>
              <a:gd name="connsiteY5" fmla="*/ 387350 h 2743200"/>
              <a:gd name="connsiteX6" fmla="*/ 6349 w 1843299"/>
              <a:gd name="connsiteY6" fmla="*/ 450850 h 2743200"/>
              <a:gd name="connsiteX7" fmla="*/ 158749 w 1843299"/>
              <a:gd name="connsiteY7" fmla="*/ 533400 h 2743200"/>
              <a:gd name="connsiteX8" fmla="*/ 6349 w 1843299"/>
              <a:gd name="connsiteY8" fmla="*/ 603250 h 2743200"/>
              <a:gd name="connsiteX9" fmla="*/ 158749 w 1843299"/>
              <a:gd name="connsiteY9" fmla="*/ 679450 h 2743200"/>
              <a:gd name="connsiteX10" fmla="*/ 6349 w 1843299"/>
              <a:gd name="connsiteY10" fmla="*/ 762000 h 2743200"/>
              <a:gd name="connsiteX11" fmla="*/ 165099 w 1843299"/>
              <a:gd name="connsiteY11" fmla="*/ 844550 h 2743200"/>
              <a:gd name="connsiteX12" fmla="*/ 6349 w 1843299"/>
              <a:gd name="connsiteY12" fmla="*/ 908050 h 2743200"/>
              <a:gd name="connsiteX13" fmla="*/ 158749 w 1843299"/>
              <a:gd name="connsiteY13" fmla="*/ 990600 h 2743200"/>
              <a:gd name="connsiteX14" fmla="*/ 6349 w 1843299"/>
              <a:gd name="connsiteY14" fmla="*/ 1066800 h 2743200"/>
              <a:gd name="connsiteX15" fmla="*/ 152399 w 1843299"/>
              <a:gd name="connsiteY15" fmla="*/ 1143000 h 2743200"/>
              <a:gd name="connsiteX16" fmla="*/ -1 w 1843299"/>
              <a:gd name="connsiteY16" fmla="*/ 1212850 h 2743200"/>
              <a:gd name="connsiteX17" fmla="*/ 152399 w 1843299"/>
              <a:gd name="connsiteY17" fmla="*/ 1301750 h 2743200"/>
              <a:gd name="connsiteX18" fmla="*/ 12699 w 1843299"/>
              <a:gd name="connsiteY18" fmla="*/ 1377950 h 2743200"/>
              <a:gd name="connsiteX19" fmla="*/ 158749 w 1843299"/>
              <a:gd name="connsiteY19" fmla="*/ 1454150 h 2743200"/>
              <a:gd name="connsiteX20" fmla="*/ 6349 w 1843299"/>
              <a:gd name="connsiteY20" fmla="*/ 1517650 h 2743200"/>
              <a:gd name="connsiteX21" fmla="*/ 158749 w 1843299"/>
              <a:gd name="connsiteY21" fmla="*/ 1600200 h 2743200"/>
              <a:gd name="connsiteX22" fmla="*/ 6349 w 1843299"/>
              <a:gd name="connsiteY22" fmla="*/ 1676400 h 2743200"/>
              <a:gd name="connsiteX23" fmla="*/ 158749 w 1843299"/>
              <a:gd name="connsiteY23" fmla="*/ 1746250 h 2743200"/>
              <a:gd name="connsiteX24" fmla="*/ 6349 w 1843299"/>
              <a:gd name="connsiteY24" fmla="*/ 1822450 h 2743200"/>
              <a:gd name="connsiteX25" fmla="*/ 158749 w 1843299"/>
              <a:gd name="connsiteY25" fmla="*/ 1905000 h 2743200"/>
              <a:gd name="connsiteX26" fmla="*/ 6349 w 1843299"/>
              <a:gd name="connsiteY26" fmla="*/ 1974850 h 2743200"/>
              <a:gd name="connsiteX27" fmla="*/ 152399 w 1843299"/>
              <a:gd name="connsiteY27" fmla="*/ 2051050 h 2743200"/>
              <a:gd name="connsiteX28" fmla="*/ -1 w 1843299"/>
              <a:gd name="connsiteY28" fmla="*/ 2133600 h 2743200"/>
              <a:gd name="connsiteX29" fmla="*/ 158749 w 1843299"/>
              <a:gd name="connsiteY29" fmla="*/ 2209800 h 2743200"/>
              <a:gd name="connsiteX30" fmla="*/ 6349 w 1843299"/>
              <a:gd name="connsiteY30" fmla="*/ 2286000 h 2743200"/>
              <a:gd name="connsiteX31" fmla="*/ 158749 w 1843299"/>
              <a:gd name="connsiteY31" fmla="*/ 2362200 h 2743200"/>
              <a:gd name="connsiteX32" fmla="*/ 6349 w 1843299"/>
              <a:gd name="connsiteY32" fmla="*/ 2438400 h 2743200"/>
              <a:gd name="connsiteX33" fmla="*/ 158749 w 1843299"/>
              <a:gd name="connsiteY33" fmla="*/ 2508250 h 2743200"/>
              <a:gd name="connsiteX34" fmla="*/ 6349 w 1843299"/>
              <a:gd name="connsiteY34" fmla="*/ 2590800 h 2743200"/>
              <a:gd name="connsiteX35" fmla="*/ 152399 w 1843299"/>
              <a:gd name="connsiteY35" fmla="*/ 2667000 h 2743200"/>
              <a:gd name="connsiteX36" fmla="*/ 24939 w 1843299"/>
              <a:gd name="connsiteY36" fmla="*/ 2742867 h 2743200"/>
              <a:gd name="connsiteX37" fmla="*/ 1843050 w 1843299"/>
              <a:gd name="connsiteY37" fmla="*/ 2743200 h 2743200"/>
              <a:gd name="connsiteX38" fmla="*/ 1835149 w 1843299"/>
              <a:gd name="connsiteY38" fmla="*/ 0 h 2743200"/>
              <a:gd name="connsiteX39" fmla="*/ -1 w 1843299"/>
              <a:gd name="connsiteY39" fmla="*/ 0 h 2743200"/>
              <a:gd name="connsiteX0" fmla="*/ 1 w 1843301"/>
              <a:gd name="connsiteY0" fmla="*/ 0 h 2747307"/>
              <a:gd name="connsiteX1" fmla="*/ 158751 w 1843301"/>
              <a:gd name="connsiteY1" fmla="*/ 76200 h 2747307"/>
              <a:gd name="connsiteX2" fmla="*/ 1 w 1843301"/>
              <a:gd name="connsiteY2" fmla="*/ 152400 h 2747307"/>
              <a:gd name="connsiteX3" fmla="*/ 158751 w 1843301"/>
              <a:gd name="connsiteY3" fmla="*/ 228600 h 2747307"/>
              <a:gd name="connsiteX4" fmla="*/ 6351 w 1843301"/>
              <a:gd name="connsiteY4" fmla="*/ 304800 h 2747307"/>
              <a:gd name="connsiteX5" fmla="*/ 158751 w 1843301"/>
              <a:gd name="connsiteY5" fmla="*/ 387350 h 2747307"/>
              <a:gd name="connsiteX6" fmla="*/ 6351 w 1843301"/>
              <a:gd name="connsiteY6" fmla="*/ 450850 h 2747307"/>
              <a:gd name="connsiteX7" fmla="*/ 158751 w 1843301"/>
              <a:gd name="connsiteY7" fmla="*/ 533400 h 2747307"/>
              <a:gd name="connsiteX8" fmla="*/ 6351 w 1843301"/>
              <a:gd name="connsiteY8" fmla="*/ 603250 h 2747307"/>
              <a:gd name="connsiteX9" fmla="*/ 158751 w 1843301"/>
              <a:gd name="connsiteY9" fmla="*/ 679450 h 2747307"/>
              <a:gd name="connsiteX10" fmla="*/ 6351 w 1843301"/>
              <a:gd name="connsiteY10" fmla="*/ 762000 h 2747307"/>
              <a:gd name="connsiteX11" fmla="*/ 165101 w 1843301"/>
              <a:gd name="connsiteY11" fmla="*/ 844550 h 2747307"/>
              <a:gd name="connsiteX12" fmla="*/ 6351 w 1843301"/>
              <a:gd name="connsiteY12" fmla="*/ 908050 h 2747307"/>
              <a:gd name="connsiteX13" fmla="*/ 158751 w 1843301"/>
              <a:gd name="connsiteY13" fmla="*/ 990600 h 2747307"/>
              <a:gd name="connsiteX14" fmla="*/ 6351 w 1843301"/>
              <a:gd name="connsiteY14" fmla="*/ 1066800 h 2747307"/>
              <a:gd name="connsiteX15" fmla="*/ 152401 w 1843301"/>
              <a:gd name="connsiteY15" fmla="*/ 1143000 h 2747307"/>
              <a:gd name="connsiteX16" fmla="*/ 1 w 1843301"/>
              <a:gd name="connsiteY16" fmla="*/ 1212850 h 2747307"/>
              <a:gd name="connsiteX17" fmla="*/ 152401 w 1843301"/>
              <a:gd name="connsiteY17" fmla="*/ 1301750 h 2747307"/>
              <a:gd name="connsiteX18" fmla="*/ 12701 w 1843301"/>
              <a:gd name="connsiteY18" fmla="*/ 1377950 h 2747307"/>
              <a:gd name="connsiteX19" fmla="*/ 158751 w 1843301"/>
              <a:gd name="connsiteY19" fmla="*/ 1454150 h 2747307"/>
              <a:gd name="connsiteX20" fmla="*/ 6351 w 1843301"/>
              <a:gd name="connsiteY20" fmla="*/ 1517650 h 2747307"/>
              <a:gd name="connsiteX21" fmla="*/ 158751 w 1843301"/>
              <a:gd name="connsiteY21" fmla="*/ 1600200 h 2747307"/>
              <a:gd name="connsiteX22" fmla="*/ 6351 w 1843301"/>
              <a:gd name="connsiteY22" fmla="*/ 1676400 h 2747307"/>
              <a:gd name="connsiteX23" fmla="*/ 158751 w 1843301"/>
              <a:gd name="connsiteY23" fmla="*/ 1746250 h 2747307"/>
              <a:gd name="connsiteX24" fmla="*/ 6351 w 1843301"/>
              <a:gd name="connsiteY24" fmla="*/ 1822450 h 2747307"/>
              <a:gd name="connsiteX25" fmla="*/ 158751 w 1843301"/>
              <a:gd name="connsiteY25" fmla="*/ 1905000 h 2747307"/>
              <a:gd name="connsiteX26" fmla="*/ 6351 w 1843301"/>
              <a:gd name="connsiteY26" fmla="*/ 1974850 h 2747307"/>
              <a:gd name="connsiteX27" fmla="*/ 152401 w 1843301"/>
              <a:gd name="connsiteY27" fmla="*/ 2051050 h 2747307"/>
              <a:gd name="connsiteX28" fmla="*/ 1 w 1843301"/>
              <a:gd name="connsiteY28" fmla="*/ 2133600 h 2747307"/>
              <a:gd name="connsiteX29" fmla="*/ 158751 w 1843301"/>
              <a:gd name="connsiteY29" fmla="*/ 2209800 h 2747307"/>
              <a:gd name="connsiteX30" fmla="*/ 6351 w 1843301"/>
              <a:gd name="connsiteY30" fmla="*/ 2286000 h 2747307"/>
              <a:gd name="connsiteX31" fmla="*/ 158751 w 1843301"/>
              <a:gd name="connsiteY31" fmla="*/ 2362200 h 2747307"/>
              <a:gd name="connsiteX32" fmla="*/ 6351 w 1843301"/>
              <a:gd name="connsiteY32" fmla="*/ 2438400 h 2747307"/>
              <a:gd name="connsiteX33" fmla="*/ 158751 w 1843301"/>
              <a:gd name="connsiteY33" fmla="*/ 2508250 h 2747307"/>
              <a:gd name="connsiteX34" fmla="*/ 6351 w 1843301"/>
              <a:gd name="connsiteY34" fmla="*/ 2590800 h 2747307"/>
              <a:gd name="connsiteX35" fmla="*/ 152401 w 1843301"/>
              <a:gd name="connsiteY35" fmla="*/ 2667000 h 2747307"/>
              <a:gd name="connsiteX36" fmla="*/ 20815 w 1843301"/>
              <a:gd name="connsiteY36" fmla="*/ 2747307 h 2747307"/>
              <a:gd name="connsiteX37" fmla="*/ 1843052 w 1843301"/>
              <a:gd name="connsiteY37" fmla="*/ 2743200 h 2747307"/>
              <a:gd name="connsiteX38" fmla="*/ 1835151 w 1843301"/>
              <a:gd name="connsiteY38" fmla="*/ 0 h 2747307"/>
              <a:gd name="connsiteX39" fmla="*/ 1 w 1843301"/>
              <a:gd name="connsiteY39" fmla="*/ 0 h 2747307"/>
              <a:gd name="connsiteX0" fmla="*/ 1 w 1843301"/>
              <a:gd name="connsiteY0" fmla="*/ 0 h 2744347"/>
              <a:gd name="connsiteX1" fmla="*/ 158751 w 1843301"/>
              <a:gd name="connsiteY1" fmla="*/ 76200 h 2744347"/>
              <a:gd name="connsiteX2" fmla="*/ 1 w 1843301"/>
              <a:gd name="connsiteY2" fmla="*/ 152400 h 2744347"/>
              <a:gd name="connsiteX3" fmla="*/ 158751 w 1843301"/>
              <a:gd name="connsiteY3" fmla="*/ 228600 h 2744347"/>
              <a:gd name="connsiteX4" fmla="*/ 6351 w 1843301"/>
              <a:gd name="connsiteY4" fmla="*/ 304800 h 2744347"/>
              <a:gd name="connsiteX5" fmla="*/ 158751 w 1843301"/>
              <a:gd name="connsiteY5" fmla="*/ 387350 h 2744347"/>
              <a:gd name="connsiteX6" fmla="*/ 6351 w 1843301"/>
              <a:gd name="connsiteY6" fmla="*/ 450850 h 2744347"/>
              <a:gd name="connsiteX7" fmla="*/ 158751 w 1843301"/>
              <a:gd name="connsiteY7" fmla="*/ 533400 h 2744347"/>
              <a:gd name="connsiteX8" fmla="*/ 6351 w 1843301"/>
              <a:gd name="connsiteY8" fmla="*/ 603250 h 2744347"/>
              <a:gd name="connsiteX9" fmla="*/ 158751 w 1843301"/>
              <a:gd name="connsiteY9" fmla="*/ 679450 h 2744347"/>
              <a:gd name="connsiteX10" fmla="*/ 6351 w 1843301"/>
              <a:gd name="connsiteY10" fmla="*/ 762000 h 2744347"/>
              <a:gd name="connsiteX11" fmla="*/ 165101 w 1843301"/>
              <a:gd name="connsiteY11" fmla="*/ 844550 h 2744347"/>
              <a:gd name="connsiteX12" fmla="*/ 6351 w 1843301"/>
              <a:gd name="connsiteY12" fmla="*/ 908050 h 2744347"/>
              <a:gd name="connsiteX13" fmla="*/ 158751 w 1843301"/>
              <a:gd name="connsiteY13" fmla="*/ 990600 h 2744347"/>
              <a:gd name="connsiteX14" fmla="*/ 6351 w 1843301"/>
              <a:gd name="connsiteY14" fmla="*/ 1066800 h 2744347"/>
              <a:gd name="connsiteX15" fmla="*/ 152401 w 1843301"/>
              <a:gd name="connsiteY15" fmla="*/ 1143000 h 2744347"/>
              <a:gd name="connsiteX16" fmla="*/ 1 w 1843301"/>
              <a:gd name="connsiteY16" fmla="*/ 1212850 h 2744347"/>
              <a:gd name="connsiteX17" fmla="*/ 152401 w 1843301"/>
              <a:gd name="connsiteY17" fmla="*/ 1301750 h 2744347"/>
              <a:gd name="connsiteX18" fmla="*/ 12701 w 1843301"/>
              <a:gd name="connsiteY18" fmla="*/ 1377950 h 2744347"/>
              <a:gd name="connsiteX19" fmla="*/ 158751 w 1843301"/>
              <a:gd name="connsiteY19" fmla="*/ 1454150 h 2744347"/>
              <a:gd name="connsiteX20" fmla="*/ 6351 w 1843301"/>
              <a:gd name="connsiteY20" fmla="*/ 1517650 h 2744347"/>
              <a:gd name="connsiteX21" fmla="*/ 158751 w 1843301"/>
              <a:gd name="connsiteY21" fmla="*/ 1600200 h 2744347"/>
              <a:gd name="connsiteX22" fmla="*/ 6351 w 1843301"/>
              <a:gd name="connsiteY22" fmla="*/ 1676400 h 2744347"/>
              <a:gd name="connsiteX23" fmla="*/ 158751 w 1843301"/>
              <a:gd name="connsiteY23" fmla="*/ 1746250 h 2744347"/>
              <a:gd name="connsiteX24" fmla="*/ 6351 w 1843301"/>
              <a:gd name="connsiteY24" fmla="*/ 1822450 h 2744347"/>
              <a:gd name="connsiteX25" fmla="*/ 158751 w 1843301"/>
              <a:gd name="connsiteY25" fmla="*/ 1905000 h 2744347"/>
              <a:gd name="connsiteX26" fmla="*/ 6351 w 1843301"/>
              <a:gd name="connsiteY26" fmla="*/ 1974850 h 2744347"/>
              <a:gd name="connsiteX27" fmla="*/ 152401 w 1843301"/>
              <a:gd name="connsiteY27" fmla="*/ 2051050 h 2744347"/>
              <a:gd name="connsiteX28" fmla="*/ 1 w 1843301"/>
              <a:gd name="connsiteY28" fmla="*/ 2133600 h 2744347"/>
              <a:gd name="connsiteX29" fmla="*/ 158751 w 1843301"/>
              <a:gd name="connsiteY29" fmla="*/ 2209800 h 2744347"/>
              <a:gd name="connsiteX30" fmla="*/ 6351 w 1843301"/>
              <a:gd name="connsiteY30" fmla="*/ 2286000 h 2744347"/>
              <a:gd name="connsiteX31" fmla="*/ 158751 w 1843301"/>
              <a:gd name="connsiteY31" fmla="*/ 2362200 h 2744347"/>
              <a:gd name="connsiteX32" fmla="*/ 6351 w 1843301"/>
              <a:gd name="connsiteY32" fmla="*/ 2438400 h 2744347"/>
              <a:gd name="connsiteX33" fmla="*/ 158751 w 1843301"/>
              <a:gd name="connsiteY33" fmla="*/ 2508250 h 2744347"/>
              <a:gd name="connsiteX34" fmla="*/ 6351 w 1843301"/>
              <a:gd name="connsiteY34" fmla="*/ 2590800 h 2744347"/>
              <a:gd name="connsiteX35" fmla="*/ 152401 w 1843301"/>
              <a:gd name="connsiteY35" fmla="*/ 2667000 h 2744347"/>
              <a:gd name="connsiteX36" fmla="*/ 11214 w 1843301"/>
              <a:gd name="connsiteY36" fmla="*/ 2744347 h 2744347"/>
              <a:gd name="connsiteX37" fmla="*/ 1843052 w 1843301"/>
              <a:gd name="connsiteY37" fmla="*/ 2743200 h 2744347"/>
              <a:gd name="connsiteX38" fmla="*/ 1835151 w 1843301"/>
              <a:gd name="connsiteY38" fmla="*/ 0 h 2744347"/>
              <a:gd name="connsiteX39" fmla="*/ 1 w 1843301"/>
              <a:gd name="connsiteY39" fmla="*/ 0 h 274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3301" h="2744347">
                <a:moveTo>
                  <a:pt x="1" y="0"/>
                </a:moveTo>
                <a:lnTo>
                  <a:pt x="158751" y="76200"/>
                </a:lnTo>
                <a:lnTo>
                  <a:pt x="1" y="152400"/>
                </a:lnTo>
                <a:lnTo>
                  <a:pt x="158751" y="228600"/>
                </a:lnTo>
                <a:lnTo>
                  <a:pt x="6351" y="304800"/>
                </a:lnTo>
                <a:lnTo>
                  <a:pt x="158751" y="387350"/>
                </a:lnTo>
                <a:lnTo>
                  <a:pt x="6351" y="450850"/>
                </a:lnTo>
                <a:lnTo>
                  <a:pt x="158751" y="533400"/>
                </a:lnTo>
                <a:lnTo>
                  <a:pt x="6351" y="603250"/>
                </a:lnTo>
                <a:lnTo>
                  <a:pt x="158751" y="679450"/>
                </a:lnTo>
                <a:lnTo>
                  <a:pt x="6351" y="762000"/>
                </a:lnTo>
                <a:lnTo>
                  <a:pt x="165101" y="844550"/>
                </a:lnTo>
                <a:lnTo>
                  <a:pt x="6351" y="908050"/>
                </a:lnTo>
                <a:lnTo>
                  <a:pt x="158751" y="990600"/>
                </a:lnTo>
                <a:lnTo>
                  <a:pt x="6351" y="1066800"/>
                </a:lnTo>
                <a:lnTo>
                  <a:pt x="152401" y="1143000"/>
                </a:lnTo>
                <a:lnTo>
                  <a:pt x="1" y="1212850"/>
                </a:lnTo>
                <a:lnTo>
                  <a:pt x="152401" y="1301750"/>
                </a:lnTo>
                <a:lnTo>
                  <a:pt x="12701" y="1377950"/>
                </a:lnTo>
                <a:lnTo>
                  <a:pt x="158751" y="1454150"/>
                </a:lnTo>
                <a:lnTo>
                  <a:pt x="6351" y="1517650"/>
                </a:lnTo>
                <a:lnTo>
                  <a:pt x="158751" y="1600200"/>
                </a:lnTo>
                <a:lnTo>
                  <a:pt x="6351" y="1676400"/>
                </a:lnTo>
                <a:lnTo>
                  <a:pt x="158751" y="1746250"/>
                </a:lnTo>
                <a:lnTo>
                  <a:pt x="6351" y="1822450"/>
                </a:lnTo>
                <a:lnTo>
                  <a:pt x="158751" y="1905000"/>
                </a:lnTo>
                <a:lnTo>
                  <a:pt x="6351" y="1974850"/>
                </a:lnTo>
                <a:lnTo>
                  <a:pt x="152401" y="2051050"/>
                </a:lnTo>
                <a:lnTo>
                  <a:pt x="1" y="2133600"/>
                </a:lnTo>
                <a:lnTo>
                  <a:pt x="158751" y="2209800"/>
                </a:lnTo>
                <a:lnTo>
                  <a:pt x="6351" y="2286000"/>
                </a:lnTo>
                <a:lnTo>
                  <a:pt x="158751" y="2362200"/>
                </a:lnTo>
                <a:lnTo>
                  <a:pt x="6351" y="2438400"/>
                </a:lnTo>
                <a:lnTo>
                  <a:pt x="158751" y="2508250"/>
                </a:lnTo>
                <a:lnTo>
                  <a:pt x="6351" y="2590800"/>
                </a:lnTo>
                <a:lnTo>
                  <a:pt x="152401" y="2667000"/>
                </a:lnTo>
                <a:lnTo>
                  <a:pt x="11214" y="2744347"/>
                </a:lnTo>
                <a:lnTo>
                  <a:pt x="1843052" y="2743200"/>
                </a:lnTo>
                <a:cubicBezTo>
                  <a:pt x="1845169" y="1828800"/>
                  <a:pt x="1833034" y="914400"/>
                  <a:pt x="1835151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E985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746250" y="1662881"/>
            <a:ext cx="3429024" cy="2332857"/>
          </a:xfrm>
          <a:prstGeom prst="rect">
            <a:avLst/>
          </a:prstGeom>
          <a:solidFill>
            <a:srgbClr val="262626">
              <a:alpha val="50196"/>
            </a:srgbClr>
          </a:solidFill>
        </p:spPr>
        <p:txBody>
          <a:bodyPr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CN" sz="2000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The </a:t>
            </a:r>
            <a:r>
              <a:rPr kumimoji="1" lang="en-US" altLang="zh-CN" sz="2000" kern="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energy consumption of per unit water production is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10</a:t>
            </a:r>
            <a:r>
              <a:rPr kumimoji="1" lang="en-US" altLang="zh-CN" sz="2000" kern="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and </a:t>
            </a:r>
            <a:r>
              <a:rPr kumimoji="1" lang="en-US" altLang="zh-CN" sz="2000" b="1" kern="0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2.7</a:t>
            </a:r>
            <a:r>
              <a:rPr kumimoji="1" lang="en-US" altLang="zh-CN" sz="2000" kern="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times for desalination and long distance </a:t>
            </a:r>
            <a:r>
              <a:rPr kumimoji="1" lang="en-US" altLang="zh-CN" sz="2000" kern="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transfer in Qingdao.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sz="2000" kern="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青</a:t>
            </a:r>
            <a:r>
              <a:rPr kumimoji="1" lang="zh-CN" altLang="en-US" sz="2000" kern="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岛海水淡化和远距离调水的制水能耗分别是传统地表水的</a:t>
            </a:r>
            <a:r>
              <a:rPr kumimoji="1" lang="en-US" altLang="zh-CN" sz="2000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10</a:t>
            </a:r>
            <a:r>
              <a:rPr kumimoji="1" lang="zh-CN" altLang="en-US" sz="2000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倍</a:t>
            </a:r>
            <a:r>
              <a:rPr kumimoji="1" lang="zh-CN" altLang="en-US" sz="2000" kern="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和</a:t>
            </a:r>
            <a:r>
              <a:rPr kumimoji="1" lang="en-US" altLang="zh-CN" sz="2000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2.7</a:t>
            </a:r>
            <a:r>
              <a:rPr kumimoji="1" lang="zh-CN" altLang="en-US" sz="2000" kern="0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倍</a:t>
            </a:r>
            <a:endParaRPr kumimoji="1" lang="en-US" altLang="zh-CN" sz="2000" kern="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0" y="3393"/>
            <a:ext cx="9144000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B0F0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9pPr>
          </a:lstStyle>
          <a:p>
            <a:r>
              <a:rPr lang="en-US" altLang="zh-CN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Qingdao Case: </a:t>
            </a:r>
            <a:r>
              <a:rPr lang="en-US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Increased energy intensity  with the use of non traditional water resources </a:t>
            </a:r>
          </a:p>
          <a:p>
            <a:r>
              <a:rPr lang="zh-CN" altLang="en-US" sz="1800" dirty="0">
                <a:solidFill>
                  <a:srgbClr val="72C7E7"/>
                </a:solidFill>
                <a:latin typeface="Arial Narrow" panose="020B0606020202030204" pitchFamily="34" charset="0"/>
              </a:rPr>
              <a:t>青</a:t>
            </a:r>
            <a:r>
              <a:rPr lang="zh-CN" altLang="en-US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岛案例：</a:t>
            </a:r>
            <a:r>
              <a:rPr lang="zh-CN" alt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非传统水资源开发需要更多的能耗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5536" y="6395292"/>
            <a:ext cx="264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Narrow" panose="020B0606020202030204" pitchFamily="34" charset="0"/>
              </a:rPr>
              <a:t>(Sources: WRI, 2014)</a:t>
            </a:r>
            <a:endParaRPr lang="zh-CN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Calibri"/>
              <a:ea typeface="宋体"/>
              <a:sym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123110"/>
            <a:ext cx="9144000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B0F0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9pPr>
          </a:lstStyle>
          <a:p>
            <a:r>
              <a:rPr lang="en-US" altLang="zh-CN" sz="1800" dirty="0" smtClean="0">
                <a:latin typeface="Arial Narrow" panose="020B0606020202030204" pitchFamily="34" charset="0"/>
              </a:rPr>
              <a:t>WEN IN URBAN WATER: </a:t>
            </a:r>
            <a:r>
              <a:rPr lang="en-US" altLang="zh-CN" sz="1800" dirty="0">
                <a:solidFill>
                  <a:schemeClr val="bg1"/>
                </a:solidFill>
                <a:latin typeface="Arial Narrow" panose="020B0606020202030204" pitchFamily="34" charset="0"/>
              </a:rPr>
              <a:t>Increased energy intensity  </a:t>
            </a:r>
            <a:r>
              <a:rPr lang="en-US" altLang="zh-CN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with higher water discharge standards</a:t>
            </a:r>
          </a:p>
          <a:p>
            <a:r>
              <a:rPr lang="zh-CN" altLang="en-US" sz="1800" dirty="0">
                <a:solidFill>
                  <a:srgbClr val="72C7E7"/>
                </a:solidFill>
                <a:latin typeface="Arial Narrow" panose="020B0606020202030204" pitchFamily="34" charset="0"/>
              </a:rPr>
              <a:t>污</a:t>
            </a:r>
            <a:r>
              <a:rPr lang="zh-CN" altLang="en-US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水处理：</a:t>
            </a:r>
            <a:r>
              <a:rPr lang="zh-CN" alt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随之水质要求提高，能耗强度增加</a:t>
            </a:r>
            <a:endParaRPr lang="en-US" altLang="zh-CN" sz="1800" dirty="0">
              <a:latin typeface="Arial Narrow" panose="020B0606020202030204" pitchFamily="34" charset="0"/>
            </a:endParaRPr>
          </a:p>
        </p:txBody>
      </p:sp>
      <p:sp>
        <p:nvSpPr>
          <p:cNvPr id="79" name="Content Placeholder 2"/>
          <p:cNvSpPr>
            <a:spLocks noGrp="1"/>
          </p:cNvSpPr>
          <p:nvPr>
            <p:ph idx="4294967295"/>
          </p:nvPr>
        </p:nvSpPr>
        <p:spPr>
          <a:xfrm>
            <a:off x="0" y="5661248"/>
            <a:ext cx="9144001" cy="1196752"/>
          </a:xfrm>
          <a:solidFill>
            <a:srgbClr val="262626">
              <a:alpha val="50196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With the higher requirements on water quality and reclaimed water reuse, the energy consumption of urban wastewater system increased 80% compared with 2007. The energy intensity of per unit wastewater treated increased 11%.</a:t>
            </a:r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47664" y="526113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Narrow" panose="020B0606020202030204" pitchFamily="34" charset="0"/>
              </a:rPr>
              <a:t>Energy Consumption of Municipal Wastewater Treatment</a:t>
            </a:r>
            <a:endParaRPr lang="zh-CN" altLang="en-US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501741"/>
              </p:ext>
            </p:extLst>
          </p:nvPr>
        </p:nvGraphicFramePr>
        <p:xfrm>
          <a:off x="1331640" y="877123"/>
          <a:ext cx="6840760" cy="430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015" y="50131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(Draft, Not for </a:t>
            </a:r>
            <a:r>
              <a:rPr lang="en-US" altLang="zh-CN" dirty="0" smtClean="0">
                <a:latin typeface="Arial Narrow" panose="020B0606020202030204" pitchFamily="34" charset="0"/>
              </a:rPr>
              <a:t>Distribution; Source: WRI estimate)</a:t>
            </a:r>
            <a:endParaRPr lang="en-US" altLang="zh-C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1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>
              <a:solidFill>
                <a:srgbClr val="0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141" name="Chart 1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682253"/>
              </p:ext>
            </p:extLst>
          </p:nvPr>
        </p:nvGraphicFramePr>
        <p:xfrm>
          <a:off x="4572000" y="1125856"/>
          <a:ext cx="4572000" cy="36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05512"/>
              </p:ext>
            </p:extLst>
          </p:nvPr>
        </p:nvGraphicFramePr>
        <p:xfrm>
          <a:off x="-180528" y="1124744"/>
          <a:ext cx="5112568" cy="36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344" name="Content Placeholder 2"/>
          <p:cNvSpPr>
            <a:spLocks noGrp="1"/>
          </p:cNvSpPr>
          <p:nvPr>
            <p:ph idx="4294967295"/>
          </p:nvPr>
        </p:nvSpPr>
        <p:spPr>
          <a:xfrm>
            <a:off x="0" y="4908610"/>
            <a:ext cx="9144000" cy="1949390"/>
          </a:xfrm>
          <a:solidFill>
            <a:srgbClr val="262626">
              <a:alpha val="50195"/>
            </a:srgbClr>
          </a:solidFill>
        </p:spPr>
        <p:txBody>
          <a:bodyPr/>
          <a:lstStyle/>
          <a:p>
            <a:pPr marL="216000" indent="-2160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Over </a:t>
            </a:r>
            <a:r>
              <a:rPr lang="en-US" altLang="zh-CN" sz="2200" dirty="0">
                <a:solidFill>
                  <a:schemeClr val="bg1"/>
                </a:solidFill>
                <a:latin typeface="Arial Narrow" panose="020B0606020202030204" pitchFamily="34" charset="0"/>
              </a:rPr>
              <a:t>half </a:t>
            </a: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WWTPs are </a:t>
            </a:r>
            <a:r>
              <a:rPr lang="en-US" altLang="zh-CN" sz="2200" dirty="0">
                <a:solidFill>
                  <a:schemeClr val="bg1"/>
                </a:solidFill>
                <a:latin typeface="Arial Narrow" panose="020B0606020202030204" pitchFamily="34" charset="0"/>
              </a:rPr>
              <a:t>below the average energy efficiency per unit wastewater treatment. Estimate suggests that over 6 billion kilowatt-hours can be potentially saved compared to the most energy efficient plant</a:t>
            </a: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216000" indent="-216000" eaLnBrk="1" hangingPunct="1">
              <a:spcBef>
                <a:spcPct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超</a:t>
            </a:r>
            <a:r>
              <a:rPr lang="zh-CN" alt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过一半的污水处理厂能效低于平均水平，假设所有厂可以达到能效最优厂的水平，可以节约</a:t>
            </a:r>
            <a:r>
              <a:rPr lang="en-US" altLang="zh-CN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</a:t>
            </a:r>
            <a:r>
              <a:rPr lang="zh-CN" altLang="en-US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亿千万时</a:t>
            </a:r>
            <a:endParaRPr lang="en-US" altLang="zh-CN" sz="2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-19050" y="1236677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全国</a:t>
            </a:r>
          </a:p>
        </p:txBody>
      </p:sp>
      <p:sp>
        <p:nvSpPr>
          <p:cNvPr id="14346" name="TextBox 1"/>
          <p:cNvSpPr txBox="1">
            <a:spLocks noChangeArrowheads="1"/>
          </p:cNvSpPr>
          <p:nvPr/>
        </p:nvSpPr>
        <p:spPr bwMode="auto">
          <a:xfrm>
            <a:off x="4476750" y="1125552"/>
            <a:ext cx="539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000000"/>
                </a:solidFill>
                <a:latin typeface="Arial Narrow" panose="020B0606020202030204" pitchFamily="34" charset="0"/>
              </a:rPr>
              <a:t>成都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123111"/>
            <a:ext cx="9144000" cy="101566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228600" rIns="228600" bIns="228600" numCol="1" rtlCol="0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B0F0"/>
                </a:solidFill>
                <a:latin typeface="Arial MT Std Light Cond" pitchFamily="34" charset="0"/>
                <a:ea typeface="Microsoft YaHei" panose="020B0503020204020204" pitchFamily="34" charset="-122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宋体" charset="-122"/>
              </a:defRPr>
            </a:lvl9pPr>
          </a:lstStyle>
          <a:p>
            <a:r>
              <a:rPr lang="en-US" altLang="zh-CN" sz="1800" dirty="0" smtClean="0">
                <a:latin typeface="Arial Narrow" panose="020B0606020202030204" pitchFamily="34" charset="0"/>
              </a:rPr>
              <a:t>Chengdu Case: </a:t>
            </a:r>
            <a:r>
              <a:rPr lang="en-US" altLang="zh-CN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Potential Energy Efficiency Improvement </a:t>
            </a:r>
          </a:p>
          <a:p>
            <a:r>
              <a:rPr lang="zh-CN" altLang="en-US" sz="1800" dirty="0">
                <a:solidFill>
                  <a:srgbClr val="72C7E7"/>
                </a:solidFill>
                <a:latin typeface="Arial Narrow" panose="020B0606020202030204" pitchFamily="34" charset="0"/>
              </a:rPr>
              <a:t>成</a:t>
            </a:r>
            <a:r>
              <a:rPr lang="zh-CN" altLang="en-US" sz="1800" dirty="0" smtClean="0">
                <a:solidFill>
                  <a:srgbClr val="72C7E7"/>
                </a:solidFill>
                <a:latin typeface="Arial Narrow" panose="020B0606020202030204" pitchFamily="34" charset="0"/>
              </a:rPr>
              <a:t>都案例：</a:t>
            </a:r>
            <a:r>
              <a:rPr lang="zh-CN" altLang="en-US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污水处理设施有提高能效的潜力</a:t>
            </a:r>
            <a:endParaRPr lang="en-US" altLang="zh-CN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03"/>
  <p:tag name="THINKCELLPRESENTATIONDONOTDELETE" val="&lt;?xml version=&quot;1.0&quot; encoding=&quot;UTF-16&quot; standalone=&quot;yes&quot;?&gt;&#10;&lt;root reqver=&quot;21047&quot;&gt;&lt;version val=&quot;232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t0nJHTBkesJ5VqaeAo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WzeNfADEawe6FjIMMK_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ZhyDsRxkeBGaOjZwqD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YaIjHbpEWAVW.9q3i8_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4vaM.WOEqivK81fS3y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h_D4MNj0y9E8_Mt7nI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11zqCHs02OfFTuBnPQ8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vmL1NV7UOxNdFkm9QCh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zD60ODHkSw6.98Zktc.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zNb8UiPUamN.iLqMA_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Qdrj5MB0mDTmA4bNQV.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Pdik45sUqpDt5BK7Tv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cVqEq_W0e1zbqnZL1l9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YDfWE2FU6USxUzgd5B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vUE5idNU.IV8JJqQAdC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qCNMu0.kiHJGMTIle0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nFz2jGQUKNEua_9XD2h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SHzIs3MkGwT49Aecsp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LO9CMytU.LrMlRi.TT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mBbTX38EWT_gj_ahqM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jm8mDEbkSFzNZAAL.y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SXayoW1kizKTVyS_BP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TGSYfuUe3rLeC5WyG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pDVRmzUU2dHvQiyS3Y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hL32ksUu96.TYPPcEH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I2r5Br10uo9LqgtNGZ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ZijHh4BUCvCaup.0LWi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m.h29HqE6lp6UkYI_ew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MmCcXzfEqDiqihs6W9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X4J00ckkuReL_NZCuBL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4buxoBbEmDbAdMBZ.S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7.Ed9ZAkeaf65sIOYv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EtaJAjDkKoHjvwnp8mW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isEA8GgEKBWDqETG7Z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aUzDm5YUeuOpqg2.4JV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4SL8FYeUyNGajT5sDb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C1MDU4AE6PGVfUKBZO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aTHz90nkiGpm.iVyH4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iSPGDZ0UeZy3G5dJSx0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sp33NhT0ixGKENrYJE_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hl8dCL702nsj.NQx11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jm8mDEbkSFzNZAAL.y1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1MW36FqUavGZN2RJzJk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8W_AJRs0.YQbyNfW2gz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0JvJI4DU.98AZhGG9W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NZy40UuEW2BeCnb2oAP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YeYmH46E6AVTDSaR6HM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tcabl.jEuO9PvOyWAfD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Rn9FSiT0WBrm0Jgvz.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galeS_REqdO6N13dP4K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8nQbBS8EWktfTw0iHO2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riSCvvMUKu_XPIOMydp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Z28_o4AkmV_nlBGkUCV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.Ws6M6ikOUkzRBV0y6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jmzzlw9kyDEpzUUpHL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Ub2sbIx0am5CyoRyATT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mkYL1XTkOf6O43N2wfJ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WwWYEOYUK2NlWV_Rt8c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SGXKK.vkaqQ222Ee_DU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VN08JvnEm1veRrIHDD7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MTu1EgmU6wHs7.a0iK1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3iU23KB0WAWsG8pS3R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BulgqDEkuZ1679xWGu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74s3a.OUio52iRx80ot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5LDQnWI0WP.zO6s6bEl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Me8EWLPUehpF_43drLD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wgNQIvpUOyeKFAoHE6s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eo3WRDz0qFc1.BU_BeC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QxVItg_k66LcHzotZYp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ssar angient fish B.jpg">
  <a:themeElements>
    <a:clrScheme name="elessar angient fish B.jp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essar angient fish B.jpg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lnDef>
  </a:objectDefaults>
  <a:extraClrSchemeLst>
    <a:extraClrScheme>
      <a:clrScheme name="elessar angient fish B.jp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ssar angient fish B.jp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lessar angient fish B.jpg">
  <a:themeElements>
    <a:clrScheme name="elessar angient fish B.jp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lessar angient fish B.jpg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charset="-122"/>
          </a:defRPr>
        </a:defPPr>
      </a:lstStyle>
    </a:lnDef>
  </a:objectDefaults>
  <a:extraClrSchemeLst>
    <a:extraClrScheme>
      <a:clrScheme name="elessar angient fish B.jp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ssar angient fish B.jp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ssar angient fish B.jp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ssar angient fish B.jpg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lessar angient fish B.jpg">
    <a:majorFont>
      <a:latin typeface="Times New Roman"/>
      <a:ea typeface="宋体"/>
      <a:cs typeface=""/>
    </a:majorFont>
    <a:minorFont>
      <a:latin typeface="Times New Roman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lessar angient fish B.jpg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lessar angient fish B.jpg">
    <a:majorFont>
      <a:latin typeface="Times New Roman"/>
      <a:ea typeface="宋体"/>
      <a:cs typeface=""/>
    </a:majorFont>
    <a:minorFont>
      <a:latin typeface="Times New Roman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1115</Words>
  <Application>Microsoft Office PowerPoint</Application>
  <PresentationFormat>On-screen Show (4:3)</PresentationFormat>
  <Paragraphs>157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 Unicode MS</vt:lpstr>
      <vt:lpstr>Microsoft YaHei</vt:lpstr>
      <vt:lpstr>ＭＳ Ｐゴシック</vt:lpstr>
      <vt:lpstr>黑体</vt:lpstr>
      <vt:lpstr>宋体</vt:lpstr>
      <vt:lpstr>Arial</vt:lpstr>
      <vt:lpstr>Arial MT Std Light Cond</vt:lpstr>
      <vt:lpstr>Arial Narrow</vt:lpstr>
      <vt:lpstr>Calibri</vt:lpstr>
      <vt:lpstr>Georgia</vt:lpstr>
      <vt:lpstr>Times New Roman</vt:lpstr>
      <vt:lpstr>Office Theme</vt:lpstr>
      <vt:lpstr>elessar angient fish B.jpg</vt:lpstr>
      <vt:lpstr>2_elessar angient fish B.jpg</vt:lpstr>
      <vt:lpstr>think-cell Slide</vt:lpstr>
      <vt:lpstr>Visio</vt:lpstr>
      <vt:lpstr>PowerPoint Presentation</vt:lpstr>
      <vt:lpstr>CHALLENGES IN CHINESE CITIES: Air pollution, congestion, water shortage, energy consumption, GHG emissions 中国城市的挑战：空气污染、交通拥堵、水资源短缺、能源消耗、温室气体排放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Xiaotian Fu</dc:creator>
  <cp:lastModifiedBy>Jerry Limoncelli</cp:lastModifiedBy>
  <cp:revision>253</cp:revision>
  <cp:lastPrinted>2015-06-08T09:42:28Z</cp:lastPrinted>
  <dcterms:created xsi:type="dcterms:W3CDTF">2014-08-26T01:49:53Z</dcterms:created>
  <dcterms:modified xsi:type="dcterms:W3CDTF">2015-10-14T15:11:22Z</dcterms:modified>
</cp:coreProperties>
</file>