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369" r:id="rId2"/>
    <p:sldId id="423" r:id="rId3"/>
    <p:sldId id="427" r:id="rId4"/>
    <p:sldId id="410" r:id="rId5"/>
    <p:sldId id="428" r:id="rId6"/>
    <p:sldId id="429" r:id="rId7"/>
    <p:sldId id="430" r:id="rId8"/>
    <p:sldId id="426" r:id="rId9"/>
    <p:sldId id="424" r:id="rId10"/>
    <p:sldId id="425" r:id="rId11"/>
  </p:sldIdLst>
  <p:sldSz cx="12192000" cy="6858000"/>
  <p:notesSz cx="7026275"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96"/>
    <a:srgbClr val="0000FF"/>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745"/>
    <p:restoredTop sz="94683"/>
  </p:normalViewPr>
  <p:slideViewPr>
    <p:cSldViewPr snapToGrid="0" snapToObjects="1">
      <p:cViewPr varScale="1">
        <p:scale>
          <a:sx n="84" d="100"/>
          <a:sy n="84" d="100"/>
        </p:scale>
        <p:origin x="115" y="8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5FB3FC8F-8D55-514D-8922-C8BC7D1820B8}" type="datetimeFigureOut">
              <a:rPr lang="en-US" smtClean="0"/>
              <a:t>11/30/2017</a:t>
            </a:fld>
            <a:endParaRPr lang="en-US"/>
          </a:p>
        </p:txBody>
      </p:sp>
      <p:sp>
        <p:nvSpPr>
          <p:cNvPr id="4" name="Slide Image Placeholder 3"/>
          <p:cNvSpPr>
            <a:spLocks noGrp="1" noRot="1" noChangeAspect="1"/>
          </p:cNvSpPr>
          <p:nvPr>
            <p:ph type="sldImg" idx="2"/>
          </p:nvPr>
        </p:nvSpPr>
        <p:spPr>
          <a:xfrm>
            <a:off x="407988" y="698500"/>
            <a:ext cx="6210300"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526EEA0F-D308-B24D-AF4F-1ED7E88109F3}" type="slidenum">
              <a:rPr lang="en-US" smtClean="0"/>
              <a:t>‹#›</a:t>
            </a:fld>
            <a:endParaRPr lang="en-US"/>
          </a:p>
        </p:txBody>
      </p:sp>
    </p:spTree>
    <p:extLst>
      <p:ext uri="{BB962C8B-B14F-4D97-AF65-F5344CB8AC3E}">
        <p14:creationId xmlns:p14="http://schemas.microsoft.com/office/powerpoint/2010/main" val="8807344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3D95335-5A01-40C1-B178-3562D6A0B5BE}" type="slidenum">
              <a:rPr lang="en-US"/>
              <a:pPr/>
              <a:t>1</a:t>
            </a:fld>
            <a:endParaRPr lang="en-US" dirty="0"/>
          </a:p>
        </p:txBody>
      </p:sp>
      <p:sp>
        <p:nvSpPr>
          <p:cNvPr id="27650" name="Rectangle 7"/>
          <p:cNvSpPr txBox="1">
            <a:spLocks noGrp="1" noChangeArrowheads="1"/>
          </p:cNvSpPr>
          <p:nvPr/>
        </p:nvSpPr>
        <p:spPr bwMode="auto">
          <a:xfrm>
            <a:off x="3979930" y="8845045"/>
            <a:ext cx="3044719" cy="465614"/>
          </a:xfrm>
          <a:prstGeom prst="rect">
            <a:avLst/>
          </a:prstGeom>
          <a:noFill/>
          <a:ln>
            <a:miter lim="800000"/>
            <a:headEnd/>
            <a:tailEnd/>
          </a:ln>
        </p:spPr>
        <p:txBody>
          <a:bodyPr lIns="93343" tIns="46672" rIns="93343" bIns="46672" anchor="b"/>
          <a:lstStyle/>
          <a:p>
            <a:pPr algn="r">
              <a:defRPr/>
            </a:pPr>
            <a:fld id="{F5DFFAD5-B942-4891-913E-21CF508208A5}" type="slidenum">
              <a:rPr lang="en-US" sz="1200"/>
              <a:pPr algn="r">
                <a:defRPr/>
              </a:pPr>
              <a:t>1</a:t>
            </a:fld>
            <a:endParaRPr lang="en-US" sz="1200" dirty="0"/>
          </a:p>
        </p:txBody>
      </p:sp>
      <p:sp>
        <p:nvSpPr>
          <p:cNvPr id="5123" name="Rectangle 2"/>
          <p:cNvSpPr>
            <a:spLocks noGrp="1" noRot="1" noChangeAspect="1" noChangeArrowheads="1" noTextEdit="1"/>
          </p:cNvSpPr>
          <p:nvPr>
            <p:ph type="sldImg"/>
          </p:nvPr>
        </p:nvSpPr>
        <p:spPr>
          <a:xfrm>
            <a:off x="409575" y="696913"/>
            <a:ext cx="6211888" cy="3494087"/>
          </a:xfrm>
          <a:ln/>
        </p:spPr>
      </p:sp>
      <p:sp>
        <p:nvSpPr>
          <p:cNvPr id="5124" name="Rectangle 3"/>
          <p:cNvSpPr>
            <a:spLocks noGrp="1" noChangeArrowheads="1"/>
          </p:cNvSpPr>
          <p:nvPr>
            <p:ph type="body" idx="1"/>
          </p:nvPr>
        </p:nvSpPr>
        <p:spPr>
          <a:xfrm>
            <a:off x="935211" y="4423331"/>
            <a:ext cx="5155855" cy="4192141"/>
          </a:xfrm>
          <a:noFill/>
        </p:spPr>
        <p:txBody>
          <a:bodyPr lIns="90460" tIns="45229" rIns="90460" bIns="45229"/>
          <a:lstStyle/>
          <a:p>
            <a:pPr>
              <a:spcBef>
                <a:spcPct val="0"/>
              </a:spcBef>
            </a:pPr>
            <a:r>
              <a:rPr lang="en-US" sz="1200" i="1" kern="1200" dirty="0" smtClean="0">
                <a:solidFill>
                  <a:schemeClr val="tx1"/>
                </a:solidFill>
                <a:effectLst/>
                <a:latin typeface="+mn-lt"/>
                <a:ea typeface="+mn-ea"/>
                <a:cs typeface="+mn-cs"/>
              </a:rPr>
              <a:t>University of Applied Sciences</a:t>
            </a:r>
            <a:r>
              <a:rPr lang="en-US" sz="1200" kern="1200" dirty="0" smtClean="0">
                <a:solidFill>
                  <a:schemeClr val="tx1"/>
                </a:solidFill>
                <a:effectLst/>
                <a:latin typeface="+mn-lt"/>
                <a:ea typeface="+mn-ea"/>
                <a:cs typeface="+mn-cs"/>
              </a:rPr>
              <a:t> (</a:t>
            </a:r>
            <a:r>
              <a:rPr lang="de-DE" sz="1200" i="1" kern="1200" smtClean="0">
                <a:solidFill>
                  <a:schemeClr val="tx1"/>
                </a:solidFill>
                <a:effectLst/>
                <a:latin typeface="+mn-lt"/>
                <a:ea typeface="+mn-ea"/>
                <a:cs typeface="+mn-cs"/>
              </a:rPr>
              <a:t>Hochschule </a:t>
            </a:r>
            <a:r>
              <a:rPr lang="de-DE" sz="1200" i="1" kern="1200" dirty="0" smtClean="0">
                <a:solidFill>
                  <a:schemeClr val="tx1"/>
                </a:solidFill>
                <a:effectLst/>
                <a:latin typeface="+mn-lt"/>
                <a:ea typeface="+mn-ea"/>
                <a:cs typeface="+mn-cs"/>
              </a:rPr>
              <a:t>für </a:t>
            </a:r>
            <a:r>
              <a:rPr lang="de-DE" sz="1200" i="1" kern="1200" smtClean="0">
                <a:solidFill>
                  <a:schemeClr val="tx1"/>
                </a:solidFill>
                <a:effectLst/>
                <a:latin typeface="+mn-lt"/>
                <a:ea typeface="+mn-ea"/>
                <a:cs typeface="+mn-cs"/>
              </a:rPr>
              <a:t>Technik Stuttgart), Germany</a:t>
            </a:r>
            <a:r>
              <a:rPr lang="en-US" smtClean="0">
                <a:effectLst/>
              </a:rPr>
              <a:t> </a:t>
            </a:r>
            <a:endParaRPr lang="en-US" b="1" dirty="0"/>
          </a:p>
        </p:txBody>
      </p:sp>
    </p:spTree>
    <p:extLst>
      <p:ext uri="{BB962C8B-B14F-4D97-AF65-F5344CB8AC3E}">
        <p14:creationId xmlns:p14="http://schemas.microsoft.com/office/powerpoint/2010/main" val="3661614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808631-9462-A846-A117-49E66D7EBDC4}"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6BA50-32AF-7F40-90BB-3E778191F797}" type="slidenum">
              <a:rPr lang="en-US" smtClean="0"/>
              <a:t>‹#›</a:t>
            </a:fld>
            <a:endParaRPr lang="en-US"/>
          </a:p>
        </p:txBody>
      </p:sp>
    </p:spTree>
    <p:extLst>
      <p:ext uri="{BB962C8B-B14F-4D97-AF65-F5344CB8AC3E}">
        <p14:creationId xmlns:p14="http://schemas.microsoft.com/office/powerpoint/2010/main" val="1349047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08631-9462-A846-A117-49E66D7EBDC4}"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6BA50-32AF-7F40-90BB-3E778191F797}" type="slidenum">
              <a:rPr lang="en-US" smtClean="0"/>
              <a:t>‹#›</a:t>
            </a:fld>
            <a:endParaRPr lang="en-US"/>
          </a:p>
        </p:txBody>
      </p:sp>
    </p:spTree>
    <p:extLst>
      <p:ext uri="{BB962C8B-B14F-4D97-AF65-F5344CB8AC3E}">
        <p14:creationId xmlns:p14="http://schemas.microsoft.com/office/powerpoint/2010/main" val="3234135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08631-9462-A846-A117-49E66D7EBDC4}"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6BA50-32AF-7F40-90BB-3E778191F797}" type="slidenum">
              <a:rPr lang="en-US" smtClean="0"/>
              <a:t>‹#›</a:t>
            </a:fld>
            <a:endParaRPr lang="en-US"/>
          </a:p>
        </p:txBody>
      </p:sp>
    </p:spTree>
    <p:extLst>
      <p:ext uri="{BB962C8B-B14F-4D97-AF65-F5344CB8AC3E}">
        <p14:creationId xmlns:p14="http://schemas.microsoft.com/office/powerpoint/2010/main" val="2424996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3"/>
          </p:nvPr>
        </p:nvSpPr>
        <p:spPr bwMode="auto">
          <a:xfrm>
            <a:off x="4164540" y="6519332"/>
            <a:ext cx="3860800" cy="2846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FFFFFF"/>
                </a:solidFill>
                <a:latin typeface="Calibri"/>
                <a:cs typeface="Calibri"/>
              </a:defRPr>
            </a:lvl1pPr>
          </a:lstStyle>
          <a:p>
            <a:endParaRPr lang="en-US" dirty="0"/>
          </a:p>
        </p:txBody>
      </p:sp>
    </p:spTree>
    <p:extLst>
      <p:ext uri="{BB962C8B-B14F-4D97-AF65-F5344CB8AC3E}">
        <p14:creationId xmlns:p14="http://schemas.microsoft.com/office/powerpoint/2010/main" val="360015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CF808631-9462-A846-A117-49E66D7EBDC4}"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5249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808631-9462-A846-A117-49E66D7EBDC4}"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6BA50-32AF-7F40-90BB-3E778191F797}" type="slidenum">
              <a:rPr lang="en-US" smtClean="0"/>
              <a:t>‹#›</a:t>
            </a:fld>
            <a:endParaRPr lang="en-US"/>
          </a:p>
        </p:txBody>
      </p:sp>
    </p:spTree>
    <p:extLst>
      <p:ext uri="{BB962C8B-B14F-4D97-AF65-F5344CB8AC3E}">
        <p14:creationId xmlns:p14="http://schemas.microsoft.com/office/powerpoint/2010/main" val="254157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808631-9462-A846-A117-49E66D7EBDC4}"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6BA50-32AF-7F40-90BB-3E778191F797}" type="slidenum">
              <a:rPr lang="en-US" smtClean="0"/>
              <a:t>‹#›</a:t>
            </a:fld>
            <a:endParaRPr lang="en-US"/>
          </a:p>
        </p:txBody>
      </p:sp>
    </p:spTree>
    <p:extLst>
      <p:ext uri="{BB962C8B-B14F-4D97-AF65-F5344CB8AC3E}">
        <p14:creationId xmlns:p14="http://schemas.microsoft.com/office/powerpoint/2010/main" val="1243902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808631-9462-A846-A117-49E66D7EBDC4}" type="datetimeFigureOut">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A6BA50-32AF-7F40-90BB-3E778191F797}" type="slidenum">
              <a:rPr lang="en-US" smtClean="0"/>
              <a:t>‹#›</a:t>
            </a:fld>
            <a:endParaRPr lang="en-US"/>
          </a:p>
        </p:txBody>
      </p:sp>
    </p:spTree>
    <p:extLst>
      <p:ext uri="{BB962C8B-B14F-4D97-AF65-F5344CB8AC3E}">
        <p14:creationId xmlns:p14="http://schemas.microsoft.com/office/powerpoint/2010/main" val="4189657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808631-9462-A846-A117-49E66D7EBDC4}"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A6BA50-32AF-7F40-90BB-3E778191F797}" type="slidenum">
              <a:rPr lang="en-US" smtClean="0"/>
              <a:t>‹#›</a:t>
            </a:fld>
            <a:endParaRPr lang="en-US"/>
          </a:p>
        </p:txBody>
      </p:sp>
    </p:spTree>
    <p:extLst>
      <p:ext uri="{BB962C8B-B14F-4D97-AF65-F5344CB8AC3E}">
        <p14:creationId xmlns:p14="http://schemas.microsoft.com/office/powerpoint/2010/main" val="2031746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08631-9462-A846-A117-49E66D7EBDC4}" type="datetimeFigureOut">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A6BA50-32AF-7F40-90BB-3E778191F797}" type="slidenum">
              <a:rPr lang="en-US" smtClean="0"/>
              <a:t>‹#›</a:t>
            </a:fld>
            <a:endParaRPr lang="en-US"/>
          </a:p>
        </p:txBody>
      </p:sp>
    </p:spTree>
    <p:extLst>
      <p:ext uri="{BB962C8B-B14F-4D97-AF65-F5344CB8AC3E}">
        <p14:creationId xmlns:p14="http://schemas.microsoft.com/office/powerpoint/2010/main" val="702719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08631-9462-A846-A117-49E66D7EBDC4}"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6BA50-32AF-7F40-90BB-3E778191F797}" type="slidenum">
              <a:rPr lang="en-US" smtClean="0"/>
              <a:t>‹#›</a:t>
            </a:fld>
            <a:endParaRPr lang="en-US"/>
          </a:p>
        </p:txBody>
      </p:sp>
    </p:spTree>
    <p:extLst>
      <p:ext uri="{BB962C8B-B14F-4D97-AF65-F5344CB8AC3E}">
        <p14:creationId xmlns:p14="http://schemas.microsoft.com/office/powerpoint/2010/main" val="2353480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08631-9462-A846-A117-49E66D7EBDC4}"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6BA50-32AF-7F40-90BB-3E778191F797}" type="slidenum">
              <a:rPr lang="en-US" smtClean="0"/>
              <a:t>‹#›</a:t>
            </a:fld>
            <a:endParaRPr lang="en-US"/>
          </a:p>
        </p:txBody>
      </p:sp>
    </p:spTree>
    <p:extLst>
      <p:ext uri="{BB962C8B-B14F-4D97-AF65-F5344CB8AC3E}">
        <p14:creationId xmlns:p14="http://schemas.microsoft.com/office/powerpoint/2010/main" val="36004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08631-9462-A846-A117-49E66D7EBDC4}" type="datetimeFigureOut">
              <a:rPr lang="en-US" smtClean="0"/>
              <a:t>11/30/2017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6BA50-32AF-7F40-90BB-3E778191F797}" type="slidenum">
              <a:rPr lang="en-US" smtClean="0"/>
              <a:t>‹#›</a:t>
            </a:fld>
            <a:endParaRPr lang="en-US"/>
          </a:p>
        </p:txBody>
      </p:sp>
      <p:pic>
        <p:nvPicPr>
          <p:cNvPr id="7" name="Picture 1" descr="image0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495696" y="5763220"/>
            <a:ext cx="2580190" cy="898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97465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6" name="Text Box 8"/>
          <p:cNvSpPr txBox="1">
            <a:spLocks noChangeArrowheads="1"/>
          </p:cNvSpPr>
          <p:nvPr/>
        </p:nvSpPr>
        <p:spPr bwMode="auto">
          <a:xfrm>
            <a:off x="7972426" y="5056189"/>
            <a:ext cx="246122" cy="616787"/>
          </a:xfrm>
          <a:prstGeom prst="rect">
            <a:avLst/>
          </a:prstGeom>
          <a:noFill/>
          <a:ln w="9525">
            <a:noFill/>
            <a:miter lim="800000"/>
            <a:headEnd/>
            <a:tailEnd/>
          </a:ln>
          <a:effectLst/>
        </p:spPr>
        <p:txBody>
          <a:bodyPr wrap="none" lIns="121871" tIns="60936" rIns="121871" bIns="60936">
            <a:spAutoFit/>
          </a:bodyPr>
          <a:lstStyle/>
          <a:p>
            <a:pPr eaLnBrk="0" hangingPunct="0">
              <a:lnSpc>
                <a:spcPct val="90000"/>
              </a:lnSpc>
              <a:buClr>
                <a:schemeClr val="tx1"/>
              </a:buClr>
              <a:defRPr/>
            </a:pPr>
            <a:endParaRPr lang="en-US" sz="3500" dirty="0">
              <a:effectLst>
                <a:outerShdw blurRad="38100" dist="38100" dir="2700000" algn="tl">
                  <a:srgbClr val="C0C0C0"/>
                </a:outerShdw>
              </a:effectLst>
              <a:latin typeface="Tahoma" pitchFamily="34" charset="0"/>
            </a:endParaRPr>
          </a:p>
        </p:txBody>
      </p:sp>
      <p:sp>
        <p:nvSpPr>
          <p:cNvPr id="339977" name="Text Box 9"/>
          <p:cNvSpPr txBox="1">
            <a:spLocks noChangeArrowheads="1"/>
          </p:cNvSpPr>
          <p:nvPr/>
        </p:nvSpPr>
        <p:spPr bwMode="auto">
          <a:xfrm>
            <a:off x="7629526" y="4611690"/>
            <a:ext cx="246122" cy="616787"/>
          </a:xfrm>
          <a:prstGeom prst="rect">
            <a:avLst/>
          </a:prstGeom>
          <a:noFill/>
          <a:ln w="9525">
            <a:noFill/>
            <a:miter lim="800000"/>
            <a:headEnd/>
            <a:tailEnd/>
          </a:ln>
          <a:effectLst/>
        </p:spPr>
        <p:txBody>
          <a:bodyPr wrap="none" lIns="121871" tIns="60936" rIns="121871" bIns="60936">
            <a:spAutoFit/>
          </a:bodyPr>
          <a:lstStyle/>
          <a:p>
            <a:pPr eaLnBrk="0" hangingPunct="0">
              <a:lnSpc>
                <a:spcPct val="90000"/>
              </a:lnSpc>
              <a:buClr>
                <a:schemeClr val="tx1"/>
              </a:buClr>
              <a:defRPr/>
            </a:pPr>
            <a:endParaRPr lang="en-US" sz="3500" dirty="0">
              <a:effectLst>
                <a:outerShdw blurRad="38100" dist="38100" dir="2700000" algn="tl">
                  <a:srgbClr val="C0C0C0"/>
                </a:outerShdw>
              </a:effectLst>
              <a:latin typeface="Tahoma" pitchFamily="34" charset="0"/>
            </a:endParaRPr>
          </a:p>
        </p:txBody>
      </p:sp>
      <p:sp>
        <p:nvSpPr>
          <p:cNvPr id="3081" name="Rectangle 9"/>
          <p:cNvSpPr>
            <a:spLocks noChangeArrowheads="1"/>
          </p:cNvSpPr>
          <p:nvPr/>
        </p:nvSpPr>
        <p:spPr bwMode="auto">
          <a:xfrm>
            <a:off x="2133600" y="304800"/>
            <a:ext cx="7696200" cy="1434962"/>
          </a:xfrm>
          <a:prstGeom prst="rect">
            <a:avLst/>
          </a:prstGeom>
          <a:noFill/>
          <a:ln w="9525">
            <a:noFill/>
            <a:miter lim="800000"/>
            <a:headEnd/>
            <a:tailEnd/>
          </a:ln>
          <a:effectLst/>
        </p:spPr>
        <p:txBody>
          <a:bodyPr lIns="121871" tIns="60936" rIns="121871" bIns="60936">
            <a:spAutoFit/>
          </a:bodyPr>
          <a:lstStyle/>
          <a:p>
            <a:pPr algn="ctr"/>
            <a:r>
              <a:rPr lang="en-US" sz="2700" b="1" dirty="0">
                <a:solidFill>
                  <a:srgbClr val="E3B24F"/>
                </a:solidFill>
              </a:rPr>
              <a:t/>
            </a:r>
            <a:br>
              <a:rPr lang="en-US" sz="2700" b="1" dirty="0">
                <a:solidFill>
                  <a:srgbClr val="E3B24F"/>
                </a:solidFill>
              </a:rPr>
            </a:br>
            <a:endParaRPr lang="en-US" sz="2700" b="1" dirty="0">
              <a:solidFill>
                <a:srgbClr val="E3B24F"/>
              </a:solidFill>
            </a:endParaRPr>
          </a:p>
          <a:p>
            <a:pPr algn="ctr"/>
            <a:endParaRPr lang="en-US" sz="3200" b="1" dirty="0">
              <a:solidFill>
                <a:srgbClr val="E3B24F"/>
              </a:solidFill>
            </a:endParaRPr>
          </a:p>
        </p:txBody>
      </p:sp>
      <p:sp>
        <p:nvSpPr>
          <p:cNvPr id="7" name="Title 6"/>
          <p:cNvSpPr>
            <a:spLocks noGrp="1"/>
          </p:cNvSpPr>
          <p:nvPr>
            <p:ph type="title"/>
          </p:nvPr>
        </p:nvSpPr>
        <p:spPr>
          <a:xfrm>
            <a:off x="594360" y="1174075"/>
            <a:ext cx="11055096" cy="1143000"/>
          </a:xfrm>
        </p:spPr>
        <p:txBody>
          <a:bodyPr>
            <a:noAutofit/>
          </a:bodyPr>
          <a:lstStyle/>
          <a:p>
            <a:r>
              <a:rPr lang="en-US" sz="2800" b="1" dirty="0" smtClean="0">
                <a:solidFill>
                  <a:srgbClr val="003296"/>
                </a:solidFill>
              </a:rPr>
              <a:t/>
            </a:r>
            <a:br>
              <a:rPr lang="en-US" sz="2800" b="1" dirty="0" smtClean="0">
                <a:solidFill>
                  <a:srgbClr val="003296"/>
                </a:solidFill>
              </a:rPr>
            </a:br>
            <a:r>
              <a:rPr lang="en-US" sz="3600" b="1" dirty="0" smtClean="0">
                <a:solidFill>
                  <a:srgbClr val="003296"/>
                </a:solidFill>
                <a:latin typeface="Arial" panose="020B0604020202020204" pitchFamily="34" charset="0"/>
                <a:cs typeface="Arial" panose="020B0604020202020204" pitchFamily="34" charset="0"/>
              </a:rPr>
              <a:t> </a:t>
            </a:r>
            <a:r>
              <a:rPr lang="en-US" sz="3600" b="1" dirty="0">
                <a:solidFill>
                  <a:srgbClr val="003296"/>
                </a:solidFill>
                <a:latin typeface="Arial" panose="020B0604020202020204" pitchFamily="34" charset="0"/>
                <a:cs typeface="Arial" panose="020B0604020202020204" pitchFamily="34" charset="0"/>
              </a:rPr>
              <a:t/>
            </a:r>
            <a:br>
              <a:rPr lang="en-US" sz="3600" b="1" dirty="0">
                <a:solidFill>
                  <a:srgbClr val="003296"/>
                </a:solidFill>
                <a:latin typeface="Arial" panose="020B0604020202020204" pitchFamily="34" charset="0"/>
                <a:cs typeface="Arial" panose="020B0604020202020204" pitchFamily="34" charset="0"/>
              </a:rPr>
            </a:br>
            <a:r>
              <a:rPr lang="en-US" sz="3600" b="1" dirty="0" smtClean="0">
                <a:solidFill>
                  <a:srgbClr val="003296"/>
                </a:solidFill>
                <a:latin typeface="Arial" panose="020B0604020202020204" pitchFamily="34" charset="0"/>
                <a:cs typeface="Arial" panose="020B0604020202020204" pitchFamily="34" charset="0"/>
              </a:rPr>
              <a:t>Urban Infrastructure: Analysis and Modeling for Their Optimal Management and Operation</a:t>
            </a:r>
            <a:br>
              <a:rPr lang="en-US" sz="3600" b="1" dirty="0" smtClean="0">
                <a:solidFill>
                  <a:srgbClr val="003296"/>
                </a:solidFill>
                <a:latin typeface="Arial" panose="020B0604020202020204" pitchFamily="34" charset="0"/>
                <a:cs typeface="Arial" panose="020B0604020202020204" pitchFamily="34" charset="0"/>
              </a:rPr>
            </a:br>
            <a:r>
              <a:rPr lang="en-US" sz="3600" b="1" dirty="0" smtClean="0">
                <a:solidFill>
                  <a:srgbClr val="003296"/>
                </a:solidFill>
                <a:latin typeface="Arial" panose="020B0604020202020204" pitchFamily="34" charset="0"/>
                <a:cs typeface="Arial" panose="020B0604020202020204" pitchFamily="34" charset="0"/>
              </a:rPr>
              <a:t>NSF Workshop </a:t>
            </a:r>
            <a:br>
              <a:rPr lang="en-US" sz="3600" b="1" dirty="0" smtClean="0">
                <a:solidFill>
                  <a:srgbClr val="003296"/>
                </a:solidFill>
                <a:latin typeface="Arial" panose="020B0604020202020204" pitchFamily="34" charset="0"/>
                <a:cs typeface="Arial" panose="020B0604020202020204" pitchFamily="34" charset="0"/>
              </a:rPr>
            </a:br>
            <a:r>
              <a:rPr lang="en-US" sz="2800" dirty="0" smtClean="0">
                <a:solidFill>
                  <a:srgbClr val="003296"/>
                </a:solidFill>
                <a:latin typeface="Arial" panose="020B0604020202020204" pitchFamily="34" charset="0"/>
                <a:cs typeface="Arial" panose="020B0604020202020204" pitchFamily="34" charset="0"/>
              </a:rPr>
              <a:t>NSF </a:t>
            </a:r>
            <a:r>
              <a:rPr lang="en-US" sz="2800" dirty="0">
                <a:solidFill>
                  <a:srgbClr val="003296"/>
                </a:solidFill>
                <a:latin typeface="Arial" panose="020B0604020202020204" pitchFamily="34" charset="0"/>
                <a:cs typeface="Arial" panose="020B0604020202020204" pitchFamily="34" charset="0"/>
              </a:rPr>
              <a:t>Award #: 1762212</a:t>
            </a:r>
            <a:r>
              <a:rPr lang="en-US" sz="3600" dirty="0">
                <a:solidFill>
                  <a:srgbClr val="003296"/>
                </a:solidFill>
                <a:latin typeface="Arial" panose="020B0604020202020204" pitchFamily="34" charset="0"/>
                <a:cs typeface="Arial" panose="020B0604020202020204" pitchFamily="34" charset="0"/>
              </a:rPr>
              <a:t> </a:t>
            </a:r>
            <a:r>
              <a:rPr lang="en-US" sz="3600" b="1" i="1" dirty="0">
                <a:solidFill>
                  <a:srgbClr val="000090"/>
                </a:solidFill>
              </a:rPr>
              <a:t/>
            </a:r>
            <a:br>
              <a:rPr lang="en-US" sz="3600" b="1" i="1" dirty="0">
                <a:solidFill>
                  <a:srgbClr val="000090"/>
                </a:solidFill>
              </a:rPr>
            </a:br>
            <a:endParaRPr lang="en-US" sz="3600" b="1" dirty="0">
              <a:solidFill>
                <a:srgbClr val="000090"/>
              </a:solidFill>
            </a:endParaRPr>
          </a:p>
        </p:txBody>
      </p:sp>
      <p:sp>
        <p:nvSpPr>
          <p:cNvPr id="8" name="Content Placeholder 7"/>
          <p:cNvSpPr>
            <a:spLocks noGrp="1"/>
          </p:cNvSpPr>
          <p:nvPr>
            <p:ph idx="4294967295"/>
          </p:nvPr>
        </p:nvSpPr>
        <p:spPr>
          <a:xfrm>
            <a:off x="594360" y="3186350"/>
            <a:ext cx="11055096" cy="2798885"/>
          </a:xfrm>
        </p:spPr>
        <p:txBody>
          <a:bodyPr>
            <a:noAutofit/>
          </a:bodyPr>
          <a:lstStyle/>
          <a:p>
            <a:pPr algn="ctr">
              <a:buNone/>
            </a:pPr>
            <a:endParaRPr lang="en-US" sz="2800" b="1" dirty="0">
              <a:solidFill>
                <a:srgbClr val="FDC105"/>
              </a:solidFill>
            </a:endParaRPr>
          </a:p>
          <a:p>
            <a:pPr algn="ctr">
              <a:buNone/>
            </a:pPr>
            <a:r>
              <a:rPr lang="en-US" sz="2800" dirty="0">
                <a:solidFill>
                  <a:srgbClr val="003296"/>
                </a:solidFill>
                <a:latin typeface="Arial" panose="020B0604020202020204" pitchFamily="34" charset="0"/>
                <a:cs typeface="Arial" panose="020B0604020202020204" pitchFamily="34" charset="0"/>
              </a:rPr>
              <a:t>Nada Marie Anid, Ph.D.</a:t>
            </a:r>
          </a:p>
          <a:p>
            <a:pPr algn="ctr">
              <a:buNone/>
            </a:pPr>
            <a:r>
              <a:rPr lang="en-US" sz="2800" dirty="0">
                <a:solidFill>
                  <a:srgbClr val="003296"/>
                </a:solidFill>
                <a:latin typeface="Arial" panose="020B0604020202020204" pitchFamily="34" charset="0"/>
                <a:cs typeface="Arial" panose="020B0604020202020204" pitchFamily="34" charset="0"/>
              </a:rPr>
              <a:t>Professor and Dean</a:t>
            </a:r>
            <a:r>
              <a:rPr lang="en-US" sz="2800" dirty="0">
                <a:solidFill>
                  <a:srgbClr val="FFC000"/>
                </a:solidFill>
                <a:latin typeface="Arial" panose="020B0604020202020204" pitchFamily="34" charset="0"/>
                <a:cs typeface="Arial" panose="020B0604020202020204" pitchFamily="34" charset="0"/>
              </a:rPr>
              <a:t/>
            </a:r>
            <a:br>
              <a:rPr lang="en-US" sz="2800" dirty="0">
                <a:solidFill>
                  <a:srgbClr val="FFC000"/>
                </a:solidFill>
                <a:latin typeface="Arial" panose="020B0604020202020204" pitchFamily="34" charset="0"/>
                <a:cs typeface="Arial" panose="020B0604020202020204" pitchFamily="34" charset="0"/>
              </a:rPr>
            </a:br>
            <a:endParaRPr lang="en-US" sz="2800" dirty="0" smtClean="0">
              <a:solidFill>
                <a:srgbClr val="FFC000"/>
              </a:solidFill>
              <a:latin typeface="Arial" panose="020B0604020202020204" pitchFamily="34" charset="0"/>
              <a:cs typeface="Arial" panose="020B0604020202020204" pitchFamily="34" charset="0"/>
            </a:endParaRPr>
          </a:p>
          <a:p>
            <a:pPr algn="ctr">
              <a:buNone/>
            </a:pPr>
            <a:r>
              <a:rPr lang="en-US" sz="2000" dirty="0" smtClean="0">
                <a:solidFill>
                  <a:srgbClr val="003296"/>
                </a:solidFill>
                <a:latin typeface="Arial" panose="020B0604020202020204" pitchFamily="34" charset="0"/>
                <a:cs typeface="Arial" panose="020B0604020202020204" pitchFamily="34" charset="0"/>
              </a:rPr>
              <a:t>November </a:t>
            </a:r>
            <a:r>
              <a:rPr lang="en-US" sz="2000" dirty="0">
                <a:solidFill>
                  <a:srgbClr val="003296"/>
                </a:solidFill>
                <a:latin typeface="Arial" panose="020B0604020202020204" pitchFamily="34" charset="0"/>
                <a:cs typeface="Arial" panose="020B0604020202020204" pitchFamily="34" charset="0"/>
              </a:rPr>
              <a:t>30, December 1, 2017</a:t>
            </a:r>
            <a:endParaRPr lang="en-US" sz="2000" dirty="0">
              <a:solidFill>
                <a:srgbClr val="FFC000"/>
              </a:solidFill>
              <a:latin typeface="Arial" panose="020B0604020202020204" pitchFamily="34" charset="0"/>
              <a:cs typeface="Arial" panose="020B0604020202020204" pitchFamily="34" charset="0"/>
            </a:endParaRPr>
          </a:p>
          <a:p>
            <a:pPr algn="ctr">
              <a:buNone/>
            </a:pPr>
            <a:endParaRPr lang="en-US" sz="2800" dirty="0">
              <a:solidFill>
                <a:srgbClr val="FFC000"/>
              </a:solidFill>
              <a:latin typeface="Arial" panose="020B0604020202020204" pitchFamily="34" charset="0"/>
              <a:cs typeface="Arial" panose="020B0604020202020204" pitchFamily="34" charset="0"/>
            </a:endParaRPr>
          </a:p>
          <a:p>
            <a:pPr algn="ctr">
              <a:buNone/>
            </a:pPr>
            <a:endParaRPr lang="en-US" sz="2800" dirty="0" smtClean="0">
              <a:solidFill>
                <a:srgbClr val="003296"/>
              </a:solidFill>
              <a:latin typeface="Arial" panose="020B0604020202020204" pitchFamily="34" charset="0"/>
              <a:cs typeface="Arial" panose="020B0604020202020204" pitchFamily="34" charset="0"/>
            </a:endParaRPr>
          </a:p>
          <a:p>
            <a:pPr algn="ctr">
              <a:buNone/>
            </a:pPr>
            <a:endParaRPr lang="en-US" sz="2800" dirty="0">
              <a:solidFill>
                <a:srgbClr val="003296"/>
              </a:solidFill>
              <a:latin typeface="Arial" panose="020B0604020202020204" pitchFamily="34" charset="0"/>
              <a:cs typeface="Arial" panose="020B0604020202020204" pitchFamily="34" charset="0"/>
            </a:endParaRPr>
          </a:p>
          <a:p>
            <a:pPr algn="ctr">
              <a:buNone/>
            </a:pPr>
            <a:endParaRPr lang="en-US" sz="2800" dirty="0">
              <a:solidFill>
                <a:srgbClr val="003296"/>
              </a:solidFill>
              <a:latin typeface="Arial" panose="020B0604020202020204" pitchFamily="34" charset="0"/>
              <a:cs typeface="Arial" panose="020B0604020202020204" pitchFamily="34" charset="0"/>
            </a:endParaRPr>
          </a:p>
          <a:p>
            <a:endParaRPr lang="en-US" sz="2400" dirty="0"/>
          </a:p>
        </p:txBody>
      </p:sp>
      <p:sp>
        <p:nvSpPr>
          <p:cNvPr id="2" name="Rectangle 1"/>
          <p:cNvSpPr/>
          <p:nvPr/>
        </p:nvSpPr>
        <p:spPr>
          <a:xfrm>
            <a:off x="8830101" y="5228477"/>
            <a:ext cx="3361899" cy="151351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2" descr="Image result for NSF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661" y="1945816"/>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C:\Users\mpanero\AppData\Local\Microsoft\Windows\Temporary Internet Files\Content.Outlook\HLCUYV6X\LogoHFTzafh.net_groß (00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3396" y="3616323"/>
            <a:ext cx="2319593" cy="128611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mpanero\AppData\Local\Microsoft\Windows\Temporary Internet Files\Content.Outlook\HLCUYV6X\Logo RiG_e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3214" y="3908824"/>
            <a:ext cx="1480772" cy="101125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C:\Users\mpanero\AppData\Local\Microsoft\Windows\Temporary Internet Files\Content.Outlook\HLCUYV6X\BMBF-initiative_of_the.t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0567" y="5056189"/>
            <a:ext cx="1853419" cy="1520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753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296"/>
                </a:solidFill>
                <a:latin typeface="Arial" panose="020B0604020202020204" pitchFamily="34" charset="0"/>
                <a:cs typeface="Arial" panose="020B0604020202020204" pitchFamily="34" charset="0"/>
              </a:rPr>
              <a:t>Agenda</a:t>
            </a:r>
            <a:endParaRPr lang="en-US" dirty="0"/>
          </a:p>
        </p:txBody>
      </p:sp>
      <p:sp>
        <p:nvSpPr>
          <p:cNvPr id="3" name="Content Placeholder 1"/>
          <p:cNvSpPr txBox="1">
            <a:spLocks/>
          </p:cNvSpPr>
          <p:nvPr/>
        </p:nvSpPr>
        <p:spPr>
          <a:xfrm>
            <a:off x="609600" y="1585913"/>
            <a:ext cx="109728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sz="2400" b="1" dirty="0" smtClean="0">
                <a:solidFill>
                  <a:schemeClr val="tx2"/>
                </a:solidFill>
              </a:rPr>
              <a:t>Day 2 – December 1, 2017</a:t>
            </a:r>
            <a:endParaRPr lang="en-US" sz="2400" b="1" dirty="0">
              <a:solidFill>
                <a:schemeClr val="tx2"/>
              </a:solidFill>
            </a:endParaRPr>
          </a:p>
          <a:p>
            <a:pPr marL="400050" lvl="1" indent="0">
              <a:buNone/>
              <a:defRPr/>
            </a:pPr>
            <a:r>
              <a:rPr lang="en-US" sz="2000" b="1" dirty="0" smtClean="0">
                <a:solidFill>
                  <a:schemeClr val="tx2"/>
                </a:solidFill>
              </a:rPr>
              <a:t>Session </a:t>
            </a:r>
            <a:r>
              <a:rPr lang="en-US" sz="2000" b="1" dirty="0">
                <a:solidFill>
                  <a:schemeClr val="tx2"/>
                </a:solidFill>
              </a:rPr>
              <a:t>3. </a:t>
            </a:r>
            <a:r>
              <a:rPr lang="en-US" sz="2000" b="1" dirty="0">
                <a:solidFill>
                  <a:srgbClr val="FF0000"/>
                </a:solidFill>
              </a:rPr>
              <a:t>Models and Tools for Understanding the Evolution of Cities </a:t>
            </a:r>
            <a:r>
              <a:rPr lang="en-US" sz="2000" b="1" dirty="0" smtClean="0">
                <a:solidFill>
                  <a:srgbClr val="FF0000"/>
                </a:solidFill>
              </a:rPr>
              <a:t>and Infrastructures</a:t>
            </a:r>
            <a:endParaRPr lang="en-US" sz="2000" dirty="0">
              <a:solidFill>
                <a:schemeClr val="tx2"/>
              </a:solidFill>
            </a:endParaRPr>
          </a:p>
          <a:p>
            <a:pPr marL="400050" lvl="1" indent="0">
              <a:buNone/>
              <a:defRPr/>
            </a:pPr>
            <a:r>
              <a:rPr lang="en-US" sz="2000" b="1" dirty="0">
                <a:solidFill>
                  <a:schemeClr val="tx2"/>
                </a:solidFill>
              </a:rPr>
              <a:t>Session 4.a: </a:t>
            </a:r>
            <a:r>
              <a:rPr lang="en-US" sz="2000" b="1" dirty="0">
                <a:solidFill>
                  <a:srgbClr val="FF0000"/>
                </a:solidFill>
              </a:rPr>
              <a:t>Case Studies I: System Integration</a:t>
            </a:r>
            <a:r>
              <a:rPr lang="en-US" sz="2000" dirty="0">
                <a:solidFill>
                  <a:srgbClr val="FF0000"/>
                </a:solidFill>
              </a:rPr>
              <a:t> </a:t>
            </a:r>
            <a:r>
              <a:rPr lang="en-US" sz="2000" b="1" dirty="0">
                <a:solidFill>
                  <a:srgbClr val="FF0000"/>
                </a:solidFill>
              </a:rPr>
              <a:t>– Food &amp; Water</a:t>
            </a:r>
            <a:r>
              <a:rPr lang="en-US" sz="2000" dirty="0">
                <a:solidFill>
                  <a:srgbClr val="FF0000"/>
                </a:solidFill>
              </a:rPr>
              <a:t> </a:t>
            </a:r>
            <a:endParaRPr lang="en-US" sz="2000" dirty="0" smtClean="0">
              <a:solidFill>
                <a:srgbClr val="FF0000"/>
              </a:solidFill>
            </a:endParaRPr>
          </a:p>
          <a:p>
            <a:pPr marL="400050" lvl="1" indent="0">
              <a:buNone/>
              <a:defRPr/>
            </a:pPr>
            <a:r>
              <a:rPr lang="en-US" sz="2000" b="1" dirty="0" smtClean="0">
                <a:solidFill>
                  <a:schemeClr val="tx2"/>
                </a:solidFill>
              </a:rPr>
              <a:t>Lunch</a:t>
            </a:r>
            <a:r>
              <a:rPr lang="en-US" sz="2000" dirty="0" smtClean="0">
                <a:solidFill>
                  <a:schemeClr val="tx2"/>
                </a:solidFill>
              </a:rPr>
              <a:t> </a:t>
            </a:r>
            <a:r>
              <a:rPr lang="en-US" sz="2000" dirty="0">
                <a:solidFill>
                  <a:schemeClr val="tx2"/>
                </a:solidFill>
              </a:rPr>
              <a:t>(11:45am – 12:30pm)</a:t>
            </a:r>
          </a:p>
          <a:p>
            <a:pPr marL="400050" lvl="1" indent="0">
              <a:buNone/>
              <a:defRPr/>
            </a:pPr>
            <a:r>
              <a:rPr lang="en-US" sz="2000" b="1" dirty="0" smtClean="0">
                <a:solidFill>
                  <a:schemeClr val="tx2"/>
                </a:solidFill>
              </a:rPr>
              <a:t>Session </a:t>
            </a:r>
            <a:r>
              <a:rPr lang="en-US" sz="2000" b="1" dirty="0">
                <a:solidFill>
                  <a:schemeClr val="tx2"/>
                </a:solidFill>
              </a:rPr>
              <a:t>4b: </a:t>
            </a:r>
            <a:r>
              <a:rPr lang="en-US" sz="2000" b="1" dirty="0">
                <a:solidFill>
                  <a:srgbClr val="FF0000"/>
                </a:solidFill>
              </a:rPr>
              <a:t>Case </a:t>
            </a:r>
            <a:r>
              <a:rPr lang="en-US" sz="2000" b="1" dirty="0" smtClean="0">
                <a:solidFill>
                  <a:srgbClr val="FF0000"/>
                </a:solidFill>
              </a:rPr>
              <a:t>Studies II: </a:t>
            </a:r>
            <a:r>
              <a:rPr lang="en-US" sz="2000" b="1" dirty="0">
                <a:solidFill>
                  <a:srgbClr val="FF0000"/>
                </a:solidFill>
              </a:rPr>
              <a:t>Urban Districts - Energy</a:t>
            </a:r>
            <a:r>
              <a:rPr lang="en-US" sz="2000" dirty="0">
                <a:solidFill>
                  <a:srgbClr val="FF0000"/>
                </a:solidFill>
              </a:rPr>
              <a:t> </a:t>
            </a:r>
            <a:endParaRPr lang="en-US" sz="2000" dirty="0" smtClean="0">
              <a:solidFill>
                <a:srgbClr val="FF0000"/>
              </a:solidFill>
            </a:endParaRPr>
          </a:p>
          <a:p>
            <a:pPr marL="400050" lvl="1" indent="0">
              <a:buNone/>
              <a:defRPr/>
            </a:pPr>
            <a:r>
              <a:rPr lang="en-US" sz="2000" b="1" dirty="0" smtClean="0">
                <a:solidFill>
                  <a:schemeClr val="tx2"/>
                </a:solidFill>
              </a:rPr>
              <a:t>Networking </a:t>
            </a:r>
            <a:r>
              <a:rPr lang="en-US" sz="2000" b="1" dirty="0">
                <a:solidFill>
                  <a:schemeClr val="tx2"/>
                </a:solidFill>
              </a:rPr>
              <a:t>Break</a:t>
            </a:r>
            <a:r>
              <a:rPr lang="en-US" sz="2000" dirty="0">
                <a:solidFill>
                  <a:schemeClr val="tx2"/>
                </a:solidFill>
              </a:rPr>
              <a:t> (2:00 – 2:15pm)</a:t>
            </a:r>
          </a:p>
          <a:p>
            <a:pPr marL="400050" lvl="1" indent="0">
              <a:buNone/>
              <a:defRPr/>
            </a:pPr>
            <a:r>
              <a:rPr lang="en-US" sz="2000" b="1" dirty="0">
                <a:solidFill>
                  <a:schemeClr val="tx2"/>
                </a:solidFill>
              </a:rPr>
              <a:t>Session 5: </a:t>
            </a:r>
            <a:r>
              <a:rPr lang="en-US" sz="2000" b="1" dirty="0">
                <a:solidFill>
                  <a:srgbClr val="FF0000"/>
                </a:solidFill>
              </a:rPr>
              <a:t>City Data and Urban Informatics</a:t>
            </a:r>
            <a:r>
              <a:rPr lang="en-US" sz="2000" dirty="0">
                <a:solidFill>
                  <a:srgbClr val="FF0000"/>
                </a:solidFill>
              </a:rPr>
              <a:t> </a:t>
            </a:r>
            <a:endParaRPr lang="en-US" sz="2000" dirty="0" smtClean="0">
              <a:solidFill>
                <a:srgbClr val="FF0000"/>
              </a:solidFill>
            </a:endParaRPr>
          </a:p>
          <a:p>
            <a:pPr marL="400050" lvl="1" indent="0">
              <a:buNone/>
              <a:defRPr/>
            </a:pPr>
            <a:r>
              <a:rPr lang="en-US" sz="2000" b="1" dirty="0" smtClean="0">
                <a:solidFill>
                  <a:schemeClr val="tx2"/>
                </a:solidFill>
              </a:rPr>
              <a:t>Networking </a:t>
            </a:r>
            <a:r>
              <a:rPr lang="en-US" sz="2000" b="1" dirty="0">
                <a:solidFill>
                  <a:schemeClr val="tx2"/>
                </a:solidFill>
              </a:rPr>
              <a:t>Break</a:t>
            </a:r>
            <a:r>
              <a:rPr lang="en-US" sz="2000" dirty="0">
                <a:solidFill>
                  <a:schemeClr val="tx2"/>
                </a:solidFill>
              </a:rPr>
              <a:t> (3:45 – 4:00pm</a:t>
            </a:r>
            <a:r>
              <a:rPr lang="en-US" sz="2000" dirty="0" smtClean="0">
                <a:solidFill>
                  <a:schemeClr val="tx2"/>
                </a:solidFill>
              </a:rPr>
              <a:t>)</a:t>
            </a:r>
          </a:p>
          <a:p>
            <a:pPr marL="400050" lvl="1" indent="0">
              <a:buNone/>
            </a:pPr>
            <a:r>
              <a:rPr lang="en-US" sz="2000" b="1" dirty="0">
                <a:solidFill>
                  <a:schemeClr val="tx2"/>
                </a:solidFill>
              </a:rPr>
              <a:t>Session 6: </a:t>
            </a:r>
            <a:r>
              <a:rPr lang="en-US" sz="2000" b="1" dirty="0">
                <a:solidFill>
                  <a:srgbClr val="FF0000"/>
                </a:solidFill>
              </a:rPr>
              <a:t>Workshop Wrap-up: Research Agenda, Opportunities and Next Steps.</a:t>
            </a:r>
            <a:endParaRPr lang="en-US" sz="2000" dirty="0">
              <a:solidFill>
                <a:srgbClr val="FF0000"/>
              </a:solidFill>
            </a:endParaRPr>
          </a:p>
          <a:p>
            <a:pPr marL="400050" lvl="1" indent="0">
              <a:buNone/>
              <a:defRPr/>
            </a:pPr>
            <a:r>
              <a:rPr lang="en-US" sz="2000" b="1" dirty="0" smtClean="0">
                <a:solidFill>
                  <a:schemeClr val="tx2"/>
                </a:solidFill>
              </a:rPr>
              <a:t>Meeting </a:t>
            </a:r>
            <a:r>
              <a:rPr lang="en-US" sz="2000" b="1" dirty="0">
                <a:solidFill>
                  <a:schemeClr val="tx2"/>
                </a:solidFill>
              </a:rPr>
              <a:t>adjourned</a:t>
            </a:r>
            <a:r>
              <a:rPr lang="en-US" sz="2000" dirty="0">
                <a:solidFill>
                  <a:schemeClr val="tx2"/>
                </a:solidFill>
              </a:rPr>
              <a:t> (5:15pm)</a:t>
            </a:r>
          </a:p>
          <a:p>
            <a:pPr>
              <a:defRPr/>
            </a:pPr>
            <a:endParaRPr lang="en-US" sz="1400" dirty="0">
              <a:solidFill>
                <a:schemeClr val="tx2"/>
              </a:solidFill>
            </a:endParaRPr>
          </a:p>
          <a:p>
            <a:pPr>
              <a:defRPr/>
            </a:pPr>
            <a:endParaRPr lang="en-US" sz="1400" dirty="0">
              <a:solidFill>
                <a:schemeClr val="tx2"/>
              </a:solidFill>
            </a:endParaRPr>
          </a:p>
          <a:p>
            <a:pPr>
              <a:defRPr/>
            </a:pPr>
            <a:endParaRPr lang="en-US" sz="1400" dirty="0">
              <a:solidFill>
                <a:schemeClr val="tx2"/>
              </a:solidFill>
              <a:latin typeface="Calibri" pitchFamily="34" charset="0"/>
            </a:endParaRPr>
          </a:p>
        </p:txBody>
      </p:sp>
    </p:spTree>
    <p:extLst>
      <p:ext uri="{BB962C8B-B14F-4D97-AF65-F5344CB8AC3E}">
        <p14:creationId xmlns:p14="http://schemas.microsoft.com/office/powerpoint/2010/main" val="35688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latin typeface="Arial" panose="020B0604020202020204" pitchFamily="34" charset="0"/>
                <a:cs typeface="Arial" panose="020B0604020202020204" pitchFamily="34" charset="0"/>
              </a:rPr>
              <a:t>Organizing Committee </a:t>
            </a:r>
            <a:endParaRPr lang="en-US" dirty="0">
              <a:solidFill>
                <a:schemeClr val="tx2"/>
              </a:solidFill>
            </a:endParaRPr>
          </a:p>
        </p:txBody>
      </p:sp>
      <p:sp>
        <p:nvSpPr>
          <p:cNvPr id="9" name="Content Placeholder 8"/>
          <p:cNvSpPr>
            <a:spLocks noGrp="1"/>
          </p:cNvSpPr>
          <p:nvPr>
            <p:ph sz="half" idx="1"/>
          </p:nvPr>
        </p:nvSpPr>
        <p:spPr>
          <a:xfrm>
            <a:off x="1896533" y="1600201"/>
            <a:ext cx="8839199" cy="4525963"/>
          </a:xfrm>
        </p:spPr>
        <p:txBody>
          <a:bodyPr>
            <a:normAutofit lnSpcReduction="10000"/>
          </a:bodyPr>
          <a:lstStyle/>
          <a:p>
            <a:pPr>
              <a:buNone/>
            </a:pPr>
            <a:r>
              <a:rPr lang="en-US" dirty="0">
                <a:solidFill>
                  <a:schemeClr val="tx2"/>
                </a:solidFill>
                <a:latin typeface="Arial" panose="020B0604020202020204" pitchFamily="34" charset="0"/>
                <a:cs typeface="Arial" panose="020B0604020202020204" pitchFamily="34" charset="0"/>
              </a:rPr>
              <a:t>Nada </a:t>
            </a:r>
            <a:r>
              <a:rPr lang="en-US" dirty="0" smtClean="0">
                <a:solidFill>
                  <a:schemeClr val="tx2"/>
                </a:solidFill>
                <a:latin typeface="Arial" panose="020B0604020202020204" pitchFamily="34" charset="0"/>
                <a:cs typeface="Arial" panose="020B0604020202020204" pitchFamily="34" charset="0"/>
              </a:rPr>
              <a:t>Marie Anid</a:t>
            </a:r>
            <a:r>
              <a:rPr lang="en-US" dirty="0">
                <a:solidFill>
                  <a:schemeClr val="tx2"/>
                </a:solidFill>
                <a:latin typeface="Arial" panose="020B0604020202020204" pitchFamily="34" charset="0"/>
                <a:cs typeface="Arial" panose="020B0604020202020204" pitchFamily="34" charset="0"/>
              </a:rPr>
              <a:t>, NYIT</a:t>
            </a:r>
          </a:p>
          <a:p>
            <a:pPr>
              <a:buNone/>
            </a:pPr>
            <a:r>
              <a:rPr lang="en-US" dirty="0">
                <a:solidFill>
                  <a:schemeClr val="tx2"/>
                </a:solidFill>
                <a:latin typeface="Arial" panose="020B0604020202020204" pitchFamily="34" charset="0"/>
                <a:cs typeface="Arial" panose="020B0604020202020204" pitchFamily="34" charset="0"/>
              </a:rPr>
              <a:t>Michael </a:t>
            </a:r>
            <a:r>
              <a:rPr lang="en-US" dirty="0" err="1">
                <a:solidFill>
                  <a:schemeClr val="tx2"/>
                </a:solidFill>
                <a:latin typeface="Arial" panose="020B0604020202020204" pitchFamily="34" charset="0"/>
                <a:cs typeface="Arial" panose="020B0604020202020204" pitchFamily="34" charset="0"/>
              </a:rPr>
              <a:t>Bobker</a:t>
            </a:r>
            <a:r>
              <a:rPr lang="en-US" dirty="0">
                <a:solidFill>
                  <a:schemeClr val="tx2"/>
                </a:solidFill>
                <a:latin typeface="Arial" panose="020B0604020202020204" pitchFamily="34" charset="0"/>
                <a:cs typeface="Arial" panose="020B0604020202020204" pitchFamily="34" charset="0"/>
              </a:rPr>
              <a:t>, CUNY</a:t>
            </a:r>
          </a:p>
          <a:p>
            <a:pPr>
              <a:buNone/>
            </a:pPr>
            <a:r>
              <a:rPr lang="en-US" dirty="0" err="1">
                <a:solidFill>
                  <a:schemeClr val="tx2"/>
                </a:solidFill>
                <a:latin typeface="Arial" panose="020B0604020202020204" pitchFamily="34" charset="0"/>
                <a:cs typeface="Arial" panose="020B0604020202020204" pitchFamily="34" charset="0"/>
              </a:rPr>
              <a:t>Ziqian</a:t>
            </a:r>
            <a:r>
              <a:rPr lang="en-US" dirty="0">
                <a:solidFill>
                  <a:schemeClr val="tx2"/>
                </a:solidFill>
                <a:latin typeface="Arial" panose="020B0604020202020204" pitchFamily="34" charset="0"/>
                <a:cs typeface="Arial" panose="020B0604020202020204" pitchFamily="34" charset="0"/>
              </a:rPr>
              <a:t> (Cecilia) Dong, NYIT</a:t>
            </a:r>
          </a:p>
          <a:p>
            <a:pPr>
              <a:buNone/>
            </a:pPr>
            <a:r>
              <a:rPr lang="en-US" dirty="0">
                <a:solidFill>
                  <a:schemeClr val="tx2"/>
                </a:solidFill>
                <a:latin typeface="Arial" panose="020B0604020202020204" pitchFamily="34" charset="0"/>
                <a:cs typeface="Arial" panose="020B0604020202020204" pitchFamily="34" charset="0"/>
              </a:rPr>
              <a:t>Ursula </a:t>
            </a:r>
            <a:r>
              <a:rPr lang="en-US" dirty="0" err="1">
                <a:solidFill>
                  <a:schemeClr val="tx2"/>
                </a:solidFill>
                <a:latin typeface="Arial" panose="020B0604020202020204" pitchFamily="34" charset="0"/>
                <a:cs typeface="Arial" panose="020B0604020202020204" pitchFamily="34" charset="0"/>
              </a:rPr>
              <a:t>Eicker</a:t>
            </a:r>
            <a:r>
              <a:rPr lang="en-US" dirty="0">
                <a:solidFill>
                  <a:schemeClr val="tx2"/>
                </a:solidFill>
                <a:latin typeface="Arial" panose="020B0604020202020204" pitchFamily="34" charset="0"/>
                <a:cs typeface="Arial" panose="020B0604020202020204" pitchFamily="34" charset="0"/>
              </a:rPr>
              <a:t>, HFT Stuttgart</a:t>
            </a:r>
          </a:p>
          <a:p>
            <a:pPr>
              <a:buNone/>
            </a:pPr>
            <a:r>
              <a:rPr lang="en-US" dirty="0" err="1">
                <a:solidFill>
                  <a:schemeClr val="tx2"/>
                </a:solidFill>
                <a:latin typeface="Arial" panose="020B0604020202020204" pitchFamily="34" charset="0"/>
                <a:cs typeface="Arial" panose="020B0604020202020204" pitchFamily="34" charset="0"/>
              </a:rPr>
              <a:t>Masoud</a:t>
            </a:r>
            <a:r>
              <a:rPr lang="en-US" dirty="0">
                <a:solidFill>
                  <a:schemeClr val="tx2"/>
                </a:solidFill>
                <a:latin typeface="Arial" panose="020B0604020202020204" pitchFamily="34" charset="0"/>
                <a:cs typeface="Arial" panose="020B0604020202020204" pitchFamily="34" charset="0"/>
              </a:rPr>
              <a:t> </a:t>
            </a:r>
            <a:r>
              <a:rPr lang="en-US" dirty="0" err="1">
                <a:solidFill>
                  <a:schemeClr val="tx2"/>
                </a:solidFill>
                <a:latin typeface="Arial" panose="020B0604020202020204" pitchFamily="34" charset="0"/>
                <a:cs typeface="Arial" panose="020B0604020202020204" pitchFamily="34" charset="0"/>
              </a:rPr>
              <a:t>Ghandehari</a:t>
            </a:r>
            <a:r>
              <a:rPr lang="en-US" dirty="0">
                <a:solidFill>
                  <a:schemeClr val="tx2"/>
                </a:solidFill>
                <a:latin typeface="Arial" panose="020B0604020202020204" pitchFamily="34" charset="0"/>
                <a:cs typeface="Arial" panose="020B0604020202020204" pitchFamily="34" charset="0"/>
              </a:rPr>
              <a:t>, NYU</a:t>
            </a:r>
          </a:p>
          <a:p>
            <a:pPr>
              <a:buNone/>
            </a:pPr>
            <a:r>
              <a:rPr lang="en-US" dirty="0">
                <a:solidFill>
                  <a:schemeClr val="tx2"/>
                </a:solidFill>
                <a:latin typeface="Arial" panose="020B0604020202020204" pitchFamily="34" charset="0"/>
                <a:cs typeface="Arial" panose="020B0604020202020204" pitchFamily="34" charset="0"/>
              </a:rPr>
              <a:t>Marta </a:t>
            </a:r>
            <a:r>
              <a:rPr lang="en-US" dirty="0" err="1">
                <a:solidFill>
                  <a:schemeClr val="tx2"/>
                </a:solidFill>
                <a:latin typeface="Arial" panose="020B0604020202020204" pitchFamily="34" charset="0"/>
                <a:cs typeface="Arial" panose="020B0604020202020204" pitchFamily="34" charset="0"/>
              </a:rPr>
              <a:t>Panero</a:t>
            </a:r>
            <a:r>
              <a:rPr lang="en-US" dirty="0">
                <a:solidFill>
                  <a:schemeClr val="tx2"/>
                </a:solidFill>
                <a:latin typeface="Arial" panose="020B0604020202020204" pitchFamily="34" charset="0"/>
                <a:cs typeface="Arial" panose="020B0604020202020204" pitchFamily="34" charset="0"/>
              </a:rPr>
              <a:t>, NYIT</a:t>
            </a:r>
          </a:p>
          <a:p>
            <a:pPr>
              <a:buNone/>
            </a:pPr>
            <a:r>
              <a:rPr lang="en-US" dirty="0">
                <a:solidFill>
                  <a:schemeClr val="tx2"/>
                </a:solidFill>
                <a:latin typeface="Arial" panose="020B0604020202020204" pitchFamily="34" charset="0"/>
                <a:cs typeface="Arial" panose="020B0604020202020204" pitchFamily="34" charset="0"/>
              </a:rPr>
              <a:t>Jeffrey Raven, NYIT  </a:t>
            </a:r>
          </a:p>
          <a:p>
            <a:pPr>
              <a:buNone/>
            </a:pPr>
            <a:r>
              <a:rPr lang="en-US" dirty="0">
                <a:solidFill>
                  <a:schemeClr val="tx2"/>
                </a:solidFill>
                <a:latin typeface="Arial" panose="020B0604020202020204" pitchFamily="34" charset="0"/>
                <a:cs typeface="Arial" panose="020B0604020202020204" pitchFamily="34" charset="0"/>
              </a:rPr>
              <a:t>Roberto Rojas-</a:t>
            </a:r>
            <a:r>
              <a:rPr lang="en-US" dirty="0" err="1">
                <a:solidFill>
                  <a:schemeClr val="tx2"/>
                </a:solidFill>
                <a:latin typeface="Arial" panose="020B0604020202020204" pitchFamily="34" charset="0"/>
                <a:cs typeface="Arial" panose="020B0604020202020204" pitchFamily="34" charset="0"/>
              </a:rPr>
              <a:t>Cessa</a:t>
            </a:r>
            <a:r>
              <a:rPr lang="en-US" dirty="0">
                <a:solidFill>
                  <a:schemeClr val="tx2"/>
                </a:solidFill>
                <a:latin typeface="Arial" panose="020B0604020202020204" pitchFamily="34" charset="0"/>
                <a:cs typeface="Arial" panose="020B0604020202020204" pitchFamily="34" charset="0"/>
              </a:rPr>
              <a:t>, NJIT</a:t>
            </a:r>
          </a:p>
          <a:p>
            <a:pPr>
              <a:buNone/>
            </a:pPr>
            <a:r>
              <a:rPr lang="en-US" dirty="0">
                <a:solidFill>
                  <a:schemeClr val="tx2"/>
                </a:solidFill>
                <a:latin typeface="Arial" panose="020B0604020202020204" pitchFamily="34" charset="0"/>
                <a:cs typeface="Arial" panose="020B0604020202020204" pitchFamily="34" charset="0"/>
              </a:rPr>
              <a:t>Joshua Sperling, NREL</a:t>
            </a:r>
          </a:p>
          <a:p>
            <a:endParaRPr lang="en-US" dirty="0">
              <a:solidFill>
                <a:schemeClr val="tx2"/>
              </a:solidFill>
            </a:endParaRPr>
          </a:p>
        </p:txBody>
      </p:sp>
    </p:spTree>
    <p:extLst>
      <p:ext uri="{BB962C8B-B14F-4D97-AF65-F5344CB8AC3E}">
        <p14:creationId xmlns:p14="http://schemas.microsoft.com/office/powerpoint/2010/main" val="1432632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solidFill>
                  <a:srgbClr val="003296"/>
                </a:solidFill>
              </a:rPr>
              <a:t>Overarching Goal of the Workshop </a:t>
            </a:r>
            <a:endParaRPr lang="en-US" dirty="0"/>
          </a:p>
        </p:txBody>
      </p:sp>
      <p:sp>
        <p:nvSpPr>
          <p:cNvPr id="6" name="Content Placeholder 2"/>
          <p:cNvSpPr txBox="1">
            <a:spLocks/>
          </p:cNvSpPr>
          <p:nvPr/>
        </p:nvSpPr>
        <p:spPr>
          <a:xfrm>
            <a:off x="457199" y="1278740"/>
            <a:ext cx="10788555" cy="48474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t>Stimulate </a:t>
            </a:r>
            <a:r>
              <a:rPr lang="en-US" sz="2400" dirty="0"/>
              <a:t>research on the optimization of interrelated </a:t>
            </a:r>
            <a:r>
              <a:rPr lang="en-US" sz="2400" dirty="0" smtClean="0"/>
              <a:t>urban infrastructure </a:t>
            </a:r>
            <a:r>
              <a:rPr lang="en-US" sz="2400" dirty="0"/>
              <a:t>systems and processes for the resilient and sustainable provision of food, water, and </a:t>
            </a:r>
            <a:r>
              <a:rPr lang="en-US" sz="2400" dirty="0" smtClean="0"/>
              <a:t>energy (FEW</a:t>
            </a:r>
            <a:r>
              <a:rPr lang="en-US" sz="2400" dirty="0"/>
              <a:t>). </a:t>
            </a:r>
            <a:endParaRPr lang="en-US" sz="2400" dirty="0" smtClean="0"/>
          </a:p>
          <a:p>
            <a:r>
              <a:rPr lang="en-US" sz="2400" dirty="0" smtClean="0"/>
              <a:t>Identify </a:t>
            </a:r>
            <a:r>
              <a:rPr lang="en-US" sz="2400" dirty="0"/>
              <a:t>technical, socio-economic and policy obstacles for this optimization.</a:t>
            </a:r>
          </a:p>
          <a:p>
            <a:r>
              <a:rPr lang="en-US" sz="2400" dirty="0" smtClean="0"/>
              <a:t>Explore </a:t>
            </a:r>
            <a:r>
              <a:rPr lang="en-US" sz="2400" dirty="0"/>
              <a:t>scientific, technical, socio-economic, and policy challenges to </a:t>
            </a:r>
            <a:r>
              <a:rPr lang="en-US" sz="2400" dirty="0" smtClean="0"/>
              <a:t>defining pathways </a:t>
            </a:r>
            <a:r>
              <a:rPr lang="en-US" sz="2400" dirty="0"/>
              <a:t>for integrated critical infrastructure systems and processes for the provision of vital resources </a:t>
            </a:r>
            <a:r>
              <a:rPr lang="en-US" sz="2400" dirty="0" smtClean="0"/>
              <a:t>in urbanized </a:t>
            </a:r>
            <a:r>
              <a:rPr lang="en-US" sz="2400" dirty="0"/>
              <a:t>regions. </a:t>
            </a:r>
            <a:endParaRPr lang="en-US" sz="2400" dirty="0" smtClean="0"/>
          </a:p>
          <a:p>
            <a:r>
              <a:rPr lang="en-US" sz="2400" dirty="0" smtClean="0"/>
              <a:t>Develop </a:t>
            </a:r>
            <a:r>
              <a:rPr lang="en-US" sz="2400" dirty="0"/>
              <a:t>a shared urban data and modeling framework </a:t>
            </a:r>
            <a:r>
              <a:rPr lang="en-US" sz="2400" dirty="0" smtClean="0"/>
              <a:t>to help </a:t>
            </a:r>
            <a:r>
              <a:rPr lang="en-US" sz="2400" dirty="0"/>
              <a:t>cities analyze and characterize FEW infrastructure systems and their nexus interrelationships in </a:t>
            </a:r>
            <a:r>
              <a:rPr lang="en-US" sz="2400" dirty="0" smtClean="0"/>
              <a:t>order to </a:t>
            </a:r>
            <a:r>
              <a:rPr lang="en-US" sz="2400" dirty="0"/>
              <a:t>identify synergies to minimize energy and materials use and waste generation.</a:t>
            </a:r>
          </a:p>
          <a:p>
            <a:endParaRPr lang="en-US" sz="2400" dirty="0" smtClean="0">
              <a:latin typeface="Times New Roman" panose="02020603050405020304" pitchFamily="18" charset="0"/>
            </a:endParaRPr>
          </a:p>
          <a:p>
            <a:endParaRPr lang="en-US" sz="2400" dirty="0"/>
          </a:p>
        </p:txBody>
      </p:sp>
    </p:spTree>
    <p:extLst>
      <p:ext uri="{BB962C8B-B14F-4D97-AF65-F5344CB8AC3E}">
        <p14:creationId xmlns:p14="http://schemas.microsoft.com/office/powerpoint/2010/main" val="1657191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r>
              <a:rPr lang="en-US" sz="3600" b="1" dirty="0" smtClean="0">
                <a:solidFill>
                  <a:srgbClr val="00297A"/>
                </a:solidFill>
                <a:latin typeface="Calibri" charset="0"/>
              </a:rPr>
              <a:t>Workshop Objectives</a:t>
            </a:r>
            <a:endParaRPr lang="en-US" sz="3600" b="1" dirty="0">
              <a:solidFill>
                <a:srgbClr val="003296"/>
              </a:solidFill>
              <a:latin typeface="Arial" panose="020B0604020202020204" pitchFamily="34" charset="0"/>
              <a:cs typeface="Arial" panose="020B0604020202020204" pitchFamily="34" charset="0"/>
            </a:endParaRPr>
          </a:p>
        </p:txBody>
      </p:sp>
      <p:sp>
        <p:nvSpPr>
          <p:cNvPr id="4099" name="Content Placeholder 2"/>
          <p:cNvSpPr>
            <a:spLocks noGrp="1"/>
          </p:cNvSpPr>
          <p:nvPr>
            <p:ph idx="4294967295"/>
          </p:nvPr>
        </p:nvSpPr>
        <p:spPr>
          <a:xfrm>
            <a:off x="936625" y="1458913"/>
            <a:ext cx="11255375" cy="4768850"/>
          </a:xfrm>
        </p:spPr>
        <p:txBody>
          <a:bodyPr>
            <a:normAutofit/>
          </a:bodyPr>
          <a:lstStyle/>
          <a:p>
            <a:endParaRPr lang="en-US" sz="2800" dirty="0">
              <a:solidFill>
                <a:schemeClr val="tx2"/>
              </a:solidFill>
            </a:endParaRPr>
          </a:p>
          <a:p>
            <a:pPr marL="0" indent="0">
              <a:buNone/>
            </a:pPr>
            <a:endParaRPr lang="en-US" sz="2800" dirty="0">
              <a:solidFill>
                <a:schemeClr val="tx2"/>
              </a:solidFill>
            </a:endParaRPr>
          </a:p>
          <a:p>
            <a:endParaRPr lang="en-US" sz="2800" dirty="0"/>
          </a:p>
        </p:txBody>
      </p:sp>
      <p:sp>
        <p:nvSpPr>
          <p:cNvPr id="5" name="Content Placeholder 1"/>
          <p:cNvSpPr txBox="1">
            <a:spLocks/>
          </p:cNvSpPr>
          <p:nvPr/>
        </p:nvSpPr>
        <p:spPr>
          <a:xfrm>
            <a:off x="609600" y="1585913"/>
            <a:ext cx="109728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n-US" sz="2800" dirty="0"/>
              <a:t>B</a:t>
            </a:r>
            <a:r>
              <a:rPr lang="en-US" sz="2800" dirty="0" smtClean="0"/>
              <a:t>uild </a:t>
            </a:r>
            <a:r>
              <a:rPr lang="en-US" sz="2800" dirty="0"/>
              <a:t>a research agenda that supports active engagement and joint </a:t>
            </a:r>
            <a:r>
              <a:rPr lang="en-US" sz="2800" dirty="0" smtClean="0"/>
              <a:t>approaches to </a:t>
            </a:r>
            <a:r>
              <a:rPr lang="en-US" sz="2800" dirty="0"/>
              <a:t>resilient urban </a:t>
            </a:r>
            <a:r>
              <a:rPr lang="en-US" sz="2800" dirty="0" smtClean="0"/>
              <a:t>Interdependent </a:t>
            </a:r>
            <a:r>
              <a:rPr lang="en-US" sz="2800" dirty="0"/>
              <a:t>C</a:t>
            </a:r>
            <a:r>
              <a:rPr lang="en-US" sz="2800" dirty="0" smtClean="0"/>
              <a:t>ritical </a:t>
            </a:r>
            <a:r>
              <a:rPr lang="en-US" sz="2800" dirty="0"/>
              <a:t>I</a:t>
            </a:r>
            <a:r>
              <a:rPr lang="en-US" sz="2800" dirty="0" smtClean="0"/>
              <a:t>nfrastructure </a:t>
            </a:r>
            <a:r>
              <a:rPr lang="en-US" sz="2800" dirty="0"/>
              <a:t>(ICI) systems and processes (for </a:t>
            </a:r>
            <a:r>
              <a:rPr lang="en-US" sz="2800" dirty="0" smtClean="0"/>
              <a:t>the provision </a:t>
            </a:r>
            <a:r>
              <a:rPr lang="en-US" sz="2800" dirty="0"/>
              <a:t>of water, energy, food, and transport, as well as human and environmental health).</a:t>
            </a:r>
          </a:p>
          <a:p>
            <a:pPr marL="514350" indent="-514350">
              <a:buFont typeface="+mj-lt"/>
              <a:buAutoNum type="arabicPeriod"/>
            </a:pPr>
            <a:r>
              <a:rPr lang="en-US" sz="2800" dirty="0"/>
              <a:t>E</a:t>
            </a:r>
            <a:r>
              <a:rPr lang="en-US" sz="2800" dirty="0" smtClean="0"/>
              <a:t>xplore </a:t>
            </a:r>
            <a:r>
              <a:rPr lang="en-US" sz="2800" dirty="0"/>
              <a:t>solutions for innovative urban infrastructure synergies for sustainable, green </a:t>
            </a:r>
            <a:r>
              <a:rPr lang="en-US" sz="2800" dirty="0" smtClean="0"/>
              <a:t>and livable </a:t>
            </a:r>
            <a:r>
              <a:rPr lang="en-US" sz="2800" dirty="0"/>
              <a:t>cities, and resource provision systems and </a:t>
            </a:r>
            <a:r>
              <a:rPr lang="en-US" sz="2800" dirty="0" smtClean="0"/>
              <a:t>processes</a:t>
            </a:r>
          </a:p>
          <a:p>
            <a:pPr marL="514350" indent="-514350">
              <a:buFont typeface="+mj-lt"/>
              <a:buAutoNum type="arabicPeriod"/>
            </a:pPr>
            <a:r>
              <a:rPr lang="en-US" sz="2800" dirty="0"/>
              <a:t>F</a:t>
            </a:r>
            <a:r>
              <a:rPr lang="en-US" sz="2800" dirty="0" smtClean="0"/>
              <a:t>orm </a:t>
            </a:r>
            <a:r>
              <a:rPr lang="en-US" sz="2800" dirty="0"/>
              <a:t>a global research and education community, with links to </a:t>
            </a:r>
            <a:r>
              <a:rPr lang="en-US" sz="2800" dirty="0" smtClean="0"/>
              <a:t>local stakeholders</a:t>
            </a:r>
            <a:r>
              <a:rPr lang="en-US" sz="2800" dirty="0"/>
              <a:t>, and share data and actionable agendas for change</a:t>
            </a:r>
            <a:r>
              <a:rPr lang="en-US" sz="2800" dirty="0" smtClean="0"/>
              <a:t>.</a:t>
            </a:r>
          </a:p>
          <a:p>
            <a:endParaRPr lang="en-US" sz="1800" dirty="0"/>
          </a:p>
          <a:p>
            <a:endParaRPr lang="en-US" sz="1800" dirty="0"/>
          </a:p>
          <a:p>
            <a:pPr>
              <a:defRPr/>
            </a:pPr>
            <a:endParaRPr lang="en-US" sz="1800" dirty="0" smtClean="0">
              <a:solidFill>
                <a:schemeClr val="tx2"/>
              </a:solidFill>
              <a:latin typeface="Calibri" pitchFamily="34" charset="0"/>
            </a:endParaRPr>
          </a:p>
          <a:p>
            <a:pPr>
              <a:defRPr/>
            </a:pPr>
            <a:endParaRPr lang="en-US" sz="1400" dirty="0">
              <a:solidFill>
                <a:schemeClr val="tx2"/>
              </a:solidFill>
              <a:latin typeface="Calibri" pitchFamily="34" charset="0"/>
            </a:endParaRPr>
          </a:p>
        </p:txBody>
      </p:sp>
    </p:spTree>
    <p:extLst>
      <p:ext uri="{BB962C8B-B14F-4D97-AF65-F5344CB8AC3E}">
        <p14:creationId xmlns:p14="http://schemas.microsoft.com/office/powerpoint/2010/main" val="1140142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296"/>
                </a:solidFill>
              </a:rPr>
              <a:t>Objective 1 and Outcomes:</a:t>
            </a:r>
            <a:endParaRPr lang="en-US" dirty="0"/>
          </a:p>
        </p:txBody>
      </p:sp>
      <p:sp>
        <p:nvSpPr>
          <p:cNvPr id="3" name="Content Placeholder 2"/>
          <p:cNvSpPr>
            <a:spLocks noGrp="1"/>
          </p:cNvSpPr>
          <p:nvPr>
            <p:ph idx="1"/>
          </p:nvPr>
        </p:nvSpPr>
        <p:spPr>
          <a:xfrm>
            <a:off x="676656" y="1269172"/>
            <a:ext cx="10936224" cy="4847424"/>
          </a:xfrm>
        </p:spPr>
        <p:txBody>
          <a:bodyPr>
            <a:normAutofit lnSpcReduction="10000"/>
          </a:bodyPr>
          <a:lstStyle/>
          <a:p>
            <a:r>
              <a:rPr lang="en-US" b="1" dirty="0" smtClean="0"/>
              <a:t>Objective 1: </a:t>
            </a:r>
            <a:r>
              <a:rPr lang="en-US" sz="2600" dirty="0" smtClean="0"/>
              <a:t>To build a research agenda that supports active engagement and joint approaches to resilient urban interdependent critical infrastructure (ICI) systems and processes (for the provision of water, energy, food, and transport, as well as human and environmental health).</a:t>
            </a:r>
            <a:endParaRPr lang="en-US" dirty="0" smtClean="0"/>
          </a:p>
          <a:p>
            <a:pPr marL="0" indent="0">
              <a:buNone/>
            </a:pPr>
            <a:endParaRPr lang="en-US" sz="1000" dirty="0"/>
          </a:p>
          <a:p>
            <a:pPr marL="0" indent="0">
              <a:buNone/>
            </a:pPr>
            <a:r>
              <a:rPr lang="en-US" b="1" dirty="0" smtClean="0"/>
              <a:t>Outcomes </a:t>
            </a:r>
            <a:r>
              <a:rPr lang="en-US" b="1" dirty="0"/>
              <a:t>under objective 1:</a:t>
            </a:r>
            <a:endParaRPr lang="en-US" dirty="0"/>
          </a:p>
          <a:p>
            <a:r>
              <a:rPr lang="en-US" sz="1800" dirty="0" smtClean="0"/>
              <a:t>Define </a:t>
            </a:r>
            <a:r>
              <a:rPr lang="en-US" sz="1800" dirty="0"/>
              <a:t>scientific, engineering, data, and stakeholder engagement challenges to the </a:t>
            </a:r>
            <a:r>
              <a:rPr lang="en-US" sz="1800" dirty="0" smtClean="0"/>
              <a:t>optimal management </a:t>
            </a:r>
            <a:r>
              <a:rPr lang="en-US" sz="1800" dirty="0"/>
              <a:t>of interrelated critical infrastructural system, as they relate to urban centers.</a:t>
            </a:r>
          </a:p>
          <a:p>
            <a:r>
              <a:rPr lang="en-US" sz="1800" dirty="0" smtClean="0"/>
              <a:t>Determine </a:t>
            </a:r>
            <a:r>
              <a:rPr lang="en-US" sz="1800" dirty="0"/>
              <a:t>best modeling and analytical approaches to the optimal management </a:t>
            </a:r>
            <a:r>
              <a:rPr lang="en-US" sz="1800" dirty="0" smtClean="0"/>
              <a:t>of interdependent </a:t>
            </a:r>
            <a:r>
              <a:rPr lang="en-US" sz="1800" dirty="0"/>
              <a:t>infrastructure systems that provide vital resources and services in urban centers.</a:t>
            </a:r>
          </a:p>
          <a:p>
            <a:r>
              <a:rPr lang="en-US" sz="1800" dirty="0" smtClean="0"/>
              <a:t>Define </a:t>
            </a:r>
            <a:r>
              <a:rPr lang="en-US" sz="1800" dirty="0"/>
              <a:t>a modeling framework for the simulation of the impacts of land use, </a:t>
            </a:r>
            <a:r>
              <a:rPr lang="en-US" sz="1800" dirty="0" smtClean="0"/>
              <a:t>climate change </a:t>
            </a:r>
            <a:r>
              <a:rPr lang="en-US" sz="1800" dirty="0"/>
              <a:t>and decentralization of critical (FEW) supply infrastructure in cities with different densities </a:t>
            </a:r>
            <a:r>
              <a:rPr lang="en-US" sz="1800" dirty="0" smtClean="0"/>
              <a:t>and under </a:t>
            </a:r>
            <a:r>
              <a:rPr lang="en-US" sz="1800" dirty="0"/>
              <a:t>multiple constraints in order to ensure adequate energy, water and food distribution and </a:t>
            </a:r>
            <a:r>
              <a:rPr lang="en-US" sz="1800" dirty="0" smtClean="0"/>
              <a:t>storage capacity</a:t>
            </a:r>
            <a:r>
              <a:rPr lang="en-US" sz="1800" dirty="0"/>
              <a:t>.</a:t>
            </a:r>
          </a:p>
          <a:p>
            <a:r>
              <a:rPr lang="en-US" sz="1800" dirty="0" smtClean="0"/>
              <a:t>Identify </a:t>
            </a:r>
            <a:r>
              <a:rPr lang="en-US" sz="1800" dirty="0"/>
              <a:t>case studies and best practices that can serve to advance the stated </a:t>
            </a:r>
            <a:r>
              <a:rPr lang="en-US" sz="1800" dirty="0" smtClean="0"/>
              <a:t>research agenda</a:t>
            </a:r>
            <a:r>
              <a:rPr lang="en-US" sz="1800" dirty="0"/>
              <a:t>.</a:t>
            </a:r>
          </a:p>
          <a:p>
            <a:endParaRPr lang="en-US" dirty="0"/>
          </a:p>
        </p:txBody>
      </p:sp>
    </p:spTree>
    <p:extLst>
      <p:ext uri="{BB962C8B-B14F-4D97-AF65-F5344CB8AC3E}">
        <p14:creationId xmlns:p14="http://schemas.microsoft.com/office/powerpoint/2010/main" val="1314116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296"/>
                </a:solidFill>
              </a:rPr>
              <a:t>Objective 2 and Outcomes:</a:t>
            </a:r>
            <a:endParaRPr lang="en-US" dirty="0"/>
          </a:p>
        </p:txBody>
      </p:sp>
      <p:sp>
        <p:nvSpPr>
          <p:cNvPr id="3" name="Content Placeholder 2"/>
          <p:cNvSpPr>
            <a:spLocks noGrp="1"/>
          </p:cNvSpPr>
          <p:nvPr>
            <p:ph idx="1"/>
          </p:nvPr>
        </p:nvSpPr>
        <p:spPr>
          <a:xfrm>
            <a:off x="786384" y="1269172"/>
            <a:ext cx="10570464" cy="4847424"/>
          </a:xfrm>
        </p:spPr>
        <p:txBody>
          <a:bodyPr>
            <a:normAutofit fontScale="92500" lnSpcReduction="10000"/>
          </a:bodyPr>
          <a:lstStyle/>
          <a:p>
            <a:r>
              <a:rPr lang="en-US" b="1" dirty="0" smtClean="0"/>
              <a:t>Objective 2: </a:t>
            </a:r>
            <a:r>
              <a:rPr lang="en-US" dirty="0" smtClean="0"/>
              <a:t>To explore </a:t>
            </a:r>
            <a:r>
              <a:rPr lang="en-US" dirty="0"/>
              <a:t>solutions for innovative urban infrastructure synergies for sustainable, green and livable cities, and resource provision systems and </a:t>
            </a:r>
            <a:r>
              <a:rPr lang="en-US" dirty="0" smtClean="0"/>
              <a:t>processes.</a:t>
            </a:r>
            <a:endParaRPr lang="en-US" dirty="0"/>
          </a:p>
          <a:p>
            <a:pPr marL="0" indent="0">
              <a:buNone/>
            </a:pPr>
            <a:endParaRPr lang="en-US" sz="1000" dirty="0"/>
          </a:p>
          <a:p>
            <a:pPr marL="0" indent="0">
              <a:buNone/>
            </a:pPr>
            <a:r>
              <a:rPr lang="en-US" b="1" dirty="0" smtClean="0"/>
              <a:t>Outcomes </a:t>
            </a:r>
            <a:r>
              <a:rPr lang="en-US" b="1" dirty="0"/>
              <a:t>under objective </a:t>
            </a:r>
            <a:r>
              <a:rPr lang="en-US" b="1" dirty="0" smtClean="0"/>
              <a:t>2:</a:t>
            </a:r>
            <a:endParaRPr lang="en-US" dirty="0"/>
          </a:p>
          <a:p>
            <a:r>
              <a:rPr lang="en-US" sz="2000" dirty="0" smtClean="0"/>
              <a:t>Discuss </a:t>
            </a:r>
            <a:r>
              <a:rPr lang="en-US" sz="2000" dirty="0"/>
              <a:t>the role of infrastructure and technological innovations in addressing and fostering optimal use of resources in cities, such as zero energy districts, urban agriculture production, and /or close loop water systems.</a:t>
            </a:r>
          </a:p>
          <a:p>
            <a:r>
              <a:rPr lang="en-US" sz="2000" dirty="0" smtClean="0"/>
              <a:t>Investigate </a:t>
            </a:r>
            <a:r>
              <a:rPr lang="en-US" sz="2000" dirty="0"/>
              <a:t>Information and cyber physical systems, such as sensors, sensor networks, and remote sensing, for enhanced real-time data collection, analysis, monitoring, and predictive modeling of critical infrastructure systems that inform decision-making. </a:t>
            </a:r>
          </a:p>
          <a:p>
            <a:r>
              <a:rPr lang="en-US" sz="2000" dirty="0" smtClean="0"/>
              <a:t>Determine </a:t>
            </a:r>
            <a:r>
              <a:rPr lang="en-US" sz="2000" dirty="0"/>
              <a:t>best models for evaluation of stakeholders’ preferences about specific policy proposals, as well as those for informing and sharing data and findings with the broader community, including visualization, 3-D simulation applications, and other tools.</a:t>
            </a:r>
          </a:p>
          <a:p>
            <a:endParaRPr lang="en-US" dirty="0"/>
          </a:p>
        </p:txBody>
      </p:sp>
    </p:spTree>
    <p:extLst>
      <p:ext uri="{BB962C8B-B14F-4D97-AF65-F5344CB8AC3E}">
        <p14:creationId xmlns:p14="http://schemas.microsoft.com/office/powerpoint/2010/main" val="1639836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296"/>
                </a:solidFill>
              </a:rPr>
              <a:t>Objective 3 and Outcomes:</a:t>
            </a:r>
            <a:endParaRPr lang="en-US" dirty="0"/>
          </a:p>
        </p:txBody>
      </p:sp>
      <p:sp>
        <p:nvSpPr>
          <p:cNvPr id="3" name="Content Placeholder 2"/>
          <p:cNvSpPr>
            <a:spLocks noGrp="1"/>
          </p:cNvSpPr>
          <p:nvPr>
            <p:ph idx="1"/>
          </p:nvPr>
        </p:nvSpPr>
        <p:spPr>
          <a:xfrm>
            <a:off x="916674" y="1269172"/>
            <a:ext cx="10513326" cy="4847424"/>
          </a:xfrm>
        </p:spPr>
        <p:txBody>
          <a:bodyPr>
            <a:normAutofit fontScale="92500" lnSpcReduction="10000"/>
          </a:bodyPr>
          <a:lstStyle/>
          <a:p>
            <a:r>
              <a:rPr lang="en-US" b="1" dirty="0" smtClean="0"/>
              <a:t>Objective 3: </a:t>
            </a:r>
            <a:r>
              <a:rPr lang="en-US" dirty="0" smtClean="0"/>
              <a:t>To form </a:t>
            </a:r>
            <a:r>
              <a:rPr lang="en-US" dirty="0"/>
              <a:t>a global research and education community, with links to local stakeholders, and share data and actionable agendas for change.</a:t>
            </a:r>
          </a:p>
          <a:p>
            <a:pPr marL="0" indent="0">
              <a:buNone/>
            </a:pPr>
            <a:endParaRPr lang="en-US" sz="1000" dirty="0"/>
          </a:p>
          <a:p>
            <a:pPr marL="0" indent="0">
              <a:buNone/>
            </a:pPr>
            <a:r>
              <a:rPr lang="en-US" b="1" dirty="0" smtClean="0"/>
              <a:t>Outcomes </a:t>
            </a:r>
            <a:r>
              <a:rPr lang="en-US" b="1" dirty="0"/>
              <a:t>under objective </a:t>
            </a:r>
            <a:r>
              <a:rPr lang="en-US" b="1" dirty="0" smtClean="0"/>
              <a:t>3:</a:t>
            </a:r>
            <a:endParaRPr lang="en-US" dirty="0"/>
          </a:p>
          <a:p>
            <a:r>
              <a:rPr lang="en-US" sz="2000" dirty="0" smtClean="0"/>
              <a:t>Study </a:t>
            </a:r>
            <a:r>
              <a:rPr lang="en-US" sz="2000" dirty="0"/>
              <a:t>the suitability of approaches that involve urban stakeholders, to co-identify and co-produce knowledge on the key features and variability of urban critical infrastructure systems, bridging science to implementation by integrating behavioral factors for broader impacts. </a:t>
            </a:r>
          </a:p>
          <a:p>
            <a:r>
              <a:rPr lang="en-US" sz="2000" dirty="0" smtClean="0"/>
              <a:t>Identify </a:t>
            </a:r>
            <a:r>
              <a:rPr lang="en-US" sz="2000" dirty="0"/>
              <a:t>key actors to support implementation of an integrated approach to optimal resource management and discuss how the integration may be achieved. </a:t>
            </a:r>
          </a:p>
          <a:p>
            <a:r>
              <a:rPr lang="en-US" sz="2000" dirty="0" smtClean="0"/>
              <a:t>Develop </a:t>
            </a:r>
            <a:r>
              <a:rPr lang="en-US" sz="2000" dirty="0"/>
              <a:t>a mechanism to connect the research and educational efforts of all participants and facilitate the formation of partnerships. Leverage the capacity of all leading institutions in education and service/outreach to help engage participants across urban centers.</a:t>
            </a:r>
          </a:p>
          <a:p>
            <a:r>
              <a:rPr lang="en-US" sz="2000" dirty="0" smtClean="0"/>
              <a:t>Determine </a:t>
            </a:r>
            <a:r>
              <a:rPr lang="en-US" sz="2000" dirty="0"/>
              <a:t>best models for the promotion of open data and data sharing across </a:t>
            </a:r>
            <a:r>
              <a:rPr lang="en-US" sz="2000" dirty="0" smtClean="0"/>
              <a:t>participating </a:t>
            </a:r>
            <a:r>
              <a:rPr lang="en-US" sz="2000" dirty="0"/>
              <a:t>institutions and entities.</a:t>
            </a:r>
          </a:p>
          <a:p>
            <a:endParaRPr lang="en-US" sz="2000" dirty="0"/>
          </a:p>
          <a:p>
            <a:endParaRPr lang="en-US" dirty="0"/>
          </a:p>
        </p:txBody>
      </p:sp>
    </p:spTree>
    <p:extLst>
      <p:ext uri="{BB962C8B-B14F-4D97-AF65-F5344CB8AC3E}">
        <p14:creationId xmlns:p14="http://schemas.microsoft.com/office/powerpoint/2010/main" val="2081203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r>
              <a:rPr lang="en-US" sz="3600" b="1" dirty="0" smtClean="0">
                <a:solidFill>
                  <a:srgbClr val="00297A"/>
                </a:solidFill>
                <a:latin typeface="Calibri" charset="0"/>
              </a:rPr>
              <a:t>Key Deliverables</a:t>
            </a:r>
            <a:endParaRPr lang="en-US" sz="3600" b="1" dirty="0">
              <a:solidFill>
                <a:srgbClr val="003296"/>
              </a:solidFill>
              <a:latin typeface="Arial" panose="020B0604020202020204" pitchFamily="34" charset="0"/>
              <a:cs typeface="Arial" panose="020B0604020202020204" pitchFamily="34" charset="0"/>
            </a:endParaRPr>
          </a:p>
        </p:txBody>
      </p:sp>
      <p:sp>
        <p:nvSpPr>
          <p:cNvPr id="4099" name="Content Placeholder 2"/>
          <p:cNvSpPr>
            <a:spLocks noGrp="1"/>
          </p:cNvSpPr>
          <p:nvPr>
            <p:ph idx="4294967295"/>
          </p:nvPr>
        </p:nvSpPr>
        <p:spPr>
          <a:xfrm>
            <a:off x="936625" y="1458913"/>
            <a:ext cx="11255375" cy="4768850"/>
          </a:xfrm>
        </p:spPr>
        <p:txBody>
          <a:bodyPr>
            <a:normAutofit/>
          </a:bodyPr>
          <a:lstStyle/>
          <a:p>
            <a:endParaRPr lang="en-US" sz="2800" dirty="0">
              <a:solidFill>
                <a:schemeClr val="tx2"/>
              </a:solidFill>
            </a:endParaRPr>
          </a:p>
          <a:p>
            <a:pPr marL="0" indent="0">
              <a:buNone/>
            </a:pPr>
            <a:endParaRPr lang="en-US" sz="2800" dirty="0">
              <a:solidFill>
                <a:schemeClr val="tx2"/>
              </a:solidFill>
            </a:endParaRPr>
          </a:p>
          <a:p>
            <a:endParaRPr lang="en-US" sz="2800" dirty="0"/>
          </a:p>
        </p:txBody>
      </p:sp>
      <p:sp>
        <p:nvSpPr>
          <p:cNvPr id="5" name="Content Placeholder 1"/>
          <p:cNvSpPr txBox="1">
            <a:spLocks/>
          </p:cNvSpPr>
          <p:nvPr/>
        </p:nvSpPr>
        <p:spPr>
          <a:xfrm>
            <a:off x="609600" y="1585913"/>
            <a:ext cx="109728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smtClean="0"/>
              <a:t>The main deliverables will be:</a:t>
            </a:r>
          </a:p>
          <a:p>
            <a:pPr marL="0" indent="0">
              <a:buNone/>
            </a:pPr>
            <a:endParaRPr lang="en-US" sz="2800" dirty="0" smtClean="0"/>
          </a:p>
          <a:p>
            <a:r>
              <a:rPr lang="en-US" sz="2800" dirty="0" smtClean="0"/>
              <a:t>A </a:t>
            </a:r>
            <a:r>
              <a:rPr lang="en-US" sz="2800" dirty="0"/>
              <a:t>white paper that </a:t>
            </a:r>
            <a:r>
              <a:rPr lang="en-US" sz="2800" dirty="0" smtClean="0"/>
              <a:t>defines </a:t>
            </a:r>
            <a:r>
              <a:rPr lang="en-US" sz="2800" dirty="0"/>
              <a:t>scientific, engineering, data </a:t>
            </a:r>
            <a:r>
              <a:rPr lang="en-US" sz="2800" dirty="0" smtClean="0"/>
              <a:t>and stakeholder </a:t>
            </a:r>
            <a:r>
              <a:rPr lang="en-US" sz="2800" dirty="0"/>
              <a:t>engagement challenges in the management of interrelated critical infrastructure (ICI) </a:t>
            </a:r>
            <a:r>
              <a:rPr lang="en-US" sz="2800" dirty="0" smtClean="0"/>
              <a:t>systems in </a:t>
            </a:r>
            <a:r>
              <a:rPr lang="en-US" sz="2800" dirty="0"/>
              <a:t>urban centers. </a:t>
            </a:r>
            <a:endParaRPr lang="en-US" sz="2800" dirty="0" smtClean="0"/>
          </a:p>
          <a:p>
            <a:r>
              <a:rPr lang="en-US" sz="2800" dirty="0" smtClean="0"/>
              <a:t>A report that provides </a:t>
            </a:r>
            <a:r>
              <a:rPr lang="en-US" sz="2800" dirty="0"/>
              <a:t>a synthesis of the discussion </a:t>
            </a:r>
            <a:r>
              <a:rPr lang="en-US" sz="2800" dirty="0" smtClean="0"/>
              <a:t>ultimately </a:t>
            </a:r>
            <a:r>
              <a:rPr lang="en-US" sz="2800" dirty="0"/>
              <a:t>leading to the more efficient management and operation of </a:t>
            </a:r>
            <a:r>
              <a:rPr lang="en-US" sz="2800" dirty="0" smtClean="0"/>
              <a:t>critical infrastructural </a:t>
            </a:r>
            <a:r>
              <a:rPr lang="en-US" sz="2800" dirty="0"/>
              <a:t>systems as they operate within urban centers across the globe.</a:t>
            </a:r>
          </a:p>
          <a:p>
            <a:endParaRPr lang="en-US" sz="1800" dirty="0"/>
          </a:p>
          <a:p>
            <a:endParaRPr lang="en-US" sz="1800" dirty="0"/>
          </a:p>
          <a:p>
            <a:pPr>
              <a:defRPr/>
            </a:pPr>
            <a:endParaRPr lang="en-US" sz="1800" dirty="0" smtClean="0">
              <a:latin typeface="Calibri" pitchFamily="34" charset="0"/>
            </a:endParaRPr>
          </a:p>
          <a:p>
            <a:pPr>
              <a:defRPr/>
            </a:pPr>
            <a:endParaRPr lang="en-US" sz="1400" dirty="0">
              <a:latin typeface="Calibri" pitchFamily="34" charset="0"/>
            </a:endParaRPr>
          </a:p>
        </p:txBody>
      </p:sp>
    </p:spTree>
    <p:extLst>
      <p:ext uri="{BB962C8B-B14F-4D97-AF65-F5344CB8AC3E}">
        <p14:creationId xmlns:p14="http://schemas.microsoft.com/office/powerpoint/2010/main" val="714444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3296"/>
                </a:solidFill>
                <a:latin typeface="Arial" panose="020B0604020202020204" pitchFamily="34" charset="0"/>
                <a:cs typeface="Arial" panose="020B0604020202020204" pitchFamily="34" charset="0"/>
              </a:rPr>
              <a:t>Agenda</a:t>
            </a:r>
            <a:endParaRPr lang="en-US" dirty="0"/>
          </a:p>
        </p:txBody>
      </p:sp>
      <p:sp>
        <p:nvSpPr>
          <p:cNvPr id="3" name="Content Placeholder 1"/>
          <p:cNvSpPr txBox="1">
            <a:spLocks/>
          </p:cNvSpPr>
          <p:nvPr/>
        </p:nvSpPr>
        <p:spPr>
          <a:xfrm>
            <a:off x="609600" y="1585913"/>
            <a:ext cx="109728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600" b="1" dirty="0" smtClean="0">
                <a:solidFill>
                  <a:schemeClr val="tx2"/>
                </a:solidFill>
              </a:rPr>
              <a:t>Day 1 – Nov. 30, 2017</a:t>
            </a:r>
          </a:p>
          <a:p>
            <a:pPr marL="400050" lvl="1" indent="0">
              <a:buNone/>
            </a:pPr>
            <a:r>
              <a:rPr lang="en-US" b="1" dirty="0" smtClean="0">
                <a:solidFill>
                  <a:schemeClr val="tx2"/>
                </a:solidFill>
              </a:rPr>
              <a:t>Session </a:t>
            </a:r>
            <a:r>
              <a:rPr lang="en-US" b="1" dirty="0">
                <a:solidFill>
                  <a:schemeClr val="tx2"/>
                </a:solidFill>
              </a:rPr>
              <a:t>1: </a:t>
            </a:r>
            <a:r>
              <a:rPr lang="en-US" b="1" dirty="0">
                <a:solidFill>
                  <a:srgbClr val="FF0000"/>
                </a:solidFill>
              </a:rPr>
              <a:t>Systems-Based Approaches</a:t>
            </a:r>
            <a:r>
              <a:rPr lang="en-US" dirty="0">
                <a:solidFill>
                  <a:srgbClr val="FF0000"/>
                </a:solidFill>
              </a:rPr>
              <a:t> </a:t>
            </a:r>
            <a:endParaRPr lang="en-US" dirty="0" smtClean="0">
              <a:solidFill>
                <a:srgbClr val="FF0000"/>
              </a:solidFill>
            </a:endParaRPr>
          </a:p>
          <a:p>
            <a:pPr marL="400050" lvl="1" indent="0">
              <a:buNone/>
            </a:pPr>
            <a:r>
              <a:rPr lang="en-US" b="1" dirty="0" smtClean="0">
                <a:solidFill>
                  <a:schemeClr val="tx2"/>
                </a:solidFill>
              </a:rPr>
              <a:t>Networking Break </a:t>
            </a:r>
            <a:r>
              <a:rPr lang="en-US" dirty="0" smtClean="0">
                <a:solidFill>
                  <a:schemeClr val="tx2"/>
                </a:solidFill>
              </a:rPr>
              <a:t>(3:30-3:45pm)</a:t>
            </a:r>
          </a:p>
          <a:p>
            <a:pPr marL="400050" lvl="1" indent="0">
              <a:buNone/>
            </a:pPr>
            <a:r>
              <a:rPr lang="en-US" b="1" dirty="0" smtClean="0">
                <a:solidFill>
                  <a:schemeClr val="tx2"/>
                </a:solidFill>
              </a:rPr>
              <a:t>Session </a:t>
            </a:r>
            <a:r>
              <a:rPr lang="en-US" b="1" dirty="0">
                <a:solidFill>
                  <a:schemeClr val="tx2"/>
                </a:solidFill>
              </a:rPr>
              <a:t>2: </a:t>
            </a:r>
            <a:r>
              <a:rPr lang="en-US" b="1" dirty="0">
                <a:solidFill>
                  <a:srgbClr val="FF0000"/>
                </a:solidFill>
              </a:rPr>
              <a:t>End-User Perspective: What Stakeholders Want to </a:t>
            </a:r>
            <a:r>
              <a:rPr lang="en-US" b="1" smtClean="0">
                <a:solidFill>
                  <a:srgbClr val="FF0000"/>
                </a:solidFill>
              </a:rPr>
              <a:t>See </a:t>
            </a:r>
            <a:r>
              <a:rPr lang="en-US" b="1" smtClean="0">
                <a:solidFill>
                  <a:schemeClr val="tx2"/>
                </a:solidFill>
              </a:rPr>
              <a:t>Reception</a:t>
            </a:r>
            <a:r>
              <a:rPr lang="en-US" smtClean="0">
                <a:solidFill>
                  <a:schemeClr val="tx2"/>
                </a:solidFill>
              </a:rPr>
              <a:t> </a:t>
            </a:r>
            <a:r>
              <a:rPr lang="en-US" dirty="0" smtClean="0">
                <a:solidFill>
                  <a:schemeClr val="tx2"/>
                </a:solidFill>
              </a:rPr>
              <a:t>(5:15-6:00pm)</a:t>
            </a:r>
            <a:endParaRPr lang="en-US" dirty="0">
              <a:solidFill>
                <a:schemeClr val="tx2"/>
              </a:solidFill>
            </a:endParaRPr>
          </a:p>
          <a:p>
            <a:pPr>
              <a:defRPr/>
            </a:pPr>
            <a:endParaRPr lang="en-US" sz="1400" dirty="0">
              <a:solidFill>
                <a:schemeClr val="tx2"/>
              </a:solidFill>
            </a:endParaRPr>
          </a:p>
          <a:p>
            <a:pPr>
              <a:defRPr/>
            </a:pPr>
            <a:endParaRPr lang="en-US" sz="1400" dirty="0">
              <a:solidFill>
                <a:schemeClr val="tx2"/>
              </a:solidFill>
              <a:latin typeface="Calibri" pitchFamily="34" charset="0"/>
            </a:endParaRPr>
          </a:p>
        </p:txBody>
      </p:sp>
    </p:spTree>
    <p:extLst>
      <p:ext uri="{BB962C8B-B14F-4D97-AF65-F5344CB8AC3E}">
        <p14:creationId xmlns:p14="http://schemas.microsoft.com/office/powerpoint/2010/main" val="264034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1497</TotalTime>
  <Words>947</Words>
  <Application>Microsoft Office PowerPoint</Application>
  <PresentationFormat>Widescreen</PresentationFormat>
  <Paragraphs>82</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Tahoma</vt:lpstr>
      <vt:lpstr>Times New Roman</vt:lpstr>
      <vt:lpstr>Office Theme</vt:lpstr>
      <vt:lpstr>   Urban Infrastructure: Analysis and Modeling for Their Optimal Management and Operation NSF Workshop  NSF Award #: 1762212  </vt:lpstr>
      <vt:lpstr>Organizing Committee </vt:lpstr>
      <vt:lpstr>Overarching Goal of the Workshop </vt:lpstr>
      <vt:lpstr>Workshop Objectives</vt:lpstr>
      <vt:lpstr>Objective 1 and Outcomes:</vt:lpstr>
      <vt:lpstr>Objective 2 and Outcomes:</vt:lpstr>
      <vt:lpstr>Objective 3 and Outcomes:</vt:lpstr>
      <vt:lpstr>Key Deliverables</vt:lpstr>
      <vt:lpstr>Agenda</vt:lpstr>
      <vt:lpstr>Agenda</vt:lpstr>
    </vt:vector>
  </TitlesOfParts>
  <Company>New York Institute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OPEN HOUSE 2013!!!!</dc:title>
  <dc:creator>Nada Anid</dc:creator>
  <cp:lastModifiedBy>Marta Panero</cp:lastModifiedBy>
  <cp:revision>86</cp:revision>
  <cp:lastPrinted>2017-10-11T19:35:23Z</cp:lastPrinted>
  <dcterms:created xsi:type="dcterms:W3CDTF">2013-11-02T16:17:09Z</dcterms:created>
  <dcterms:modified xsi:type="dcterms:W3CDTF">2017-11-30T18:10:03Z</dcterms:modified>
</cp:coreProperties>
</file>