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7" r:id="rId2"/>
    <p:sldId id="299" r:id="rId3"/>
    <p:sldId id="311" r:id="rId4"/>
    <p:sldId id="298" r:id="rId5"/>
    <p:sldId id="294" r:id="rId6"/>
    <p:sldId id="264" r:id="rId7"/>
    <p:sldId id="296" r:id="rId8"/>
    <p:sldId id="304" r:id="rId9"/>
    <p:sldId id="302" r:id="rId10"/>
    <p:sldId id="307" r:id="rId11"/>
    <p:sldId id="308" r:id="rId12"/>
    <p:sldId id="303" r:id="rId13"/>
    <p:sldId id="306" r:id="rId14"/>
    <p:sldId id="309" r:id="rId15"/>
    <p:sldId id="310"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9236C-A1E3-8445-82F3-084846855A8D}" type="datetimeFigureOut">
              <a:rPr lang="en-US" smtClean="0"/>
              <a:pPr/>
              <a:t>11/29/2017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B8909-93B9-E845-A507-38ECEB35BE54}" type="slidenum">
              <a:rPr lang="en-US" smtClean="0"/>
              <a:pPr/>
              <a:t>‹#›</a:t>
            </a:fld>
            <a:endParaRPr lang="en-US"/>
          </a:p>
        </p:txBody>
      </p:sp>
    </p:spTree>
    <p:extLst>
      <p:ext uri="{BB962C8B-B14F-4D97-AF65-F5344CB8AC3E}">
        <p14:creationId xmlns:p14="http://schemas.microsoft.com/office/powerpoint/2010/main" val="3407594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1144588" y="685800"/>
            <a:ext cx="4568825" cy="3427413"/>
          </a:xfrm>
          <a:ln/>
        </p:spPr>
      </p:sp>
      <p:sp>
        <p:nvSpPr>
          <p:cNvPr id="26628" name="Rectangle 3"/>
          <p:cNvSpPr>
            <a:spLocks noGrp="1" noChangeArrowheads="1"/>
          </p:cNvSpPr>
          <p:nvPr>
            <p:ph type="body" idx="1"/>
          </p:nvPr>
        </p:nvSpPr>
        <p:spPr>
          <a:noFill/>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337235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AF5F6-56DC-4289-A258-954BDECABFA3}" type="datetime1">
              <a:rPr lang="en-US" smtClean="0"/>
              <a:t>11/29/2017</a:t>
            </a:fld>
            <a:endParaRPr lang="en-US"/>
          </a:p>
        </p:txBody>
      </p:sp>
      <p:sp>
        <p:nvSpPr>
          <p:cNvPr id="5" name="Footer Placeholder 4"/>
          <p:cNvSpPr>
            <a:spLocks noGrp="1"/>
          </p:cNvSpPr>
          <p:nvPr>
            <p:ph type="ftr" sz="quarter" idx="11"/>
          </p:nvPr>
        </p:nvSpPr>
        <p:spPr/>
        <p:txBody>
          <a:bodyPr/>
          <a:lstStyle/>
          <a:p>
            <a:r>
              <a:rPr lang="en-US" smtClean="0"/>
              <a:t>A. Mohamed (CUNY), Dec. 2017</a:t>
            </a:r>
            <a:endParaRPr lang="en-US"/>
          </a:p>
        </p:txBody>
      </p:sp>
      <p:sp>
        <p:nvSpPr>
          <p:cNvPr id="6" name="Slide Number Placeholder 5"/>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76339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9C9F7-A637-4ACF-817F-D1245C6058F2}" type="datetime1">
              <a:rPr lang="en-US" smtClean="0"/>
              <a:t>11/29/2017</a:t>
            </a:fld>
            <a:endParaRPr lang="en-US"/>
          </a:p>
        </p:txBody>
      </p:sp>
      <p:sp>
        <p:nvSpPr>
          <p:cNvPr id="5" name="Footer Placeholder 4"/>
          <p:cNvSpPr>
            <a:spLocks noGrp="1"/>
          </p:cNvSpPr>
          <p:nvPr>
            <p:ph type="ftr" sz="quarter" idx="11"/>
          </p:nvPr>
        </p:nvSpPr>
        <p:spPr/>
        <p:txBody>
          <a:bodyPr/>
          <a:lstStyle/>
          <a:p>
            <a:r>
              <a:rPr lang="en-US" smtClean="0"/>
              <a:t>A. Mohamed (CUNY), Dec. 2017</a:t>
            </a:r>
            <a:endParaRPr lang="en-US"/>
          </a:p>
        </p:txBody>
      </p:sp>
      <p:sp>
        <p:nvSpPr>
          <p:cNvPr id="6" name="Slide Number Placeholder 5"/>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86537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ECBE9-C69F-49D1-A698-3D459B6B7CCC}" type="datetime1">
              <a:rPr lang="en-US" smtClean="0"/>
              <a:t>11/29/2017</a:t>
            </a:fld>
            <a:endParaRPr lang="en-US"/>
          </a:p>
        </p:txBody>
      </p:sp>
      <p:sp>
        <p:nvSpPr>
          <p:cNvPr id="5" name="Footer Placeholder 4"/>
          <p:cNvSpPr>
            <a:spLocks noGrp="1"/>
          </p:cNvSpPr>
          <p:nvPr>
            <p:ph type="ftr" sz="quarter" idx="11"/>
          </p:nvPr>
        </p:nvSpPr>
        <p:spPr/>
        <p:txBody>
          <a:bodyPr/>
          <a:lstStyle/>
          <a:p>
            <a:r>
              <a:rPr lang="en-US" smtClean="0"/>
              <a:t>A. Mohamed (CUNY), Dec. 2017</a:t>
            </a:r>
            <a:endParaRPr lang="en-US"/>
          </a:p>
        </p:txBody>
      </p:sp>
      <p:sp>
        <p:nvSpPr>
          <p:cNvPr id="6" name="Slide Number Placeholder 5"/>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519060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7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pPr>
              <a:defRPr/>
            </a:pPr>
            <a:fld id="{06F5E07E-49F2-42F3-AC64-3A01EF7B8B60}" type="datetime1">
              <a:rPr lang="en-US" smtClean="0"/>
              <a:t>11/29/2017</a:t>
            </a:fld>
            <a:endParaRPr lang="en-US"/>
          </a:p>
        </p:txBody>
      </p:sp>
      <p:sp>
        <p:nvSpPr>
          <p:cNvPr id="8" name="Slide Number Placeholder 7"/>
          <p:cNvSpPr>
            <a:spLocks noGrp="1"/>
          </p:cNvSpPr>
          <p:nvPr>
            <p:ph type="sldNum" sz="quarter" idx="11"/>
          </p:nvPr>
        </p:nvSpPr>
        <p:spPr>
          <a:xfrm>
            <a:off x="6553200" y="6356352"/>
            <a:ext cx="2133600" cy="365125"/>
          </a:xfrm>
          <a:prstGeom prst="rect">
            <a:avLst/>
          </a:prstGeom>
        </p:spPr>
        <p:txBody>
          <a:bodyPr/>
          <a:lstStyle/>
          <a:p>
            <a:pPr>
              <a:defRPr/>
            </a:pPr>
            <a:fld id="{83AAE959-6359-4493-BC7D-18DB37B4FBCD}"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r>
              <a:rPr lang="en-US" smtClean="0"/>
              <a:t>A. Mohamed (CUNY), Dec. 2017</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508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CF0C9-7969-47AE-B963-93C3F48A068A}" type="datetime1">
              <a:rPr lang="en-US" smtClean="0"/>
              <a:t>11/29/2017</a:t>
            </a:fld>
            <a:endParaRPr lang="en-US"/>
          </a:p>
        </p:txBody>
      </p:sp>
      <p:sp>
        <p:nvSpPr>
          <p:cNvPr id="5" name="Footer Placeholder 4"/>
          <p:cNvSpPr>
            <a:spLocks noGrp="1"/>
          </p:cNvSpPr>
          <p:nvPr>
            <p:ph type="ftr" sz="quarter" idx="11"/>
          </p:nvPr>
        </p:nvSpPr>
        <p:spPr/>
        <p:txBody>
          <a:bodyPr/>
          <a:lstStyle/>
          <a:p>
            <a:r>
              <a:rPr lang="en-US" smtClean="0"/>
              <a:t>A. Mohamed (CUNY), Dec. 2017</a:t>
            </a:r>
            <a:endParaRPr lang="en-US"/>
          </a:p>
        </p:txBody>
      </p:sp>
      <p:sp>
        <p:nvSpPr>
          <p:cNvPr id="6" name="Slide Number Placeholder 5"/>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390509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B9CEA7-D69C-43B6-B7E6-CA07773FED14}" type="datetime1">
              <a:rPr lang="en-US" smtClean="0"/>
              <a:t>11/29/2017</a:t>
            </a:fld>
            <a:endParaRPr lang="en-US"/>
          </a:p>
        </p:txBody>
      </p:sp>
      <p:sp>
        <p:nvSpPr>
          <p:cNvPr id="5" name="Footer Placeholder 4"/>
          <p:cNvSpPr>
            <a:spLocks noGrp="1"/>
          </p:cNvSpPr>
          <p:nvPr>
            <p:ph type="ftr" sz="quarter" idx="11"/>
          </p:nvPr>
        </p:nvSpPr>
        <p:spPr/>
        <p:txBody>
          <a:bodyPr/>
          <a:lstStyle/>
          <a:p>
            <a:r>
              <a:rPr lang="en-US" smtClean="0"/>
              <a:t>A. Mohamed (CUNY), Dec. 2017</a:t>
            </a:r>
            <a:endParaRPr lang="en-US"/>
          </a:p>
        </p:txBody>
      </p:sp>
      <p:sp>
        <p:nvSpPr>
          <p:cNvPr id="6" name="Slide Number Placeholder 5"/>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98169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75337-8553-487C-81C8-81B76E980EB8}" type="datetime1">
              <a:rPr lang="en-US" smtClean="0"/>
              <a:t>11/29/2017</a:t>
            </a:fld>
            <a:endParaRPr lang="en-US"/>
          </a:p>
        </p:txBody>
      </p:sp>
      <p:sp>
        <p:nvSpPr>
          <p:cNvPr id="6" name="Footer Placeholder 5"/>
          <p:cNvSpPr>
            <a:spLocks noGrp="1"/>
          </p:cNvSpPr>
          <p:nvPr>
            <p:ph type="ftr" sz="quarter" idx="11"/>
          </p:nvPr>
        </p:nvSpPr>
        <p:spPr/>
        <p:txBody>
          <a:bodyPr/>
          <a:lstStyle/>
          <a:p>
            <a:r>
              <a:rPr lang="en-US" smtClean="0"/>
              <a:t>A. Mohamed (CUNY), Dec. 2017</a:t>
            </a:r>
            <a:endParaRPr lang="en-US"/>
          </a:p>
        </p:txBody>
      </p:sp>
      <p:sp>
        <p:nvSpPr>
          <p:cNvPr id="7" name="Slide Number Placeholder 6"/>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35976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6F7AD-8570-4A6A-80FB-81430DE7D554}" type="datetime1">
              <a:rPr lang="en-US" smtClean="0"/>
              <a:t>11/29/2017</a:t>
            </a:fld>
            <a:endParaRPr lang="en-US"/>
          </a:p>
        </p:txBody>
      </p:sp>
      <p:sp>
        <p:nvSpPr>
          <p:cNvPr id="8" name="Footer Placeholder 7"/>
          <p:cNvSpPr>
            <a:spLocks noGrp="1"/>
          </p:cNvSpPr>
          <p:nvPr>
            <p:ph type="ftr" sz="quarter" idx="11"/>
          </p:nvPr>
        </p:nvSpPr>
        <p:spPr/>
        <p:txBody>
          <a:bodyPr/>
          <a:lstStyle/>
          <a:p>
            <a:r>
              <a:rPr lang="en-US" smtClean="0"/>
              <a:t>A. Mohamed (CUNY), Dec. 2017</a:t>
            </a:r>
            <a:endParaRPr lang="en-US"/>
          </a:p>
        </p:txBody>
      </p:sp>
      <p:sp>
        <p:nvSpPr>
          <p:cNvPr id="9" name="Slide Number Placeholder 8"/>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373582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DABEA-82FC-406C-8213-9A06254C3278}" type="datetime1">
              <a:rPr lang="en-US" smtClean="0"/>
              <a:t>11/29/2017</a:t>
            </a:fld>
            <a:endParaRPr lang="en-US"/>
          </a:p>
        </p:txBody>
      </p:sp>
      <p:sp>
        <p:nvSpPr>
          <p:cNvPr id="4" name="Footer Placeholder 3"/>
          <p:cNvSpPr>
            <a:spLocks noGrp="1"/>
          </p:cNvSpPr>
          <p:nvPr>
            <p:ph type="ftr" sz="quarter" idx="11"/>
          </p:nvPr>
        </p:nvSpPr>
        <p:spPr/>
        <p:txBody>
          <a:bodyPr/>
          <a:lstStyle/>
          <a:p>
            <a:r>
              <a:rPr lang="en-US" smtClean="0"/>
              <a:t>A. Mohamed (CUNY), Dec. 2017</a:t>
            </a:r>
            <a:endParaRPr lang="en-US"/>
          </a:p>
        </p:txBody>
      </p:sp>
      <p:sp>
        <p:nvSpPr>
          <p:cNvPr id="5" name="Slide Number Placeholder 4"/>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305232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9757B-6B63-47BA-90B4-F154F11AB334}" type="datetime1">
              <a:rPr lang="en-US" smtClean="0"/>
              <a:t>11/29/2017</a:t>
            </a:fld>
            <a:endParaRPr lang="en-US"/>
          </a:p>
        </p:txBody>
      </p:sp>
      <p:sp>
        <p:nvSpPr>
          <p:cNvPr id="3" name="Footer Placeholder 2"/>
          <p:cNvSpPr>
            <a:spLocks noGrp="1"/>
          </p:cNvSpPr>
          <p:nvPr>
            <p:ph type="ftr" sz="quarter" idx="11"/>
          </p:nvPr>
        </p:nvSpPr>
        <p:spPr/>
        <p:txBody>
          <a:bodyPr/>
          <a:lstStyle/>
          <a:p>
            <a:r>
              <a:rPr lang="en-US" smtClean="0"/>
              <a:t>A. Mohamed (CUNY), Dec. 2017</a:t>
            </a:r>
            <a:endParaRPr lang="en-US"/>
          </a:p>
        </p:txBody>
      </p:sp>
      <p:sp>
        <p:nvSpPr>
          <p:cNvPr id="4" name="Slide Number Placeholder 3"/>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59930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97B19-4C1D-4B8C-A3F5-DCB380C98E70}" type="datetime1">
              <a:rPr lang="en-US" smtClean="0"/>
              <a:t>11/29/2017</a:t>
            </a:fld>
            <a:endParaRPr lang="en-US"/>
          </a:p>
        </p:txBody>
      </p:sp>
      <p:sp>
        <p:nvSpPr>
          <p:cNvPr id="6" name="Footer Placeholder 5"/>
          <p:cNvSpPr>
            <a:spLocks noGrp="1"/>
          </p:cNvSpPr>
          <p:nvPr>
            <p:ph type="ftr" sz="quarter" idx="11"/>
          </p:nvPr>
        </p:nvSpPr>
        <p:spPr/>
        <p:txBody>
          <a:bodyPr/>
          <a:lstStyle/>
          <a:p>
            <a:r>
              <a:rPr lang="en-US" smtClean="0"/>
              <a:t>A. Mohamed (CUNY), Dec. 2017</a:t>
            </a:r>
            <a:endParaRPr lang="en-US"/>
          </a:p>
        </p:txBody>
      </p:sp>
      <p:sp>
        <p:nvSpPr>
          <p:cNvPr id="7" name="Slide Number Placeholder 6"/>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16270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6BA4B-68AB-46F7-B8AC-F25FFDD94066}" type="datetime1">
              <a:rPr lang="en-US" smtClean="0"/>
              <a:t>11/29/2017</a:t>
            </a:fld>
            <a:endParaRPr lang="en-US"/>
          </a:p>
        </p:txBody>
      </p:sp>
      <p:sp>
        <p:nvSpPr>
          <p:cNvPr id="6" name="Footer Placeholder 5"/>
          <p:cNvSpPr>
            <a:spLocks noGrp="1"/>
          </p:cNvSpPr>
          <p:nvPr>
            <p:ph type="ftr" sz="quarter" idx="11"/>
          </p:nvPr>
        </p:nvSpPr>
        <p:spPr/>
        <p:txBody>
          <a:bodyPr/>
          <a:lstStyle/>
          <a:p>
            <a:r>
              <a:rPr lang="en-US" smtClean="0"/>
              <a:t>A. Mohamed (CUNY), Dec. 2017</a:t>
            </a:r>
            <a:endParaRPr lang="en-US"/>
          </a:p>
        </p:txBody>
      </p:sp>
      <p:sp>
        <p:nvSpPr>
          <p:cNvPr id="7" name="Slide Number Placeholder 6"/>
          <p:cNvSpPr>
            <a:spLocks noGrp="1"/>
          </p:cNvSpPr>
          <p:nvPr>
            <p:ph type="sldNum" sz="quarter" idx="12"/>
          </p:nvPr>
        </p:nvSpPr>
        <p:spPr/>
        <p:txBody>
          <a:bodyPr/>
          <a:lstStyle/>
          <a:p>
            <a:fld id="{766F8E16-43B3-5B4F-B2FF-F6D589061DFF}" type="slidenum">
              <a:rPr lang="en-US" smtClean="0"/>
              <a:pPr/>
              <a:t>‹#›</a:t>
            </a:fld>
            <a:endParaRPr lang="en-US"/>
          </a:p>
        </p:txBody>
      </p:sp>
    </p:spTree>
    <p:extLst>
      <p:ext uri="{BB962C8B-B14F-4D97-AF65-F5344CB8AC3E}">
        <p14:creationId xmlns:p14="http://schemas.microsoft.com/office/powerpoint/2010/main" val="119731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0CA07-67FD-4E05-92FE-700DEF6D01EA}" type="datetime1">
              <a:rPr lang="en-US" smtClean="0"/>
              <a:t>11/29/2017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Mohamed (CUNY), Dec.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F8E16-43B3-5B4F-B2FF-F6D589061DFF}" type="slidenum">
              <a:rPr lang="en-US" smtClean="0"/>
              <a:pPr/>
              <a:t>‹#›</a:t>
            </a:fld>
            <a:endParaRPr lang="en-US"/>
          </a:p>
        </p:txBody>
      </p:sp>
    </p:spTree>
    <p:extLst>
      <p:ext uri="{BB962C8B-B14F-4D97-AF65-F5344CB8AC3E}">
        <p14:creationId xmlns:p14="http://schemas.microsoft.com/office/powerpoint/2010/main" val="222341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762000" y="3457336"/>
            <a:ext cx="7543800" cy="533400"/>
          </a:xfrm>
          <a:prstGeom prst="rect">
            <a:avLst/>
          </a:prstGeom>
          <a:noFill/>
          <a:ln w="9525">
            <a:noFill/>
            <a:miter lim="800000"/>
            <a:headEnd/>
            <a:tailEnd/>
          </a:ln>
          <a:effectLst>
            <a:glow rad="63500">
              <a:schemeClr val="accent1">
                <a:satMod val="175000"/>
                <a:alpha val="40000"/>
              </a:schemeClr>
            </a:glow>
          </a:effectLst>
        </p:spPr>
        <p:txBody>
          <a:bodyPr>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eaLnBrk="0" hangingPunct="0">
              <a:spcBef>
                <a:spcPct val="20000"/>
              </a:spcBef>
              <a:buFont typeface="Arial" charset="0"/>
              <a:buNone/>
              <a:defRPr/>
            </a:pPr>
            <a:r>
              <a:rPr lang="en-US" sz="2200" b="1" dirty="0" smtClean="0">
                <a:ln/>
                <a:solidFill>
                  <a:srgbClr val="002060"/>
                </a:solidFill>
                <a:latin typeface="Calisto MT" pitchFamily="18" charset="0"/>
              </a:rPr>
              <a:t>By</a:t>
            </a:r>
            <a:r>
              <a:rPr lang="en-US" sz="2200" b="1" cap="all" dirty="0" smtClean="0">
                <a:ln/>
                <a:solidFill>
                  <a:srgbClr val="002060"/>
                </a:solidFill>
                <a:latin typeface="Calisto MT" pitchFamily="18" charset="0"/>
              </a:rPr>
              <a:t>: A</a:t>
            </a:r>
            <a:r>
              <a:rPr lang="en-US" sz="2200" b="1" dirty="0" smtClean="0">
                <a:ln/>
                <a:solidFill>
                  <a:srgbClr val="002060"/>
                </a:solidFill>
                <a:latin typeface="Calisto MT" pitchFamily="18" charset="0"/>
              </a:rPr>
              <a:t>hmed Mohamed</a:t>
            </a:r>
            <a:endParaRPr lang="en-US" sz="2200" b="1" cap="all" dirty="0">
              <a:ln/>
              <a:solidFill>
                <a:srgbClr val="002060"/>
              </a:solidFill>
              <a:latin typeface="Calisto MT" pitchFamily="18" charset="0"/>
            </a:endParaRPr>
          </a:p>
          <a:p>
            <a:pPr algn="ctr" eaLnBrk="0" hangingPunct="0">
              <a:spcBef>
                <a:spcPct val="20000"/>
              </a:spcBef>
              <a:buFont typeface="Arial" charset="0"/>
              <a:buNone/>
              <a:defRPr/>
            </a:pPr>
            <a:endParaRPr lang="en-US" sz="2200" b="1" cap="all"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Subtitle 2"/>
          <p:cNvSpPr>
            <a:spLocks noGrp="1"/>
          </p:cNvSpPr>
          <p:nvPr>
            <p:ph type="subTitle" idx="1"/>
          </p:nvPr>
        </p:nvSpPr>
        <p:spPr>
          <a:xfrm>
            <a:off x="179514" y="3616389"/>
            <a:ext cx="8820472" cy="1524000"/>
          </a:xfrm>
          <a:effectLst>
            <a:glow rad="63500">
              <a:schemeClr val="accent1">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defRPr/>
            </a:pPr>
            <a:endParaRPr lang="en-US" sz="1000" b="1" cap="all"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sto MT" pitchFamily="18" charset="0"/>
            </a:endParaRPr>
          </a:p>
          <a:p>
            <a:pPr>
              <a:defRPr/>
            </a:pPr>
            <a:r>
              <a:rPr lang="en-US" sz="2100" b="1" dirty="0" smtClean="0">
                <a:ln/>
                <a:solidFill>
                  <a:srgbClr val="336600"/>
                </a:solidFill>
                <a:effectLst/>
                <a:latin typeface="Calisto MT" pitchFamily="18" charset="0"/>
              </a:rPr>
              <a:t>Assistant Professor</a:t>
            </a:r>
          </a:p>
          <a:p>
            <a:pPr>
              <a:defRPr/>
            </a:pPr>
            <a:r>
              <a:rPr lang="en-US" sz="1700" b="1" dirty="0" smtClean="0">
                <a:ln/>
                <a:solidFill>
                  <a:srgbClr val="002060"/>
                </a:solidFill>
                <a:latin typeface="Calisto MT" pitchFamily="18" charset="0"/>
              </a:rPr>
              <a:t>Department of Electrical Engineering, </a:t>
            </a:r>
            <a:r>
              <a:rPr lang="en-US" sz="1700" b="1" dirty="0" smtClean="0">
                <a:ln/>
                <a:solidFill>
                  <a:srgbClr val="002060"/>
                </a:solidFill>
                <a:effectLst/>
                <a:latin typeface="Calisto MT" pitchFamily="18" charset="0"/>
              </a:rPr>
              <a:t>City College of New York</a:t>
            </a:r>
          </a:p>
          <a:p>
            <a:pPr>
              <a:defRPr/>
            </a:pPr>
            <a:r>
              <a:rPr lang="en-US" sz="1700" b="1" dirty="0" smtClean="0">
                <a:ln/>
                <a:solidFill>
                  <a:srgbClr val="002060"/>
                </a:solidFill>
                <a:effectLst/>
                <a:latin typeface="Calisto MT" pitchFamily="18" charset="0"/>
              </a:rPr>
              <a:t>New York, NY USA</a:t>
            </a:r>
          </a:p>
        </p:txBody>
      </p:sp>
      <p:sp>
        <p:nvSpPr>
          <p:cNvPr id="3077" name="Rectangle 6"/>
          <p:cNvSpPr>
            <a:spLocks noChangeArrowheads="1"/>
          </p:cNvSpPr>
          <p:nvPr/>
        </p:nvSpPr>
        <p:spPr bwMode="auto">
          <a:xfrm>
            <a:off x="395288" y="5448908"/>
            <a:ext cx="8353425" cy="1261884"/>
          </a:xfrm>
          <a:prstGeom prst="rect">
            <a:avLst/>
          </a:prstGeom>
          <a:noFill/>
          <a:ln w="9525">
            <a:noFill/>
            <a:miter lim="800000"/>
            <a:headEnd/>
            <a:tailEnd/>
          </a:ln>
        </p:spPr>
        <p:txBody>
          <a:bodyPr>
            <a:spAutoFit/>
          </a:bodyPr>
          <a:lstStyle/>
          <a:p>
            <a:pPr algn="ctr"/>
            <a:endParaRPr lang="en-US" dirty="0" smtClean="0">
              <a:solidFill>
                <a:srgbClr val="002060"/>
              </a:solidFill>
              <a:latin typeface="Calisto MT" pitchFamily="18" charset="0"/>
              <a:cs typeface="Cambria"/>
            </a:endParaRPr>
          </a:p>
          <a:p>
            <a:pPr algn="ctr"/>
            <a:r>
              <a:rPr lang="en-US" dirty="0" smtClean="0">
                <a:solidFill>
                  <a:srgbClr val="002060"/>
                </a:solidFill>
                <a:latin typeface="Calisto MT" pitchFamily="18" charset="0"/>
                <a:cs typeface="Cambria"/>
              </a:rPr>
              <a:t> NSF/NYIT Urban Infrastructures Workshop</a:t>
            </a:r>
          </a:p>
          <a:p>
            <a:pPr algn="ctr"/>
            <a:r>
              <a:rPr lang="en-US" sz="2000" b="1" dirty="0" smtClean="0">
                <a:solidFill>
                  <a:srgbClr val="002060"/>
                </a:solidFill>
                <a:latin typeface="Calisto MT" pitchFamily="18" charset="0"/>
                <a:cs typeface="Cambria"/>
              </a:rPr>
              <a:t>1</a:t>
            </a:r>
            <a:r>
              <a:rPr lang="en-US" sz="2000" b="1" baseline="30000" dirty="0" smtClean="0">
                <a:solidFill>
                  <a:srgbClr val="002060"/>
                </a:solidFill>
                <a:latin typeface="Calisto MT" pitchFamily="18" charset="0"/>
                <a:cs typeface="Cambria"/>
              </a:rPr>
              <a:t>st</a:t>
            </a:r>
            <a:r>
              <a:rPr lang="en-US" sz="2000" b="1" dirty="0" smtClean="0">
                <a:solidFill>
                  <a:srgbClr val="002060"/>
                </a:solidFill>
                <a:latin typeface="Calisto MT" pitchFamily="18" charset="0"/>
                <a:cs typeface="Cambria"/>
              </a:rPr>
              <a:t> December </a:t>
            </a:r>
            <a:r>
              <a:rPr lang="en-US" sz="2000" b="1" dirty="0">
                <a:solidFill>
                  <a:srgbClr val="002060"/>
                </a:solidFill>
                <a:latin typeface="Calisto MT" pitchFamily="18" charset="0"/>
                <a:cs typeface="Cambria"/>
              </a:rPr>
              <a:t>2017 </a:t>
            </a:r>
          </a:p>
          <a:p>
            <a:pPr algn="ctr"/>
            <a:endParaRPr lang="en-US" sz="2000" b="1" dirty="0">
              <a:solidFill>
                <a:srgbClr val="002060"/>
              </a:solidFill>
              <a:latin typeface="Cambria"/>
              <a:cs typeface="Cambria"/>
            </a:endParaRPr>
          </a:p>
        </p:txBody>
      </p:sp>
      <p:sp>
        <p:nvSpPr>
          <p:cNvPr id="6" name="Slide Number Placeholder 5"/>
          <p:cNvSpPr>
            <a:spLocks noGrp="1"/>
          </p:cNvSpPr>
          <p:nvPr>
            <p:ph type="sldNum" sz="quarter" idx="11"/>
          </p:nvPr>
        </p:nvSpPr>
        <p:spPr/>
        <p:txBody>
          <a:bodyPr/>
          <a:lstStyle/>
          <a:p>
            <a:pPr>
              <a:defRPr/>
            </a:pPr>
            <a:fld id="{83AAE959-6359-4493-BC7D-18DB37B4FBCD}" type="slidenum">
              <a:rPr lang="en-US" smtClean="0"/>
              <a:pPr>
                <a:defRPr/>
              </a:pPr>
              <a:t>1</a:t>
            </a:fld>
            <a:endParaRPr lang="en-US"/>
          </a:p>
        </p:txBody>
      </p:sp>
      <p:sp>
        <p:nvSpPr>
          <p:cNvPr id="2" name="Rectangle 1"/>
          <p:cNvSpPr/>
          <p:nvPr/>
        </p:nvSpPr>
        <p:spPr>
          <a:xfrm>
            <a:off x="533400" y="1055826"/>
            <a:ext cx="8153400" cy="1200329"/>
          </a:xfrm>
          <a:prstGeom prst="rect">
            <a:avLst/>
          </a:prstGeom>
        </p:spPr>
        <p:txBody>
          <a:bodyPr wrap="square">
            <a:spAutoFit/>
          </a:bodyPr>
          <a:lstStyle/>
          <a:p>
            <a:pPr algn="ctr"/>
            <a:endParaRPr lang="en-US" sz="3200" b="1" dirty="0">
              <a:latin typeface="Cambria"/>
              <a:cs typeface="Cambria"/>
            </a:endParaRPr>
          </a:p>
          <a:p>
            <a:pPr algn="ctr"/>
            <a:r>
              <a:rPr lang="en-US" sz="4000" b="1" dirty="0" smtClean="0">
                <a:solidFill>
                  <a:srgbClr val="800000"/>
                </a:solidFill>
                <a:latin typeface="Calisto MT" pitchFamily="18" charset="0"/>
                <a:cs typeface="Cambria"/>
              </a:rPr>
              <a:t>Microgrids in New York</a:t>
            </a:r>
            <a:endParaRPr lang="en-US" sz="3200" b="1" dirty="0">
              <a:solidFill>
                <a:srgbClr val="800000"/>
              </a:solidFill>
              <a:latin typeface="Calisto MT" pitchFamily="18" charset="0"/>
              <a:cs typeface="Cambria"/>
            </a:endParaRPr>
          </a:p>
        </p:txBody>
      </p:sp>
      <p:pic>
        <p:nvPicPr>
          <p:cNvPr id="3" name="Picture 2"/>
          <p:cNvPicPr>
            <a:picLocks noChangeAspect="1"/>
          </p:cNvPicPr>
          <p:nvPr/>
        </p:nvPicPr>
        <p:blipFill>
          <a:blip r:embed="rId3" cstate="print"/>
          <a:stretch>
            <a:fillRect/>
          </a:stretch>
        </p:blipFill>
        <p:spPr>
          <a:xfrm>
            <a:off x="7183067" y="5858750"/>
            <a:ext cx="1828800" cy="884396"/>
          </a:xfrm>
          <a:prstGeom prst="rect">
            <a:avLst/>
          </a:prstGeom>
        </p:spPr>
      </p:pic>
      <p:pic>
        <p:nvPicPr>
          <p:cNvPr id="5" name="Picture 4"/>
          <p:cNvPicPr>
            <a:picLocks noChangeAspect="1"/>
          </p:cNvPicPr>
          <p:nvPr/>
        </p:nvPicPr>
        <p:blipFill>
          <a:blip r:embed="rId4"/>
          <a:stretch>
            <a:fillRect/>
          </a:stretch>
        </p:blipFill>
        <p:spPr>
          <a:xfrm>
            <a:off x="103312" y="5849912"/>
            <a:ext cx="1714500" cy="914400"/>
          </a:xfrm>
          <a:prstGeom prst="rect">
            <a:avLst/>
          </a:prstGeom>
        </p:spPr>
      </p:pic>
    </p:spTree>
    <p:extLst>
      <p:ext uri="{BB962C8B-B14F-4D97-AF65-F5344CB8AC3E}">
        <p14:creationId xmlns:p14="http://schemas.microsoft.com/office/powerpoint/2010/main" val="10820097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Palatino Linotype" pitchFamily="18" charset="0"/>
              </a:rPr>
              <a:t>Microgrid Sizing</a:t>
            </a:r>
            <a:endParaRPr lang="en-US" sz="4000" dirty="0">
              <a:solidFill>
                <a:srgbClr val="0000FF"/>
              </a:solidFill>
              <a:latin typeface="Palatino Linotype" pitchFamily="18" charset="0"/>
            </a:endParaRPr>
          </a:p>
        </p:txBody>
      </p:sp>
      <p:sp>
        <p:nvSpPr>
          <p:cNvPr id="3" name="Content Placeholder 2"/>
          <p:cNvSpPr>
            <a:spLocks noGrp="1"/>
          </p:cNvSpPr>
          <p:nvPr>
            <p:ph idx="1"/>
          </p:nvPr>
        </p:nvSpPr>
        <p:spPr>
          <a:xfrm>
            <a:off x="457200" y="1600200"/>
            <a:ext cx="8229600" cy="4808868"/>
          </a:xfrm>
        </p:spPr>
        <p:txBody>
          <a:bodyPr>
            <a:noAutofit/>
          </a:bodyPr>
          <a:lstStyle/>
          <a:p>
            <a:pPr>
              <a:spcAft>
                <a:spcPts val="900"/>
              </a:spcAft>
            </a:pPr>
            <a:r>
              <a:rPr lang="en-US" sz="2000" dirty="0" smtClean="0">
                <a:latin typeface="Palatino Linotype" pitchFamily="18" charset="0"/>
                <a:cs typeface="Times New Roman" pitchFamily="18" charset="0"/>
              </a:rPr>
              <a:t>When operating in isolation, a microgrid no longer enjoys the benefits normally provided by the utility: diverse energy sources and the perception of an unlimited supply of power. </a:t>
            </a:r>
          </a:p>
          <a:p>
            <a:pPr>
              <a:spcAft>
                <a:spcPts val="900"/>
              </a:spcAft>
            </a:pPr>
            <a:r>
              <a:rPr lang="en-US" sz="2000" dirty="0" smtClean="0">
                <a:latin typeface="Palatino Linotype" pitchFamily="18" charset="0"/>
                <a:cs typeface="Times New Roman" pitchFamily="18" charset="0"/>
              </a:rPr>
              <a:t>Thus the microgrid operator needs to either install more generating capacity than the amount of power needed in any conceivable emergency, or the microgrid must perform load shedding during emergencies and turn off enough noncritical load that the remaining critical loads add up to less than the internal generating capability. </a:t>
            </a:r>
          </a:p>
        </p:txBody>
      </p:sp>
      <p:sp>
        <p:nvSpPr>
          <p:cNvPr id="4" name="Slide Number Placeholder 3"/>
          <p:cNvSpPr>
            <a:spLocks noGrp="1"/>
          </p:cNvSpPr>
          <p:nvPr>
            <p:ph type="sldNum" sz="quarter" idx="12"/>
          </p:nvPr>
        </p:nvSpPr>
        <p:spPr/>
        <p:txBody>
          <a:bodyPr/>
          <a:lstStyle/>
          <a:p>
            <a:fld id="{766F8E16-43B3-5B4F-B2FF-F6D589061DFF}"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latin typeface="Palatino Linotype" pitchFamily="18" charset="0"/>
              </a:rPr>
              <a:t>A. Mohamed (CUNY), Dec. 2017</a:t>
            </a:r>
            <a:endParaRPr lang="en-US">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Palatino Linotype" pitchFamily="18" charset="0"/>
              </a:rPr>
              <a:t>Microgrid Sizing</a:t>
            </a:r>
            <a:r>
              <a:rPr lang="en-US" sz="4000" dirty="0" smtClean="0">
                <a:solidFill>
                  <a:srgbClr val="C00000"/>
                </a:solidFill>
                <a:latin typeface="Palatino Linotype" pitchFamily="18" charset="0"/>
              </a:rPr>
              <a:t>—</a:t>
            </a:r>
            <a:r>
              <a:rPr lang="en-US" sz="3200" dirty="0" smtClean="0">
                <a:solidFill>
                  <a:srgbClr val="C00000"/>
                </a:solidFill>
                <a:latin typeface="Palatino Linotype" pitchFamily="18" charset="0"/>
              </a:rPr>
              <a:t>Example</a:t>
            </a:r>
            <a:endParaRPr lang="en-US" sz="4000" dirty="0">
              <a:solidFill>
                <a:srgbClr val="C00000"/>
              </a:solidFill>
              <a:latin typeface="Palatino Linotype" pitchFamily="18" charset="0"/>
            </a:endParaRPr>
          </a:p>
        </p:txBody>
      </p:sp>
      <p:sp>
        <p:nvSpPr>
          <p:cNvPr id="3" name="Content Placeholder 2"/>
          <p:cNvSpPr>
            <a:spLocks noGrp="1"/>
          </p:cNvSpPr>
          <p:nvPr>
            <p:ph idx="1"/>
          </p:nvPr>
        </p:nvSpPr>
        <p:spPr>
          <a:xfrm>
            <a:off x="457200" y="1600200"/>
            <a:ext cx="8229600" cy="4808868"/>
          </a:xfrm>
        </p:spPr>
        <p:txBody>
          <a:bodyPr>
            <a:noAutofit/>
          </a:bodyPr>
          <a:lstStyle/>
          <a:p>
            <a:pPr>
              <a:spcAft>
                <a:spcPts val="900"/>
              </a:spcAft>
            </a:pPr>
            <a:r>
              <a:rPr lang="en-US" sz="2000" b="1" dirty="0" smtClean="0">
                <a:latin typeface="Palatino Linotype" pitchFamily="18" charset="0"/>
                <a:cs typeface="Times New Roman" pitchFamily="18" charset="0"/>
              </a:rPr>
              <a:t>Example: </a:t>
            </a:r>
            <a:r>
              <a:rPr lang="en-US" sz="2000" dirty="0" smtClean="0">
                <a:latin typeface="Palatino Linotype" pitchFamily="18" charset="0"/>
                <a:cs typeface="Times New Roman" pitchFamily="18" charset="0"/>
              </a:rPr>
              <a:t>A microgrid with a load that varies between 10 MW during the day and 6 MW at night should include at least 10 MW of generating capability. If 3 MW of the peak load could be considered noncritical and could be shut-off indefinitely without constraining core operations, then only 7 MW of generating capacity would be required. This could be supplied by one 7 MW generator, or multiple smaller generators that could operate in parallel. </a:t>
            </a:r>
          </a:p>
          <a:p>
            <a:pPr>
              <a:spcAft>
                <a:spcPts val="900"/>
              </a:spcAft>
            </a:pPr>
            <a:r>
              <a:rPr lang="en-US" sz="2000" dirty="0" smtClean="0">
                <a:latin typeface="Palatino Linotype" pitchFamily="18" charset="0"/>
                <a:cs typeface="Times New Roman" pitchFamily="18" charset="0"/>
              </a:rPr>
              <a:t>N-1 or N-2 reliability are to be considered based on the negative consequences associated with failures.</a:t>
            </a:r>
          </a:p>
        </p:txBody>
      </p:sp>
      <p:sp>
        <p:nvSpPr>
          <p:cNvPr id="4" name="Slide Number Placeholder 3"/>
          <p:cNvSpPr>
            <a:spLocks noGrp="1"/>
          </p:cNvSpPr>
          <p:nvPr>
            <p:ph type="sldNum" sz="quarter" idx="12"/>
          </p:nvPr>
        </p:nvSpPr>
        <p:spPr/>
        <p:txBody>
          <a:bodyPr/>
          <a:lstStyle/>
          <a:p>
            <a:fld id="{766F8E16-43B3-5B4F-B2FF-F6D589061DFF}" type="slidenum">
              <a:rPr lang="en-US" smtClean="0"/>
              <a:pPr/>
              <a:t>11</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95" y="2250440"/>
            <a:ext cx="3488635" cy="1143000"/>
          </a:xfrm>
        </p:spPr>
        <p:txBody>
          <a:bodyPr>
            <a:normAutofit fontScale="90000"/>
          </a:bodyPr>
          <a:lstStyle/>
          <a:p>
            <a:r>
              <a:rPr lang="en-US" dirty="0" smtClean="0">
                <a:solidFill>
                  <a:srgbClr val="0000FF"/>
                </a:solidFill>
                <a:latin typeface="Calisto MT" pitchFamily="18" charset="0"/>
              </a:rPr>
              <a:t>Opportunity Map</a:t>
            </a:r>
            <a:endParaRPr lang="en-US" dirty="0"/>
          </a:p>
        </p:txBody>
      </p:sp>
      <p:pic>
        <p:nvPicPr>
          <p:cNvPr id="1027" name="Picture 3"/>
          <p:cNvPicPr>
            <a:picLocks noChangeAspect="1" noChangeArrowheads="1"/>
          </p:cNvPicPr>
          <p:nvPr/>
        </p:nvPicPr>
        <p:blipFill>
          <a:blip r:embed="rId2"/>
          <a:srcRect/>
          <a:stretch>
            <a:fillRect/>
          </a:stretch>
        </p:blipFill>
        <p:spPr bwMode="auto">
          <a:xfrm>
            <a:off x="3364395" y="181334"/>
            <a:ext cx="5570806" cy="548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8" name="Picture 4"/>
          <p:cNvPicPr>
            <a:picLocks noChangeAspect="1" noChangeArrowheads="1"/>
          </p:cNvPicPr>
          <p:nvPr/>
        </p:nvPicPr>
        <p:blipFill>
          <a:blip r:embed="rId3"/>
          <a:srcRect/>
          <a:stretch>
            <a:fillRect/>
          </a:stretch>
        </p:blipFill>
        <p:spPr bwMode="auto">
          <a:xfrm>
            <a:off x="5017811" y="5753089"/>
            <a:ext cx="2819813" cy="1094751"/>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766F8E16-43B3-5B4F-B2FF-F6D589061DFF}" type="slidenum">
              <a:rPr lang="en-US" smtClean="0"/>
              <a:pPr/>
              <a:t>12</a:t>
            </a:fld>
            <a:endParaRPr lang="en-US"/>
          </a:p>
        </p:txBody>
      </p:sp>
      <p:sp>
        <p:nvSpPr>
          <p:cNvPr id="6" name="Footer Placeholder 5"/>
          <p:cNvSpPr>
            <a:spLocks noGrp="1"/>
          </p:cNvSpPr>
          <p:nvPr>
            <p:ph type="ftr" sz="quarter" idx="11"/>
          </p:nvPr>
        </p:nvSpPr>
        <p:spPr>
          <a:xfrm>
            <a:off x="228600" y="6356350"/>
            <a:ext cx="2895600" cy="365125"/>
          </a:xfrm>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Current State</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600200"/>
            <a:ext cx="8229600" cy="4808868"/>
          </a:xfrm>
        </p:spPr>
        <p:txBody>
          <a:bodyPr>
            <a:normAutofit/>
          </a:bodyPr>
          <a:lstStyle/>
          <a:p>
            <a:pPr>
              <a:spcBef>
                <a:spcPts val="1800"/>
              </a:spcBef>
              <a:spcAft>
                <a:spcPts val="900"/>
              </a:spcAft>
            </a:pPr>
            <a:r>
              <a:rPr lang="en-US" sz="2000" dirty="0" smtClean="0">
                <a:latin typeface="Palatino Linotype" pitchFamily="18" charset="0"/>
              </a:rPr>
              <a:t>83 feasibility studies have been completed.</a:t>
            </a:r>
          </a:p>
          <a:p>
            <a:pPr>
              <a:spcBef>
                <a:spcPts val="1800"/>
              </a:spcBef>
              <a:spcAft>
                <a:spcPts val="900"/>
              </a:spcAft>
            </a:pPr>
            <a:r>
              <a:rPr lang="en-US" sz="2000" dirty="0" smtClean="0">
                <a:solidFill>
                  <a:schemeClr val="dk1"/>
                </a:solidFill>
                <a:latin typeface="Palatino Linotype" pitchFamily="18" charset="0"/>
                <a:cs typeface="Palatino"/>
              </a:rPr>
              <a:t>11 Stage 2 projects are expected to conclude by mid-2018.</a:t>
            </a:r>
          </a:p>
          <a:p>
            <a:pPr>
              <a:spcAft>
                <a:spcPts val="900"/>
              </a:spcAft>
            </a:pPr>
            <a:r>
              <a:rPr lang="en-US" sz="2000" dirty="0" smtClean="0">
                <a:latin typeface="Palatino Linotype" pitchFamily="18" charset="0"/>
              </a:rPr>
              <a:t>Stage 2 winners: Empire State Plaza, University Heights, City Of Syracuse, Town Of Huntington, Rockville Centre, Village Of Freeport, East Bronx	, Clarkson Avenue, Sunnyside Yard, City Of Binghamton, Buffalo-</a:t>
            </a:r>
            <a:r>
              <a:rPr lang="en-US" sz="2000" dirty="0" err="1" smtClean="0">
                <a:latin typeface="Palatino Linotype" pitchFamily="18" charset="0"/>
              </a:rPr>
              <a:t>niagara</a:t>
            </a:r>
            <a:r>
              <a:rPr lang="en-US" sz="2000" dirty="0" smtClean="0">
                <a:latin typeface="Palatino Linotype" pitchFamily="18" charset="0"/>
              </a:rPr>
              <a:t> Medical Campus.</a:t>
            </a:r>
          </a:p>
          <a:p>
            <a:pPr>
              <a:spcAft>
                <a:spcPts val="900"/>
              </a:spcAft>
            </a:pPr>
            <a:r>
              <a:rPr lang="en-US" sz="2000" dirty="0" smtClean="0">
                <a:latin typeface="Palatino Linotype" pitchFamily="18" charset="0"/>
              </a:rPr>
              <a:t>Common sources include CHP, energy storage and solar photovoltaic.</a:t>
            </a:r>
          </a:p>
          <a:p>
            <a:pPr>
              <a:spcBef>
                <a:spcPts val="1800"/>
              </a:spcBef>
              <a:spcAft>
                <a:spcPts val="900"/>
              </a:spcAft>
            </a:pPr>
            <a:endParaRPr lang="en-US" sz="2000" dirty="0" smtClean="0">
              <a:solidFill>
                <a:schemeClr val="dk1"/>
              </a:solidFill>
              <a:latin typeface="Palatino Linotype" pitchFamily="18" charset="0"/>
              <a:cs typeface="Palatino"/>
            </a:endParaRPr>
          </a:p>
        </p:txBody>
      </p:sp>
      <p:sp>
        <p:nvSpPr>
          <p:cNvPr id="4" name="Slide Number Placeholder 3"/>
          <p:cNvSpPr>
            <a:spLocks noGrp="1"/>
          </p:cNvSpPr>
          <p:nvPr>
            <p:ph type="sldNum" sz="quarter" idx="12"/>
          </p:nvPr>
        </p:nvSpPr>
        <p:spPr/>
        <p:txBody>
          <a:bodyPr/>
          <a:lstStyle/>
          <a:p>
            <a:fld id="{766F8E16-43B3-5B4F-B2FF-F6D589061DFF}" type="slidenum">
              <a:rPr lang="en-US" smtClean="0"/>
              <a:pPr/>
              <a:t>13</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Town of Huntington	</a:t>
            </a:r>
          </a:p>
        </p:txBody>
      </p:sp>
      <p:sp>
        <p:nvSpPr>
          <p:cNvPr id="3" name="Content Placeholder 2"/>
          <p:cNvSpPr>
            <a:spLocks noGrp="1"/>
          </p:cNvSpPr>
          <p:nvPr>
            <p:ph idx="1"/>
          </p:nvPr>
        </p:nvSpPr>
        <p:spPr>
          <a:xfrm>
            <a:off x="457200" y="1600200"/>
            <a:ext cx="8229600" cy="4808868"/>
          </a:xfrm>
        </p:spPr>
        <p:txBody>
          <a:bodyPr>
            <a:normAutofit fontScale="92500" lnSpcReduction="10000"/>
          </a:bodyPr>
          <a:lstStyle/>
          <a:p>
            <a:pPr>
              <a:spcBef>
                <a:spcPts val="1800"/>
              </a:spcBef>
              <a:spcAft>
                <a:spcPts val="900"/>
              </a:spcAft>
            </a:pPr>
            <a:r>
              <a:rPr lang="en-US" sz="2000" dirty="0" smtClean="0">
                <a:latin typeface="Palatino Linotype" pitchFamily="18" charset="0"/>
              </a:rPr>
              <a:t>Huntington Village has suffered widespread power outages from storms in the last several years, including a power outage for more than eight days following Hurricane Sandy. The proposed community microgrid would be powered by a new fuel cell, energy storage, solar </a:t>
            </a:r>
            <a:r>
              <a:rPr lang="en-US" sz="2000" dirty="0" err="1" smtClean="0">
                <a:latin typeface="Palatino Linotype" pitchFamily="18" charset="0"/>
              </a:rPr>
              <a:t>photovoltaics</a:t>
            </a:r>
            <a:r>
              <a:rPr lang="en-US" sz="2000" dirty="0" smtClean="0">
                <a:latin typeface="Palatino Linotype" pitchFamily="18" charset="0"/>
              </a:rPr>
              <a:t>, and </a:t>
            </a:r>
            <a:r>
              <a:rPr lang="en-US" sz="2000" b="1" dirty="0" smtClean="0">
                <a:solidFill>
                  <a:srgbClr val="FF0000"/>
                </a:solidFill>
                <a:latin typeface="Palatino Linotype" pitchFamily="18" charset="0"/>
              </a:rPr>
              <a:t>highly efficient combined heat and power (CHP) plants that use natural gas and biogas produced by the town’s wastewater treatment plant to produce both electric and thermal energy to the microgrid customers. </a:t>
            </a:r>
            <a:r>
              <a:rPr lang="en-US" sz="2000" dirty="0" smtClean="0">
                <a:latin typeface="Palatino Linotype" pitchFamily="18" charset="0"/>
              </a:rPr>
              <a:t>The near zero emissions of the fuel cell combined with the solar portion of this project will provide environmental benefits to the community. This mix of technologies would provide electricity and thermal energy to the town hall, Huntington Hospital, Huntington Wastewater Treatment Plant, Huntington YMCA, and Flanagan Senior Center, among others being evaluated. </a:t>
            </a:r>
          </a:p>
          <a:p>
            <a:pPr>
              <a:spcBef>
                <a:spcPts val="1800"/>
              </a:spcBef>
              <a:spcAft>
                <a:spcPts val="900"/>
              </a:spcAft>
            </a:pPr>
            <a:r>
              <a:rPr lang="en-US" sz="2000" dirty="0" smtClean="0">
                <a:latin typeface="Palatino Linotype" pitchFamily="18" charset="0"/>
              </a:rPr>
              <a:t>Partners: Town of Huntington, New York Power Authority (NYPA), TRC Energy Services, National Grid, and PSEG-LI. 	</a:t>
            </a:r>
          </a:p>
        </p:txBody>
      </p:sp>
      <p:sp>
        <p:nvSpPr>
          <p:cNvPr id="4" name="Slide Number Placeholder 3"/>
          <p:cNvSpPr>
            <a:spLocks noGrp="1"/>
          </p:cNvSpPr>
          <p:nvPr>
            <p:ph type="sldNum" sz="quarter" idx="12"/>
          </p:nvPr>
        </p:nvSpPr>
        <p:spPr/>
        <p:txBody>
          <a:bodyPr/>
          <a:lstStyle/>
          <a:p>
            <a:fld id="{766F8E16-43B3-5B4F-B2FF-F6D589061DFF}"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latin typeface="Palatino Linotype" pitchFamily="18" charset="0"/>
              </a:rPr>
              <a:t>A. Mohamed (CUNY), Dec. 2017</a:t>
            </a:r>
            <a:endParaRPr lang="en-US">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City of Binghamton 	</a:t>
            </a:r>
          </a:p>
        </p:txBody>
      </p:sp>
      <p:sp>
        <p:nvSpPr>
          <p:cNvPr id="3" name="Content Placeholder 2"/>
          <p:cNvSpPr>
            <a:spLocks noGrp="1"/>
          </p:cNvSpPr>
          <p:nvPr>
            <p:ph idx="1"/>
          </p:nvPr>
        </p:nvSpPr>
        <p:spPr>
          <a:xfrm>
            <a:off x="457200" y="1600200"/>
            <a:ext cx="8229600" cy="4808868"/>
          </a:xfrm>
        </p:spPr>
        <p:txBody>
          <a:bodyPr>
            <a:normAutofit fontScale="92500" lnSpcReduction="10000"/>
          </a:bodyPr>
          <a:lstStyle/>
          <a:p>
            <a:pPr>
              <a:spcBef>
                <a:spcPts val="1800"/>
              </a:spcBef>
              <a:spcAft>
                <a:spcPts val="900"/>
              </a:spcAft>
            </a:pPr>
            <a:r>
              <a:rPr lang="en-US" sz="2000" dirty="0" smtClean="0">
                <a:latin typeface="Palatino Linotype" pitchFamily="18" charset="0"/>
              </a:rPr>
              <a:t>At the confluence of two great rivers, the Susquehanna and the Chenango, the City of Binghamton has sustained more than its share of flood-related damages— in both 2006 and 2011, much of the city was submerged. During these events, the city either lost or experienced diminished services of electricity, potable water, police and fire protection, as well as housing. The proposed microgrid will include combined heat and power, solar, and hydroelectric power. </a:t>
            </a:r>
            <a:r>
              <a:rPr lang="en-US" sz="2000" b="1" dirty="0" smtClean="0">
                <a:solidFill>
                  <a:srgbClr val="FF0000"/>
                </a:solidFill>
                <a:latin typeface="Palatino Linotype" pitchFamily="18" charset="0"/>
              </a:rPr>
              <a:t>Power would be provided to</a:t>
            </a:r>
            <a:r>
              <a:rPr lang="en-US" sz="2000" dirty="0" smtClean="0">
                <a:latin typeface="Palatino Linotype" pitchFamily="18" charset="0"/>
              </a:rPr>
              <a:t> Binghamton City Hall, Binghamton Police Department, Binghamton Fire Department, </a:t>
            </a:r>
            <a:r>
              <a:rPr lang="en-US" sz="2000" b="1" dirty="0" smtClean="0">
                <a:solidFill>
                  <a:srgbClr val="FF0000"/>
                </a:solidFill>
                <a:latin typeface="Palatino Linotype" pitchFamily="18" charset="0"/>
              </a:rPr>
              <a:t>Binghamton Water Treatment Plant</a:t>
            </a:r>
            <a:r>
              <a:rPr lang="en-US" sz="2000" dirty="0" smtClean="0">
                <a:latin typeface="Palatino Linotype" pitchFamily="18" charset="0"/>
              </a:rPr>
              <a:t>, YMCA of Broome, YWCA of Binghamton, Twin River Commons Student Housing Complex, Holiday Inn Arena, Bates Troy Laundry, </a:t>
            </a:r>
            <a:r>
              <a:rPr lang="en-US" sz="2000" dirty="0" err="1" smtClean="0">
                <a:latin typeface="Palatino Linotype" pitchFamily="18" charset="0"/>
              </a:rPr>
              <a:t>Kradjian</a:t>
            </a:r>
            <a:r>
              <a:rPr lang="en-US" sz="2000" dirty="0" smtClean="0">
                <a:latin typeface="Palatino Linotype" pitchFamily="18" charset="0"/>
              </a:rPr>
              <a:t> Properties, Keystone Associates Architects, Engineers and Surveyors, and NYSEG. </a:t>
            </a:r>
          </a:p>
          <a:p>
            <a:pPr>
              <a:spcBef>
                <a:spcPts val="1800"/>
              </a:spcBef>
              <a:spcAft>
                <a:spcPts val="900"/>
              </a:spcAft>
            </a:pPr>
            <a:r>
              <a:rPr lang="en-US" sz="2000" dirty="0" smtClean="0">
                <a:latin typeface="Palatino Linotype" pitchFamily="18" charset="0"/>
              </a:rPr>
              <a:t>Partners: GE Energy Consulting, Bridgestone Associates Limited, Keystone Associates Architects, Engineers and Surveyors, LLC, and NYSEG. 	</a:t>
            </a:r>
          </a:p>
        </p:txBody>
      </p:sp>
      <p:sp>
        <p:nvSpPr>
          <p:cNvPr id="4" name="Slide Number Placeholder 3"/>
          <p:cNvSpPr>
            <a:spLocks noGrp="1"/>
          </p:cNvSpPr>
          <p:nvPr>
            <p:ph type="sldNum" sz="quarter" idx="12"/>
          </p:nvPr>
        </p:nvSpPr>
        <p:spPr/>
        <p:txBody>
          <a:bodyPr/>
          <a:lstStyle/>
          <a:p>
            <a:fld id="{766F8E16-43B3-5B4F-B2FF-F6D589061DFF}"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latin typeface="Palatino Linotype" pitchFamily="18" charset="0"/>
              </a:rPr>
              <a:t>A. Mohamed (CUNY), Dec. 2017</a:t>
            </a:r>
            <a:endParaRPr lang="en-US">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976353"/>
            <a:ext cx="8229600" cy="2375966"/>
          </a:xfrm>
        </p:spPr>
        <p:txBody>
          <a:bodyPr>
            <a:normAutofit/>
          </a:bodyPr>
          <a:lstStyle/>
          <a:p>
            <a:pPr marL="0" indent="0" algn="ctr">
              <a:buNone/>
            </a:pPr>
            <a:r>
              <a:rPr lang="en-US" sz="2800" dirty="0" smtClean="0">
                <a:solidFill>
                  <a:schemeClr val="dk1"/>
                </a:solidFill>
                <a:latin typeface="Palatino Linotype" pitchFamily="18" charset="0"/>
                <a:cs typeface="Palatino"/>
              </a:rPr>
              <a:t>Thank You</a:t>
            </a:r>
            <a:endParaRPr lang="en-US" sz="2800" dirty="0">
              <a:solidFill>
                <a:schemeClr val="dk1"/>
              </a:solidFill>
              <a:latin typeface="Palatino Linotype" pitchFamily="18" charset="0"/>
              <a:cs typeface="Palatino"/>
            </a:endParaRPr>
          </a:p>
        </p:txBody>
      </p:sp>
      <p:sp>
        <p:nvSpPr>
          <p:cNvPr id="3" name="Title 2"/>
          <p:cNvSpPr>
            <a:spLocks noGrp="1"/>
          </p:cNvSpPr>
          <p:nvPr>
            <p:ph type="title"/>
          </p:nvPr>
        </p:nvSpPr>
        <p:spPr>
          <a:xfrm>
            <a:off x="457200" y="4634841"/>
            <a:ext cx="8229600" cy="1143000"/>
          </a:xfrm>
        </p:spPr>
        <p:txBody>
          <a:bodyPr>
            <a:noAutofit/>
          </a:bodyPr>
          <a:lstStyle/>
          <a:p>
            <a:r>
              <a:rPr lang="en-US" sz="2000" dirty="0" smtClean="0">
                <a:latin typeface="Palatino Linotype" pitchFamily="18" charset="0"/>
                <a:cs typeface="Palatino"/>
              </a:rPr>
              <a:t>URL: </a:t>
            </a:r>
            <a:r>
              <a:rPr lang="en-US" sz="2000" dirty="0" smtClean="0">
                <a:solidFill>
                  <a:srgbClr val="800000"/>
                </a:solidFill>
                <a:latin typeface="Palatino Linotype" pitchFamily="18" charset="0"/>
                <a:cs typeface="Palatino"/>
              </a:rPr>
              <a:t>smartgrid.ccny.cuny.edu/</a:t>
            </a:r>
            <a:r>
              <a:rPr lang="en-US" sz="2000" dirty="0" err="1" smtClean="0">
                <a:solidFill>
                  <a:srgbClr val="800000"/>
                </a:solidFill>
                <a:latin typeface="Palatino Linotype" pitchFamily="18" charset="0"/>
                <a:cs typeface="Palatino"/>
              </a:rPr>
              <a:t>wordpress</a:t>
            </a:r>
            <a:r>
              <a:rPr lang="en-US" sz="2000" dirty="0" smtClean="0">
                <a:latin typeface="Palatino Linotype" pitchFamily="18" charset="0"/>
                <a:cs typeface="Palatino"/>
              </a:rPr>
              <a:t/>
            </a:r>
            <a:br>
              <a:rPr lang="en-US" sz="2000" dirty="0" smtClean="0">
                <a:latin typeface="Palatino Linotype" pitchFamily="18" charset="0"/>
                <a:cs typeface="Palatino"/>
              </a:rPr>
            </a:br>
            <a:r>
              <a:rPr lang="en-US" sz="2000" dirty="0" smtClean="0">
                <a:latin typeface="Palatino Linotype" pitchFamily="18" charset="0"/>
                <a:cs typeface="Palatino"/>
              </a:rPr>
              <a:t>Email: </a:t>
            </a:r>
            <a:r>
              <a:rPr lang="en-US" sz="2000" dirty="0" smtClean="0">
                <a:solidFill>
                  <a:srgbClr val="800000"/>
                </a:solidFill>
                <a:latin typeface="Palatino Linotype" pitchFamily="18" charset="0"/>
                <a:cs typeface="Palatino"/>
              </a:rPr>
              <a:t>amohamed@ccny.cuny.edu</a:t>
            </a:r>
            <a:endParaRPr lang="en-US" sz="2000" dirty="0">
              <a:solidFill>
                <a:srgbClr val="800000"/>
              </a:solidFill>
              <a:latin typeface="Palatino Linotype" pitchFamily="18" charset="0"/>
              <a:cs typeface="Palatino"/>
            </a:endParaRPr>
          </a:p>
        </p:txBody>
      </p:sp>
      <p:sp>
        <p:nvSpPr>
          <p:cNvPr id="5" name="Slide Number Placeholder 4"/>
          <p:cNvSpPr>
            <a:spLocks noGrp="1"/>
          </p:cNvSpPr>
          <p:nvPr>
            <p:ph type="sldNum" sz="quarter" idx="12"/>
          </p:nvPr>
        </p:nvSpPr>
        <p:spPr/>
        <p:txBody>
          <a:bodyPr/>
          <a:lstStyle/>
          <a:p>
            <a:fld id="{766F8E16-43B3-5B4F-B2FF-F6D589061DFF}"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A. Mohamed (CUNY), Dec. 2017</a:t>
            </a:r>
            <a:endParaRPr lang="en-US"/>
          </a:p>
        </p:txBody>
      </p:sp>
    </p:spTree>
    <p:extLst>
      <p:ext uri="{BB962C8B-B14F-4D97-AF65-F5344CB8AC3E}">
        <p14:creationId xmlns:p14="http://schemas.microsoft.com/office/powerpoint/2010/main" val="3018210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Palatino Linotype" pitchFamily="18" charset="0"/>
              </a:rPr>
              <a:t>Objective</a:t>
            </a:r>
            <a:endParaRPr lang="en-US" sz="2800" dirty="0">
              <a:solidFill>
                <a:srgbClr val="800000"/>
              </a:solidFill>
              <a:latin typeface="Palatino Linotype" pitchFamily="18" charset="0"/>
              <a:cs typeface="Palatino"/>
            </a:endParaRPr>
          </a:p>
        </p:txBody>
      </p:sp>
      <p:sp>
        <p:nvSpPr>
          <p:cNvPr id="3" name="Content Placeholder 2"/>
          <p:cNvSpPr>
            <a:spLocks noGrp="1"/>
          </p:cNvSpPr>
          <p:nvPr>
            <p:ph idx="1"/>
          </p:nvPr>
        </p:nvSpPr>
        <p:spPr>
          <a:xfrm>
            <a:off x="457200" y="1600200"/>
            <a:ext cx="8229600" cy="4808868"/>
          </a:xfrm>
        </p:spPr>
        <p:txBody>
          <a:bodyPr>
            <a:normAutofit/>
          </a:bodyPr>
          <a:lstStyle/>
          <a:p>
            <a:pPr>
              <a:spcAft>
                <a:spcPts val="1200"/>
              </a:spcAft>
            </a:pPr>
            <a:r>
              <a:rPr lang="en-US" sz="2000" dirty="0" smtClean="0">
                <a:latin typeface="Palatino Linotype" pitchFamily="18" charset="0"/>
              </a:rPr>
              <a:t>To summarize some of the microgrid-related efforts within NYS</a:t>
            </a:r>
          </a:p>
          <a:p>
            <a:pPr>
              <a:spcAft>
                <a:spcPts val="1200"/>
              </a:spcAft>
            </a:pPr>
            <a:r>
              <a:rPr lang="en-US" sz="2000" dirty="0" smtClean="0">
                <a:latin typeface="Palatino Linotype" pitchFamily="18" charset="0"/>
              </a:rPr>
              <a:t>The main sources include NYSERDA published reports and documents, e.g.</a:t>
            </a:r>
          </a:p>
          <a:p>
            <a:pPr marL="690563">
              <a:spcAft>
                <a:spcPts val="1200"/>
              </a:spcAft>
              <a:buFont typeface="Wingdings" pitchFamily="2" charset="2"/>
              <a:buChar char="§"/>
            </a:pPr>
            <a:r>
              <a:rPr lang="en-US" sz="1800" dirty="0" smtClean="0">
                <a:latin typeface="Palatino Linotype" pitchFamily="18" charset="0"/>
              </a:rPr>
              <a:t>NYSERDA RFP 3044</a:t>
            </a:r>
          </a:p>
          <a:p>
            <a:pPr marL="690563">
              <a:spcAft>
                <a:spcPts val="1200"/>
              </a:spcAft>
              <a:buFont typeface="Wingdings" pitchFamily="2" charset="2"/>
              <a:buChar char="§"/>
            </a:pPr>
            <a:r>
              <a:rPr lang="en-US" sz="1800" dirty="0" smtClean="0">
                <a:latin typeface="Palatino Linotype" pitchFamily="18" charset="0"/>
              </a:rPr>
              <a:t>NY Prize Stage 2 Winners</a:t>
            </a:r>
          </a:p>
          <a:p>
            <a:pPr marL="690563">
              <a:spcAft>
                <a:spcPts val="1200"/>
              </a:spcAft>
              <a:buFont typeface="Wingdings" pitchFamily="2" charset="2"/>
              <a:buChar char="§"/>
            </a:pPr>
            <a:r>
              <a:rPr lang="en-US" sz="1800" dirty="0" smtClean="0">
                <a:latin typeface="Palatino Linotype" pitchFamily="18" charset="0"/>
              </a:rPr>
              <a:t>NYSERDA, “Microgrids for Critical Facility Resiliency in New York State,” Dec. 2014.</a:t>
            </a:r>
          </a:p>
        </p:txBody>
      </p:sp>
      <p:sp>
        <p:nvSpPr>
          <p:cNvPr id="4" name="Slide Number Placeholder 3"/>
          <p:cNvSpPr>
            <a:spLocks noGrp="1"/>
          </p:cNvSpPr>
          <p:nvPr>
            <p:ph type="sldNum" sz="quarter" idx="12"/>
          </p:nvPr>
        </p:nvSpPr>
        <p:spPr/>
        <p:txBody>
          <a:bodyPr/>
          <a:lstStyle/>
          <a:p>
            <a:fld id="{766F8E16-43B3-5B4F-B2FF-F6D589061DFF}" type="slidenum">
              <a:rPr lang="en-US" smtClean="0"/>
              <a:pPr/>
              <a:t>2</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Who currently owns microgrids?</a:t>
            </a:r>
            <a:endParaRPr lang="en-US" sz="2800" dirty="0">
              <a:solidFill>
                <a:srgbClr val="800000"/>
              </a:solidFill>
              <a:latin typeface="Palatino Linotype" pitchFamily="18" charset="0"/>
              <a:cs typeface="Palatino"/>
            </a:endParaRPr>
          </a:p>
        </p:txBody>
      </p:sp>
      <p:sp>
        <p:nvSpPr>
          <p:cNvPr id="3" name="Content Placeholder 2"/>
          <p:cNvSpPr>
            <a:spLocks noGrp="1"/>
          </p:cNvSpPr>
          <p:nvPr>
            <p:ph idx="1"/>
          </p:nvPr>
        </p:nvSpPr>
        <p:spPr>
          <a:xfrm>
            <a:off x="457200" y="1600200"/>
            <a:ext cx="8229600" cy="4808868"/>
          </a:xfrm>
        </p:spPr>
        <p:txBody>
          <a:bodyPr>
            <a:normAutofit/>
          </a:bodyPr>
          <a:lstStyle/>
          <a:p>
            <a:pPr>
              <a:spcAft>
                <a:spcPts val="1200"/>
              </a:spcAft>
            </a:pPr>
            <a:r>
              <a:rPr lang="en-US" sz="2000" dirty="0" smtClean="0">
                <a:latin typeface="Palatino Linotype" pitchFamily="18" charset="0"/>
              </a:rPr>
              <a:t>Typical microgrid owners and operators include: fixed military bases, university campuses, corporate research facilities, hospitals, airports, industrial plants, hotels, municipalities, shopping centers, and planned residential communities. </a:t>
            </a:r>
          </a:p>
          <a:p>
            <a:pPr>
              <a:spcAft>
                <a:spcPts val="1200"/>
              </a:spcAft>
            </a:pPr>
            <a:r>
              <a:rPr lang="en-US" sz="2000" dirty="0" smtClean="0">
                <a:latin typeface="Palatino Linotype" pitchFamily="18" charset="0"/>
              </a:rPr>
              <a:t>The reason each of them invests in the components of a microgrid is that they find the cost of owning and maintaining it is lower than the cost of service interruptions. </a:t>
            </a:r>
          </a:p>
          <a:p>
            <a:pPr>
              <a:spcAft>
                <a:spcPts val="1200"/>
              </a:spcAft>
            </a:pPr>
            <a:r>
              <a:rPr lang="en-US" sz="2000" dirty="0" smtClean="0">
                <a:latin typeface="Palatino Linotype" pitchFamily="18" charset="0"/>
              </a:rPr>
              <a:t>When CHP and thermal energy storage are included, complete microgrid assets can often be justified through energy savings alone. </a:t>
            </a:r>
          </a:p>
        </p:txBody>
      </p:sp>
      <p:sp>
        <p:nvSpPr>
          <p:cNvPr id="4" name="Rectangle 3"/>
          <p:cNvSpPr/>
          <p:nvPr/>
        </p:nvSpPr>
        <p:spPr>
          <a:xfrm>
            <a:off x="457200" y="5916625"/>
            <a:ext cx="8229600" cy="292388"/>
          </a:xfrm>
          <a:prstGeom prst="rect">
            <a:avLst/>
          </a:prstGeom>
        </p:spPr>
        <p:txBody>
          <a:bodyPr wrap="square">
            <a:spAutoFit/>
          </a:bodyPr>
          <a:lstStyle/>
          <a:p>
            <a:pPr>
              <a:spcAft>
                <a:spcPts val="1200"/>
              </a:spcAft>
            </a:pPr>
            <a:r>
              <a:rPr lang="en-US" sz="1300" dirty="0" smtClean="0">
                <a:latin typeface="Palatino Linotype" pitchFamily="18" charset="0"/>
              </a:rPr>
              <a:t>Reference: NYSERDA, “Microgrids for Critical Facility Resiliency in New York State,” Dec. 2014.</a:t>
            </a:r>
          </a:p>
        </p:txBody>
      </p:sp>
      <p:sp>
        <p:nvSpPr>
          <p:cNvPr id="5" name="Slide Number Placeholder 4"/>
          <p:cNvSpPr>
            <a:spLocks noGrp="1"/>
          </p:cNvSpPr>
          <p:nvPr>
            <p:ph type="sldNum" sz="quarter" idx="12"/>
          </p:nvPr>
        </p:nvSpPr>
        <p:spPr/>
        <p:txBody>
          <a:bodyPr/>
          <a:lstStyle/>
          <a:p>
            <a:fld id="{766F8E16-43B3-5B4F-B2FF-F6D589061DFF}"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Examples of NYC Microgrids</a:t>
            </a:r>
            <a:endParaRPr lang="en-US" sz="2800" dirty="0">
              <a:solidFill>
                <a:srgbClr val="800000"/>
              </a:solidFill>
              <a:latin typeface="Palatino Linotype" pitchFamily="18" charset="0"/>
              <a:cs typeface="Palatino"/>
            </a:endParaRPr>
          </a:p>
        </p:txBody>
      </p:sp>
      <p:sp>
        <p:nvSpPr>
          <p:cNvPr id="3" name="Content Placeholder 2"/>
          <p:cNvSpPr>
            <a:spLocks noGrp="1"/>
          </p:cNvSpPr>
          <p:nvPr>
            <p:ph idx="1"/>
          </p:nvPr>
        </p:nvSpPr>
        <p:spPr>
          <a:xfrm>
            <a:off x="457200" y="1600200"/>
            <a:ext cx="8229600" cy="4808868"/>
          </a:xfrm>
        </p:spPr>
        <p:txBody>
          <a:bodyPr>
            <a:normAutofit/>
          </a:bodyPr>
          <a:lstStyle/>
          <a:p>
            <a:pPr>
              <a:spcAft>
                <a:spcPts val="900"/>
              </a:spcAft>
            </a:pPr>
            <a:r>
              <a:rPr lang="en-US" sz="2000" b="1" dirty="0" smtClean="0">
                <a:solidFill>
                  <a:schemeClr val="dk1"/>
                </a:solidFill>
                <a:latin typeface="Palatino Linotype" pitchFamily="18" charset="0"/>
                <a:cs typeface="Palatino"/>
              </a:rPr>
              <a:t>Microgrids That Serve Single Entities: </a:t>
            </a:r>
            <a:r>
              <a:rPr lang="en-US" sz="2000" dirty="0" smtClean="0">
                <a:solidFill>
                  <a:schemeClr val="dk1"/>
                </a:solidFill>
                <a:latin typeface="Palatino Linotype" pitchFamily="18" charset="0"/>
                <a:cs typeface="Palatino"/>
              </a:rPr>
              <a:t>Cornell Microgrid and NYU-Washington Square Microgrid.</a:t>
            </a:r>
          </a:p>
          <a:p>
            <a:pPr>
              <a:spcAft>
                <a:spcPts val="900"/>
              </a:spcAft>
            </a:pPr>
            <a:r>
              <a:rPr lang="en-US" sz="2000" b="1" dirty="0" smtClean="0">
                <a:solidFill>
                  <a:schemeClr val="dk1"/>
                </a:solidFill>
                <a:latin typeface="Palatino Linotype" pitchFamily="18" charset="0"/>
                <a:cs typeface="Palatino"/>
              </a:rPr>
              <a:t>Landlord/Tenant Microgrid: </a:t>
            </a:r>
            <a:r>
              <a:rPr lang="en-US" sz="2000" dirty="0" smtClean="0">
                <a:solidFill>
                  <a:schemeClr val="dk1"/>
                </a:solidFill>
                <a:latin typeface="Palatino Linotype" pitchFamily="18" charset="0"/>
                <a:cs typeface="Palatino"/>
              </a:rPr>
              <a:t>Eastman Business Park Microgrid. </a:t>
            </a:r>
          </a:p>
          <a:p>
            <a:pPr>
              <a:spcAft>
                <a:spcPts val="900"/>
              </a:spcAft>
            </a:pPr>
            <a:r>
              <a:rPr lang="en-US" sz="2000" b="1" dirty="0" smtClean="0">
                <a:solidFill>
                  <a:schemeClr val="dk1"/>
                </a:solidFill>
                <a:latin typeface="Palatino Linotype" pitchFamily="18" charset="0"/>
                <a:cs typeface="Palatino"/>
              </a:rPr>
              <a:t>Independent Provider Microgrid: </a:t>
            </a:r>
            <a:r>
              <a:rPr lang="en-US" sz="2000" dirty="0" smtClean="0">
                <a:solidFill>
                  <a:schemeClr val="dk1"/>
                </a:solidFill>
                <a:latin typeface="Palatino Linotype" pitchFamily="18" charset="0"/>
                <a:cs typeface="Palatino"/>
              </a:rPr>
              <a:t>Burrstone Microgrid. </a:t>
            </a:r>
          </a:p>
          <a:p>
            <a:pPr>
              <a:spcAft>
                <a:spcPts val="900"/>
              </a:spcAft>
            </a:pPr>
            <a:r>
              <a:rPr lang="en-US" sz="2000" dirty="0" smtClean="0">
                <a:solidFill>
                  <a:schemeClr val="dk1"/>
                </a:solidFill>
                <a:latin typeface="Palatino Linotype" pitchFamily="18" charset="0"/>
                <a:cs typeface="Palatino"/>
              </a:rPr>
              <a:t>New York leads the nation’s effort to develop community microgrids through the NY Prize.</a:t>
            </a:r>
          </a:p>
        </p:txBody>
      </p:sp>
      <p:sp>
        <p:nvSpPr>
          <p:cNvPr id="4" name="Slide Number Placeholder 3"/>
          <p:cNvSpPr>
            <a:spLocks noGrp="1"/>
          </p:cNvSpPr>
          <p:nvPr>
            <p:ph type="sldNum" sz="quarter" idx="12"/>
          </p:nvPr>
        </p:nvSpPr>
        <p:spPr/>
        <p:txBody>
          <a:bodyPr/>
          <a:lstStyle/>
          <a:p>
            <a:fld id="{766F8E16-43B3-5B4F-B2FF-F6D589061DFF}" type="slidenum">
              <a:rPr lang="en-US" smtClean="0"/>
              <a:pPr/>
              <a:t>4</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Selection of Geographic Regions</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341786"/>
            <a:ext cx="8229600" cy="4808868"/>
          </a:xfrm>
        </p:spPr>
        <p:txBody>
          <a:bodyPr>
            <a:noAutofit/>
          </a:bodyPr>
          <a:lstStyle/>
          <a:p>
            <a:pPr>
              <a:spcAft>
                <a:spcPts val="900"/>
              </a:spcAft>
            </a:pPr>
            <a:r>
              <a:rPr lang="en-US" sz="2000" dirty="0" smtClean="0">
                <a:latin typeface="Palatino Linotype" pitchFamily="18" charset="0"/>
              </a:rPr>
              <a:t>The most significant selection criterion was the number of critical infrastructure (CI) facilities in the nomination and the density of the CI at the site. A larger number of CI in close proximity to one another was considered optimal. </a:t>
            </a:r>
            <a:endParaRPr lang="en-US" sz="2000" dirty="0" smtClean="0">
              <a:solidFill>
                <a:schemeClr val="dk1"/>
              </a:solidFill>
              <a:latin typeface="Palatino Linotype" pitchFamily="18" charset="0"/>
              <a:cs typeface="Palatino"/>
            </a:endParaRPr>
          </a:p>
          <a:p>
            <a:pPr>
              <a:spcAft>
                <a:spcPts val="900"/>
              </a:spcAft>
            </a:pPr>
            <a:r>
              <a:rPr lang="en-US" sz="2000" dirty="0" smtClean="0">
                <a:latin typeface="Palatino Linotype" pitchFamily="18" charset="0"/>
              </a:rPr>
              <a:t>Power outage data over a 24- month period that covered calendar years 2011 – 2012 were used. This period included outages caused by </a:t>
            </a:r>
            <a:r>
              <a:rPr lang="en-US" sz="2000" dirty="0" err="1" smtClean="0">
                <a:latin typeface="Palatino Linotype" pitchFamily="18" charset="0"/>
              </a:rPr>
              <a:t>Superstorm</a:t>
            </a:r>
            <a:r>
              <a:rPr lang="en-US" sz="2000" dirty="0" smtClean="0">
                <a:latin typeface="Palatino Linotype" pitchFamily="18" charset="0"/>
              </a:rPr>
              <a:t> Sandy, Hurricane Irene, Tropical Storm Lee, and the October 2011 snowstorm affecting the Hudson Valley and NYC. </a:t>
            </a:r>
          </a:p>
          <a:p>
            <a:pPr>
              <a:spcAft>
                <a:spcPts val="900"/>
              </a:spcAft>
            </a:pPr>
            <a:r>
              <a:rPr lang="en-US" sz="2000" dirty="0" smtClean="0">
                <a:latin typeface="Palatino Linotype" pitchFamily="18" charset="0"/>
              </a:rPr>
              <a:t>Analysis of this data indicated that 10 Counties and New York City had outages affecting over 5,000 customers lasting at least six days. </a:t>
            </a:r>
          </a:p>
          <a:p>
            <a:pPr>
              <a:spcAft>
                <a:spcPts val="900"/>
              </a:spcAft>
            </a:pPr>
            <a:r>
              <a:rPr lang="en-US" sz="2000" dirty="0" smtClean="0">
                <a:latin typeface="Palatino Linotype" pitchFamily="18" charset="0"/>
              </a:rPr>
              <a:t>Based on these criteria the Project Team solicited site nominations from NYC and 10 Counties: Broome, </a:t>
            </a:r>
            <a:r>
              <a:rPr lang="en-US" sz="2000" dirty="0" err="1" smtClean="0">
                <a:latin typeface="Palatino Linotype" pitchFamily="18" charset="0"/>
              </a:rPr>
              <a:t>Dutchess</a:t>
            </a:r>
            <a:r>
              <a:rPr lang="en-US" sz="2000" dirty="0" smtClean="0">
                <a:latin typeface="Palatino Linotype" pitchFamily="18" charset="0"/>
              </a:rPr>
              <a:t>, Nassau, Orange, Putnam, Rockland, Suffolk, Sullivan, Ulster, and Westchester </a:t>
            </a:r>
          </a:p>
        </p:txBody>
      </p:sp>
      <p:sp>
        <p:nvSpPr>
          <p:cNvPr id="4" name="Rectangle 3"/>
          <p:cNvSpPr/>
          <p:nvPr/>
        </p:nvSpPr>
        <p:spPr>
          <a:xfrm>
            <a:off x="139148" y="6409068"/>
            <a:ext cx="8229600" cy="292388"/>
          </a:xfrm>
          <a:prstGeom prst="rect">
            <a:avLst/>
          </a:prstGeom>
        </p:spPr>
        <p:txBody>
          <a:bodyPr wrap="square">
            <a:spAutoFit/>
          </a:bodyPr>
          <a:lstStyle/>
          <a:p>
            <a:pPr>
              <a:spcAft>
                <a:spcPts val="1200"/>
              </a:spcAft>
            </a:pPr>
            <a:r>
              <a:rPr lang="en-US" sz="1300" dirty="0" smtClean="0">
                <a:latin typeface="Palatino Linotype" pitchFamily="18" charset="0"/>
              </a:rPr>
              <a:t>Reference: NYSERDA, “Microgrids for Critical Facility Resiliency in New York State,” Dec. 2014.</a:t>
            </a:r>
          </a:p>
        </p:txBody>
      </p:sp>
      <p:sp>
        <p:nvSpPr>
          <p:cNvPr id="5" name="Slide Number Placeholder 4"/>
          <p:cNvSpPr>
            <a:spLocks noGrp="1"/>
          </p:cNvSpPr>
          <p:nvPr>
            <p:ph type="sldNum" sz="quarter" idx="12"/>
          </p:nvPr>
        </p:nvSpPr>
        <p:spPr/>
        <p:txBody>
          <a:bodyPr/>
          <a:lstStyle/>
          <a:p>
            <a:fld id="{766F8E16-43B3-5B4F-B2FF-F6D589061DFF}" type="slidenum">
              <a:rPr lang="en-US" smtClean="0"/>
              <a:pPr/>
              <a:t>5</a:t>
            </a:fld>
            <a:endParaRPr lang="en-US"/>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Funding Microgrids</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411359"/>
            <a:ext cx="8229600" cy="4808868"/>
          </a:xfrm>
        </p:spPr>
        <p:txBody>
          <a:bodyPr>
            <a:noAutofit/>
          </a:bodyPr>
          <a:lstStyle/>
          <a:p>
            <a:pPr>
              <a:spcAft>
                <a:spcPts val="900"/>
              </a:spcAft>
            </a:pPr>
            <a:r>
              <a:rPr lang="en-US" sz="2000" dirty="0" smtClean="0">
                <a:latin typeface="Palatino Linotype" pitchFamily="18" charset="0"/>
              </a:rPr>
              <a:t>Microgrid developers may pay a risk premium for finance capital as there is limited microgrid performance data to inform potential investors. </a:t>
            </a:r>
          </a:p>
          <a:p>
            <a:pPr>
              <a:spcAft>
                <a:spcPts val="900"/>
              </a:spcAft>
            </a:pPr>
            <a:r>
              <a:rPr lang="en-US" sz="2000" dirty="0" smtClean="0">
                <a:latin typeface="Palatino Linotype" pitchFamily="18" charset="0"/>
              </a:rPr>
              <a:t>A microgrid developer’s ability to secure long-term revenue streams is critical in assuring their investment. </a:t>
            </a:r>
          </a:p>
          <a:p>
            <a:pPr>
              <a:spcAft>
                <a:spcPts val="900"/>
              </a:spcAft>
            </a:pPr>
            <a:r>
              <a:rPr lang="en-US" sz="2000" dirty="0" smtClean="0">
                <a:latin typeface="Palatino Linotype" pitchFamily="18" charset="0"/>
              </a:rPr>
              <a:t>Some microgrid revenue streams cannot be captured by nonutility microgrid owners. For example, there are presently no mechanisms to compensate microgrid or distributed generator owners for distribution-level ancillary services and transmission and distribution investment deferral. </a:t>
            </a:r>
          </a:p>
          <a:p>
            <a:pPr>
              <a:spcAft>
                <a:spcPts val="900"/>
              </a:spcAft>
            </a:pPr>
            <a:r>
              <a:rPr lang="en-US" sz="2000" dirty="0" smtClean="0">
                <a:latin typeface="Palatino Linotype" pitchFamily="18" charset="0"/>
              </a:rPr>
              <a:t>A typical feasibility study for a potential microgrid project commonly exceeds $50,000 and takes approximately six months to complete. </a:t>
            </a:r>
          </a:p>
        </p:txBody>
      </p:sp>
      <p:sp>
        <p:nvSpPr>
          <p:cNvPr id="5" name="Rectangle 4"/>
          <p:cNvSpPr/>
          <p:nvPr/>
        </p:nvSpPr>
        <p:spPr>
          <a:xfrm>
            <a:off x="457200" y="6274429"/>
            <a:ext cx="8229600" cy="292388"/>
          </a:xfrm>
          <a:prstGeom prst="rect">
            <a:avLst/>
          </a:prstGeom>
        </p:spPr>
        <p:txBody>
          <a:bodyPr wrap="square">
            <a:spAutoFit/>
          </a:bodyPr>
          <a:lstStyle/>
          <a:p>
            <a:pPr>
              <a:spcAft>
                <a:spcPts val="1200"/>
              </a:spcAft>
            </a:pPr>
            <a:r>
              <a:rPr lang="en-US" sz="1300" dirty="0" smtClean="0">
                <a:latin typeface="Palatino Linotype" pitchFamily="18" charset="0"/>
              </a:rPr>
              <a:t>Reference: NYSERDA, “Microgrids for Critical Facility Resiliency in New York State,” Dec. 2014.</a:t>
            </a:r>
          </a:p>
        </p:txBody>
      </p:sp>
      <p:sp>
        <p:nvSpPr>
          <p:cNvPr id="6" name="Slide Number Placeholder 5"/>
          <p:cNvSpPr>
            <a:spLocks noGrp="1"/>
          </p:cNvSpPr>
          <p:nvPr>
            <p:ph type="sldNum" sz="quarter" idx="12"/>
          </p:nvPr>
        </p:nvSpPr>
        <p:spPr/>
        <p:txBody>
          <a:bodyPr/>
          <a:lstStyle/>
          <a:p>
            <a:fld id="{766F8E16-43B3-5B4F-B2FF-F6D589061DFF}" type="slidenum">
              <a:rPr lang="en-US" smtClean="0"/>
              <a:pPr/>
              <a:t>6</a:t>
            </a:fld>
            <a:endParaRPr lang="en-US"/>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NY Prize</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600200"/>
            <a:ext cx="8229600" cy="4808868"/>
          </a:xfrm>
        </p:spPr>
        <p:txBody>
          <a:bodyPr>
            <a:normAutofit/>
          </a:bodyPr>
          <a:lstStyle/>
          <a:p>
            <a:pPr>
              <a:spcBef>
                <a:spcPts val="1800"/>
              </a:spcBef>
            </a:pPr>
            <a:r>
              <a:rPr lang="en-US" sz="2000" dirty="0" smtClean="0">
                <a:latin typeface="Palatino Linotype" pitchFamily="18" charset="0"/>
              </a:rPr>
              <a:t>NY Prize offers support for feasibility studies (Stage 1), audit-grade engineering design and business planning (Stage 2), and project build-out and operational microgrid (Stage 3).</a:t>
            </a:r>
          </a:p>
          <a:p>
            <a:pPr>
              <a:spcBef>
                <a:spcPts val="1800"/>
              </a:spcBef>
            </a:pPr>
            <a:r>
              <a:rPr lang="en-US" sz="2000" dirty="0" smtClean="0">
                <a:latin typeface="Palatino Linotype" pitchFamily="18" charset="0"/>
              </a:rPr>
              <a:t>Applicants must include the local electric distribution company and more than one entity that will benefit from the microgrid. </a:t>
            </a:r>
          </a:p>
          <a:p>
            <a:pPr>
              <a:spcBef>
                <a:spcPts val="1800"/>
              </a:spcBef>
            </a:pPr>
            <a:r>
              <a:rPr lang="en-US" sz="2000" dirty="0" smtClean="0">
                <a:latin typeface="Palatino Linotype" pitchFamily="18" charset="0"/>
              </a:rPr>
              <a:t>Lead respondents may include teams of universities, municipalities, counties, utilities, energy project developers or energy services companies, property owners, technology vendors, schools, emergency shelters, hospitals, and critical facilities. </a:t>
            </a:r>
            <a:endParaRPr lang="en-US" sz="2000" dirty="0" smtClean="0">
              <a:solidFill>
                <a:schemeClr val="dk1"/>
              </a:solidFill>
              <a:latin typeface="Palatino Linotype" pitchFamily="18" charset="0"/>
              <a:cs typeface="Palatino"/>
            </a:endParaRPr>
          </a:p>
        </p:txBody>
      </p:sp>
      <p:sp>
        <p:nvSpPr>
          <p:cNvPr id="4" name="Slide Number Placeholder 3"/>
          <p:cNvSpPr>
            <a:spLocks noGrp="1"/>
          </p:cNvSpPr>
          <p:nvPr>
            <p:ph type="sldNum" sz="quarter" idx="12"/>
          </p:nvPr>
        </p:nvSpPr>
        <p:spPr/>
        <p:txBody>
          <a:bodyPr/>
          <a:lstStyle/>
          <a:p>
            <a:fld id="{766F8E16-43B3-5B4F-B2FF-F6D589061DFF}" type="slidenum">
              <a:rPr lang="en-US" smtClean="0"/>
              <a:pPr/>
              <a:t>7</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NY Prize Requirements</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600200"/>
            <a:ext cx="8229600" cy="4808868"/>
          </a:xfrm>
        </p:spPr>
        <p:txBody>
          <a:bodyPr>
            <a:normAutofit/>
          </a:bodyPr>
          <a:lstStyle/>
          <a:p>
            <a:pPr>
              <a:spcBef>
                <a:spcPts val="600"/>
              </a:spcBef>
            </a:pPr>
            <a:r>
              <a:rPr lang="en-US" sz="2000" dirty="0" smtClean="0">
                <a:latin typeface="Palatino Linotype" pitchFamily="18" charset="0"/>
              </a:rPr>
              <a:t>Community microgrids eligible to receive NY Prize monetary awards must involve at least one facility that provides a critical service to the public (critical facility). Facilities meeting this requirement include: </a:t>
            </a:r>
          </a:p>
          <a:p>
            <a:pPr marL="681038">
              <a:spcBef>
                <a:spcPts val="600"/>
              </a:spcBef>
              <a:buFont typeface="Wingdings" pitchFamily="2" charset="2"/>
              <a:buChar char="§"/>
            </a:pPr>
            <a:r>
              <a:rPr lang="en-US" sz="1800" dirty="0" smtClean="0">
                <a:solidFill>
                  <a:srgbClr val="FF0000"/>
                </a:solidFill>
                <a:latin typeface="Palatino Linotype" pitchFamily="18" charset="0"/>
              </a:rPr>
              <a:t>Wastewater Treatment Plants </a:t>
            </a:r>
          </a:p>
          <a:p>
            <a:pPr marL="681038">
              <a:spcBef>
                <a:spcPts val="600"/>
              </a:spcBef>
              <a:buFont typeface="Wingdings" pitchFamily="2" charset="2"/>
              <a:buChar char="§"/>
            </a:pPr>
            <a:r>
              <a:rPr lang="en-US" sz="1800" dirty="0" smtClean="0">
                <a:latin typeface="Palatino Linotype" pitchFamily="18" charset="0"/>
              </a:rPr>
              <a:t>Hospitals </a:t>
            </a:r>
          </a:p>
          <a:p>
            <a:pPr marL="681038">
              <a:spcBef>
                <a:spcPts val="600"/>
              </a:spcBef>
              <a:buFont typeface="Wingdings" pitchFamily="2" charset="2"/>
              <a:buChar char="§"/>
            </a:pPr>
            <a:r>
              <a:rPr lang="en-US" sz="1800" dirty="0" smtClean="0">
                <a:latin typeface="Palatino Linotype" pitchFamily="18" charset="0"/>
              </a:rPr>
              <a:t>Universities </a:t>
            </a:r>
          </a:p>
          <a:p>
            <a:pPr marL="681038">
              <a:spcBef>
                <a:spcPts val="600"/>
              </a:spcBef>
              <a:buFont typeface="Wingdings" pitchFamily="2" charset="2"/>
              <a:buChar char="§"/>
            </a:pPr>
            <a:r>
              <a:rPr lang="en-US" sz="1800" dirty="0" smtClean="0">
                <a:latin typeface="Palatino Linotype" pitchFamily="18" charset="0"/>
              </a:rPr>
              <a:t>Facility of Refuge or Shelters </a:t>
            </a:r>
          </a:p>
          <a:p>
            <a:pPr marL="681038">
              <a:spcBef>
                <a:spcPts val="600"/>
              </a:spcBef>
              <a:buFont typeface="Wingdings" pitchFamily="2" charset="2"/>
              <a:buChar char="§"/>
            </a:pPr>
            <a:r>
              <a:rPr lang="en-US" sz="1800" dirty="0" smtClean="0">
                <a:latin typeface="Palatino Linotype" pitchFamily="18" charset="0"/>
              </a:rPr>
              <a:t>Schools (K-12) </a:t>
            </a:r>
          </a:p>
          <a:p>
            <a:pPr marL="681038">
              <a:spcBef>
                <a:spcPts val="600"/>
              </a:spcBef>
              <a:buFont typeface="Wingdings" pitchFamily="2" charset="2"/>
              <a:buChar char="§"/>
            </a:pPr>
            <a:r>
              <a:rPr lang="en-US" sz="1800" dirty="0" smtClean="0">
                <a:latin typeface="Palatino Linotype" pitchFamily="18" charset="0"/>
              </a:rPr>
              <a:t>Police Departments </a:t>
            </a:r>
          </a:p>
          <a:p>
            <a:pPr marL="681038">
              <a:spcBef>
                <a:spcPts val="600"/>
              </a:spcBef>
              <a:buFont typeface="Wingdings" pitchFamily="2" charset="2"/>
              <a:buChar char="§"/>
            </a:pPr>
            <a:r>
              <a:rPr lang="en-US" sz="1800" dirty="0" smtClean="0">
                <a:latin typeface="Palatino Linotype" pitchFamily="18" charset="0"/>
              </a:rPr>
              <a:t>Libraries </a:t>
            </a:r>
          </a:p>
          <a:p>
            <a:pPr marL="681038">
              <a:spcBef>
                <a:spcPts val="600"/>
              </a:spcBef>
              <a:buFont typeface="Wingdings" pitchFamily="2" charset="2"/>
              <a:buChar char="§"/>
            </a:pPr>
            <a:r>
              <a:rPr lang="en-US" sz="1800" dirty="0" smtClean="0">
                <a:latin typeface="Palatino Linotype" pitchFamily="18" charset="0"/>
              </a:rPr>
              <a:t>Hospitals </a:t>
            </a:r>
          </a:p>
          <a:p>
            <a:pPr marL="681038">
              <a:spcBef>
                <a:spcPts val="600"/>
              </a:spcBef>
              <a:buFont typeface="Wingdings" pitchFamily="2" charset="2"/>
              <a:buChar char="§"/>
            </a:pPr>
            <a:r>
              <a:rPr lang="en-US" sz="1800" dirty="0" smtClean="0">
                <a:latin typeface="Palatino Linotype" pitchFamily="18" charset="0"/>
              </a:rPr>
              <a:t>Fire Stations </a:t>
            </a:r>
            <a:endParaRPr lang="en-US" sz="1800" dirty="0" smtClean="0">
              <a:solidFill>
                <a:schemeClr val="dk1"/>
              </a:solidFill>
              <a:latin typeface="Palatino Linotype" pitchFamily="18" charset="0"/>
              <a:cs typeface="Palatino"/>
            </a:endParaRPr>
          </a:p>
        </p:txBody>
      </p:sp>
      <p:sp>
        <p:nvSpPr>
          <p:cNvPr id="4" name="Slide Number Placeholder 3"/>
          <p:cNvSpPr>
            <a:spLocks noGrp="1"/>
          </p:cNvSpPr>
          <p:nvPr>
            <p:ph type="sldNum" sz="quarter" idx="12"/>
          </p:nvPr>
        </p:nvSpPr>
        <p:spPr/>
        <p:txBody>
          <a:bodyPr/>
          <a:lstStyle/>
          <a:p>
            <a:fld id="{766F8E16-43B3-5B4F-B2FF-F6D589061DFF}"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latin typeface="Palatino Linotype" pitchFamily="18" charset="0"/>
              </a:rPr>
              <a:t>A. Mohamed (CUNY), Dec. 2017</a:t>
            </a:r>
            <a:endParaRPr lang="en-US">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FF"/>
                </a:solidFill>
                <a:latin typeface="Calisto MT" pitchFamily="18" charset="0"/>
              </a:rPr>
              <a:t>Proposers</a:t>
            </a:r>
            <a:endParaRPr lang="en-US" sz="4000" dirty="0">
              <a:solidFill>
                <a:srgbClr val="0000FF"/>
              </a:solidFill>
              <a:latin typeface="Calisto MT" pitchFamily="18" charset="0"/>
            </a:endParaRPr>
          </a:p>
        </p:txBody>
      </p:sp>
      <p:sp>
        <p:nvSpPr>
          <p:cNvPr id="3" name="Content Placeholder 2"/>
          <p:cNvSpPr>
            <a:spLocks noGrp="1"/>
          </p:cNvSpPr>
          <p:nvPr>
            <p:ph idx="1"/>
          </p:nvPr>
        </p:nvSpPr>
        <p:spPr>
          <a:xfrm>
            <a:off x="457200" y="1600200"/>
            <a:ext cx="8229600" cy="4808868"/>
          </a:xfrm>
        </p:spPr>
        <p:txBody>
          <a:bodyPr>
            <a:normAutofit fontScale="85000" lnSpcReduction="10000"/>
          </a:bodyPr>
          <a:lstStyle/>
          <a:p>
            <a:pPr>
              <a:spcBef>
                <a:spcPts val="1800"/>
              </a:spcBef>
            </a:pPr>
            <a:r>
              <a:rPr lang="en-US" sz="2400" dirty="0" smtClean="0">
                <a:latin typeface="Palatino Linotype" pitchFamily="18" charset="0"/>
              </a:rPr>
              <a:t>The contest focused largely on microgrids that keep power flowing in a crisis to critical facilities like hospitals, emergency shelters, water treatment centers, and telecommunications systems.</a:t>
            </a:r>
            <a:endParaRPr lang="en-US" sz="2400" dirty="0" smtClean="0">
              <a:solidFill>
                <a:schemeClr val="dk1"/>
              </a:solidFill>
              <a:latin typeface="Palatino Linotype" pitchFamily="18" charset="0"/>
              <a:cs typeface="Palatino"/>
            </a:endParaRPr>
          </a:p>
          <a:p>
            <a:pPr>
              <a:spcBef>
                <a:spcPts val="1800"/>
              </a:spcBef>
            </a:pPr>
            <a:r>
              <a:rPr lang="en-US" sz="2400" dirty="0" smtClean="0">
                <a:solidFill>
                  <a:schemeClr val="dk1"/>
                </a:solidFill>
                <a:latin typeface="Palatino Linotype" pitchFamily="18" charset="0"/>
                <a:cs typeface="Palatino"/>
              </a:rPr>
              <a:t>Many well-known companies in the microgrid space are teaming with the local communities to work on the projects, among them </a:t>
            </a:r>
            <a:r>
              <a:rPr lang="en-US" sz="2400" dirty="0" err="1" smtClean="0">
                <a:solidFill>
                  <a:schemeClr val="dk1"/>
                </a:solidFill>
                <a:latin typeface="Palatino Linotype" pitchFamily="18" charset="0"/>
                <a:cs typeface="Palatino"/>
              </a:rPr>
              <a:t>Anbaric</a:t>
            </a:r>
            <a:r>
              <a:rPr lang="en-US" sz="2400" dirty="0" smtClean="0">
                <a:solidFill>
                  <a:schemeClr val="dk1"/>
                </a:solidFill>
                <a:latin typeface="Palatino Linotype" pitchFamily="18" charset="0"/>
                <a:cs typeface="Palatino"/>
              </a:rPr>
              <a:t>, Burns Group, Booz Allen Hamilton, Eaton, IPERC, GE Energy, Green Energy Group, Landis &amp; </a:t>
            </a:r>
            <a:r>
              <a:rPr lang="en-US" sz="2400" dirty="0" err="1" smtClean="0">
                <a:solidFill>
                  <a:schemeClr val="dk1"/>
                </a:solidFill>
                <a:latin typeface="Palatino Linotype" pitchFamily="18" charset="0"/>
                <a:cs typeface="Palatino"/>
              </a:rPr>
              <a:t>Gyr</a:t>
            </a:r>
            <a:r>
              <a:rPr lang="en-US" sz="2400" dirty="0" smtClean="0">
                <a:solidFill>
                  <a:schemeClr val="dk1"/>
                </a:solidFill>
                <a:latin typeface="Palatino Linotype" pitchFamily="18" charset="0"/>
                <a:cs typeface="Palatino"/>
              </a:rPr>
              <a:t>, NRG Energy, OBG, Power Analytics, Schneider Electric, Siemens, </a:t>
            </a:r>
            <a:r>
              <a:rPr lang="en-US" sz="2400" dirty="0" err="1" smtClean="0">
                <a:solidFill>
                  <a:schemeClr val="dk1"/>
                </a:solidFill>
                <a:latin typeface="Palatino Linotype" pitchFamily="18" charset="0"/>
                <a:cs typeface="Palatino"/>
              </a:rPr>
              <a:t>Spirae</a:t>
            </a:r>
            <a:r>
              <a:rPr lang="en-US" sz="2400" dirty="0" smtClean="0">
                <a:solidFill>
                  <a:schemeClr val="dk1"/>
                </a:solidFill>
                <a:latin typeface="Palatino Linotype" pitchFamily="18" charset="0"/>
                <a:cs typeface="Palatino"/>
              </a:rPr>
              <a:t> and </a:t>
            </a:r>
            <a:r>
              <a:rPr lang="en-US" sz="2400" dirty="0" err="1" smtClean="0">
                <a:solidFill>
                  <a:schemeClr val="dk1"/>
                </a:solidFill>
                <a:latin typeface="Palatino Linotype" pitchFamily="18" charset="0"/>
                <a:cs typeface="Palatino"/>
              </a:rPr>
              <a:t>Viridity</a:t>
            </a:r>
            <a:r>
              <a:rPr lang="en-US" sz="2400" dirty="0" smtClean="0">
                <a:solidFill>
                  <a:schemeClr val="dk1"/>
                </a:solidFill>
                <a:latin typeface="Palatino Linotype" pitchFamily="18" charset="0"/>
                <a:cs typeface="Palatino"/>
              </a:rPr>
              <a:t> Energy.</a:t>
            </a:r>
          </a:p>
          <a:p>
            <a:pPr>
              <a:spcBef>
                <a:spcPts val="1800"/>
              </a:spcBef>
            </a:pPr>
            <a:r>
              <a:rPr lang="en-US" sz="2400" dirty="0" smtClean="0">
                <a:solidFill>
                  <a:schemeClr val="dk1"/>
                </a:solidFill>
                <a:latin typeface="Palatino Linotype" pitchFamily="18" charset="0"/>
                <a:cs typeface="Palatino"/>
              </a:rPr>
              <a:t>The New York Power Authority (NYPA),  Long Island Power Authority and </a:t>
            </a:r>
            <a:r>
              <a:rPr lang="en-US" sz="2400" dirty="0" err="1" smtClean="0">
                <a:solidFill>
                  <a:schemeClr val="dk1"/>
                </a:solidFill>
                <a:latin typeface="Palatino Linotype" pitchFamily="18" charset="0"/>
                <a:cs typeface="Palatino"/>
              </a:rPr>
              <a:t>utilites</a:t>
            </a:r>
            <a:r>
              <a:rPr lang="en-US" sz="2400" dirty="0" smtClean="0">
                <a:solidFill>
                  <a:schemeClr val="dk1"/>
                </a:solidFill>
                <a:latin typeface="Palatino Linotype" pitchFamily="18" charset="0"/>
                <a:cs typeface="Palatino"/>
              </a:rPr>
              <a:t> in the states also are participating in the teams, as well as organizations active in energy, such as Brookhaven National Laboratory, the Microgrid Institute, and the Pace Energy &amp; Climate Center.</a:t>
            </a:r>
          </a:p>
        </p:txBody>
      </p:sp>
      <p:sp>
        <p:nvSpPr>
          <p:cNvPr id="4" name="Slide Number Placeholder 3"/>
          <p:cNvSpPr>
            <a:spLocks noGrp="1"/>
          </p:cNvSpPr>
          <p:nvPr>
            <p:ph type="sldNum" sz="quarter" idx="12"/>
          </p:nvPr>
        </p:nvSpPr>
        <p:spPr/>
        <p:txBody>
          <a:bodyPr/>
          <a:lstStyle/>
          <a:p>
            <a:fld id="{766F8E16-43B3-5B4F-B2FF-F6D589061DFF}" type="slidenum">
              <a:rPr lang="en-US" smtClean="0"/>
              <a:pPr/>
              <a:t>9</a:t>
            </a:fld>
            <a:endParaRPr lang="en-US"/>
          </a:p>
        </p:txBody>
      </p:sp>
      <p:sp>
        <p:nvSpPr>
          <p:cNvPr id="5" name="Footer Placeholder 4"/>
          <p:cNvSpPr>
            <a:spLocks noGrp="1"/>
          </p:cNvSpPr>
          <p:nvPr>
            <p:ph type="ftr" sz="quarter" idx="11"/>
          </p:nvPr>
        </p:nvSpPr>
        <p:spPr/>
        <p:txBody>
          <a:bodyPr/>
          <a:lstStyle/>
          <a:p>
            <a:r>
              <a:rPr lang="en-US" dirty="0" smtClean="0">
                <a:latin typeface="Palatino Linotype" pitchFamily="18" charset="0"/>
              </a:rPr>
              <a:t>A. Mohamed (CUNY), Dec. 2017</a:t>
            </a:r>
            <a:endParaRPr lang="en-US" dirty="0">
              <a:latin typeface="Palatino Linotype" pitchFamily="18" charset="0"/>
            </a:endParaRPr>
          </a:p>
        </p:txBody>
      </p:sp>
    </p:spTree>
    <p:extLst>
      <p:ext uri="{BB962C8B-B14F-4D97-AF65-F5344CB8AC3E}">
        <p14:creationId xmlns:p14="http://schemas.microsoft.com/office/powerpoint/2010/main" val="3144549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691</TotalTime>
  <Words>1399</Words>
  <Application>Microsoft Office PowerPoint</Application>
  <PresentationFormat>On-screen Show (4:3)</PresentationFormat>
  <Paragraphs>106</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Calisto MT</vt:lpstr>
      <vt:lpstr>Cambria</vt:lpstr>
      <vt:lpstr>Palatino</vt:lpstr>
      <vt:lpstr>Palatino Linotype</vt:lpstr>
      <vt:lpstr>Times New Roman</vt:lpstr>
      <vt:lpstr>Wingdings</vt:lpstr>
      <vt:lpstr>Office Theme</vt:lpstr>
      <vt:lpstr>PowerPoint Presentation</vt:lpstr>
      <vt:lpstr>Objective</vt:lpstr>
      <vt:lpstr>Who currently owns microgrids?</vt:lpstr>
      <vt:lpstr>Examples of NYC Microgrids</vt:lpstr>
      <vt:lpstr>Selection of Geographic Regions</vt:lpstr>
      <vt:lpstr>Funding Microgrids</vt:lpstr>
      <vt:lpstr>NY Prize</vt:lpstr>
      <vt:lpstr>NY Prize Requirements</vt:lpstr>
      <vt:lpstr>Proposers</vt:lpstr>
      <vt:lpstr>Microgrid Sizing</vt:lpstr>
      <vt:lpstr>Microgrid Sizing—Example</vt:lpstr>
      <vt:lpstr>Opportunity Map</vt:lpstr>
      <vt:lpstr>Current State</vt:lpstr>
      <vt:lpstr>Town of Huntington </vt:lpstr>
      <vt:lpstr>City of Binghamton  </vt:lpstr>
      <vt:lpstr>URL: smartgrid.ccny.cuny.edu/wordpress Email: amohamed@ccny.cuny.edu</vt:lpstr>
    </vt:vector>
  </TitlesOfParts>
  <Company>The City College of New York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Mohamed</dc:creator>
  <cp:lastModifiedBy>Marta Panero</cp:lastModifiedBy>
  <cp:revision>86</cp:revision>
  <dcterms:created xsi:type="dcterms:W3CDTF">2017-11-21T20:30:16Z</dcterms:created>
  <dcterms:modified xsi:type="dcterms:W3CDTF">2017-11-29T15:51:43Z</dcterms:modified>
</cp:coreProperties>
</file>