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Lst>
  <p:notesMasterIdLst>
    <p:notesMasterId r:id="rId22"/>
  </p:notesMasterIdLst>
  <p:sldIdLst>
    <p:sldId id="334" r:id="rId3"/>
    <p:sldId id="306" r:id="rId4"/>
    <p:sldId id="335" r:id="rId5"/>
    <p:sldId id="264" r:id="rId6"/>
    <p:sldId id="328" r:id="rId7"/>
    <p:sldId id="322" r:id="rId8"/>
    <p:sldId id="291" r:id="rId9"/>
    <p:sldId id="294" r:id="rId10"/>
    <p:sldId id="295" r:id="rId11"/>
    <p:sldId id="320" r:id="rId12"/>
    <p:sldId id="321" r:id="rId13"/>
    <p:sldId id="327" r:id="rId14"/>
    <p:sldId id="276" r:id="rId15"/>
    <p:sldId id="307" r:id="rId16"/>
    <p:sldId id="308" r:id="rId17"/>
    <p:sldId id="309" r:id="rId18"/>
    <p:sldId id="333" r:id="rId19"/>
    <p:sldId id="331" r:id="rId20"/>
    <p:sldId id="272"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E00"/>
    <a:srgbClr val="00CC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71543" autoAdjust="0"/>
  </p:normalViewPr>
  <p:slideViewPr>
    <p:cSldViewPr>
      <p:cViewPr varScale="1">
        <p:scale>
          <a:sx n="64" d="100"/>
          <a:sy n="64" d="100"/>
        </p:scale>
        <p:origin x="1915"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770844-F1F3-4CD7-937F-51A6271BB94E}" type="datetimeFigureOut">
              <a:rPr lang="en-US" smtClean="0"/>
              <a:t>11/30/2017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D7D09FA-2CD0-4029-8AC7-F66A5D60F112}" type="slidenum">
              <a:rPr lang="en-US" smtClean="0"/>
              <a:t>‹#›</a:t>
            </a:fld>
            <a:endParaRPr lang="en-US"/>
          </a:p>
        </p:txBody>
      </p:sp>
    </p:spTree>
    <p:extLst>
      <p:ext uri="{BB962C8B-B14F-4D97-AF65-F5344CB8AC3E}">
        <p14:creationId xmlns:p14="http://schemas.microsoft.com/office/powerpoint/2010/main" val="3200710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D09FA-2CD0-4029-8AC7-F66A5D60F112}" type="slidenum">
              <a:rPr lang="en-US" smtClean="0"/>
              <a:t>5</a:t>
            </a:fld>
            <a:endParaRPr lang="en-US"/>
          </a:p>
        </p:txBody>
      </p:sp>
    </p:spTree>
    <p:extLst>
      <p:ext uri="{BB962C8B-B14F-4D97-AF65-F5344CB8AC3E}">
        <p14:creationId xmlns:p14="http://schemas.microsoft.com/office/powerpoint/2010/main" val="1259853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D09FA-2CD0-4029-8AC7-F66A5D60F112}" type="slidenum">
              <a:rPr lang="en-US" smtClean="0"/>
              <a:t>6</a:t>
            </a:fld>
            <a:endParaRPr lang="en-US"/>
          </a:p>
        </p:txBody>
      </p:sp>
    </p:spTree>
    <p:extLst>
      <p:ext uri="{BB962C8B-B14F-4D97-AF65-F5344CB8AC3E}">
        <p14:creationId xmlns:p14="http://schemas.microsoft.com/office/powerpoint/2010/main" val="3652312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C9F00-0C4E-4669-BFE2-07D7280124C5}" type="slidenum">
              <a:rPr lang="en-US" smtClean="0"/>
              <a:t>9</a:t>
            </a:fld>
            <a:endParaRPr lang="en-US"/>
          </a:p>
        </p:txBody>
      </p:sp>
    </p:spTree>
    <p:extLst>
      <p:ext uri="{BB962C8B-B14F-4D97-AF65-F5344CB8AC3E}">
        <p14:creationId xmlns:p14="http://schemas.microsoft.com/office/powerpoint/2010/main" val="3549476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C9F00-0C4E-4669-BFE2-07D7280124C5}" type="slidenum">
              <a:rPr lang="en-US" smtClean="0"/>
              <a:t>11</a:t>
            </a:fld>
            <a:endParaRPr lang="en-US"/>
          </a:p>
        </p:txBody>
      </p:sp>
    </p:spTree>
    <p:extLst>
      <p:ext uri="{BB962C8B-B14F-4D97-AF65-F5344CB8AC3E}">
        <p14:creationId xmlns:p14="http://schemas.microsoft.com/office/powerpoint/2010/main" val="3549476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D09FA-2CD0-4029-8AC7-F66A5D60F112}" type="slidenum">
              <a:rPr lang="en-US" smtClean="0"/>
              <a:t>12</a:t>
            </a:fld>
            <a:endParaRPr lang="en-US"/>
          </a:p>
        </p:txBody>
      </p:sp>
    </p:spTree>
    <p:extLst>
      <p:ext uri="{BB962C8B-B14F-4D97-AF65-F5344CB8AC3E}">
        <p14:creationId xmlns:p14="http://schemas.microsoft.com/office/powerpoint/2010/main" val="1259853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518225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772721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19</a:t>
            </a:fld>
            <a:endParaRPr lang="en-US" dirty="0"/>
          </a:p>
        </p:txBody>
      </p:sp>
    </p:spTree>
    <p:extLst>
      <p:ext uri="{BB962C8B-B14F-4D97-AF65-F5344CB8AC3E}">
        <p14:creationId xmlns:p14="http://schemas.microsoft.com/office/powerpoint/2010/main" val="2772721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_Title &amp; Content - Bar Layout">
    <p:spTree>
      <p:nvGrpSpPr>
        <p:cNvPr id="1" name=""/>
        <p:cNvGrpSpPr/>
        <p:nvPr/>
      </p:nvGrpSpPr>
      <p:grpSpPr>
        <a:xfrm>
          <a:off x="0" y="0"/>
          <a:ext cx="0" cy="0"/>
          <a:chOff x="0" y="0"/>
          <a:chExt cx="0" cy="0"/>
        </a:xfrm>
      </p:grpSpPr>
      <p:pic>
        <p:nvPicPr>
          <p:cNvPr id="4" name="Picture 3" descr="cover-1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Placeholder 1"/>
          <p:cNvSpPr>
            <a:spLocks noGrp="1"/>
          </p:cNvSpPr>
          <p:nvPr>
            <p:ph type="title" hasCustomPrompt="1"/>
          </p:nvPr>
        </p:nvSpPr>
        <p:spPr>
          <a:xfrm>
            <a:off x="2761708" y="3564061"/>
            <a:ext cx="5139372" cy="880866"/>
          </a:xfrm>
          <a:prstGeom prst="rect">
            <a:avLst/>
          </a:prstGeom>
        </p:spPr>
        <p:txBody>
          <a:bodyPr vert="horz" lIns="91440" tIns="45720" rIns="91440" bIns="45720" rtlCol="0" anchor="t">
            <a:normAutofit/>
          </a:bodyPr>
          <a:lstStyle>
            <a:lvl1pPr>
              <a:lnSpc>
                <a:spcPct val="90000"/>
              </a:lnSpc>
              <a:defRPr sz="3200" b="1">
                <a:latin typeface="+mj-lt"/>
                <a:cs typeface="Calibri"/>
              </a:defRPr>
            </a:lvl1pPr>
          </a:lstStyle>
          <a:p>
            <a:r>
              <a:rPr lang="en-US" dirty="0"/>
              <a:t>Title</a:t>
            </a:r>
            <a:br>
              <a:rPr lang="en-US" dirty="0"/>
            </a:br>
            <a:endParaRPr lang="en-US" dirty="0"/>
          </a:p>
        </p:txBody>
      </p:sp>
      <p:sp>
        <p:nvSpPr>
          <p:cNvPr id="7" name="Text Placeholder 8"/>
          <p:cNvSpPr>
            <a:spLocks noGrp="1"/>
          </p:cNvSpPr>
          <p:nvPr>
            <p:ph type="body" sz="quarter" idx="10" hasCustomPrompt="1"/>
          </p:nvPr>
        </p:nvSpPr>
        <p:spPr>
          <a:xfrm>
            <a:off x="2761708" y="4522276"/>
            <a:ext cx="5139372" cy="682929"/>
          </a:xfrm>
        </p:spPr>
        <p:txBody>
          <a:bodyPr>
            <a:noAutofit/>
          </a:bodyPr>
          <a:lstStyle>
            <a:lvl1pPr>
              <a:buNone/>
              <a:defRPr sz="2000" b="0">
                <a:latin typeface="Calibri"/>
                <a:cs typeface="Calibri"/>
              </a:defRPr>
            </a:lvl1pPr>
          </a:lstStyle>
          <a:p>
            <a:pPr lvl="0"/>
            <a:r>
              <a:rPr lang="en-US" dirty="0"/>
              <a:t>Presenter</a:t>
            </a:r>
          </a:p>
        </p:txBody>
      </p:sp>
      <p:sp>
        <p:nvSpPr>
          <p:cNvPr id="8" name="Text Placeholder 8"/>
          <p:cNvSpPr>
            <a:spLocks noGrp="1"/>
          </p:cNvSpPr>
          <p:nvPr>
            <p:ph type="body" sz="quarter" idx="11" hasCustomPrompt="1"/>
          </p:nvPr>
        </p:nvSpPr>
        <p:spPr>
          <a:xfrm>
            <a:off x="2768155" y="6097518"/>
            <a:ext cx="5144986" cy="243016"/>
          </a:xfrm>
        </p:spPr>
        <p:txBody>
          <a:bodyPr>
            <a:noAutofit/>
          </a:bodyPr>
          <a:lstStyle>
            <a:lvl1pPr>
              <a:buNone/>
              <a:defRPr sz="1100" b="0">
                <a:latin typeface="Calibri"/>
                <a:cs typeface="Calibri"/>
              </a:defRPr>
            </a:lvl1pPr>
          </a:lstStyle>
          <a:p>
            <a:pPr lvl="0"/>
            <a:r>
              <a:rPr lang="en-US" dirty="0"/>
              <a:t>Publication No. </a:t>
            </a:r>
          </a:p>
        </p:txBody>
      </p:sp>
      <p:sp>
        <p:nvSpPr>
          <p:cNvPr id="9" name="Text Placeholder 8"/>
          <p:cNvSpPr>
            <a:spLocks noGrp="1"/>
          </p:cNvSpPr>
          <p:nvPr>
            <p:ph type="body" sz="quarter" idx="12" hasCustomPrompt="1"/>
          </p:nvPr>
        </p:nvSpPr>
        <p:spPr>
          <a:xfrm>
            <a:off x="2767322" y="5261820"/>
            <a:ext cx="5139372" cy="682929"/>
          </a:xfrm>
        </p:spPr>
        <p:txBody>
          <a:bodyPr>
            <a:noAutofit/>
          </a:bodyPr>
          <a:lstStyle>
            <a:lvl1pPr>
              <a:buNone/>
              <a:defRPr sz="1400" b="0">
                <a:latin typeface="Calibri"/>
                <a:cs typeface="Calibri"/>
              </a:defRPr>
            </a:lvl1pPr>
          </a:lstStyle>
          <a:p>
            <a:pPr lvl="0"/>
            <a:r>
              <a:rPr lang="en-US" dirty="0"/>
              <a:t>Month Day, Year</a:t>
            </a:r>
          </a:p>
        </p:txBody>
      </p:sp>
    </p:spTree>
    <p:extLst>
      <p:ext uri="{BB962C8B-B14F-4D97-AF65-F5344CB8AC3E}">
        <p14:creationId xmlns:p14="http://schemas.microsoft.com/office/powerpoint/2010/main" val="258847410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descr="back.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93904" y="993666"/>
            <a:ext cx="5102225" cy="870181"/>
          </a:xfrm>
        </p:spPr>
        <p:txBody>
          <a:bodyPr/>
          <a:lstStyle>
            <a:lvl1pPr algn="ctr">
              <a:defRPr>
                <a:solidFill>
                  <a:srgbClr val="353A3E"/>
                </a:solidFill>
              </a:defRPr>
            </a:lvl1pPr>
          </a:lstStyle>
          <a:p>
            <a:r>
              <a:rPr lang="en-US" dirty="0"/>
              <a:t>Thank you!</a:t>
            </a:r>
          </a:p>
        </p:txBody>
      </p:sp>
      <p:pic>
        <p:nvPicPr>
          <p:cNvPr id="7" name="Picture 6" descr="ppt-blue-bk.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6564297"/>
            <a:ext cx="9144000" cy="283464"/>
          </a:xfrm>
          <a:prstGeom prst="rect">
            <a:avLst/>
          </a:prstGeom>
        </p:spPr>
      </p:pic>
    </p:spTree>
    <p:extLst>
      <p:ext uri="{BB962C8B-B14F-4D97-AF65-F5344CB8AC3E}">
        <p14:creationId xmlns:p14="http://schemas.microsoft.com/office/powerpoint/2010/main" val="1655472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mp; Content - Bar Layout">
    <p:spTree>
      <p:nvGrpSpPr>
        <p:cNvPr id="1" name=""/>
        <p:cNvGrpSpPr/>
        <p:nvPr/>
      </p:nvGrpSpPr>
      <p:grpSpPr>
        <a:xfrm>
          <a:off x="0" y="0"/>
          <a:ext cx="0" cy="0"/>
          <a:chOff x="0" y="0"/>
          <a:chExt cx="0" cy="0"/>
        </a:xfrm>
      </p:grpSpPr>
      <p:pic>
        <p:nvPicPr>
          <p:cNvPr id="4" name="Picture 3" descr="cover-13.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hasCustomPrompt="1"/>
          </p:nvPr>
        </p:nvSpPr>
        <p:spPr>
          <a:xfrm>
            <a:off x="2761708" y="3564061"/>
            <a:ext cx="5139372" cy="880866"/>
          </a:xfrm>
          <a:prstGeom prst="rect">
            <a:avLst/>
          </a:prstGeom>
        </p:spPr>
        <p:txBody>
          <a:bodyPr vert="horz" lIns="91440" tIns="45720" rIns="91440" bIns="45720" rtlCol="0" anchor="t">
            <a:normAutofit/>
          </a:bodyPr>
          <a:lstStyle>
            <a:lvl1pPr>
              <a:lnSpc>
                <a:spcPct val="90000"/>
              </a:lnSpc>
              <a:defRPr sz="3200" b="1">
                <a:latin typeface="+mj-lt"/>
                <a:cs typeface="Calibri"/>
              </a:defRPr>
            </a:lvl1pPr>
          </a:lstStyle>
          <a:p>
            <a:r>
              <a:rPr lang="en-US" dirty="0"/>
              <a:t>Title</a:t>
            </a:r>
            <a:br>
              <a:rPr lang="en-US" dirty="0"/>
            </a:br>
            <a:endParaRPr lang="en-US" dirty="0"/>
          </a:p>
        </p:txBody>
      </p:sp>
      <p:sp>
        <p:nvSpPr>
          <p:cNvPr id="7" name="Text Placeholder 8"/>
          <p:cNvSpPr>
            <a:spLocks noGrp="1"/>
          </p:cNvSpPr>
          <p:nvPr>
            <p:ph type="body" sz="quarter" idx="10" hasCustomPrompt="1"/>
          </p:nvPr>
        </p:nvSpPr>
        <p:spPr>
          <a:xfrm>
            <a:off x="2761708" y="4522276"/>
            <a:ext cx="5139372" cy="682929"/>
          </a:xfrm>
        </p:spPr>
        <p:txBody>
          <a:bodyPr>
            <a:noAutofit/>
          </a:bodyPr>
          <a:lstStyle>
            <a:lvl1pPr>
              <a:buNone/>
              <a:defRPr sz="2000" b="0">
                <a:latin typeface="Calibri"/>
                <a:cs typeface="Calibri"/>
              </a:defRPr>
            </a:lvl1pPr>
          </a:lstStyle>
          <a:p>
            <a:pPr lvl="0"/>
            <a:r>
              <a:rPr lang="en-US" dirty="0"/>
              <a:t>Presenter</a:t>
            </a:r>
          </a:p>
        </p:txBody>
      </p:sp>
      <p:sp>
        <p:nvSpPr>
          <p:cNvPr id="8" name="Text Placeholder 8"/>
          <p:cNvSpPr>
            <a:spLocks noGrp="1"/>
          </p:cNvSpPr>
          <p:nvPr>
            <p:ph type="body" sz="quarter" idx="11" hasCustomPrompt="1"/>
          </p:nvPr>
        </p:nvSpPr>
        <p:spPr>
          <a:xfrm>
            <a:off x="2768155" y="6097518"/>
            <a:ext cx="5144986" cy="243016"/>
          </a:xfrm>
        </p:spPr>
        <p:txBody>
          <a:bodyPr>
            <a:noAutofit/>
          </a:bodyPr>
          <a:lstStyle>
            <a:lvl1pPr>
              <a:buNone/>
              <a:defRPr sz="1100" b="0">
                <a:latin typeface="Calibri"/>
                <a:cs typeface="Calibri"/>
              </a:defRPr>
            </a:lvl1pPr>
          </a:lstStyle>
          <a:p>
            <a:pPr lvl="0"/>
            <a:r>
              <a:rPr lang="en-US" dirty="0"/>
              <a:t>Publication No. </a:t>
            </a:r>
          </a:p>
        </p:txBody>
      </p:sp>
      <p:sp>
        <p:nvSpPr>
          <p:cNvPr id="9" name="Text Placeholder 8"/>
          <p:cNvSpPr>
            <a:spLocks noGrp="1"/>
          </p:cNvSpPr>
          <p:nvPr>
            <p:ph type="body" sz="quarter" idx="12" hasCustomPrompt="1"/>
          </p:nvPr>
        </p:nvSpPr>
        <p:spPr>
          <a:xfrm>
            <a:off x="2767322" y="5261820"/>
            <a:ext cx="5139372" cy="682929"/>
          </a:xfrm>
        </p:spPr>
        <p:txBody>
          <a:bodyPr>
            <a:noAutofit/>
          </a:bodyPr>
          <a:lstStyle>
            <a:lvl1pPr>
              <a:buNone/>
              <a:defRPr sz="1400" b="0">
                <a:latin typeface="Calibri"/>
                <a:cs typeface="Calibri"/>
              </a:defRPr>
            </a:lvl1pPr>
          </a:lstStyle>
          <a:p>
            <a:pPr lvl="0"/>
            <a:r>
              <a:rPr lang="en-US" dirty="0"/>
              <a:t>Month Day, Year</a:t>
            </a:r>
          </a:p>
        </p:txBody>
      </p:sp>
    </p:spTree>
    <p:extLst>
      <p:ext uri="{BB962C8B-B14F-4D97-AF65-F5344CB8AC3E}">
        <p14:creationId xmlns:p14="http://schemas.microsoft.com/office/powerpoint/2010/main" val="240494652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mp; Content - Bar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8"/>
            <a:ext cx="9144000" cy="732403"/>
          </a:xfrm>
          <a:prstGeom prst="rect">
            <a:avLst/>
          </a:prstGeom>
        </p:spPr>
      </p:pic>
      <p:sp>
        <p:nvSpPr>
          <p:cNvPr id="3" name="Content Placeholder 2"/>
          <p:cNvSpPr>
            <a:spLocks noGrp="1"/>
          </p:cNvSpPr>
          <p:nvPr>
            <p:ph idx="1" hasCustomPrompt="1"/>
          </p:nvPr>
        </p:nvSpPr>
        <p:spPr/>
        <p:txBody>
          <a:bodyPr/>
          <a:lstStyle>
            <a:lvl1pPr>
              <a:defRPr sz="2800">
                <a:solidFill>
                  <a:srgbClr val="353A3E"/>
                </a:solidFill>
              </a:defRPr>
            </a:lvl1pPr>
            <a:lvl2pPr>
              <a:buSzPct val="80000"/>
              <a:buFont typeface="Courier New" pitchFamily="49" charset="0"/>
              <a:buChar char="o"/>
              <a:defRPr sz="2600">
                <a:solidFill>
                  <a:srgbClr val="353A3E"/>
                </a:solidFill>
              </a:defRPr>
            </a:lvl2pPr>
            <a:lvl3pPr>
              <a:buFont typeface="Calibri" pitchFamily="34" charset="0"/>
              <a:buChar char="–"/>
              <a:defRPr>
                <a:solidFill>
                  <a:srgbClr val="353A3E"/>
                </a:solidFill>
              </a:defRPr>
            </a:lvl3pPr>
            <a:lvl4pPr>
              <a:buFont typeface="Wingdings" pitchFamily="2" charset="2"/>
              <a:buChar char="§"/>
              <a:defRPr>
                <a:solidFill>
                  <a:srgbClr val="353A3E"/>
                </a:solidFill>
              </a:defRPr>
            </a:lvl4pPr>
            <a:lvl5pPr>
              <a:defRPr>
                <a:solidFill>
                  <a:srgbClr val="353A3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57200" y="95569"/>
            <a:ext cx="8229600" cy="566928"/>
          </a:xfrm>
        </p:spPr>
        <p:txBody>
          <a:bodyPr>
            <a:normAutofit/>
          </a:bodyPr>
          <a:lstStyle>
            <a:lvl1pPr algn="l">
              <a:defRPr sz="2800">
                <a:solidFill>
                  <a:schemeClr val="bg1"/>
                </a:solidFill>
                <a:latin typeface="Calibri"/>
                <a:cs typeface="Calibri"/>
              </a:defRPr>
            </a:lvl1pPr>
          </a:lstStyle>
          <a:p>
            <a:r>
              <a:rPr lang="en-US" dirty="0"/>
              <a:t>CLICK TO EDIT MASTER TITLE STYLE</a:t>
            </a:r>
          </a:p>
        </p:txBody>
      </p:sp>
      <p:sp>
        <p:nvSpPr>
          <p:cNvPr id="7" name="Rectangle 6"/>
          <p:cNvSpPr/>
          <p:nvPr userDrawn="1"/>
        </p:nvSpPr>
        <p:spPr>
          <a:xfrm>
            <a:off x="0" y="6660452"/>
            <a:ext cx="9144000" cy="211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79C1"/>
              </a:solidFill>
              <a:latin typeface="Arial"/>
            </a:endParaRPr>
          </a:p>
        </p:txBody>
      </p:sp>
      <p:sp>
        <p:nvSpPr>
          <p:cNvPr id="9" name="TextBox 8"/>
          <p:cNvSpPr txBox="1"/>
          <p:nvPr userDrawn="1"/>
        </p:nvSpPr>
        <p:spPr>
          <a:xfrm>
            <a:off x="8452348" y="6655741"/>
            <a:ext cx="325730" cy="223138"/>
          </a:xfrm>
          <a:prstGeom prst="rect">
            <a:avLst/>
          </a:prstGeom>
          <a:noFill/>
        </p:spPr>
        <p:txBody>
          <a:bodyPr wrap="none" rtlCol="0">
            <a:spAutoFit/>
          </a:bodyPr>
          <a:lstStyle/>
          <a:p>
            <a:pPr algn="r"/>
            <a:fld id="{1EACFCF3-982C-4B40-877B-11AE90AD0EA1}" type="slidenum">
              <a:rPr lang="en-US" sz="850">
                <a:solidFill>
                  <a:srgbClr val="FFFFFF"/>
                </a:solidFill>
                <a:latin typeface="Arial"/>
              </a:rPr>
              <a:pPr algn="r"/>
              <a:t>‹#›</a:t>
            </a:fld>
            <a:endParaRPr lang="en-US" sz="850" dirty="0">
              <a:solidFill>
                <a:srgbClr val="FFFFFF"/>
              </a:solidFill>
              <a:latin typeface="Arial"/>
            </a:endParaRPr>
          </a:p>
        </p:txBody>
      </p:sp>
      <p:pic>
        <p:nvPicPr>
          <p:cNvPr id="10" name="Picture 9" descr="white-lgo-NREL-logotype.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7200" y="6720002"/>
            <a:ext cx="2927604" cy="90678"/>
          </a:xfrm>
          <a:prstGeom prst="rect">
            <a:avLst/>
          </a:prstGeom>
        </p:spPr>
      </p:pic>
    </p:spTree>
    <p:extLst>
      <p:ext uri="{BB962C8B-B14F-4D97-AF65-F5344CB8AC3E}">
        <p14:creationId xmlns:p14="http://schemas.microsoft.com/office/powerpoint/2010/main" val="157826250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 Bar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Calibri"/>
                <a:cs typeface="Calibri"/>
              </a:defRPr>
            </a:lvl1pPr>
          </a:lstStyle>
          <a:p>
            <a:r>
              <a:rPr lang="en-US" dirty="0"/>
              <a:t>CLICK TO EDIT MASTER TITLE STYLE</a:t>
            </a:r>
          </a:p>
        </p:txBody>
      </p:sp>
      <p:sp>
        <p:nvSpPr>
          <p:cNvPr id="3" name="Content Placeholder 2"/>
          <p:cNvSpPr>
            <a:spLocks noGrp="1"/>
          </p:cNvSpPr>
          <p:nvPr>
            <p:ph sz="half" idx="1"/>
          </p:nvPr>
        </p:nvSpPr>
        <p:spPr>
          <a:xfrm>
            <a:off x="457200" y="1905000"/>
            <a:ext cx="4038600" cy="4267200"/>
          </a:xfrm>
        </p:spPr>
        <p:txBody>
          <a:bodyPr/>
          <a:lstStyle>
            <a:lvl1pPr>
              <a:defRPr sz="2000" b="0" baseline="0">
                <a:solidFill>
                  <a:srgbClr val="353A3E"/>
                </a:solidFill>
                <a:latin typeface="Calibri"/>
                <a:cs typeface="Calibri"/>
              </a:defRPr>
            </a:lvl1pPr>
            <a:lvl2pPr>
              <a:buSzPct val="80000"/>
              <a:buFont typeface="Courier New" pitchFamily="49" charset="0"/>
              <a:buChar char="o"/>
              <a:defRPr lang="en-US" sz="2000" kern="1200" dirty="0" smtClean="0">
                <a:solidFill>
                  <a:srgbClr val="353A3E"/>
                </a:solidFill>
                <a:latin typeface="Calibri"/>
                <a:ea typeface="+mn-ea"/>
                <a:cs typeface="Calibri"/>
              </a:defRPr>
            </a:lvl2pPr>
            <a:lvl3pPr>
              <a:buFont typeface="Calibri" pitchFamily="34" charset="0"/>
              <a:buChar char="–"/>
              <a:defRPr sz="1800">
                <a:solidFill>
                  <a:srgbClr val="353A3E"/>
                </a:solidFill>
                <a:latin typeface="Calibri"/>
                <a:cs typeface="Calibri"/>
              </a:defRPr>
            </a:lvl3pPr>
            <a:lvl4pPr>
              <a:buFont typeface="Wingdings" pitchFamily="2" charset="2"/>
              <a:buChar char="§"/>
              <a:defRPr sz="1600">
                <a:solidFill>
                  <a:srgbClr val="353A3E"/>
                </a:solidFill>
                <a:latin typeface="Calibri"/>
                <a:cs typeface="Calibri"/>
              </a:defRPr>
            </a:lvl4pPr>
            <a:lvl5pPr>
              <a:defRPr sz="1400">
                <a:solidFill>
                  <a:srgbClr val="353A3E"/>
                </a:solidFill>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05000"/>
            <a:ext cx="4038600" cy="4267200"/>
          </a:xfrm>
        </p:spPr>
        <p:txBody>
          <a:bodyPr/>
          <a:lstStyle>
            <a:lvl1pPr>
              <a:defRPr sz="2000" b="0">
                <a:solidFill>
                  <a:srgbClr val="353A3E"/>
                </a:solidFill>
                <a:latin typeface="Calibri"/>
                <a:cs typeface="Calibri"/>
              </a:defRPr>
            </a:lvl1pPr>
            <a:lvl2pPr>
              <a:buSzPct val="80000"/>
              <a:buFont typeface="Courier New" pitchFamily="49" charset="0"/>
              <a:buChar char="o"/>
              <a:defRPr sz="2000">
                <a:solidFill>
                  <a:srgbClr val="353A3E"/>
                </a:solidFill>
                <a:latin typeface="Calibri"/>
                <a:cs typeface="Calibri"/>
              </a:defRPr>
            </a:lvl2pPr>
            <a:lvl3pPr>
              <a:buFont typeface="Calibri" pitchFamily="34" charset="0"/>
              <a:buChar char="–"/>
              <a:defRPr sz="1800">
                <a:solidFill>
                  <a:srgbClr val="353A3E"/>
                </a:solidFill>
                <a:latin typeface="Calibri"/>
                <a:cs typeface="Calibri"/>
              </a:defRPr>
            </a:lvl3pPr>
            <a:lvl4pPr>
              <a:buFont typeface="Wingdings" pitchFamily="2" charset="2"/>
              <a:buChar char="§"/>
              <a:defRPr sz="1600">
                <a:solidFill>
                  <a:srgbClr val="353A3E"/>
                </a:solidFill>
                <a:latin typeface="Calibri"/>
                <a:cs typeface="Calibri"/>
              </a:defRPr>
            </a:lvl4pPr>
            <a:lvl5pPr>
              <a:defRPr sz="1400">
                <a:solidFill>
                  <a:srgbClr val="353A3E"/>
                </a:solidFill>
                <a:latin typeface="Calibri"/>
                <a:cs typeface="Calibri"/>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000" b="0">
                <a:solidFill>
                  <a:srgbClr val="353A3E"/>
                </a:solidFill>
                <a:latin typeface="Calibri"/>
                <a:cs typeface="Calibri"/>
              </a:defRPr>
            </a:lvl1pPr>
          </a:lstStyle>
          <a:p>
            <a:pPr lvl="0"/>
            <a:r>
              <a:rPr lang="en-US" dirty="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000" b="0">
                <a:solidFill>
                  <a:srgbClr val="353A3E"/>
                </a:solidFill>
                <a:latin typeface="Calibri"/>
                <a:cs typeface="Calibri"/>
              </a:defRPr>
            </a:lvl1pPr>
          </a:lstStyle>
          <a:p>
            <a:pPr lvl="0"/>
            <a:r>
              <a:rPr lang="en-US"/>
              <a:t>Click to edit Master text styles</a:t>
            </a:r>
          </a:p>
        </p:txBody>
      </p:sp>
      <p:sp>
        <p:nvSpPr>
          <p:cNvPr id="10" name="Rectangle 9"/>
          <p:cNvSpPr/>
          <p:nvPr userDrawn="1"/>
        </p:nvSpPr>
        <p:spPr>
          <a:xfrm>
            <a:off x="0" y="6660452"/>
            <a:ext cx="9144000" cy="211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79C1"/>
              </a:solidFill>
              <a:cs typeface="Calibri"/>
            </a:endParaRPr>
          </a:p>
        </p:txBody>
      </p:sp>
      <p:sp>
        <p:nvSpPr>
          <p:cNvPr id="12" name="TextBox 11"/>
          <p:cNvSpPr txBox="1"/>
          <p:nvPr userDrawn="1"/>
        </p:nvSpPr>
        <p:spPr>
          <a:xfrm>
            <a:off x="8465170" y="6655741"/>
            <a:ext cx="312906" cy="223138"/>
          </a:xfrm>
          <a:prstGeom prst="rect">
            <a:avLst/>
          </a:prstGeom>
          <a:noFill/>
        </p:spPr>
        <p:txBody>
          <a:bodyPr wrap="none" rtlCol="0">
            <a:spAutoFit/>
          </a:bodyPr>
          <a:lstStyle/>
          <a:p>
            <a:pPr algn="r"/>
            <a:fld id="{1EACFCF3-982C-4B40-877B-11AE90AD0EA1}" type="slidenum">
              <a:rPr lang="en-US" sz="850">
                <a:solidFill>
                  <a:srgbClr val="FFFFFF"/>
                </a:solidFill>
                <a:cs typeface="Calibri"/>
              </a:rPr>
              <a:pPr algn="r"/>
              <a:t>‹#›</a:t>
            </a:fld>
            <a:endParaRPr lang="en-US" sz="850" dirty="0">
              <a:solidFill>
                <a:srgbClr val="FFFFFF"/>
              </a:solidFill>
              <a:cs typeface="Calibri"/>
            </a:endParaRPr>
          </a:p>
        </p:txBody>
      </p:sp>
      <p:pic>
        <p:nvPicPr>
          <p:cNvPr id="13" name="Picture 12" descr="white-lgo-NREL-logotyp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720002"/>
            <a:ext cx="2927604" cy="90678"/>
          </a:xfrm>
          <a:prstGeom prst="rect">
            <a:avLst/>
          </a:prstGeom>
        </p:spPr>
      </p:pic>
    </p:spTree>
    <p:extLst>
      <p:ext uri="{BB962C8B-B14F-4D97-AF65-F5344CB8AC3E}">
        <p14:creationId xmlns:p14="http://schemas.microsoft.com/office/powerpoint/2010/main" val="3868425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descr="Screen Shot 2016-04-26 at 5.18.34 PM.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
            <a:ext cx="9258300" cy="6943725"/>
          </a:xfrm>
          <a:prstGeom prst="rect">
            <a:avLst/>
          </a:prstGeom>
        </p:spPr>
      </p:pic>
      <p:sp>
        <p:nvSpPr>
          <p:cNvPr id="4" name="Title 1"/>
          <p:cNvSpPr>
            <a:spLocks noGrp="1"/>
          </p:cNvSpPr>
          <p:nvPr>
            <p:ph type="title" hasCustomPrompt="1"/>
          </p:nvPr>
        </p:nvSpPr>
        <p:spPr>
          <a:xfrm>
            <a:off x="457200" y="1828800"/>
            <a:ext cx="8229600" cy="563562"/>
          </a:xfrm>
          <a:prstGeom prst="rect">
            <a:avLst/>
          </a:prstGeom>
        </p:spPr>
        <p:txBody>
          <a:bodyPr>
            <a:noAutofit/>
          </a:bodyPr>
          <a:lstStyle>
            <a:lvl1pPr algn="ctr">
              <a:defRPr sz="4000">
                <a:solidFill>
                  <a:schemeClr val="bg1"/>
                </a:solidFill>
                <a:latin typeface="Calibri"/>
                <a:cs typeface="Calibri"/>
              </a:defRPr>
            </a:lvl1pPr>
          </a:lstStyle>
          <a:p>
            <a:r>
              <a:rPr lang="en-US" dirty="0"/>
              <a:t>Transition Title</a:t>
            </a:r>
          </a:p>
        </p:txBody>
      </p:sp>
    </p:spTree>
    <p:extLst>
      <p:ext uri="{BB962C8B-B14F-4D97-AF65-F5344CB8AC3E}">
        <p14:creationId xmlns:p14="http://schemas.microsoft.com/office/powerpoint/2010/main" val="1376974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p:cNvSpPr/>
          <p:nvPr userDrawn="1"/>
        </p:nvSpPr>
        <p:spPr>
          <a:xfrm>
            <a:off x="0" y="0"/>
            <a:ext cx="9144000" cy="7607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79C1"/>
              </a:solidFill>
              <a:latin typeface="Arial"/>
            </a:endParaRPr>
          </a:p>
        </p:txBody>
      </p:sp>
      <p:sp>
        <p:nvSpPr>
          <p:cNvPr id="3" name="Rectangle 2"/>
          <p:cNvSpPr/>
          <p:nvPr userDrawn="1"/>
        </p:nvSpPr>
        <p:spPr>
          <a:xfrm>
            <a:off x="0" y="6660452"/>
            <a:ext cx="9144000" cy="211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79C1"/>
              </a:solidFill>
              <a:latin typeface="Arial"/>
            </a:endParaRPr>
          </a:p>
        </p:txBody>
      </p:sp>
      <p:sp>
        <p:nvSpPr>
          <p:cNvPr id="4" name="TextBox 3"/>
          <p:cNvSpPr txBox="1"/>
          <p:nvPr userDrawn="1"/>
        </p:nvSpPr>
        <p:spPr>
          <a:xfrm>
            <a:off x="8452348" y="6655741"/>
            <a:ext cx="325730" cy="223138"/>
          </a:xfrm>
          <a:prstGeom prst="rect">
            <a:avLst/>
          </a:prstGeom>
          <a:noFill/>
        </p:spPr>
        <p:txBody>
          <a:bodyPr wrap="none" rtlCol="0">
            <a:spAutoFit/>
          </a:bodyPr>
          <a:lstStyle/>
          <a:p>
            <a:pPr algn="r"/>
            <a:fld id="{1EACFCF3-982C-4B40-877B-11AE90AD0EA1}" type="slidenum">
              <a:rPr lang="en-US" sz="850">
                <a:solidFill>
                  <a:srgbClr val="FFFFFF"/>
                </a:solidFill>
                <a:latin typeface="Arial"/>
              </a:rPr>
              <a:pPr algn="r"/>
              <a:t>‹#›</a:t>
            </a:fld>
            <a:endParaRPr lang="en-US" sz="850" dirty="0">
              <a:solidFill>
                <a:srgbClr val="FFFFFF"/>
              </a:solidFill>
              <a:latin typeface="Arial"/>
            </a:endParaRPr>
          </a:p>
        </p:txBody>
      </p:sp>
      <p:pic>
        <p:nvPicPr>
          <p:cNvPr id="5" name="Picture 4" descr="white-lgo-NREL-logotyp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720002"/>
            <a:ext cx="2927604" cy="90678"/>
          </a:xfrm>
          <a:prstGeom prst="rect">
            <a:avLst/>
          </a:prstGeom>
        </p:spPr>
      </p:pic>
      <p:sp>
        <p:nvSpPr>
          <p:cNvPr id="7" name="Title 1"/>
          <p:cNvSpPr>
            <a:spLocks noGrp="1"/>
          </p:cNvSpPr>
          <p:nvPr>
            <p:ph type="title" hasCustomPrompt="1"/>
          </p:nvPr>
        </p:nvSpPr>
        <p:spPr>
          <a:xfrm>
            <a:off x="457200" y="95569"/>
            <a:ext cx="8229600" cy="566928"/>
          </a:xfrm>
        </p:spPr>
        <p:txBody>
          <a:bodyPr>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44727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4" y="-14111"/>
            <a:ext cx="4203323" cy="68721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79C1"/>
              </a:solidFill>
              <a:latin typeface="Arial"/>
            </a:endParaRPr>
          </a:p>
        </p:txBody>
      </p:sp>
      <p:sp>
        <p:nvSpPr>
          <p:cNvPr id="5" name="TextBox 4"/>
          <p:cNvSpPr txBox="1"/>
          <p:nvPr userDrawn="1"/>
        </p:nvSpPr>
        <p:spPr>
          <a:xfrm>
            <a:off x="8452348" y="6655741"/>
            <a:ext cx="325730" cy="223138"/>
          </a:xfrm>
          <a:prstGeom prst="rect">
            <a:avLst/>
          </a:prstGeom>
          <a:noFill/>
        </p:spPr>
        <p:txBody>
          <a:bodyPr wrap="none" rtlCol="0">
            <a:spAutoFit/>
          </a:bodyPr>
          <a:lstStyle/>
          <a:p>
            <a:pPr algn="r"/>
            <a:fld id="{1EACFCF3-982C-4B40-877B-11AE90AD0EA1}" type="slidenum">
              <a:rPr lang="en-US" sz="850">
                <a:solidFill>
                  <a:srgbClr val="FFFFFF"/>
                </a:solidFill>
                <a:latin typeface="Arial"/>
              </a:rPr>
              <a:pPr algn="r"/>
              <a:t>‹#›</a:t>
            </a:fld>
            <a:endParaRPr lang="en-US" sz="850" dirty="0">
              <a:solidFill>
                <a:srgbClr val="FFFFFF"/>
              </a:solidFill>
              <a:latin typeface="Arial"/>
            </a:endParaRPr>
          </a:p>
        </p:txBody>
      </p:sp>
      <p:sp>
        <p:nvSpPr>
          <p:cNvPr id="7" name="Title 1"/>
          <p:cNvSpPr>
            <a:spLocks noGrp="1"/>
          </p:cNvSpPr>
          <p:nvPr>
            <p:ph type="title" hasCustomPrompt="1"/>
          </p:nvPr>
        </p:nvSpPr>
        <p:spPr>
          <a:xfrm>
            <a:off x="244979" y="309457"/>
            <a:ext cx="3855195" cy="1618198"/>
          </a:xfrm>
        </p:spPr>
        <p:txBody>
          <a:bodyPr anchor="t">
            <a:normAutofit/>
          </a:bodyPr>
          <a:lstStyle>
            <a:lvl1pPr algn="l">
              <a:defRPr sz="2800">
                <a:solidFill>
                  <a:schemeClr val="bg1"/>
                </a:solidFill>
              </a:defRPr>
            </a:lvl1pPr>
          </a:lstStyle>
          <a:p>
            <a:r>
              <a:rPr lang="en-US" dirty="0"/>
              <a:t>CLICK TO EDIT MASTER TITLE STYLE</a:t>
            </a:r>
          </a:p>
        </p:txBody>
      </p:sp>
      <p:sp>
        <p:nvSpPr>
          <p:cNvPr id="10" name="Text Placeholder 9"/>
          <p:cNvSpPr>
            <a:spLocks noGrp="1"/>
          </p:cNvSpPr>
          <p:nvPr>
            <p:ph type="body" sz="quarter" idx="10"/>
          </p:nvPr>
        </p:nvSpPr>
        <p:spPr>
          <a:xfrm>
            <a:off x="244475" y="2030814"/>
            <a:ext cx="3855699" cy="45386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5666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mp; Content - Bar Layou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solidFill>
                  <a:schemeClr val="accent6">
                    <a:lumMod val="50000"/>
                  </a:schemeClr>
                </a:solidFill>
              </a:defRPr>
            </a:lvl1pPr>
            <a:lvl2pPr>
              <a:buSzPct val="80000"/>
              <a:buFont typeface="Courier New" pitchFamily="49" charset="0"/>
              <a:buChar char="o"/>
              <a:defRPr sz="2600">
                <a:solidFill>
                  <a:schemeClr val="accent6">
                    <a:lumMod val="50000"/>
                  </a:schemeClr>
                </a:solidFill>
              </a:defRPr>
            </a:lvl2pPr>
            <a:lvl3pPr>
              <a:buFont typeface="Calibri" pitchFamily="34" charset="0"/>
              <a:buChar char="–"/>
              <a:defRPr>
                <a:solidFill>
                  <a:schemeClr val="accent6">
                    <a:lumMod val="50000"/>
                  </a:schemeClr>
                </a:solidFill>
              </a:defRPr>
            </a:lvl3pPr>
            <a:lvl4pPr>
              <a:buFont typeface="Wingdings" pitchFamily="2" charset="2"/>
              <a:buChar char="§"/>
              <a:defRPr>
                <a:solidFill>
                  <a:schemeClr val="accent6">
                    <a:lumMod val="50000"/>
                  </a:schemeClr>
                </a:solidFill>
              </a:defRPr>
            </a:lvl4pPr>
            <a:lvl5pPr>
              <a:defRPr>
                <a:solidFill>
                  <a:schemeClr val="accent6">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118872"/>
            <a:ext cx="8229600" cy="566928"/>
          </a:xfrm>
        </p:spPr>
        <p:txBody>
          <a:bodyPr>
            <a:normAutofit/>
          </a:bodyPr>
          <a:lstStyle>
            <a:lvl1pPr algn="l">
              <a:defRPr sz="3000">
                <a:solidFill>
                  <a:schemeClr val="tx1"/>
                </a:solidFill>
              </a:defRPr>
            </a:lvl1pPr>
          </a:lstStyle>
          <a:p>
            <a:r>
              <a:rPr lang="en-US" dirty="0"/>
              <a:t>Click to edit Master title style</a:t>
            </a:r>
          </a:p>
        </p:txBody>
      </p:sp>
      <p:sp>
        <p:nvSpPr>
          <p:cNvPr id="6" name="Rectangle 5"/>
          <p:cNvSpPr/>
          <p:nvPr userDrawn="1"/>
        </p:nvSpPr>
        <p:spPr>
          <a:xfrm>
            <a:off x="0" y="6660452"/>
            <a:ext cx="9144000" cy="211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79C1"/>
              </a:solidFill>
              <a:latin typeface="Arial"/>
            </a:endParaRPr>
          </a:p>
        </p:txBody>
      </p:sp>
      <p:sp>
        <p:nvSpPr>
          <p:cNvPr id="8" name="TextBox 7"/>
          <p:cNvSpPr txBox="1"/>
          <p:nvPr userDrawn="1"/>
        </p:nvSpPr>
        <p:spPr>
          <a:xfrm>
            <a:off x="8452348" y="6655741"/>
            <a:ext cx="325730" cy="223138"/>
          </a:xfrm>
          <a:prstGeom prst="rect">
            <a:avLst/>
          </a:prstGeom>
          <a:noFill/>
        </p:spPr>
        <p:txBody>
          <a:bodyPr wrap="none" rtlCol="0">
            <a:spAutoFit/>
          </a:bodyPr>
          <a:lstStyle/>
          <a:p>
            <a:pPr algn="r"/>
            <a:fld id="{1EACFCF3-982C-4B40-877B-11AE90AD0EA1}" type="slidenum">
              <a:rPr lang="en-US" sz="850">
                <a:solidFill>
                  <a:srgbClr val="FFFFFF"/>
                </a:solidFill>
                <a:latin typeface="Arial"/>
              </a:rPr>
              <a:pPr algn="r"/>
              <a:t>‹#›</a:t>
            </a:fld>
            <a:endParaRPr lang="en-US" sz="850" dirty="0">
              <a:solidFill>
                <a:srgbClr val="FFFFFF"/>
              </a:solidFill>
              <a:latin typeface="Arial"/>
            </a:endParaRPr>
          </a:p>
        </p:txBody>
      </p:sp>
      <p:pic>
        <p:nvPicPr>
          <p:cNvPr id="9" name="Picture 8" descr="white-lgo-NREL-logotyp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720002"/>
            <a:ext cx="2927604" cy="90678"/>
          </a:xfrm>
          <a:prstGeom prst="rect">
            <a:avLst/>
          </a:prstGeom>
        </p:spPr>
      </p:pic>
    </p:spTree>
    <p:extLst>
      <p:ext uri="{BB962C8B-B14F-4D97-AF65-F5344CB8AC3E}">
        <p14:creationId xmlns:p14="http://schemas.microsoft.com/office/powerpoint/2010/main" val="1569911610"/>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28800"/>
            <a:ext cx="8229600" cy="563562"/>
          </a:xfrm>
        </p:spPr>
        <p:txBody>
          <a:bodyPr/>
          <a:lstStyle>
            <a:lvl1pPr algn="ctr">
              <a:defRPr/>
            </a:lvl1pPr>
          </a:lstStyle>
          <a:p>
            <a:r>
              <a:rPr lang="en-US" dirty="0"/>
              <a:t>CLICK TO EDIT MASTER TITLE STYLE</a:t>
            </a:r>
          </a:p>
        </p:txBody>
      </p:sp>
      <p:sp>
        <p:nvSpPr>
          <p:cNvPr id="3" name="Rectangle 2"/>
          <p:cNvSpPr/>
          <p:nvPr userDrawn="1"/>
        </p:nvSpPr>
        <p:spPr>
          <a:xfrm>
            <a:off x="0" y="685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9C1"/>
              </a:solidFill>
              <a:latin typeface="Arial"/>
            </a:endParaRPr>
          </a:p>
        </p:txBody>
      </p:sp>
      <p:sp>
        <p:nvSpPr>
          <p:cNvPr id="5" name="Text Placeholder 4"/>
          <p:cNvSpPr>
            <a:spLocks noGrp="1"/>
          </p:cNvSpPr>
          <p:nvPr>
            <p:ph type="body" sz="quarter" idx="10"/>
          </p:nvPr>
        </p:nvSpPr>
        <p:spPr>
          <a:xfrm>
            <a:off x="457200" y="2590800"/>
            <a:ext cx="8229600" cy="609600"/>
          </a:xfrm>
        </p:spPr>
        <p:txBody>
          <a:bodyPr>
            <a:normAutofit/>
          </a:bodyPr>
          <a:lstStyle>
            <a:lvl1pPr algn="ctr">
              <a:buNone/>
              <a:defRPr sz="2400">
                <a:solidFill>
                  <a:schemeClr val="accent6">
                    <a:lumMod val="50000"/>
                  </a:schemeClr>
                </a:solidFill>
              </a:defRPr>
            </a:lvl1pPr>
          </a:lstStyle>
          <a:p>
            <a:pPr lvl="0"/>
            <a:r>
              <a:rPr lang="en-US"/>
              <a:t>Click to edit Master text styles</a:t>
            </a:r>
          </a:p>
        </p:txBody>
      </p:sp>
      <p:sp>
        <p:nvSpPr>
          <p:cNvPr id="7" name="Rectangle 6"/>
          <p:cNvSpPr/>
          <p:nvPr userDrawn="1"/>
        </p:nvSpPr>
        <p:spPr>
          <a:xfrm>
            <a:off x="0" y="6660452"/>
            <a:ext cx="9144000" cy="211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79C1"/>
              </a:solidFill>
              <a:latin typeface="Arial"/>
            </a:endParaRPr>
          </a:p>
        </p:txBody>
      </p:sp>
      <p:sp>
        <p:nvSpPr>
          <p:cNvPr id="9" name="TextBox 8"/>
          <p:cNvSpPr txBox="1"/>
          <p:nvPr userDrawn="1"/>
        </p:nvSpPr>
        <p:spPr>
          <a:xfrm>
            <a:off x="8452348" y="6655741"/>
            <a:ext cx="325730" cy="223138"/>
          </a:xfrm>
          <a:prstGeom prst="rect">
            <a:avLst/>
          </a:prstGeom>
          <a:noFill/>
        </p:spPr>
        <p:txBody>
          <a:bodyPr wrap="none" rtlCol="0">
            <a:spAutoFit/>
          </a:bodyPr>
          <a:lstStyle/>
          <a:p>
            <a:pPr algn="r"/>
            <a:fld id="{1EACFCF3-982C-4B40-877B-11AE90AD0EA1}" type="slidenum">
              <a:rPr lang="en-US" sz="850">
                <a:solidFill>
                  <a:srgbClr val="FFFFFF"/>
                </a:solidFill>
                <a:latin typeface="Arial"/>
              </a:rPr>
              <a:pPr algn="r"/>
              <a:t>‹#›</a:t>
            </a:fld>
            <a:endParaRPr lang="en-US" sz="850" dirty="0">
              <a:solidFill>
                <a:srgbClr val="FFFFFF"/>
              </a:solidFill>
              <a:latin typeface="Arial"/>
            </a:endParaRPr>
          </a:p>
        </p:txBody>
      </p:sp>
      <p:pic>
        <p:nvPicPr>
          <p:cNvPr id="10" name="Picture 9" descr="white-lgo-NREL-logotyp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720002"/>
            <a:ext cx="2927604" cy="90678"/>
          </a:xfrm>
          <a:prstGeom prst="rect">
            <a:avLst/>
          </a:prstGeom>
        </p:spPr>
      </p:pic>
    </p:spTree>
    <p:extLst>
      <p:ext uri="{BB962C8B-B14F-4D97-AF65-F5344CB8AC3E}">
        <p14:creationId xmlns:p14="http://schemas.microsoft.com/office/powerpoint/2010/main" val="12145118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nvSpPr>
        <p:spPr>
          <a:xfrm>
            <a:off x="8452348" y="6655741"/>
            <a:ext cx="325730" cy="223138"/>
          </a:xfrm>
          <a:prstGeom prst="rect">
            <a:avLst/>
          </a:prstGeom>
          <a:noFill/>
        </p:spPr>
        <p:txBody>
          <a:bodyPr wrap="none" rtlCol="0">
            <a:spAutoFit/>
          </a:bodyPr>
          <a:lstStyle/>
          <a:p>
            <a:pPr algn="r"/>
            <a:fld id="{1EACFCF3-982C-4B40-877B-11AE90AD0EA1}" type="slidenum">
              <a:rPr lang="en-US" sz="850">
                <a:solidFill>
                  <a:srgbClr val="FFFFFF"/>
                </a:solidFill>
                <a:latin typeface="Arial"/>
              </a:rPr>
              <a:pPr algn="r"/>
              <a:t>‹#›</a:t>
            </a:fld>
            <a:endParaRPr lang="en-US" sz="850" dirty="0">
              <a:solidFill>
                <a:srgbClr val="FFFFFF"/>
              </a:solidFill>
              <a:latin typeface="Arial"/>
            </a:endParaRPr>
          </a:p>
        </p:txBody>
      </p:sp>
    </p:spTree>
    <p:extLst>
      <p:ext uri="{BB962C8B-B14F-4D97-AF65-F5344CB8AC3E}">
        <p14:creationId xmlns:p14="http://schemas.microsoft.com/office/powerpoint/2010/main" val="4117497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 Bar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
            <a:ext cx="9144000" cy="732403"/>
          </a:xfrm>
          <a:prstGeom prst="rect">
            <a:avLst/>
          </a:prstGeom>
        </p:spPr>
      </p:pic>
      <p:sp>
        <p:nvSpPr>
          <p:cNvPr id="3" name="Content Placeholder 2"/>
          <p:cNvSpPr>
            <a:spLocks noGrp="1"/>
          </p:cNvSpPr>
          <p:nvPr>
            <p:ph idx="1" hasCustomPrompt="1"/>
          </p:nvPr>
        </p:nvSpPr>
        <p:spPr/>
        <p:txBody>
          <a:bodyPr/>
          <a:lstStyle>
            <a:lvl1pPr>
              <a:defRPr sz="2800">
                <a:solidFill>
                  <a:srgbClr val="353A3E"/>
                </a:solidFill>
              </a:defRPr>
            </a:lvl1pPr>
            <a:lvl2pPr>
              <a:buSzPct val="80000"/>
              <a:buFont typeface="Courier New" pitchFamily="49" charset="0"/>
              <a:buChar char="o"/>
              <a:defRPr sz="2600">
                <a:solidFill>
                  <a:srgbClr val="353A3E"/>
                </a:solidFill>
              </a:defRPr>
            </a:lvl2pPr>
            <a:lvl3pPr>
              <a:buFont typeface="Calibri" pitchFamily="34" charset="0"/>
              <a:buChar char="–"/>
              <a:defRPr>
                <a:solidFill>
                  <a:srgbClr val="353A3E"/>
                </a:solidFill>
              </a:defRPr>
            </a:lvl3pPr>
            <a:lvl4pPr>
              <a:buFont typeface="Wingdings" pitchFamily="2" charset="2"/>
              <a:buChar char="§"/>
              <a:defRPr>
                <a:solidFill>
                  <a:srgbClr val="353A3E"/>
                </a:solidFill>
              </a:defRPr>
            </a:lvl4pPr>
            <a:lvl5pPr>
              <a:defRPr>
                <a:solidFill>
                  <a:srgbClr val="353A3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57200" y="95569"/>
            <a:ext cx="8229600" cy="566928"/>
          </a:xfrm>
        </p:spPr>
        <p:txBody>
          <a:bodyPr>
            <a:normAutofit/>
          </a:bodyPr>
          <a:lstStyle>
            <a:lvl1pPr algn="l">
              <a:defRPr sz="2800">
                <a:solidFill>
                  <a:schemeClr val="bg1"/>
                </a:solidFill>
                <a:latin typeface="Calibri"/>
                <a:cs typeface="Calibri"/>
              </a:defRPr>
            </a:lvl1pPr>
          </a:lstStyle>
          <a:p>
            <a:r>
              <a:rPr lang="en-US" dirty="0"/>
              <a:t>CLICK TO EDIT MASTER TITLE STYLE</a:t>
            </a:r>
          </a:p>
        </p:txBody>
      </p:sp>
      <p:sp>
        <p:nvSpPr>
          <p:cNvPr id="7" name="Rectangle 6"/>
          <p:cNvSpPr/>
          <p:nvPr userDrawn="1"/>
        </p:nvSpPr>
        <p:spPr>
          <a:xfrm>
            <a:off x="0" y="6660452"/>
            <a:ext cx="9144000" cy="211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79C1"/>
              </a:solidFill>
              <a:latin typeface="Arial"/>
            </a:endParaRPr>
          </a:p>
        </p:txBody>
      </p:sp>
      <p:sp>
        <p:nvSpPr>
          <p:cNvPr id="9" name="TextBox 8"/>
          <p:cNvSpPr txBox="1"/>
          <p:nvPr userDrawn="1"/>
        </p:nvSpPr>
        <p:spPr>
          <a:xfrm>
            <a:off x="8452348" y="6655741"/>
            <a:ext cx="325730" cy="223138"/>
          </a:xfrm>
          <a:prstGeom prst="rect">
            <a:avLst/>
          </a:prstGeom>
          <a:noFill/>
        </p:spPr>
        <p:txBody>
          <a:bodyPr wrap="none" rtlCol="0">
            <a:spAutoFit/>
          </a:bodyPr>
          <a:lstStyle/>
          <a:p>
            <a:pPr algn="r"/>
            <a:fld id="{1EACFCF3-982C-4B40-877B-11AE90AD0EA1}" type="slidenum">
              <a:rPr lang="en-US" sz="850">
                <a:solidFill>
                  <a:srgbClr val="FFFFFF"/>
                </a:solidFill>
                <a:latin typeface="Arial"/>
              </a:rPr>
              <a:pPr algn="r"/>
              <a:t>‹#›</a:t>
            </a:fld>
            <a:endParaRPr lang="en-US" sz="850" dirty="0">
              <a:solidFill>
                <a:srgbClr val="FFFFFF"/>
              </a:solidFill>
              <a:latin typeface="Arial"/>
            </a:endParaRPr>
          </a:p>
        </p:txBody>
      </p:sp>
      <p:pic>
        <p:nvPicPr>
          <p:cNvPr id="10" name="Picture 9" descr="white-lgo-NREL-logotyp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200" y="6720002"/>
            <a:ext cx="2927604" cy="90678"/>
          </a:xfrm>
          <a:prstGeom prst="rect">
            <a:avLst/>
          </a:prstGeom>
        </p:spPr>
      </p:pic>
    </p:spTree>
    <p:extLst>
      <p:ext uri="{BB962C8B-B14F-4D97-AF65-F5344CB8AC3E}">
        <p14:creationId xmlns:p14="http://schemas.microsoft.com/office/powerpoint/2010/main" val="422029796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descr="bac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93904" y="993666"/>
            <a:ext cx="5102225" cy="870181"/>
          </a:xfrm>
        </p:spPr>
        <p:txBody>
          <a:bodyPr/>
          <a:lstStyle>
            <a:lvl1pPr algn="ctr">
              <a:defRPr>
                <a:solidFill>
                  <a:srgbClr val="353A3E"/>
                </a:solidFill>
              </a:defRPr>
            </a:lvl1pPr>
          </a:lstStyle>
          <a:p>
            <a:r>
              <a:rPr lang="en-US" dirty="0"/>
              <a:t>Thank you!</a:t>
            </a:r>
          </a:p>
        </p:txBody>
      </p:sp>
      <p:pic>
        <p:nvPicPr>
          <p:cNvPr id="7" name="Picture 6" descr="ppt-blue-bk.png"/>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6564297"/>
            <a:ext cx="9144000" cy="283464"/>
          </a:xfrm>
          <a:prstGeom prst="rect">
            <a:avLst/>
          </a:prstGeom>
        </p:spPr>
      </p:pic>
    </p:spTree>
    <p:extLst>
      <p:ext uri="{BB962C8B-B14F-4D97-AF65-F5344CB8AC3E}">
        <p14:creationId xmlns:p14="http://schemas.microsoft.com/office/powerpoint/2010/main" val="689716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 Bar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Calibri"/>
                <a:cs typeface="Calibri"/>
              </a:defRPr>
            </a:lvl1pPr>
          </a:lstStyle>
          <a:p>
            <a:r>
              <a:rPr lang="en-US" dirty="0"/>
              <a:t>CLICK TO EDIT MASTER TITLE STYLE</a:t>
            </a:r>
          </a:p>
        </p:txBody>
      </p:sp>
      <p:sp>
        <p:nvSpPr>
          <p:cNvPr id="3" name="Content Placeholder 2"/>
          <p:cNvSpPr>
            <a:spLocks noGrp="1"/>
          </p:cNvSpPr>
          <p:nvPr>
            <p:ph sz="half" idx="1"/>
          </p:nvPr>
        </p:nvSpPr>
        <p:spPr>
          <a:xfrm>
            <a:off x="457200" y="1905000"/>
            <a:ext cx="4038600" cy="4267200"/>
          </a:xfrm>
        </p:spPr>
        <p:txBody>
          <a:bodyPr/>
          <a:lstStyle>
            <a:lvl1pPr>
              <a:defRPr sz="2000" b="0" baseline="0">
                <a:solidFill>
                  <a:srgbClr val="353A3E"/>
                </a:solidFill>
                <a:latin typeface="Calibri"/>
                <a:cs typeface="Calibri"/>
              </a:defRPr>
            </a:lvl1pPr>
            <a:lvl2pPr>
              <a:buSzPct val="80000"/>
              <a:buFont typeface="Courier New" pitchFamily="49" charset="0"/>
              <a:buChar char="o"/>
              <a:defRPr lang="en-US" sz="2000" kern="1200" dirty="0" smtClean="0">
                <a:solidFill>
                  <a:srgbClr val="353A3E"/>
                </a:solidFill>
                <a:latin typeface="Calibri"/>
                <a:ea typeface="+mn-ea"/>
                <a:cs typeface="Calibri"/>
              </a:defRPr>
            </a:lvl2pPr>
            <a:lvl3pPr>
              <a:buFont typeface="Calibri" pitchFamily="34" charset="0"/>
              <a:buChar char="–"/>
              <a:defRPr sz="1800">
                <a:solidFill>
                  <a:srgbClr val="353A3E"/>
                </a:solidFill>
                <a:latin typeface="Calibri"/>
                <a:cs typeface="Calibri"/>
              </a:defRPr>
            </a:lvl3pPr>
            <a:lvl4pPr>
              <a:buFont typeface="Wingdings" pitchFamily="2" charset="2"/>
              <a:buChar char="§"/>
              <a:defRPr sz="1600">
                <a:solidFill>
                  <a:srgbClr val="353A3E"/>
                </a:solidFill>
                <a:latin typeface="Calibri"/>
                <a:cs typeface="Calibri"/>
              </a:defRPr>
            </a:lvl4pPr>
            <a:lvl5pPr>
              <a:defRPr sz="1400">
                <a:solidFill>
                  <a:srgbClr val="353A3E"/>
                </a:solidFill>
                <a:latin typeface="Calibri"/>
                <a:cs typeface="Calibri"/>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05000"/>
            <a:ext cx="4038600" cy="4267200"/>
          </a:xfrm>
        </p:spPr>
        <p:txBody>
          <a:bodyPr/>
          <a:lstStyle>
            <a:lvl1pPr>
              <a:defRPr sz="2000" b="0">
                <a:solidFill>
                  <a:srgbClr val="353A3E"/>
                </a:solidFill>
                <a:latin typeface="Calibri"/>
                <a:cs typeface="Calibri"/>
              </a:defRPr>
            </a:lvl1pPr>
            <a:lvl2pPr>
              <a:buSzPct val="80000"/>
              <a:buFont typeface="Courier New" pitchFamily="49" charset="0"/>
              <a:buChar char="o"/>
              <a:defRPr sz="2000">
                <a:solidFill>
                  <a:srgbClr val="353A3E"/>
                </a:solidFill>
                <a:latin typeface="Calibri"/>
                <a:cs typeface="Calibri"/>
              </a:defRPr>
            </a:lvl2pPr>
            <a:lvl3pPr>
              <a:buFont typeface="Calibri" pitchFamily="34" charset="0"/>
              <a:buChar char="–"/>
              <a:defRPr sz="1800">
                <a:solidFill>
                  <a:srgbClr val="353A3E"/>
                </a:solidFill>
                <a:latin typeface="Calibri"/>
                <a:cs typeface="Calibri"/>
              </a:defRPr>
            </a:lvl3pPr>
            <a:lvl4pPr>
              <a:buFont typeface="Wingdings" pitchFamily="2" charset="2"/>
              <a:buChar char="§"/>
              <a:defRPr sz="1600">
                <a:solidFill>
                  <a:srgbClr val="353A3E"/>
                </a:solidFill>
                <a:latin typeface="Calibri"/>
                <a:cs typeface="Calibri"/>
              </a:defRPr>
            </a:lvl4pPr>
            <a:lvl5pPr>
              <a:defRPr sz="1400">
                <a:solidFill>
                  <a:srgbClr val="353A3E"/>
                </a:solidFill>
                <a:latin typeface="Calibri"/>
                <a:cs typeface="Calibri"/>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1295400"/>
            <a:ext cx="4038600" cy="457200"/>
          </a:xfrm>
        </p:spPr>
        <p:txBody>
          <a:bodyPr>
            <a:noAutofit/>
          </a:bodyPr>
          <a:lstStyle>
            <a:lvl1pPr>
              <a:buNone/>
              <a:defRPr sz="2000" b="0">
                <a:solidFill>
                  <a:srgbClr val="353A3E"/>
                </a:solidFill>
                <a:latin typeface="Calibri"/>
                <a:cs typeface="Calibri"/>
              </a:defRPr>
            </a:lvl1pPr>
          </a:lstStyle>
          <a:p>
            <a:pPr lvl="0"/>
            <a:r>
              <a:rPr lang="en-US" dirty="0"/>
              <a:t>Click to edit Master text styles</a:t>
            </a:r>
          </a:p>
        </p:txBody>
      </p:sp>
      <p:sp>
        <p:nvSpPr>
          <p:cNvPr id="8" name="Text Placeholder 8"/>
          <p:cNvSpPr>
            <a:spLocks noGrp="1"/>
          </p:cNvSpPr>
          <p:nvPr>
            <p:ph type="body" sz="quarter" idx="11"/>
          </p:nvPr>
        </p:nvSpPr>
        <p:spPr>
          <a:xfrm>
            <a:off x="4648200" y="1295400"/>
            <a:ext cx="4038600" cy="457200"/>
          </a:xfrm>
        </p:spPr>
        <p:txBody>
          <a:bodyPr>
            <a:noAutofit/>
          </a:bodyPr>
          <a:lstStyle>
            <a:lvl1pPr>
              <a:buNone/>
              <a:defRPr sz="2000" b="0">
                <a:solidFill>
                  <a:srgbClr val="353A3E"/>
                </a:solidFill>
                <a:latin typeface="Calibri"/>
                <a:cs typeface="Calibri"/>
              </a:defRPr>
            </a:lvl1pPr>
          </a:lstStyle>
          <a:p>
            <a:pPr lvl="0"/>
            <a:r>
              <a:rPr lang="en-US"/>
              <a:t>Click to edit Master text styles</a:t>
            </a:r>
          </a:p>
        </p:txBody>
      </p:sp>
      <p:sp>
        <p:nvSpPr>
          <p:cNvPr id="10" name="Rectangle 9"/>
          <p:cNvSpPr/>
          <p:nvPr userDrawn="1"/>
        </p:nvSpPr>
        <p:spPr>
          <a:xfrm>
            <a:off x="0" y="6660452"/>
            <a:ext cx="9144000" cy="211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79C1"/>
              </a:solidFill>
              <a:cs typeface="Calibri"/>
            </a:endParaRPr>
          </a:p>
        </p:txBody>
      </p:sp>
      <p:sp>
        <p:nvSpPr>
          <p:cNvPr id="12" name="TextBox 11"/>
          <p:cNvSpPr txBox="1"/>
          <p:nvPr userDrawn="1"/>
        </p:nvSpPr>
        <p:spPr>
          <a:xfrm>
            <a:off x="8465170" y="6655741"/>
            <a:ext cx="312906" cy="223138"/>
          </a:xfrm>
          <a:prstGeom prst="rect">
            <a:avLst/>
          </a:prstGeom>
          <a:noFill/>
        </p:spPr>
        <p:txBody>
          <a:bodyPr wrap="none" rtlCol="0">
            <a:spAutoFit/>
          </a:bodyPr>
          <a:lstStyle/>
          <a:p>
            <a:pPr algn="r"/>
            <a:fld id="{1EACFCF3-982C-4B40-877B-11AE90AD0EA1}" type="slidenum">
              <a:rPr lang="en-US" sz="850">
                <a:solidFill>
                  <a:srgbClr val="FFFFFF"/>
                </a:solidFill>
                <a:cs typeface="Calibri"/>
              </a:rPr>
              <a:pPr algn="r"/>
              <a:t>‹#›</a:t>
            </a:fld>
            <a:endParaRPr lang="en-US" sz="850" dirty="0">
              <a:solidFill>
                <a:srgbClr val="FFFFFF"/>
              </a:solidFill>
              <a:cs typeface="Calibri"/>
            </a:endParaRPr>
          </a:p>
        </p:txBody>
      </p:sp>
      <p:pic>
        <p:nvPicPr>
          <p:cNvPr id="13" name="Picture 12" descr="white-lgo-NREL-logotyp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720002"/>
            <a:ext cx="2927604" cy="90678"/>
          </a:xfrm>
          <a:prstGeom prst="rect">
            <a:avLst/>
          </a:prstGeom>
        </p:spPr>
      </p:pic>
    </p:spTree>
    <p:extLst>
      <p:ext uri="{BB962C8B-B14F-4D97-AF65-F5344CB8AC3E}">
        <p14:creationId xmlns:p14="http://schemas.microsoft.com/office/powerpoint/2010/main" val="31231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descr="Screen Shot 2016-04-26 at 5.18.34 PM.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258300" cy="6943725"/>
          </a:xfrm>
          <a:prstGeom prst="rect">
            <a:avLst/>
          </a:prstGeom>
        </p:spPr>
      </p:pic>
      <p:sp>
        <p:nvSpPr>
          <p:cNvPr id="4" name="Title 1"/>
          <p:cNvSpPr>
            <a:spLocks noGrp="1"/>
          </p:cNvSpPr>
          <p:nvPr>
            <p:ph type="title" hasCustomPrompt="1"/>
          </p:nvPr>
        </p:nvSpPr>
        <p:spPr>
          <a:xfrm>
            <a:off x="457200" y="1828800"/>
            <a:ext cx="8229600" cy="563562"/>
          </a:xfrm>
          <a:prstGeom prst="rect">
            <a:avLst/>
          </a:prstGeom>
        </p:spPr>
        <p:txBody>
          <a:bodyPr>
            <a:noAutofit/>
          </a:bodyPr>
          <a:lstStyle>
            <a:lvl1pPr algn="ctr">
              <a:defRPr sz="4000">
                <a:solidFill>
                  <a:schemeClr val="bg1"/>
                </a:solidFill>
                <a:latin typeface="Calibri"/>
                <a:cs typeface="Calibri"/>
              </a:defRPr>
            </a:lvl1pPr>
          </a:lstStyle>
          <a:p>
            <a:r>
              <a:rPr lang="en-US" dirty="0"/>
              <a:t>Transition Title</a:t>
            </a:r>
          </a:p>
        </p:txBody>
      </p:sp>
    </p:spTree>
    <p:extLst>
      <p:ext uri="{BB962C8B-B14F-4D97-AF65-F5344CB8AC3E}">
        <p14:creationId xmlns:p14="http://schemas.microsoft.com/office/powerpoint/2010/main" val="1594865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p:cNvSpPr/>
          <p:nvPr userDrawn="1"/>
        </p:nvSpPr>
        <p:spPr>
          <a:xfrm>
            <a:off x="0" y="0"/>
            <a:ext cx="9144000" cy="7607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79C1"/>
              </a:solidFill>
              <a:latin typeface="Arial"/>
            </a:endParaRPr>
          </a:p>
        </p:txBody>
      </p:sp>
      <p:sp>
        <p:nvSpPr>
          <p:cNvPr id="3" name="Rectangle 2"/>
          <p:cNvSpPr/>
          <p:nvPr userDrawn="1"/>
        </p:nvSpPr>
        <p:spPr>
          <a:xfrm>
            <a:off x="0" y="6660452"/>
            <a:ext cx="9144000" cy="211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79C1"/>
              </a:solidFill>
              <a:latin typeface="Arial"/>
            </a:endParaRPr>
          </a:p>
        </p:txBody>
      </p:sp>
      <p:sp>
        <p:nvSpPr>
          <p:cNvPr id="4" name="TextBox 3"/>
          <p:cNvSpPr txBox="1"/>
          <p:nvPr userDrawn="1"/>
        </p:nvSpPr>
        <p:spPr>
          <a:xfrm>
            <a:off x="8452348" y="6655741"/>
            <a:ext cx="325730" cy="223138"/>
          </a:xfrm>
          <a:prstGeom prst="rect">
            <a:avLst/>
          </a:prstGeom>
          <a:noFill/>
        </p:spPr>
        <p:txBody>
          <a:bodyPr wrap="none" rtlCol="0">
            <a:spAutoFit/>
          </a:bodyPr>
          <a:lstStyle/>
          <a:p>
            <a:pPr algn="r"/>
            <a:fld id="{1EACFCF3-982C-4B40-877B-11AE90AD0EA1}" type="slidenum">
              <a:rPr lang="en-US" sz="850">
                <a:solidFill>
                  <a:srgbClr val="FFFFFF"/>
                </a:solidFill>
                <a:latin typeface="Arial"/>
              </a:rPr>
              <a:pPr algn="r"/>
              <a:t>‹#›</a:t>
            </a:fld>
            <a:endParaRPr lang="en-US" sz="850" dirty="0">
              <a:solidFill>
                <a:srgbClr val="FFFFFF"/>
              </a:solidFill>
              <a:latin typeface="Arial"/>
            </a:endParaRPr>
          </a:p>
        </p:txBody>
      </p:sp>
      <p:pic>
        <p:nvPicPr>
          <p:cNvPr id="5" name="Picture 4" descr="white-lgo-NREL-logotyp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720002"/>
            <a:ext cx="2927604" cy="90678"/>
          </a:xfrm>
          <a:prstGeom prst="rect">
            <a:avLst/>
          </a:prstGeom>
        </p:spPr>
      </p:pic>
      <p:sp>
        <p:nvSpPr>
          <p:cNvPr id="7" name="Title 1"/>
          <p:cNvSpPr>
            <a:spLocks noGrp="1"/>
          </p:cNvSpPr>
          <p:nvPr>
            <p:ph type="title" hasCustomPrompt="1"/>
          </p:nvPr>
        </p:nvSpPr>
        <p:spPr>
          <a:xfrm>
            <a:off x="457200" y="95569"/>
            <a:ext cx="8229600" cy="566928"/>
          </a:xfrm>
        </p:spPr>
        <p:txBody>
          <a:bodyPr>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5658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4" y="-14111"/>
            <a:ext cx="4203323" cy="687211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79C1"/>
              </a:solidFill>
              <a:latin typeface="Arial"/>
            </a:endParaRPr>
          </a:p>
        </p:txBody>
      </p:sp>
      <p:sp>
        <p:nvSpPr>
          <p:cNvPr id="5" name="TextBox 4"/>
          <p:cNvSpPr txBox="1"/>
          <p:nvPr userDrawn="1"/>
        </p:nvSpPr>
        <p:spPr>
          <a:xfrm>
            <a:off x="8452348" y="6655741"/>
            <a:ext cx="325730" cy="223138"/>
          </a:xfrm>
          <a:prstGeom prst="rect">
            <a:avLst/>
          </a:prstGeom>
          <a:noFill/>
        </p:spPr>
        <p:txBody>
          <a:bodyPr wrap="none" rtlCol="0">
            <a:spAutoFit/>
          </a:bodyPr>
          <a:lstStyle/>
          <a:p>
            <a:pPr algn="r"/>
            <a:fld id="{1EACFCF3-982C-4B40-877B-11AE90AD0EA1}" type="slidenum">
              <a:rPr lang="en-US" sz="850">
                <a:solidFill>
                  <a:srgbClr val="FFFFFF"/>
                </a:solidFill>
                <a:latin typeface="Arial"/>
              </a:rPr>
              <a:pPr algn="r"/>
              <a:t>‹#›</a:t>
            </a:fld>
            <a:endParaRPr lang="en-US" sz="850" dirty="0">
              <a:solidFill>
                <a:srgbClr val="FFFFFF"/>
              </a:solidFill>
              <a:latin typeface="Arial"/>
            </a:endParaRPr>
          </a:p>
        </p:txBody>
      </p:sp>
      <p:sp>
        <p:nvSpPr>
          <p:cNvPr id="7" name="Title 1"/>
          <p:cNvSpPr>
            <a:spLocks noGrp="1"/>
          </p:cNvSpPr>
          <p:nvPr>
            <p:ph type="title" hasCustomPrompt="1"/>
          </p:nvPr>
        </p:nvSpPr>
        <p:spPr>
          <a:xfrm>
            <a:off x="244979" y="309457"/>
            <a:ext cx="3855195" cy="1618198"/>
          </a:xfrm>
        </p:spPr>
        <p:txBody>
          <a:bodyPr anchor="t">
            <a:normAutofit/>
          </a:bodyPr>
          <a:lstStyle>
            <a:lvl1pPr algn="l">
              <a:defRPr sz="2800">
                <a:solidFill>
                  <a:schemeClr val="bg1"/>
                </a:solidFill>
              </a:defRPr>
            </a:lvl1pPr>
          </a:lstStyle>
          <a:p>
            <a:r>
              <a:rPr lang="en-US" dirty="0"/>
              <a:t>CLICK TO EDIT MASTER TITLE STYLE</a:t>
            </a:r>
          </a:p>
        </p:txBody>
      </p:sp>
      <p:sp>
        <p:nvSpPr>
          <p:cNvPr id="10" name="Text Placeholder 9"/>
          <p:cNvSpPr>
            <a:spLocks noGrp="1"/>
          </p:cNvSpPr>
          <p:nvPr>
            <p:ph type="body" sz="quarter" idx="10"/>
          </p:nvPr>
        </p:nvSpPr>
        <p:spPr>
          <a:xfrm>
            <a:off x="244475" y="2030814"/>
            <a:ext cx="3855699" cy="453869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944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mp; Content - Bar Layou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solidFill>
                  <a:schemeClr val="accent6">
                    <a:lumMod val="50000"/>
                  </a:schemeClr>
                </a:solidFill>
              </a:defRPr>
            </a:lvl1pPr>
            <a:lvl2pPr>
              <a:buSzPct val="80000"/>
              <a:buFont typeface="Courier New" pitchFamily="49" charset="0"/>
              <a:buChar char="o"/>
              <a:defRPr sz="2600">
                <a:solidFill>
                  <a:schemeClr val="accent6">
                    <a:lumMod val="50000"/>
                  </a:schemeClr>
                </a:solidFill>
              </a:defRPr>
            </a:lvl2pPr>
            <a:lvl3pPr>
              <a:buFont typeface="Calibri" pitchFamily="34" charset="0"/>
              <a:buChar char="–"/>
              <a:defRPr>
                <a:solidFill>
                  <a:schemeClr val="accent6">
                    <a:lumMod val="50000"/>
                  </a:schemeClr>
                </a:solidFill>
              </a:defRPr>
            </a:lvl3pPr>
            <a:lvl4pPr>
              <a:buFont typeface="Wingdings" pitchFamily="2" charset="2"/>
              <a:buChar char="§"/>
              <a:defRPr>
                <a:solidFill>
                  <a:schemeClr val="accent6">
                    <a:lumMod val="50000"/>
                  </a:schemeClr>
                </a:solidFill>
              </a:defRPr>
            </a:lvl4pPr>
            <a:lvl5pPr>
              <a:defRPr>
                <a:solidFill>
                  <a:schemeClr val="accent6">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57200" y="118872"/>
            <a:ext cx="8229600" cy="566928"/>
          </a:xfrm>
        </p:spPr>
        <p:txBody>
          <a:bodyPr>
            <a:normAutofit/>
          </a:bodyPr>
          <a:lstStyle>
            <a:lvl1pPr algn="l">
              <a:defRPr sz="3000">
                <a:solidFill>
                  <a:schemeClr val="tx1"/>
                </a:solidFill>
              </a:defRPr>
            </a:lvl1pPr>
          </a:lstStyle>
          <a:p>
            <a:r>
              <a:rPr lang="en-US" dirty="0"/>
              <a:t>Click to edit Master title style</a:t>
            </a:r>
          </a:p>
        </p:txBody>
      </p:sp>
      <p:sp>
        <p:nvSpPr>
          <p:cNvPr id="6" name="Rectangle 5"/>
          <p:cNvSpPr/>
          <p:nvPr userDrawn="1"/>
        </p:nvSpPr>
        <p:spPr>
          <a:xfrm>
            <a:off x="0" y="6660452"/>
            <a:ext cx="9144000" cy="211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79C1"/>
              </a:solidFill>
              <a:latin typeface="Arial"/>
            </a:endParaRPr>
          </a:p>
        </p:txBody>
      </p:sp>
      <p:sp>
        <p:nvSpPr>
          <p:cNvPr id="8" name="TextBox 7"/>
          <p:cNvSpPr txBox="1"/>
          <p:nvPr userDrawn="1"/>
        </p:nvSpPr>
        <p:spPr>
          <a:xfrm>
            <a:off x="8452348" y="6655741"/>
            <a:ext cx="325730" cy="223138"/>
          </a:xfrm>
          <a:prstGeom prst="rect">
            <a:avLst/>
          </a:prstGeom>
          <a:noFill/>
        </p:spPr>
        <p:txBody>
          <a:bodyPr wrap="none" rtlCol="0">
            <a:spAutoFit/>
          </a:bodyPr>
          <a:lstStyle/>
          <a:p>
            <a:pPr algn="r"/>
            <a:fld id="{1EACFCF3-982C-4B40-877B-11AE90AD0EA1}" type="slidenum">
              <a:rPr lang="en-US" sz="850">
                <a:solidFill>
                  <a:srgbClr val="FFFFFF"/>
                </a:solidFill>
                <a:latin typeface="Arial"/>
              </a:rPr>
              <a:pPr algn="r"/>
              <a:t>‹#›</a:t>
            </a:fld>
            <a:endParaRPr lang="en-US" sz="850" dirty="0">
              <a:solidFill>
                <a:srgbClr val="FFFFFF"/>
              </a:solidFill>
              <a:latin typeface="Arial"/>
            </a:endParaRPr>
          </a:p>
        </p:txBody>
      </p:sp>
      <p:pic>
        <p:nvPicPr>
          <p:cNvPr id="9" name="Picture 8" descr="white-lgo-NREL-logotyp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720002"/>
            <a:ext cx="2927604" cy="90678"/>
          </a:xfrm>
          <a:prstGeom prst="rect">
            <a:avLst/>
          </a:prstGeom>
        </p:spPr>
      </p:pic>
    </p:spTree>
    <p:extLst>
      <p:ext uri="{BB962C8B-B14F-4D97-AF65-F5344CB8AC3E}">
        <p14:creationId xmlns:p14="http://schemas.microsoft.com/office/powerpoint/2010/main" val="308520264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28800"/>
            <a:ext cx="8229600" cy="563562"/>
          </a:xfrm>
        </p:spPr>
        <p:txBody>
          <a:bodyPr/>
          <a:lstStyle>
            <a:lvl1pPr algn="ctr">
              <a:defRPr/>
            </a:lvl1pPr>
          </a:lstStyle>
          <a:p>
            <a:r>
              <a:rPr lang="en-US" dirty="0"/>
              <a:t>CLICK TO EDIT MASTER TITLE STYLE</a:t>
            </a:r>
          </a:p>
        </p:txBody>
      </p:sp>
      <p:sp>
        <p:nvSpPr>
          <p:cNvPr id="3" name="Rectangle 2"/>
          <p:cNvSpPr/>
          <p:nvPr userDrawn="1"/>
        </p:nvSpPr>
        <p:spPr>
          <a:xfrm>
            <a:off x="0" y="685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9C1"/>
              </a:solidFill>
              <a:latin typeface="Arial"/>
            </a:endParaRPr>
          </a:p>
        </p:txBody>
      </p:sp>
      <p:sp>
        <p:nvSpPr>
          <p:cNvPr id="5" name="Text Placeholder 4"/>
          <p:cNvSpPr>
            <a:spLocks noGrp="1"/>
          </p:cNvSpPr>
          <p:nvPr>
            <p:ph type="body" sz="quarter" idx="10"/>
          </p:nvPr>
        </p:nvSpPr>
        <p:spPr>
          <a:xfrm>
            <a:off x="457200" y="2590800"/>
            <a:ext cx="8229600" cy="609600"/>
          </a:xfrm>
        </p:spPr>
        <p:txBody>
          <a:bodyPr>
            <a:normAutofit/>
          </a:bodyPr>
          <a:lstStyle>
            <a:lvl1pPr algn="ctr">
              <a:buNone/>
              <a:defRPr sz="2400">
                <a:solidFill>
                  <a:schemeClr val="accent6">
                    <a:lumMod val="50000"/>
                  </a:schemeClr>
                </a:solidFill>
              </a:defRPr>
            </a:lvl1pPr>
          </a:lstStyle>
          <a:p>
            <a:pPr lvl="0"/>
            <a:r>
              <a:rPr lang="en-US"/>
              <a:t>Click to edit Master text styles</a:t>
            </a:r>
          </a:p>
        </p:txBody>
      </p:sp>
      <p:sp>
        <p:nvSpPr>
          <p:cNvPr id="7" name="Rectangle 6"/>
          <p:cNvSpPr/>
          <p:nvPr userDrawn="1"/>
        </p:nvSpPr>
        <p:spPr>
          <a:xfrm>
            <a:off x="0" y="6660452"/>
            <a:ext cx="9144000" cy="211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79C1"/>
              </a:solidFill>
              <a:latin typeface="Arial"/>
            </a:endParaRPr>
          </a:p>
        </p:txBody>
      </p:sp>
      <p:sp>
        <p:nvSpPr>
          <p:cNvPr id="9" name="TextBox 8"/>
          <p:cNvSpPr txBox="1"/>
          <p:nvPr userDrawn="1"/>
        </p:nvSpPr>
        <p:spPr>
          <a:xfrm>
            <a:off x="8452348" y="6655741"/>
            <a:ext cx="325730" cy="223138"/>
          </a:xfrm>
          <a:prstGeom prst="rect">
            <a:avLst/>
          </a:prstGeom>
          <a:noFill/>
        </p:spPr>
        <p:txBody>
          <a:bodyPr wrap="none" rtlCol="0">
            <a:spAutoFit/>
          </a:bodyPr>
          <a:lstStyle/>
          <a:p>
            <a:pPr algn="r"/>
            <a:fld id="{1EACFCF3-982C-4B40-877B-11AE90AD0EA1}" type="slidenum">
              <a:rPr lang="en-US" sz="850">
                <a:solidFill>
                  <a:srgbClr val="FFFFFF"/>
                </a:solidFill>
                <a:latin typeface="Arial"/>
              </a:rPr>
              <a:pPr algn="r"/>
              <a:t>‹#›</a:t>
            </a:fld>
            <a:endParaRPr lang="en-US" sz="850" dirty="0">
              <a:solidFill>
                <a:srgbClr val="FFFFFF"/>
              </a:solidFill>
              <a:latin typeface="Arial"/>
            </a:endParaRPr>
          </a:p>
        </p:txBody>
      </p:sp>
      <p:pic>
        <p:nvPicPr>
          <p:cNvPr id="10" name="Picture 9" descr="white-lgo-NREL-logotyp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720002"/>
            <a:ext cx="2927604" cy="90678"/>
          </a:xfrm>
          <a:prstGeom prst="rect">
            <a:avLst/>
          </a:prstGeom>
        </p:spPr>
      </p:pic>
    </p:spTree>
    <p:extLst>
      <p:ext uri="{BB962C8B-B14F-4D97-AF65-F5344CB8AC3E}">
        <p14:creationId xmlns:p14="http://schemas.microsoft.com/office/powerpoint/2010/main" val="229910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TextBox 4"/>
          <p:cNvSpPr txBox="1"/>
          <p:nvPr userDrawn="1"/>
        </p:nvSpPr>
        <p:spPr>
          <a:xfrm>
            <a:off x="8452348" y="6655741"/>
            <a:ext cx="325730" cy="223138"/>
          </a:xfrm>
          <a:prstGeom prst="rect">
            <a:avLst/>
          </a:prstGeom>
          <a:noFill/>
        </p:spPr>
        <p:txBody>
          <a:bodyPr wrap="none" rtlCol="0">
            <a:spAutoFit/>
          </a:bodyPr>
          <a:lstStyle/>
          <a:p>
            <a:pPr algn="r"/>
            <a:fld id="{1EACFCF3-982C-4B40-877B-11AE90AD0EA1}" type="slidenum">
              <a:rPr lang="en-US" sz="850">
                <a:solidFill>
                  <a:srgbClr val="FFFFFF"/>
                </a:solidFill>
                <a:latin typeface="Arial"/>
              </a:rPr>
              <a:pPr algn="r"/>
              <a:t>‹#›</a:t>
            </a:fld>
            <a:endParaRPr lang="en-US" sz="850" dirty="0">
              <a:solidFill>
                <a:srgbClr val="FFFFFF"/>
              </a:solidFill>
              <a:latin typeface="Arial"/>
            </a:endParaRPr>
          </a:p>
        </p:txBody>
      </p:sp>
    </p:spTree>
    <p:extLst>
      <p:ext uri="{BB962C8B-B14F-4D97-AF65-F5344CB8AC3E}">
        <p14:creationId xmlns:p14="http://schemas.microsoft.com/office/powerpoint/2010/main" val="3971131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6944"/>
            <a:ext cx="8229600" cy="5635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71600"/>
            <a:ext cx="82296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28072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4400" rtl="0" eaLnBrk="1" latinLnBrk="0" hangingPunct="1">
        <a:spcBef>
          <a:spcPct val="0"/>
        </a:spcBef>
        <a:buNone/>
        <a:defRPr sz="3000" b="0" kern="1200">
          <a:solidFill>
            <a:schemeClr val="tx1"/>
          </a:solidFill>
          <a:latin typeface="Calibri"/>
          <a:ea typeface="+mj-ea"/>
          <a:cs typeface="Calibri"/>
        </a:defRPr>
      </a:lvl1pPr>
    </p:titleStyle>
    <p:bodyStyle>
      <a:lvl1pPr marL="342900" indent="-342900" algn="l" defTabSz="914400" rtl="0" eaLnBrk="1" latinLnBrk="0" hangingPunct="1">
        <a:spcBef>
          <a:spcPct val="20000"/>
        </a:spcBef>
        <a:buFont typeface="Arial" pitchFamily="34" charset="0"/>
        <a:buChar char="•"/>
        <a:defRPr sz="2800" b="0" kern="1200">
          <a:solidFill>
            <a:schemeClr val="accent6">
              <a:lumMod val="50000"/>
            </a:schemeClr>
          </a:solidFill>
          <a:latin typeface="Calibri"/>
          <a:ea typeface="+mn-ea"/>
          <a:cs typeface="Calibri"/>
        </a:defRPr>
      </a:lvl1pPr>
      <a:lvl2pPr marL="742950" indent="-285750" algn="l" defTabSz="914400" rtl="0" eaLnBrk="1" latinLnBrk="0" hangingPunct="1">
        <a:spcBef>
          <a:spcPct val="20000"/>
        </a:spcBef>
        <a:buFont typeface="Arial" pitchFamily="34" charset="0"/>
        <a:buChar char="–"/>
        <a:defRPr sz="2600" kern="1200">
          <a:solidFill>
            <a:schemeClr val="accent6">
              <a:lumMod val="50000"/>
            </a:schemeClr>
          </a:solidFill>
          <a:latin typeface="Calibri"/>
          <a:ea typeface="+mn-ea"/>
          <a:cs typeface="Calibri"/>
        </a:defRPr>
      </a:lvl2pPr>
      <a:lvl3pPr marL="1143000" indent="-228600" algn="l" defTabSz="914400" rtl="0" eaLnBrk="1" latinLnBrk="0" hangingPunct="1">
        <a:spcBef>
          <a:spcPct val="20000"/>
        </a:spcBef>
        <a:buFont typeface="Arial" pitchFamily="34" charset="0"/>
        <a:buChar char="•"/>
        <a:defRPr sz="2400" kern="1200">
          <a:solidFill>
            <a:schemeClr val="accent6">
              <a:lumMod val="50000"/>
            </a:schemeClr>
          </a:solidFill>
          <a:latin typeface="Calibri"/>
          <a:ea typeface="+mn-ea"/>
          <a:cs typeface="Calibri"/>
        </a:defRPr>
      </a:lvl3pPr>
      <a:lvl4pPr marL="1600200" indent="-228600" algn="l" defTabSz="914400" rtl="0" eaLnBrk="1" latinLnBrk="0" hangingPunct="1">
        <a:spcBef>
          <a:spcPct val="20000"/>
        </a:spcBef>
        <a:buFont typeface="Arial" pitchFamily="34" charset="0"/>
        <a:buChar char="–"/>
        <a:defRPr sz="2000" kern="1200">
          <a:solidFill>
            <a:schemeClr val="accent6">
              <a:lumMod val="50000"/>
            </a:schemeClr>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2000" kern="1200">
          <a:solidFill>
            <a:schemeClr val="accent6">
              <a:lumMod val="50000"/>
            </a:schemeClr>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6944"/>
            <a:ext cx="8229600" cy="5635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71600"/>
            <a:ext cx="82296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4421151"/>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hdr="0" ftr="0" dt="0"/>
  <p:txStyles>
    <p:titleStyle>
      <a:lvl1pPr algn="l" defTabSz="914400" rtl="0" eaLnBrk="1" latinLnBrk="0" hangingPunct="1">
        <a:spcBef>
          <a:spcPct val="0"/>
        </a:spcBef>
        <a:buNone/>
        <a:defRPr sz="3000" b="0" kern="1200">
          <a:solidFill>
            <a:schemeClr val="tx1"/>
          </a:solidFill>
          <a:latin typeface="Calibri"/>
          <a:ea typeface="+mj-ea"/>
          <a:cs typeface="Calibri"/>
        </a:defRPr>
      </a:lvl1pPr>
    </p:titleStyle>
    <p:bodyStyle>
      <a:lvl1pPr marL="342900" indent="-342900" algn="l" defTabSz="914400" rtl="0" eaLnBrk="1" latinLnBrk="0" hangingPunct="1">
        <a:spcBef>
          <a:spcPct val="20000"/>
        </a:spcBef>
        <a:buFont typeface="Arial" pitchFamily="34" charset="0"/>
        <a:buChar char="•"/>
        <a:defRPr sz="2800" b="0" kern="1200">
          <a:solidFill>
            <a:schemeClr val="accent6">
              <a:lumMod val="50000"/>
            </a:schemeClr>
          </a:solidFill>
          <a:latin typeface="Calibri"/>
          <a:ea typeface="+mn-ea"/>
          <a:cs typeface="Calibri"/>
        </a:defRPr>
      </a:lvl1pPr>
      <a:lvl2pPr marL="742950" indent="-285750" algn="l" defTabSz="914400" rtl="0" eaLnBrk="1" latinLnBrk="0" hangingPunct="1">
        <a:spcBef>
          <a:spcPct val="20000"/>
        </a:spcBef>
        <a:buFont typeface="Arial" pitchFamily="34" charset="0"/>
        <a:buChar char="–"/>
        <a:defRPr sz="2600" kern="1200">
          <a:solidFill>
            <a:schemeClr val="accent6">
              <a:lumMod val="50000"/>
            </a:schemeClr>
          </a:solidFill>
          <a:latin typeface="Calibri"/>
          <a:ea typeface="+mn-ea"/>
          <a:cs typeface="Calibri"/>
        </a:defRPr>
      </a:lvl2pPr>
      <a:lvl3pPr marL="1143000" indent="-228600" algn="l" defTabSz="914400" rtl="0" eaLnBrk="1" latinLnBrk="0" hangingPunct="1">
        <a:spcBef>
          <a:spcPct val="20000"/>
        </a:spcBef>
        <a:buFont typeface="Arial" pitchFamily="34" charset="0"/>
        <a:buChar char="•"/>
        <a:defRPr sz="2400" kern="1200">
          <a:solidFill>
            <a:schemeClr val="accent6">
              <a:lumMod val="50000"/>
            </a:schemeClr>
          </a:solidFill>
          <a:latin typeface="Calibri"/>
          <a:ea typeface="+mn-ea"/>
          <a:cs typeface="Calibri"/>
        </a:defRPr>
      </a:lvl3pPr>
      <a:lvl4pPr marL="1600200" indent="-228600" algn="l" defTabSz="914400" rtl="0" eaLnBrk="1" latinLnBrk="0" hangingPunct="1">
        <a:spcBef>
          <a:spcPct val="20000"/>
        </a:spcBef>
        <a:buFont typeface="Arial" pitchFamily="34" charset="0"/>
        <a:buChar char="–"/>
        <a:defRPr sz="2000" kern="1200">
          <a:solidFill>
            <a:schemeClr val="accent6">
              <a:lumMod val="50000"/>
            </a:schemeClr>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2000" kern="1200">
          <a:solidFill>
            <a:schemeClr val="accent6">
              <a:lumMod val="50000"/>
            </a:schemeClr>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5C4CBC-6EF1-4A59-B9FA-0B97C6167058}"/>
              </a:ext>
            </a:extLst>
          </p:cNvPr>
          <p:cNvSpPr>
            <a:spLocks noGrp="1"/>
          </p:cNvSpPr>
          <p:nvPr>
            <p:ph type="title"/>
          </p:nvPr>
        </p:nvSpPr>
        <p:spPr/>
        <p:txBody>
          <a:bodyPr>
            <a:normAutofit fontScale="90000"/>
          </a:bodyPr>
          <a:lstStyle/>
          <a:p>
            <a:r>
              <a:rPr lang="en-US" dirty="0"/>
              <a:t>Peña Station NEXT – Modeling a new Zero Energy Urban District</a:t>
            </a:r>
          </a:p>
        </p:txBody>
      </p:sp>
      <p:sp>
        <p:nvSpPr>
          <p:cNvPr id="3" name="Text Placeholder 2">
            <a:extLst>
              <a:ext uri="{FF2B5EF4-FFF2-40B4-BE49-F238E27FC236}">
                <a16:creationId xmlns:a16="http://schemas.microsoft.com/office/drawing/2014/main" xmlns="" id="{B44A1E2E-8806-4150-8343-F546BA63D1FD}"/>
              </a:ext>
            </a:extLst>
          </p:cNvPr>
          <p:cNvSpPr>
            <a:spLocks noGrp="1"/>
          </p:cNvSpPr>
          <p:nvPr>
            <p:ph type="body" sz="quarter" idx="10"/>
          </p:nvPr>
        </p:nvSpPr>
        <p:spPr>
          <a:xfrm>
            <a:off x="2362200" y="4522276"/>
            <a:ext cx="6553200" cy="682929"/>
          </a:xfrm>
        </p:spPr>
        <p:txBody>
          <a:bodyPr/>
          <a:lstStyle/>
          <a:p>
            <a:r>
              <a:rPr lang="en-US" dirty="0"/>
              <a:t>Andrew Parker, NREL Commercial Buildings Research Group</a:t>
            </a:r>
          </a:p>
        </p:txBody>
      </p:sp>
      <p:sp>
        <p:nvSpPr>
          <p:cNvPr id="4" name="Text Placeholder 3">
            <a:extLst>
              <a:ext uri="{FF2B5EF4-FFF2-40B4-BE49-F238E27FC236}">
                <a16:creationId xmlns:a16="http://schemas.microsoft.com/office/drawing/2014/main" xmlns="" id="{21FCA9E5-F6C1-4E13-BBFF-2604DE8E5740}"/>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xmlns="" id="{59982B53-2A2C-4825-843A-FEDE49D4C387}"/>
              </a:ext>
            </a:extLst>
          </p:cNvPr>
          <p:cNvSpPr>
            <a:spLocks noGrp="1"/>
          </p:cNvSpPr>
          <p:nvPr>
            <p:ph type="body" sz="quarter" idx="12"/>
          </p:nvPr>
        </p:nvSpPr>
        <p:spPr/>
        <p:txBody>
          <a:bodyPr/>
          <a:lstStyle/>
          <a:p>
            <a:pPr algn="ctr"/>
            <a:r>
              <a:rPr lang="en-US" dirty="0"/>
              <a:t>12/1/2017</a:t>
            </a:r>
          </a:p>
        </p:txBody>
      </p:sp>
    </p:spTree>
    <p:extLst>
      <p:ext uri="{BB962C8B-B14F-4D97-AF65-F5344CB8AC3E}">
        <p14:creationId xmlns:p14="http://schemas.microsoft.com/office/powerpoint/2010/main" val="580010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Avg. Daily Site Total Electricity (MW) – Baseline vs Efficient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1850"/>
            <a:ext cx="9067800" cy="507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600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Avg. Daily Site Total Gas (MW) – Baseline vs. Efficient</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7800"/>
            <a:ext cx="8960387" cy="502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0540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System Modeling Scenarios</a:t>
            </a:r>
          </a:p>
        </p:txBody>
      </p:sp>
      <p:graphicFrame>
        <p:nvGraphicFramePr>
          <p:cNvPr id="5" name="Table 4"/>
          <p:cNvGraphicFramePr>
            <a:graphicFrameLocks noGrp="1"/>
          </p:cNvGraphicFramePr>
          <p:nvPr>
            <p:extLst>
              <p:ext uri="{D42A27DB-BD31-4B8C-83A1-F6EECF244321}">
                <p14:modId xmlns:p14="http://schemas.microsoft.com/office/powerpoint/2010/main" val="3644818738"/>
              </p:ext>
            </p:extLst>
          </p:nvPr>
        </p:nvGraphicFramePr>
        <p:xfrm>
          <a:off x="419100" y="1600200"/>
          <a:ext cx="8305800" cy="4028440"/>
        </p:xfrm>
        <a:graphic>
          <a:graphicData uri="http://schemas.openxmlformats.org/drawingml/2006/table">
            <a:tbl>
              <a:tblPr firstRow="1" bandRow="1">
                <a:noFill/>
                <a:tableStyleId>{D7AC3CCA-C797-4891-BE02-D94E43425B78}</a:tableStyleId>
              </a:tblPr>
              <a:tblGrid>
                <a:gridCol w="4152900">
                  <a:extLst>
                    <a:ext uri="{9D8B030D-6E8A-4147-A177-3AD203B41FA5}">
                      <a16:colId xmlns:a16="http://schemas.microsoft.com/office/drawing/2014/main" xmlns="" val="20000"/>
                    </a:ext>
                  </a:extLst>
                </a:gridCol>
                <a:gridCol w="4152900">
                  <a:extLst>
                    <a:ext uri="{9D8B030D-6E8A-4147-A177-3AD203B41FA5}">
                      <a16:colId xmlns:a16="http://schemas.microsoft.com/office/drawing/2014/main" xmlns="" val="20001"/>
                    </a:ext>
                  </a:extLst>
                </a:gridCol>
              </a:tblGrid>
              <a:tr h="370840">
                <a:tc>
                  <a:txBody>
                    <a:bodyPr/>
                    <a:lstStyle/>
                    <a:p>
                      <a:r>
                        <a:rPr lang="en-US" b="1" dirty="0">
                          <a:solidFill>
                            <a:schemeClr val="accent6">
                              <a:lumMod val="50000"/>
                            </a:schemeClr>
                          </a:solidFill>
                        </a:rPr>
                        <a:t>Scenario</a:t>
                      </a: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a:txBody>
                    <a:bodyPr/>
                    <a:lstStyle/>
                    <a:p>
                      <a:r>
                        <a:rPr lang="en-US" b="1" dirty="0">
                          <a:solidFill>
                            <a:schemeClr val="accent6">
                              <a:lumMod val="50000"/>
                            </a:schemeClr>
                          </a:solidFill>
                        </a:rPr>
                        <a:t>Characteristics</a:t>
                      </a: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70840">
                <a:tc>
                  <a:txBody>
                    <a:bodyPr/>
                    <a:lstStyle/>
                    <a:p>
                      <a:r>
                        <a:rPr lang="en-US" b="1" dirty="0">
                          <a:solidFill>
                            <a:schemeClr val="accent6">
                              <a:lumMod val="50000"/>
                            </a:schemeClr>
                          </a:solidFill>
                        </a:rPr>
                        <a:t>Baseline</a:t>
                      </a: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marL="285750" indent="-285750">
                        <a:buFontTx/>
                        <a:buChar char="-"/>
                      </a:pPr>
                      <a:r>
                        <a:rPr lang="en-US" b="0" dirty="0">
                          <a:solidFill>
                            <a:schemeClr val="accent6">
                              <a:lumMod val="50000"/>
                            </a:schemeClr>
                          </a:solidFill>
                        </a:rPr>
                        <a:t>Typical</a:t>
                      </a:r>
                    </a:p>
                    <a:p>
                      <a:pPr marL="285750" indent="-285750">
                        <a:buFontTx/>
                        <a:buChar char="-"/>
                      </a:pPr>
                      <a:endParaRPr lang="en-US" b="0" dirty="0">
                        <a:solidFill>
                          <a:schemeClr val="accent6">
                            <a:lumMod val="50000"/>
                          </a:schemeClr>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70840">
                <a:tc>
                  <a:txBody>
                    <a:bodyPr/>
                    <a:lstStyle/>
                    <a:p>
                      <a:pPr marL="0" lvl="0" indent="0">
                        <a:buFontTx/>
                        <a:buNone/>
                      </a:pPr>
                      <a:r>
                        <a:rPr lang="en-US" b="1" dirty="0">
                          <a:solidFill>
                            <a:schemeClr val="accent6">
                              <a:lumMod val="50000"/>
                            </a:schemeClr>
                          </a:solidFill>
                        </a:rPr>
                        <a:t>PV</a:t>
                      </a:r>
                      <a:r>
                        <a:rPr lang="en-US" b="1" baseline="0" dirty="0">
                          <a:solidFill>
                            <a:schemeClr val="accent6">
                              <a:lumMod val="50000"/>
                            </a:schemeClr>
                          </a:solidFill>
                        </a:rPr>
                        <a:t> Everywhere</a:t>
                      </a:r>
                      <a:endParaRPr lang="en-US" b="1" dirty="0">
                        <a:solidFill>
                          <a:schemeClr val="accent6">
                            <a:lumMod val="50000"/>
                          </a:schemeClr>
                        </a:solidFill>
                      </a:endParaRPr>
                    </a:p>
                    <a:p>
                      <a:endParaRPr lang="en-US" b="1" dirty="0">
                        <a:solidFill>
                          <a:schemeClr val="accent6">
                            <a:lumMod val="50000"/>
                          </a:schemeClr>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dirty="0">
                          <a:solidFill>
                            <a:schemeClr val="accent6">
                              <a:lumMod val="50000"/>
                            </a:schemeClr>
                          </a:solidFill>
                        </a:rPr>
                        <a:t>19.8 MW roof-mounted PV</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dirty="0">
                          <a:solidFill>
                            <a:schemeClr val="accent6">
                              <a:lumMod val="50000"/>
                            </a:schemeClr>
                          </a:solidFill>
                        </a:rPr>
                        <a:t>18.4 MW canopy or ground-mounted PV </a:t>
                      </a: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619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6">
                              <a:lumMod val="50000"/>
                            </a:schemeClr>
                          </a:solidFill>
                        </a:rPr>
                        <a:t>PV + Battery Storage </a:t>
                      </a:r>
                    </a:p>
                    <a:p>
                      <a:endParaRPr lang="en-US" dirty="0">
                        <a:solidFill>
                          <a:schemeClr val="accent6">
                            <a:lumMod val="50000"/>
                          </a:schemeClr>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dirty="0">
                          <a:solidFill>
                            <a:schemeClr val="accent6">
                              <a:lumMod val="50000"/>
                            </a:schemeClr>
                          </a:solidFill>
                        </a:rPr>
                        <a:t>With and without smart inverters</a:t>
                      </a:r>
                      <a:endParaRPr lang="en-US" b="0" dirty="0">
                        <a:solidFill>
                          <a:schemeClr val="accent6">
                            <a:lumMod val="50000"/>
                          </a:schemeClr>
                        </a:solidFill>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baseline="0" dirty="0">
                          <a:solidFill>
                            <a:schemeClr val="accent6">
                              <a:lumMod val="50000"/>
                            </a:schemeClr>
                          </a:solidFill>
                        </a:rPr>
                        <a:t>PV and battery capacity optimization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dirty="0">
                        <a:solidFill>
                          <a:schemeClr val="accent6">
                            <a:lumMod val="50000"/>
                          </a:schemeClr>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pPr marL="0" lvl="0" indent="0">
                        <a:buFontTx/>
                        <a:buNone/>
                      </a:pPr>
                      <a:r>
                        <a:rPr lang="en-US" b="1" dirty="0">
                          <a:solidFill>
                            <a:schemeClr val="accent6">
                              <a:lumMod val="50000"/>
                            </a:schemeClr>
                          </a:solidFill>
                        </a:rPr>
                        <a:t>Renewable Maximization with </a:t>
                      </a:r>
                      <a:r>
                        <a:rPr lang="en-US" b="1" baseline="0" dirty="0">
                          <a:solidFill>
                            <a:schemeClr val="accent6">
                              <a:lumMod val="50000"/>
                            </a:schemeClr>
                          </a:solidFill>
                        </a:rPr>
                        <a:t>PV + Storage + Control Strategies + …</a:t>
                      </a:r>
                      <a:endParaRPr lang="en-US" dirty="0">
                        <a:solidFill>
                          <a:schemeClr val="accent6">
                            <a:lumMod val="50000"/>
                          </a:schemeClr>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marL="285750" lvl="0" indent="-285750">
                        <a:buFontTx/>
                        <a:buChar char="-"/>
                      </a:pPr>
                      <a:r>
                        <a:rPr lang="en-US" dirty="0">
                          <a:solidFill>
                            <a:schemeClr val="accent6">
                              <a:lumMod val="50000"/>
                            </a:schemeClr>
                          </a:solidFill>
                        </a:rPr>
                        <a:t>Maximize On-site PV direct consumption</a:t>
                      </a:r>
                    </a:p>
                    <a:p>
                      <a:pPr marL="285750" lvl="0" indent="-285750">
                        <a:buFontTx/>
                        <a:buChar char="-"/>
                      </a:pPr>
                      <a:r>
                        <a:rPr lang="en-US" dirty="0">
                          <a:solidFill>
                            <a:schemeClr val="accent6">
                              <a:lumMod val="50000"/>
                            </a:schemeClr>
                          </a:solidFill>
                        </a:rPr>
                        <a:t>Maximize use of Grid-Scale PV and Wind</a:t>
                      </a: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726720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URBANopt-OpenDSS</a:t>
            </a:r>
            <a:r>
              <a:rPr lang="en-US" dirty="0"/>
              <a:t> Integration</a:t>
            </a:r>
          </a:p>
        </p:txBody>
      </p:sp>
      <p:sp>
        <p:nvSpPr>
          <p:cNvPr id="4" name="TextBox 3"/>
          <p:cNvSpPr txBox="1"/>
          <p:nvPr/>
        </p:nvSpPr>
        <p:spPr>
          <a:xfrm>
            <a:off x="5461791" y="1090223"/>
            <a:ext cx="2401769" cy="338554"/>
          </a:xfrm>
          <a:prstGeom prst="rect">
            <a:avLst/>
          </a:prstGeom>
          <a:noFill/>
        </p:spPr>
        <p:txBody>
          <a:bodyPr wrap="square" rtlCol="0">
            <a:spAutoFit/>
          </a:bodyPr>
          <a:lstStyle/>
          <a:p>
            <a:pPr algn="ctr"/>
            <a:r>
              <a:rPr lang="en-US" sz="1600" dirty="0"/>
              <a:t>Existing distribution feeder</a:t>
            </a:r>
          </a:p>
        </p:txBody>
      </p:sp>
      <p:sp>
        <p:nvSpPr>
          <p:cNvPr id="5" name="TextBox 4"/>
          <p:cNvSpPr txBox="1"/>
          <p:nvPr/>
        </p:nvSpPr>
        <p:spPr>
          <a:xfrm>
            <a:off x="6017357" y="1692887"/>
            <a:ext cx="1290637" cy="584775"/>
          </a:xfrm>
          <a:prstGeom prst="rect">
            <a:avLst/>
          </a:prstGeom>
          <a:noFill/>
          <a:ln>
            <a:solidFill>
              <a:schemeClr val="tx1"/>
            </a:solidFill>
          </a:ln>
        </p:spPr>
        <p:txBody>
          <a:bodyPr wrap="square" rtlCol="0">
            <a:spAutoFit/>
          </a:bodyPr>
          <a:lstStyle/>
          <a:p>
            <a:pPr algn="ctr"/>
            <a:r>
              <a:rPr lang="en-US" dirty="0" err="1"/>
              <a:t>SynerGEE</a:t>
            </a:r>
            <a:endParaRPr lang="en-US" dirty="0"/>
          </a:p>
          <a:p>
            <a:pPr algn="ctr"/>
            <a:r>
              <a:rPr lang="en-US" sz="1400" dirty="0"/>
              <a:t>(proprietary)</a:t>
            </a:r>
          </a:p>
        </p:txBody>
      </p:sp>
      <p:sp>
        <p:nvSpPr>
          <p:cNvPr id="6" name="TextBox 5"/>
          <p:cNvSpPr txBox="1"/>
          <p:nvPr/>
        </p:nvSpPr>
        <p:spPr>
          <a:xfrm>
            <a:off x="6017357" y="2754522"/>
            <a:ext cx="1290637" cy="584775"/>
          </a:xfrm>
          <a:prstGeom prst="rect">
            <a:avLst/>
          </a:prstGeom>
          <a:noFill/>
          <a:ln>
            <a:solidFill>
              <a:schemeClr val="tx1"/>
            </a:solidFill>
          </a:ln>
        </p:spPr>
        <p:txBody>
          <a:bodyPr wrap="square" rtlCol="0">
            <a:spAutoFit/>
          </a:bodyPr>
          <a:lstStyle/>
          <a:p>
            <a:pPr algn="ctr"/>
            <a:r>
              <a:rPr lang="en-US" dirty="0" err="1"/>
              <a:t>OpenDSS</a:t>
            </a:r>
            <a:endParaRPr lang="en-US" dirty="0"/>
          </a:p>
          <a:p>
            <a:pPr algn="ctr"/>
            <a:r>
              <a:rPr lang="en-US" sz="1400" dirty="0"/>
              <a:t>(open source)</a:t>
            </a:r>
          </a:p>
        </p:txBody>
      </p:sp>
      <p:sp>
        <p:nvSpPr>
          <p:cNvPr id="7" name="TextBox 6"/>
          <p:cNvSpPr txBox="1"/>
          <p:nvPr/>
        </p:nvSpPr>
        <p:spPr>
          <a:xfrm>
            <a:off x="2889049" y="1908330"/>
            <a:ext cx="1257459" cy="369332"/>
          </a:xfrm>
          <a:prstGeom prst="rect">
            <a:avLst/>
          </a:prstGeom>
          <a:noFill/>
          <a:ln>
            <a:solidFill>
              <a:schemeClr val="tx1"/>
            </a:solidFill>
          </a:ln>
        </p:spPr>
        <p:txBody>
          <a:bodyPr wrap="square" rtlCol="0">
            <a:spAutoFit/>
          </a:bodyPr>
          <a:lstStyle/>
          <a:p>
            <a:pPr algn="ctr"/>
            <a:r>
              <a:rPr lang="en-US" dirty="0" err="1"/>
              <a:t>URBANopt</a:t>
            </a:r>
            <a:endParaRPr lang="en-US" sz="1400" dirty="0"/>
          </a:p>
        </p:txBody>
      </p:sp>
      <p:sp>
        <p:nvSpPr>
          <p:cNvPr id="8" name="TextBox 7"/>
          <p:cNvSpPr txBox="1"/>
          <p:nvPr/>
        </p:nvSpPr>
        <p:spPr>
          <a:xfrm>
            <a:off x="672183" y="1800609"/>
            <a:ext cx="1428751" cy="584775"/>
          </a:xfrm>
          <a:prstGeom prst="rect">
            <a:avLst/>
          </a:prstGeom>
          <a:noFill/>
        </p:spPr>
        <p:txBody>
          <a:bodyPr wrap="square" rtlCol="0">
            <a:spAutoFit/>
          </a:bodyPr>
          <a:lstStyle/>
          <a:p>
            <a:pPr algn="ctr"/>
            <a:r>
              <a:rPr lang="en-US" sz="1600" dirty="0"/>
              <a:t>New development</a:t>
            </a:r>
          </a:p>
        </p:txBody>
      </p:sp>
      <p:sp>
        <p:nvSpPr>
          <p:cNvPr id="9" name="TextBox 8"/>
          <p:cNvSpPr txBox="1"/>
          <p:nvPr/>
        </p:nvSpPr>
        <p:spPr>
          <a:xfrm>
            <a:off x="3517779" y="4363026"/>
            <a:ext cx="1938336" cy="646331"/>
          </a:xfrm>
          <a:prstGeom prst="rect">
            <a:avLst/>
          </a:prstGeom>
          <a:noFill/>
          <a:ln>
            <a:solidFill>
              <a:schemeClr val="tx1"/>
            </a:solidFill>
          </a:ln>
        </p:spPr>
        <p:txBody>
          <a:bodyPr wrap="square" rtlCol="0">
            <a:spAutoFit/>
          </a:bodyPr>
          <a:lstStyle/>
          <a:p>
            <a:pPr algn="ctr"/>
            <a:r>
              <a:rPr lang="en-US" dirty="0"/>
              <a:t>Python-based genetic algorithm</a:t>
            </a:r>
            <a:endParaRPr lang="en-US" sz="1400" dirty="0"/>
          </a:p>
        </p:txBody>
      </p:sp>
      <p:sp>
        <p:nvSpPr>
          <p:cNvPr id="10" name="TextBox 9"/>
          <p:cNvSpPr txBox="1"/>
          <p:nvPr/>
        </p:nvSpPr>
        <p:spPr>
          <a:xfrm>
            <a:off x="1205345" y="4393804"/>
            <a:ext cx="1795702" cy="584775"/>
          </a:xfrm>
          <a:prstGeom prst="rect">
            <a:avLst/>
          </a:prstGeom>
          <a:noFill/>
        </p:spPr>
        <p:txBody>
          <a:bodyPr wrap="square" rtlCol="0">
            <a:spAutoFit/>
          </a:bodyPr>
          <a:lstStyle/>
          <a:p>
            <a:pPr algn="ctr"/>
            <a:r>
              <a:rPr lang="en-US" sz="1600" dirty="0"/>
              <a:t>Xcel catalogue of hardware options</a:t>
            </a:r>
          </a:p>
        </p:txBody>
      </p:sp>
      <p:sp>
        <p:nvSpPr>
          <p:cNvPr id="11" name="TextBox 10"/>
          <p:cNvSpPr txBox="1"/>
          <p:nvPr/>
        </p:nvSpPr>
        <p:spPr>
          <a:xfrm>
            <a:off x="5948300" y="4501525"/>
            <a:ext cx="1428751" cy="369332"/>
          </a:xfrm>
          <a:prstGeom prst="rect">
            <a:avLst/>
          </a:prstGeom>
          <a:noFill/>
          <a:ln>
            <a:solidFill>
              <a:schemeClr val="tx1"/>
            </a:solidFill>
            <a:prstDash val="dash"/>
          </a:ln>
        </p:spPr>
        <p:txBody>
          <a:bodyPr wrap="square" rtlCol="0">
            <a:spAutoFit/>
          </a:bodyPr>
          <a:lstStyle/>
          <a:p>
            <a:pPr algn="ctr"/>
            <a:r>
              <a:rPr lang="en-US" dirty="0"/>
              <a:t>Power flow</a:t>
            </a:r>
          </a:p>
        </p:txBody>
      </p:sp>
      <p:sp>
        <p:nvSpPr>
          <p:cNvPr id="12" name="TextBox 11"/>
          <p:cNvSpPr txBox="1"/>
          <p:nvPr/>
        </p:nvSpPr>
        <p:spPr>
          <a:xfrm>
            <a:off x="3592788" y="5559849"/>
            <a:ext cx="1788319" cy="646331"/>
          </a:xfrm>
          <a:prstGeom prst="rect">
            <a:avLst/>
          </a:prstGeom>
          <a:noFill/>
        </p:spPr>
        <p:txBody>
          <a:bodyPr wrap="square" rtlCol="0">
            <a:spAutoFit/>
          </a:bodyPr>
          <a:lstStyle/>
          <a:p>
            <a:pPr algn="ctr"/>
            <a:r>
              <a:rPr lang="en-US" dirty="0"/>
              <a:t>Realistic feeder designs</a:t>
            </a:r>
          </a:p>
        </p:txBody>
      </p:sp>
      <p:cxnSp>
        <p:nvCxnSpPr>
          <p:cNvPr id="13" name="Straight Arrow Connector 12"/>
          <p:cNvCxnSpPr>
            <a:stCxn id="8" idx="3"/>
            <a:endCxn id="7" idx="1"/>
          </p:cNvCxnSpPr>
          <p:nvPr/>
        </p:nvCxnSpPr>
        <p:spPr>
          <a:xfrm flipV="1">
            <a:off x="2100934" y="2092996"/>
            <a:ext cx="788115"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a:endCxn id="6" idx="1"/>
          </p:cNvCxnSpPr>
          <p:nvPr/>
        </p:nvCxnSpPr>
        <p:spPr>
          <a:xfrm>
            <a:off x="4146508" y="2092996"/>
            <a:ext cx="1870849" cy="9539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2"/>
            <a:endCxn id="5" idx="0"/>
          </p:cNvCxnSpPr>
          <p:nvPr/>
        </p:nvCxnSpPr>
        <p:spPr>
          <a:xfrm>
            <a:off x="6662676" y="1428777"/>
            <a:ext cx="0" cy="2641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2"/>
            <a:endCxn id="6" idx="0"/>
          </p:cNvCxnSpPr>
          <p:nvPr/>
        </p:nvCxnSpPr>
        <p:spPr>
          <a:xfrm>
            <a:off x="6662676" y="2277662"/>
            <a:ext cx="0" cy="476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2"/>
            <a:endCxn id="11" idx="0"/>
          </p:cNvCxnSpPr>
          <p:nvPr/>
        </p:nvCxnSpPr>
        <p:spPr>
          <a:xfrm>
            <a:off x="6662676" y="3339297"/>
            <a:ext cx="0" cy="1162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3"/>
            <a:endCxn id="9" idx="1"/>
          </p:cNvCxnSpPr>
          <p:nvPr/>
        </p:nvCxnSpPr>
        <p:spPr>
          <a:xfrm>
            <a:off x="3001047" y="4686192"/>
            <a:ext cx="5167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2"/>
          </p:cNvCxnSpPr>
          <p:nvPr/>
        </p:nvCxnSpPr>
        <p:spPr>
          <a:xfrm>
            <a:off x="4486947" y="5009357"/>
            <a:ext cx="1" cy="4838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0876" y="1940917"/>
            <a:ext cx="1022112" cy="523220"/>
          </a:xfrm>
          <a:prstGeom prst="rect">
            <a:avLst/>
          </a:prstGeom>
          <a:noFill/>
        </p:spPr>
        <p:txBody>
          <a:bodyPr wrap="square" rtlCol="0">
            <a:spAutoFit/>
          </a:bodyPr>
          <a:lstStyle/>
          <a:p>
            <a:pPr algn="ctr"/>
            <a:r>
              <a:rPr lang="en-US" sz="1400" dirty="0"/>
              <a:t>Building loads, PV</a:t>
            </a:r>
          </a:p>
        </p:txBody>
      </p:sp>
      <p:sp>
        <p:nvSpPr>
          <p:cNvPr id="21" name="Arc 20"/>
          <p:cNvSpPr/>
          <p:nvPr/>
        </p:nvSpPr>
        <p:spPr>
          <a:xfrm>
            <a:off x="5274585" y="3999810"/>
            <a:ext cx="1012587" cy="914400"/>
          </a:xfrm>
          <a:prstGeom prst="arc">
            <a:avLst>
              <a:gd name="adj1" fmla="val 11612516"/>
              <a:gd name="adj2" fmla="val 208406"/>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flipH="1" flipV="1">
            <a:off x="5274585" y="4457678"/>
            <a:ext cx="1012587" cy="914400"/>
          </a:xfrm>
          <a:prstGeom prst="arc">
            <a:avLst>
              <a:gd name="adj1" fmla="val 10759404"/>
              <a:gd name="adj2" fmla="val 20889259"/>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2889049" y="3140890"/>
            <a:ext cx="1257459" cy="369332"/>
          </a:xfrm>
          <a:prstGeom prst="rect">
            <a:avLst/>
          </a:prstGeom>
          <a:noFill/>
          <a:ln>
            <a:solidFill>
              <a:schemeClr val="tx1"/>
            </a:solidFill>
          </a:ln>
        </p:spPr>
        <p:txBody>
          <a:bodyPr wrap="square" rtlCol="0">
            <a:spAutoFit/>
          </a:bodyPr>
          <a:lstStyle/>
          <a:p>
            <a:pPr algn="ctr"/>
            <a:r>
              <a:rPr lang="en-US" dirty="0" err="1"/>
              <a:t>Geojson</a:t>
            </a:r>
            <a:endParaRPr lang="en-US" sz="1400" dirty="0"/>
          </a:p>
        </p:txBody>
      </p:sp>
      <p:sp>
        <p:nvSpPr>
          <p:cNvPr id="34" name="TextBox 33"/>
          <p:cNvSpPr txBox="1"/>
          <p:nvPr/>
        </p:nvSpPr>
        <p:spPr>
          <a:xfrm>
            <a:off x="618512" y="3156279"/>
            <a:ext cx="1722049" cy="338554"/>
          </a:xfrm>
          <a:prstGeom prst="rect">
            <a:avLst/>
          </a:prstGeom>
          <a:noFill/>
        </p:spPr>
        <p:txBody>
          <a:bodyPr wrap="square" rtlCol="0">
            <a:spAutoFit/>
          </a:bodyPr>
          <a:lstStyle/>
          <a:p>
            <a:pPr algn="ctr"/>
            <a:r>
              <a:rPr lang="en-US" sz="1600" dirty="0"/>
              <a:t>Desired topology</a:t>
            </a:r>
          </a:p>
        </p:txBody>
      </p:sp>
      <p:cxnSp>
        <p:nvCxnSpPr>
          <p:cNvPr id="35" name="Straight Arrow Connector 34"/>
          <p:cNvCxnSpPr>
            <a:stCxn id="34" idx="3"/>
            <a:endCxn id="33" idx="1"/>
          </p:cNvCxnSpPr>
          <p:nvPr/>
        </p:nvCxnSpPr>
        <p:spPr>
          <a:xfrm>
            <a:off x="2340561" y="3325556"/>
            <a:ext cx="54848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3" idx="3"/>
            <a:endCxn id="6" idx="1"/>
          </p:cNvCxnSpPr>
          <p:nvPr/>
        </p:nvCxnSpPr>
        <p:spPr>
          <a:xfrm flipV="1">
            <a:off x="4146508" y="3046910"/>
            <a:ext cx="1870849" cy="2786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570876" y="3173285"/>
            <a:ext cx="1022112" cy="523220"/>
          </a:xfrm>
          <a:prstGeom prst="rect">
            <a:avLst/>
          </a:prstGeom>
          <a:noFill/>
        </p:spPr>
        <p:txBody>
          <a:bodyPr wrap="square" rtlCol="0">
            <a:spAutoFit/>
          </a:bodyPr>
          <a:lstStyle/>
          <a:p>
            <a:pPr algn="ctr"/>
            <a:r>
              <a:rPr lang="en-US" sz="1400" dirty="0"/>
              <a:t>Lines, switches</a:t>
            </a:r>
          </a:p>
        </p:txBody>
      </p:sp>
      <p:sp>
        <p:nvSpPr>
          <p:cNvPr id="2" name="Footer Placeholder 1"/>
          <p:cNvSpPr>
            <a:spLocks noGrp="1"/>
          </p:cNvSpPr>
          <p:nvPr>
            <p:ph type="ftr" sz="quarter" idx="4294967295"/>
          </p:nvPr>
        </p:nvSpPr>
        <p:spPr>
          <a:xfrm>
            <a:off x="3124200" y="6569896"/>
            <a:ext cx="2895600" cy="365125"/>
          </a:xfrm>
          <a:prstGeom prst="rect">
            <a:avLst/>
          </a:prstGeom>
        </p:spPr>
        <p:txBody>
          <a:bodyPr/>
          <a:lstStyle/>
          <a:p>
            <a:r>
              <a:rPr lang="en-US"/>
              <a:t>Confidential</a:t>
            </a:r>
            <a:endParaRPr lang="en-US" dirty="0"/>
          </a:p>
        </p:txBody>
      </p:sp>
    </p:spTree>
    <p:extLst>
      <p:ext uri="{BB962C8B-B14F-4D97-AF65-F5344CB8AC3E}">
        <p14:creationId xmlns:p14="http://schemas.microsoft.com/office/powerpoint/2010/main" val="3462197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r="3994"/>
          <a:stretch/>
        </p:blipFill>
        <p:spPr>
          <a:xfrm>
            <a:off x="228600" y="1200201"/>
            <a:ext cx="3948054" cy="4988105"/>
          </a:xfrm>
        </p:spPr>
      </p:pic>
      <p:sp>
        <p:nvSpPr>
          <p:cNvPr id="3" name="Title 2"/>
          <p:cNvSpPr>
            <a:spLocks noGrp="1"/>
          </p:cNvSpPr>
          <p:nvPr>
            <p:ph type="title"/>
          </p:nvPr>
        </p:nvSpPr>
        <p:spPr/>
        <p:txBody>
          <a:bodyPr/>
          <a:lstStyle/>
          <a:p>
            <a:r>
              <a:rPr lang="en-US" dirty="0"/>
              <a:t>PSN Distribution Feeder Topology</a:t>
            </a:r>
          </a:p>
        </p:txBody>
      </p:sp>
      <p:sp>
        <p:nvSpPr>
          <p:cNvPr id="7" name="TextBox 6"/>
          <p:cNvSpPr txBox="1"/>
          <p:nvPr/>
        </p:nvSpPr>
        <p:spPr>
          <a:xfrm>
            <a:off x="990600" y="1200201"/>
            <a:ext cx="2819400" cy="369332"/>
          </a:xfrm>
          <a:prstGeom prst="rect">
            <a:avLst/>
          </a:prstGeom>
          <a:noFill/>
        </p:spPr>
        <p:txBody>
          <a:bodyPr wrap="square" rtlCol="0">
            <a:spAutoFit/>
          </a:bodyPr>
          <a:lstStyle/>
          <a:p>
            <a:r>
              <a:rPr lang="en-US" b="1" dirty="0">
                <a:solidFill>
                  <a:srgbClr val="7B7DD3"/>
                </a:solidFill>
              </a:rPr>
              <a:t>Existing distribution feeder</a:t>
            </a:r>
          </a:p>
        </p:txBody>
      </p:sp>
      <p:sp>
        <p:nvSpPr>
          <p:cNvPr id="4" name="Footer Placeholder 3"/>
          <p:cNvSpPr>
            <a:spLocks noGrp="1"/>
          </p:cNvSpPr>
          <p:nvPr>
            <p:ph type="ftr" sz="quarter" idx="4294967295"/>
          </p:nvPr>
        </p:nvSpPr>
        <p:spPr>
          <a:xfrm>
            <a:off x="3124200" y="6569896"/>
            <a:ext cx="2895600" cy="365125"/>
          </a:xfrm>
          <a:prstGeom prst="rect">
            <a:avLst/>
          </a:prstGeom>
        </p:spPr>
        <p:txBody>
          <a:bodyPr/>
          <a:lstStyle/>
          <a:p>
            <a:r>
              <a:rPr lang="en-US"/>
              <a:t>Confidential</a:t>
            </a:r>
            <a:endParaRPr lang="en-US" dirty="0"/>
          </a:p>
        </p:txBody>
      </p:sp>
      <p:pic>
        <p:nvPicPr>
          <p:cNvPr id="1026" name="Picture 2" descr="C:\Users\kdoubled\Documents\DOE_review_9_21_2017\tap_loops_standin.PNG"/>
          <p:cNvPicPr>
            <a:picLocks noChangeAspect="1" noChangeArrowheads="1"/>
          </p:cNvPicPr>
          <p:nvPr/>
        </p:nvPicPr>
        <p:blipFill rotWithShape="1">
          <a:blip r:embed="rId3">
            <a:extLst>
              <a:ext uri="{28A0092B-C50C-407E-A947-70E740481C1C}">
                <a14:useLocalDpi xmlns:a14="http://schemas.microsoft.com/office/drawing/2010/main" val="0"/>
              </a:ext>
            </a:extLst>
          </a:blip>
          <a:srcRect l="7058" t="1568" r="10296" b="5051"/>
          <a:stretch/>
        </p:blipFill>
        <p:spPr bwMode="auto">
          <a:xfrm>
            <a:off x="5029200" y="1143000"/>
            <a:ext cx="3886200" cy="5045306"/>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4343400" y="3352800"/>
            <a:ext cx="533400" cy="3128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6482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Clear Day Feeder Performance</a:t>
            </a:r>
          </a:p>
        </p:txBody>
      </p:sp>
      <p:pic>
        <p:nvPicPr>
          <p:cNvPr id="6" name="Content Placeholder 5"/>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t="6803" r="7797"/>
          <a:stretch/>
        </p:blipFill>
        <p:spPr>
          <a:xfrm>
            <a:off x="4614115" y="1429780"/>
            <a:ext cx="4446524" cy="3370820"/>
          </a:xfrm>
        </p:spPr>
      </p:pic>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398226"/>
            <a:ext cx="4877580" cy="340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6"/>
          <p:cNvSpPr>
            <a:spLocks noGrp="1"/>
          </p:cNvSpPr>
          <p:nvPr>
            <p:ph type="ftr" sz="quarter" idx="4294967295"/>
          </p:nvPr>
        </p:nvSpPr>
        <p:spPr>
          <a:xfrm>
            <a:off x="3124200" y="6569896"/>
            <a:ext cx="2895600" cy="365125"/>
          </a:xfrm>
          <a:prstGeom prst="rect">
            <a:avLst/>
          </a:prstGeom>
        </p:spPr>
        <p:txBody>
          <a:bodyPr/>
          <a:lstStyle/>
          <a:p>
            <a:r>
              <a:rPr lang="en-US"/>
              <a:t>Confidential</a:t>
            </a:r>
            <a:endParaRPr lang="en-US" dirty="0"/>
          </a:p>
        </p:txBody>
      </p:sp>
      <p:sp>
        <p:nvSpPr>
          <p:cNvPr id="2" name="TextBox 1"/>
          <p:cNvSpPr txBox="1"/>
          <p:nvPr/>
        </p:nvSpPr>
        <p:spPr>
          <a:xfrm>
            <a:off x="441158" y="5068669"/>
            <a:ext cx="61722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PV Everywhere scenario</a:t>
            </a:r>
          </a:p>
          <a:p>
            <a:pPr marL="742950" lvl="1" indent="-285750">
              <a:buFont typeface="Arial" panose="020B0604020202020204" pitchFamily="34" charset="0"/>
              <a:buChar char="•"/>
            </a:pPr>
            <a:r>
              <a:rPr lang="en-US" dirty="0"/>
              <a:t>Over-voltage violations with high PV penetration</a:t>
            </a:r>
          </a:p>
          <a:p>
            <a:pPr marL="742950" lvl="1" indent="-285750">
              <a:buFont typeface="Arial" panose="020B0604020202020204" pitchFamily="34" charset="0"/>
              <a:buChar char="•"/>
            </a:pPr>
            <a:r>
              <a:rPr lang="en-US" dirty="0"/>
              <a:t>Red lines indicate ANSI voltage limits</a:t>
            </a:r>
          </a:p>
        </p:txBody>
      </p:sp>
    </p:spTree>
    <p:extLst>
      <p:ext uri="{BB962C8B-B14F-4D97-AF65-F5344CB8AC3E}">
        <p14:creationId xmlns:p14="http://schemas.microsoft.com/office/powerpoint/2010/main" val="2188449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Cloudy Day Feeder Performance</a:t>
            </a:r>
          </a:p>
        </p:txBody>
      </p:sp>
      <p:pic>
        <p:nvPicPr>
          <p:cNvPr id="2" name="Content Placeholder 1"/>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t="7057" r="8119"/>
          <a:stretch/>
        </p:blipFill>
        <p:spPr>
          <a:xfrm>
            <a:off x="4425106" y="1247480"/>
            <a:ext cx="4672792" cy="3545084"/>
          </a:xfrm>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748" y="1219200"/>
            <a:ext cx="4748216" cy="3574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4294967295"/>
          </p:nvPr>
        </p:nvSpPr>
        <p:spPr>
          <a:xfrm>
            <a:off x="3124200" y="6569896"/>
            <a:ext cx="2895600" cy="365125"/>
          </a:xfrm>
          <a:prstGeom prst="rect">
            <a:avLst/>
          </a:prstGeom>
        </p:spPr>
        <p:txBody>
          <a:bodyPr/>
          <a:lstStyle/>
          <a:p>
            <a:r>
              <a:rPr lang="en-US"/>
              <a:t>Confidential</a:t>
            </a:r>
            <a:endParaRPr lang="en-US" dirty="0"/>
          </a:p>
        </p:txBody>
      </p:sp>
      <p:sp>
        <p:nvSpPr>
          <p:cNvPr id="8" name="TextBox 7"/>
          <p:cNvSpPr txBox="1"/>
          <p:nvPr/>
        </p:nvSpPr>
        <p:spPr>
          <a:xfrm>
            <a:off x="441158" y="4953000"/>
            <a:ext cx="7864642" cy="1477328"/>
          </a:xfrm>
          <a:prstGeom prst="rect">
            <a:avLst/>
          </a:prstGeom>
          <a:noFill/>
        </p:spPr>
        <p:txBody>
          <a:bodyPr wrap="square" rtlCol="0">
            <a:spAutoFit/>
          </a:bodyPr>
          <a:lstStyle/>
          <a:p>
            <a:pPr marL="285750" indent="-285750">
              <a:buFont typeface="Arial" panose="020B0604020202020204" pitchFamily="34" charset="0"/>
              <a:buChar char="•"/>
            </a:pPr>
            <a:r>
              <a:rPr lang="en-US" dirty="0"/>
              <a:t>PV Everywhere scenario</a:t>
            </a:r>
          </a:p>
          <a:p>
            <a:pPr marL="742950" lvl="1" indent="-285750">
              <a:buFont typeface="Arial" panose="020B0604020202020204" pitchFamily="34" charset="0"/>
              <a:buChar char="•"/>
            </a:pPr>
            <a:r>
              <a:rPr lang="en-US" dirty="0"/>
              <a:t>Over-voltage violations with high PV penetration</a:t>
            </a:r>
          </a:p>
          <a:p>
            <a:pPr marL="742950" lvl="1" indent="-285750">
              <a:buFont typeface="Arial" panose="020B0604020202020204" pitchFamily="34" charset="0"/>
              <a:buChar char="•"/>
            </a:pPr>
            <a:r>
              <a:rPr lang="en-US" dirty="0"/>
              <a:t>Red lines indicate ANSI voltage limits</a:t>
            </a:r>
          </a:p>
          <a:p>
            <a:pPr marL="742950" lvl="1" indent="-285750">
              <a:buFont typeface="Arial" panose="020B0604020202020204" pitchFamily="34" charset="0"/>
              <a:buChar char="•"/>
            </a:pPr>
            <a:r>
              <a:rPr lang="en-US" dirty="0"/>
              <a:t>Constant power factor limits voltage violations</a:t>
            </a:r>
          </a:p>
          <a:p>
            <a:pPr marL="742950" lvl="1" indent="-285750">
              <a:buFont typeface="Arial" panose="020B0604020202020204" pitchFamily="34" charset="0"/>
              <a:buChar char="•"/>
            </a:pPr>
            <a:r>
              <a:rPr lang="en-US" dirty="0"/>
              <a:t>More advanced inverter control strategies to be tested to limit curtailment</a:t>
            </a:r>
          </a:p>
        </p:txBody>
      </p:sp>
    </p:spTree>
    <p:extLst>
      <p:ext uri="{BB962C8B-B14F-4D97-AF65-F5344CB8AC3E}">
        <p14:creationId xmlns:p14="http://schemas.microsoft.com/office/powerpoint/2010/main" val="199053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371600"/>
            <a:ext cx="8610600" cy="4648200"/>
          </a:xfrm>
        </p:spPr>
        <p:txBody>
          <a:bodyPr>
            <a:noAutofit/>
          </a:bodyPr>
          <a:lstStyle/>
          <a:p>
            <a:pPr marL="0" indent="0">
              <a:buNone/>
            </a:pPr>
            <a:r>
              <a:rPr lang="en-US" sz="2000" b="1" dirty="0">
                <a:solidFill>
                  <a:srgbClr val="0070C0"/>
                </a:solidFill>
              </a:rPr>
              <a:t>What impact do you expect for this project to have on your organization? </a:t>
            </a:r>
          </a:p>
          <a:p>
            <a:pPr marL="0" indent="0">
              <a:buNone/>
            </a:pPr>
            <a:r>
              <a:rPr lang="en-US" sz="2000" b="1" dirty="0">
                <a:solidFill>
                  <a:srgbClr val="0070C0"/>
                </a:solidFill>
              </a:rPr>
              <a:t>XCEL ENERGY </a:t>
            </a:r>
            <a:r>
              <a:rPr lang="en-US" sz="2000" dirty="0"/>
              <a:t>| “Xcel Energy views this study as the first step to providing an additional way we could supply clean energy options that will delight our customers.”</a:t>
            </a:r>
          </a:p>
          <a:p>
            <a:pPr marL="0" indent="0">
              <a:buNone/>
            </a:pPr>
            <a:endParaRPr lang="en-US" sz="2000" dirty="0"/>
          </a:p>
          <a:p>
            <a:pPr marL="0" indent="0">
              <a:buNone/>
            </a:pPr>
            <a:r>
              <a:rPr lang="en-US" sz="2000" b="1" dirty="0">
                <a:solidFill>
                  <a:srgbClr val="0070C0"/>
                </a:solidFill>
              </a:rPr>
              <a:t>What impact do you expect this to have nationally on the industry/market?</a:t>
            </a:r>
            <a:endParaRPr lang="en-US" sz="2000" dirty="0"/>
          </a:p>
          <a:p>
            <a:pPr marL="0" indent="0">
              <a:buNone/>
            </a:pPr>
            <a:r>
              <a:rPr lang="en-US" sz="2000" b="1" dirty="0">
                <a:solidFill>
                  <a:srgbClr val="0070C0"/>
                </a:solidFill>
              </a:rPr>
              <a:t>PANASONIC </a:t>
            </a:r>
            <a:r>
              <a:rPr lang="en-US" sz="2000" dirty="0"/>
              <a:t>|  “We seek a replicable model for development that open traditional utility distribution planning to all stakeholders.”</a:t>
            </a:r>
            <a:endParaRPr lang="en-US" sz="2000" b="1" dirty="0"/>
          </a:p>
          <a:p>
            <a:pPr marL="0" indent="0">
              <a:buNone/>
            </a:pPr>
            <a:endParaRPr lang="en-US" sz="2000" dirty="0"/>
          </a:p>
          <a:p>
            <a:pPr marL="0" indent="0">
              <a:buNone/>
            </a:pPr>
            <a:r>
              <a:rPr lang="en-US" sz="2000" b="1" dirty="0">
                <a:solidFill>
                  <a:srgbClr val="0070C0"/>
                </a:solidFill>
              </a:rPr>
              <a:t>What’s the most important part of the project for your organization?</a:t>
            </a:r>
            <a:endParaRPr lang="en-US" sz="2000" dirty="0"/>
          </a:p>
          <a:p>
            <a:pPr marL="0" indent="0">
              <a:buNone/>
            </a:pPr>
            <a:r>
              <a:rPr lang="en-US" sz="2000" b="1" dirty="0">
                <a:solidFill>
                  <a:srgbClr val="0070C0"/>
                </a:solidFill>
              </a:rPr>
              <a:t>DIA</a:t>
            </a:r>
            <a:r>
              <a:rPr lang="en-US" sz="2000" dirty="0"/>
              <a:t> | “DEN is entering a period of unprecedented growth...Sustainable energy will be a key focus of these efforts, and the study provides the first example of what may be possible in the future.” </a:t>
            </a:r>
          </a:p>
          <a:p>
            <a:pPr marL="0" indent="0">
              <a:buNone/>
            </a:pPr>
            <a:endParaRPr lang="en-US" sz="2000" dirty="0"/>
          </a:p>
        </p:txBody>
      </p:sp>
      <p:sp>
        <p:nvSpPr>
          <p:cNvPr id="3" name="Title 2"/>
          <p:cNvSpPr>
            <a:spLocks noGrp="1"/>
          </p:cNvSpPr>
          <p:nvPr>
            <p:ph type="title"/>
          </p:nvPr>
        </p:nvSpPr>
        <p:spPr/>
        <p:txBody>
          <a:bodyPr/>
          <a:lstStyle/>
          <a:p>
            <a:r>
              <a:rPr lang="en-US" dirty="0"/>
              <a:t>Partner Perspective</a:t>
            </a:r>
          </a:p>
        </p:txBody>
      </p:sp>
    </p:spTree>
    <p:extLst>
      <p:ext uri="{BB962C8B-B14F-4D97-AF65-F5344CB8AC3E}">
        <p14:creationId xmlns:p14="http://schemas.microsoft.com/office/powerpoint/2010/main" val="286199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6015" y="1143000"/>
            <a:ext cx="8229600" cy="4800600"/>
          </a:xfrm>
        </p:spPr>
        <p:txBody>
          <a:bodyPr>
            <a:normAutofit fontScale="85000" lnSpcReduction="20000"/>
          </a:bodyPr>
          <a:lstStyle/>
          <a:p>
            <a:pPr marL="0" indent="0">
              <a:buNone/>
            </a:pPr>
            <a:r>
              <a:rPr lang="en-US" b="1" dirty="0">
                <a:solidFill>
                  <a:srgbClr val="0070C0"/>
                </a:solidFill>
                <a:latin typeface="Arial" panose="020B0604020202020204" pitchFamily="34" charset="0"/>
                <a:cs typeface="Arial" panose="020B0604020202020204" pitchFamily="34" charset="0"/>
              </a:rPr>
              <a:t>PARTNERSHIP QUOTE </a:t>
            </a:r>
          </a:p>
          <a:p>
            <a:endParaRPr lang="en-US" dirty="0"/>
          </a:p>
          <a:p>
            <a:pPr marL="0" indent="0">
              <a:buNone/>
            </a:pPr>
            <a:r>
              <a:rPr lang="en-US" dirty="0"/>
              <a:t>“</a:t>
            </a:r>
            <a:r>
              <a:rPr lang="en-US" i="1" dirty="0"/>
              <a:t>The carbon-neutral district study at Pena Station NEXT centers on three key elements: customer choice, economic development, and technological energy innovations. Across these categories, the company is hearing what our customers are asking for and working to create new programs to address their energy needs and desires. Xcel Energy has a rich history of stepping up to the challenges of new energy technologies and Pena Station NEXT is no exception. We look forward to continuing our work with NREL, Panasonic, L.C. Fulenwider and Denver International Airport on this dynamic and engaging project.</a:t>
            </a:r>
            <a:r>
              <a:rPr lang="en-US" dirty="0"/>
              <a:t>” –</a:t>
            </a:r>
          </a:p>
          <a:p>
            <a:pPr marL="0" indent="0">
              <a:buNone/>
            </a:pPr>
            <a:endParaRPr lang="en-US" dirty="0"/>
          </a:p>
          <a:p>
            <a:pPr marL="0" indent="0">
              <a:buNone/>
            </a:pPr>
            <a:r>
              <a:rPr lang="en-US" dirty="0"/>
              <a:t>Alice Jackson, VP Strategic Revenue Initiatives | Xcel Energy </a:t>
            </a:r>
          </a:p>
        </p:txBody>
      </p:sp>
      <p:sp>
        <p:nvSpPr>
          <p:cNvPr id="3" name="Title 2"/>
          <p:cNvSpPr>
            <a:spLocks noGrp="1"/>
          </p:cNvSpPr>
          <p:nvPr>
            <p:ph type="title"/>
          </p:nvPr>
        </p:nvSpPr>
        <p:spPr/>
        <p:txBody>
          <a:bodyPr/>
          <a:lstStyle/>
          <a:p>
            <a:r>
              <a:rPr lang="en-US" dirty="0"/>
              <a:t>Partner Perspective</a:t>
            </a:r>
          </a:p>
        </p:txBody>
      </p:sp>
    </p:spTree>
    <p:extLst>
      <p:ext uri="{BB962C8B-B14F-4D97-AF65-F5344CB8AC3E}">
        <p14:creationId xmlns:p14="http://schemas.microsoft.com/office/powerpoint/2010/main" val="1132629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81000"/>
            <a:ext cx="8382000" cy="2904566"/>
          </a:xfrm>
        </p:spPr>
        <p:txBody>
          <a:bodyPr>
            <a:normAutofit/>
          </a:bodyPr>
          <a:lstStyle/>
          <a:p>
            <a:r>
              <a:rPr lang="en-US" dirty="0"/>
              <a:t>Thank you!</a:t>
            </a:r>
            <a:br>
              <a:rPr lang="en-US" dirty="0"/>
            </a:br>
            <a:r>
              <a:rPr lang="en-US" dirty="0"/>
              <a:t/>
            </a:r>
            <a:br>
              <a:rPr lang="en-US" dirty="0"/>
            </a:br>
            <a:r>
              <a:rPr lang="en-US" dirty="0">
                <a:solidFill>
                  <a:schemeClr val="accent6">
                    <a:lumMod val="50000"/>
                  </a:schemeClr>
                </a:solidFill>
              </a:rPr>
              <a:t>Andrew.Parker@nrel.gov</a:t>
            </a:r>
            <a:br>
              <a:rPr lang="en-US" dirty="0">
                <a:solidFill>
                  <a:schemeClr val="accent6">
                    <a:lumMod val="50000"/>
                  </a:schemeClr>
                </a:solidFill>
              </a:rPr>
            </a:br>
            <a:r>
              <a:rPr lang="en-US" dirty="0">
                <a:solidFill>
                  <a:schemeClr val="accent6">
                    <a:lumMod val="50000"/>
                  </a:schemeClr>
                </a:solidFill>
              </a:rPr>
              <a:t>303-275-4568</a:t>
            </a:r>
          </a:p>
        </p:txBody>
      </p:sp>
    </p:spTree>
    <p:extLst>
      <p:ext uri="{BB962C8B-B14F-4D97-AF65-F5344CB8AC3E}">
        <p14:creationId xmlns:p14="http://schemas.microsoft.com/office/powerpoint/2010/main" val="363819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Peña Station NEXT</a:t>
            </a:r>
          </a:p>
        </p:txBody>
      </p:sp>
      <p:sp>
        <p:nvSpPr>
          <p:cNvPr id="4" name="Footer Placeholder 3"/>
          <p:cNvSpPr>
            <a:spLocks noGrp="1"/>
          </p:cNvSpPr>
          <p:nvPr>
            <p:ph type="ftr" sz="quarter" idx="4294967295"/>
          </p:nvPr>
        </p:nvSpPr>
        <p:spPr>
          <a:xfrm>
            <a:off x="3124200" y="6569896"/>
            <a:ext cx="2895600" cy="365125"/>
          </a:xfrm>
          <a:prstGeom prst="rect">
            <a:avLst/>
          </a:prstGeom>
        </p:spPr>
        <p:txBody>
          <a:bodyPr/>
          <a:lstStyle/>
          <a:p>
            <a:r>
              <a:rPr lang="en-US"/>
              <a:t>Confidential</a:t>
            </a:r>
            <a:endParaRPr lang="en-US"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23422" t="8647" r="28467" b="8004"/>
          <a:stretch/>
        </p:blipFill>
        <p:spPr>
          <a:xfrm>
            <a:off x="4937760" y="1367230"/>
            <a:ext cx="3749040" cy="5202546"/>
          </a:xfrm>
        </p:spPr>
      </p:pic>
      <p:sp>
        <p:nvSpPr>
          <p:cNvPr id="8" name="Content Placeholder 1"/>
          <p:cNvSpPr txBox="1">
            <a:spLocks/>
          </p:cNvSpPr>
          <p:nvPr/>
        </p:nvSpPr>
        <p:spPr>
          <a:xfrm>
            <a:off x="152400" y="838200"/>
            <a:ext cx="89154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b="0" kern="1200">
                <a:solidFill>
                  <a:srgbClr val="353A3E"/>
                </a:solidFill>
                <a:latin typeface="Calibri"/>
                <a:ea typeface="+mn-ea"/>
                <a:cs typeface="Calibri"/>
              </a:defRPr>
            </a:lvl1pPr>
            <a:lvl2pPr marL="742950" indent="-285750" algn="l" defTabSz="914400" rtl="0" eaLnBrk="1" latinLnBrk="0" hangingPunct="1">
              <a:spcBef>
                <a:spcPct val="20000"/>
              </a:spcBef>
              <a:buSzPct val="80000"/>
              <a:buFont typeface="Courier New" pitchFamily="49" charset="0"/>
              <a:buChar char="o"/>
              <a:defRPr sz="2600" kern="1200">
                <a:solidFill>
                  <a:srgbClr val="353A3E"/>
                </a:solidFill>
                <a:latin typeface="Calibri"/>
                <a:ea typeface="+mn-ea"/>
                <a:cs typeface="Calibri"/>
              </a:defRPr>
            </a:lvl2pPr>
            <a:lvl3pPr marL="1143000" indent="-228600" algn="l" defTabSz="914400" rtl="0" eaLnBrk="1" latinLnBrk="0" hangingPunct="1">
              <a:spcBef>
                <a:spcPct val="20000"/>
              </a:spcBef>
              <a:buFont typeface="Calibri" pitchFamily="34" charset="0"/>
              <a:buChar char="–"/>
              <a:defRPr sz="2400" kern="1200">
                <a:solidFill>
                  <a:srgbClr val="353A3E"/>
                </a:solidFill>
                <a:latin typeface="Calibri"/>
                <a:ea typeface="+mn-ea"/>
                <a:cs typeface="Calibri"/>
              </a:defRPr>
            </a:lvl3pPr>
            <a:lvl4pPr marL="1600200" indent="-228600" algn="l" defTabSz="914400" rtl="0" eaLnBrk="1" latinLnBrk="0" hangingPunct="1">
              <a:spcBef>
                <a:spcPct val="20000"/>
              </a:spcBef>
              <a:buFont typeface="Wingdings" pitchFamily="2" charset="2"/>
              <a:buChar char="§"/>
              <a:defRPr sz="2000" kern="1200">
                <a:solidFill>
                  <a:srgbClr val="353A3E"/>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2000" kern="1200">
                <a:solidFill>
                  <a:srgbClr val="353A3E"/>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a:t>400 acres with a mix of 103 residential, hotel, office, restaurant, and retail buildings </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943" t="9919" r="28757"/>
          <a:stretch/>
        </p:blipFill>
        <p:spPr bwMode="auto">
          <a:xfrm>
            <a:off x="304800" y="1358725"/>
            <a:ext cx="4114800" cy="5226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500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Project Team</a:t>
            </a:r>
          </a:p>
        </p:txBody>
      </p:sp>
      <p:sp>
        <p:nvSpPr>
          <p:cNvPr id="4" name="Footer Placeholder 3"/>
          <p:cNvSpPr>
            <a:spLocks noGrp="1"/>
          </p:cNvSpPr>
          <p:nvPr>
            <p:ph type="ftr" sz="quarter" idx="4294967295"/>
          </p:nvPr>
        </p:nvSpPr>
        <p:spPr>
          <a:xfrm>
            <a:off x="3124200" y="6569896"/>
            <a:ext cx="2895600" cy="365125"/>
          </a:xfrm>
          <a:prstGeom prst="rect">
            <a:avLst/>
          </a:prstGeom>
        </p:spPr>
        <p:txBody>
          <a:bodyPr/>
          <a:lstStyle/>
          <a:p>
            <a:r>
              <a:rPr lang="en-US"/>
              <a:t>Confidential</a:t>
            </a:r>
            <a:endParaRPr lang="en-US" dirty="0"/>
          </a:p>
        </p:txBody>
      </p:sp>
      <p:pic>
        <p:nvPicPr>
          <p:cNvPr id="10" name="Picture 9">
            <a:extLst>
              <a:ext uri="{FF2B5EF4-FFF2-40B4-BE49-F238E27FC236}">
                <a16:creationId xmlns:a16="http://schemas.microsoft.com/office/drawing/2014/main" xmlns="" id="{65D86595-007A-4A73-B4B4-FE932625A4C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19474" y="2743200"/>
            <a:ext cx="1986891" cy="506752"/>
          </a:xfrm>
          <a:prstGeom prst="rect">
            <a:avLst/>
          </a:prstGeom>
        </p:spPr>
      </p:pic>
      <p:pic>
        <p:nvPicPr>
          <p:cNvPr id="11" name="Picture 10">
            <a:extLst>
              <a:ext uri="{FF2B5EF4-FFF2-40B4-BE49-F238E27FC236}">
                <a16:creationId xmlns:a16="http://schemas.microsoft.com/office/drawing/2014/main" xmlns="" id="{B759EE36-D9FA-40CD-927A-D4DFEF0603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6045" y="1368401"/>
            <a:ext cx="1056755" cy="594425"/>
          </a:xfrm>
          <a:prstGeom prst="rect">
            <a:avLst/>
          </a:prstGeom>
        </p:spPr>
      </p:pic>
      <p:pic>
        <p:nvPicPr>
          <p:cNvPr id="12" name="Picture 4" descr="http://www.fulenwider.com/fulenwider/images/logo.png">
            <a:extLst>
              <a:ext uri="{FF2B5EF4-FFF2-40B4-BE49-F238E27FC236}">
                <a16:creationId xmlns:a16="http://schemas.microsoft.com/office/drawing/2014/main" xmlns="" id="{23DAAA1A-8D86-44B1-8CFE-647881EC829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88454" y="2073999"/>
            <a:ext cx="2369746" cy="4535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503AABBC-94D9-48B4-8C57-70D54AD41E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88454" y="3276600"/>
            <a:ext cx="2196538" cy="708561"/>
          </a:xfrm>
          <a:prstGeom prst="rect">
            <a:avLst/>
          </a:prstGeom>
          <a:solidFill>
            <a:schemeClr val="tx1"/>
          </a:solidFill>
        </p:spPr>
      </p:pic>
      <p:sp>
        <p:nvSpPr>
          <p:cNvPr id="14" name="Content Placeholder 3">
            <a:extLst>
              <a:ext uri="{FF2B5EF4-FFF2-40B4-BE49-F238E27FC236}">
                <a16:creationId xmlns:a16="http://schemas.microsoft.com/office/drawing/2014/main" xmlns="" id="{1550DD46-85AD-47AF-A4A0-56FB7DF344DB}"/>
              </a:ext>
            </a:extLst>
          </p:cNvPr>
          <p:cNvSpPr txBox="1">
            <a:spLocks/>
          </p:cNvSpPr>
          <p:nvPr/>
        </p:nvSpPr>
        <p:spPr>
          <a:xfrm>
            <a:off x="214037" y="1524000"/>
            <a:ext cx="5577163" cy="3505200"/>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b="0" kern="1200">
                <a:solidFill>
                  <a:srgbClr val="353A3E"/>
                </a:solidFill>
                <a:latin typeface="Calibri"/>
                <a:ea typeface="+mn-ea"/>
                <a:cs typeface="Calibri"/>
              </a:defRPr>
            </a:lvl1pPr>
            <a:lvl2pPr marL="742950" indent="-285750" algn="l" defTabSz="914400" rtl="0" eaLnBrk="1" latinLnBrk="0" hangingPunct="1">
              <a:spcBef>
                <a:spcPct val="20000"/>
              </a:spcBef>
              <a:buSzPct val="80000"/>
              <a:buFont typeface="Courier New" pitchFamily="49" charset="0"/>
              <a:buChar char="o"/>
              <a:defRPr sz="2600" kern="1200">
                <a:solidFill>
                  <a:srgbClr val="353A3E"/>
                </a:solidFill>
                <a:latin typeface="Calibri"/>
                <a:ea typeface="+mn-ea"/>
                <a:cs typeface="Calibri"/>
              </a:defRPr>
            </a:lvl2pPr>
            <a:lvl3pPr marL="1143000" indent="-228600" algn="l" defTabSz="914400" rtl="0" eaLnBrk="1" latinLnBrk="0" hangingPunct="1">
              <a:spcBef>
                <a:spcPct val="20000"/>
              </a:spcBef>
              <a:buFont typeface="Calibri" pitchFamily="34" charset="0"/>
              <a:buChar char="–"/>
              <a:defRPr sz="2400" kern="1200">
                <a:solidFill>
                  <a:srgbClr val="353A3E"/>
                </a:solidFill>
                <a:latin typeface="Calibri"/>
                <a:ea typeface="+mn-ea"/>
                <a:cs typeface="Calibri"/>
              </a:defRPr>
            </a:lvl3pPr>
            <a:lvl4pPr marL="1600200" indent="-228600" algn="l" defTabSz="914400" rtl="0" eaLnBrk="1" latinLnBrk="0" hangingPunct="1">
              <a:spcBef>
                <a:spcPct val="20000"/>
              </a:spcBef>
              <a:buFont typeface="Wingdings" pitchFamily="2" charset="2"/>
              <a:buChar char="§"/>
              <a:defRPr sz="2000" kern="1200">
                <a:solidFill>
                  <a:srgbClr val="353A3E"/>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2000" kern="1200">
                <a:solidFill>
                  <a:srgbClr val="353A3E"/>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lnSpc>
                <a:spcPct val="85000"/>
              </a:lnSpc>
              <a:spcBef>
                <a:spcPts val="0"/>
              </a:spcBef>
              <a:buNone/>
            </a:pPr>
            <a:r>
              <a:rPr lang="en-US" sz="2400" b="1" dirty="0">
                <a:solidFill>
                  <a:schemeClr val="accent6">
                    <a:lumMod val="50000"/>
                  </a:schemeClr>
                </a:solidFill>
              </a:rPr>
              <a:t>Electric &amp; Gas Utility</a:t>
            </a:r>
          </a:p>
          <a:p>
            <a:pPr marL="228600" indent="-228600">
              <a:lnSpc>
                <a:spcPct val="85000"/>
              </a:lnSpc>
              <a:spcBef>
                <a:spcPts val="0"/>
              </a:spcBef>
              <a:buNone/>
            </a:pPr>
            <a:endParaRPr lang="en-US" sz="2400" b="1" dirty="0">
              <a:solidFill>
                <a:schemeClr val="accent6">
                  <a:lumMod val="50000"/>
                </a:schemeClr>
              </a:solidFill>
            </a:endParaRPr>
          </a:p>
          <a:p>
            <a:pPr marL="228600" indent="-228600">
              <a:lnSpc>
                <a:spcPct val="85000"/>
              </a:lnSpc>
              <a:spcBef>
                <a:spcPts val="0"/>
              </a:spcBef>
              <a:buNone/>
            </a:pPr>
            <a:r>
              <a:rPr lang="en-US" sz="2400" b="1" dirty="0">
                <a:solidFill>
                  <a:schemeClr val="accent6">
                    <a:lumMod val="50000"/>
                  </a:schemeClr>
                </a:solidFill>
              </a:rPr>
              <a:t>Developer</a:t>
            </a:r>
          </a:p>
          <a:p>
            <a:pPr marL="228600" indent="-228600">
              <a:lnSpc>
                <a:spcPct val="85000"/>
              </a:lnSpc>
              <a:spcBef>
                <a:spcPts val="0"/>
              </a:spcBef>
              <a:buNone/>
            </a:pPr>
            <a:endParaRPr lang="en-US" sz="2400" b="1" dirty="0">
              <a:solidFill>
                <a:schemeClr val="accent6">
                  <a:lumMod val="50000"/>
                </a:schemeClr>
              </a:solidFill>
            </a:endParaRPr>
          </a:p>
          <a:p>
            <a:pPr marL="228600" indent="-228600">
              <a:lnSpc>
                <a:spcPct val="85000"/>
              </a:lnSpc>
              <a:spcBef>
                <a:spcPts val="0"/>
              </a:spcBef>
              <a:buNone/>
            </a:pPr>
            <a:r>
              <a:rPr lang="en-US" sz="2400" b="1" dirty="0">
                <a:solidFill>
                  <a:schemeClr val="accent6">
                    <a:lumMod val="50000"/>
                  </a:schemeClr>
                </a:solidFill>
              </a:rPr>
              <a:t>Anchor Tenant &amp; District Tech Company</a:t>
            </a:r>
          </a:p>
          <a:p>
            <a:pPr marL="228600" indent="-228600">
              <a:lnSpc>
                <a:spcPct val="85000"/>
              </a:lnSpc>
              <a:spcBef>
                <a:spcPts val="0"/>
              </a:spcBef>
              <a:buNone/>
            </a:pPr>
            <a:endParaRPr lang="en-US" sz="2400" b="1" dirty="0">
              <a:solidFill>
                <a:schemeClr val="accent6">
                  <a:lumMod val="50000"/>
                </a:schemeClr>
              </a:solidFill>
            </a:endParaRPr>
          </a:p>
          <a:p>
            <a:pPr marL="228600" indent="-228600">
              <a:lnSpc>
                <a:spcPct val="85000"/>
              </a:lnSpc>
              <a:spcBef>
                <a:spcPts val="0"/>
              </a:spcBef>
              <a:buNone/>
            </a:pPr>
            <a:r>
              <a:rPr lang="en-US" sz="2400" b="1" dirty="0">
                <a:solidFill>
                  <a:schemeClr val="accent6">
                    <a:lumMod val="50000"/>
                  </a:schemeClr>
                </a:solidFill>
              </a:rPr>
              <a:t>Developer</a:t>
            </a:r>
          </a:p>
          <a:p>
            <a:pPr marL="228600" indent="-228600">
              <a:lnSpc>
                <a:spcPct val="85000"/>
              </a:lnSpc>
              <a:spcBef>
                <a:spcPts val="0"/>
              </a:spcBef>
              <a:buNone/>
            </a:pPr>
            <a:endParaRPr lang="en-US" sz="2400" b="1" dirty="0">
              <a:solidFill>
                <a:schemeClr val="accent6">
                  <a:lumMod val="50000"/>
                </a:schemeClr>
              </a:solidFill>
            </a:endParaRPr>
          </a:p>
          <a:p>
            <a:pPr marL="228600" indent="-228600">
              <a:lnSpc>
                <a:spcPct val="85000"/>
              </a:lnSpc>
              <a:spcBef>
                <a:spcPts val="0"/>
              </a:spcBef>
              <a:buNone/>
            </a:pPr>
            <a:r>
              <a:rPr lang="en-US" sz="2400" b="1" dirty="0">
                <a:solidFill>
                  <a:schemeClr val="accent6">
                    <a:lumMod val="50000"/>
                  </a:schemeClr>
                </a:solidFill>
              </a:rPr>
              <a:t>National Lab</a:t>
            </a:r>
          </a:p>
        </p:txBody>
      </p:sp>
      <p:sp>
        <p:nvSpPr>
          <p:cNvPr id="9" name="Content Placeholder 3">
            <a:extLst>
              <a:ext uri="{FF2B5EF4-FFF2-40B4-BE49-F238E27FC236}">
                <a16:creationId xmlns:a16="http://schemas.microsoft.com/office/drawing/2014/main" xmlns="" id="{A1A6FAD6-2D70-4BB6-BEC3-68F0CAF47A11}"/>
              </a:ext>
            </a:extLst>
          </p:cNvPr>
          <p:cNvSpPr txBox="1">
            <a:spLocks/>
          </p:cNvSpPr>
          <p:nvPr/>
        </p:nvSpPr>
        <p:spPr>
          <a:xfrm>
            <a:off x="228600" y="4800600"/>
            <a:ext cx="8534400" cy="1640102"/>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b="0" kern="1200">
                <a:solidFill>
                  <a:srgbClr val="353A3E"/>
                </a:solidFill>
                <a:latin typeface="Calibri"/>
                <a:ea typeface="+mn-ea"/>
                <a:cs typeface="Calibri"/>
              </a:defRPr>
            </a:lvl1pPr>
            <a:lvl2pPr marL="742950" indent="-285750" algn="l" defTabSz="914400" rtl="0" eaLnBrk="1" latinLnBrk="0" hangingPunct="1">
              <a:spcBef>
                <a:spcPct val="20000"/>
              </a:spcBef>
              <a:buSzPct val="80000"/>
              <a:buFont typeface="Courier New" pitchFamily="49" charset="0"/>
              <a:buChar char="o"/>
              <a:defRPr sz="2600" kern="1200">
                <a:solidFill>
                  <a:srgbClr val="353A3E"/>
                </a:solidFill>
                <a:latin typeface="Calibri"/>
                <a:ea typeface="+mn-ea"/>
                <a:cs typeface="Calibri"/>
              </a:defRPr>
            </a:lvl2pPr>
            <a:lvl3pPr marL="1143000" indent="-228600" algn="l" defTabSz="914400" rtl="0" eaLnBrk="1" latinLnBrk="0" hangingPunct="1">
              <a:spcBef>
                <a:spcPct val="20000"/>
              </a:spcBef>
              <a:buFont typeface="Calibri" pitchFamily="34" charset="0"/>
              <a:buChar char="–"/>
              <a:defRPr sz="2400" kern="1200">
                <a:solidFill>
                  <a:srgbClr val="353A3E"/>
                </a:solidFill>
                <a:latin typeface="Calibri"/>
                <a:ea typeface="+mn-ea"/>
                <a:cs typeface="Calibri"/>
              </a:defRPr>
            </a:lvl3pPr>
            <a:lvl4pPr marL="1600200" indent="-228600" algn="l" defTabSz="914400" rtl="0" eaLnBrk="1" latinLnBrk="0" hangingPunct="1">
              <a:spcBef>
                <a:spcPct val="20000"/>
              </a:spcBef>
              <a:buFont typeface="Wingdings" pitchFamily="2" charset="2"/>
              <a:buChar char="§"/>
              <a:defRPr sz="2000" kern="1200">
                <a:solidFill>
                  <a:srgbClr val="353A3E"/>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2000" kern="1200">
                <a:solidFill>
                  <a:srgbClr val="353A3E"/>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lnSpc>
                <a:spcPct val="85000"/>
              </a:lnSpc>
              <a:spcBef>
                <a:spcPts val="0"/>
              </a:spcBef>
              <a:buNone/>
            </a:pPr>
            <a:r>
              <a:rPr lang="en-US" sz="2400" b="1" dirty="0">
                <a:solidFill>
                  <a:schemeClr val="accent6">
                    <a:lumMod val="50000"/>
                  </a:schemeClr>
                </a:solidFill>
              </a:rPr>
              <a:t>Working with key project stakeholders from the outset ensures that solutions meet the practical limitations and concerns that are sometimes ignored in research. </a:t>
            </a:r>
          </a:p>
        </p:txBody>
      </p:sp>
    </p:spTree>
    <p:extLst>
      <p:ext uri="{BB962C8B-B14F-4D97-AF65-F5344CB8AC3E}">
        <p14:creationId xmlns:p14="http://schemas.microsoft.com/office/powerpoint/2010/main" val="1196956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Peña Station NEXT</a:t>
            </a:r>
          </a:p>
        </p:txBody>
      </p:sp>
      <p:sp>
        <p:nvSpPr>
          <p:cNvPr id="3" name="Content Placeholder 2"/>
          <p:cNvSpPr>
            <a:spLocks noGrp="1"/>
          </p:cNvSpPr>
          <p:nvPr>
            <p:ph idx="1"/>
          </p:nvPr>
        </p:nvSpPr>
        <p:spPr/>
        <p:txBody>
          <a:bodyPr/>
          <a:lstStyle/>
          <a:p>
            <a:endParaRPr lang="en-US"/>
          </a:p>
        </p:txBody>
      </p:sp>
      <p:pic>
        <p:nvPicPr>
          <p:cNvPr id="1026" name="Picture 2" descr="http://www.fulenwider.com/Fulenwider/media/Fulenwider/Secondary%20Pages/PenaStationRenderin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744468"/>
            <a:ext cx="9144000" cy="6804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088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Modeling Scenarios</a:t>
            </a:r>
          </a:p>
        </p:txBody>
      </p:sp>
      <p:graphicFrame>
        <p:nvGraphicFramePr>
          <p:cNvPr id="5" name="Table 4"/>
          <p:cNvGraphicFramePr>
            <a:graphicFrameLocks noGrp="1"/>
          </p:cNvGraphicFramePr>
          <p:nvPr>
            <p:extLst>
              <p:ext uri="{D42A27DB-BD31-4B8C-83A1-F6EECF244321}">
                <p14:modId xmlns:p14="http://schemas.microsoft.com/office/powerpoint/2010/main" val="3287990746"/>
              </p:ext>
            </p:extLst>
          </p:nvPr>
        </p:nvGraphicFramePr>
        <p:xfrm>
          <a:off x="1047750" y="1244600"/>
          <a:ext cx="7048500" cy="4577080"/>
        </p:xfrm>
        <a:graphic>
          <a:graphicData uri="http://schemas.openxmlformats.org/drawingml/2006/table">
            <a:tbl>
              <a:tblPr firstRow="1" bandRow="1">
                <a:noFill/>
                <a:tableStyleId>{D7AC3CCA-C797-4891-BE02-D94E43425B78}</a:tableStyleId>
              </a:tblPr>
              <a:tblGrid>
                <a:gridCol w="2781300">
                  <a:extLst>
                    <a:ext uri="{9D8B030D-6E8A-4147-A177-3AD203B41FA5}">
                      <a16:colId xmlns:a16="http://schemas.microsoft.com/office/drawing/2014/main" xmlns="" val="20000"/>
                    </a:ext>
                  </a:extLst>
                </a:gridCol>
                <a:gridCol w="4267200">
                  <a:extLst>
                    <a:ext uri="{9D8B030D-6E8A-4147-A177-3AD203B41FA5}">
                      <a16:colId xmlns:a16="http://schemas.microsoft.com/office/drawing/2014/main" xmlns="" val="20001"/>
                    </a:ext>
                  </a:extLst>
                </a:gridCol>
              </a:tblGrid>
              <a:tr h="370840">
                <a:tc>
                  <a:txBody>
                    <a:bodyPr/>
                    <a:lstStyle/>
                    <a:p>
                      <a:r>
                        <a:rPr lang="en-US" b="1" dirty="0">
                          <a:solidFill>
                            <a:schemeClr val="accent6">
                              <a:lumMod val="50000"/>
                            </a:schemeClr>
                          </a:solidFill>
                        </a:rPr>
                        <a:t>Scenario</a:t>
                      </a: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a:txBody>
                    <a:bodyPr/>
                    <a:lstStyle/>
                    <a:p>
                      <a:r>
                        <a:rPr lang="en-US" b="1" dirty="0">
                          <a:solidFill>
                            <a:schemeClr val="accent6">
                              <a:lumMod val="50000"/>
                            </a:schemeClr>
                          </a:solidFill>
                        </a:rPr>
                        <a:t>Characteristics</a:t>
                      </a: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xmlns="" val="10000"/>
                  </a:ext>
                </a:extLst>
              </a:tr>
              <a:tr h="370840">
                <a:tc>
                  <a:txBody>
                    <a:bodyPr/>
                    <a:lstStyle/>
                    <a:p>
                      <a:r>
                        <a:rPr lang="en-US" sz="1800" b="1" kern="1200" dirty="0">
                          <a:solidFill>
                            <a:schemeClr val="accent6">
                              <a:lumMod val="50000"/>
                            </a:schemeClr>
                          </a:solidFill>
                          <a:latin typeface="+mn-lt"/>
                          <a:ea typeface="+mn-ea"/>
                          <a:cs typeface="+mn-cs"/>
                        </a:rPr>
                        <a:t>90.1-2013</a:t>
                      </a:r>
                      <a:r>
                        <a:rPr lang="en-US" b="1" dirty="0">
                          <a:solidFill>
                            <a:schemeClr val="accent6">
                              <a:lumMod val="50000"/>
                            </a:schemeClr>
                          </a:solidFill>
                        </a:rPr>
                        <a:t> Code Baseline </a:t>
                      </a: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b="0" dirty="0">
                          <a:solidFill>
                            <a:schemeClr val="accent6">
                              <a:lumMod val="50000"/>
                            </a:schemeClr>
                          </a:solidFill>
                        </a:rPr>
                        <a:t>Lots of gas for heating</a:t>
                      </a:r>
                    </a:p>
                    <a:p>
                      <a:endParaRPr lang="en-US" b="0" dirty="0">
                        <a:solidFill>
                          <a:schemeClr val="accent6">
                            <a:lumMod val="50000"/>
                          </a:schemeClr>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xmlns=""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6">
                              <a:lumMod val="50000"/>
                            </a:schemeClr>
                          </a:solidFill>
                        </a:rPr>
                        <a:t>NREL ZNE Ready 2017 (Standard Efficiency)</a:t>
                      </a:r>
                    </a:p>
                    <a:p>
                      <a:pPr marL="0" lvl="0" indent="0">
                        <a:buFontTx/>
                        <a:buNone/>
                      </a:pPr>
                      <a:endParaRPr lang="en-US" b="1" dirty="0">
                        <a:solidFill>
                          <a:schemeClr val="accent6">
                            <a:lumMod val="50000"/>
                          </a:schemeClr>
                        </a:solidFill>
                      </a:endParaRPr>
                    </a:p>
                    <a:p>
                      <a:endParaRPr lang="en-US" b="1" dirty="0">
                        <a:solidFill>
                          <a:schemeClr val="accent6">
                            <a:lumMod val="50000"/>
                          </a:schemeClr>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marL="285750" lvl="0" indent="-285750">
                        <a:buFontTx/>
                        <a:buChar char="-"/>
                      </a:pPr>
                      <a:r>
                        <a:rPr lang="en-US" b="0" dirty="0">
                          <a:solidFill>
                            <a:schemeClr val="accent6">
                              <a:lumMod val="50000"/>
                            </a:schemeClr>
                          </a:solidFill>
                        </a:rPr>
                        <a:t>Higher effectiveness ERVs </a:t>
                      </a:r>
                    </a:p>
                    <a:p>
                      <a:pPr marL="285750" lvl="0" indent="-285750">
                        <a:buFontTx/>
                        <a:buChar char="-"/>
                      </a:pPr>
                      <a:r>
                        <a:rPr lang="en-US" b="0" dirty="0">
                          <a:solidFill>
                            <a:schemeClr val="accent6">
                              <a:lumMod val="50000"/>
                            </a:schemeClr>
                          </a:solidFill>
                        </a:rPr>
                        <a:t>All-LED lighting</a:t>
                      </a:r>
                    </a:p>
                    <a:p>
                      <a:pPr marL="285750" lvl="0" indent="-285750">
                        <a:buFontTx/>
                        <a:buChar char="-"/>
                      </a:pPr>
                      <a:r>
                        <a:rPr lang="en-US" b="0" dirty="0">
                          <a:solidFill>
                            <a:schemeClr val="accent6">
                              <a:lumMod val="50000"/>
                            </a:schemeClr>
                          </a:solidFill>
                        </a:rPr>
                        <a:t>Higher insulation </a:t>
                      </a:r>
                    </a:p>
                    <a:p>
                      <a:pPr marL="285750" lvl="0" indent="-285750">
                        <a:buFontTx/>
                        <a:buChar char="-"/>
                      </a:pPr>
                      <a:r>
                        <a:rPr lang="en-US" b="0" dirty="0">
                          <a:solidFill>
                            <a:schemeClr val="accent6">
                              <a:lumMod val="50000"/>
                            </a:schemeClr>
                          </a:solidFill>
                        </a:rPr>
                        <a:t>Reduced infiltration </a:t>
                      </a:r>
                    </a:p>
                    <a:p>
                      <a:pPr marL="285750" lvl="0" indent="-285750">
                        <a:buFontTx/>
                        <a:buChar char="-"/>
                      </a:pPr>
                      <a:r>
                        <a:rPr lang="en-US" b="0" dirty="0">
                          <a:solidFill>
                            <a:schemeClr val="accent6">
                              <a:lumMod val="50000"/>
                            </a:schemeClr>
                          </a:solidFill>
                        </a:rPr>
                        <a:t>Plug load reduction</a:t>
                      </a:r>
                    </a:p>
                    <a:p>
                      <a:pPr marL="285750" lvl="0" indent="-285750">
                        <a:buFontTx/>
                        <a:buChar char="-"/>
                      </a:pPr>
                      <a:r>
                        <a:rPr lang="en-US" b="0" dirty="0">
                          <a:solidFill>
                            <a:schemeClr val="accent6">
                              <a:lumMod val="50000"/>
                            </a:schemeClr>
                          </a:solidFill>
                        </a:rPr>
                        <a:t>Smart exterior/street lighting controls</a:t>
                      </a: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xmlns="" val="10002"/>
                  </a:ext>
                </a:extLst>
              </a:tr>
              <a:tr h="660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6">
                              <a:lumMod val="50000"/>
                            </a:schemeClr>
                          </a:solidFill>
                        </a:rPr>
                        <a:t>NREL ZNE Ready 2017 + District Heat Pumps</a:t>
                      </a: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marL="285750" lvl="0" indent="-285750">
                        <a:buFontTx/>
                        <a:buChar char="-"/>
                      </a:pPr>
                      <a:r>
                        <a:rPr lang="en-US" dirty="0">
                          <a:solidFill>
                            <a:schemeClr val="accent6">
                              <a:lumMod val="50000"/>
                            </a:schemeClr>
                          </a:solidFill>
                        </a:rPr>
                        <a:t>Electrify heating and with heat pumps</a:t>
                      </a:r>
                    </a:p>
                    <a:p>
                      <a:pPr marL="285750" lvl="0" indent="-285750">
                        <a:buFontTx/>
                        <a:buChar char="-"/>
                      </a:pPr>
                      <a:r>
                        <a:rPr lang="en-US" dirty="0">
                          <a:solidFill>
                            <a:schemeClr val="accent6">
                              <a:lumMod val="50000"/>
                            </a:schemeClr>
                          </a:solidFill>
                        </a:rPr>
                        <a:t>Investigate district vs. individual building loops</a:t>
                      </a: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accent6">
                              <a:lumMod val="50000"/>
                            </a:schemeClr>
                          </a:solidFill>
                        </a:rPr>
                        <a:t>High Efficiency Scenario +</a:t>
                      </a:r>
                      <a:r>
                        <a:rPr lang="en-US" b="1" baseline="0" dirty="0">
                          <a:solidFill>
                            <a:schemeClr val="accent6">
                              <a:lumMod val="50000"/>
                            </a:schemeClr>
                          </a:solidFill>
                        </a:rPr>
                        <a:t> </a:t>
                      </a:r>
                      <a:r>
                        <a:rPr lang="en-US" b="1" dirty="0">
                          <a:solidFill>
                            <a:schemeClr val="accent6">
                              <a:lumMod val="50000"/>
                            </a:schemeClr>
                          </a:solidFill>
                        </a:rPr>
                        <a:t>Renewable</a:t>
                      </a:r>
                      <a:r>
                        <a:rPr lang="en-US" b="1" baseline="0" dirty="0">
                          <a:solidFill>
                            <a:schemeClr val="accent6">
                              <a:lumMod val="50000"/>
                            </a:schemeClr>
                          </a:solidFill>
                        </a:rPr>
                        <a:t> Maximization</a:t>
                      </a:r>
                      <a:endParaRPr lang="en-US" b="1" dirty="0">
                        <a:solidFill>
                          <a:schemeClr val="accent6">
                            <a:lumMod val="50000"/>
                          </a:schemeClr>
                        </a:solidFill>
                      </a:endParaRPr>
                    </a:p>
                    <a:p>
                      <a:endParaRPr lang="en-US" b="1" dirty="0">
                        <a:solidFill>
                          <a:schemeClr val="accent6">
                            <a:lumMod val="50000"/>
                          </a:schemeClr>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tc>
                  <a:txBody>
                    <a:bodyPr/>
                    <a:lstStyle/>
                    <a:p>
                      <a:pPr marL="285750" lvl="0" indent="-285750">
                        <a:buFontTx/>
                        <a:buChar char="-"/>
                      </a:pPr>
                      <a:r>
                        <a:rPr lang="en-US" dirty="0">
                          <a:solidFill>
                            <a:schemeClr val="accent6">
                              <a:lumMod val="50000"/>
                            </a:schemeClr>
                          </a:solidFill>
                        </a:rPr>
                        <a:t>Maximize On-site PV direct consumption</a:t>
                      </a:r>
                    </a:p>
                    <a:p>
                      <a:pPr marL="285750" lvl="0" indent="-285750">
                        <a:buFontTx/>
                        <a:buChar char="-"/>
                      </a:pPr>
                      <a:r>
                        <a:rPr lang="en-US" dirty="0">
                          <a:solidFill>
                            <a:schemeClr val="accent6">
                              <a:lumMod val="50000"/>
                            </a:schemeClr>
                          </a:solidFill>
                        </a:rPr>
                        <a:t>Maximize use of Grid-Scale PV and Wind</a:t>
                      </a: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614728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132731" cy="566928"/>
          </a:xfrm>
        </p:spPr>
        <p:txBody>
          <a:bodyPr>
            <a:noAutofit/>
          </a:bodyPr>
          <a:lstStyle/>
          <a:p>
            <a:r>
              <a:rPr lang="en-US" sz="3000" b="1" dirty="0">
                <a:latin typeface="+mj-lt"/>
              </a:rPr>
              <a:t>U</a:t>
            </a:r>
            <a:r>
              <a:rPr lang="en-US" dirty="0">
                <a:latin typeface="+mj-lt"/>
              </a:rPr>
              <a:t>rban </a:t>
            </a:r>
            <a:r>
              <a:rPr lang="en-US" sz="3000" b="1" dirty="0">
                <a:latin typeface="+mj-lt"/>
              </a:rPr>
              <a:t>R</a:t>
            </a:r>
            <a:r>
              <a:rPr lang="en-US" dirty="0">
                <a:latin typeface="+mj-lt"/>
              </a:rPr>
              <a:t>enewable </a:t>
            </a:r>
            <a:r>
              <a:rPr lang="en-US" sz="3000" b="1" dirty="0">
                <a:latin typeface="+mj-lt"/>
              </a:rPr>
              <a:t>B</a:t>
            </a:r>
            <a:r>
              <a:rPr lang="en-US" dirty="0">
                <a:latin typeface="+mj-lt"/>
              </a:rPr>
              <a:t>uilding </a:t>
            </a:r>
            <a:r>
              <a:rPr lang="en-US" sz="3000" b="1" dirty="0">
                <a:latin typeface="+mj-lt"/>
              </a:rPr>
              <a:t>A</a:t>
            </a:r>
            <a:r>
              <a:rPr lang="en-US" dirty="0">
                <a:latin typeface="+mj-lt"/>
              </a:rPr>
              <a:t>nd </a:t>
            </a:r>
            <a:r>
              <a:rPr lang="en-US" sz="3000" b="1" dirty="0">
                <a:latin typeface="+mj-lt"/>
              </a:rPr>
              <a:t>N</a:t>
            </a:r>
            <a:r>
              <a:rPr lang="en-US" dirty="0">
                <a:latin typeface="+mj-lt"/>
              </a:rPr>
              <a:t>eighborhood </a:t>
            </a:r>
            <a:r>
              <a:rPr lang="en-US" sz="3000" b="1" dirty="0">
                <a:latin typeface="+mj-lt"/>
              </a:rPr>
              <a:t>opt</a:t>
            </a:r>
            <a:r>
              <a:rPr lang="en-US" dirty="0">
                <a:latin typeface="+mj-lt"/>
              </a:rPr>
              <a:t>imization </a:t>
            </a:r>
          </a:p>
        </p:txBody>
      </p:sp>
      <p:sp>
        <p:nvSpPr>
          <p:cNvPr id="5" name="TextBox 4"/>
          <p:cNvSpPr txBox="1"/>
          <p:nvPr/>
        </p:nvSpPr>
        <p:spPr>
          <a:xfrm>
            <a:off x="243840" y="990600"/>
            <a:ext cx="8747760" cy="1107996"/>
          </a:xfrm>
          <a:prstGeom prst="rect">
            <a:avLst/>
          </a:prstGeom>
          <a:noFill/>
        </p:spPr>
        <p:txBody>
          <a:bodyPr wrap="square" rtlCol="0">
            <a:spAutoFit/>
          </a:bodyPr>
          <a:lstStyle/>
          <a:p>
            <a:r>
              <a:rPr lang="en-US" sz="2200" dirty="0">
                <a:solidFill>
                  <a:schemeClr val="accent6">
                    <a:lumMod val="50000"/>
                  </a:schemeClr>
                </a:solidFill>
              </a:rPr>
              <a:t>NREL’s </a:t>
            </a:r>
            <a:r>
              <a:rPr lang="en-US" sz="2200" b="1" dirty="0" err="1">
                <a:solidFill>
                  <a:schemeClr val="accent6">
                    <a:lumMod val="50000"/>
                  </a:schemeClr>
                </a:solidFill>
              </a:rPr>
              <a:t>URBANopt</a:t>
            </a:r>
            <a:r>
              <a:rPr lang="en-US" sz="2200" b="1" dirty="0">
                <a:solidFill>
                  <a:schemeClr val="accent6">
                    <a:lumMod val="50000"/>
                  </a:schemeClr>
                </a:solidFill>
              </a:rPr>
              <a:t> platform, and its underlying physics-based analytics engine, </a:t>
            </a:r>
            <a:r>
              <a:rPr lang="en-US" sz="2200" dirty="0">
                <a:solidFill>
                  <a:schemeClr val="accent6">
                    <a:lumMod val="50000"/>
                  </a:schemeClr>
                </a:solidFill>
              </a:rPr>
              <a:t>supports the design and optimization of high-efficiency urban districts with sustainable energy technologies integrated community-wide.</a:t>
            </a:r>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063370" y="4495775"/>
            <a:ext cx="2088575" cy="971857"/>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descr="NighttimeEquipmentSetback-Baseline.png"/>
          <p:cNvPicPr>
            <a:picLocks noChangeAspect="1"/>
          </p:cNvPicPr>
          <p:nvPr/>
        </p:nvPicPr>
        <p:blipFill rotWithShape="1">
          <a:blip r:embed="rId4" cstate="screen">
            <a:extLst>
              <a:ext uri="{28A0092B-C50C-407E-A947-70E740481C1C}">
                <a14:useLocalDpi xmlns:a14="http://schemas.microsoft.com/office/drawing/2010/main"/>
              </a:ext>
            </a:extLst>
          </a:blip>
          <a:srcRect b="38426"/>
          <a:stretch/>
        </p:blipFill>
        <p:spPr>
          <a:xfrm>
            <a:off x="2063370" y="5559512"/>
            <a:ext cx="2088575" cy="797781"/>
          </a:xfrm>
          <a:prstGeom prst="rect">
            <a:avLst/>
          </a:prstGeom>
          <a:ln>
            <a:solidFill>
              <a:srgbClr val="000000"/>
            </a:solidFill>
          </a:ln>
        </p:spPr>
      </p:pic>
      <p:sp>
        <p:nvSpPr>
          <p:cNvPr id="8" name="Right Arrow 7"/>
          <p:cNvSpPr/>
          <p:nvPr/>
        </p:nvSpPr>
        <p:spPr>
          <a:xfrm rot="10800000">
            <a:off x="4063960" y="5196467"/>
            <a:ext cx="620828" cy="596766"/>
          </a:xfrm>
          <a:prstGeom prst="rightArrow">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xtBox 8"/>
          <p:cNvSpPr txBox="1"/>
          <p:nvPr/>
        </p:nvSpPr>
        <p:spPr>
          <a:xfrm>
            <a:off x="7818936" y="2580866"/>
            <a:ext cx="1325064" cy="707886"/>
          </a:xfrm>
          <a:prstGeom prst="rect">
            <a:avLst/>
          </a:prstGeom>
          <a:noFill/>
        </p:spPr>
        <p:txBody>
          <a:bodyPr wrap="square" rtlCol="0">
            <a:spAutoFit/>
          </a:bodyPr>
          <a:lstStyle/>
          <a:p>
            <a:pPr algn="ctr"/>
            <a:r>
              <a:rPr lang="en-US" sz="2000" dirty="0">
                <a:solidFill>
                  <a:prstClr val="black"/>
                </a:solidFill>
              </a:rPr>
              <a:t>Building geometry</a:t>
            </a:r>
          </a:p>
        </p:txBody>
      </p:sp>
      <p:sp>
        <p:nvSpPr>
          <p:cNvPr id="10" name="Rectangle 9"/>
          <p:cNvSpPr/>
          <p:nvPr/>
        </p:nvSpPr>
        <p:spPr>
          <a:xfrm>
            <a:off x="4495762" y="4584318"/>
            <a:ext cx="1147814" cy="1972956"/>
          </a:xfrm>
          <a:prstGeom prst="rect">
            <a:avLst/>
          </a:prstGeom>
          <a:solidFill>
            <a:schemeClr val="accent6">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Building Type Measure</a:t>
            </a:r>
          </a:p>
          <a:p>
            <a:pPr algn="ctr"/>
            <a:endParaRPr lang="en-US" sz="800" i="1" dirty="0">
              <a:solidFill>
                <a:prstClr val="black"/>
              </a:solidFill>
            </a:endParaRPr>
          </a:p>
          <a:p>
            <a:pPr algn="ctr"/>
            <a:r>
              <a:rPr lang="en-US" sz="1400" i="1" dirty="0">
                <a:solidFill>
                  <a:prstClr val="black"/>
                </a:solidFill>
              </a:rPr>
              <a:t>OpenStudio Standards Library</a:t>
            </a:r>
          </a:p>
        </p:txBody>
      </p:sp>
      <p:sp>
        <p:nvSpPr>
          <p:cNvPr id="11" name="TextBox 10"/>
          <p:cNvSpPr txBox="1"/>
          <p:nvPr/>
        </p:nvSpPr>
        <p:spPr>
          <a:xfrm>
            <a:off x="15240" y="4817468"/>
            <a:ext cx="2088575" cy="1015663"/>
          </a:xfrm>
          <a:prstGeom prst="rect">
            <a:avLst/>
          </a:prstGeom>
          <a:noFill/>
        </p:spPr>
        <p:txBody>
          <a:bodyPr wrap="square" rtlCol="0">
            <a:spAutoFit/>
          </a:bodyPr>
          <a:lstStyle/>
          <a:p>
            <a:pPr algn="ctr"/>
            <a:r>
              <a:rPr lang="en-US" sz="2000" dirty="0">
                <a:solidFill>
                  <a:prstClr val="black"/>
                </a:solidFill>
              </a:rPr>
              <a:t>Detailed Building</a:t>
            </a:r>
          </a:p>
          <a:p>
            <a:pPr algn="ctr"/>
            <a:r>
              <a:rPr lang="en-US" sz="2000" dirty="0">
                <a:solidFill>
                  <a:prstClr val="black"/>
                </a:solidFill>
              </a:rPr>
              <a:t>Energy Models and Load Profiles</a:t>
            </a:r>
          </a:p>
        </p:txBody>
      </p:sp>
      <p:sp>
        <p:nvSpPr>
          <p:cNvPr id="12" name="TextBox 11"/>
          <p:cNvSpPr txBox="1"/>
          <p:nvPr/>
        </p:nvSpPr>
        <p:spPr>
          <a:xfrm>
            <a:off x="152400" y="2694876"/>
            <a:ext cx="1582436" cy="707886"/>
          </a:xfrm>
          <a:prstGeom prst="rect">
            <a:avLst/>
          </a:prstGeom>
          <a:solidFill>
            <a:schemeClr val="bg1"/>
          </a:solidFill>
        </p:spPr>
        <p:txBody>
          <a:bodyPr wrap="square" rtlCol="0">
            <a:spAutoFit/>
          </a:bodyPr>
          <a:lstStyle/>
          <a:p>
            <a:pPr algn="ctr"/>
            <a:r>
              <a:rPr lang="en-US" sz="2000" dirty="0">
                <a:solidFill>
                  <a:prstClr val="black"/>
                </a:solidFill>
              </a:rPr>
              <a:t>Footprint and Height</a:t>
            </a:r>
          </a:p>
        </p:txBody>
      </p:sp>
      <p:sp>
        <p:nvSpPr>
          <p:cNvPr id="13" name="TextBox 12"/>
          <p:cNvSpPr txBox="1"/>
          <p:nvPr/>
        </p:nvSpPr>
        <p:spPr>
          <a:xfrm>
            <a:off x="7191592" y="4833130"/>
            <a:ext cx="2257208" cy="1323439"/>
          </a:xfrm>
          <a:prstGeom prst="rect">
            <a:avLst/>
          </a:prstGeom>
          <a:solidFill>
            <a:schemeClr val="bg1"/>
          </a:solidFill>
        </p:spPr>
        <p:txBody>
          <a:bodyPr wrap="square" rtlCol="0">
            <a:spAutoFit/>
          </a:bodyPr>
          <a:lstStyle/>
          <a:p>
            <a:pPr algn="ctr"/>
            <a:r>
              <a:rPr lang="en-US" sz="2000" dirty="0">
                <a:solidFill>
                  <a:prstClr val="black"/>
                </a:solidFill>
              </a:rPr>
              <a:t>Primary Fuel, Building Type, Vintage, and Template</a:t>
            </a:r>
          </a:p>
        </p:txBody>
      </p:sp>
      <p:pic>
        <p:nvPicPr>
          <p:cNvPr id="15" name="Picture 14" descr="C:\Users\dmacumbe\AppData\Local\Temp\1\SNAGHTML1717ce3.PNG"/>
          <p:cNvPicPr/>
          <p:nvPr/>
        </p:nvPicPr>
        <p:blipFill rotWithShape="1">
          <a:blip r:embed="rId5" cstate="email">
            <a:extLst>
              <a:ext uri="{28A0092B-C50C-407E-A947-70E740481C1C}">
                <a14:useLocalDpi xmlns:a14="http://schemas.microsoft.com/office/drawing/2010/main" val="0"/>
              </a:ext>
            </a:extLst>
          </a:blip>
          <a:srcRect r="17881"/>
          <a:stretch/>
        </p:blipFill>
        <p:spPr bwMode="auto">
          <a:xfrm>
            <a:off x="5668007" y="2279114"/>
            <a:ext cx="2132771" cy="1861398"/>
          </a:xfrm>
          <a:prstGeom prst="rect">
            <a:avLst/>
          </a:prstGeom>
          <a:noFill/>
          <a:ln>
            <a:noFill/>
          </a:ln>
          <a:extLst>
            <a:ext uri="{53640926-AAD7-44D8-BBD7-CCE9431645EC}">
              <a14:shadowObscured xmlns:a14="http://schemas.microsoft.com/office/drawing/2010/main"/>
            </a:ext>
          </a:extLst>
        </p:spPr>
      </p:pic>
      <p:sp>
        <p:nvSpPr>
          <p:cNvPr id="16" name="Right Arrow 15"/>
          <p:cNvSpPr/>
          <p:nvPr/>
        </p:nvSpPr>
        <p:spPr>
          <a:xfrm>
            <a:off x="5110647" y="2894932"/>
            <a:ext cx="620828" cy="596766"/>
          </a:xfrm>
          <a:prstGeom prst="rightArrow">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p:nvSpPr>
        <p:spPr>
          <a:xfrm>
            <a:off x="4035024" y="2507168"/>
            <a:ext cx="1147814" cy="1405290"/>
          </a:xfrm>
          <a:prstGeom prst="rect">
            <a:avLst/>
          </a:prstGeom>
          <a:solidFill>
            <a:schemeClr val="accent2">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Geometry Creation Measure</a:t>
            </a:r>
          </a:p>
        </p:txBody>
      </p:sp>
      <p:sp>
        <p:nvSpPr>
          <p:cNvPr id="18" name="Right Arrow 17"/>
          <p:cNvSpPr/>
          <p:nvPr/>
        </p:nvSpPr>
        <p:spPr>
          <a:xfrm>
            <a:off x="3465585" y="2894932"/>
            <a:ext cx="620828" cy="596766"/>
          </a:xfrm>
          <a:prstGeom prst="rightArrow">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9" name="Picture 18" descr="E:\insight-center\portland\portland_building_sample_building_use.jpg"/>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647739" y="2378898"/>
            <a:ext cx="1961881" cy="1848741"/>
          </a:xfrm>
          <a:prstGeom prst="rect">
            <a:avLst/>
          </a:prstGeom>
          <a:noFill/>
          <a:extLst/>
        </p:spPr>
      </p:pic>
      <p:sp>
        <p:nvSpPr>
          <p:cNvPr id="20" name="Right Arrow 19"/>
          <p:cNvSpPr/>
          <p:nvPr/>
        </p:nvSpPr>
        <p:spPr>
          <a:xfrm rot="10800000">
            <a:off x="5593534" y="5172045"/>
            <a:ext cx="959666" cy="596766"/>
          </a:xfrm>
          <a:prstGeom prst="rightArrow">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4" name="Picture 23" descr="openstudio-flat.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04031" y="2319415"/>
            <a:ext cx="344544" cy="452378"/>
          </a:xfrm>
          <a:prstGeom prst="rect">
            <a:avLst/>
          </a:prstGeom>
        </p:spPr>
      </p:pic>
      <p:pic>
        <p:nvPicPr>
          <p:cNvPr id="25" name="Picture 24" descr="openstudio-flat.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68557" y="4365090"/>
            <a:ext cx="344544" cy="452378"/>
          </a:xfrm>
          <a:prstGeom prst="rect">
            <a:avLst/>
          </a:prstGeom>
        </p:spPr>
      </p:pic>
      <p:grpSp>
        <p:nvGrpSpPr>
          <p:cNvPr id="26" name="Group 25"/>
          <p:cNvGrpSpPr/>
          <p:nvPr/>
        </p:nvGrpSpPr>
        <p:grpSpPr>
          <a:xfrm>
            <a:off x="6616138" y="5221862"/>
            <a:ext cx="399643" cy="493138"/>
            <a:chOff x="5943600" y="5191677"/>
            <a:chExt cx="399643" cy="493138"/>
          </a:xfrm>
        </p:grpSpPr>
        <p:sp>
          <p:nvSpPr>
            <p:cNvPr id="21" name="Oval 20"/>
            <p:cNvSpPr/>
            <p:nvPr/>
          </p:nvSpPr>
          <p:spPr>
            <a:xfrm>
              <a:off x="5943600" y="5227615"/>
              <a:ext cx="399643" cy="457200"/>
            </a:xfrm>
            <a:prstGeom prst="ellipse">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en-US" sz="3200" dirty="0">
                <a:solidFill>
                  <a:prstClr val="white"/>
                </a:solidFill>
              </a:endParaRPr>
            </a:p>
          </p:txBody>
        </p:sp>
        <p:sp>
          <p:nvSpPr>
            <p:cNvPr id="22" name="TextBox 21"/>
            <p:cNvSpPr txBox="1"/>
            <p:nvPr/>
          </p:nvSpPr>
          <p:spPr>
            <a:xfrm>
              <a:off x="5976234" y="5191677"/>
              <a:ext cx="338555" cy="461665"/>
            </a:xfrm>
            <a:prstGeom prst="rect">
              <a:avLst/>
            </a:prstGeom>
            <a:noFill/>
          </p:spPr>
          <p:txBody>
            <a:bodyPr wrap="none" rtlCol="0" anchor="ctr">
              <a:spAutoFit/>
            </a:bodyPr>
            <a:lstStyle/>
            <a:p>
              <a:pPr algn="ctr"/>
              <a:r>
                <a:rPr lang="en-US" sz="2400" b="1" dirty="0">
                  <a:solidFill>
                    <a:prstClr val="black"/>
                  </a:solidFill>
                </a:rPr>
                <a:t>+</a:t>
              </a:r>
            </a:p>
          </p:txBody>
        </p:sp>
      </p:grpSp>
      <p:sp>
        <p:nvSpPr>
          <p:cNvPr id="27" name="Right Arrow 26"/>
          <p:cNvSpPr/>
          <p:nvPr/>
        </p:nvSpPr>
        <p:spPr>
          <a:xfrm rot="5400000" flipV="1">
            <a:off x="6314181" y="4443477"/>
            <a:ext cx="1010917" cy="579241"/>
          </a:xfrm>
          <a:prstGeom prst="rightArrow">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ight Arrow 27"/>
          <p:cNvSpPr/>
          <p:nvPr/>
        </p:nvSpPr>
        <p:spPr>
          <a:xfrm rot="10800000">
            <a:off x="7040906" y="5196468"/>
            <a:ext cx="479832" cy="596766"/>
          </a:xfrm>
          <a:prstGeom prst="rightArrow">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84362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URBANopt Pena Station </a:t>
            </a:r>
          </a:p>
        </p:txBody>
      </p:sp>
      <p:pic>
        <p:nvPicPr>
          <p:cNvPr id="1026" name="Picture 2" descr="C:\Users\spless\AppData\Local\Microsoft\Windows\Temporary Internet Files\Content.Outlook\KLWCIYRK\Snip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9205"/>
            <a:ext cx="9144000" cy="5102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Site Total Electricity (MW)</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8824361" cy="5087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4965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Site Total Gas (MW)</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8866146"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248023"/>
      </p:ext>
    </p:extLst>
  </p:cSld>
  <p:clrMapOvr>
    <a:masterClrMapping/>
  </p:clrMapOvr>
</p:sld>
</file>

<file path=ppt/theme/theme1.xml><?xml version="1.0" encoding="utf-8"?>
<a:theme xmlns:a="http://schemas.openxmlformats.org/drawingml/2006/main" name="NREL 2016">
  <a:themeElements>
    <a:clrScheme name="Custom 2">
      <a:dk1>
        <a:srgbClr val="FFFFFF"/>
      </a:dk1>
      <a:lt1>
        <a:srgbClr val="0079C1"/>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REL 2016">
  <a:themeElements>
    <a:clrScheme name="Custom 2">
      <a:dk1>
        <a:srgbClr val="FFFFFF"/>
      </a:dk1>
      <a:lt1>
        <a:srgbClr val="0079C1"/>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1698</TotalTime>
  <Words>694</Words>
  <Application>Microsoft Office PowerPoint</Application>
  <PresentationFormat>On-screen Show (4:3)</PresentationFormat>
  <Paragraphs>124</Paragraphs>
  <Slides>19</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Courier New</vt:lpstr>
      <vt:lpstr>Wingdings</vt:lpstr>
      <vt:lpstr>NREL 2016</vt:lpstr>
      <vt:lpstr>1_NREL 2016</vt:lpstr>
      <vt:lpstr>Peña Station NEXT – Modeling a new Zero Energy Urban District</vt:lpstr>
      <vt:lpstr>Peña Station NEXT</vt:lpstr>
      <vt:lpstr>Project Team</vt:lpstr>
      <vt:lpstr>Peña Station NEXT</vt:lpstr>
      <vt:lpstr>Building Modeling Scenarios</vt:lpstr>
      <vt:lpstr>Urban Renewable Building And Neighborhood optimization </vt:lpstr>
      <vt:lpstr>URBANopt Pena Station </vt:lpstr>
      <vt:lpstr>Baseline Site Total Electricity (MW)</vt:lpstr>
      <vt:lpstr>Baseline Site Total Gas (MW)</vt:lpstr>
      <vt:lpstr>Avg. Daily Site Total Electricity (MW) – Baseline vs Efficient</vt:lpstr>
      <vt:lpstr>Avg. Daily Site Total Gas (MW) – Baseline vs. Efficient</vt:lpstr>
      <vt:lpstr>Power System Modeling Scenarios</vt:lpstr>
      <vt:lpstr>URBANopt-OpenDSS Integration</vt:lpstr>
      <vt:lpstr>PSN Distribution Feeder Topology</vt:lpstr>
      <vt:lpstr>Clear Day Feeder Performance</vt:lpstr>
      <vt:lpstr>Cloudy Day Feeder Performance</vt:lpstr>
      <vt:lpstr>Partner Perspective</vt:lpstr>
      <vt:lpstr>Partner Perspective</vt:lpstr>
      <vt:lpstr>Thank you!  Andrew.Parker@nrel.gov 303-275-4568</vt:lpstr>
    </vt:vector>
  </TitlesOfParts>
  <Company>NREL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NREL</dc:creator>
  <cp:lastModifiedBy>Marta Panero</cp:lastModifiedBy>
  <cp:revision>127</cp:revision>
  <cp:lastPrinted>2017-08-24T15:47:59Z</cp:lastPrinted>
  <dcterms:created xsi:type="dcterms:W3CDTF">2017-08-23T20:14:19Z</dcterms:created>
  <dcterms:modified xsi:type="dcterms:W3CDTF">2017-11-30T15:33:25Z</dcterms:modified>
</cp:coreProperties>
</file>