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317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wt2ukeNzwIqL+TQ+/2s1P52Sxz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p:restoredTop sz="93737" autoAdjust="0"/>
  </p:normalViewPr>
  <p:slideViewPr>
    <p:cSldViewPr snapToGrid="0">
      <p:cViewPr>
        <p:scale>
          <a:sx n="100" d="100"/>
          <a:sy n="100" d="100"/>
        </p:scale>
        <p:origin x="354" y="-360"/>
      </p:cViewPr>
      <p:guideLst>
        <p:guide orient="horz" pos="1620"/>
        <p:guide pos="31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 name="Google Shape;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 name="Google Shape;2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 name="Google Shape;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p:txBody>
      </p:sp>
      <p:sp>
        <p:nvSpPr>
          <p:cNvPr id="90" name="Google Shape;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415527a9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415527a9c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ge415527a9c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 name="Google Shape;2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 name="Google Shape;2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 name="Google Shape;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 name="Google Shape;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 name="Google Shape;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 name="Google Shape;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415527a9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415527a9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 name="Google Shape;59;ge415527a9c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415527a9c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415527a9c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ge415527a9c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itle">
  <p:cSld name="Presentation Title">
    <p:spTree>
      <p:nvGrpSpPr>
        <p:cNvPr id="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a:stretch/>
        </p:blipFill>
        <p:spPr>
          <a:xfrm>
            <a:off x="6482755" y="3759070"/>
            <a:ext cx="2349500" cy="1041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rt Examples">
  <p:cSld name="Chart Examples">
    <p:spTree>
      <p:nvGrpSpPr>
        <p:cNvPr id="1" name="Shape 1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6"/>
        <p:cNvGrpSpPr/>
        <p:nvPr/>
      </p:nvGrpSpPr>
      <p:grpSpPr>
        <a:xfrm>
          <a:off x="0" y="0"/>
          <a:ext cx="0" cy="0"/>
          <a:chOff x="0" y="0"/>
          <a:chExt cx="0" cy="0"/>
        </a:xfrm>
      </p:grpSpPr>
      <p:pic>
        <p:nvPicPr>
          <p:cNvPr id="17" name="Google Shape;17;p18"/>
          <p:cNvPicPr preferRelativeResize="0"/>
          <p:nvPr/>
        </p:nvPicPr>
        <p:blipFill rotWithShape="1">
          <a:blip r:embed="rId2">
            <a:alphaModFix/>
          </a:blip>
          <a:srcRect/>
          <a:stretch/>
        </p:blipFill>
        <p:spPr>
          <a:xfrm>
            <a:off x="6482755" y="3759070"/>
            <a:ext cx="2349500" cy="1041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alpha val="14901"/>
          </a:schemeClr>
        </a:solidFill>
        <a:effectLst/>
      </p:bgPr>
    </p:bg>
    <p:spTree>
      <p:nvGrpSpPr>
        <p:cNvPr id="1" name="Shape 9"/>
        <p:cNvGrpSpPr/>
        <p:nvPr/>
      </p:nvGrpSpPr>
      <p:grpSpPr>
        <a:xfrm>
          <a:off x="0" y="0"/>
          <a:ext cx="0" cy="0"/>
          <a:chOff x="0" y="0"/>
          <a:chExt cx="0" cy="0"/>
        </a:xfrm>
      </p:grpSpPr>
      <p:pic>
        <p:nvPicPr>
          <p:cNvPr id="10" name="Google Shape;10;p13"/>
          <p:cNvPicPr preferRelativeResize="0"/>
          <p:nvPr/>
        </p:nvPicPr>
        <p:blipFill rotWithShape="1">
          <a:blip r:embed="rId7">
            <a:alphaModFix/>
          </a:blip>
          <a:srcRect/>
          <a:stretch/>
        </p:blipFill>
        <p:spPr>
          <a:xfrm>
            <a:off x="6482755" y="0"/>
            <a:ext cx="2286000" cy="8561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55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hyperlink" Target="https://www.nyit.edu/files/human_resources/HR_BEARRealTimeFeedbackArticle.pdf"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https://www.nyit.edu/service_central/microsoft_teams" TargetMode="External"/><Relationship Id="rId3" Type="http://schemas.openxmlformats.org/officeDocument/2006/relationships/slideLayout" Target="../slideLayouts/slideLayout3.xml"/><Relationship Id="rId7" Type="http://schemas.openxmlformats.org/officeDocument/2006/relationships/hyperlink" Target="https://www.nyit.edu/service_central/desktop_support_services"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www.nyit.edu/service_central/zoom_updates" TargetMode="External"/><Relationship Id="rId5" Type="http://schemas.openxmlformats.org/officeDocument/2006/relationships/hyperlink" Target="https://nyit.zoom.us" TargetMode="External"/><Relationship Id="rId10" Type="http://schemas.openxmlformats.org/officeDocument/2006/relationships/image" Target="../media/image4.png"/><Relationship Id="rId4" Type="http://schemas.openxmlformats.org/officeDocument/2006/relationships/notesSlide" Target="../notesSlides/notesSlide13.xml"/><Relationship Id="rId9" Type="http://schemas.openxmlformats.org/officeDocument/2006/relationships/hyperlink" Target="https://www.nyit.edu/service_central/software_downloads"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hyperlink" Target="mailto:hr@nyit.edu"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hyperlink" Target="https://www.academicimpressions.com" TargetMode="External"/><Relationship Id="rId3" Type="http://schemas.openxmlformats.org/officeDocument/2006/relationships/hyperlink" Target="https://blog.shrm.org/blog/building-a-culture-of-feedback" TargetMode="External"/><Relationship Id="rId7" Type="http://schemas.openxmlformats.org/officeDocument/2006/relationships/hyperlink" Target="https://www.linkedin.com/learning/managing-virtual-teams-4/distributing-authority-in-a-remote-team?u=5750264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shrm.org/resourcesandtools/hr-topics/technology/pages/building-leading-high-performing-remote-teams.aspx" TargetMode="External"/><Relationship Id="rId11" Type="http://schemas.openxmlformats.org/officeDocument/2006/relationships/hyperlink" Target="https://www.indeed.com/hire/c/info/feedback-for-employees?gclid=CjwKCAjwz_WGBhA1EiwAUAxIcSbCmWRzbDPUirTo33ovfeoTsbbYD6v3UIlGF9n5d3QeDie32Kd4ORoC6OMQAvD_BwE&amp;aceid=#1" TargetMode="External"/><Relationship Id="rId5" Type="http://schemas.openxmlformats.org/officeDocument/2006/relationships/hyperlink" Target="https://hbr.org/2015/01/how-to-handle-difficult-conversations-at-work" TargetMode="External"/><Relationship Id="rId10" Type="http://schemas.openxmlformats.org/officeDocument/2006/relationships/hyperlink" Target="https://www.linkedin.com/learning/leading-at-a-distance/leading-both-in-person-and-at-a-distance?contextUrn=urn%3Ali%3AlyndaLearningPath%3A5e67c339498ee624c52b641c&amp;u=57502641" TargetMode="External"/><Relationship Id="rId4" Type="http://schemas.openxmlformats.org/officeDocument/2006/relationships/hyperlink" Target="https://www.linkedin.com/learning/leading-at-a-distance/the-remote-team-member-s-perspective?contextUrn=urn%3Ali%3AlyndaLearningPath%3A5e67c339498ee624c52b641c&amp;u=57502641" TargetMode="External"/><Relationship Id="rId9" Type="http://schemas.openxmlformats.org/officeDocument/2006/relationships/hyperlink" Target="https://www.ccl.org/articles/leading-effectively-articles/managing-remote-employees-how-to-lead-from-a-distance/"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hyperlink" Target="https://www.ccl.org/articles/leading-effectively-articles/managing-remote-employees-how-to-lead-from-a-distance/"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hyperlink" Target="https://www.nyit.edu/files/human_resources/HR_BEARGuideForManagers19.pdf" TargetMode="External"/><Relationship Id="rId3" Type="http://schemas.openxmlformats.org/officeDocument/2006/relationships/slideLayout" Target="../slideLayouts/slideLayout3.xml"/><Relationship Id="rId7" Type="http://schemas.openxmlformats.org/officeDocument/2006/relationships/hyperlink" Target="https://www.nyit.edu/human_resources/performance_management_system"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notesSlide" Target="../notesSlides/notesSlide7.xml"/><Relationship Id="rId9" Type="http://schemas.openxmlformats.org/officeDocument/2006/relationships/hyperlink" Target="https://www.nyit.edu/files/human_resources/HR_BEARRealTimeFeedbackArticle.pd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Google Shape;23;p1"/>
          <p:cNvSpPr txBox="1"/>
          <p:nvPr/>
        </p:nvSpPr>
        <p:spPr>
          <a:xfrm>
            <a:off x="116238" y="1454287"/>
            <a:ext cx="8609308" cy="246048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Success in a Remote Workplace</a:t>
            </a:r>
            <a:endParaRPr/>
          </a:p>
          <a:p>
            <a:pPr marL="0" marR="0" lvl="0" indent="0" algn="l" rtl="0">
              <a:lnSpc>
                <a:spcPct val="90000"/>
              </a:lnSpc>
              <a:spcBef>
                <a:spcPts val="0"/>
              </a:spcBef>
              <a:spcAft>
                <a:spcPts val="0"/>
              </a:spcAft>
              <a:buNone/>
            </a:pPr>
            <a:r>
              <a:rPr lang="en-US" sz="2800" b="0" i="1" u="none" strike="noStrike" cap="none">
                <a:solidFill>
                  <a:schemeClr val="dk1"/>
                </a:solidFill>
                <a:latin typeface="Arial"/>
                <a:ea typeface="Arial"/>
                <a:cs typeface="Arial"/>
                <a:sym typeface="Arial"/>
              </a:rPr>
              <a:t>Managing Remote Workers and Teams</a:t>
            </a:r>
            <a:endParaRPr/>
          </a:p>
          <a:p>
            <a:pPr marL="0" marR="0" lvl="0" indent="0" algn="l" rtl="0">
              <a:lnSpc>
                <a:spcPct val="90000"/>
              </a:lnSpc>
              <a:spcBef>
                <a:spcPts val="0"/>
              </a:spcBef>
              <a:spcAft>
                <a:spcPts val="0"/>
              </a:spcAft>
              <a:buNone/>
            </a:pPr>
            <a:endParaRPr sz="2800" b="0" i="1"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100" b="0" i="0" u="none" strike="noStrike" cap="none">
                <a:solidFill>
                  <a:schemeClr val="dk1"/>
                </a:solidFill>
                <a:latin typeface="Arial"/>
                <a:ea typeface="Arial"/>
                <a:cs typeface="Arial"/>
                <a:sym typeface="Arial"/>
              </a:rPr>
              <a:t>Katherine Zuliani &amp; Jean Finnerty</a:t>
            </a:r>
            <a:endParaRPr/>
          </a:p>
          <a:p>
            <a:pPr marL="0" marR="0" lvl="0" indent="0" algn="l" rtl="0">
              <a:lnSpc>
                <a:spcPct val="90000"/>
              </a:lnSpc>
              <a:spcBef>
                <a:spcPts val="0"/>
              </a:spcBef>
              <a:spcAft>
                <a:spcPts val="0"/>
              </a:spcAft>
              <a:buNone/>
            </a:pPr>
            <a:r>
              <a:rPr lang="en-US" sz="2100" b="0" i="0" u="none" strike="noStrike" cap="none">
                <a:solidFill>
                  <a:schemeClr val="dk1"/>
                </a:solidFill>
                <a:latin typeface="Arial"/>
                <a:ea typeface="Arial"/>
                <a:cs typeface="Arial"/>
                <a:sym typeface="Arial"/>
              </a:rPr>
              <a:t>Office of Human Resources</a:t>
            </a:r>
            <a:endParaRPr/>
          </a:p>
          <a:p>
            <a:pPr marL="0" marR="0" lvl="0" indent="0" algn="l" rtl="0">
              <a:lnSpc>
                <a:spcPct val="90000"/>
              </a:lnSpc>
              <a:spcBef>
                <a:spcPts val="0"/>
              </a:spcBef>
              <a:spcAft>
                <a:spcPts val="0"/>
              </a:spcAft>
              <a:buNone/>
            </a:pPr>
            <a:r>
              <a:rPr lang="en-US" sz="2100" b="0" i="0" u="none" strike="noStrike" cap="none">
                <a:solidFill>
                  <a:schemeClr val="dk1"/>
                </a:solidFill>
                <a:latin typeface="Arial"/>
                <a:ea typeface="Arial"/>
                <a:cs typeface="Arial"/>
                <a:sym typeface="Arial"/>
              </a:rPr>
              <a:t>2021</a:t>
            </a:r>
            <a:endParaRPr/>
          </a:p>
        </p:txBody>
      </p:sp>
      <p:pic>
        <p:nvPicPr>
          <p:cNvPr id="2" name="Audio 1">
            <a:hlinkClick r:id="" action="ppaction://media"/>
            <a:extLst>
              <a:ext uri="{FF2B5EF4-FFF2-40B4-BE49-F238E27FC236}">
                <a16:creationId xmlns:a16="http://schemas.microsoft.com/office/drawing/2014/main" id="{6FEC207D-12AD-884A-AD87-3705C0F924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877"/>
    </mc:Choice>
    <mc:Fallback xmlns="">
      <p:transition spd="slow" advTm="10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0"/>
          <p:cNvSpPr/>
          <p:nvPr/>
        </p:nvSpPr>
        <p:spPr>
          <a:xfrm>
            <a:off x="0" y="115050"/>
            <a:ext cx="6219000" cy="65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a:solidFill>
                  <a:schemeClr val="dk1"/>
                </a:solidFill>
              </a:rPr>
              <a:t>Leading at a Distance and by Example</a:t>
            </a:r>
            <a:endParaRPr sz="2500"/>
          </a:p>
        </p:txBody>
      </p:sp>
      <p:sp>
        <p:nvSpPr>
          <p:cNvPr id="80" name="Google Shape;80;p10"/>
          <p:cNvSpPr txBox="1"/>
          <p:nvPr/>
        </p:nvSpPr>
        <p:spPr>
          <a:xfrm>
            <a:off x="73200" y="912750"/>
            <a:ext cx="8689800" cy="437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rPr>
              <a:t>Leaders have the responsibility to make sure their employees have everything they need to complete their jobs and for monitoring overall team performance, both remote and in-person.  </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r>
              <a:rPr lang="en-US" sz="1600" dirty="0">
                <a:solidFill>
                  <a:schemeClr val="dk1"/>
                </a:solidFill>
              </a:rPr>
              <a:t>The most successful managers are:</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Good listeners</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Communicate trust and respect</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Inquire about workload and progress without micromanaging</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Share positive feedback, motivate and celebrate successes</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Provide constructive feedback when necessary.</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Recognize over-communicating isn’t a bad thing</a:t>
            </a:r>
            <a:endParaRPr sz="1600" dirty="0">
              <a:solidFill>
                <a:schemeClr val="dk1"/>
              </a:solidFill>
            </a:endParaRPr>
          </a:p>
          <a:p>
            <a:pPr marL="457200" lvl="0" indent="-330200" algn="l" rtl="0">
              <a:spcBef>
                <a:spcPts val="0"/>
              </a:spcBef>
              <a:spcAft>
                <a:spcPts val="0"/>
              </a:spcAft>
              <a:buClr>
                <a:schemeClr val="dk1"/>
              </a:buClr>
              <a:buSzPts val="1600"/>
              <a:buChar char="★"/>
            </a:pPr>
            <a:r>
              <a:rPr lang="en-US" sz="1600" dirty="0">
                <a:solidFill>
                  <a:schemeClr val="dk1"/>
                </a:solidFill>
              </a:rPr>
              <a:t>Inspire employees to do great things.  </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r>
              <a:rPr lang="en-US" sz="1600" dirty="0">
                <a:solidFill>
                  <a:schemeClr val="dk1"/>
                </a:solidFill>
              </a:rPr>
              <a:t>Balancing the needs of in-person workers and remote workers can be challenging. Remember to treat in-person and remote workers as equally as possible.  Parity and consistency in communications is important. Whether in person or remote, workers deserve the same level of trust, respect and guidance. </a:t>
            </a:r>
            <a:endParaRPr sz="1600" dirty="0">
              <a:solidFill>
                <a:schemeClr val="dk1"/>
              </a:solidFill>
            </a:endParaRPr>
          </a:p>
        </p:txBody>
      </p:sp>
      <p:pic>
        <p:nvPicPr>
          <p:cNvPr id="2" name="Audio 1">
            <a:hlinkClick r:id="" action="ppaction://media"/>
            <a:extLst>
              <a:ext uri="{FF2B5EF4-FFF2-40B4-BE49-F238E27FC236}">
                <a16:creationId xmlns:a16="http://schemas.microsoft.com/office/drawing/2014/main" id="{B3E5A3F6-FD27-FA46-A2A3-84F0A1D3EA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6626"/>
    </mc:Choice>
    <mc:Fallback xmlns="">
      <p:transition spd="slow" advTm="66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7"/>
          <p:cNvSpPr txBox="1"/>
          <p:nvPr/>
        </p:nvSpPr>
        <p:spPr>
          <a:xfrm>
            <a:off x="0" y="520736"/>
            <a:ext cx="8916900" cy="4622764"/>
          </a:xfrm>
          <a:prstGeom prst="rect">
            <a:avLst/>
          </a:prstGeom>
          <a:noFill/>
          <a:ln>
            <a:noFill/>
          </a:ln>
        </p:spPr>
        <p:txBody>
          <a:bodyPr spcFirstLastPara="1" wrap="square" lIns="91425" tIns="45700" rIns="91425" bIns="45700" anchor="t" anchorCtr="0">
            <a:spAutoFit/>
          </a:bodyPr>
          <a:lstStyle/>
          <a:p>
            <a:pPr marL="152400" marR="0" lvl="0" algn="l" rtl="0">
              <a:spcBef>
                <a:spcPts val="0"/>
              </a:spcBef>
              <a:spcAft>
                <a:spcPts val="0"/>
              </a:spcAft>
              <a:buClr>
                <a:schemeClr val="dk1"/>
              </a:buClr>
              <a:buSzPts val="1200"/>
            </a:pPr>
            <a:endParaRPr sz="100" dirty="0"/>
          </a:p>
          <a:p>
            <a:pPr marL="457200" marR="0" lvl="0" indent="-304800" algn="l" rtl="0">
              <a:spcBef>
                <a:spcPts val="0"/>
              </a:spcBef>
              <a:spcAft>
                <a:spcPts val="0"/>
              </a:spcAft>
              <a:buClr>
                <a:schemeClr val="dk1"/>
              </a:buClr>
              <a:buSzPts val="1200"/>
              <a:buFont typeface="Arial"/>
              <a:buChar char="➢"/>
            </a:pPr>
            <a:r>
              <a:rPr lang="en-US" sz="1200" b="1" dirty="0">
                <a:solidFill>
                  <a:schemeClr val="dk1"/>
                </a:solidFill>
              </a:rPr>
              <a:t>Feedback: </a:t>
            </a:r>
            <a:endParaRPr lang="en-US" sz="1200" dirty="0">
              <a:solidFill>
                <a:srgbClr val="181D1F"/>
              </a:solidFill>
            </a:endParaRPr>
          </a:p>
          <a:p>
            <a:pPr marL="914400" lvl="1" indent="-304800" algn="l" rtl="0">
              <a:lnSpc>
                <a:spcPct val="115000"/>
              </a:lnSpc>
              <a:spcBef>
                <a:spcPts val="0"/>
              </a:spcBef>
              <a:spcAft>
                <a:spcPts val="0"/>
              </a:spcAft>
              <a:buClr>
                <a:schemeClr val="dk1"/>
              </a:buClr>
              <a:buSzPts val="1200"/>
              <a:buChar char="○"/>
            </a:pPr>
            <a:r>
              <a:rPr lang="en-US" sz="1200" dirty="0">
                <a:solidFill>
                  <a:srgbClr val="181D1F"/>
                </a:solidFill>
              </a:rPr>
              <a:t>Provide </a:t>
            </a:r>
            <a:r>
              <a:rPr lang="en-US" sz="1200" u="sng" dirty="0">
                <a:solidFill>
                  <a:schemeClr val="hlink"/>
                </a:solidFill>
                <a:hlinkClick r:id="rId5"/>
              </a:rPr>
              <a:t>Real-Time Feedback</a:t>
            </a:r>
            <a:r>
              <a:rPr lang="en-US" sz="1200" dirty="0">
                <a:solidFill>
                  <a:srgbClr val="181D1F"/>
                </a:solidFill>
              </a:rPr>
              <a:t>:</a:t>
            </a:r>
          </a:p>
          <a:p>
            <a:pPr marL="1371600" lvl="2" indent="-304800" algn="l" rtl="0">
              <a:lnSpc>
                <a:spcPct val="115000"/>
              </a:lnSpc>
              <a:spcBef>
                <a:spcPts val="0"/>
              </a:spcBef>
              <a:spcAft>
                <a:spcPts val="0"/>
              </a:spcAft>
              <a:buClr>
                <a:schemeClr val="dk1"/>
              </a:buClr>
              <a:buSzPts val="1200"/>
              <a:buChar char="■"/>
            </a:pPr>
            <a:r>
              <a:rPr lang="en-US" sz="1200" dirty="0">
                <a:solidFill>
                  <a:srgbClr val="181D1F"/>
                </a:solidFill>
              </a:rPr>
              <a:t>Real-time feedback is a process in which managers and employees communicate in real-time in a semi-structured, ongoing manner regarding successes and opportunities for improvement</a:t>
            </a:r>
            <a:endParaRPr sz="1200" dirty="0">
              <a:solidFill>
                <a:srgbClr val="181D1F"/>
              </a:solidFill>
            </a:endParaRPr>
          </a:p>
          <a:p>
            <a:pPr marL="914400" marR="0" lvl="1" indent="-304800" algn="l" rtl="0">
              <a:spcBef>
                <a:spcPts val="0"/>
              </a:spcBef>
              <a:spcAft>
                <a:spcPts val="0"/>
              </a:spcAft>
              <a:buClr>
                <a:schemeClr val="dk1"/>
              </a:buClr>
              <a:buSzPts val="1200"/>
              <a:buChar char="○"/>
            </a:pPr>
            <a:r>
              <a:rPr lang="en-US" sz="1200" dirty="0">
                <a:solidFill>
                  <a:schemeClr val="dk1"/>
                </a:solidFill>
              </a:rPr>
              <a:t>Feedback is specific to their work and progress on projects</a:t>
            </a:r>
          </a:p>
          <a:p>
            <a:pPr marL="914400" marR="0" lvl="1" indent="-304800" algn="l" rtl="0">
              <a:spcBef>
                <a:spcPts val="0"/>
              </a:spcBef>
              <a:spcAft>
                <a:spcPts val="0"/>
              </a:spcAft>
              <a:buClr>
                <a:schemeClr val="dk1"/>
              </a:buClr>
              <a:buSzPts val="1200"/>
              <a:buChar char="○"/>
            </a:pPr>
            <a:r>
              <a:rPr lang="en-US" sz="1200" dirty="0">
                <a:solidFill>
                  <a:schemeClr val="dk1"/>
                </a:solidFill>
              </a:rPr>
              <a:t>Feedback can be given in two ways: </a:t>
            </a:r>
            <a:r>
              <a:rPr lang="en-US" sz="1200" b="1" dirty="0">
                <a:solidFill>
                  <a:schemeClr val="dk1"/>
                </a:solidFill>
              </a:rPr>
              <a:t>Constructive feedback </a:t>
            </a:r>
            <a:r>
              <a:rPr lang="en-US" sz="1200" dirty="0">
                <a:solidFill>
                  <a:schemeClr val="dk1"/>
                </a:solidFill>
              </a:rPr>
              <a:t>is intended to provide your employee with ways to improve.  </a:t>
            </a:r>
            <a:r>
              <a:rPr lang="en-US" sz="1200" b="1" dirty="0">
                <a:solidFill>
                  <a:schemeClr val="dk1"/>
                </a:solidFill>
              </a:rPr>
              <a:t>Positive feedback </a:t>
            </a:r>
            <a:r>
              <a:rPr lang="en-US" sz="1200" dirty="0">
                <a:solidFill>
                  <a:schemeClr val="dk1"/>
                </a:solidFill>
              </a:rPr>
              <a:t>is to provide your employee with positive recognition for a job well done.</a:t>
            </a:r>
            <a:endParaRPr sz="1200" dirty="0">
              <a:solidFill>
                <a:schemeClr val="dk1"/>
              </a:solidFill>
            </a:endParaRPr>
          </a:p>
          <a:p>
            <a:pPr marL="914400" marR="0" lvl="1" indent="-304800" algn="l" rtl="0">
              <a:spcBef>
                <a:spcPts val="0"/>
              </a:spcBef>
              <a:spcAft>
                <a:spcPts val="0"/>
              </a:spcAft>
              <a:buClr>
                <a:schemeClr val="dk1"/>
              </a:buClr>
              <a:buSzPts val="1200"/>
              <a:buChar char="○"/>
            </a:pPr>
            <a:r>
              <a:rPr lang="en-US" sz="1200" dirty="0">
                <a:solidFill>
                  <a:schemeClr val="dk1"/>
                </a:solidFill>
              </a:rPr>
              <a:t>Feedback sessions via zoom should be followed up via email to ensure your employee understands and is on the same page. </a:t>
            </a:r>
            <a:endParaRPr sz="1200" dirty="0">
              <a:solidFill>
                <a:schemeClr val="dk1"/>
              </a:solidFill>
            </a:endParaRPr>
          </a:p>
          <a:p>
            <a:pPr marL="457200" marR="0" lvl="0" indent="-304800" algn="l" rtl="0">
              <a:spcBef>
                <a:spcPts val="0"/>
              </a:spcBef>
              <a:spcAft>
                <a:spcPts val="0"/>
              </a:spcAft>
              <a:buClr>
                <a:schemeClr val="dk1"/>
              </a:buClr>
              <a:buSzPts val="1200"/>
              <a:buChar char="➢"/>
            </a:pPr>
            <a:r>
              <a:rPr lang="en-US" sz="1200" b="1" dirty="0">
                <a:solidFill>
                  <a:schemeClr val="dk1"/>
                </a:solidFill>
              </a:rPr>
              <a:t>Coaching:</a:t>
            </a:r>
            <a:endParaRPr sz="1200" b="1" dirty="0">
              <a:solidFill>
                <a:schemeClr val="dk1"/>
              </a:solidFill>
            </a:endParaRPr>
          </a:p>
          <a:p>
            <a:pPr marL="914400" marR="0" lvl="1" indent="-304800" algn="l" rtl="0">
              <a:spcBef>
                <a:spcPts val="0"/>
              </a:spcBef>
              <a:spcAft>
                <a:spcPts val="0"/>
              </a:spcAft>
              <a:buClr>
                <a:schemeClr val="dk1"/>
              </a:buClr>
              <a:buSzPts val="1200"/>
              <a:buChar char="○"/>
            </a:pPr>
            <a:r>
              <a:rPr lang="en-US" sz="1200" dirty="0">
                <a:solidFill>
                  <a:schemeClr val="dk1"/>
                </a:solidFill>
              </a:rPr>
              <a:t>Focuses on learning and opportunities for growth and improvement</a:t>
            </a:r>
            <a:endParaRPr sz="1200" dirty="0">
              <a:solidFill>
                <a:schemeClr val="dk1"/>
              </a:solidFill>
            </a:endParaRPr>
          </a:p>
          <a:p>
            <a:pPr marL="914400" marR="0" lvl="1" indent="-304800" algn="l" rtl="0">
              <a:spcBef>
                <a:spcPts val="0"/>
              </a:spcBef>
              <a:spcAft>
                <a:spcPts val="0"/>
              </a:spcAft>
              <a:buClr>
                <a:schemeClr val="dk1"/>
              </a:buClr>
              <a:buSzPts val="1200"/>
              <a:buChar char="○"/>
            </a:pPr>
            <a:r>
              <a:rPr lang="en-US" sz="1200" dirty="0">
                <a:solidFill>
                  <a:schemeClr val="dk1"/>
                </a:solidFill>
              </a:rPr>
              <a:t>Supportive process:</a:t>
            </a:r>
            <a:endParaRPr sz="1200" dirty="0">
              <a:solidFill>
                <a:schemeClr val="dk1"/>
              </a:solidFill>
            </a:endParaRPr>
          </a:p>
          <a:p>
            <a:pPr marL="1371600" marR="0" lvl="2" indent="-304800" algn="l" rtl="0">
              <a:spcBef>
                <a:spcPts val="0"/>
              </a:spcBef>
              <a:spcAft>
                <a:spcPts val="0"/>
              </a:spcAft>
              <a:buClr>
                <a:schemeClr val="dk1"/>
              </a:buClr>
              <a:buSzPts val="1200"/>
              <a:buChar char="■"/>
            </a:pPr>
            <a:r>
              <a:rPr lang="en-US" sz="1200" dirty="0">
                <a:solidFill>
                  <a:schemeClr val="dk1"/>
                </a:solidFill>
              </a:rPr>
              <a:t>motivates and engages workers</a:t>
            </a:r>
            <a:endParaRPr sz="1200" dirty="0">
              <a:solidFill>
                <a:schemeClr val="dk1"/>
              </a:solidFill>
            </a:endParaRPr>
          </a:p>
          <a:p>
            <a:pPr marL="1371600" marR="0" lvl="2" indent="-304800" algn="l" rtl="0">
              <a:spcBef>
                <a:spcPts val="0"/>
              </a:spcBef>
              <a:spcAft>
                <a:spcPts val="0"/>
              </a:spcAft>
              <a:buClr>
                <a:schemeClr val="dk1"/>
              </a:buClr>
              <a:buSzPts val="1200"/>
              <a:buChar char="■"/>
            </a:pPr>
            <a:r>
              <a:rPr lang="en-US" sz="1200" dirty="0">
                <a:solidFill>
                  <a:schemeClr val="dk1"/>
                </a:solidFill>
              </a:rPr>
              <a:t>builds confidence &amp; increases engagement</a:t>
            </a:r>
            <a:endParaRPr sz="1200" dirty="0">
              <a:solidFill>
                <a:schemeClr val="dk1"/>
              </a:solidFill>
            </a:endParaRPr>
          </a:p>
          <a:p>
            <a:pPr marL="457200" marR="0" lvl="0" indent="-304800" algn="l" rtl="0">
              <a:spcBef>
                <a:spcPts val="0"/>
              </a:spcBef>
              <a:spcAft>
                <a:spcPts val="0"/>
              </a:spcAft>
              <a:buClr>
                <a:schemeClr val="dk1"/>
              </a:buClr>
              <a:buSzPts val="1200"/>
              <a:buChar char="➢"/>
            </a:pPr>
            <a:r>
              <a:rPr lang="en-US" sz="1200" b="1" dirty="0">
                <a:solidFill>
                  <a:schemeClr val="dk1"/>
                </a:solidFill>
              </a:rPr>
              <a:t>Build a culture of feedback:</a:t>
            </a:r>
            <a:endParaRPr sz="1200" b="1" dirty="0"/>
          </a:p>
          <a:p>
            <a:pPr marL="1371600" lvl="2" indent="-304800" algn="l" rtl="0">
              <a:spcBef>
                <a:spcPts val="0"/>
              </a:spcBef>
              <a:spcAft>
                <a:spcPts val="0"/>
              </a:spcAft>
              <a:buClr>
                <a:schemeClr val="dk1"/>
              </a:buClr>
              <a:buSzPts val="1200"/>
              <a:buChar char="■"/>
            </a:pPr>
            <a:r>
              <a:rPr lang="en-US" sz="1200" dirty="0">
                <a:solidFill>
                  <a:schemeClr val="dk1"/>
                </a:solidFill>
              </a:rPr>
              <a:t>Be open to not only </a:t>
            </a:r>
            <a:r>
              <a:rPr lang="en-US" sz="1200" u="sng" dirty="0">
                <a:solidFill>
                  <a:schemeClr val="dk1"/>
                </a:solidFill>
              </a:rPr>
              <a:t>giving</a:t>
            </a:r>
            <a:r>
              <a:rPr lang="en-US" sz="1200" dirty="0">
                <a:solidFill>
                  <a:schemeClr val="dk1"/>
                </a:solidFill>
              </a:rPr>
              <a:t> but also </a:t>
            </a:r>
            <a:r>
              <a:rPr lang="en-US" sz="1200" u="sng" dirty="0">
                <a:solidFill>
                  <a:schemeClr val="dk1"/>
                </a:solidFill>
              </a:rPr>
              <a:t>receiving</a:t>
            </a:r>
            <a:r>
              <a:rPr lang="en-US" sz="1200" dirty="0">
                <a:solidFill>
                  <a:schemeClr val="dk1"/>
                </a:solidFill>
              </a:rPr>
              <a:t> feedback</a:t>
            </a:r>
            <a:endParaRPr sz="1200" dirty="0"/>
          </a:p>
          <a:p>
            <a:pPr marL="1371600" lvl="2" indent="-304800" algn="l" rtl="0">
              <a:spcBef>
                <a:spcPts val="0"/>
              </a:spcBef>
              <a:spcAft>
                <a:spcPts val="0"/>
              </a:spcAft>
              <a:buClr>
                <a:schemeClr val="dk1"/>
              </a:buClr>
              <a:buSzPts val="1200"/>
              <a:buChar char="■"/>
            </a:pPr>
            <a:r>
              <a:rPr lang="en-US" sz="1200" dirty="0">
                <a:solidFill>
                  <a:schemeClr val="dk1"/>
                </a:solidFill>
              </a:rPr>
              <a:t>Provide specific, genuine growth directed feedback</a:t>
            </a:r>
          </a:p>
          <a:p>
            <a:pPr marL="457200" lvl="0" indent="-304800">
              <a:buClr>
                <a:schemeClr val="dk1"/>
              </a:buClr>
              <a:buSzPts val="1200"/>
              <a:buChar char="➢"/>
            </a:pPr>
            <a:r>
              <a:rPr lang="en-US" sz="1200" b="1" dirty="0">
                <a:solidFill>
                  <a:schemeClr val="dk1"/>
                </a:solidFill>
              </a:rPr>
              <a:t>Keep communication lines open:</a:t>
            </a:r>
            <a:endParaRPr lang="en-US" sz="1200" b="1" dirty="0"/>
          </a:p>
          <a:p>
            <a:pPr marL="1371600" lvl="2" indent="-304800">
              <a:buClr>
                <a:schemeClr val="dk1"/>
              </a:buClr>
              <a:buSzPts val="1200"/>
              <a:buFont typeface="Arial"/>
              <a:buChar char="■"/>
            </a:pPr>
            <a:r>
              <a:rPr lang="en-US" sz="1200" dirty="0">
                <a:solidFill>
                  <a:schemeClr val="dk1"/>
                </a:solidFill>
              </a:rPr>
              <a:t>Keeping lines of communication open among remote workers can be a challenge. Outreach to remote team members must be intentional. </a:t>
            </a:r>
          </a:p>
          <a:p>
            <a:pPr marL="1371600" lvl="2" indent="-304800">
              <a:buClr>
                <a:schemeClr val="dk1"/>
              </a:buClr>
              <a:buSzPts val="1200"/>
              <a:buFont typeface="Arial"/>
              <a:buChar char="■"/>
            </a:pPr>
            <a:r>
              <a:rPr lang="en-US" sz="1200" dirty="0">
                <a:solidFill>
                  <a:schemeClr val="dk1"/>
                </a:solidFill>
              </a:rPr>
              <a:t>Maintain regular contact with all team members.  Hold consistent weekly or bi-weekly virtual team meetings</a:t>
            </a:r>
          </a:p>
          <a:p>
            <a:pPr marL="1371600" lvl="2" indent="-304800">
              <a:buClr>
                <a:schemeClr val="dk1"/>
              </a:buClr>
              <a:buSzPts val="1200"/>
              <a:buFont typeface="Arial"/>
              <a:buChar char="■"/>
            </a:pPr>
            <a:r>
              <a:rPr lang="en-US" sz="1200" dirty="0">
                <a:solidFill>
                  <a:schemeClr val="dk1"/>
                </a:solidFill>
              </a:rPr>
              <a:t>Develop a schedule for 1:1 meetings with all employees those remote, hybrid remote or in-person</a:t>
            </a:r>
          </a:p>
          <a:p>
            <a:pPr marL="1371600" lvl="2" indent="-304800">
              <a:buClr>
                <a:schemeClr val="dk1"/>
              </a:buClr>
              <a:buSzPts val="1200"/>
              <a:buChar char="■"/>
            </a:pPr>
            <a:r>
              <a:rPr lang="en-US" sz="1200" dirty="0">
                <a:solidFill>
                  <a:schemeClr val="dk1"/>
                </a:solidFill>
              </a:rPr>
              <a:t>Make meetings with staff a priority, of course things happen and sometimes meetings need to be canceled.  Just remember that making time for your team is important.</a:t>
            </a:r>
          </a:p>
        </p:txBody>
      </p:sp>
      <p:sp>
        <p:nvSpPr>
          <p:cNvPr id="87" name="Google Shape;87;p7"/>
          <p:cNvSpPr txBox="1"/>
          <p:nvPr/>
        </p:nvSpPr>
        <p:spPr>
          <a:xfrm>
            <a:off x="0" y="0"/>
            <a:ext cx="6762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Clr>
                <a:schemeClr val="dk1"/>
              </a:buClr>
              <a:buFont typeface="Arial"/>
              <a:buNone/>
            </a:pPr>
            <a:r>
              <a:rPr lang="en-US" sz="2600" b="1">
                <a:solidFill>
                  <a:schemeClr val="dk1"/>
                </a:solidFill>
              </a:rPr>
              <a:t>Constructive Feedback &amp; Coaching</a:t>
            </a:r>
            <a:endParaRPr sz="2600" b="1">
              <a:solidFill>
                <a:schemeClr val="dk1"/>
              </a:solidFill>
            </a:endParaRPr>
          </a:p>
        </p:txBody>
      </p:sp>
      <p:pic>
        <p:nvPicPr>
          <p:cNvPr id="6" name="Audio 5">
            <a:hlinkClick r:id="" action="ppaction://media"/>
            <a:extLst>
              <a:ext uri="{FF2B5EF4-FFF2-40B4-BE49-F238E27FC236}">
                <a16:creationId xmlns:a16="http://schemas.microsoft.com/office/drawing/2014/main" id="{D73DCA57-FBA0-F245-AB67-018DCC436B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3708"/>
    </mc:Choice>
    <mc:Fallback xmlns="">
      <p:transition spd="slow" advTm="123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9"/>
          <p:cNvSpPr/>
          <p:nvPr/>
        </p:nvSpPr>
        <p:spPr>
          <a:xfrm>
            <a:off x="0" y="175000"/>
            <a:ext cx="6442800" cy="6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rPr>
              <a:t>Constructive “Difficult” Conversations:</a:t>
            </a:r>
            <a:endParaRPr sz="2600" b="1">
              <a:solidFill>
                <a:schemeClr val="dk1"/>
              </a:solidFill>
            </a:endParaRPr>
          </a:p>
          <a:p>
            <a:pPr marL="0" marR="0" lvl="0" indent="0" algn="l" rtl="0">
              <a:spcBef>
                <a:spcPts val="0"/>
              </a:spcBef>
              <a:spcAft>
                <a:spcPts val="0"/>
              </a:spcAft>
              <a:buNone/>
            </a:pPr>
            <a:endParaRPr sz="3200">
              <a:solidFill>
                <a:schemeClr val="dk1"/>
              </a:solidFill>
            </a:endParaRPr>
          </a:p>
        </p:txBody>
      </p:sp>
      <p:sp>
        <p:nvSpPr>
          <p:cNvPr id="93" name="Google Shape;93;p9"/>
          <p:cNvSpPr txBox="1"/>
          <p:nvPr/>
        </p:nvSpPr>
        <p:spPr>
          <a:xfrm>
            <a:off x="147900" y="894550"/>
            <a:ext cx="8615100" cy="4313971"/>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Char char="➢"/>
            </a:pPr>
            <a:r>
              <a:rPr lang="en-US" dirty="0">
                <a:solidFill>
                  <a:schemeClr val="dk1"/>
                </a:solidFill>
              </a:rPr>
              <a:t>Providing feedback to remote workers must be </a:t>
            </a:r>
            <a:r>
              <a:rPr lang="en-US" b="1" dirty="0">
                <a:solidFill>
                  <a:schemeClr val="dk1"/>
                </a:solidFill>
              </a:rPr>
              <a:t>intentional</a:t>
            </a:r>
            <a:r>
              <a:rPr lang="en-US" dirty="0">
                <a:solidFill>
                  <a:schemeClr val="dk1"/>
                </a:solidFill>
              </a:rPr>
              <a:t>. Outreach and consistent communication is an </a:t>
            </a:r>
            <a:r>
              <a:rPr lang="en-US" b="1" dirty="0">
                <a:solidFill>
                  <a:schemeClr val="dk1"/>
                </a:solidFill>
              </a:rPr>
              <a:t>intentional</a:t>
            </a:r>
            <a:r>
              <a:rPr lang="en-US" dirty="0">
                <a:solidFill>
                  <a:schemeClr val="dk1"/>
                </a:solidFill>
              </a:rPr>
              <a:t> act with remote workers. </a:t>
            </a:r>
            <a:endParaRPr dirty="0">
              <a:solidFill>
                <a:schemeClr val="dk1"/>
              </a:solidFill>
            </a:endParaRPr>
          </a:p>
          <a:p>
            <a:pPr marL="914400" lvl="1" indent="-317500" algn="l" rtl="0">
              <a:spcBef>
                <a:spcPts val="1000"/>
              </a:spcBef>
              <a:spcAft>
                <a:spcPts val="0"/>
              </a:spcAft>
              <a:buClr>
                <a:schemeClr val="dk1"/>
              </a:buClr>
              <a:buSzPts val="1400"/>
              <a:buChar char="○"/>
            </a:pPr>
            <a:r>
              <a:rPr lang="en-US" dirty="0">
                <a:solidFill>
                  <a:schemeClr val="dk1"/>
                </a:solidFill>
              </a:rPr>
              <a:t>What communication tool is the best? </a:t>
            </a:r>
            <a:endParaRPr dirty="0">
              <a:solidFill>
                <a:schemeClr val="dk1"/>
              </a:solidFill>
            </a:endParaRPr>
          </a:p>
          <a:p>
            <a:pPr marL="1371600" lvl="2" indent="-317500" algn="l" rtl="0">
              <a:spcBef>
                <a:spcPts val="1000"/>
              </a:spcBef>
              <a:spcAft>
                <a:spcPts val="0"/>
              </a:spcAft>
              <a:buClr>
                <a:schemeClr val="dk1"/>
              </a:buClr>
              <a:buSzPts val="1400"/>
              <a:buChar char="■"/>
            </a:pPr>
            <a:r>
              <a:rPr lang="en-US" dirty="0">
                <a:solidFill>
                  <a:schemeClr val="dk1"/>
                </a:solidFill>
              </a:rPr>
              <a:t>Difficult feedback or conversations ideally should be done during regular weekly 1:1 meetings. Remember, </a:t>
            </a:r>
            <a:r>
              <a:rPr lang="en-US" u="sng" dirty="0">
                <a:solidFill>
                  <a:schemeClr val="dk1"/>
                </a:solidFill>
              </a:rPr>
              <a:t>real-time feedback</a:t>
            </a:r>
            <a:r>
              <a:rPr lang="en-US" dirty="0">
                <a:solidFill>
                  <a:schemeClr val="dk1"/>
                </a:solidFill>
              </a:rPr>
              <a:t> is a process in which managers and employees communicate in a semi-structured, ongoing manner regarding successes and opportunities for improvement in real-time.</a:t>
            </a:r>
            <a:endParaRPr dirty="0">
              <a:solidFill>
                <a:schemeClr val="dk1"/>
              </a:solidFill>
            </a:endParaRPr>
          </a:p>
          <a:p>
            <a:pPr marL="1371600" lvl="2" indent="-317500" algn="l" rtl="0">
              <a:spcBef>
                <a:spcPts val="1000"/>
              </a:spcBef>
              <a:spcAft>
                <a:spcPts val="0"/>
              </a:spcAft>
              <a:buClr>
                <a:schemeClr val="dk1"/>
              </a:buClr>
              <a:buSzPts val="1400"/>
              <a:buChar char="■"/>
            </a:pPr>
            <a:r>
              <a:rPr lang="en-US" dirty="0">
                <a:solidFill>
                  <a:schemeClr val="dk1"/>
                </a:solidFill>
              </a:rPr>
              <a:t>Video calls should be the preferred method to offer “face to face” connections with remote workers.</a:t>
            </a:r>
            <a:endParaRPr dirty="0">
              <a:solidFill>
                <a:schemeClr val="dk1"/>
              </a:solidFill>
            </a:endParaRPr>
          </a:p>
          <a:p>
            <a:pPr marL="457200" lvl="0" indent="-317500" algn="l" rtl="0">
              <a:spcBef>
                <a:spcPts val="1000"/>
              </a:spcBef>
              <a:spcAft>
                <a:spcPts val="0"/>
              </a:spcAft>
              <a:buClr>
                <a:schemeClr val="dk1"/>
              </a:buClr>
              <a:buSzPts val="1400"/>
              <a:buChar char="➢"/>
            </a:pPr>
            <a:r>
              <a:rPr lang="en-US" dirty="0">
                <a:solidFill>
                  <a:schemeClr val="dk1"/>
                </a:solidFill>
              </a:rPr>
              <a:t>Describe the problem and ask the remote worker for their perspective and suggestions for fixing the problem. Allowing the employee to dig deeper into identifying a solution holds them accountable.</a:t>
            </a:r>
            <a:endParaRPr dirty="0">
              <a:solidFill>
                <a:schemeClr val="dk1"/>
              </a:solidFill>
            </a:endParaRPr>
          </a:p>
          <a:p>
            <a:pPr marL="457200" lvl="0" indent="-317500" algn="l" rtl="0">
              <a:spcBef>
                <a:spcPts val="1000"/>
              </a:spcBef>
              <a:spcAft>
                <a:spcPts val="0"/>
              </a:spcAft>
              <a:buClr>
                <a:schemeClr val="dk1"/>
              </a:buClr>
              <a:buSzPts val="1400"/>
              <a:buChar char="➢"/>
            </a:pPr>
            <a:r>
              <a:rPr lang="en-US" dirty="0">
                <a:solidFill>
                  <a:schemeClr val="dk1"/>
                </a:solidFill>
              </a:rPr>
              <a:t>Provide clear and specific feedback for ways to improve and expectations going forward. </a:t>
            </a:r>
            <a:endParaRPr dirty="0">
              <a:solidFill>
                <a:schemeClr val="dk1"/>
              </a:solidFill>
            </a:endParaRPr>
          </a:p>
          <a:p>
            <a:pPr marL="457200" lvl="0" indent="-317500" algn="l" rtl="0">
              <a:spcBef>
                <a:spcPts val="1000"/>
              </a:spcBef>
              <a:spcAft>
                <a:spcPts val="1000"/>
              </a:spcAft>
              <a:buClr>
                <a:schemeClr val="dk1"/>
              </a:buClr>
              <a:buSzPts val="1400"/>
              <a:buChar char="➢"/>
            </a:pPr>
            <a:r>
              <a:rPr lang="en-US" dirty="0">
                <a:solidFill>
                  <a:schemeClr val="dk1"/>
                </a:solidFill>
              </a:rPr>
              <a:t>Leaders who navigate difficult conversations successfully can build stronger relationships with their employees and provide needed guidance and correction on workplace performance or behavior—which fosters employee engagement</a:t>
            </a:r>
            <a:endParaRPr dirty="0">
              <a:solidFill>
                <a:schemeClr val="dk1"/>
              </a:solidFill>
            </a:endParaRPr>
          </a:p>
        </p:txBody>
      </p:sp>
      <p:pic>
        <p:nvPicPr>
          <p:cNvPr id="2" name="Audio 1">
            <a:hlinkClick r:id="" action="ppaction://media"/>
            <a:extLst>
              <a:ext uri="{FF2B5EF4-FFF2-40B4-BE49-F238E27FC236}">
                <a16:creationId xmlns:a16="http://schemas.microsoft.com/office/drawing/2014/main" id="{686E2F6F-D1F9-0C49-A8F4-B30EFFA95E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7779"/>
    </mc:Choice>
    <mc:Fallback xmlns="">
      <p:transition spd="slow" advTm="87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e415527a9c_0_31"/>
          <p:cNvSpPr txBox="1"/>
          <p:nvPr/>
        </p:nvSpPr>
        <p:spPr>
          <a:xfrm>
            <a:off x="95850" y="1107550"/>
            <a:ext cx="7071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t>Technology Resources to be an Effective Remote Leader</a:t>
            </a:r>
            <a:endParaRPr sz="1900" b="1"/>
          </a:p>
        </p:txBody>
      </p:sp>
      <p:sp>
        <p:nvSpPr>
          <p:cNvPr id="100" name="Google Shape;100;ge415527a9c_0_31"/>
          <p:cNvSpPr txBox="1"/>
          <p:nvPr/>
        </p:nvSpPr>
        <p:spPr>
          <a:xfrm>
            <a:off x="404650" y="1584550"/>
            <a:ext cx="74862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t>Use technology tools effectively</a:t>
            </a:r>
            <a:endParaRPr sz="1600" b="1"/>
          </a:p>
          <a:p>
            <a:pPr marL="457200" lvl="0" indent="-330200" algn="l" rtl="0">
              <a:spcBef>
                <a:spcPts val="0"/>
              </a:spcBef>
              <a:spcAft>
                <a:spcPts val="0"/>
              </a:spcAft>
              <a:buSzPts val="1600"/>
              <a:buChar char="●"/>
            </a:pPr>
            <a:r>
              <a:rPr lang="en-US" sz="1600"/>
              <a:t>Become familiar with the technology required to manage a remote team</a:t>
            </a:r>
            <a:endParaRPr sz="1600"/>
          </a:p>
          <a:p>
            <a:pPr marL="457200" lvl="0" indent="-330200" algn="l" rtl="0">
              <a:spcBef>
                <a:spcPts val="0"/>
              </a:spcBef>
              <a:spcAft>
                <a:spcPts val="0"/>
              </a:spcAft>
              <a:buSzPts val="1600"/>
              <a:buChar char="●"/>
            </a:pPr>
            <a:r>
              <a:rPr lang="en-US" sz="1600"/>
              <a:t>Lead by example - your team must see you using technology so they will follow</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b="1"/>
              <a:t>Technology Resources</a:t>
            </a:r>
            <a:endParaRPr sz="1600" b="1"/>
          </a:p>
          <a:p>
            <a:pPr marL="457200" lvl="0" indent="-330200" algn="l" rtl="0">
              <a:spcBef>
                <a:spcPts val="0"/>
              </a:spcBef>
              <a:spcAft>
                <a:spcPts val="0"/>
              </a:spcAft>
              <a:buSzPts val="1600"/>
              <a:buChar char="●"/>
            </a:pPr>
            <a:r>
              <a:rPr lang="en-US" sz="1600" b="1" u="sng">
                <a:solidFill>
                  <a:schemeClr val="hlink"/>
                </a:solidFill>
                <a:hlinkClick r:id="rId5"/>
              </a:rPr>
              <a:t>New York Tech Zoom Resources</a:t>
            </a:r>
            <a:endParaRPr sz="1600" b="1"/>
          </a:p>
          <a:p>
            <a:pPr marL="914400" lvl="1" indent="-330200" algn="l" rtl="0">
              <a:spcBef>
                <a:spcPts val="0"/>
              </a:spcBef>
              <a:spcAft>
                <a:spcPts val="0"/>
              </a:spcAft>
              <a:buSzPts val="1600"/>
              <a:buChar char="○"/>
            </a:pPr>
            <a:r>
              <a:rPr lang="en-US" sz="1600" b="1" u="sng">
                <a:solidFill>
                  <a:schemeClr val="hlink"/>
                </a:solidFill>
                <a:hlinkClick r:id="rId6"/>
              </a:rPr>
              <a:t>Zoom Updates </a:t>
            </a:r>
            <a:endParaRPr sz="1600" b="1"/>
          </a:p>
          <a:p>
            <a:pPr marL="457200" lvl="0" indent="-330200" algn="l" rtl="0">
              <a:spcBef>
                <a:spcPts val="0"/>
              </a:spcBef>
              <a:spcAft>
                <a:spcPts val="0"/>
              </a:spcAft>
              <a:buSzPts val="1600"/>
              <a:buChar char="●"/>
            </a:pPr>
            <a:r>
              <a:rPr lang="en-US" sz="1600" b="1" u="sng">
                <a:solidFill>
                  <a:schemeClr val="hlink"/>
                </a:solidFill>
                <a:hlinkClick r:id="rId7"/>
              </a:rPr>
              <a:t>Desktop Support  </a:t>
            </a:r>
            <a:endParaRPr sz="1600" b="1"/>
          </a:p>
          <a:p>
            <a:pPr marL="457200" lvl="0" indent="-330200" algn="l" rtl="0">
              <a:spcBef>
                <a:spcPts val="0"/>
              </a:spcBef>
              <a:spcAft>
                <a:spcPts val="0"/>
              </a:spcAft>
              <a:buSzPts val="1600"/>
              <a:buChar char="●"/>
            </a:pPr>
            <a:r>
              <a:rPr lang="en-US" sz="1600" b="1" u="sng">
                <a:solidFill>
                  <a:schemeClr val="hlink"/>
                </a:solidFill>
                <a:hlinkClick r:id="rId8"/>
              </a:rPr>
              <a:t>Microsoft Teams</a:t>
            </a:r>
            <a:endParaRPr sz="1600" b="1"/>
          </a:p>
          <a:p>
            <a:pPr marL="457200" lvl="0" indent="-330200" algn="l" rtl="0">
              <a:spcBef>
                <a:spcPts val="0"/>
              </a:spcBef>
              <a:spcAft>
                <a:spcPts val="0"/>
              </a:spcAft>
              <a:buSzPts val="1600"/>
              <a:buChar char="●"/>
            </a:pPr>
            <a:r>
              <a:rPr lang="en-US" sz="1600" b="1" u="sng">
                <a:solidFill>
                  <a:schemeClr val="hlink"/>
                </a:solidFill>
                <a:hlinkClick r:id="rId9"/>
              </a:rPr>
              <a:t>Software Updates</a:t>
            </a:r>
            <a:endParaRPr sz="1600"/>
          </a:p>
          <a:p>
            <a:pPr marL="0" lvl="0" indent="0" algn="l" rtl="0">
              <a:spcBef>
                <a:spcPts val="0"/>
              </a:spcBef>
              <a:spcAft>
                <a:spcPts val="0"/>
              </a:spcAft>
              <a:buNone/>
            </a:pPr>
            <a:endParaRPr/>
          </a:p>
        </p:txBody>
      </p:sp>
      <p:pic>
        <p:nvPicPr>
          <p:cNvPr id="4" name="Audio 3">
            <a:hlinkClick r:id="" action="ppaction://media"/>
            <a:extLst>
              <a:ext uri="{FF2B5EF4-FFF2-40B4-BE49-F238E27FC236}">
                <a16:creationId xmlns:a16="http://schemas.microsoft.com/office/drawing/2014/main" id="{6A537E53-EE82-ED4F-A1C8-0654D236A7C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620"/>
    </mc:Choice>
    <mc:Fallback xmlns="">
      <p:transition spd="slow" advTm="38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p:nvPr/>
        </p:nvSpPr>
        <p:spPr>
          <a:xfrm>
            <a:off x="2487448" y="1272675"/>
            <a:ext cx="4169100" cy="6333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4400" b="1">
                <a:solidFill>
                  <a:schemeClr val="dk1"/>
                </a:solidFill>
                <a:latin typeface="Arial"/>
                <a:ea typeface="Arial"/>
                <a:cs typeface="Arial"/>
                <a:sym typeface="Arial"/>
              </a:rPr>
              <a:t>THANK YOU! </a:t>
            </a:r>
            <a:endParaRPr/>
          </a:p>
        </p:txBody>
      </p:sp>
      <p:sp>
        <p:nvSpPr>
          <p:cNvPr id="106" name="Google Shape;106;p11"/>
          <p:cNvSpPr txBox="1"/>
          <p:nvPr/>
        </p:nvSpPr>
        <p:spPr>
          <a:xfrm>
            <a:off x="887400" y="2076575"/>
            <a:ext cx="7369200" cy="200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t>The New York Tech Office of Human Resources is available to provide additional information, resources and support in managing remote teams.</a:t>
            </a:r>
            <a:endParaRPr sz="1900"/>
          </a:p>
          <a:p>
            <a:pPr marL="0" lvl="0" indent="0" algn="l" rtl="0">
              <a:spcBef>
                <a:spcPts val="0"/>
              </a:spcBef>
              <a:spcAft>
                <a:spcPts val="0"/>
              </a:spcAft>
              <a:buNone/>
            </a:pPr>
            <a:endParaRPr sz="1900"/>
          </a:p>
          <a:p>
            <a:pPr marL="0" lvl="0" indent="0" algn="ctr" rtl="0">
              <a:spcBef>
                <a:spcPts val="0"/>
              </a:spcBef>
              <a:spcAft>
                <a:spcPts val="0"/>
              </a:spcAft>
              <a:buNone/>
            </a:pPr>
            <a:r>
              <a:rPr lang="en-US" sz="2100" u="sng">
                <a:solidFill>
                  <a:schemeClr val="hlink"/>
                </a:solidFill>
                <a:hlinkClick r:id="rId5"/>
              </a:rPr>
              <a:t>hr@nyit.edu</a:t>
            </a:r>
            <a:endParaRPr sz="2100"/>
          </a:p>
          <a:p>
            <a:pPr marL="0" lvl="0" indent="0" algn="ctr" rtl="0">
              <a:spcBef>
                <a:spcPts val="0"/>
              </a:spcBef>
              <a:spcAft>
                <a:spcPts val="0"/>
              </a:spcAft>
              <a:buNone/>
            </a:pPr>
            <a:r>
              <a:rPr lang="en-US" sz="2100"/>
              <a:t>516-686-7667</a:t>
            </a:r>
            <a:endParaRPr sz="1600"/>
          </a:p>
        </p:txBody>
      </p:sp>
      <p:pic>
        <p:nvPicPr>
          <p:cNvPr id="2" name="Audio 1">
            <a:hlinkClick r:id="" action="ppaction://media"/>
            <a:extLst>
              <a:ext uri="{FF2B5EF4-FFF2-40B4-BE49-F238E27FC236}">
                <a16:creationId xmlns:a16="http://schemas.microsoft.com/office/drawing/2014/main" id="{2DC13F7A-AF15-6B47-B7F1-83FBF4DB44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214"/>
    </mc:Choice>
    <mc:Fallback xmlns="">
      <p:transition spd="slow" advTm="29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p:nvPr/>
        </p:nvSpPr>
        <p:spPr>
          <a:xfrm>
            <a:off x="298225" y="1118175"/>
            <a:ext cx="6495900" cy="29905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rPr>
              <a:t>References/Resources:</a:t>
            </a:r>
            <a:endParaRPr sz="1800" b="1" dirty="0">
              <a:solidFill>
                <a:schemeClr val="dk1"/>
              </a:solidFill>
            </a:endParaRPr>
          </a:p>
          <a:p>
            <a:pPr marL="457200" marR="0" lvl="0" indent="-342900" algn="l" rtl="0">
              <a:spcBef>
                <a:spcPts val="1000"/>
              </a:spcBef>
              <a:spcAft>
                <a:spcPts val="0"/>
              </a:spcAft>
              <a:buSzPts val="1800"/>
              <a:buChar char="➔"/>
            </a:pPr>
            <a:r>
              <a:rPr lang="en-US" sz="1800" u="sng" dirty="0">
                <a:solidFill>
                  <a:schemeClr val="hlink"/>
                </a:solidFill>
                <a:hlinkClick r:id="rId3"/>
              </a:rPr>
              <a:t>Building a Culture of Feedback</a:t>
            </a:r>
            <a:endParaRPr sz="1800" dirty="0">
              <a:solidFill>
                <a:schemeClr val="dk1"/>
              </a:solidFill>
            </a:endParaRPr>
          </a:p>
          <a:p>
            <a:pPr marL="457200" marR="0" lvl="0" indent="-342900" algn="l" rtl="0">
              <a:spcBef>
                <a:spcPts val="0"/>
              </a:spcBef>
              <a:spcAft>
                <a:spcPts val="0"/>
              </a:spcAft>
              <a:buSzPts val="1800"/>
              <a:buChar char="➔"/>
            </a:pPr>
            <a:r>
              <a:rPr lang="en-US" sz="1800" u="sng" dirty="0">
                <a:solidFill>
                  <a:schemeClr val="hlink"/>
                </a:solidFill>
                <a:hlinkClick r:id="rId4"/>
              </a:rPr>
              <a:t>Leading at a Distance</a:t>
            </a:r>
            <a:endParaRPr sz="1800" dirty="0">
              <a:solidFill>
                <a:schemeClr val="dk1"/>
              </a:solidFill>
            </a:endParaRPr>
          </a:p>
          <a:p>
            <a:pPr marL="457200" marR="0" lvl="0" indent="-342900" algn="l" rtl="0">
              <a:spcBef>
                <a:spcPts val="0"/>
              </a:spcBef>
              <a:spcAft>
                <a:spcPts val="0"/>
              </a:spcAft>
              <a:buSzPts val="1800"/>
              <a:buChar char="➔"/>
            </a:pPr>
            <a:r>
              <a:rPr lang="en-US" sz="1800" u="sng" dirty="0">
                <a:solidFill>
                  <a:schemeClr val="hlink"/>
                </a:solidFill>
                <a:hlinkClick r:id="rId5"/>
              </a:rPr>
              <a:t>How to Handle Difficult Conversations at Work</a:t>
            </a:r>
            <a:endParaRPr sz="1800" dirty="0">
              <a:solidFill>
                <a:schemeClr val="dk1"/>
              </a:solidFill>
            </a:endParaRPr>
          </a:p>
          <a:p>
            <a:pPr marL="457200" lvl="0" indent="-342900" algn="l" rtl="0">
              <a:spcBef>
                <a:spcPts val="0"/>
              </a:spcBef>
              <a:spcAft>
                <a:spcPts val="0"/>
              </a:spcAft>
              <a:buSzPts val="1800"/>
              <a:buChar char="➔"/>
            </a:pPr>
            <a:r>
              <a:rPr lang="en-US" sz="1800" u="sng" dirty="0">
                <a:solidFill>
                  <a:schemeClr val="hlink"/>
                </a:solidFill>
                <a:hlinkClick r:id="rId6"/>
              </a:rPr>
              <a:t>Building and Leading High-Performing Remote Teams</a:t>
            </a:r>
            <a:r>
              <a:rPr lang="en-US" sz="1800" dirty="0"/>
              <a:t> </a:t>
            </a:r>
            <a:endParaRPr sz="1800" dirty="0"/>
          </a:p>
          <a:p>
            <a:pPr marL="457200" lvl="0" indent="-342900" algn="l" rtl="0">
              <a:spcBef>
                <a:spcPts val="0"/>
              </a:spcBef>
              <a:spcAft>
                <a:spcPts val="0"/>
              </a:spcAft>
              <a:buSzPts val="1800"/>
              <a:buChar char="➔"/>
            </a:pPr>
            <a:r>
              <a:rPr lang="en-US" sz="1800" u="sng" dirty="0">
                <a:solidFill>
                  <a:schemeClr val="hlink"/>
                </a:solidFill>
                <a:hlinkClick r:id="rId7"/>
              </a:rPr>
              <a:t>Managing Virtual Teams</a:t>
            </a:r>
            <a:endParaRPr sz="1800" dirty="0"/>
          </a:p>
          <a:p>
            <a:pPr marL="457200" lvl="0" indent="-342900" algn="l" rtl="0">
              <a:spcBef>
                <a:spcPts val="0"/>
              </a:spcBef>
              <a:spcAft>
                <a:spcPts val="0"/>
              </a:spcAft>
              <a:buSzPts val="1800"/>
              <a:buChar char="➔"/>
            </a:pPr>
            <a:r>
              <a:rPr lang="en-US" sz="1800" u="sng" dirty="0">
                <a:solidFill>
                  <a:schemeClr val="hlink"/>
                </a:solidFill>
                <a:hlinkClick r:id="rId8"/>
              </a:rPr>
              <a:t>Academic Impressions</a:t>
            </a:r>
            <a:r>
              <a:rPr lang="en-US" sz="1800" dirty="0"/>
              <a:t> </a:t>
            </a:r>
            <a:endParaRPr sz="1800" dirty="0"/>
          </a:p>
          <a:p>
            <a:pPr marL="457200" lvl="0" indent="-342900" algn="l" rtl="0">
              <a:spcBef>
                <a:spcPts val="0"/>
              </a:spcBef>
              <a:spcAft>
                <a:spcPts val="0"/>
              </a:spcAft>
              <a:buSzPts val="1800"/>
              <a:buChar char="➔"/>
            </a:pPr>
            <a:r>
              <a:rPr lang="en-US" sz="1800" u="sng" dirty="0">
                <a:solidFill>
                  <a:schemeClr val="hlink"/>
                </a:solidFill>
                <a:hlinkClick r:id="rId9"/>
              </a:rPr>
              <a:t>How to Lead from a Distance</a:t>
            </a:r>
            <a:r>
              <a:rPr lang="en-US" sz="1800" dirty="0"/>
              <a:t> </a:t>
            </a:r>
            <a:endParaRPr sz="1800" dirty="0"/>
          </a:p>
          <a:p>
            <a:pPr marL="457200" lvl="0" indent="-342900" algn="l" rtl="0">
              <a:spcBef>
                <a:spcPts val="0"/>
              </a:spcBef>
              <a:spcAft>
                <a:spcPts val="0"/>
              </a:spcAft>
              <a:buSzPts val="1800"/>
              <a:buChar char="➔"/>
            </a:pPr>
            <a:r>
              <a:rPr lang="en-US" sz="1800" u="sng" dirty="0">
                <a:solidFill>
                  <a:schemeClr val="hlink"/>
                </a:solidFill>
                <a:hlinkClick r:id="rId10"/>
              </a:rPr>
              <a:t>Leading both In-person &amp; at a Distance</a:t>
            </a:r>
            <a:r>
              <a:rPr lang="en-US" sz="1800" dirty="0"/>
              <a:t> </a:t>
            </a:r>
          </a:p>
          <a:p>
            <a:pPr marL="457200" lvl="0" indent="-342900" algn="l" rtl="0">
              <a:spcBef>
                <a:spcPts val="0"/>
              </a:spcBef>
              <a:spcAft>
                <a:spcPts val="0"/>
              </a:spcAft>
              <a:buSzPts val="1800"/>
              <a:buChar char="➔"/>
            </a:pPr>
            <a:r>
              <a:rPr lang="en-US" sz="1800" dirty="0">
                <a:hlinkClick r:id="rId11"/>
              </a:rPr>
              <a:t>Giving Feedback for Employees: A Managers Guide</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2"/>
          <p:cNvSpPr txBox="1"/>
          <p:nvPr/>
        </p:nvSpPr>
        <p:spPr>
          <a:xfrm>
            <a:off x="262700" y="65775"/>
            <a:ext cx="42312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b="0" i="0" u="none" strike="noStrike" cap="none">
                <a:solidFill>
                  <a:schemeClr val="dk1"/>
                </a:solidFill>
                <a:latin typeface="Arial"/>
                <a:ea typeface="Arial"/>
                <a:cs typeface="Arial"/>
                <a:sym typeface="Arial"/>
              </a:rPr>
              <a:t>Agenda:</a:t>
            </a:r>
            <a:endParaRPr/>
          </a:p>
          <a:p>
            <a:pPr marL="0" marR="0" lvl="0" indent="0" algn="l" rtl="0">
              <a:spcBef>
                <a:spcPts val="0"/>
              </a:spcBef>
              <a:spcAft>
                <a:spcPts val="0"/>
              </a:spcAft>
              <a:buNone/>
            </a:pPr>
            <a:endParaRPr sz="4200">
              <a:solidFill>
                <a:schemeClr val="dk1"/>
              </a:solidFill>
              <a:latin typeface="Arial"/>
              <a:ea typeface="Arial"/>
              <a:cs typeface="Arial"/>
              <a:sym typeface="Arial"/>
            </a:endParaRPr>
          </a:p>
        </p:txBody>
      </p:sp>
      <p:sp>
        <p:nvSpPr>
          <p:cNvPr id="30" name="Google Shape;30;p2"/>
          <p:cNvSpPr txBox="1"/>
          <p:nvPr/>
        </p:nvSpPr>
        <p:spPr>
          <a:xfrm>
            <a:off x="715025" y="1011650"/>
            <a:ext cx="7487100" cy="40635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Remote Work Arrangements:</a:t>
            </a:r>
            <a:endParaRPr sz="2000">
              <a:solidFill>
                <a:schemeClr val="dk1"/>
              </a:solidFill>
              <a:latin typeface="Arial"/>
              <a:ea typeface="Arial"/>
              <a:cs typeface="Arial"/>
              <a:sym typeface="Arial"/>
            </a:endParaRPr>
          </a:p>
          <a:p>
            <a:pPr marL="914400" marR="0" lvl="1" indent="-355600" algn="l"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 Policy &amp; Expectations</a:t>
            </a:r>
            <a:endParaRPr/>
          </a:p>
          <a:p>
            <a:pPr marL="342900" marR="0" lvl="0" indent="-342900" algn="l"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Managing Remote Workers: </a:t>
            </a:r>
            <a:endParaRPr sz="2000">
              <a:solidFill>
                <a:schemeClr val="dk1"/>
              </a:solidFill>
              <a:latin typeface="Arial"/>
              <a:ea typeface="Arial"/>
              <a:cs typeface="Arial"/>
              <a:sym typeface="Arial"/>
            </a:endParaRPr>
          </a:p>
          <a:p>
            <a:pPr marL="914400" marR="0" lvl="1" indent="-355600" algn="l"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Hybrid &amp; Full Remote</a:t>
            </a:r>
            <a:endParaRPr/>
          </a:p>
          <a:p>
            <a:pPr marL="342900" marR="0" lvl="0" indent="-342900" algn="l" rtl="0">
              <a:spcBef>
                <a:spcPts val="0"/>
              </a:spcBef>
              <a:spcAft>
                <a:spcPts val="0"/>
              </a:spcAft>
              <a:buClr>
                <a:schemeClr val="dk1"/>
              </a:buClr>
              <a:buSzPts val="2000"/>
              <a:buFont typeface="Noto Sans Symbols"/>
              <a:buChar char="✔"/>
            </a:pPr>
            <a:r>
              <a:rPr lang="en-US" sz="2000">
                <a:solidFill>
                  <a:schemeClr val="dk1"/>
                </a:solidFill>
              </a:rPr>
              <a:t>Effective Performance Management: </a:t>
            </a:r>
            <a:endParaRPr sz="2000">
              <a:solidFill>
                <a:schemeClr val="dk1"/>
              </a:solidFill>
            </a:endParaRPr>
          </a:p>
          <a:p>
            <a:pPr marL="914400" marR="0" lvl="1" indent="-355600" algn="l" rtl="0">
              <a:spcBef>
                <a:spcPts val="0"/>
              </a:spcBef>
              <a:spcAft>
                <a:spcPts val="0"/>
              </a:spcAft>
              <a:buClr>
                <a:schemeClr val="dk1"/>
              </a:buClr>
              <a:buSzPts val="2000"/>
              <a:buFont typeface="Noto Sans Symbols"/>
              <a:buChar char="○"/>
            </a:pPr>
            <a:r>
              <a:rPr lang="en-US" sz="2000">
                <a:solidFill>
                  <a:schemeClr val="dk1"/>
                </a:solidFill>
              </a:rPr>
              <a:t>Setting Expectations &amp; Goals for Remote Workers</a:t>
            </a:r>
            <a:endParaRPr sz="2000">
              <a:solidFill>
                <a:schemeClr val="dk1"/>
              </a:solidFill>
            </a:endParaRPr>
          </a:p>
          <a:p>
            <a:pPr marL="342900" marR="0" lvl="0" indent="-342900" algn="l"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Building Trust &amp; Tracking Progress</a:t>
            </a: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Char char="✔"/>
            </a:pPr>
            <a:r>
              <a:rPr lang="en-US" sz="2000">
                <a:solidFill>
                  <a:schemeClr val="dk1"/>
                </a:solidFill>
              </a:rPr>
              <a:t>Creating a Well-Functioning Team</a:t>
            </a:r>
            <a:endParaRPr sz="2000">
              <a:solidFill>
                <a:schemeClr val="dk1"/>
              </a:solidFill>
            </a:endParaRPr>
          </a:p>
          <a:p>
            <a:pPr marL="342900" marR="0" lvl="0" indent="-342900" algn="l" rtl="0">
              <a:spcBef>
                <a:spcPts val="0"/>
              </a:spcBef>
              <a:spcAft>
                <a:spcPts val="0"/>
              </a:spcAft>
              <a:buClr>
                <a:schemeClr val="dk1"/>
              </a:buClr>
              <a:buSzPts val="2000"/>
              <a:buFont typeface="Noto Sans Symbols"/>
              <a:buChar char="✔"/>
            </a:pPr>
            <a:r>
              <a:rPr lang="en-US" sz="2000">
                <a:solidFill>
                  <a:schemeClr val="dk1"/>
                </a:solidFill>
              </a:rPr>
              <a:t>Leading at a Distance and by Example</a:t>
            </a:r>
            <a:endParaRPr sz="2000">
              <a:solidFill>
                <a:schemeClr val="dk1"/>
              </a:solidFill>
            </a:endParaRPr>
          </a:p>
          <a:p>
            <a:pPr marL="342900" marR="0" lvl="0" indent="-342900" algn="l"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Providing Constructive Feedback</a:t>
            </a:r>
            <a:endParaRPr/>
          </a:p>
          <a:p>
            <a:pPr marL="342900" marR="0" lvl="0" indent="-342900" algn="l"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Having </a:t>
            </a:r>
            <a:r>
              <a:rPr lang="en-US" sz="2000">
                <a:solidFill>
                  <a:schemeClr val="dk1"/>
                </a:solidFill>
              </a:rPr>
              <a:t>constructive “difficult” c</a:t>
            </a:r>
            <a:r>
              <a:rPr lang="en-US" sz="2000">
                <a:solidFill>
                  <a:schemeClr val="dk1"/>
                </a:solidFill>
                <a:latin typeface="Arial"/>
                <a:ea typeface="Arial"/>
                <a:cs typeface="Arial"/>
                <a:sym typeface="Arial"/>
              </a:rPr>
              <a:t>onversations</a:t>
            </a: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Char char="✔"/>
            </a:pPr>
            <a:r>
              <a:rPr lang="en-US" sz="2000">
                <a:solidFill>
                  <a:schemeClr val="dk1"/>
                </a:solidFill>
              </a:rPr>
              <a:t>Technology Resources to be an Effective Leader</a:t>
            </a:r>
            <a:endParaRPr sz="2000">
              <a:solidFill>
                <a:schemeClr val="dk1"/>
              </a:solidFill>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2" name="Audio 1">
            <a:hlinkClick r:id="" action="ppaction://media"/>
            <a:extLst>
              <a:ext uri="{FF2B5EF4-FFF2-40B4-BE49-F238E27FC236}">
                <a16:creationId xmlns:a16="http://schemas.microsoft.com/office/drawing/2014/main" id="{2CAA6AAF-F6ED-6841-BA72-598F1B8AEC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444"/>
    </mc:Choice>
    <mc:Fallback xmlns="">
      <p:transition spd="slow" advTm="37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3"/>
          <p:cNvSpPr/>
          <p:nvPr/>
        </p:nvSpPr>
        <p:spPr>
          <a:xfrm>
            <a:off x="0" y="908050"/>
            <a:ext cx="8806500" cy="382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100">
              <a:solidFill>
                <a:schemeClr val="dk1"/>
              </a:solidFill>
            </a:endParaRPr>
          </a:p>
          <a:p>
            <a:pPr marL="914400" marR="0" lvl="0" indent="-45720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Remote work for certain employee positions may be advantageous for both New York Tech and its employees. </a:t>
            </a:r>
            <a:endParaRPr/>
          </a:p>
          <a:p>
            <a:pPr marL="914400" marR="0" lvl="0" indent="-45720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Benefits Include:</a:t>
            </a:r>
            <a:endParaRPr/>
          </a:p>
          <a:p>
            <a:pPr marL="1371600" marR="0" lvl="1" indent="-457200" algn="l" rtl="0">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Increased productivity</a:t>
            </a:r>
            <a:endParaRPr/>
          </a:p>
          <a:p>
            <a:pPr marL="1371600" marR="0" lvl="1" indent="-457200" algn="l" rtl="0">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Increased performance</a:t>
            </a:r>
            <a:endParaRPr/>
          </a:p>
          <a:p>
            <a:pPr marL="1371600" marR="0" lvl="1" indent="-457200" algn="l" rtl="0">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Reduced commuting time</a:t>
            </a:r>
            <a:endParaRPr/>
          </a:p>
          <a:p>
            <a:pPr marL="1371600" marR="0" lvl="1" indent="-457200" algn="l" rtl="0">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Enhanced employee recruitment and retention</a:t>
            </a:r>
            <a:endParaRPr/>
          </a:p>
          <a:p>
            <a:pPr marL="1371600" marR="0" lvl="1" indent="-457200" algn="l" rtl="0">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Relief of on-campus space constraints</a:t>
            </a:r>
            <a:endParaRPr/>
          </a:p>
          <a:p>
            <a:pPr marL="1371600" marR="0" lvl="1" indent="-457200" algn="l" rtl="0">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Greater work-life balance</a:t>
            </a:r>
            <a:endParaRPr/>
          </a:p>
          <a:p>
            <a:pPr marL="914400" marR="0" lvl="0" indent="-457200"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Remote work is a viable alternative work arrangement in cases where the individual employee, the job and the supervisor are well suited to such an arrangement. </a:t>
            </a:r>
            <a:endParaRPr/>
          </a:p>
          <a:p>
            <a:pPr marL="1371600" marR="0" lvl="1" indent="-457200" algn="l" rtl="0">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Not all employees and positions are suitable for remote work. </a:t>
            </a:r>
            <a:endParaRPr/>
          </a:p>
          <a:p>
            <a:pPr marL="914400" marR="0" lvl="1" indent="-355600" algn="l" rtl="0">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36" name="Google Shape;36;p3"/>
          <p:cNvSpPr txBox="1"/>
          <p:nvPr/>
        </p:nvSpPr>
        <p:spPr>
          <a:xfrm>
            <a:off x="85200" y="63900"/>
            <a:ext cx="63255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rPr>
              <a:t>Remote Work Arrangements: </a:t>
            </a:r>
            <a:endParaRPr sz="2800">
              <a:solidFill>
                <a:schemeClr val="dk1"/>
              </a:solidFill>
            </a:endParaRPr>
          </a:p>
          <a:p>
            <a:pPr marL="0" lvl="0" indent="0" algn="l" rtl="0">
              <a:spcBef>
                <a:spcPts val="0"/>
              </a:spcBef>
              <a:spcAft>
                <a:spcPts val="0"/>
              </a:spcAft>
              <a:buClr>
                <a:schemeClr val="dk1"/>
              </a:buClr>
              <a:buFont typeface="Arial"/>
              <a:buNone/>
            </a:pPr>
            <a:r>
              <a:rPr lang="en-US" sz="2500" i="1">
                <a:solidFill>
                  <a:schemeClr val="dk1"/>
                </a:solidFill>
              </a:rPr>
              <a:t>Policy &amp; Expectations</a:t>
            </a:r>
            <a:endParaRPr sz="1100" i="1"/>
          </a:p>
        </p:txBody>
      </p:sp>
      <p:pic>
        <p:nvPicPr>
          <p:cNvPr id="5" name="Audio 4">
            <a:hlinkClick r:id="" action="ppaction://media"/>
            <a:extLst>
              <a:ext uri="{FF2B5EF4-FFF2-40B4-BE49-F238E27FC236}">
                <a16:creationId xmlns:a16="http://schemas.microsoft.com/office/drawing/2014/main" id="{10CE14EC-0ABC-3345-A10A-042FF9B76A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3131"/>
    </mc:Choice>
    <mc:Fallback xmlns="">
      <p:transition spd="slow" advTm="83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p:nvPr/>
        </p:nvSpPr>
        <p:spPr>
          <a:xfrm>
            <a:off x="0" y="167700"/>
            <a:ext cx="8898900" cy="497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Evaluating the suitability of a Remote Work Arrangement</a:t>
            </a:r>
            <a:r>
              <a:rPr lang="en-US" sz="1700" b="1">
                <a:solidFill>
                  <a:schemeClr val="dk1"/>
                </a:solidFill>
                <a:latin typeface="Arial"/>
                <a:ea typeface="Arial"/>
                <a:cs typeface="Arial"/>
                <a:sym typeface="Arial"/>
              </a:rPr>
              <a:t>:  </a:t>
            </a:r>
            <a:endParaRPr sz="1500"/>
          </a:p>
          <a:p>
            <a:pPr marL="0" marR="0" lvl="0" indent="0" algn="l" rtl="0">
              <a:spcBef>
                <a:spcPts val="0"/>
              </a:spcBef>
              <a:spcAft>
                <a:spcPts val="0"/>
              </a:spcAft>
              <a:buNone/>
            </a:pPr>
            <a:r>
              <a:rPr lang="en-US" sz="1300" b="1" i="1">
                <a:solidFill>
                  <a:schemeClr val="dk1"/>
                </a:solidFill>
                <a:latin typeface="Arial"/>
                <a:ea typeface="Arial"/>
                <a:cs typeface="Arial"/>
                <a:sym typeface="Arial"/>
              </a:rPr>
              <a:t>Factors to be considered by supervisor, Vice President and Dean, if applicable</a:t>
            </a:r>
            <a:r>
              <a:rPr lang="en-US" sz="1600" b="1">
                <a:solidFill>
                  <a:schemeClr val="dk1"/>
                </a:solidFill>
                <a:latin typeface="Arial"/>
                <a:ea typeface="Arial"/>
                <a:cs typeface="Arial"/>
                <a:sym typeface="Arial"/>
              </a:rPr>
              <a:t>. </a:t>
            </a: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endParaRPr>
          </a:p>
          <a:p>
            <a:pPr marL="742950" marR="0" lvl="0" indent="-298450" algn="l" rtl="0">
              <a:spcBef>
                <a:spcPts val="1000"/>
              </a:spcBef>
              <a:spcAft>
                <a:spcPts val="0"/>
              </a:spcAft>
              <a:buClr>
                <a:schemeClr val="dk1"/>
              </a:buClr>
              <a:buSzPts val="1400"/>
              <a:buFont typeface="Arial"/>
              <a:buChar char="➢"/>
            </a:pPr>
            <a:r>
              <a:rPr lang="en-US">
                <a:solidFill>
                  <a:schemeClr val="dk1"/>
                </a:solidFill>
                <a:latin typeface="Arial"/>
                <a:ea typeface="Arial"/>
                <a:cs typeface="Arial"/>
                <a:sym typeface="Arial"/>
              </a:rPr>
              <a:t>Does the position require in person interaction and coordination with other employees, students, or others?</a:t>
            </a:r>
            <a:endParaRPr>
              <a:solidFill>
                <a:schemeClr val="dk1"/>
              </a:solidFill>
              <a:latin typeface="Arial"/>
              <a:ea typeface="Arial"/>
              <a:cs typeface="Arial"/>
              <a:sym typeface="Arial"/>
            </a:endParaRPr>
          </a:p>
          <a:p>
            <a:pPr marL="742950" marR="0" lvl="0" indent="-298450" algn="l" rtl="0">
              <a:spcBef>
                <a:spcPts val="1000"/>
              </a:spcBef>
              <a:spcAft>
                <a:spcPts val="0"/>
              </a:spcAft>
              <a:buClr>
                <a:schemeClr val="dk1"/>
              </a:buClr>
              <a:buSzPts val="1400"/>
              <a:buFont typeface="Arial"/>
              <a:buChar char="➢"/>
            </a:pPr>
            <a:r>
              <a:rPr lang="en-US">
                <a:solidFill>
                  <a:schemeClr val="dk1"/>
                </a:solidFill>
                <a:latin typeface="Arial"/>
                <a:ea typeface="Arial"/>
                <a:cs typeface="Arial"/>
                <a:sym typeface="Arial"/>
              </a:rPr>
              <a:t>Does the employee need to have immediate access to documents or other information located only on campus?</a:t>
            </a:r>
            <a:endParaRPr/>
          </a:p>
          <a:p>
            <a:pPr marL="742950" marR="0" lvl="0" indent="-298450" algn="l" rtl="0">
              <a:spcBef>
                <a:spcPts val="1000"/>
              </a:spcBef>
              <a:spcAft>
                <a:spcPts val="0"/>
              </a:spcAft>
              <a:buClr>
                <a:schemeClr val="dk1"/>
              </a:buClr>
              <a:buSzPts val="1400"/>
              <a:buFont typeface="Arial"/>
              <a:buChar char="➢"/>
            </a:pPr>
            <a:r>
              <a:rPr lang="en-US">
                <a:solidFill>
                  <a:schemeClr val="dk1"/>
                </a:solidFill>
                <a:latin typeface="Arial"/>
                <a:ea typeface="Arial"/>
                <a:cs typeface="Arial"/>
                <a:sym typeface="Arial"/>
              </a:rPr>
              <a:t>Will the remote work arrangement impact service quality or operations, and/or will it increase the workload for other employees?</a:t>
            </a:r>
            <a:endParaRPr/>
          </a:p>
          <a:p>
            <a:pPr marL="742950" marR="0" lvl="0" indent="-298450" algn="l" rtl="0">
              <a:spcBef>
                <a:spcPts val="1000"/>
              </a:spcBef>
              <a:spcAft>
                <a:spcPts val="0"/>
              </a:spcAft>
              <a:buClr>
                <a:schemeClr val="dk1"/>
              </a:buClr>
              <a:buSzPts val="1400"/>
              <a:buFont typeface="Arial"/>
              <a:buChar char="➢"/>
            </a:pPr>
            <a:r>
              <a:rPr lang="en-US">
                <a:solidFill>
                  <a:schemeClr val="dk1"/>
                </a:solidFill>
                <a:latin typeface="Arial"/>
                <a:ea typeface="Arial"/>
                <a:cs typeface="Arial"/>
                <a:sym typeface="Arial"/>
              </a:rPr>
              <a:t>Will the needs of the department be met when the requested remote work arrangement is implemented?  </a:t>
            </a:r>
            <a:endParaRPr>
              <a:solidFill>
                <a:schemeClr val="dk1"/>
              </a:solidFill>
              <a:latin typeface="Arial"/>
              <a:ea typeface="Arial"/>
              <a:cs typeface="Arial"/>
              <a:sym typeface="Arial"/>
            </a:endParaRPr>
          </a:p>
          <a:p>
            <a:pPr marL="742950" marR="0" lvl="0" indent="-298450" algn="l" rtl="0">
              <a:spcBef>
                <a:spcPts val="1000"/>
              </a:spcBef>
              <a:spcAft>
                <a:spcPts val="0"/>
              </a:spcAft>
              <a:buClr>
                <a:schemeClr val="dk1"/>
              </a:buClr>
              <a:buSzPts val="1400"/>
              <a:buFont typeface="Arial"/>
              <a:buChar char="➢"/>
            </a:pPr>
            <a:r>
              <a:rPr lang="en-US">
                <a:solidFill>
                  <a:schemeClr val="dk1"/>
                </a:solidFill>
                <a:latin typeface="Arial"/>
                <a:ea typeface="Arial"/>
                <a:cs typeface="Arial"/>
                <a:sym typeface="Arial"/>
              </a:rPr>
              <a:t>Will the remote work arrangement continue to serve the successful performance of the employee? Assess the performance of the employee to ensure that the employee is in good standing and to determine if the employee’s work habits display the traits customarily recognized as appropriate for successful remote workers, such as reliability, responsiveness, and the ability to work independently.</a:t>
            </a:r>
            <a:endParaRPr/>
          </a:p>
          <a:p>
            <a:pPr marL="742950" marR="0" lvl="0" indent="-298450" algn="l" rtl="0">
              <a:spcBef>
                <a:spcPts val="1000"/>
              </a:spcBef>
              <a:spcAft>
                <a:spcPts val="0"/>
              </a:spcAft>
              <a:buClr>
                <a:schemeClr val="dk1"/>
              </a:buClr>
              <a:buSzPts val="1400"/>
              <a:buFont typeface="Arial"/>
              <a:buChar char="➢"/>
            </a:pPr>
            <a:r>
              <a:rPr lang="en-US">
                <a:solidFill>
                  <a:schemeClr val="dk1"/>
                </a:solidFill>
                <a:latin typeface="Arial"/>
                <a:ea typeface="Arial"/>
                <a:cs typeface="Arial"/>
                <a:sym typeface="Arial"/>
              </a:rPr>
              <a:t>Will the supervisor be able to successfully manage the remote worker?</a:t>
            </a:r>
            <a:endParaRPr/>
          </a:p>
          <a:p>
            <a:pPr marL="742950" marR="0" lvl="0" indent="-298450" algn="l" rtl="0">
              <a:spcBef>
                <a:spcPts val="1000"/>
              </a:spcBef>
              <a:spcAft>
                <a:spcPts val="0"/>
              </a:spcAft>
              <a:buClr>
                <a:schemeClr val="dk1"/>
              </a:buClr>
              <a:buSzPts val="1400"/>
              <a:buFont typeface="Arial"/>
              <a:buChar char="➢"/>
            </a:pPr>
            <a:r>
              <a:rPr lang="en-US">
                <a:solidFill>
                  <a:schemeClr val="dk1"/>
                </a:solidFill>
                <a:latin typeface="Arial"/>
                <a:ea typeface="Arial"/>
                <a:cs typeface="Arial"/>
                <a:sym typeface="Arial"/>
              </a:rPr>
              <a:t>Will the employee be working remotely five days a week, or only part of the week? </a:t>
            </a:r>
            <a:endParaRPr/>
          </a:p>
        </p:txBody>
      </p:sp>
      <p:pic>
        <p:nvPicPr>
          <p:cNvPr id="4" name="Audio 3">
            <a:hlinkClick r:id="" action="ppaction://media"/>
            <a:extLst>
              <a:ext uri="{FF2B5EF4-FFF2-40B4-BE49-F238E27FC236}">
                <a16:creationId xmlns:a16="http://schemas.microsoft.com/office/drawing/2014/main" id="{C1FBF030-228B-C842-B990-BF41F4DF79E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8829"/>
    </mc:Choice>
    <mc:Fallback xmlns="">
      <p:transition spd="slow" advTm="88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5"/>
          <p:cNvSpPr/>
          <p:nvPr/>
        </p:nvSpPr>
        <p:spPr>
          <a:xfrm>
            <a:off x="106532" y="300781"/>
            <a:ext cx="568170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Managing Remote Workers: </a:t>
            </a:r>
            <a:endParaRPr/>
          </a:p>
          <a:p>
            <a:pPr marL="0" marR="0" lvl="0" indent="0" algn="l" rtl="0">
              <a:spcBef>
                <a:spcPts val="0"/>
              </a:spcBef>
              <a:spcAft>
                <a:spcPts val="0"/>
              </a:spcAft>
              <a:buNone/>
            </a:pPr>
            <a:r>
              <a:rPr lang="en-US" sz="2400">
                <a:solidFill>
                  <a:schemeClr val="dk1"/>
                </a:solidFill>
                <a:latin typeface="Arial"/>
                <a:ea typeface="Arial"/>
                <a:cs typeface="Arial"/>
                <a:sym typeface="Arial"/>
              </a:rPr>
              <a:t>Hybrid &amp; Full Remote</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47" name="Google Shape;47;p5"/>
          <p:cNvSpPr txBox="1"/>
          <p:nvPr/>
        </p:nvSpPr>
        <p:spPr>
          <a:xfrm>
            <a:off x="4802726" y="4612125"/>
            <a:ext cx="38997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Managing Remote Employees: How to Lead From a Distance</a:t>
            </a:r>
            <a:r>
              <a:rPr lang="en-US" sz="1100">
                <a:solidFill>
                  <a:schemeClr val="dk1"/>
                </a:solidFill>
                <a:latin typeface="Calibri"/>
                <a:ea typeface="Calibri"/>
                <a:cs typeface="Calibri"/>
                <a:sym typeface="Calibri"/>
              </a:rPr>
              <a:t> </a:t>
            </a:r>
            <a:endParaRPr/>
          </a:p>
        </p:txBody>
      </p:sp>
      <p:pic>
        <p:nvPicPr>
          <p:cNvPr id="48" name="Google Shape;48;p5" descr="A picture containing text, outdoor, screenshot&#10;&#10;Description automatically generated"/>
          <p:cNvPicPr preferRelativeResize="0"/>
          <p:nvPr/>
        </p:nvPicPr>
        <p:blipFill rotWithShape="1">
          <a:blip r:embed="rId6">
            <a:alphaModFix/>
          </a:blip>
          <a:srcRect/>
          <a:stretch/>
        </p:blipFill>
        <p:spPr>
          <a:xfrm>
            <a:off x="4216893" y="1501110"/>
            <a:ext cx="4820575" cy="2893338"/>
          </a:xfrm>
          <a:prstGeom prst="rect">
            <a:avLst/>
          </a:prstGeom>
          <a:noFill/>
          <a:ln>
            <a:noFill/>
          </a:ln>
        </p:spPr>
      </p:pic>
      <p:sp>
        <p:nvSpPr>
          <p:cNvPr id="49" name="Google Shape;49;p5"/>
          <p:cNvSpPr txBox="1"/>
          <p:nvPr/>
        </p:nvSpPr>
        <p:spPr>
          <a:xfrm>
            <a:off x="0" y="1172400"/>
            <a:ext cx="4216800" cy="3971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Char char="➢"/>
            </a:pPr>
            <a:r>
              <a:rPr lang="en-US" sz="1400">
                <a:solidFill>
                  <a:schemeClr val="dk1"/>
                </a:solidFill>
              </a:rPr>
              <a:t>Determine what your team will look like: </a:t>
            </a:r>
            <a:endParaRPr/>
          </a:p>
          <a:p>
            <a:pPr marL="742950" marR="0" lvl="1" indent="-285750" algn="l" rtl="0">
              <a:spcBef>
                <a:spcPts val="0"/>
              </a:spcBef>
              <a:spcAft>
                <a:spcPts val="0"/>
              </a:spcAft>
              <a:buClr>
                <a:schemeClr val="dk1"/>
              </a:buClr>
              <a:buSzPts val="1400"/>
              <a:buChar char="○"/>
            </a:pPr>
            <a:r>
              <a:rPr lang="en-US" sz="1400" i="0" u="none" strike="noStrike" cap="none">
                <a:solidFill>
                  <a:schemeClr val="dk1"/>
                </a:solidFill>
              </a:rPr>
              <a:t>Hybrid Remote – regularly scheduled days each week or month</a:t>
            </a:r>
            <a:endParaRPr/>
          </a:p>
          <a:p>
            <a:pPr marL="742950" marR="0" lvl="1" indent="-285750" algn="l" rtl="0">
              <a:spcBef>
                <a:spcPts val="0"/>
              </a:spcBef>
              <a:spcAft>
                <a:spcPts val="0"/>
              </a:spcAft>
              <a:buClr>
                <a:schemeClr val="dk1"/>
              </a:buClr>
              <a:buSzPts val="1400"/>
              <a:buChar char="○"/>
            </a:pPr>
            <a:r>
              <a:rPr lang="en-US" sz="1400" i="0" u="none" strike="noStrike" cap="none">
                <a:solidFill>
                  <a:schemeClr val="dk1"/>
                </a:solidFill>
              </a:rPr>
              <a:t>Fully Remote – five days a week.</a:t>
            </a:r>
            <a:endParaRPr/>
          </a:p>
          <a:p>
            <a:pPr marL="742950" marR="0" lvl="1" indent="-285750" algn="l" rtl="0">
              <a:spcBef>
                <a:spcPts val="0"/>
              </a:spcBef>
              <a:spcAft>
                <a:spcPts val="0"/>
              </a:spcAft>
              <a:buClr>
                <a:schemeClr val="dk1"/>
              </a:buClr>
              <a:buSzPts val="1400"/>
              <a:buChar char="○"/>
            </a:pPr>
            <a:r>
              <a:rPr lang="en-US" sz="1400" i="0" u="none" strike="noStrike" cap="none">
                <a:solidFill>
                  <a:schemeClr val="dk1"/>
                </a:solidFill>
              </a:rPr>
              <a:t>Blend of In-person, hybrid and fully remote</a:t>
            </a:r>
            <a:endParaRPr/>
          </a:p>
          <a:p>
            <a:pPr marL="285750" marR="0" lvl="0" indent="-285750" algn="l" rtl="0">
              <a:spcBef>
                <a:spcPts val="0"/>
              </a:spcBef>
              <a:spcAft>
                <a:spcPts val="0"/>
              </a:spcAft>
              <a:buClr>
                <a:schemeClr val="dk1"/>
              </a:buClr>
              <a:buSzPts val="1400"/>
              <a:buChar char="➢"/>
            </a:pPr>
            <a:r>
              <a:rPr lang="en-US" sz="1400">
                <a:solidFill>
                  <a:schemeClr val="dk1"/>
                </a:solidFill>
              </a:rPr>
              <a:t>Ensure your team is clear on organizational/ departmental goals &amp; job expectations.</a:t>
            </a:r>
            <a:endParaRPr/>
          </a:p>
          <a:p>
            <a:pPr marL="742950" marR="0" lvl="1" indent="-285750" algn="l" rtl="0">
              <a:spcBef>
                <a:spcPts val="0"/>
              </a:spcBef>
              <a:spcAft>
                <a:spcPts val="0"/>
              </a:spcAft>
              <a:buClr>
                <a:schemeClr val="dk1"/>
              </a:buClr>
              <a:buSzPts val="1400"/>
              <a:buChar char="○"/>
            </a:pPr>
            <a:r>
              <a:rPr lang="en-US" sz="1400" i="0" u="none" strike="noStrike" cap="none">
                <a:solidFill>
                  <a:schemeClr val="dk1"/>
                </a:solidFill>
              </a:rPr>
              <a:t>Set goals, provide and receive feedback </a:t>
            </a:r>
            <a:endParaRPr/>
          </a:p>
          <a:p>
            <a:pPr marL="285750" marR="0" lvl="0" indent="-285750" algn="l" rtl="0">
              <a:spcBef>
                <a:spcPts val="0"/>
              </a:spcBef>
              <a:spcAft>
                <a:spcPts val="0"/>
              </a:spcAft>
              <a:buClr>
                <a:schemeClr val="dk1"/>
              </a:buClr>
              <a:buSzPts val="1400"/>
              <a:buChar char="➢"/>
            </a:pPr>
            <a:r>
              <a:rPr lang="en-US" sz="1400">
                <a:solidFill>
                  <a:schemeClr val="dk1"/>
                </a:solidFill>
              </a:rPr>
              <a:t>Create a consistent process for how you interacting with your team:</a:t>
            </a:r>
            <a:endParaRPr/>
          </a:p>
          <a:p>
            <a:pPr marL="742950" marR="0" lvl="1" indent="-285750" algn="l" rtl="0">
              <a:spcBef>
                <a:spcPts val="0"/>
              </a:spcBef>
              <a:spcAft>
                <a:spcPts val="0"/>
              </a:spcAft>
              <a:buClr>
                <a:schemeClr val="dk1"/>
              </a:buClr>
              <a:buSzPts val="1400"/>
              <a:buChar char="○"/>
            </a:pPr>
            <a:r>
              <a:rPr lang="en-US" sz="1400" i="0" u="none" strike="noStrike" cap="none">
                <a:solidFill>
                  <a:schemeClr val="dk1"/>
                </a:solidFill>
              </a:rPr>
              <a:t>Outline expectations for meeting formats:</a:t>
            </a:r>
            <a:endParaRPr/>
          </a:p>
          <a:p>
            <a:pPr marL="1200150" marR="0" lvl="2" indent="-285750" algn="l" rtl="0">
              <a:spcBef>
                <a:spcPts val="0"/>
              </a:spcBef>
              <a:spcAft>
                <a:spcPts val="0"/>
              </a:spcAft>
              <a:buClr>
                <a:schemeClr val="dk1"/>
              </a:buClr>
              <a:buSzPts val="1400"/>
              <a:buChar char="■"/>
            </a:pPr>
            <a:r>
              <a:rPr lang="en-US" sz="1400" i="0" u="none" strike="noStrike" cap="none">
                <a:solidFill>
                  <a:schemeClr val="dk1"/>
                </a:solidFill>
              </a:rPr>
              <a:t>For ex: ensuring all meetings have a physical location and a digital location (Zoom invite).</a:t>
            </a:r>
            <a:endParaRPr/>
          </a:p>
          <a:p>
            <a:pPr marL="742950" marR="0" lvl="1" indent="-285750" algn="l" rtl="0">
              <a:spcBef>
                <a:spcPts val="0"/>
              </a:spcBef>
              <a:spcAft>
                <a:spcPts val="0"/>
              </a:spcAft>
              <a:buClr>
                <a:schemeClr val="dk1"/>
              </a:buClr>
              <a:buSzPts val="1400"/>
              <a:buChar char="○"/>
            </a:pPr>
            <a:r>
              <a:rPr lang="en-US">
                <a:solidFill>
                  <a:schemeClr val="dk1"/>
                </a:solidFill>
              </a:rPr>
              <a:t>Consistent Weekly or </a:t>
            </a:r>
            <a:r>
              <a:rPr lang="en-US" sz="1400" i="0" u="none" strike="noStrike" cap="none">
                <a:solidFill>
                  <a:schemeClr val="dk1"/>
                </a:solidFill>
              </a:rPr>
              <a:t>Bi-weekly 1:1 meetings</a:t>
            </a:r>
            <a:endParaRPr sz="1800">
              <a:solidFill>
                <a:schemeClr val="dk1"/>
              </a:solidFill>
            </a:endParaRPr>
          </a:p>
        </p:txBody>
      </p:sp>
      <p:pic>
        <p:nvPicPr>
          <p:cNvPr id="2" name="Audio 1">
            <a:hlinkClick r:id="" action="ppaction://media"/>
            <a:extLst>
              <a:ext uri="{FF2B5EF4-FFF2-40B4-BE49-F238E27FC236}">
                <a16:creationId xmlns:a16="http://schemas.microsoft.com/office/drawing/2014/main" id="{DC424C05-2280-FE40-A5D3-DBBB4F229E7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320"/>
    </mc:Choice>
    <mc:Fallback xmlns="">
      <p:transition spd="slow" advTm="81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6"/>
          <p:cNvSpPr txBox="1"/>
          <p:nvPr/>
        </p:nvSpPr>
        <p:spPr>
          <a:xfrm>
            <a:off x="85200" y="160675"/>
            <a:ext cx="9058800" cy="49141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rPr>
              <a:t>Effective Performance Management</a:t>
            </a:r>
            <a:endParaRPr sz="2600" dirty="0">
              <a:solidFill>
                <a:schemeClr val="dk1"/>
              </a:solidFill>
            </a:endParaRPr>
          </a:p>
          <a:p>
            <a:pPr marL="0" marR="0" lvl="0" indent="0" algn="l" rtl="0">
              <a:spcBef>
                <a:spcPts val="0"/>
              </a:spcBef>
              <a:spcAft>
                <a:spcPts val="0"/>
              </a:spcAft>
              <a:buNone/>
            </a:pPr>
            <a:r>
              <a:rPr lang="en-US" sz="2100" i="1" dirty="0">
                <a:solidFill>
                  <a:schemeClr val="dk1"/>
                </a:solidFill>
                <a:latin typeface="Arial"/>
                <a:ea typeface="Arial"/>
                <a:cs typeface="Arial"/>
                <a:sym typeface="Arial"/>
              </a:rPr>
              <a:t>Setting Expectations &amp; Goals for Rem</a:t>
            </a:r>
            <a:r>
              <a:rPr lang="en-US" sz="2100" i="1" dirty="0">
                <a:solidFill>
                  <a:schemeClr val="dk1"/>
                </a:solidFill>
              </a:rPr>
              <a:t>ote Workers</a:t>
            </a:r>
            <a:r>
              <a:rPr lang="en-US" sz="2100" i="1" dirty="0">
                <a:solidFill>
                  <a:schemeClr val="dk1"/>
                </a:solidFill>
                <a:latin typeface="Arial"/>
                <a:ea typeface="Arial"/>
                <a:cs typeface="Arial"/>
                <a:sym typeface="Arial"/>
              </a:rPr>
              <a:t>:</a:t>
            </a:r>
            <a:endParaRPr sz="2100" i="1" dirty="0">
              <a:solidFill>
                <a:schemeClr val="dk1"/>
              </a:solidFill>
              <a:latin typeface="Arial"/>
              <a:ea typeface="Arial"/>
              <a:cs typeface="Arial"/>
              <a:sym typeface="Arial"/>
            </a:endParaRPr>
          </a:p>
          <a:p>
            <a:pPr marL="0" marR="0" lvl="0" indent="0" algn="l" rtl="0">
              <a:spcBef>
                <a:spcPts val="0"/>
              </a:spcBef>
              <a:spcAft>
                <a:spcPts val="0"/>
              </a:spcAft>
              <a:buNone/>
            </a:pPr>
            <a:endParaRPr sz="600" i="1" dirty="0">
              <a:solidFill>
                <a:schemeClr val="dk1"/>
              </a:solidFill>
            </a:endParaRPr>
          </a:p>
          <a:p>
            <a:pPr marL="0" marR="0" lvl="0" indent="0" algn="l" rtl="0">
              <a:spcBef>
                <a:spcPts val="0"/>
              </a:spcBef>
              <a:spcAft>
                <a:spcPts val="0"/>
              </a:spcAft>
              <a:buNone/>
            </a:pPr>
            <a:endParaRPr sz="300" dirty="0">
              <a:solidFill>
                <a:schemeClr val="dk1"/>
              </a:solidFill>
            </a:endParaRPr>
          </a:p>
          <a:p>
            <a:pPr marL="457200" marR="0" lvl="0" indent="-323850" algn="l" rtl="0">
              <a:spcBef>
                <a:spcPts val="0"/>
              </a:spcBef>
              <a:spcAft>
                <a:spcPts val="0"/>
              </a:spcAft>
              <a:buClr>
                <a:schemeClr val="dk1"/>
              </a:buClr>
              <a:buSzPts val="1500"/>
              <a:buFont typeface="Arial"/>
              <a:buChar char="➢"/>
            </a:pPr>
            <a:r>
              <a:rPr lang="en-US" dirty="0">
                <a:solidFill>
                  <a:schemeClr val="dk1"/>
                </a:solidFill>
                <a:latin typeface="Arial"/>
                <a:ea typeface="Arial"/>
                <a:cs typeface="Arial"/>
                <a:sym typeface="Arial"/>
              </a:rPr>
              <a:t>Clearly communicate department goals across all team members whether remote, hybrid remote or in-person.</a:t>
            </a:r>
            <a:endParaRPr dirty="0"/>
          </a:p>
          <a:p>
            <a:pPr marL="914400" marR="0" lvl="1" indent="-323850" algn="l" rtl="0">
              <a:spcBef>
                <a:spcPts val="1000"/>
              </a:spcBef>
              <a:spcAft>
                <a:spcPts val="0"/>
              </a:spcAft>
              <a:buClr>
                <a:schemeClr val="dk1"/>
              </a:buClr>
              <a:buSzPts val="1500"/>
              <a:buFont typeface="Arial"/>
              <a:buChar char="○"/>
            </a:pPr>
            <a:r>
              <a:rPr lang="en-US" b="0" i="0" u="none" strike="noStrike" cap="none" dirty="0">
                <a:solidFill>
                  <a:schemeClr val="dk1"/>
                </a:solidFill>
                <a:latin typeface="Arial"/>
                <a:ea typeface="Arial"/>
                <a:cs typeface="Arial"/>
                <a:sym typeface="Arial"/>
              </a:rPr>
              <a:t>The key to accountability is to ensure your team is on the same page about department goals and how their job duties align with those goals. </a:t>
            </a:r>
            <a:r>
              <a:rPr lang="en-US" dirty="0">
                <a:solidFill>
                  <a:schemeClr val="dk1"/>
                </a:solidFill>
              </a:rPr>
              <a:t>Intentional consistent communication with remote workers will ensure your team, whether in person or remotely is on the same page.</a:t>
            </a:r>
            <a:endParaRPr b="0" i="0" u="none" strike="noStrike" cap="none" dirty="0">
              <a:solidFill>
                <a:schemeClr val="dk1"/>
              </a:solidFill>
              <a:latin typeface="Arial"/>
              <a:ea typeface="Arial"/>
              <a:cs typeface="Arial"/>
              <a:sym typeface="Arial"/>
            </a:endParaRPr>
          </a:p>
          <a:p>
            <a:pPr marL="914400" marR="0" lvl="1" indent="-323850" algn="l" rtl="0">
              <a:spcBef>
                <a:spcPts val="1000"/>
              </a:spcBef>
              <a:spcAft>
                <a:spcPts val="0"/>
              </a:spcAft>
              <a:buClr>
                <a:schemeClr val="dk1"/>
              </a:buClr>
              <a:buSzPts val="1500"/>
              <a:buChar char="○"/>
            </a:pPr>
            <a:r>
              <a:rPr lang="en-US" dirty="0">
                <a:solidFill>
                  <a:schemeClr val="dk1"/>
                </a:solidFill>
              </a:rPr>
              <a:t>Get familiar and comfortable with digital communication for check-in’s: meet regularly with employees via virtual platforms like Zoom or Microsoft Teams. Keeping webcams on during check-in’s allows for “face to face” communication.</a:t>
            </a:r>
            <a:endParaRPr dirty="0">
              <a:solidFill>
                <a:schemeClr val="dk1"/>
              </a:solidFill>
            </a:endParaRPr>
          </a:p>
          <a:p>
            <a:pPr marL="914400" marR="0" lvl="1" indent="-336550" algn="l" rtl="0">
              <a:spcBef>
                <a:spcPts val="1000"/>
              </a:spcBef>
              <a:spcAft>
                <a:spcPts val="0"/>
              </a:spcAft>
              <a:buClr>
                <a:schemeClr val="dk1"/>
              </a:buClr>
              <a:buSzPts val="1700"/>
              <a:buChar char="○"/>
            </a:pPr>
            <a:r>
              <a:rPr lang="en-US" dirty="0">
                <a:solidFill>
                  <a:schemeClr val="dk1"/>
                </a:solidFill>
              </a:rPr>
              <a:t>Be cognizant of virtual distance - make an effort to break down the walls of virtual distance. Establish a framework for employees to connect with one another and with their supervisors</a:t>
            </a:r>
            <a:r>
              <a:rPr lang="en-US" dirty="0">
                <a:solidFill>
                  <a:srgbClr val="494949"/>
                </a:solidFill>
              </a:rPr>
              <a:t>.  </a:t>
            </a:r>
            <a:r>
              <a:rPr lang="en-US" dirty="0">
                <a:solidFill>
                  <a:schemeClr val="dk1"/>
                </a:solidFill>
              </a:rPr>
              <a:t>Frequent department meetings or check-in’s, consistent expectations, and holding employees accountable to their work keeps employees motivated and engaged. </a:t>
            </a:r>
          </a:p>
          <a:p>
            <a:pPr marL="914400" lvl="1" indent="-336550">
              <a:spcBef>
                <a:spcPts val="1000"/>
              </a:spcBef>
              <a:buClr>
                <a:schemeClr val="dk1"/>
              </a:buClr>
              <a:buSzPts val="1700"/>
              <a:buChar char="○"/>
            </a:pPr>
            <a:r>
              <a:rPr lang="en-US" dirty="0"/>
              <a:t>Be mindful that before all communication moved virtual, you might not have realized that your messages were being conveyed mostly by non-verbal cues. As video calls become the default, you need to make a conscious effort to think about what message you are sending with your on-screen body language</a:t>
            </a:r>
            <a:endParaRPr dirty="0">
              <a:solidFill>
                <a:schemeClr val="dk1"/>
              </a:solidFill>
            </a:endParaRPr>
          </a:p>
        </p:txBody>
      </p:sp>
      <p:pic>
        <p:nvPicPr>
          <p:cNvPr id="5" name="Audio 4">
            <a:hlinkClick r:id="" action="ppaction://media"/>
            <a:extLst>
              <a:ext uri="{FF2B5EF4-FFF2-40B4-BE49-F238E27FC236}">
                <a16:creationId xmlns:a16="http://schemas.microsoft.com/office/drawing/2014/main" id="{2B205208-27C9-9D41-AEC0-128416439AA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4411"/>
    </mc:Choice>
    <mc:Fallback xmlns="">
      <p:transition spd="slow" advTm="94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e415527a9c_0_8"/>
          <p:cNvPicPr preferRelativeResize="0"/>
          <p:nvPr/>
        </p:nvPicPr>
        <p:blipFill>
          <a:blip r:embed="rId5">
            <a:alphaModFix/>
          </a:blip>
          <a:stretch>
            <a:fillRect/>
          </a:stretch>
        </p:blipFill>
        <p:spPr>
          <a:xfrm>
            <a:off x="0" y="125872"/>
            <a:ext cx="5825048" cy="4139324"/>
          </a:xfrm>
          <a:prstGeom prst="rect">
            <a:avLst/>
          </a:prstGeom>
          <a:noFill/>
          <a:ln>
            <a:noFill/>
          </a:ln>
        </p:spPr>
      </p:pic>
      <p:pic>
        <p:nvPicPr>
          <p:cNvPr id="62" name="Google Shape;62;ge415527a9c_0_8"/>
          <p:cNvPicPr preferRelativeResize="0"/>
          <p:nvPr/>
        </p:nvPicPr>
        <p:blipFill>
          <a:blip r:embed="rId6">
            <a:alphaModFix/>
          </a:blip>
          <a:stretch>
            <a:fillRect/>
          </a:stretch>
        </p:blipFill>
        <p:spPr>
          <a:xfrm>
            <a:off x="5956148" y="1101052"/>
            <a:ext cx="3014151" cy="2941396"/>
          </a:xfrm>
          <a:prstGeom prst="rect">
            <a:avLst/>
          </a:prstGeom>
          <a:noFill/>
          <a:ln>
            <a:noFill/>
          </a:ln>
        </p:spPr>
      </p:pic>
      <p:sp>
        <p:nvSpPr>
          <p:cNvPr id="2" name="TextBox 1">
            <a:extLst>
              <a:ext uri="{FF2B5EF4-FFF2-40B4-BE49-F238E27FC236}">
                <a16:creationId xmlns:a16="http://schemas.microsoft.com/office/drawing/2014/main" id="{5CF94BF6-ADF3-3548-AF17-CBC92D0A659A}"/>
              </a:ext>
            </a:extLst>
          </p:cNvPr>
          <p:cNvSpPr txBox="1"/>
          <p:nvPr/>
        </p:nvSpPr>
        <p:spPr>
          <a:xfrm>
            <a:off x="200206" y="4265196"/>
            <a:ext cx="8320942" cy="954107"/>
          </a:xfrm>
          <a:prstGeom prst="rect">
            <a:avLst/>
          </a:prstGeom>
          <a:noFill/>
        </p:spPr>
        <p:txBody>
          <a:bodyPr wrap="square" rtlCol="0">
            <a:spAutoFit/>
          </a:bodyPr>
          <a:lstStyle/>
          <a:p>
            <a:r>
              <a:rPr lang="en-US" dirty="0">
                <a:solidFill>
                  <a:schemeClr val="dk1"/>
                </a:solidFill>
              </a:rPr>
              <a:t>Refer to New York Tech’s </a:t>
            </a:r>
            <a:r>
              <a:rPr lang="en-US" u="sng" dirty="0">
                <a:solidFill>
                  <a:schemeClr val="hlink"/>
                </a:solidFill>
                <a:hlinkClick r:id="rId7"/>
              </a:rPr>
              <a:t>Performance Management System B.E.A.R</a:t>
            </a:r>
            <a:r>
              <a:rPr lang="en-US" dirty="0">
                <a:solidFill>
                  <a:schemeClr val="dk1"/>
                </a:solidFill>
              </a:rPr>
              <a:t> for a </a:t>
            </a:r>
            <a:r>
              <a:rPr lang="en-US" u="sng" dirty="0">
                <a:solidFill>
                  <a:schemeClr val="hlink"/>
                </a:solidFill>
                <a:hlinkClick r:id="rId8"/>
              </a:rPr>
              <a:t>Manager Guide</a:t>
            </a:r>
            <a:r>
              <a:rPr lang="en-US" dirty="0">
                <a:solidFill>
                  <a:schemeClr val="dk1"/>
                </a:solidFill>
              </a:rPr>
              <a:t> on creating SMART Goals, set expectations and goals using the GROW model and how to provide continuous </a:t>
            </a:r>
            <a:r>
              <a:rPr lang="en-US" u="sng" dirty="0">
                <a:solidFill>
                  <a:schemeClr val="hlink"/>
                </a:solidFill>
                <a:hlinkClick r:id="rId9"/>
              </a:rPr>
              <a:t>real time feedback.</a:t>
            </a:r>
            <a:endParaRPr lang="en-US" dirty="0">
              <a:solidFill>
                <a:schemeClr val="dk1"/>
              </a:solidFill>
            </a:endParaRPr>
          </a:p>
          <a:p>
            <a:endParaRPr lang="en-US" dirty="0"/>
          </a:p>
        </p:txBody>
      </p:sp>
      <p:pic>
        <p:nvPicPr>
          <p:cNvPr id="4" name="Audio 3">
            <a:hlinkClick r:id="" action="ppaction://media"/>
            <a:extLst>
              <a:ext uri="{FF2B5EF4-FFF2-40B4-BE49-F238E27FC236}">
                <a16:creationId xmlns:a16="http://schemas.microsoft.com/office/drawing/2014/main" id="{822B98E5-6942-284F-81CF-A8FE7A79AE5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170"/>
    </mc:Choice>
    <mc:Fallback xmlns="">
      <p:transition spd="slow" advTm="60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8"/>
          <p:cNvSpPr/>
          <p:nvPr/>
        </p:nvSpPr>
        <p:spPr>
          <a:xfrm>
            <a:off x="144300" y="324150"/>
            <a:ext cx="8513400" cy="57092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chemeClr val="dk1"/>
                </a:solidFill>
              </a:rPr>
              <a:t>Building Trust &amp; Tracking Progress</a:t>
            </a:r>
            <a:endParaRPr sz="2600" b="1"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dirty="0">
                <a:solidFill>
                  <a:schemeClr val="dk1"/>
                </a:solidFill>
              </a:rPr>
              <a:t>Dispersed teams often struggle to build and maintain trust. Not only do they lack the physical proximity that encourages feelings of cohesiveness, but often members are unsure how to address cultural differences.</a:t>
            </a:r>
            <a:endParaRPr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dirty="0">
                <a:solidFill>
                  <a:schemeClr val="dk1"/>
                </a:solidFill>
              </a:rPr>
              <a:t>To build team trust:</a:t>
            </a:r>
            <a:endParaRPr dirty="0">
              <a:solidFill>
                <a:schemeClr val="dk1"/>
              </a:solidFill>
            </a:endParaRPr>
          </a:p>
          <a:p>
            <a:pPr marL="914400" lvl="0" indent="-317500" algn="l" rtl="0">
              <a:lnSpc>
                <a:spcPct val="115000"/>
              </a:lnSpc>
              <a:spcBef>
                <a:spcPts val="1200"/>
              </a:spcBef>
              <a:spcAft>
                <a:spcPts val="0"/>
              </a:spcAft>
              <a:buClr>
                <a:schemeClr val="dk1"/>
              </a:buClr>
              <a:buSzPts val="1400"/>
              <a:buFont typeface="Arial"/>
              <a:buChar char="➔"/>
            </a:pPr>
            <a:r>
              <a:rPr lang="en-US" dirty="0">
                <a:solidFill>
                  <a:schemeClr val="dk1"/>
                </a:solidFill>
              </a:rPr>
              <a:t>Provide employees tasks they are expected to complete in a given time frame.</a:t>
            </a:r>
            <a:endParaRPr dirty="0">
              <a:solidFill>
                <a:schemeClr val="dk1"/>
              </a:solidFill>
            </a:endParaRPr>
          </a:p>
          <a:p>
            <a:pPr marL="914400" lvl="0" indent="-317500" algn="l" rtl="0">
              <a:lnSpc>
                <a:spcPct val="115000"/>
              </a:lnSpc>
              <a:spcBef>
                <a:spcPts val="0"/>
              </a:spcBef>
              <a:spcAft>
                <a:spcPts val="0"/>
              </a:spcAft>
              <a:buClr>
                <a:schemeClr val="dk1"/>
              </a:buClr>
              <a:buSzPts val="1400"/>
              <a:buFont typeface="Arial"/>
              <a:buChar char="➔"/>
            </a:pPr>
            <a:r>
              <a:rPr lang="en-US" dirty="0">
                <a:solidFill>
                  <a:schemeClr val="dk1"/>
                </a:solidFill>
              </a:rPr>
              <a:t>Track progress on work and projects. Remember, just because you can’t see them doesn’t mean work isn’t getting done. </a:t>
            </a:r>
            <a:endParaRPr dirty="0">
              <a:solidFill>
                <a:schemeClr val="dk1"/>
              </a:solidFill>
            </a:endParaRPr>
          </a:p>
          <a:p>
            <a:pPr marL="914400" lvl="0" indent="-317500" algn="l" rtl="0">
              <a:lnSpc>
                <a:spcPct val="115000"/>
              </a:lnSpc>
              <a:spcBef>
                <a:spcPts val="0"/>
              </a:spcBef>
              <a:spcAft>
                <a:spcPts val="0"/>
              </a:spcAft>
              <a:buClr>
                <a:schemeClr val="dk1"/>
              </a:buClr>
              <a:buSzPts val="1400"/>
              <a:buFont typeface="Arial"/>
              <a:buChar char="➔"/>
            </a:pPr>
            <a:r>
              <a:rPr lang="en-US" dirty="0">
                <a:solidFill>
                  <a:schemeClr val="dk1"/>
                </a:solidFill>
              </a:rPr>
              <a:t>Periodically hold virtual “face-to-face” meetings to build rapport.</a:t>
            </a:r>
            <a:endParaRPr dirty="0">
              <a:solidFill>
                <a:schemeClr val="dk1"/>
              </a:solidFill>
            </a:endParaRPr>
          </a:p>
          <a:p>
            <a:pPr marL="914400" lvl="0" indent="-317500" algn="l" rtl="0">
              <a:lnSpc>
                <a:spcPct val="115000"/>
              </a:lnSpc>
              <a:spcBef>
                <a:spcPts val="0"/>
              </a:spcBef>
              <a:spcAft>
                <a:spcPts val="0"/>
              </a:spcAft>
              <a:buClr>
                <a:schemeClr val="dk1"/>
              </a:buClr>
              <a:buSzPts val="1400"/>
              <a:buFont typeface="Arial"/>
              <a:buChar char="➔"/>
            </a:pPr>
            <a:r>
              <a:rPr lang="en-US" dirty="0">
                <a:solidFill>
                  <a:schemeClr val="dk1"/>
                </a:solidFill>
              </a:rPr>
              <a:t>Keep the team informed of long-term organizational changes.</a:t>
            </a:r>
            <a:endParaRPr dirty="0">
              <a:solidFill>
                <a:schemeClr val="dk1"/>
              </a:solidFill>
            </a:endParaRPr>
          </a:p>
          <a:p>
            <a:pPr marL="914400" lvl="0" indent="-317500" algn="l" rtl="0">
              <a:lnSpc>
                <a:spcPct val="115000"/>
              </a:lnSpc>
              <a:spcBef>
                <a:spcPts val="0"/>
              </a:spcBef>
              <a:spcAft>
                <a:spcPts val="0"/>
              </a:spcAft>
              <a:buClr>
                <a:schemeClr val="dk1"/>
              </a:buClr>
              <a:buSzPts val="1400"/>
              <a:buFont typeface="Arial"/>
              <a:buChar char="➔"/>
            </a:pPr>
            <a:r>
              <a:rPr lang="en-US" dirty="0">
                <a:solidFill>
                  <a:schemeClr val="dk1"/>
                </a:solidFill>
              </a:rPr>
              <a:t>Ask for team input on critical organizational or departmental issues.</a:t>
            </a:r>
            <a:endParaRPr dirty="0">
              <a:solidFill>
                <a:schemeClr val="dk1"/>
              </a:solidFill>
            </a:endParaRPr>
          </a:p>
          <a:p>
            <a:pPr marL="914400" lvl="0" indent="-304800" algn="l" rtl="0">
              <a:lnSpc>
                <a:spcPct val="115000"/>
              </a:lnSpc>
              <a:spcBef>
                <a:spcPts val="0"/>
              </a:spcBef>
              <a:spcAft>
                <a:spcPts val="0"/>
              </a:spcAft>
              <a:buClr>
                <a:schemeClr val="dk1"/>
              </a:buClr>
              <a:buSzPts val="1200"/>
              <a:buFont typeface="Roboto"/>
              <a:buChar char="➔"/>
            </a:pPr>
            <a:r>
              <a:rPr lang="en-US" dirty="0">
                <a:solidFill>
                  <a:schemeClr val="dk1"/>
                </a:solidFill>
              </a:rPr>
              <a:t>Delegate work and allow team members who are experts in their field to lead in their fields of expertise; assigning project leads demonstrates trust of the employees and promotes professional development and mentoring opportunities. </a:t>
            </a:r>
            <a:endParaRPr dirty="0">
              <a:solidFill>
                <a:schemeClr val="dk1"/>
              </a:solidFill>
            </a:endParaRPr>
          </a:p>
          <a:p>
            <a:pPr marL="914400" lvl="0" indent="-317500" algn="l" rtl="0">
              <a:lnSpc>
                <a:spcPct val="115000"/>
              </a:lnSpc>
              <a:spcBef>
                <a:spcPts val="0"/>
              </a:spcBef>
              <a:spcAft>
                <a:spcPts val="0"/>
              </a:spcAft>
              <a:buClr>
                <a:schemeClr val="dk1"/>
              </a:buClr>
              <a:buSzPts val="1400"/>
              <a:buFont typeface="Arial"/>
              <a:buChar char="➔"/>
            </a:pPr>
            <a:r>
              <a:rPr lang="en-US" dirty="0">
                <a:solidFill>
                  <a:schemeClr val="dk1"/>
                </a:solidFill>
              </a:rPr>
              <a:t>Celebrate short-term wins, reinforcing the team’s shared effort.</a:t>
            </a:r>
            <a:endParaRPr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dirty="0">
                <a:solidFill>
                  <a:schemeClr val="dk1"/>
                </a:solidFill>
              </a:rPr>
              <a:t>Trust that if they're communicating clearly and meeting goals and deadlines, your employees are being productive and doing their jobs effectively.</a:t>
            </a:r>
            <a:endParaRPr sz="1600" dirty="0">
              <a:solidFill>
                <a:schemeClr val="dk1"/>
              </a:solidFill>
            </a:endParaRPr>
          </a:p>
          <a:p>
            <a:pPr marL="0" marR="0" lvl="0" indent="0" algn="l" rtl="0">
              <a:spcBef>
                <a:spcPts val="1200"/>
              </a:spcBef>
              <a:spcAft>
                <a:spcPts val="0"/>
              </a:spcAft>
              <a:buNone/>
            </a:pPr>
            <a:endParaRPr sz="1100" dirty="0">
              <a:solidFill>
                <a:schemeClr val="dk1"/>
              </a:solidFill>
            </a:endParaRPr>
          </a:p>
          <a:p>
            <a:pPr marL="0" marR="0" lvl="0" indent="0" algn="l" rtl="0">
              <a:spcBef>
                <a:spcPts val="0"/>
              </a:spcBef>
              <a:spcAft>
                <a:spcPts val="0"/>
              </a:spcAft>
              <a:buNone/>
            </a:pPr>
            <a:endParaRPr sz="1100" dirty="0">
              <a:solidFill>
                <a:schemeClr val="dk1"/>
              </a:solidFill>
            </a:endParaRPr>
          </a:p>
          <a:p>
            <a:pPr marL="342900" marR="0" lvl="0" indent="-190500" algn="l" rtl="0">
              <a:spcBef>
                <a:spcPts val="0"/>
              </a:spcBef>
              <a:spcAft>
                <a:spcPts val="0"/>
              </a:spcAft>
              <a:buClr>
                <a:schemeClr val="dk1"/>
              </a:buClr>
              <a:buSzPts val="2400"/>
              <a:buFont typeface="Arial"/>
              <a:buNone/>
            </a:pPr>
            <a:endParaRPr sz="1100" dirty="0">
              <a:solidFill>
                <a:schemeClr val="dk1"/>
              </a:solidFill>
            </a:endParaRPr>
          </a:p>
          <a:p>
            <a:pPr marL="342900" marR="0" lvl="0" indent="-190500" algn="l" rtl="0">
              <a:spcBef>
                <a:spcPts val="0"/>
              </a:spcBef>
              <a:spcAft>
                <a:spcPts val="0"/>
              </a:spcAft>
              <a:buClr>
                <a:schemeClr val="dk1"/>
              </a:buClr>
              <a:buSzPts val="2400"/>
              <a:buFont typeface="Arial"/>
              <a:buNone/>
            </a:pPr>
            <a:endParaRPr sz="1100" dirty="0">
              <a:solidFill>
                <a:schemeClr val="dk1"/>
              </a:solidFill>
            </a:endParaRPr>
          </a:p>
        </p:txBody>
      </p:sp>
      <p:pic>
        <p:nvPicPr>
          <p:cNvPr id="3" name="Audio 2">
            <a:hlinkClick r:id="" action="ppaction://media"/>
            <a:extLst>
              <a:ext uri="{FF2B5EF4-FFF2-40B4-BE49-F238E27FC236}">
                <a16:creationId xmlns:a16="http://schemas.microsoft.com/office/drawing/2014/main" id="{923417DD-9FAE-1547-BF89-ECE7495BAE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623"/>
    </mc:Choice>
    <mc:Fallback xmlns="">
      <p:transition spd="slow" advTm="81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e415527a9c_0_20"/>
          <p:cNvSpPr txBox="1"/>
          <p:nvPr/>
        </p:nvSpPr>
        <p:spPr>
          <a:xfrm>
            <a:off x="227175" y="567950"/>
            <a:ext cx="61908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a:t>Creating a well-functioning team: </a:t>
            </a:r>
            <a:endParaRPr sz="2700" b="1"/>
          </a:p>
          <a:p>
            <a:pPr marL="0" lvl="0" indent="0" algn="l" rtl="0">
              <a:spcBef>
                <a:spcPts val="0"/>
              </a:spcBef>
              <a:spcAft>
                <a:spcPts val="0"/>
              </a:spcAft>
              <a:buNone/>
            </a:pPr>
            <a:r>
              <a:rPr lang="en-US" sz="2000" b="1" i="1"/>
              <a:t>In person, Remote &amp; Hybrid Remote Workers</a:t>
            </a:r>
            <a:endParaRPr sz="2000" b="1" i="1"/>
          </a:p>
        </p:txBody>
      </p:sp>
      <p:sp>
        <p:nvSpPr>
          <p:cNvPr id="74" name="Google Shape;74;ge415527a9c_0_20"/>
          <p:cNvSpPr txBox="1"/>
          <p:nvPr/>
        </p:nvSpPr>
        <p:spPr>
          <a:xfrm>
            <a:off x="383375" y="1419875"/>
            <a:ext cx="8292000" cy="350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a:p>
          <a:p>
            <a:pPr marL="457200" lvl="0" indent="-333375" algn="l" rtl="0">
              <a:lnSpc>
                <a:spcPct val="115000"/>
              </a:lnSpc>
              <a:spcBef>
                <a:spcPts val="1000"/>
              </a:spcBef>
              <a:spcAft>
                <a:spcPts val="0"/>
              </a:spcAft>
              <a:buClr>
                <a:schemeClr val="dk1"/>
              </a:buClr>
              <a:buSzPts val="1650"/>
              <a:buChar char="➔"/>
            </a:pPr>
            <a:r>
              <a:rPr lang="en-US" sz="1650" b="1">
                <a:solidFill>
                  <a:schemeClr val="dk1"/>
                </a:solidFill>
              </a:rPr>
              <a:t>Trust</a:t>
            </a:r>
            <a:r>
              <a:rPr lang="en-US" sz="1650">
                <a:solidFill>
                  <a:schemeClr val="dk1"/>
                </a:solidFill>
              </a:rPr>
              <a:t>: As a leader, be transparent about organizational and departmental goals</a:t>
            </a:r>
            <a:endParaRPr sz="1650">
              <a:solidFill>
                <a:schemeClr val="dk1"/>
              </a:solidFill>
            </a:endParaRPr>
          </a:p>
          <a:p>
            <a:pPr marL="457200" lvl="0" indent="-333375" algn="l" rtl="0">
              <a:lnSpc>
                <a:spcPct val="115000"/>
              </a:lnSpc>
              <a:spcBef>
                <a:spcPts val="1000"/>
              </a:spcBef>
              <a:spcAft>
                <a:spcPts val="0"/>
              </a:spcAft>
              <a:buClr>
                <a:schemeClr val="dk1"/>
              </a:buClr>
              <a:buSzPts val="1650"/>
              <a:buChar char="➔"/>
            </a:pPr>
            <a:r>
              <a:rPr lang="en-US" sz="1650" b="1">
                <a:solidFill>
                  <a:schemeClr val="dk1"/>
                </a:solidFill>
              </a:rPr>
              <a:t>Competence</a:t>
            </a:r>
            <a:r>
              <a:rPr lang="en-US" sz="1650">
                <a:solidFill>
                  <a:schemeClr val="dk1"/>
                </a:solidFill>
              </a:rPr>
              <a:t>: People’s jobs compliment strengths resulting in good performance</a:t>
            </a:r>
            <a:endParaRPr sz="1650">
              <a:solidFill>
                <a:schemeClr val="dk1"/>
              </a:solidFill>
            </a:endParaRPr>
          </a:p>
          <a:p>
            <a:pPr marL="457200" lvl="0" indent="-333375" algn="l" rtl="0">
              <a:lnSpc>
                <a:spcPct val="115000"/>
              </a:lnSpc>
              <a:spcBef>
                <a:spcPts val="1000"/>
              </a:spcBef>
              <a:spcAft>
                <a:spcPts val="0"/>
              </a:spcAft>
              <a:buClr>
                <a:schemeClr val="dk1"/>
              </a:buClr>
              <a:buSzPts val="1650"/>
              <a:buChar char="➔"/>
            </a:pPr>
            <a:r>
              <a:rPr lang="en-US" sz="1650" b="1">
                <a:solidFill>
                  <a:schemeClr val="dk1"/>
                </a:solidFill>
              </a:rPr>
              <a:t>Communication</a:t>
            </a:r>
            <a:r>
              <a:rPr lang="en-US" sz="1650">
                <a:solidFill>
                  <a:schemeClr val="dk1"/>
                </a:solidFill>
              </a:rPr>
              <a:t>: Team members, whether remote, in-person or hybrid are given consistent and clear information so they can succeed</a:t>
            </a:r>
            <a:endParaRPr sz="1650">
              <a:solidFill>
                <a:schemeClr val="dk1"/>
              </a:solidFill>
            </a:endParaRPr>
          </a:p>
          <a:p>
            <a:pPr marL="457200" lvl="0" indent="-333375" algn="l" rtl="0">
              <a:lnSpc>
                <a:spcPct val="115000"/>
              </a:lnSpc>
              <a:spcBef>
                <a:spcPts val="1000"/>
              </a:spcBef>
              <a:spcAft>
                <a:spcPts val="0"/>
              </a:spcAft>
              <a:buClr>
                <a:schemeClr val="dk1"/>
              </a:buClr>
              <a:buSzPts val="1650"/>
              <a:buChar char="➔"/>
            </a:pPr>
            <a:r>
              <a:rPr lang="en-US" sz="1650" b="1">
                <a:solidFill>
                  <a:schemeClr val="dk1"/>
                </a:solidFill>
              </a:rPr>
              <a:t>Support</a:t>
            </a:r>
            <a:r>
              <a:rPr lang="en-US" sz="1650">
                <a:solidFill>
                  <a:schemeClr val="dk1"/>
                </a:solidFill>
              </a:rPr>
              <a:t>: Leaders provide support and resources and identify when team members are struggling.</a:t>
            </a:r>
            <a:endParaRPr sz="1650">
              <a:solidFill>
                <a:schemeClr val="dk1"/>
              </a:solidFill>
            </a:endParaRPr>
          </a:p>
          <a:p>
            <a:pPr marL="457200" lvl="0" indent="-333375" algn="l" rtl="0">
              <a:lnSpc>
                <a:spcPct val="115000"/>
              </a:lnSpc>
              <a:spcBef>
                <a:spcPts val="1000"/>
              </a:spcBef>
              <a:spcAft>
                <a:spcPts val="0"/>
              </a:spcAft>
              <a:buClr>
                <a:schemeClr val="dk1"/>
              </a:buClr>
              <a:buSzPts val="1650"/>
              <a:buChar char="➔"/>
            </a:pPr>
            <a:r>
              <a:rPr lang="en-US" sz="1650" b="1">
                <a:solidFill>
                  <a:schemeClr val="dk1"/>
                </a:solidFill>
              </a:rPr>
              <a:t>Respect</a:t>
            </a:r>
            <a:r>
              <a:rPr lang="en-US" sz="1650">
                <a:solidFill>
                  <a:schemeClr val="dk1"/>
                </a:solidFill>
              </a:rPr>
              <a:t>: Everyone contributes in important ways. All contributions are valued</a:t>
            </a:r>
            <a:endParaRPr sz="1650">
              <a:solidFill>
                <a:schemeClr val="dk1"/>
              </a:solidFill>
            </a:endParaRPr>
          </a:p>
          <a:p>
            <a:pPr marL="457200" lvl="0" indent="0" algn="l" rtl="0">
              <a:lnSpc>
                <a:spcPct val="115000"/>
              </a:lnSpc>
              <a:spcBef>
                <a:spcPts val="1000"/>
              </a:spcBef>
              <a:spcAft>
                <a:spcPts val="0"/>
              </a:spcAft>
              <a:buNone/>
            </a:pPr>
            <a:endParaRPr sz="1650">
              <a:solidFill>
                <a:schemeClr val="dk1"/>
              </a:solidFill>
            </a:endParaRPr>
          </a:p>
        </p:txBody>
      </p:sp>
      <p:pic>
        <p:nvPicPr>
          <p:cNvPr id="2" name="Audio 1">
            <a:hlinkClick r:id="" action="ppaction://media"/>
            <a:extLst>
              <a:ext uri="{FF2B5EF4-FFF2-40B4-BE49-F238E27FC236}">
                <a16:creationId xmlns:a16="http://schemas.microsoft.com/office/drawing/2014/main" id="{AD8CB843-4A71-4B4C-9B1C-2518A0CE9F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2120"/>
    </mc:Choice>
    <mc:Fallback xmlns="">
      <p:transition spd="slow" advTm="52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Custom 5">
      <a:dk1>
        <a:srgbClr val="000000"/>
      </a:dk1>
      <a:lt1>
        <a:srgbClr val="FFFFFF"/>
      </a:lt1>
      <a:dk2>
        <a:srgbClr val="003E81"/>
      </a:dk2>
      <a:lt2>
        <a:srgbClr val="878888"/>
      </a:lt2>
      <a:accent1>
        <a:srgbClr val="4F81BD"/>
      </a:accent1>
      <a:accent2>
        <a:srgbClr val="C0504D"/>
      </a:accent2>
      <a:accent3>
        <a:srgbClr val="9BBB59"/>
      </a:accent3>
      <a:accent4>
        <a:srgbClr val="8064A2"/>
      </a:accent4>
      <a:accent5>
        <a:srgbClr val="4BACC6"/>
      </a:accent5>
      <a:accent6>
        <a:srgbClr val="FFAE3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1689</Words>
  <Application>Microsoft Office PowerPoint</Application>
  <PresentationFormat>On-screen Show (16:9)</PresentationFormat>
  <Paragraphs>163</Paragraphs>
  <Slides>15</Slides>
  <Notes>15</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Noto Sans Symbols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Zuliani</dc:creator>
  <cp:lastModifiedBy>Jean Marie Finnerty</cp:lastModifiedBy>
  <cp:revision>15</cp:revision>
  <dcterms:created xsi:type="dcterms:W3CDTF">2021-06-23T16:19:21Z</dcterms:created>
  <dcterms:modified xsi:type="dcterms:W3CDTF">2021-08-16T14:47:44Z</dcterms:modified>
</cp:coreProperties>
</file>